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Caveat"/>
      <p:regular r:id="rId17"/>
      <p:bold r:id="rId18"/>
    </p:embeddedFont>
    <p:embeddedFont>
      <p:font typeface="Inconsolata"/>
      <p:regular r:id="rId19"/>
      <p:bold r:id="rId20"/>
    </p:embeddedFont>
    <p:embeddedFont>
      <p:font typeface="Pacifico"/>
      <p:regular r:id="rId21"/>
    </p:embeddedFont>
    <p:embeddedFont>
      <p:font typeface="Oswald"/>
      <p:regular r:id="rId22"/>
      <p:bold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7F1D04-B2D1-40C3-96D6-FB27C55ECC38}">
  <a:tblStyle styleId="{247F1D04-B2D1-40C3-96D6-FB27C55ECC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Inconsolata-bold.fntdata"/><Relationship Id="rId22" Type="http://schemas.openxmlformats.org/officeDocument/2006/relationships/font" Target="fonts/Oswald-regular.fntdata"/><Relationship Id="rId21" Type="http://schemas.openxmlformats.org/officeDocument/2006/relationships/font" Target="fonts/Pacifico-regular.fntdata"/><Relationship Id="rId24" Type="http://schemas.openxmlformats.org/officeDocument/2006/relationships/font" Target="fonts/Merriweather-regular.fntdata"/><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Caveat-regular.fntdata"/><Relationship Id="rId16" Type="http://schemas.openxmlformats.org/officeDocument/2006/relationships/font" Target="fonts/ProximaNova-boldItalic.fntdata"/><Relationship Id="rId19" Type="http://schemas.openxmlformats.org/officeDocument/2006/relationships/font" Target="fonts/Inconsolata-regular.fntdata"/><Relationship Id="rId18" Type="http://schemas.openxmlformats.org/officeDocument/2006/relationships/font" Target="fonts/Cave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nts.google.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f73f0330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f73f0330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af10026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af10026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Fonts are an easy way to immediately add a personalized, professional look to a website.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Finding an effective font helps set the tone of your content and establish a brand identity.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Choosing and applying a font has an excellent ratio of effort to effect; there’s not much required to give your site a whole new feel.</a:t>
            </a:r>
            <a:endParaRPr>
              <a:solidFill>
                <a:schemeClr val="dk1"/>
              </a:solidFill>
            </a:endParaRPr>
          </a:p>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af10026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af10026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Different types of fonts come with different ways of applying them. When defining fonts, you can select multiple possible fonts just in case one or more of them are unavailable to a specific user. Google Fonts are a popular middle ground between system and custom fonts.</a:t>
            </a:r>
            <a:endParaRPr>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af100268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af100268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Front-end developers need to think about all users and build robust sites that won’t break easily. System fonts are entirely reliable and should always be included in the font family as a worst-case scenario. </a:t>
            </a:r>
            <a:endParaRPr>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af100268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af100268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Load speed is an important metric for front-end developers to consider when designing sites, especially for those that are commonly accessed on mobile devices using cellular data. While font use is typically not a major factor in load speed, it is still a trade-off for including Google Fonts, especially if several different fonts are being loaded in different places.</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Review the fonts available on the Google Fonts site: </a:t>
            </a:r>
            <a:r>
              <a:rPr lang="en" u="sng">
                <a:solidFill>
                  <a:schemeClr val="hlink"/>
                </a:solidFill>
                <a:hlinkClick r:id="rId2"/>
              </a:rPr>
              <a:t>https://fonts.google.com/</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af100268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af100268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TALKING POINTS:</a:t>
            </a:r>
            <a:endParaRPr b="1">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Custom fonts are possible to use but a suitable replacement can </a:t>
            </a:r>
            <a:r>
              <a:rPr lang="en">
                <a:solidFill>
                  <a:schemeClr val="dk1"/>
                </a:solidFill>
                <a:highlight>
                  <a:schemeClr val="lt1"/>
                </a:highlight>
              </a:rPr>
              <a:t>typically </a:t>
            </a:r>
            <a:r>
              <a:rPr lang="en">
                <a:solidFill>
                  <a:schemeClr val="dk1"/>
                </a:solidFill>
                <a:highlight>
                  <a:srgbClr val="FFFFFF"/>
                </a:highlight>
              </a:rPr>
              <a:t>be found among Google Fonts. Ensure that the site remains clean and readable, regardless of which font you use.</a:t>
            </a:r>
            <a:endParaRPr>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1.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fonts.goog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Fonts and Typography</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a:latin typeface="Comic Sans MS"/>
                <a:ea typeface="Comic Sans MS"/>
                <a:cs typeface="Comic Sans MS"/>
                <a:sym typeface="Comic Sans MS"/>
              </a:rPr>
              <a:t>Who </a:t>
            </a:r>
            <a:r>
              <a:rPr b="0" lang="en">
                <a:latin typeface="Pacifico"/>
                <a:ea typeface="Pacifico"/>
                <a:cs typeface="Pacifico"/>
                <a:sym typeface="Pacifico"/>
              </a:rPr>
              <a:t>doesn’t </a:t>
            </a:r>
            <a:r>
              <a:rPr b="0" lang="en">
                <a:latin typeface="Oswald"/>
                <a:ea typeface="Oswald"/>
                <a:cs typeface="Oswald"/>
                <a:sym typeface="Oswald"/>
              </a:rPr>
              <a:t>LOVE </a:t>
            </a:r>
            <a:r>
              <a:rPr b="0" lang="en">
                <a:latin typeface="Caveat"/>
                <a:ea typeface="Caveat"/>
                <a:cs typeface="Caveat"/>
                <a:sym typeface="Caveat"/>
              </a:rPr>
              <a:t>a </a:t>
            </a:r>
            <a:r>
              <a:rPr b="0" lang="en">
                <a:latin typeface="Impact"/>
                <a:ea typeface="Impact"/>
                <a:cs typeface="Impact"/>
                <a:sym typeface="Impact"/>
              </a:rPr>
              <a:t>good </a:t>
            </a:r>
            <a:r>
              <a:rPr b="0" lang="en">
                <a:latin typeface="Merriweather"/>
                <a:ea typeface="Merriweather"/>
                <a:cs typeface="Merriweather"/>
                <a:sym typeface="Merriweather"/>
              </a:rPr>
              <a:t>font?</a:t>
            </a:r>
            <a:endParaRPr/>
          </a:p>
        </p:txBody>
      </p:sp>
      <p:sp>
        <p:nvSpPr>
          <p:cNvPr id="304" name="Google Shape;304;p3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rial"/>
                <a:ea typeface="Arial"/>
                <a:cs typeface="Arial"/>
                <a:sym typeface="Arial"/>
              </a:rPr>
              <a:t>Front-End Web Development</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nvSpPr>
        <p:spPr>
          <a:xfrm>
            <a:off x="495200" y="1744250"/>
            <a:ext cx="2415900" cy="18318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The fonts that come with every computer. </a:t>
            </a:r>
            <a:endParaRPr sz="1600">
              <a:solidFill>
                <a:schemeClr val="dk1"/>
              </a:solidFill>
              <a:latin typeface="Proxima Nova"/>
              <a:ea typeface="Proxima Nova"/>
              <a:cs typeface="Proxima Nova"/>
              <a:sym typeface="Proxima Nova"/>
            </a:endParaRPr>
          </a:p>
          <a:p>
            <a:pPr indent="0" lvl="0" marL="0" rtl="0" algn="ctr">
              <a:lnSpc>
                <a:spcPct val="114000"/>
              </a:lnSpc>
              <a:spcBef>
                <a:spcPts val="1000"/>
              </a:spcBef>
              <a:spcAft>
                <a:spcPts val="1000"/>
              </a:spcAft>
              <a:buClr>
                <a:schemeClr val="dk1"/>
              </a:buClr>
              <a:buSzPts val="1100"/>
              <a:buFont typeface="Arial"/>
              <a:buNone/>
            </a:pPr>
            <a:r>
              <a:rPr lang="en" sz="1600">
                <a:solidFill>
                  <a:schemeClr val="dk1"/>
                </a:solidFill>
                <a:latin typeface="Proxima Nova"/>
                <a:ea typeface="Proxima Nova"/>
                <a:cs typeface="Proxima Nova"/>
                <a:sym typeface="Proxima Nova"/>
              </a:rPr>
              <a:t>These include </a:t>
            </a:r>
            <a:r>
              <a:rPr lang="en" sz="1600">
                <a:solidFill>
                  <a:schemeClr val="dk1"/>
                </a:solidFill>
              </a:rPr>
              <a:t>Arial</a:t>
            </a:r>
            <a:r>
              <a:rPr lang="en" sz="1600">
                <a:solidFill>
                  <a:schemeClr val="dk1"/>
                </a:solidFill>
                <a:latin typeface="Proxima Nova"/>
                <a:ea typeface="Proxima Nova"/>
                <a:cs typeface="Proxima Nova"/>
                <a:sym typeface="Proxima Nova"/>
              </a:rPr>
              <a:t>, </a:t>
            </a:r>
            <a:r>
              <a:rPr lang="en" sz="1600">
                <a:solidFill>
                  <a:schemeClr val="dk1"/>
                </a:solidFill>
                <a:latin typeface="Courier New"/>
                <a:ea typeface="Courier New"/>
                <a:cs typeface="Courier New"/>
                <a:sym typeface="Courier New"/>
              </a:rPr>
              <a:t>Courier New</a:t>
            </a:r>
            <a:r>
              <a:rPr lang="en" sz="1600">
                <a:solidFill>
                  <a:schemeClr val="dk1"/>
                </a:solidFill>
                <a:latin typeface="Proxima Nova"/>
                <a:ea typeface="Proxima Nova"/>
                <a:cs typeface="Proxima Nova"/>
                <a:sym typeface="Proxima Nova"/>
              </a:rPr>
              <a:t>, </a:t>
            </a:r>
            <a:r>
              <a:rPr lang="en" sz="1600">
                <a:solidFill>
                  <a:schemeClr val="dk1"/>
                </a:solidFill>
                <a:latin typeface="Times New Roman"/>
                <a:ea typeface="Times New Roman"/>
                <a:cs typeface="Times New Roman"/>
                <a:sym typeface="Times New Roman"/>
              </a:rPr>
              <a:t>Times New Roman</a:t>
            </a:r>
            <a:r>
              <a:rPr lang="en" sz="1600">
                <a:solidFill>
                  <a:schemeClr val="dk1"/>
                </a:solidFill>
                <a:latin typeface="Proxima Nova"/>
                <a:ea typeface="Proxima Nova"/>
                <a:cs typeface="Proxima Nova"/>
                <a:sym typeface="Proxima Nova"/>
              </a:rPr>
              <a:t>, </a:t>
            </a:r>
            <a:r>
              <a:rPr lang="en" sz="1600">
                <a:solidFill>
                  <a:schemeClr val="dk1"/>
                </a:solidFill>
                <a:latin typeface="Georgia"/>
                <a:ea typeface="Georgia"/>
                <a:cs typeface="Georgia"/>
                <a:sym typeface="Georgia"/>
              </a:rPr>
              <a:t>Georgia</a:t>
            </a:r>
            <a:r>
              <a:rPr lang="en" sz="1600">
                <a:solidFill>
                  <a:schemeClr val="dk1"/>
                </a:solidFill>
                <a:latin typeface="Proxima Nova"/>
                <a:ea typeface="Proxima Nova"/>
                <a:cs typeface="Proxima Nova"/>
                <a:sym typeface="Proxima Nova"/>
              </a:rPr>
              <a:t>.</a:t>
            </a:r>
            <a:endParaRPr sz="1600">
              <a:latin typeface="Proxima Nova"/>
              <a:ea typeface="Proxima Nova"/>
              <a:cs typeface="Proxima Nova"/>
              <a:sym typeface="Proxima Nova"/>
            </a:endParaRPr>
          </a:p>
        </p:txBody>
      </p:sp>
      <p:sp>
        <p:nvSpPr>
          <p:cNvPr id="310" name="Google Shape;310;p37"/>
          <p:cNvSpPr txBox="1"/>
          <p:nvPr/>
        </p:nvSpPr>
        <p:spPr>
          <a:xfrm>
            <a:off x="3282150" y="1744300"/>
            <a:ext cx="2415900" cy="18318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None/>
            </a:pPr>
            <a:r>
              <a:rPr lang="en" sz="1600">
                <a:solidFill>
                  <a:schemeClr val="dk1"/>
                </a:solidFill>
                <a:latin typeface="Proxima Nova"/>
                <a:ea typeface="Proxima Nova"/>
                <a:cs typeface="Proxima Nova"/>
                <a:sym typeface="Proxima Nova"/>
              </a:rPr>
              <a:t>Fonts that Google serves up; you can download or link to them from here:</a:t>
            </a:r>
            <a:br>
              <a:rPr lang="en" sz="1600">
                <a:solidFill>
                  <a:schemeClr val="dk1"/>
                </a:solidFill>
                <a:latin typeface="Proxima Nova"/>
                <a:ea typeface="Proxima Nova"/>
                <a:cs typeface="Proxima Nova"/>
                <a:sym typeface="Proxima Nova"/>
              </a:rPr>
            </a:br>
            <a:r>
              <a:rPr lang="en" sz="1600" u="sng">
                <a:solidFill>
                  <a:schemeClr val="hlink"/>
                </a:solidFill>
                <a:latin typeface="Proxima Nova"/>
                <a:ea typeface="Proxima Nova"/>
                <a:cs typeface="Proxima Nova"/>
                <a:sym typeface="Proxima Nova"/>
                <a:hlinkClick r:id="rId3"/>
              </a:rPr>
              <a:t>https://fonts.google.com</a:t>
            </a:r>
            <a:r>
              <a:rPr lang="en" sz="1600">
                <a:solidFill>
                  <a:schemeClr val="dk1"/>
                </a:solidFill>
                <a:latin typeface="Proxima Nova"/>
                <a:ea typeface="Proxima Nova"/>
                <a:cs typeface="Proxima Nova"/>
                <a:sym typeface="Proxima Nova"/>
              </a:rPr>
              <a:t>.</a:t>
            </a:r>
            <a:endParaRPr sz="1600">
              <a:solidFill>
                <a:schemeClr val="dk1"/>
              </a:solidFill>
              <a:latin typeface="Proxima Nova"/>
              <a:ea typeface="Proxima Nova"/>
              <a:cs typeface="Proxima Nova"/>
              <a:sym typeface="Proxima Nova"/>
            </a:endParaRPr>
          </a:p>
          <a:p>
            <a:pPr indent="0" lvl="0" marL="0" rtl="0" algn="ctr">
              <a:lnSpc>
                <a:spcPct val="115000"/>
              </a:lnSpc>
              <a:spcBef>
                <a:spcPts val="1000"/>
              </a:spcBef>
              <a:spcAft>
                <a:spcPts val="1600"/>
              </a:spcAft>
              <a:buNone/>
            </a:pPr>
            <a:r>
              <a:t/>
            </a:r>
            <a:endParaRPr sz="1600">
              <a:latin typeface="Proxima Nova"/>
              <a:ea typeface="Proxima Nova"/>
              <a:cs typeface="Proxima Nova"/>
              <a:sym typeface="Proxima Nova"/>
            </a:endParaRPr>
          </a:p>
        </p:txBody>
      </p:sp>
      <p:sp>
        <p:nvSpPr>
          <p:cNvPr id="311" name="Google Shape;311;p37"/>
          <p:cNvSpPr txBox="1"/>
          <p:nvPr/>
        </p:nvSpPr>
        <p:spPr>
          <a:xfrm>
            <a:off x="6224550" y="1744350"/>
            <a:ext cx="2415900" cy="183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latin typeface="Proxima Nova"/>
                <a:ea typeface="Proxima Nova"/>
                <a:cs typeface="Proxima Nova"/>
                <a:sym typeface="Proxima Nova"/>
              </a:rPr>
              <a:t>Fonts you can buy and embed into a website.</a:t>
            </a:r>
            <a:endParaRPr sz="1600">
              <a:latin typeface="Proxima Nova"/>
              <a:ea typeface="Proxima Nova"/>
              <a:cs typeface="Proxima Nova"/>
              <a:sym typeface="Proxima Nova"/>
            </a:endParaRPr>
          </a:p>
          <a:p>
            <a:pPr indent="0" lvl="0" marL="0" rtl="0" algn="ctr">
              <a:lnSpc>
                <a:spcPct val="115000"/>
              </a:lnSpc>
              <a:spcBef>
                <a:spcPts val="1600"/>
              </a:spcBef>
              <a:spcAft>
                <a:spcPts val="1600"/>
              </a:spcAft>
              <a:buNone/>
            </a:pPr>
            <a:r>
              <a:rPr lang="en" sz="1600">
                <a:latin typeface="Proxima Nova"/>
                <a:ea typeface="Proxima Nova"/>
                <a:cs typeface="Proxima Nova"/>
                <a:sym typeface="Proxima Nova"/>
              </a:rPr>
              <a:t>These are available on many font websites, such as MyFonts, Font Squirrel, and Typography.com.</a:t>
            </a:r>
            <a:endParaRPr sz="1600">
              <a:latin typeface="Proxima Nova"/>
              <a:ea typeface="Proxima Nova"/>
              <a:cs typeface="Proxima Nova"/>
              <a:sym typeface="Proxima Nova"/>
            </a:endParaRPr>
          </a:p>
        </p:txBody>
      </p:sp>
      <p:sp>
        <p:nvSpPr>
          <p:cNvPr id="312" name="Google Shape;312;p37"/>
          <p:cNvSpPr/>
          <p:nvPr/>
        </p:nvSpPr>
        <p:spPr>
          <a:xfrm>
            <a:off x="577100" y="1210400"/>
            <a:ext cx="2252100" cy="4905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System Fonts</a:t>
            </a:r>
            <a:endParaRPr b="1" sz="1800">
              <a:solidFill>
                <a:srgbClr val="FFFFFF"/>
              </a:solidFill>
              <a:latin typeface="Proxima Nova"/>
              <a:ea typeface="Proxima Nova"/>
              <a:cs typeface="Proxima Nova"/>
              <a:sym typeface="Proxima Nova"/>
            </a:endParaRPr>
          </a:p>
        </p:txBody>
      </p:sp>
      <p:sp>
        <p:nvSpPr>
          <p:cNvPr id="313" name="Google Shape;313;p37"/>
          <p:cNvSpPr/>
          <p:nvPr/>
        </p:nvSpPr>
        <p:spPr>
          <a:xfrm>
            <a:off x="6306450" y="1210400"/>
            <a:ext cx="2252100" cy="4905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Custom Fonts</a:t>
            </a:r>
            <a:endParaRPr b="1" sz="1800">
              <a:solidFill>
                <a:srgbClr val="FFFFFF"/>
              </a:solidFill>
              <a:latin typeface="Proxima Nova"/>
              <a:ea typeface="Proxima Nova"/>
              <a:cs typeface="Proxima Nova"/>
              <a:sym typeface="Proxima Nova"/>
            </a:endParaRPr>
          </a:p>
        </p:txBody>
      </p:sp>
      <p:sp>
        <p:nvSpPr>
          <p:cNvPr id="314" name="Google Shape;314;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Types Of Fonts</a:t>
            </a:r>
            <a:endParaRPr/>
          </a:p>
        </p:txBody>
      </p:sp>
      <p:sp>
        <p:nvSpPr>
          <p:cNvPr id="315" name="Google Shape;315;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16" name="Google Shape;316;p37"/>
          <p:cNvSpPr/>
          <p:nvPr/>
        </p:nvSpPr>
        <p:spPr>
          <a:xfrm>
            <a:off x="3364050" y="1210400"/>
            <a:ext cx="2252100" cy="490500"/>
          </a:xfrm>
          <a:prstGeom prst="roundRect">
            <a:avLst>
              <a:gd fmla="val 16667" name="adj"/>
            </a:avLst>
          </a:prstGeom>
          <a:solidFill>
            <a:srgbClr val="01799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Google Fonts</a:t>
            </a:r>
            <a:endParaRPr b="1" sz="1800">
              <a:solidFill>
                <a:srgbClr val="FFFFFF"/>
              </a:solidFill>
              <a:latin typeface="Proxima Nova"/>
              <a:ea typeface="Proxima Nova"/>
              <a:cs typeface="Proxima Nova"/>
              <a:sym typeface="Proxima Nova"/>
            </a:endParaRPr>
          </a:p>
        </p:txBody>
      </p:sp>
      <p:sp>
        <p:nvSpPr>
          <p:cNvPr id="317" name="Google Shape;317;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p:nvPr/>
        </p:nvSpPr>
        <p:spPr>
          <a:xfrm>
            <a:off x="545200" y="914400"/>
            <a:ext cx="8013000" cy="1040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800">
                <a:latin typeface="Inconsolata"/>
                <a:ea typeface="Inconsolata"/>
                <a:cs typeface="Inconsolata"/>
                <a:sym typeface="Inconsolata"/>
              </a:rPr>
              <a:t>.custom-class {</a:t>
            </a:r>
            <a:endParaRPr sz="1800">
              <a:latin typeface="Inconsolata"/>
              <a:ea typeface="Inconsolata"/>
              <a:cs typeface="Inconsolata"/>
              <a:sym typeface="Inconsolata"/>
            </a:endParaRPr>
          </a:p>
          <a:p>
            <a:pPr indent="0" lvl="0" marL="457200" rtl="0" algn="l">
              <a:spcBef>
                <a:spcPts val="0"/>
              </a:spcBef>
              <a:spcAft>
                <a:spcPts val="0"/>
              </a:spcAft>
              <a:buClr>
                <a:schemeClr val="dk1"/>
              </a:buClr>
              <a:buSzPts val="1100"/>
              <a:buFont typeface="Arial"/>
              <a:buNone/>
            </a:pPr>
            <a:r>
              <a:rPr lang="en" sz="1800">
                <a:latin typeface="Inconsolata"/>
                <a:ea typeface="Inconsolata"/>
                <a:cs typeface="Inconsolata"/>
                <a:sym typeface="Inconsolata"/>
              </a:rPr>
              <a:t>  font-family: Arial, sans-serif;</a:t>
            </a:r>
            <a:endParaRPr sz="1800">
              <a:latin typeface="Inconsolata"/>
              <a:ea typeface="Inconsolata"/>
              <a:cs typeface="Inconsolata"/>
              <a:sym typeface="Inconsolata"/>
            </a:endParaRPr>
          </a:p>
          <a:p>
            <a:pPr indent="0" lvl="0" marL="457200" rtl="0" algn="l">
              <a:spcBef>
                <a:spcPts val="0"/>
              </a:spcBef>
              <a:spcAft>
                <a:spcPts val="0"/>
              </a:spcAft>
              <a:buNone/>
            </a:pPr>
            <a:r>
              <a:rPr lang="en" sz="1800">
                <a:latin typeface="Inconsolata"/>
                <a:ea typeface="Inconsolata"/>
                <a:cs typeface="Inconsolata"/>
                <a:sym typeface="Inconsolata"/>
              </a:rPr>
              <a:t>}</a:t>
            </a:r>
            <a:endParaRPr sz="1800">
              <a:latin typeface="Inconsolata"/>
              <a:ea typeface="Inconsolata"/>
              <a:cs typeface="Inconsolata"/>
              <a:sym typeface="Inconsolata"/>
            </a:endParaRPr>
          </a:p>
        </p:txBody>
      </p:sp>
      <p:sp>
        <p:nvSpPr>
          <p:cNvPr id="323" name="Google Shape;323;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System Fonts</a:t>
            </a:r>
            <a:endParaRPr/>
          </a:p>
        </p:txBody>
      </p:sp>
      <p:sp>
        <p:nvSpPr>
          <p:cNvPr id="324" name="Google Shape;324;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325" name="Google Shape;325;p38"/>
          <p:cNvGraphicFramePr/>
          <p:nvPr/>
        </p:nvGraphicFramePr>
        <p:xfrm>
          <a:off x="457200" y="2306750"/>
          <a:ext cx="3000000" cy="3000000"/>
        </p:xfrm>
        <a:graphic>
          <a:graphicData uri="http://schemas.openxmlformats.org/drawingml/2006/table">
            <a:tbl>
              <a:tblPr>
                <a:noFill/>
                <a:tableStyleId>{247F1D04-B2D1-40C3-96D6-FB27C55ECC38}</a:tableStyleId>
              </a:tblPr>
              <a:tblGrid>
                <a:gridCol w="4109550"/>
                <a:gridCol w="4109550"/>
              </a:tblGrid>
              <a:tr h="435850">
                <a:tc>
                  <a:txBody>
                    <a:bodyPr/>
                    <a:lstStyle/>
                    <a:p>
                      <a:pPr indent="0" lvl="0" marL="0" rtl="0" algn="ctr">
                        <a:lnSpc>
                          <a:spcPct val="115000"/>
                        </a:lnSpc>
                        <a:spcBef>
                          <a:spcPts val="0"/>
                        </a:spcBef>
                        <a:spcAft>
                          <a:spcPts val="0"/>
                        </a:spcAft>
                        <a:buClr>
                          <a:schemeClr val="dk1"/>
                        </a:buClr>
                        <a:buSzPts val="1100"/>
                        <a:buFont typeface="Arial"/>
                        <a:buNone/>
                      </a:pPr>
                      <a:r>
                        <a:rPr b="1" lang="en" sz="1800">
                          <a:solidFill>
                            <a:schemeClr val="lt2"/>
                          </a:solidFill>
                          <a:latin typeface="Proxima Nova"/>
                          <a:ea typeface="Proxima Nova"/>
                          <a:cs typeface="Proxima Nova"/>
                          <a:sym typeface="Proxima Nova"/>
                        </a:rPr>
                        <a:t>Benefits</a:t>
                      </a:r>
                      <a:endParaRPr b="1">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lt2"/>
                          </a:solidFill>
                          <a:latin typeface="Proxima Nova"/>
                          <a:ea typeface="Proxima Nova"/>
                          <a:cs typeface="Proxima Nova"/>
                          <a:sym typeface="Proxima Nova"/>
                        </a:rPr>
                        <a:t>Drawbacks</a:t>
                      </a:r>
                      <a:endParaRPr b="1">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371075">
                <a:tc>
                  <a:txBody>
                    <a:bodyPr/>
                    <a:lstStyle/>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Easy to include.</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Work everywhere.</a:t>
                      </a:r>
                      <a:endParaRPr sz="1600">
                        <a:solidFill>
                          <a:schemeClr val="dk1"/>
                        </a:solidFill>
                        <a:latin typeface="Proxima Nova"/>
                        <a:ea typeface="Proxima Nova"/>
                        <a:cs typeface="Proxima Nova"/>
                        <a:sym typeface="Proxima Nova"/>
                      </a:endParaRPr>
                    </a:p>
                    <a:p>
                      <a:pPr indent="-330200" lvl="0" marL="457200" rtl="0" algn="l">
                        <a:lnSpc>
                          <a:spcPct val="114000"/>
                        </a:lnSpc>
                        <a:spcBef>
                          <a:spcPts val="0"/>
                        </a:spcBef>
                        <a:spcAft>
                          <a:spcPts val="100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Always good to use as the final fallback font (just in case).</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Boring.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326" name="Google Shape;326;p38"/>
          <p:cNvPicPr preferRelativeResize="0"/>
          <p:nvPr/>
        </p:nvPicPr>
        <p:blipFill>
          <a:blip r:embed="rId3">
            <a:alphaModFix/>
          </a:blip>
          <a:stretch>
            <a:fillRect/>
          </a:stretch>
        </p:blipFill>
        <p:spPr>
          <a:xfrm>
            <a:off x="1472675" y="2244125"/>
            <a:ext cx="481749" cy="481749"/>
          </a:xfrm>
          <a:prstGeom prst="rect">
            <a:avLst/>
          </a:prstGeom>
          <a:noFill/>
          <a:ln>
            <a:noFill/>
          </a:ln>
        </p:spPr>
      </p:pic>
      <p:pic>
        <p:nvPicPr>
          <p:cNvPr id="327" name="Google Shape;327;p38"/>
          <p:cNvPicPr preferRelativeResize="0"/>
          <p:nvPr/>
        </p:nvPicPr>
        <p:blipFill>
          <a:blip r:embed="rId3">
            <a:alphaModFix/>
          </a:blip>
          <a:stretch>
            <a:fillRect/>
          </a:stretch>
        </p:blipFill>
        <p:spPr>
          <a:xfrm rot="10800000">
            <a:off x="5426300" y="2244125"/>
            <a:ext cx="481749" cy="481749"/>
          </a:xfrm>
          <a:prstGeom prst="rect">
            <a:avLst/>
          </a:prstGeom>
          <a:noFill/>
          <a:ln>
            <a:noFill/>
          </a:ln>
        </p:spPr>
      </p:pic>
      <p:cxnSp>
        <p:nvCxnSpPr>
          <p:cNvPr id="328" name="Google Shape;328;p38"/>
          <p:cNvCxnSpPr/>
          <p:nvPr/>
        </p:nvCxnSpPr>
        <p:spPr>
          <a:xfrm>
            <a:off x="4551700" y="2271575"/>
            <a:ext cx="0" cy="2158200"/>
          </a:xfrm>
          <a:prstGeom prst="straightConnector1">
            <a:avLst/>
          </a:prstGeom>
          <a:noFill/>
          <a:ln cap="flat" cmpd="sng" w="9525">
            <a:solidFill>
              <a:srgbClr val="B7B7B7"/>
            </a:solidFill>
            <a:prstDash val="solid"/>
            <a:round/>
            <a:headEnd len="med" w="med" type="none"/>
            <a:tailEnd len="med" w="med" type="none"/>
          </a:ln>
        </p:spPr>
      </p:cxnSp>
      <p:sp>
        <p:nvSpPr>
          <p:cNvPr id="329" name="Google Shape;329;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p:nvPr/>
        </p:nvSpPr>
        <p:spPr>
          <a:xfrm>
            <a:off x="545200" y="914400"/>
            <a:ext cx="8013000" cy="1040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latin typeface="Inconsolata"/>
                <a:ea typeface="Inconsolata"/>
                <a:cs typeface="Inconsolata"/>
                <a:sym typeface="Inconsolata"/>
              </a:rPr>
              <a:t>.custom-class {</a:t>
            </a:r>
            <a:endParaRPr sz="1800">
              <a:latin typeface="Inconsolata"/>
              <a:ea typeface="Inconsolata"/>
              <a:cs typeface="Inconsolata"/>
              <a:sym typeface="Inconsolata"/>
            </a:endParaRPr>
          </a:p>
          <a:p>
            <a:pPr indent="0" lvl="0" marL="457200" rtl="0" algn="l">
              <a:spcBef>
                <a:spcPts val="0"/>
              </a:spcBef>
              <a:spcAft>
                <a:spcPts val="0"/>
              </a:spcAft>
              <a:buNone/>
            </a:pPr>
            <a:r>
              <a:rPr lang="en" sz="1800">
                <a:latin typeface="Inconsolata"/>
                <a:ea typeface="Inconsolata"/>
                <a:cs typeface="Inconsolata"/>
                <a:sym typeface="Inconsolata"/>
              </a:rPr>
              <a:t>  font-family: "Font Name", Arial, sans-serif;</a:t>
            </a:r>
            <a:endParaRPr sz="1800">
              <a:latin typeface="Inconsolata"/>
              <a:ea typeface="Inconsolata"/>
              <a:cs typeface="Inconsolata"/>
              <a:sym typeface="Inconsolata"/>
            </a:endParaRPr>
          </a:p>
          <a:p>
            <a:pPr indent="0" lvl="0" marL="457200" rtl="0" algn="l">
              <a:spcBef>
                <a:spcPts val="0"/>
              </a:spcBef>
              <a:spcAft>
                <a:spcPts val="0"/>
              </a:spcAft>
              <a:buNone/>
            </a:pPr>
            <a:r>
              <a:rPr lang="en" sz="1800">
                <a:latin typeface="Inconsolata"/>
                <a:ea typeface="Inconsolata"/>
                <a:cs typeface="Inconsolata"/>
                <a:sym typeface="Inconsolata"/>
              </a:rPr>
              <a:t>}</a:t>
            </a:r>
            <a:endParaRPr sz="1800">
              <a:latin typeface="Inconsolata"/>
              <a:ea typeface="Inconsolata"/>
              <a:cs typeface="Inconsolata"/>
              <a:sym typeface="Inconsolata"/>
            </a:endParaRPr>
          </a:p>
        </p:txBody>
      </p:sp>
      <p:sp>
        <p:nvSpPr>
          <p:cNvPr id="335" name="Google Shape;335;p3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Google Fonts</a:t>
            </a:r>
            <a:endParaRPr/>
          </a:p>
        </p:txBody>
      </p:sp>
      <p:sp>
        <p:nvSpPr>
          <p:cNvPr id="336" name="Google Shape;336;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337" name="Google Shape;337;p39"/>
          <p:cNvGraphicFramePr/>
          <p:nvPr/>
        </p:nvGraphicFramePr>
        <p:xfrm>
          <a:off x="457200" y="2306750"/>
          <a:ext cx="3000000" cy="3000000"/>
        </p:xfrm>
        <a:graphic>
          <a:graphicData uri="http://schemas.openxmlformats.org/drawingml/2006/table">
            <a:tbl>
              <a:tblPr>
                <a:noFill/>
                <a:tableStyleId>{247F1D04-B2D1-40C3-96D6-FB27C55ECC38}</a:tableStyleId>
              </a:tblPr>
              <a:tblGrid>
                <a:gridCol w="4109550"/>
                <a:gridCol w="4109550"/>
              </a:tblGrid>
              <a:tr h="435850">
                <a:tc>
                  <a:txBody>
                    <a:bodyPr/>
                    <a:lstStyle/>
                    <a:p>
                      <a:pPr indent="0" lvl="0" marL="0" rtl="0" algn="ctr">
                        <a:lnSpc>
                          <a:spcPct val="115000"/>
                        </a:lnSpc>
                        <a:spcBef>
                          <a:spcPts val="0"/>
                        </a:spcBef>
                        <a:spcAft>
                          <a:spcPts val="0"/>
                        </a:spcAft>
                        <a:buClr>
                          <a:schemeClr val="dk1"/>
                        </a:buClr>
                        <a:buSzPts val="1100"/>
                        <a:buFont typeface="Arial"/>
                        <a:buNone/>
                      </a:pPr>
                      <a:r>
                        <a:rPr b="1" lang="en" sz="1800">
                          <a:solidFill>
                            <a:schemeClr val="lt2"/>
                          </a:solidFill>
                          <a:latin typeface="Proxima Nova"/>
                          <a:ea typeface="Proxima Nova"/>
                          <a:cs typeface="Proxima Nova"/>
                          <a:sym typeface="Proxima Nova"/>
                        </a:rPr>
                        <a:t>Benefits</a:t>
                      </a:r>
                      <a:endParaRPr b="1">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lt2"/>
                          </a:solidFill>
                          <a:latin typeface="Proxima Nova"/>
                          <a:ea typeface="Proxima Nova"/>
                          <a:cs typeface="Proxima Nova"/>
                          <a:sym typeface="Proxima Nova"/>
                        </a:rPr>
                        <a:t>Drawbacks</a:t>
                      </a:r>
                      <a:endParaRPr b="1">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371075">
                <a:tc>
                  <a:txBody>
                    <a:bodyPr/>
                    <a:lstStyle/>
                    <a:p>
                      <a:pPr indent="-330200" lvl="0" marL="457200" rtl="0" algn="l">
                        <a:lnSpc>
                          <a:spcPct val="114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Widely available.</a:t>
                      </a:r>
                      <a:endParaRPr sz="1600">
                        <a:solidFill>
                          <a:schemeClr val="dk1"/>
                        </a:solidFill>
                        <a:latin typeface="Proxima Nova"/>
                        <a:ea typeface="Proxima Nova"/>
                        <a:cs typeface="Proxima Nova"/>
                        <a:sym typeface="Proxima Nova"/>
                      </a:endParaRPr>
                    </a:p>
                    <a:p>
                      <a:pPr indent="-330200" lvl="0" marL="457200" rtl="0" algn="l">
                        <a:lnSpc>
                          <a:spcPct val="114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Easy enhancements to make your site look better.</a:t>
                      </a:r>
                      <a:endParaRPr sz="1600">
                        <a:solidFill>
                          <a:schemeClr val="dk1"/>
                        </a:solidFill>
                        <a:latin typeface="Proxima Nova"/>
                        <a:ea typeface="Proxima Nova"/>
                        <a:cs typeface="Proxima Nova"/>
                        <a:sym typeface="Proxima Nova"/>
                      </a:endParaRPr>
                    </a:p>
                    <a:p>
                      <a:pPr indent="-330200" lvl="0" marL="457200" rtl="0" algn="l">
                        <a:lnSpc>
                          <a:spcPct val="114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Work in most environments.</a:t>
                      </a:r>
                      <a:endParaRPr sz="1600">
                        <a:solidFill>
                          <a:schemeClr val="dk1"/>
                        </a:solidFill>
                        <a:latin typeface="Proxima Nova"/>
                        <a:ea typeface="Proxima Nova"/>
                        <a:cs typeface="Proxima Nova"/>
                        <a:sym typeface="Proxima Nov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Increase the size of your page.</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May not load on a very slow mobile connection.</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Require a fallback font (just in case).</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6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338" name="Google Shape;338;p39"/>
          <p:cNvPicPr preferRelativeResize="0"/>
          <p:nvPr/>
        </p:nvPicPr>
        <p:blipFill>
          <a:blip r:embed="rId3">
            <a:alphaModFix/>
          </a:blip>
          <a:stretch>
            <a:fillRect/>
          </a:stretch>
        </p:blipFill>
        <p:spPr>
          <a:xfrm>
            <a:off x="1472675" y="2244125"/>
            <a:ext cx="481749" cy="481749"/>
          </a:xfrm>
          <a:prstGeom prst="rect">
            <a:avLst/>
          </a:prstGeom>
          <a:noFill/>
          <a:ln>
            <a:noFill/>
          </a:ln>
        </p:spPr>
      </p:pic>
      <p:pic>
        <p:nvPicPr>
          <p:cNvPr id="339" name="Google Shape;339;p39"/>
          <p:cNvPicPr preferRelativeResize="0"/>
          <p:nvPr/>
        </p:nvPicPr>
        <p:blipFill>
          <a:blip r:embed="rId3">
            <a:alphaModFix/>
          </a:blip>
          <a:stretch>
            <a:fillRect/>
          </a:stretch>
        </p:blipFill>
        <p:spPr>
          <a:xfrm rot="10800000">
            <a:off x="5426300" y="2244125"/>
            <a:ext cx="481749" cy="481749"/>
          </a:xfrm>
          <a:prstGeom prst="rect">
            <a:avLst/>
          </a:prstGeom>
          <a:noFill/>
          <a:ln>
            <a:noFill/>
          </a:ln>
        </p:spPr>
      </p:pic>
      <p:cxnSp>
        <p:nvCxnSpPr>
          <p:cNvPr id="340" name="Google Shape;340;p39"/>
          <p:cNvCxnSpPr/>
          <p:nvPr/>
        </p:nvCxnSpPr>
        <p:spPr>
          <a:xfrm>
            <a:off x="4551700" y="2271575"/>
            <a:ext cx="0" cy="2158200"/>
          </a:xfrm>
          <a:prstGeom prst="straightConnector1">
            <a:avLst/>
          </a:prstGeom>
          <a:noFill/>
          <a:ln cap="flat" cmpd="sng" w="9525">
            <a:solidFill>
              <a:srgbClr val="B7B7B7"/>
            </a:solidFill>
            <a:prstDash val="solid"/>
            <a:round/>
            <a:headEnd len="med" w="med" type="none"/>
            <a:tailEnd len="med" w="med" type="none"/>
          </a:ln>
        </p:spPr>
      </p:cxnSp>
      <p:sp>
        <p:nvSpPr>
          <p:cNvPr id="341" name="Google Shape;341;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Custom Fonts</a:t>
            </a:r>
            <a:endParaRPr/>
          </a:p>
        </p:txBody>
      </p:sp>
      <p:sp>
        <p:nvSpPr>
          <p:cNvPr id="347" name="Google Shape;347;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348" name="Google Shape;348;p40"/>
          <p:cNvGraphicFramePr/>
          <p:nvPr/>
        </p:nvGraphicFramePr>
        <p:xfrm>
          <a:off x="457200" y="2306750"/>
          <a:ext cx="3000000" cy="3000000"/>
        </p:xfrm>
        <a:graphic>
          <a:graphicData uri="http://schemas.openxmlformats.org/drawingml/2006/table">
            <a:tbl>
              <a:tblPr>
                <a:noFill/>
                <a:tableStyleId>{247F1D04-B2D1-40C3-96D6-FB27C55ECC38}</a:tableStyleId>
              </a:tblPr>
              <a:tblGrid>
                <a:gridCol w="4109550"/>
                <a:gridCol w="4109550"/>
              </a:tblGrid>
              <a:tr h="435850">
                <a:tc>
                  <a:txBody>
                    <a:bodyPr/>
                    <a:lstStyle/>
                    <a:p>
                      <a:pPr indent="0" lvl="0" marL="0" rtl="0" algn="ctr">
                        <a:lnSpc>
                          <a:spcPct val="115000"/>
                        </a:lnSpc>
                        <a:spcBef>
                          <a:spcPts val="0"/>
                        </a:spcBef>
                        <a:spcAft>
                          <a:spcPts val="0"/>
                        </a:spcAft>
                        <a:buClr>
                          <a:schemeClr val="dk1"/>
                        </a:buClr>
                        <a:buSzPts val="1100"/>
                        <a:buFont typeface="Arial"/>
                        <a:buNone/>
                      </a:pPr>
                      <a:r>
                        <a:rPr b="1" lang="en" sz="1800">
                          <a:solidFill>
                            <a:schemeClr val="lt2"/>
                          </a:solidFill>
                          <a:latin typeface="Proxima Nova"/>
                          <a:ea typeface="Proxima Nova"/>
                          <a:cs typeface="Proxima Nova"/>
                          <a:sym typeface="Proxima Nova"/>
                        </a:rPr>
                        <a:t>Benefits</a:t>
                      </a:r>
                      <a:endParaRPr b="1">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lt2"/>
                          </a:solidFill>
                          <a:latin typeface="Proxima Nova"/>
                          <a:ea typeface="Proxima Nova"/>
                          <a:cs typeface="Proxima Nova"/>
                          <a:sym typeface="Proxima Nova"/>
                        </a:rPr>
                        <a:t>Drawbacks</a:t>
                      </a:r>
                      <a:endParaRPr b="1">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371075">
                <a:tc>
                  <a:txBody>
                    <a:bodyPr/>
                    <a:lstStyle/>
                    <a:p>
                      <a:pPr indent="-330200" lvl="0" marL="457200" rtl="0" algn="l">
                        <a:lnSpc>
                          <a:spcPct val="114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One-of-a-kind designs.</a:t>
                      </a:r>
                      <a:endParaRPr sz="1600">
                        <a:solidFill>
                          <a:schemeClr val="dk1"/>
                        </a:solidFill>
                        <a:latin typeface="Proxima Nova"/>
                        <a:ea typeface="Proxima Nova"/>
                        <a:cs typeface="Proxima Nova"/>
                        <a:sym typeface="Proxima Nova"/>
                      </a:endParaRPr>
                    </a:p>
                    <a:p>
                      <a:pPr indent="-330200" lvl="0" marL="457200" rtl="0" algn="l">
                        <a:lnSpc>
                          <a:spcPct val="114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Work in most environments.</a:t>
                      </a:r>
                      <a:endParaRPr sz="1600">
                        <a:solidFill>
                          <a:schemeClr val="dk1"/>
                        </a:solidFill>
                        <a:latin typeface="Proxima Nova"/>
                        <a:ea typeface="Proxima Nova"/>
                        <a:cs typeface="Proxima Nova"/>
                        <a:sym typeface="Proxima Nov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Significantly increase the size of your page.</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Requires tedious setup.</a:t>
                      </a:r>
                      <a:endParaRPr sz="1600">
                        <a:solidFill>
                          <a:schemeClr val="dk1"/>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Usually cost $$$.</a:t>
                      </a:r>
                      <a:endParaRPr sz="1600">
                        <a:solidFill>
                          <a:schemeClr val="dk1"/>
                        </a:solidFill>
                        <a:latin typeface="Proxima Nova"/>
                        <a:ea typeface="Proxima Nova"/>
                        <a:cs typeface="Proxima Nova"/>
                        <a:sym typeface="Proxima Nov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349" name="Google Shape;349;p40"/>
          <p:cNvPicPr preferRelativeResize="0"/>
          <p:nvPr/>
        </p:nvPicPr>
        <p:blipFill>
          <a:blip r:embed="rId3">
            <a:alphaModFix/>
          </a:blip>
          <a:stretch>
            <a:fillRect/>
          </a:stretch>
        </p:blipFill>
        <p:spPr>
          <a:xfrm>
            <a:off x="1472675" y="2244125"/>
            <a:ext cx="481749" cy="481749"/>
          </a:xfrm>
          <a:prstGeom prst="rect">
            <a:avLst/>
          </a:prstGeom>
          <a:noFill/>
          <a:ln>
            <a:noFill/>
          </a:ln>
        </p:spPr>
      </p:pic>
      <p:pic>
        <p:nvPicPr>
          <p:cNvPr id="350" name="Google Shape;350;p40"/>
          <p:cNvPicPr preferRelativeResize="0"/>
          <p:nvPr/>
        </p:nvPicPr>
        <p:blipFill>
          <a:blip r:embed="rId3">
            <a:alphaModFix/>
          </a:blip>
          <a:stretch>
            <a:fillRect/>
          </a:stretch>
        </p:blipFill>
        <p:spPr>
          <a:xfrm rot="10800000">
            <a:off x="5426300" y="2244125"/>
            <a:ext cx="481749" cy="481749"/>
          </a:xfrm>
          <a:prstGeom prst="rect">
            <a:avLst/>
          </a:prstGeom>
          <a:noFill/>
          <a:ln>
            <a:noFill/>
          </a:ln>
        </p:spPr>
      </p:pic>
      <p:cxnSp>
        <p:nvCxnSpPr>
          <p:cNvPr id="351" name="Google Shape;351;p40"/>
          <p:cNvCxnSpPr/>
          <p:nvPr/>
        </p:nvCxnSpPr>
        <p:spPr>
          <a:xfrm>
            <a:off x="4551700" y="2271575"/>
            <a:ext cx="0" cy="2158200"/>
          </a:xfrm>
          <a:prstGeom prst="straightConnector1">
            <a:avLst/>
          </a:prstGeom>
          <a:noFill/>
          <a:ln cap="flat" cmpd="sng" w="9525">
            <a:solidFill>
              <a:srgbClr val="B7B7B7"/>
            </a:solidFill>
            <a:prstDash val="solid"/>
            <a:round/>
            <a:headEnd len="med" w="med" type="none"/>
            <a:tailEnd len="med" w="med" type="none"/>
          </a:ln>
        </p:spPr>
      </p:cxnSp>
      <p:sp>
        <p:nvSpPr>
          <p:cNvPr id="352" name="Google Shape;352;p40"/>
          <p:cNvSpPr/>
          <p:nvPr/>
        </p:nvSpPr>
        <p:spPr>
          <a:xfrm>
            <a:off x="545200" y="914400"/>
            <a:ext cx="8013000" cy="1040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latin typeface="Inconsolata"/>
                <a:ea typeface="Inconsolata"/>
                <a:cs typeface="Inconsolata"/>
                <a:sym typeface="Inconsolata"/>
              </a:rPr>
              <a:t>.custom-class {</a:t>
            </a:r>
            <a:endParaRPr sz="1800">
              <a:latin typeface="Inconsolata"/>
              <a:ea typeface="Inconsolata"/>
              <a:cs typeface="Inconsolata"/>
              <a:sym typeface="Inconsolata"/>
            </a:endParaRPr>
          </a:p>
          <a:p>
            <a:pPr indent="0" lvl="0" marL="457200" rtl="0" algn="l">
              <a:spcBef>
                <a:spcPts val="0"/>
              </a:spcBef>
              <a:spcAft>
                <a:spcPts val="0"/>
              </a:spcAft>
              <a:buNone/>
            </a:pPr>
            <a:r>
              <a:rPr lang="en" sz="1800">
                <a:latin typeface="Inconsolata"/>
                <a:ea typeface="Inconsolata"/>
                <a:cs typeface="Inconsolata"/>
                <a:sym typeface="Inconsolata"/>
              </a:rPr>
              <a:t>  font-family: "Font Name", Arial, sans-serif;</a:t>
            </a:r>
            <a:endParaRPr sz="1800">
              <a:latin typeface="Inconsolata"/>
              <a:ea typeface="Inconsolata"/>
              <a:cs typeface="Inconsolata"/>
              <a:sym typeface="Inconsolata"/>
            </a:endParaRPr>
          </a:p>
          <a:p>
            <a:pPr indent="0" lvl="0" marL="457200" rtl="0" algn="l">
              <a:spcBef>
                <a:spcPts val="0"/>
              </a:spcBef>
              <a:spcAft>
                <a:spcPts val="0"/>
              </a:spcAft>
              <a:buNone/>
            </a:pPr>
            <a:r>
              <a:rPr lang="en" sz="1800">
                <a:latin typeface="Inconsolata"/>
                <a:ea typeface="Inconsolata"/>
                <a:cs typeface="Inconsolata"/>
                <a:sym typeface="Inconsolata"/>
              </a:rPr>
              <a:t>}</a:t>
            </a:r>
            <a:endParaRPr sz="1800">
              <a:latin typeface="Inconsolata"/>
              <a:ea typeface="Inconsolata"/>
              <a:cs typeface="Inconsolata"/>
              <a:sym typeface="Inconsolata"/>
            </a:endParaRPr>
          </a:p>
        </p:txBody>
      </p:sp>
      <p:sp>
        <p:nvSpPr>
          <p:cNvPr id="353" name="Google Shape;353;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