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Inconsolata"/>
      <p:regular r:id="rId17"/>
      <p:bold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531F98-5328-48E3-BA2B-D0E1B331481A}">
  <a:tblStyle styleId="{CB531F98-5328-48E3-BA2B-D0E1B33148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Inconsolata-regular.fntdata"/><Relationship Id="rId16" Type="http://schemas.openxmlformats.org/officeDocument/2006/relationships/font" Target="fonts/ProximaNova-boldItalic.fntdata"/><Relationship Id="rId19" Type="http://schemas.openxmlformats.org/officeDocument/2006/relationships/font" Target="fonts/Oswald-regular.fntdata"/><Relationship Id="rId18" Type="http://schemas.openxmlformats.org/officeDocument/2006/relationships/font" Target="fonts/Inconsolat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5f73f0330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f73f0330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ecd92d2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ecd92d2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bc351a6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bc351a6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Think about the HTML tables as mini pages inside of the bigger page. </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This is a great way to get students to consider the idea in a construct they probably already know.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b5d19cf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b5d19cf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with the semantic elements, there is no need to memorize these. The main takeaway is that tables, like HTML documents, rely on smart nesting and naming of elements to take advantage of browser styles.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b5d19c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b5d19c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b5d19cf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b5d19cf7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 </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quick exercise you can point students to if they are interested in learning about HTML table basics.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211" name="Google Shape;211;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212" name="Google Shape;212;p25"/>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34" Type="http://schemas.openxmlformats.org/officeDocument/2006/relationships/theme" Target="../theme/theme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hyperlink" Target="http://ga.co/curriculum-feedba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hyperlink" Target="https://codepen.io/GAmarketing/pen/oNNqGLO?editors=110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hyperlink" Target="https://codepen.io/GAmarketing/pen/JjjBWXY" TargetMode="External"/><Relationship Id="rId4" Type="http://schemas.openxmlformats.org/officeDocument/2006/relationships/hyperlink" Target="https://codepen.io/GAmarketing/pen/mddjWP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Tables</a:t>
            </a:r>
            <a:endParaRPr/>
          </a:p>
        </p:txBody>
      </p:sp>
      <p:sp>
        <p:nvSpPr>
          <p:cNvPr id="287" name="Google Shape;287;p3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979500" y="332100"/>
            <a:ext cx="7185000" cy="6531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HTML Tables</a:t>
            </a:r>
            <a:r>
              <a:rPr lang="en">
                <a:solidFill>
                  <a:srgbClr val="FFFFFF"/>
                </a:solidFill>
              </a:rPr>
              <a:t> Change Log FEWD 3.0–3.1</a:t>
            </a:r>
            <a:endParaRPr>
              <a:solidFill>
                <a:srgbClr val="FFFFFF"/>
              </a:solidFill>
            </a:endParaRPr>
          </a:p>
        </p:txBody>
      </p:sp>
      <p:sp>
        <p:nvSpPr>
          <p:cNvPr id="293" name="Google Shape;293;p35"/>
          <p:cNvSpPr txBox="1"/>
          <p:nvPr>
            <p:ph idx="4294967295" type="body"/>
          </p:nvPr>
        </p:nvSpPr>
        <p:spPr>
          <a:xfrm>
            <a:off x="979500" y="1078375"/>
            <a:ext cx="70995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indent="-304800" lvl="0" marL="457200" rtl="0" algn="l">
              <a:spcBef>
                <a:spcPts val="0"/>
              </a:spcBef>
              <a:spcAft>
                <a:spcPts val="0"/>
              </a:spcAft>
              <a:buSzPts val="1200"/>
              <a:buChar char="➔"/>
            </a:pPr>
            <a:r>
              <a:rPr lang="en" sz="1200" u="sng">
                <a:solidFill>
                  <a:schemeClr val="hlink"/>
                </a:solidFill>
                <a:hlinkClick action="ppaction://hlinksldjump" r:id="rId3"/>
              </a:rPr>
              <a:t>HTML Tables Intro</a:t>
            </a:r>
            <a:r>
              <a:rPr lang="en" sz="1200"/>
              <a:t>- Added a conceptual comparison of tables to HTML documents</a:t>
            </a:r>
            <a:endParaRPr sz="1200"/>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4">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294" name="Google Shape;294;p3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Think of HTML tables as </a:t>
            </a:r>
            <a:r>
              <a:rPr b="1" lang="en">
                <a:solidFill>
                  <a:schemeClr val="dk1"/>
                </a:solidFill>
                <a:highlight>
                  <a:srgbClr val="FFD966"/>
                </a:highlight>
              </a:rPr>
              <a:t>mini HTML pages</a:t>
            </a:r>
            <a:r>
              <a:rPr lang="en">
                <a:solidFill>
                  <a:schemeClr val="dk1"/>
                </a:solidFill>
              </a:rPr>
              <a:t>.</a:t>
            </a:r>
            <a:endParaRPr>
              <a:solidFill>
                <a:schemeClr val="dk1"/>
              </a:solidFill>
            </a:endParaRPr>
          </a:p>
          <a:p>
            <a:pPr indent="-301625" lvl="0" marL="457200" rtl="0" algn="l">
              <a:spcBef>
                <a:spcPts val="1100"/>
              </a:spcBef>
              <a:spcAft>
                <a:spcPts val="0"/>
              </a:spcAft>
              <a:buClr>
                <a:schemeClr val="dk1"/>
              </a:buClr>
              <a:buSzPts val="1150"/>
              <a:buFont typeface="Verdana"/>
              <a:buChar char="●"/>
            </a:pPr>
            <a:r>
              <a:rPr lang="en">
                <a:solidFill>
                  <a:schemeClr val="dk1"/>
                </a:solidFill>
              </a:rPr>
              <a:t>They have a </a:t>
            </a:r>
            <a:r>
              <a:rPr b="1" lang="en" sz="1600">
                <a:solidFill>
                  <a:schemeClr val="dk1"/>
                </a:solidFill>
                <a:latin typeface="Inconsolata"/>
                <a:ea typeface="Inconsolata"/>
                <a:cs typeface="Inconsolata"/>
                <a:sym typeface="Inconsolata"/>
              </a:rPr>
              <a:t>&lt;table&gt;</a:t>
            </a:r>
            <a:r>
              <a:rPr lang="en">
                <a:solidFill>
                  <a:schemeClr val="dk1"/>
                </a:solidFill>
              </a:rPr>
              <a:t> tag, which acts like </a:t>
            </a:r>
            <a:r>
              <a:rPr b="1" lang="en" sz="1600">
                <a:solidFill>
                  <a:schemeClr val="dk1"/>
                </a:solidFill>
                <a:latin typeface="Inconsolata"/>
                <a:ea typeface="Inconsolata"/>
                <a:cs typeface="Inconsolata"/>
                <a:sym typeface="Inconsolata"/>
              </a:rPr>
              <a:t>&lt;html&gt;</a:t>
            </a:r>
            <a:r>
              <a:rPr b="1" lang="en" sz="1600">
                <a:solidFill>
                  <a:schemeClr val="dk1"/>
                </a:solidFill>
              </a:rPr>
              <a:t> </a:t>
            </a:r>
            <a:r>
              <a:rPr lang="en">
                <a:solidFill>
                  <a:schemeClr val="dk1"/>
                </a:solidFill>
              </a:rPr>
              <a:t>around the data. </a:t>
            </a:r>
            <a:endParaRPr>
              <a:solidFill>
                <a:schemeClr val="dk1"/>
              </a:solidFill>
            </a:endParaRPr>
          </a:p>
          <a:p>
            <a:pPr indent="-301625" lvl="0" marL="457200" rtl="0" algn="l">
              <a:spcBef>
                <a:spcPts val="0"/>
              </a:spcBef>
              <a:spcAft>
                <a:spcPts val="0"/>
              </a:spcAft>
              <a:buClr>
                <a:schemeClr val="dk1"/>
              </a:buClr>
              <a:buSzPts val="1150"/>
              <a:buFont typeface="Verdana"/>
              <a:buChar char="●"/>
            </a:pPr>
            <a:r>
              <a:rPr lang="en">
                <a:solidFill>
                  <a:schemeClr val="dk1"/>
                </a:solidFill>
              </a:rPr>
              <a:t>They also have </a:t>
            </a:r>
            <a:r>
              <a:rPr b="1" lang="en" sz="1600">
                <a:solidFill>
                  <a:schemeClr val="dk1"/>
                </a:solidFill>
                <a:latin typeface="Inconsolata"/>
                <a:ea typeface="Inconsolata"/>
                <a:cs typeface="Inconsolata"/>
                <a:sym typeface="Inconsolata"/>
              </a:rPr>
              <a:t>&lt;thead&gt; </a:t>
            </a:r>
            <a:r>
              <a:rPr lang="en">
                <a:solidFill>
                  <a:schemeClr val="dk1"/>
                </a:solidFill>
              </a:rPr>
              <a:t>and</a:t>
            </a:r>
            <a:r>
              <a:rPr b="1" lang="en" sz="1600">
                <a:solidFill>
                  <a:schemeClr val="dk1"/>
                </a:solidFill>
                <a:latin typeface="Inconsolata"/>
                <a:ea typeface="Inconsolata"/>
                <a:cs typeface="Inconsolata"/>
                <a:sym typeface="Inconsolata"/>
              </a:rPr>
              <a:t> &lt;tbody&gt; </a:t>
            </a:r>
            <a:r>
              <a:rPr lang="en">
                <a:solidFill>
                  <a:schemeClr val="dk1"/>
                </a:solidFill>
              </a:rPr>
              <a:t>tags, similar to </a:t>
            </a:r>
            <a:r>
              <a:rPr b="1" lang="en" sz="1600">
                <a:solidFill>
                  <a:schemeClr val="dk1"/>
                </a:solidFill>
                <a:latin typeface="Inconsolata"/>
                <a:ea typeface="Inconsolata"/>
                <a:cs typeface="Inconsolata"/>
                <a:sym typeface="Inconsolata"/>
              </a:rPr>
              <a:t>&lt;head&gt;</a:t>
            </a:r>
            <a:r>
              <a:rPr lang="en">
                <a:solidFill>
                  <a:schemeClr val="dk1"/>
                </a:solidFill>
              </a:rPr>
              <a:t> and </a:t>
            </a:r>
            <a:r>
              <a:rPr b="1" lang="en" sz="1600">
                <a:solidFill>
                  <a:schemeClr val="dk1"/>
                </a:solidFill>
                <a:latin typeface="Inconsolata"/>
                <a:ea typeface="Inconsolata"/>
                <a:cs typeface="Inconsolata"/>
                <a:sym typeface="Inconsolata"/>
              </a:rPr>
              <a:t>&lt;body&gt;</a:t>
            </a:r>
            <a:r>
              <a:rPr lang="en" sz="1600">
                <a:solidFill>
                  <a:schemeClr val="dk1"/>
                </a:solidFill>
              </a:rPr>
              <a:t>.</a:t>
            </a:r>
            <a:endParaRPr sz="1600">
              <a:solidFill>
                <a:schemeClr val="dk1"/>
              </a:solidFill>
            </a:endParaRPr>
          </a:p>
          <a:p>
            <a:pPr indent="-301625" lvl="0" marL="457200" rtl="0" algn="l">
              <a:spcBef>
                <a:spcPts val="0"/>
              </a:spcBef>
              <a:spcAft>
                <a:spcPts val="0"/>
              </a:spcAft>
              <a:buClr>
                <a:schemeClr val="dk1"/>
              </a:buClr>
              <a:buSzPts val="1150"/>
              <a:buFont typeface="Verdana"/>
              <a:buChar char="●"/>
            </a:pPr>
            <a:r>
              <a:rPr b="1" lang="en" sz="1600">
                <a:solidFill>
                  <a:schemeClr val="dk1"/>
                </a:solidFill>
                <a:latin typeface="Inconsolata"/>
                <a:ea typeface="Inconsolata"/>
                <a:cs typeface="Inconsolata"/>
                <a:sym typeface="Inconsolata"/>
              </a:rPr>
              <a:t>&lt;thead&gt;</a:t>
            </a:r>
            <a:r>
              <a:rPr b="1" lang="en" sz="1600">
                <a:solidFill>
                  <a:schemeClr val="dk1"/>
                </a:solidFill>
              </a:rPr>
              <a:t> </a:t>
            </a:r>
            <a:r>
              <a:rPr lang="en">
                <a:solidFill>
                  <a:schemeClr val="dk1"/>
                </a:solidFill>
              </a:rPr>
              <a:t>contains column headings in </a:t>
            </a:r>
            <a:r>
              <a:rPr b="1" lang="en" sz="1600">
                <a:solidFill>
                  <a:schemeClr val="dk1"/>
                </a:solidFill>
                <a:latin typeface="Inconsolata"/>
                <a:ea typeface="Inconsolata"/>
                <a:cs typeface="Inconsolata"/>
                <a:sym typeface="Inconsolata"/>
              </a:rPr>
              <a:t>&lt;th&gt;</a:t>
            </a:r>
            <a:r>
              <a:rPr lang="en">
                <a:solidFill>
                  <a:schemeClr val="dk1"/>
                </a:solidFill>
              </a:rPr>
              <a:t> (table heading) tags.</a:t>
            </a:r>
            <a:endParaRPr>
              <a:solidFill>
                <a:schemeClr val="dk1"/>
              </a:solidFill>
            </a:endParaRPr>
          </a:p>
          <a:p>
            <a:pPr indent="-301625" lvl="0" marL="457200" rtl="0" algn="l">
              <a:spcBef>
                <a:spcPts val="0"/>
              </a:spcBef>
              <a:spcAft>
                <a:spcPts val="0"/>
              </a:spcAft>
              <a:buClr>
                <a:schemeClr val="dk1"/>
              </a:buClr>
              <a:buSzPts val="1150"/>
              <a:buFont typeface="Verdana"/>
              <a:buChar char="●"/>
            </a:pPr>
            <a:r>
              <a:rPr b="1" lang="en" sz="1600">
                <a:solidFill>
                  <a:schemeClr val="dk1"/>
                </a:solidFill>
                <a:latin typeface="Inconsolata"/>
                <a:ea typeface="Inconsolata"/>
                <a:cs typeface="Inconsolata"/>
                <a:sym typeface="Inconsolata"/>
              </a:rPr>
              <a:t>&lt;tbody&gt;</a:t>
            </a:r>
            <a:r>
              <a:rPr b="1" lang="en" sz="1600">
                <a:solidFill>
                  <a:schemeClr val="dk1"/>
                </a:solidFill>
              </a:rPr>
              <a:t> </a:t>
            </a:r>
            <a:r>
              <a:rPr lang="en">
                <a:solidFill>
                  <a:schemeClr val="dk1"/>
                </a:solidFill>
              </a:rPr>
              <a:t>contains </a:t>
            </a:r>
            <a:r>
              <a:rPr b="1" lang="en" sz="1600">
                <a:solidFill>
                  <a:schemeClr val="dk1"/>
                </a:solidFill>
                <a:latin typeface="Inconsolata"/>
                <a:ea typeface="Inconsolata"/>
                <a:cs typeface="Inconsolata"/>
                <a:sym typeface="Inconsolata"/>
              </a:rPr>
              <a:t>&lt;tr&gt;</a:t>
            </a:r>
            <a:r>
              <a:rPr lang="en">
                <a:solidFill>
                  <a:schemeClr val="dk1"/>
                </a:solidFill>
              </a:rPr>
              <a:t> (table rows), which have columns of </a:t>
            </a:r>
            <a:r>
              <a:rPr b="1" lang="en" sz="1600">
                <a:solidFill>
                  <a:schemeClr val="dk1"/>
                </a:solidFill>
                <a:latin typeface="Inconsolata"/>
                <a:ea typeface="Inconsolata"/>
                <a:cs typeface="Inconsolata"/>
                <a:sym typeface="Inconsolata"/>
              </a:rPr>
              <a:t>&lt;td&gt;</a:t>
            </a:r>
            <a:r>
              <a:rPr lang="en">
                <a:solidFill>
                  <a:schemeClr val="dk1"/>
                </a:solidFill>
              </a:rPr>
              <a:t> (table data). </a:t>
            </a:r>
            <a:endParaRPr>
              <a:solidFill>
                <a:schemeClr val="dk1"/>
              </a:solidFill>
            </a:endParaRPr>
          </a:p>
          <a:p>
            <a:pPr indent="0" lvl="0" marL="457200" rtl="0" algn="l">
              <a:spcBef>
                <a:spcPts val="1100"/>
              </a:spcBef>
              <a:spcAft>
                <a:spcPts val="1100"/>
              </a:spcAft>
              <a:buNone/>
            </a:pPr>
            <a:r>
              <a:t/>
            </a:r>
            <a:endParaRPr>
              <a:solidFill>
                <a:schemeClr val="dk1"/>
              </a:solidFill>
            </a:endParaRPr>
          </a:p>
        </p:txBody>
      </p:sp>
      <p:sp>
        <p:nvSpPr>
          <p:cNvPr id="300" name="Google Shape;300;p3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01" name="Google Shape;301;p3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 HTML Tables</a:t>
            </a:r>
            <a:endParaRPr/>
          </a:p>
        </p:txBody>
      </p:sp>
      <p:sp>
        <p:nvSpPr>
          <p:cNvPr id="302" name="Google Shape;302;p3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Elements Summary</a:t>
            </a:r>
            <a:endParaRPr/>
          </a:p>
        </p:txBody>
      </p:sp>
      <p:graphicFrame>
        <p:nvGraphicFramePr>
          <p:cNvPr id="308" name="Google Shape;308;p37"/>
          <p:cNvGraphicFramePr/>
          <p:nvPr/>
        </p:nvGraphicFramePr>
        <p:xfrm>
          <a:off x="600913" y="1051650"/>
          <a:ext cx="3000000" cy="3000000"/>
        </p:xfrm>
        <a:graphic>
          <a:graphicData uri="http://schemas.openxmlformats.org/drawingml/2006/table">
            <a:tbl>
              <a:tblPr>
                <a:noFill/>
                <a:tableStyleId>{CB531F98-5328-48E3-BA2B-D0E1B331481A}</a:tableStyleId>
              </a:tblPr>
              <a:tblGrid>
                <a:gridCol w="1662975"/>
                <a:gridCol w="6021850"/>
              </a:tblGrid>
              <a:tr h="345025">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Element</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017991"/>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017991"/>
                    </a:solidFill>
                  </a:tcPr>
                </a:tc>
              </a:tr>
              <a:tr h="430500">
                <a:tc>
                  <a:txBody>
                    <a:bodyPr/>
                    <a:lstStyle/>
                    <a:p>
                      <a:pPr indent="0" lvl="0" marL="0" rtl="0" algn="l">
                        <a:spcBef>
                          <a:spcPts val="0"/>
                        </a:spcBef>
                        <a:spcAft>
                          <a:spcPts val="0"/>
                        </a:spcAft>
                        <a:buNone/>
                      </a:pPr>
                      <a:r>
                        <a:rPr b="1" lang="en" sz="1600">
                          <a:latin typeface="Inconsolata"/>
                          <a:ea typeface="Inconsolata"/>
                          <a:cs typeface="Inconsolata"/>
                          <a:sym typeface="Inconsolata"/>
                        </a:rPr>
                        <a:t>table</a:t>
                      </a:r>
                      <a:endParaRPr sz="1600">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Contains all child elements.</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r h="430500">
                <a:tc>
                  <a:txBody>
                    <a:bodyPr/>
                    <a:lstStyle/>
                    <a:p>
                      <a:pPr indent="0" lvl="0" marL="0" rtl="0" algn="l">
                        <a:spcBef>
                          <a:spcPts val="0"/>
                        </a:spcBef>
                        <a:spcAft>
                          <a:spcPts val="0"/>
                        </a:spcAft>
                        <a:buNone/>
                      </a:pPr>
                      <a:r>
                        <a:rPr b="1" lang="en" sz="1600">
                          <a:latin typeface="Inconsolata"/>
                          <a:ea typeface="Inconsolata"/>
                          <a:cs typeface="Inconsolata"/>
                          <a:sym typeface="Inconsolata"/>
                        </a:rPr>
                        <a:t>thead</a:t>
                      </a:r>
                      <a:endParaRPr sz="1600">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Contains the headings for the table columns.</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r h="430500">
                <a:tc>
                  <a:txBody>
                    <a:bodyPr/>
                    <a:lstStyle/>
                    <a:p>
                      <a:pPr indent="0" lvl="0" marL="0" rtl="0" algn="l">
                        <a:spcBef>
                          <a:spcPts val="0"/>
                        </a:spcBef>
                        <a:spcAft>
                          <a:spcPts val="0"/>
                        </a:spcAft>
                        <a:buNone/>
                      </a:pPr>
                      <a:r>
                        <a:rPr b="1" lang="en" sz="1600">
                          <a:latin typeface="Inconsolata"/>
                          <a:ea typeface="Inconsolata"/>
                          <a:cs typeface="Inconsolata"/>
                          <a:sym typeface="Inconsolata"/>
                        </a:rPr>
                        <a:t>th</a:t>
                      </a:r>
                      <a:endParaRPr b="1" sz="1600">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An individual column heading inside the thead.</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r h="430500">
                <a:tc>
                  <a:txBody>
                    <a:bodyPr/>
                    <a:lstStyle/>
                    <a:p>
                      <a:pPr indent="0" lvl="0" marL="0" rtl="0" algn="l">
                        <a:spcBef>
                          <a:spcPts val="0"/>
                        </a:spcBef>
                        <a:spcAft>
                          <a:spcPts val="0"/>
                        </a:spcAft>
                        <a:buNone/>
                      </a:pPr>
                      <a:r>
                        <a:rPr b="1" lang="en" sz="1600">
                          <a:latin typeface="Inconsolata"/>
                          <a:ea typeface="Inconsolata"/>
                          <a:cs typeface="Inconsolata"/>
                          <a:sym typeface="Inconsolata"/>
                        </a:rPr>
                        <a:t>tbody</a:t>
                      </a:r>
                      <a:endParaRPr sz="1600">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The body of the table containing all of the rows.</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r h="430500">
                <a:tc>
                  <a:txBody>
                    <a:bodyPr/>
                    <a:lstStyle/>
                    <a:p>
                      <a:pPr indent="0" lvl="0" marL="0" rtl="0" algn="l">
                        <a:spcBef>
                          <a:spcPts val="0"/>
                        </a:spcBef>
                        <a:spcAft>
                          <a:spcPts val="0"/>
                        </a:spcAft>
                        <a:buNone/>
                      </a:pPr>
                      <a:r>
                        <a:rPr b="1" lang="en" sz="1600">
                          <a:latin typeface="Inconsolata"/>
                          <a:ea typeface="Inconsolata"/>
                          <a:cs typeface="Inconsolata"/>
                          <a:sym typeface="Inconsolata"/>
                        </a:rPr>
                        <a:t>tr</a:t>
                      </a:r>
                      <a:endParaRPr sz="1600">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A row inside of the table body.</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r h="430500">
                <a:tc>
                  <a:txBody>
                    <a:bodyPr/>
                    <a:lstStyle/>
                    <a:p>
                      <a:pPr indent="0" lvl="0" marL="0" rtl="0" algn="l">
                        <a:spcBef>
                          <a:spcPts val="0"/>
                        </a:spcBef>
                        <a:spcAft>
                          <a:spcPts val="0"/>
                        </a:spcAft>
                        <a:buNone/>
                      </a:pPr>
                      <a:r>
                        <a:rPr b="1" lang="en" sz="1600">
                          <a:latin typeface="Inconsolata"/>
                          <a:ea typeface="Inconsolata"/>
                          <a:cs typeface="Inconsolata"/>
                          <a:sym typeface="Inconsolata"/>
                        </a:rPr>
                        <a:t>td</a:t>
                      </a:r>
                      <a:endParaRPr sz="1600">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An individual cell of table data inside of a row.</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bl>
          </a:graphicData>
        </a:graphic>
      </p:graphicFrame>
      <p:sp>
        <p:nvSpPr>
          <p:cNvPr id="309" name="Google Shape;309;p37"/>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10" name="Google Shape;310;p3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1" name="Google Shape;311;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p:nvPr/>
        </p:nvSpPr>
        <p:spPr>
          <a:xfrm>
            <a:off x="838500" y="1995250"/>
            <a:ext cx="7467000" cy="15195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https://codepen.io/GAmarketing/pen/oNNqGLO</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317" name="Google Shape;317;p3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Tables</a:t>
            </a:r>
            <a:endParaRPr/>
          </a:p>
        </p:txBody>
      </p:sp>
      <p:sp>
        <p:nvSpPr>
          <p:cNvPr id="318" name="Google Shape;318;p3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Check out</a:t>
            </a:r>
            <a:r>
              <a:rPr lang="en">
                <a:solidFill>
                  <a:schemeClr val="dk1"/>
                </a:solidFill>
              </a:rPr>
              <a:t> the following CodePen to see a real HTML table.</a:t>
            </a:r>
            <a:endParaRPr>
              <a:solidFill>
                <a:schemeClr val="dk1"/>
              </a:solidFill>
            </a:endParaRPr>
          </a:p>
        </p:txBody>
      </p:sp>
      <p:sp>
        <p:nvSpPr>
          <p:cNvPr id="319" name="Google Shape;319;p3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20" name="Google Shape;320;p38"/>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21" name="Google Shape;321;p3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22" name="Google Shape;322;p3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an HTML Table</a:t>
            </a:r>
            <a:endParaRPr/>
          </a:p>
        </p:txBody>
      </p:sp>
      <p:sp>
        <p:nvSpPr>
          <p:cNvPr id="328" name="Google Shape;328;p3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sp>
        <p:nvSpPr>
          <p:cNvPr id="329" name="Google Shape;329;p3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30" name="Google Shape;330;p39"/>
          <p:cNvSpPr txBox="1"/>
          <p:nvPr>
            <p:ph idx="1" type="body"/>
          </p:nvPr>
        </p:nvSpPr>
        <p:spPr>
          <a:xfrm>
            <a:off x="457200" y="1143000"/>
            <a:ext cx="8229600" cy="58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Try building out your own table of the best NBA superteams of all time.</a:t>
            </a:r>
            <a:endParaRPr/>
          </a:p>
        </p:txBody>
      </p:sp>
      <p:sp>
        <p:nvSpPr>
          <p:cNvPr id="331" name="Google Shape;331;p39"/>
          <p:cNvSpPr/>
          <p:nvPr/>
        </p:nvSpPr>
        <p:spPr>
          <a:xfrm>
            <a:off x="753200" y="1995238"/>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https://codepen.io/GAmarketing/pen/JjjBWXY</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332" name="Google Shape;332;p39"/>
          <p:cNvSpPr/>
          <p:nvPr/>
        </p:nvSpPr>
        <p:spPr>
          <a:xfrm>
            <a:off x="4238688" y="2673488"/>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p:nvPr/>
        </p:nvSpPr>
        <p:spPr>
          <a:xfrm>
            <a:off x="5219500" y="1995238"/>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https://codepen.io/GAmarketing/pen/mddjWPw</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334" name="Google Shape;334;p39"/>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