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Inconsolata"/>
      <p:regular r:id="rId34"/>
      <p:bold r:id="rId35"/>
    </p:embeddedFont>
    <p:embeddedFont>
      <p:font typeface="Oswald"/>
      <p:regular r:id="rId36"/>
      <p:bold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6.xml"/><Relationship Id="rId41" Type="http://schemas.openxmlformats.org/officeDocument/2006/relationships/font" Target="fonts/RobotoMon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Inconsolata-bold.fntdata"/><Relationship Id="rId12" Type="http://schemas.openxmlformats.org/officeDocument/2006/relationships/slide" Target="slides/slide8.xml"/><Relationship Id="rId34" Type="http://schemas.openxmlformats.org/officeDocument/2006/relationships/font" Target="fonts/Inconsolata-regular.fntdata"/><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slide" Target="slides/slide13.xml"/><Relationship Id="rId39" Type="http://schemas.openxmlformats.org/officeDocument/2006/relationships/font" Target="fonts/RobotoMono-bold.fntdata"/><Relationship Id="rId16" Type="http://schemas.openxmlformats.org/officeDocument/2006/relationships/slide" Target="slides/slide12.xml"/><Relationship Id="rId38" Type="http://schemas.openxmlformats.org/officeDocument/2006/relationships/font" Target="fonts/RobotoMon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f73f0330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f73f0330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c8474e9f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c8474e9f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8af10026a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af10026a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c8474e9f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c8474e9f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c8474e9f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fc8474e9f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c8474e9f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c8474e9f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c8474e9f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c8474e9f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c8474e9f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fc8474e9f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One sentence about why this slide is included/how it gets us closer to our learning goals.</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TALKING POINTS</a:t>
            </a:r>
            <a:endParaRPr b="1">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This is a suggested talking point for instructors. </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Bullets are better than paragraph-y scripts.</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TEACHING TIPS</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Have a suggestion for what an instructor should </a:t>
            </a:r>
            <a:r>
              <a:rPr i="1" lang="en">
                <a:solidFill>
                  <a:schemeClr val="dk1"/>
                </a:solidFill>
                <a:latin typeface="Proxima Nova"/>
                <a:ea typeface="Proxima Nova"/>
                <a:cs typeface="Proxima Nova"/>
                <a:sym typeface="Proxima Nova"/>
              </a:rPr>
              <a:t>do</a:t>
            </a:r>
            <a:r>
              <a:rPr lang="en">
                <a:solidFill>
                  <a:schemeClr val="dk1"/>
                </a:solidFill>
                <a:latin typeface="Proxima Nova"/>
                <a:ea typeface="Proxima Nova"/>
                <a:cs typeface="Proxima Nova"/>
                <a:sym typeface="Proxima Nova"/>
              </a:rPr>
              <a:t> while teaching to this slide? Put it here! </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This is an optional section. Not all slides require facilitation tips.</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c8474e9f4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c8474e9f4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[X]  MINUTES FOR THIS SECTION</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SECTION NOTES</a:t>
            </a:r>
            <a:endParaRPr b="1">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Bullet points on what the section includes, how it fits into the course.</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Expressed goals for the section.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c8474e9f4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c8474e9f4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c8474e9f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c8474e9f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c8474e9f4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c8474e9f4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[X]  MINUTES FOR THIS SECTION</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SECTION NOTES</a:t>
            </a:r>
            <a:endParaRPr b="1">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Bullet points on what the section includes, how it fits into the course.</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Expressed goals for the section.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a:solidFill>
                <a:schemeClr val="dk1"/>
              </a:solidFill>
              <a:highlight>
                <a:srgbClr val="FFFF00"/>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fc8474e9f4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fc8474e9f4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af1002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af1002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c8474e9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c8474e9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c8474e9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c8474e9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c8474e9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c8474e9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c8474e9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c8474e9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c8474e9f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c8474e9f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c8474e9f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c8474e9f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1.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v8.dev/" TargetMode="Externa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nodejs.org/en/" TargetMode="External"/><Relationship Id="rId4" Type="http://schemas.openxmlformats.org/officeDocument/2006/relationships/image" Target="../media/image24.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Node</a:t>
            </a:r>
            <a:endParaRPr/>
          </a:p>
          <a:p>
            <a:pPr indent="0" lvl="0" marL="0" rtl="0" algn="l">
              <a:spcBef>
                <a:spcPts val="0"/>
              </a:spcBef>
              <a:spcAft>
                <a:spcPts val="0"/>
              </a:spcAft>
              <a:buNone/>
            </a:pPr>
            <a:r>
              <a:rPr lang="en"/>
              <a:t>and React</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npm</a:t>
            </a:r>
            <a:endParaRPr/>
          </a:p>
        </p:txBody>
      </p:sp>
      <p:sp>
        <p:nvSpPr>
          <p:cNvPr id="377" name="Google Shape;377;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8" name="Google Shape;378;p44"/>
          <p:cNvSpPr txBox="1"/>
          <p:nvPr/>
        </p:nvSpPr>
        <p:spPr>
          <a:xfrm>
            <a:off x="794675" y="1048650"/>
            <a:ext cx="7385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From the console window, cd into your project folder</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Type the command </a:t>
            </a:r>
            <a:r>
              <a:rPr lang="en" sz="1600">
                <a:solidFill>
                  <a:schemeClr val="lt1"/>
                </a:solidFill>
                <a:highlight>
                  <a:schemeClr val="dk1"/>
                </a:highlight>
                <a:latin typeface="Consolas"/>
                <a:ea typeface="Consolas"/>
                <a:cs typeface="Consolas"/>
                <a:sym typeface="Consolas"/>
              </a:rPr>
              <a:t>$ npm init</a:t>
            </a:r>
            <a:r>
              <a:rPr lang="en" sz="1600">
                <a:solidFill>
                  <a:schemeClr val="dk1"/>
                </a:solidFill>
                <a:latin typeface="Proxima Nova"/>
                <a:ea typeface="Proxima Nova"/>
                <a:cs typeface="Proxima Nova"/>
                <a:sym typeface="Proxima Nova"/>
              </a:rPr>
              <a:t> this </a:t>
            </a:r>
            <a:r>
              <a:rPr lang="en" sz="1600">
                <a:solidFill>
                  <a:schemeClr val="dk1"/>
                </a:solidFill>
                <a:latin typeface="Proxima Nova"/>
                <a:ea typeface="Proxima Nova"/>
                <a:cs typeface="Proxima Nova"/>
                <a:sym typeface="Proxima Nova"/>
              </a:rPr>
              <a:t>command</a:t>
            </a:r>
            <a:r>
              <a:rPr lang="en" sz="1600">
                <a:solidFill>
                  <a:schemeClr val="dk1"/>
                </a:solidFill>
                <a:latin typeface="Proxima Nova"/>
                <a:ea typeface="Proxima Nova"/>
                <a:cs typeface="Proxima Nova"/>
                <a:sym typeface="Proxima Nova"/>
              </a:rPr>
              <a:t> will </a:t>
            </a:r>
            <a:r>
              <a:rPr i="1" lang="en" sz="1600">
                <a:solidFill>
                  <a:schemeClr val="dk1"/>
                </a:solidFill>
                <a:latin typeface="Proxima Nova"/>
                <a:ea typeface="Proxima Nova"/>
                <a:cs typeface="Proxima Nova"/>
                <a:sym typeface="Proxima Nova"/>
              </a:rPr>
              <a:t>INIT</a:t>
            </a:r>
            <a:r>
              <a:rPr lang="en" sz="1600">
                <a:solidFill>
                  <a:schemeClr val="dk1"/>
                </a:solidFill>
                <a:latin typeface="Proxima Nova"/>
                <a:ea typeface="Proxima Nova"/>
                <a:cs typeface="Proxima Nova"/>
                <a:sym typeface="Proxima Nova"/>
              </a:rPr>
              <a:t>ialize the node package manager and add a special file for tracking </a:t>
            </a:r>
            <a:r>
              <a:rPr i="1" lang="en" sz="1600">
                <a:solidFill>
                  <a:schemeClr val="dk1"/>
                </a:solidFill>
                <a:latin typeface="Proxima Nova"/>
                <a:ea typeface="Proxima Nova"/>
                <a:cs typeface="Proxima Nova"/>
                <a:sym typeface="Proxima Nova"/>
              </a:rPr>
              <a:t>dependencies</a:t>
            </a:r>
            <a:r>
              <a:rPr lang="en" sz="1600">
                <a:solidFill>
                  <a:schemeClr val="dk1"/>
                </a:solidFill>
                <a:latin typeface="Proxima Nova"/>
                <a:ea typeface="Proxima Nova"/>
                <a:cs typeface="Proxima Nova"/>
                <a:sym typeface="Proxima Nova"/>
              </a:rPr>
              <a:t> in your project folder.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Answer the prompts to create your first  </a:t>
            </a:r>
            <a:r>
              <a:rPr lang="en" sz="1600">
                <a:solidFill>
                  <a:schemeClr val="dk1"/>
                </a:solidFill>
                <a:latin typeface="Consolas"/>
                <a:ea typeface="Consolas"/>
                <a:cs typeface="Consolas"/>
                <a:sym typeface="Consolas"/>
              </a:rPr>
              <a:t>package.json </a:t>
            </a:r>
            <a:r>
              <a:rPr lang="en" sz="1600">
                <a:solidFill>
                  <a:schemeClr val="dk1"/>
                </a:solidFill>
                <a:latin typeface="Proxima Nova"/>
                <a:ea typeface="Proxima Nova"/>
                <a:cs typeface="Proxima Nova"/>
                <a:sym typeface="Proxima Nova"/>
              </a:rPr>
              <a:t>file!</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1"/>
              </a:solidFill>
              <a:latin typeface="Proxima Nova"/>
              <a:ea typeface="Proxima Nova"/>
              <a:cs typeface="Proxima Nova"/>
              <a:sym typeface="Proxima Nova"/>
            </a:endParaRPr>
          </a:p>
        </p:txBody>
      </p:sp>
      <p:pic>
        <p:nvPicPr>
          <p:cNvPr id="379" name="Google Shape;379;p44"/>
          <p:cNvPicPr preferRelativeResize="0"/>
          <p:nvPr/>
        </p:nvPicPr>
        <p:blipFill rotWithShape="1">
          <a:blip r:embed="rId3">
            <a:alphaModFix/>
          </a:blip>
          <a:srcRect b="0" l="0" r="43058" t="0"/>
          <a:stretch/>
        </p:blipFill>
        <p:spPr>
          <a:xfrm>
            <a:off x="905800" y="2828650"/>
            <a:ext cx="2768650" cy="159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ph type="title"/>
          </p:nvPr>
        </p:nvSpPr>
        <p:spPr>
          <a:xfrm>
            <a:off x="985050" y="313238"/>
            <a:ext cx="50094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2800">
                <a:solidFill>
                  <a:srgbClr val="FFFFFF"/>
                </a:solidFill>
              </a:rPr>
              <a:t>Demo: Add a </a:t>
            </a:r>
            <a:r>
              <a:rPr lang="en" sz="2800">
                <a:solidFill>
                  <a:srgbClr val="FFFFFF"/>
                </a:solidFill>
              </a:rPr>
              <a:t>package</a:t>
            </a:r>
            <a:r>
              <a:rPr lang="en" sz="2800">
                <a:solidFill>
                  <a:srgbClr val="FFFFFF"/>
                </a:solidFill>
              </a:rPr>
              <a:t> with npm</a:t>
            </a:r>
            <a:endParaRPr b="0" sz="2800">
              <a:solidFill>
                <a:srgbClr val="FFFFFF"/>
              </a:solidFill>
            </a:endParaRPr>
          </a:p>
        </p:txBody>
      </p:sp>
      <p:sp>
        <p:nvSpPr>
          <p:cNvPr id="385" name="Google Shape;385;p4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add a fun new package with npm:</a:t>
            </a:r>
            <a:endParaRPr/>
          </a:p>
          <a:p>
            <a:pPr indent="0" lvl="0" marL="0" rtl="0" algn="l">
              <a:spcBef>
                <a:spcPts val="1600"/>
              </a:spcBef>
              <a:spcAft>
                <a:spcPts val="1600"/>
              </a:spcAft>
              <a:buNone/>
            </a:pPr>
            <a:r>
              <a:t/>
            </a:r>
            <a:endParaRPr/>
          </a:p>
        </p:txBody>
      </p:sp>
      <p:sp>
        <p:nvSpPr>
          <p:cNvPr id="386" name="Google Shape;386;p4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7" name="Google Shape;387;p4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8" name="Google Shape;388;p45"/>
          <p:cNvSpPr/>
          <p:nvPr/>
        </p:nvSpPr>
        <p:spPr>
          <a:xfrm>
            <a:off x="2016150" y="1917150"/>
            <a:ext cx="51117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url</a:t>
            </a:r>
            <a:r>
              <a:rPr b="1" lang="en" sz="1600">
                <a:latin typeface="Proxima Nova"/>
                <a:ea typeface="Proxima Nova"/>
                <a:cs typeface="Proxima Nova"/>
                <a:sym typeface="Proxima Nova"/>
              </a:rPr>
              <a:t>: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a:latin typeface="Proxima Nova"/>
                <a:ea typeface="Proxima Nova"/>
                <a:cs typeface="Proxima Nova"/>
                <a:sym typeface="Proxima Nova"/>
              </a:rPr>
              <a:t>https://www.npmjs.com/package/colors</a:t>
            </a:r>
            <a:endParaRPr sz="1800">
              <a:latin typeface="Proxima Nova"/>
              <a:ea typeface="Proxima Nova"/>
              <a:cs typeface="Proxima Nova"/>
              <a:sym typeface="Proxima Nova"/>
            </a:endParaRPr>
          </a:p>
        </p:txBody>
      </p:sp>
      <p:sp>
        <p:nvSpPr>
          <p:cNvPr id="389" name="Google Shape;389;p4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Add a package</a:t>
            </a:r>
            <a:endParaRPr/>
          </a:p>
        </p:txBody>
      </p:sp>
      <p:sp>
        <p:nvSpPr>
          <p:cNvPr id="395" name="Google Shape;395;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6" name="Google Shape;396;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7" name="Google Shape;397;p46"/>
          <p:cNvSpPr txBox="1"/>
          <p:nvPr/>
        </p:nvSpPr>
        <p:spPr>
          <a:xfrm>
            <a:off x="612000" y="1122625"/>
            <a:ext cx="4957500" cy="408000"/>
          </a:xfrm>
          <a:prstGeom prst="rect">
            <a:avLst/>
          </a:prstGeom>
          <a:solidFill>
            <a:schemeClr val="dk1"/>
          </a:solidFill>
          <a:ln>
            <a:noFill/>
          </a:ln>
        </p:spPr>
        <p:txBody>
          <a:bodyPr anchorCtr="0" anchor="t" bIns="91425" lIns="91425" spcFirstLastPara="1" rIns="91425" wrap="square" tIns="91425">
            <a:spAutoFit/>
          </a:bodyPr>
          <a:lstStyle/>
          <a:p>
            <a:pPr indent="0" lvl="0" marL="0" marR="114300" rtl="0" algn="l">
              <a:lnSpc>
                <a:spcPct val="115000"/>
              </a:lnSpc>
              <a:spcBef>
                <a:spcPts val="0"/>
              </a:spcBef>
              <a:spcAft>
                <a:spcPts val="0"/>
              </a:spcAft>
              <a:buNone/>
            </a:pPr>
            <a:r>
              <a:rPr lang="en" sz="1450">
                <a:solidFill>
                  <a:srgbClr val="FDFCFC"/>
                </a:solidFill>
                <a:latin typeface="Consolas"/>
                <a:ea typeface="Consolas"/>
                <a:cs typeface="Consolas"/>
                <a:sym typeface="Consolas"/>
              </a:rPr>
              <a:t>$ npm install -–save colors</a:t>
            </a:r>
            <a:endParaRPr>
              <a:latin typeface="Proxima Nova"/>
              <a:ea typeface="Proxima Nova"/>
              <a:cs typeface="Proxima Nova"/>
              <a:sym typeface="Proxima Nova"/>
            </a:endParaRPr>
          </a:p>
        </p:txBody>
      </p:sp>
      <p:pic>
        <p:nvPicPr>
          <p:cNvPr id="398" name="Google Shape;398;p46"/>
          <p:cNvPicPr preferRelativeResize="0"/>
          <p:nvPr/>
        </p:nvPicPr>
        <p:blipFill>
          <a:blip r:embed="rId3">
            <a:alphaModFix/>
          </a:blip>
          <a:stretch>
            <a:fillRect/>
          </a:stretch>
        </p:blipFill>
        <p:spPr>
          <a:xfrm>
            <a:off x="2829300" y="2018925"/>
            <a:ext cx="5390850" cy="2019850"/>
          </a:xfrm>
          <a:prstGeom prst="rect">
            <a:avLst/>
          </a:prstGeom>
          <a:noFill/>
          <a:ln>
            <a:noFill/>
          </a:ln>
        </p:spPr>
      </p:pic>
      <p:sp>
        <p:nvSpPr>
          <p:cNvPr id="399" name="Google Shape;399;p46"/>
          <p:cNvSpPr txBox="1"/>
          <p:nvPr/>
        </p:nvSpPr>
        <p:spPr>
          <a:xfrm>
            <a:off x="609325" y="2059350"/>
            <a:ext cx="1615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Read the docs and take it for a spin! </a:t>
            </a:r>
            <a:endParaRPr sz="18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node_modules</a:t>
            </a:r>
            <a:endParaRPr/>
          </a:p>
        </p:txBody>
      </p:sp>
      <p:sp>
        <p:nvSpPr>
          <p:cNvPr id="405" name="Google Shape;405;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6" name="Google Shape;406;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7" name="Google Shape;407;p47"/>
          <p:cNvSpPr txBox="1"/>
          <p:nvPr/>
        </p:nvSpPr>
        <p:spPr>
          <a:xfrm>
            <a:off x="595800" y="1171650"/>
            <a:ext cx="7952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roxima Nova"/>
                <a:ea typeface="Proxima Nova"/>
                <a:cs typeface="Proxima Nova"/>
                <a:sym typeface="Proxima Nova"/>
              </a:rPr>
              <a:t>npm downloads all the code needed to make your fun new packages work and stores it all in a folder called </a:t>
            </a:r>
            <a:r>
              <a:rPr b="1" lang="en" sz="1800">
                <a:highlight>
                  <a:schemeClr val="accent2"/>
                </a:highlight>
                <a:latin typeface="Proxima Nova"/>
                <a:ea typeface="Proxima Nova"/>
                <a:cs typeface="Proxima Nova"/>
                <a:sym typeface="Proxima Nova"/>
              </a:rPr>
              <a:t>node_modules</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As you can imagine, this file can get very large the more packages or </a:t>
            </a:r>
            <a:r>
              <a:rPr b="1" i="1" lang="en" sz="1800">
                <a:latin typeface="Proxima Nova"/>
                <a:ea typeface="Proxima Nova"/>
                <a:cs typeface="Proxima Nova"/>
                <a:sym typeface="Proxima Nova"/>
              </a:rPr>
              <a:t>dependencies</a:t>
            </a:r>
            <a:r>
              <a:rPr lang="en" sz="1800">
                <a:latin typeface="Proxima Nova"/>
                <a:ea typeface="Proxima Nova"/>
                <a:cs typeface="Proxima Nova"/>
                <a:sym typeface="Proxima Nova"/>
              </a:rPr>
              <a:t> your project uses.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Because they are so large, it is not best practice to commit them with git or push them to github. This can add thousands of files to your project and take forever to upload.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b="1" lang="en" sz="1800">
                <a:latin typeface="Proxima Nova"/>
                <a:ea typeface="Proxima Nova"/>
                <a:cs typeface="Proxima Nova"/>
                <a:sym typeface="Proxima Nova"/>
              </a:rPr>
              <a:t>The solution</a:t>
            </a:r>
            <a:r>
              <a:rPr lang="en" sz="1800">
                <a:latin typeface="Proxima Nova"/>
                <a:ea typeface="Proxima Nova"/>
                <a:cs typeface="Proxima Nova"/>
                <a:sym typeface="Proxima Nova"/>
              </a:rPr>
              <a:t>: </a:t>
            </a:r>
            <a:r>
              <a:rPr i="1" lang="en" sz="1800">
                <a:latin typeface="Proxima Nova"/>
                <a:ea typeface="Proxima Nova"/>
                <a:cs typeface="Proxima Nova"/>
                <a:sym typeface="Proxima Nova"/>
              </a:rPr>
              <a:t>gitignore</a:t>
            </a:r>
            <a:endParaRPr i="1" sz="18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13" name="Google Shape;413;p48"/>
          <p:cNvPicPr preferRelativeResize="0"/>
          <p:nvPr/>
        </p:nvPicPr>
        <p:blipFill>
          <a:blip r:embed="rId3">
            <a:alphaModFix/>
          </a:blip>
          <a:stretch>
            <a:fillRect/>
          </a:stretch>
        </p:blipFill>
        <p:spPr>
          <a:xfrm>
            <a:off x="1121725" y="410600"/>
            <a:ext cx="6761850" cy="406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Gitignore</a:t>
            </a:r>
            <a:endParaRPr/>
          </a:p>
        </p:txBody>
      </p:sp>
      <p:sp>
        <p:nvSpPr>
          <p:cNvPr id="419" name="Google Shape;419;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20" name="Google Shape;420;p49"/>
          <p:cNvPicPr preferRelativeResize="0"/>
          <p:nvPr/>
        </p:nvPicPr>
        <p:blipFill>
          <a:blip r:embed="rId3">
            <a:alphaModFix/>
          </a:blip>
          <a:stretch>
            <a:fillRect/>
          </a:stretch>
        </p:blipFill>
        <p:spPr>
          <a:xfrm>
            <a:off x="4817375" y="3002700"/>
            <a:ext cx="2862025" cy="1585125"/>
          </a:xfrm>
          <a:prstGeom prst="rect">
            <a:avLst/>
          </a:prstGeom>
          <a:noFill/>
          <a:ln>
            <a:noFill/>
          </a:ln>
        </p:spPr>
      </p:pic>
      <p:sp>
        <p:nvSpPr>
          <p:cNvPr id="421" name="Google Shape;421;p49"/>
          <p:cNvSpPr txBox="1"/>
          <p:nvPr/>
        </p:nvSpPr>
        <p:spPr>
          <a:xfrm>
            <a:off x="583500" y="973200"/>
            <a:ext cx="82680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Proxima Nova"/>
                <a:ea typeface="Proxima Nova"/>
                <a:cs typeface="Proxima Nova"/>
                <a:sym typeface="Proxima Nova"/>
              </a:rPr>
              <a:t>If you are using git to track changes in your project, you will need to create a file called a </a:t>
            </a:r>
            <a:r>
              <a:rPr b="1" lang="en" sz="1500">
                <a:highlight>
                  <a:schemeClr val="accent2"/>
                </a:highlight>
                <a:latin typeface="Proxima Nova"/>
                <a:ea typeface="Proxima Nova"/>
                <a:cs typeface="Proxima Nova"/>
                <a:sym typeface="Proxima Nova"/>
              </a:rPr>
              <a:t>.gitignore.</a:t>
            </a:r>
            <a:endParaRPr b="1" sz="1500">
              <a:highlight>
                <a:schemeClr val="accent2"/>
              </a:highlight>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As the name implies anything listed in the .gitignore is ignored when you commit your changes.</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For this project all we need to list is the path to our node modules - they are in the same directory, so we just say “node_modules”</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When creating a new project, always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do this step first so you don’t accidentally</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make an initial commit with your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node modules.</a:t>
            </a:r>
            <a:endParaRPr sz="15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0"/>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a:t>
            </a:r>
            <a:r>
              <a:rPr lang="en"/>
              <a:t> minutes</a:t>
            </a:r>
            <a:endParaRPr/>
          </a:p>
        </p:txBody>
      </p:sp>
      <p:sp>
        <p:nvSpPr>
          <p:cNvPr id="427" name="Google Shape;427;p5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new </a:t>
            </a:r>
            <a:r>
              <a:rPr lang="en"/>
              <a:t>package</a:t>
            </a:r>
            <a:r>
              <a:rPr lang="en"/>
              <a:t> with npm</a:t>
            </a:r>
            <a:endParaRPr/>
          </a:p>
        </p:txBody>
      </p:sp>
      <p:sp>
        <p:nvSpPr>
          <p:cNvPr id="428" name="Google Shape;428;p50"/>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9" name="Google Shape;429;p50"/>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0" name="Google Shape;430;p5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31" name="Google Shape;431;p50"/>
          <p:cNvSpPr/>
          <p:nvPr/>
        </p:nvSpPr>
        <p:spPr>
          <a:xfrm>
            <a:off x="2016150" y="1917150"/>
            <a:ext cx="51117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url: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a:latin typeface="Proxima Nova"/>
                <a:ea typeface="Proxima Nova"/>
                <a:cs typeface="Proxima Nova"/>
                <a:sym typeface="Proxima Nova"/>
              </a:rPr>
              <a:t>https://www.npmjs.com/package/cow.io</a:t>
            </a:r>
            <a:endParaRPr sz="18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1"/>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437" name="Google Shape;437;p5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 to Node and React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43" name="Google Shape;443;p52"/>
          <p:cNvPicPr preferRelativeResize="0"/>
          <p:nvPr/>
        </p:nvPicPr>
        <p:blipFill>
          <a:blip r:embed="rId3">
            <a:alphaModFix/>
          </a:blip>
          <a:stretch>
            <a:fillRect/>
          </a:stretch>
        </p:blipFill>
        <p:spPr>
          <a:xfrm>
            <a:off x="152400" y="152400"/>
            <a:ext cx="8839199" cy="32532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49" name="Google Shape;449;p53"/>
          <p:cNvPicPr preferRelativeResize="0"/>
          <p:nvPr/>
        </p:nvPicPr>
        <p:blipFill>
          <a:blip r:embed="rId3">
            <a:alphaModFix/>
          </a:blip>
          <a:stretch>
            <a:fillRect/>
          </a:stretch>
        </p:blipFill>
        <p:spPr>
          <a:xfrm>
            <a:off x="458988" y="596425"/>
            <a:ext cx="8226024" cy="3718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and npm</a:t>
            </a:r>
            <a:endParaRPr/>
          </a:p>
        </p:txBody>
      </p:sp>
      <p:sp>
        <p:nvSpPr>
          <p:cNvPr id="304" name="Google Shape;304;p3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 to Node and React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Scoreboard App with multiple components</a:t>
            </a:r>
            <a:endParaRPr/>
          </a:p>
        </p:txBody>
      </p:sp>
      <p:sp>
        <p:nvSpPr>
          <p:cNvPr id="455" name="Google Shape;455;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6" name="Google Shape;456;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7" name="Google Shape;457;p54"/>
          <p:cNvSpPr/>
          <p:nvPr/>
        </p:nvSpPr>
        <p:spPr>
          <a:xfrm>
            <a:off x="624700" y="1089225"/>
            <a:ext cx="4810800" cy="307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4"/>
          <p:cNvSpPr/>
          <p:nvPr/>
        </p:nvSpPr>
        <p:spPr>
          <a:xfrm>
            <a:off x="810325" y="1259375"/>
            <a:ext cx="4455000" cy="2212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4"/>
          <p:cNvSpPr/>
          <p:nvPr/>
        </p:nvSpPr>
        <p:spPr>
          <a:xfrm>
            <a:off x="1753950" y="2496900"/>
            <a:ext cx="665100" cy="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4"/>
          <p:cNvSpPr/>
          <p:nvPr/>
        </p:nvSpPr>
        <p:spPr>
          <a:xfrm>
            <a:off x="2677525" y="2496900"/>
            <a:ext cx="665100" cy="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4"/>
          <p:cNvSpPr/>
          <p:nvPr/>
        </p:nvSpPr>
        <p:spPr>
          <a:xfrm>
            <a:off x="3601100" y="2496900"/>
            <a:ext cx="665100" cy="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4"/>
          <p:cNvSpPr/>
          <p:nvPr/>
        </p:nvSpPr>
        <p:spPr>
          <a:xfrm>
            <a:off x="2046700" y="1575350"/>
            <a:ext cx="2010900" cy="34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3" name="Google Shape;463;p54"/>
          <p:cNvCxnSpPr/>
          <p:nvPr/>
        </p:nvCxnSpPr>
        <p:spPr>
          <a:xfrm>
            <a:off x="5451075" y="1158825"/>
            <a:ext cx="1113900" cy="0"/>
          </a:xfrm>
          <a:prstGeom prst="straightConnector1">
            <a:avLst/>
          </a:prstGeom>
          <a:noFill/>
          <a:ln cap="flat" cmpd="sng" w="9525">
            <a:solidFill>
              <a:schemeClr val="dk2"/>
            </a:solidFill>
            <a:prstDash val="solid"/>
            <a:round/>
            <a:headEnd len="med" w="med" type="none"/>
            <a:tailEnd len="med" w="med" type="triangle"/>
          </a:ln>
        </p:spPr>
      </p:cxnSp>
      <p:cxnSp>
        <p:nvCxnSpPr>
          <p:cNvPr id="464" name="Google Shape;464;p54"/>
          <p:cNvCxnSpPr/>
          <p:nvPr/>
        </p:nvCxnSpPr>
        <p:spPr>
          <a:xfrm>
            <a:off x="5280900" y="1692525"/>
            <a:ext cx="881700" cy="0"/>
          </a:xfrm>
          <a:prstGeom prst="straightConnector1">
            <a:avLst/>
          </a:prstGeom>
          <a:noFill/>
          <a:ln cap="flat" cmpd="sng" w="9525">
            <a:solidFill>
              <a:schemeClr val="dk2"/>
            </a:solidFill>
            <a:prstDash val="solid"/>
            <a:round/>
            <a:headEnd len="med" w="med" type="none"/>
            <a:tailEnd len="med" w="med" type="triangle"/>
          </a:ln>
        </p:spPr>
      </p:cxnSp>
      <p:cxnSp>
        <p:nvCxnSpPr>
          <p:cNvPr id="465" name="Google Shape;465;p54"/>
          <p:cNvCxnSpPr>
            <a:stCxn id="461" idx="3"/>
          </p:cNvCxnSpPr>
          <p:nvPr/>
        </p:nvCxnSpPr>
        <p:spPr>
          <a:xfrm>
            <a:off x="4266200" y="2783250"/>
            <a:ext cx="1656600" cy="7500"/>
          </a:xfrm>
          <a:prstGeom prst="straightConnector1">
            <a:avLst/>
          </a:prstGeom>
          <a:noFill/>
          <a:ln cap="flat" cmpd="sng" w="9525">
            <a:solidFill>
              <a:schemeClr val="dk2"/>
            </a:solidFill>
            <a:prstDash val="solid"/>
            <a:round/>
            <a:headEnd len="med" w="med" type="none"/>
            <a:tailEnd len="med" w="med" type="triangle"/>
          </a:ln>
        </p:spPr>
      </p:cxnSp>
      <p:sp>
        <p:nvSpPr>
          <p:cNvPr id="466" name="Google Shape;466;p54"/>
          <p:cNvSpPr txBox="1"/>
          <p:nvPr/>
        </p:nvSpPr>
        <p:spPr>
          <a:xfrm>
            <a:off x="6719550" y="905875"/>
            <a:ext cx="154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App</a:t>
            </a:r>
            <a:endParaRPr>
              <a:latin typeface="Proxima Nova"/>
              <a:ea typeface="Proxima Nova"/>
              <a:cs typeface="Proxima Nova"/>
              <a:sym typeface="Proxima Nova"/>
            </a:endParaRPr>
          </a:p>
        </p:txBody>
      </p:sp>
      <p:sp>
        <p:nvSpPr>
          <p:cNvPr id="467" name="Google Shape;467;p54"/>
          <p:cNvSpPr txBox="1"/>
          <p:nvPr/>
        </p:nvSpPr>
        <p:spPr>
          <a:xfrm>
            <a:off x="6264350" y="1492550"/>
            <a:ext cx="19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Scoreboard</a:t>
            </a:r>
            <a:endParaRPr>
              <a:latin typeface="Proxima Nova"/>
              <a:ea typeface="Proxima Nova"/>
              <a:cs typeface="Proxima Nova"/>
              <a:sym typeface="Proxima Nova"/>
            </a:endParaRPr>
          </a:p>
        </p:txBody>
      </p:sp>
      <p:sp>
        <p:nvSpPr>
          <p:cNvPr id="468" name="Google Shape;468;p54"/>
          <p:cNvSpPr txBox="1"/>
          <p:nvPr/>
        </p:nvSpPr>
        <p:spPr>
          <a:xfrm>
            <a:off x="6100775" y="2636125"/>
            <a:ext cx="16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Button</a:t>
            </a:r>
            <a:endParaRPr>
              <a:latin typeface="Proxima Nova"/>
              <a:ea typeface="Proxima Nova"/>
              <a:cs typeface="Proxima Nova"/>
              <a:sym typeface="Proxima Nova"/>
            </a:endParaRPr>
          </a:p>
        </p:txBody>
      </p:sp>
      <p:sp>
        <p:nvSpPr>
          <p:cNvPr id="469" name="Google Shape;469;p54"/>
          <p:cNvSpPr/>
          <p:nvPr/>
        </p:nvSpPr>
        <p:spPr>
          <a:xfrm>
            <a:off x="2573800" y="2032825"/>
            <a:ext cx="881700" cy="20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a:t>
            </a:r>
            <a:endParaRPr/>
          </a:p>
        </p:txBody>
      </p:sp>
      <p:sp>
        <p:nvSpPr>
          <p:cNvPr id="310" name="Google Shape;310;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11" name="Google Shape;311;p37"/>
          <p:cNvSpPr/>
          <p:nvPr/>
        </p:nvSpPr>
        <p:spPr>
          <a:xfrm>
            <a:off x="582900" y="1282800"/>
            <a:ext cx="2246400" cy="192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Node.js® is a JavaScript runtime built on </a:t>
            </a:r>
            <a:r>
              <a:rPr lang="en" sz="1500">
                <a:solidFill>
                  <a:srgbClr val="84BA64"/>
                </a:solidFill>
                <a:uFill>
                  <a:noFill/>
                </a:uFill>
                <a:latin typeface="Roboto"/>
                <a:ea typeface="Roboto"/>
                <a:cs typeface="Roboto"/>
                <a:sym typeface="Roboto"/>
                <a:hlinkClick r:id="rId3">
                  <a:extLst>
                    <a:ext uri="{A12FA001-AC4F-418D-AE19-62706E023703}">
                      <ahyp:hlinkClr val="tx"/>
                    </a:ext>
                  </a:extLst>
                </a:hlinkClick>
              </a:rPr>
              <a:t>Chrome's V8 JavaScript engine</a:t>
            </a:r>
            <a:r>
              <a:rPr lang="en" sz="1500">
                <a:solidFill>
                  <a:srgbClr val="FFFFFF"/>
                </a:solidFill>
                <a:latin typeface="Roboto"/>
                <a:ea typeface="Roboto"/>
                <a:cs typeface="Roboto"/>
                <a:sym typeface="Roboto"/>
              </a:rPr>
              <a:t>.</a:t>
            </a:r>
            <a:endParaRPr sz="1800">
              <a:latin typeface="Inconsolata"/>
              <a:ea typeface="Inconsolata"/>
              <a:cs typeface="Inconsolata"/>
              <a:sym typeface="Inconsolata"/>
            </a:endParaRPr>
          </a:p>
        </p:txBody>
      </p:sp>
      <p:sp>
        <p:nvSpPr>
          <p:cNvPr id="312" name="Google Shape;31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13" name="Google Shape;313;p37"/>
          <p:cNvPicPr preferRelativeResize="0"/>
          <p:nvPr/>
        </p:nvPicPr>
        <p:blipFill>
          <a:blip r:embed="rId4">
            <a:alphaModFix/>
          </a:blip>
          <a:stretch>
            <a:fillRect/>
          </a:stretch>
        </p:blipFill>
        <p:spPr>
          <a:xfrm>
            <a:off x="3236925" y="1065876"/>
            <a:ext cx="5449875" cy="27948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a:t>
            </a:r>
            <a:endParaRPr/>
          </a:p>
        </p:txBody>
      </p:sp>
      <p:sp>
        <p:nvSpPr>
          <p:cNvPr id="319" name="Google Shape;319;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20" name="Google Shape;320;p38"/>
          <p:cNvSpPr/>
          <p:nvPr/>
        </p:nvSpPr>
        <p:spPr>
          <a:xfrm>
            <a:off x="545200" y="1043225"/>
            <a:ext cx="2284200" cy="30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50">
                <a:solidFill>
                  <a:schemeClr val="dk1"/>
                </a:solidFill>
                <a:latin typeface="Roboto"/>
                <a:ea typeface="Roboto"/>
                <a:cs typeface="Roboto"/>
                <a:sym typeface="Roboto"/>
              </a:rPr>
              <a:t>npm is a package manager for the JavaScript programming language maintained by npm, Inc. npm is the default package manager for the JavaScript runtime environment Node.js. It consists of a command line client, also called npm, and an online database of public and paid-for private packages, called the npm registry.</a:t>
            </a:r>
            <a:endParaRPr sz="2000">
              <a:solidFill>
                <a:schemeClr val="dk1"/>
              </a:solidFill>
              <a:latin typeface="Inconsolata"/>
              <a:ea typeface="Inconsolata"/>
              <a:cs typeface="Inconsolata"/>
              <a:sym typeface="Inconsolata"/>
            </a:endParaRPr>
          </a:p>
        </p:txBody>
      </p:sp>
      <p:sp>
        <p:nvSpPr>
          <p:cNvPr id="321" name="Google Shape;321;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22" name="Google Shape;322;p38"/>
          <p:cNvPicPr preferRelativeResize="0"/>
          <p:nvPr/>
        </p:nvPicPr>
        <p:blipFill>
          <a:blip r:embed="rId3">
            <a:alphaModFix/>
          </a:blip>
          <a:stretch>
            <a:fillRect/>
          </a:stretch>
        </p:blipFill>
        <p:spPr>
          <a:xfrm>
            <a:off x="3155626" y="1229213"/>
            <a:ext cx="5438426" cy="2674525"/>
          </a:xfrm>
          <a:prstGeom prst="rect">
            <a:avLst/>
          </a:prstGeom>
          <a:noFill/>
          <a:ln cap="flat" cmpd="sng" w="19050">
            <a:solidFill>
              <a:srgbClr val="CCCCCC"/>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328" name="Google Shape;328;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29" name="Google Shape;329;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0" name="Google Shape;330;p39"/>
          <p:cNvSpPr/>
          <p:nvPr/>
        </p:nvSpPr>
        <p:spPr>
          <a:xfrm>
            <a:off x="545200" y="1271825"/>
            <a:ext cx="3164400" cy="232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chemeClr val="dk1"/>
                </a:solidFill>
                <a:latin typeface="Roboto"/>
                <a:ea typeface="Roboto"/>
                <a:cs typeface="Roboto"/>
                <a:sym typeface="Roboto"/>
              </a:rPr>
              <a:t>React is a free and open-source front-end JavaScript library for building user interfaces based on UI components. It is maintained by Meta and a community of individual developers and companies. React can be used as a base in the development of single-page or mobile applications.</a:t>
            </a:r>
            <a:endParaRPr sz="2100">
              <a:solidFill>
                <a:schemeClr val="dk1"/>
              </a:solidFill>
              <a:latin typeface="Inconsolata"/>
              <a:ea typeface="Inconsolata"/>
              <a:cs typeface="Inconsolata"/>
              <a:sym typeface="Inconsolata"/>
            </a:endParaRPr>
          </a:p>
        </p:txBody>
      </p:sp>
      <p:pic>
        <p:nvPicPr>
          <p:cNvPr id="331" name="Google Shape;331;p39"/>
          <p:cNvPicPr preferRelativeResize="0"/>
          <p:nvPr/>
        </p:nvPicPr>
        <p:blipFill>
          <a:blip r:embed="rId3">
            <a:alphaModFix/>
          </a:blip>
          <a:stretch>
            <a:fillRect/>
          </a:stretch>
        </p:blipFill>
        <p:spPr>
          <a:xfrm>
            <a:off x="4477275" y="1302575"/>
            <a:ext cx="3976476" cy="2324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Node and npm - mac</a:t>
            </a:r>
            <a:endParaRPr/>
          </a:p>
        </p:txBody>
      </p:sp>
      <p:sp>
        <p:nvSpPr>
          <p:cNvPr id="337" name="Google Shape;337;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8" name="Google Shape;338;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9" name="Google Shape;339;p40"/>
          <p:cNvSpPr txBox="1"/>
          <p:nvPr/>
        </p:nvSpPr>
        <p:spPr>
          <a:xfrm>
            <a:off x="696900" y="2261650"/>
            <a:ext cx="2338800" cy="160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350">
                <a:solidFill>
                  <a:srgbClr val="FDFCFC"/>
                </a:solidFill>
                <a:latin typeface="Roboto Mono"/>
                <a:ea typeface="Roboto Mono"/>
                <a:cs typeface="Roboto Mono"/>
                <a:sym typeface="Roboto Mono"/>
              </a:rPr>
              <a:t>$ brew update</a:t>
            </a:r>
            <a:endParaRPr sz="1350">
              <a:solidFill>
                <a:srgbClr val="FDFCFC"/>
              </a:solidFill>
              <a:latin typeface="Roboto Mono"/>
              <a:ea typeface="Roboto Mono"/>
              <a:cs typeface="Roboto Mono"/>
              <a:sym typeface="Roboto Mono"/>
            </a:endParaRPr>
          </a:p>
          <a:p>
            <a:pPr indent="0" lvl="0" marL="0" rtl="0" algn="l">
              <a:spcBef>
                <a:spcPts val="0"/>
              </a:spcBef>
              <a:spcAft>
                <a:spcPts val="0"/>
              </a:spcAft>
              <a:buNone/>
            </a:pPr>
            <a:r>
              <a:t/>
            </a:r>
            <a:endParaRPr sz="1350">
              <a:solidFill>
                <a:srgbClr val="FDFCFC"/>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FDFCFC"/>
                </a:solidFill>
                <a:latin typeface="Roboto Mono"/>
                <a:ea typeface="Roboto Mono"/>
                <a:cs typeface="Roboto Mono"/>
                <a:sym typeface="Roboto Mono"/>
              </a:rPr>
              <a:t> </a:t>
            </a:r>
            <a:endParaRPr sz="1350">
              <a:solidFill>
                <a:srgbClr val="FDFCFC"/>
              </a:solidFill>
              <a:latin typeface="Roboto Mono"/>
              <a:ea typeface="Roboto Mono"/>
              <a:cs typeface="Roboto Mono"/>
              <a:sym typeface="Roboto Mono"/>
            </a:endParaRPr>
          </a:p>
          <a:p>
            <a:pPr indent="0" lvl="0" marL="0" marR="114300" rtl="0" algn="l">
              <a:lnSpc>
                <a:spcPct val="160000"/>
              </a:lnSpc>
              <a:spcBef>
                <a:spcPts val="0"/>
              </a:spcBef>
              <a:spcAft>
                <a:spcPts val="0"/>
              </a:spcAft>
              <a:buClr>
                <a:schemeClr val="dk1"/>
              </a:buClr>
              <a:buSzPts val="1100"/>
              <a:buFont typeface="Arial"/>
              <a:buNone/>
            </a:pPr>
            <a:r>
              <a:rPr lang="en" sz="1350">
                <a:solidFill>
                  <a:srgbClr val="FDFCFC"/>
                </a:solidFill>
                <a:latin typeface="Roboto Mono"/>
                <a:ea typeface="Roboto Mono"/>
                <a:cs typeface="Roboto Mono"/>
                <a:sym typeface="Roboto Mono"/>
              </a:rPr>
              <a:t>$ brew install node</a:t>
            </a:r>
            <a:endParaRPr sz="1350">
              <a:solidFill>
                <a:srgbClr val="FDFCFC"/>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40" name="Google Shape;340;p40"/>
          <p:cNvSpPr txBox="1"/>
          <p:nvPr/>
        </p:nvSpPr>
        <p:spPr>
          <a:xfrm>
            <a:off x="3270075" y="2411363"/>
            <a:ext cx="551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This might take a min to update your homebrew software. Be patient, don’t close the window. </a:t>
            </a:r>
            <a:endParaRPr>
              <a:latin typeface="Proxima Nova"/>
              <a:ea typeface="Proxima Nova"/>
              <a:cs typeface="Proxima Nova"/>
              <a:sym typeface="Proxima Nova"/>
            </a:endParaRPr>
          </a:p>
        </p:txBody>
      </p:sp>
      <p:sp>
        <p:nvSpPr>
          <p:cNvPr id="341" name="Google Shape;341;p40"/>
          <p:cNvSpPr txBox="1"/>
          <p:nvPr/>
        </p:nvSpPr>
        <p:spPr>
          <a:xfrm>
            <a:off x="3270075" y="3065338"/>
            <a:ext cx="55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This should only take a min. </a:t>
            </a:r>
            <a:endParaRPr>
              <a:latin typeface="Proxima Nova"/>
              <a:ea typeface="Proxima Nova"/>
              <a:cs typeface="Proxima Nova"/>
              <a:sym typeface="Proxima Nova"/>
            </a:endParaRPr>
          </a:p>
        </p:txBody>
      </p:sp>
      <p:sp>
        <p:nvSpPr>
          <p:cNvPr id="342" name="Google Shape;342;p40"/>
          <p:cNvSpPr txBox="1"/>
          <p:nvPr/>
        </p:nvSpPr>
        <p:spPr>
          <a:xfrm>
            <a:off x="731550" y="1159900"/>
            <a:ext cx="73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Open your terminal. You can search for it using spotlight if you are unsure of how to find it.</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Node and npm - windows</a:t>
            </a:r>
            <a:endParaRPr/>
          </a:p>
        </p:txBody>
      </p:sp>
      <p:sp>
        <p:nvSpPr>
          <p:cNvPr id="348" name="Google Shape;348;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9" name="Google Shape;349;p41"/>
          <p:cNvSpPr txBox="1"/>
          <p:nvPr/>
        </p:nvSpPr>
        <p:spPr>
          <a:xfrm>
            <a:off x="582625" y="1044650"/>
            <a:ext cx="387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11111"/>
                </a:solidFill>
                <a:highlight>
                  <a:srgbClr val="FDFDFD"/>
                </a:highlight>
              </a:rPr>
              <a:t>Download the </a:t>
            </a:r>
            <a:r>
              <a:rPr b="1" lang="en" sz="1200">
                <a:solidFill>
                  <a:srgbClr val="111111"/>
                </a:solidFill>
                <a:highlight>
                  <a:srgbClr val="FDFDFD"/>
                </a:highlight>
              </a:rPr>
              <a:t>windows installer from </a:t>
            </a:r>
            <a:r>
              <a:rPr b="1" lang="en" sz="1200" u="sng">
                <a:solidFill>
                  <a:schemeClr val="hlink"/>
                </a:solidFill>
                <a:highlight>
                  <a:srgbClr val="FDFDFD"/>
                </a:highlight>
                <a:hlinkClick r:id="rId3"/>
              </a:rPr>
              <a:t>nodejs.org</a:t>
            </a:r>
            <a:endParaRPr>
              <a:latin typeface="Proxima Nova"/>
              <a:ea typeface="Proxima Nova"/>
              <a:cs typeface="Proxima Nova"/>
              <a:sym typeface="Proxima Nova"/>
            </a:endParaRPr>
          </a:p>
        </p:txBody>
      </p:sp>
      <p:pic>
        <p:nvPicPr>
          <p:cNvPr id="350" name="Google Shape;350;p41"/>
          <p:cNvPicPr preferRelativeResize="0"/>
          <p:nvPr/>
        </p:nvPicPr>
        <p:blipFill>
          <a:blip r:embed="rId4">
            <a:alphaModFix/>
          </a:blip>
          <a:stretch>
            <a:fillRect/>
          </a:stretch>
        </p:blipFill>
        <p:spPr>
          <a:xfrm>
            <a:off x="976075" y="1605524"/>
            <a:ext cx="2918024" cy="2789976"/>
          </a:xfrm>
          <a:prstGeom prst="rect">
            <a:avLst/>
          </a:prstGeom>
          <a:noFill/>
          <a:ln>
            <a:noFill/>
          </a:ln>
        </p:spPr>
      </p:pic>
      <p:pic>
        <p:nvPicPr>
          <p:cNvPr id="351" name="Google Shape;351;p41"/>
          <p:cNvPicPr preferRelativeResize="0"/>
          <p:nvPr/>
        </p:nvPicPr>
        <p:blipFill>
          <a:blip r:embed="rId5">
            <a:alphaModFix/>
          </a:blip>
          <a:stretch>
            <a:fillRect/>
          </a:stretch>
        </p:blipFill>
        <p:spPr>
          <a:xfrm>
            <a:off x="5036874" y="1679775"/>
            <a:ext cx="3344275" cy="2588924"/>
          </a:xfrm>
          <a:prstGeom prst="rect">
            <a:avLst/>
          </a:prstGeom>
          <a:noFill/>
          <a:ln>
            <a:noFill/>
          </a:ln>
        </p:spPr>
      </p:pic>
      <p:sp>
        <p:nvSpPr>
          <p:cNvPr id="352" name="Google Shape;352;p41"/>
          <p:cNvSpPr txBox="1"/>
          <p:nvPr/>
        </p:nvSpPr>
        <p:spPr>
          <a:xfrm>
            <a:off x="4827150" y="1007500"/>
            <a:ext cx="385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Click “Next” several times to accept all default settings.</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together now</a:t>
            </a:r>
            <a:endParaRPr/>
          </a:p>
        </p:txBody>
      </p:sp>
      <p:sp>
        <p:nvSpPr>
          <p:cNvPr id="358" name="Google Shape;358;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 name="Google Shape;359;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0" name="Google Shape;360;p42"/>
          <p:cNvSpPr txBox="1"/>
          <p:nvPr/>
        </p:nvSpPr>
        <p:spPr>
          <a:xfrm>
            <a:off x="679425" y="2537275"/>
            <a:ext cx="2338800" cy="1828500"/>
          </a:xfrm>
          <a:prstGeom prst="rect">
            <a:avLst/>
          </a:prstGeom>
          <a:solidFill>
            <a:schemeClr val="dk1"/>
          </a:solidFill>
          <a:ln>
            <a:noFill/>
          </a:ln>
        </p:spPr>
        <p:txBody>
          <a:bodyPr anchorCtr="0" anchor="t" bIns="91425" lIns="91425" spcFirstLastPara="1" rIns="91425" wrap="square" tIns="91425">
            <a:spAutoFit/>
          </a:bodyPr>
          <a:lstStyle/>
          <a:p>
            <a:pPr indent="0" lvl="0" marL="0" marR="114300" rtl="0" algn="l">
              <a:lnSpc>
                <a:spcPct val="160000"/>
              </a:lnSpc>
              <a:spcBef>
                <a:spcPts val="0"/>
              </a:spcBef>
              <a:spcAft>
                <a:spcPts val="0"/>
              </a:spcAft>
              <a:buNone/>
            </a:pPr>
            <a:r>
              <a:t/>
            </a:r>
            <a:endParaRPr sz="1450">
              <a:solidFill>
                <a:srgbClr val="FDFCFC"/>
              </a:solidFill>
              <a:latin typeface="Roboto Mono"/>
              <a:ea typeface="Roboto Mono"/>
              <a:cs typeface="Roboto Mono"/>
              <a:sym typeface="Roboto Mono"/>
            </a:endParaRPr>
          </a:p>
          <a:p>
            <a:pPr indent="0" lvl="0" marL="0" marR="114300" rtl="0" algn="l">
              <a:lnSpc>
                <a:spcPct val="160000"/>
              </a:lnSpc>
              <a:spcBef>
                <a:spcPts val="0"/>
              </a:spcBef>
              <a:spcAft>
                <a:spcPts val="0"/>
              </a:spcAft>
              <a:buNone/>
            </a:pPr>
            <a:r>
              <a:rPr lang="en" sz="1450">
                <a:solidFill>
                  <a:srgbClr val="FDFCFC"/>
                </a:solidFill>
                <a:latin typeface="Roboto Mono"/>
                <a:ea typeface="Roboto Mono"/>
                <a:cs typeface="Roboto Mono"/>
                <a:sym typeface="Roboto Mono"/>
              </a:rPr>
              <a:t>$ node -v</a:t>
            </a:r>
            <a:endParaRPr sz="1450">
              <a:solidFill>
                <a:srgbClr val="FDFCFC"/>
              </a:solidFill>
              <a:latin typeface="Roboto Mono"/>
              <a:ea typeface="Roboto Mono"/>
              <a:cs typeface="Roboto Mono"/>
              <a:sym typeface="Roboto Mono"/>
            </a:endParaRPr>
          </a:p>
          <a:p>
            <a:pPr indent="0" lvl="0" marL="0" marR="114300" rtl="0" algn="l">
              <a:lnSpc>
                <a:spcPct val="160000"/>
              </a:lnSpc>
              <a:spcBef>
                <a:spcPts val="0"/>
              </a:spcBef>
              <a:spcAft>
                <a:spcPts val="0"/>
              </a:spcAft>
              <a:buNone/>
            </a:pPr>
            <a:r>
              <a:t/>
            </a:r>
            <a:endParaRPr sz="1450">
              <a:solidFill>
                <a:srgbClr val="FDFCFC"/>
              </a:solidFill>
              <a:latin typeface="Roboto Mono"/>
              <a:ea typeface="Roboto Mono"/>
              <a:cs typeface="Roboto Mono"/>
              <a:sym typeface="Roboto Mono"/>
            </a:endParaRPr>
          </a:p>
          <a:p>
            <a:pPr indent="0" lvl="0" marL="0" marR="114300" rtl="0" algn="l">
              <a:lnSpc>
                <a:spcPct val="160000"/>
              </a:lnSpc>
              <a:spcBef>
                <a:spcPts val="0"/>
              </a:spcBef>
              <a:spcAft>
                <a:spcPts val="0"/>
              </a:spcAft>
              <a:buNone/>
            </a:pPr>
            <a:r>
              <a:rPr lang="en" sz="1450">
                <a:solidFill>
                  <a:srgbClr val="FDFCFC"/>
                </a:solidFill>
                <a:latin typeface="Roboto Mono"/>
                <a:ea typeface="Roboto Mono"/>
                <a:cs typeface="Roboto Mono"/>
                <a:sym typeface="Roboto Mono"/>
              </a:rPr>
              <a:t>$ npm -v</a:t>
            </a:r>
            <a:endParaRPr sz="1450">
              <a:solidFill>
                <a:srgbClr val="FDFCFC"/>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61" name="Google Shape;361;p42"/>
          <p:cNvSpPr txBox="1"/>
          <p:nvPr/>
        </p:nvSpPr>
        <p:spPr>
          <a:xfrm>
            <a:off x="3235125" y="2727375"/>
            <a:ext cx="551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If the install was successful, this command will get you a node version printed to the console.</a:t>
            </a:r>
            <a:endParaRPr>
              <a:latin typeface="Proxima Nova"/>
              <a:ea typeface="Proxima Nova"/>
              <a:cs typeface="Proxima Nova"/>
              <a:sym typeface="Proxima Nova"/>
            </a:endParaRPr>
          </a:p>
        </p:txBody>
      </p:sp>
      <p:sp>
        <p:nvSpPr>
          <p:cNvPr id="362" name="Google Shape;362;p42"/>
          <p:cNvSpPr txBox="1"/>
          <p:nvPr/>
        </p:nvSpPr>
        <p:spPr>
          <a:xfrm>
            <a:off x="3235125" y="3443450"/>
            <a:ext cx="551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If the install was successful, this command will get you an npm  version printed to the console.</a:t>
            </a:r>
            <a:endParaRPr>
              <a:latin typeface="Proxima Nova"/>
              <a:ea typeface="Proxima Nova"/>
              <a:cs typeface="Proxima Nova"/>
              <a:sym typeface="Proxima Nova"/>
            </a:endParaRPr>
          </a:p>
        </p:txBody>
      </p:sp>
      <p:sp>
        <p:nvSpPr>
          <p:cNvPr id="363" name="Google Shape;363;p42"/>
          <p:cNvSpPr txBox="1"/>
          <p:nvPr/>
        </p:nvSpPr>
        <p:spPr>
          <a:xfrm>
            <a:off x="757750" y="1171025"/>
            <a:ext cx="7082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Proxima Nova"/>
                <a:ea typeface="Proxima Nova"/>
                <a:cs typeface="Proxima Nova"/>
                <a:sym typeface="Proxima Nova"/>
              </a:rPr>
              <a:t>Mac - close and reopen your terminal window.</a:t>
            </a:r>
            <a:endParaRPr sz="1700">
              <a:latin typeface="Proxima Nova"/>
              <a:ea typeface="Proxima Nova"/>
              <a:cs typeface="Proxima Nova"/>
              <a:sym typeface="Proxima Nova"/>
            </a:endParaRPr>
          </a:p>
          <a:p>
            <a:pPr indent="0" lvl="0" marL="0" rtl="0" algn="l">
              <a:spcBef>
                <a:spcPts val="0"/>
              </a:spcBef>
              <a:spcAft>
                <a:spcPts val="0"/>
              </a:spcAft>
              <a:buNone/>
            </a:pPr>
            <a:r>
              <a:t/>
            </a:r>
            <a:endParaRPr sz="1700">
              <a:latin typeface="Proxima Nova"/>
              <a:ea typeface="Proxima Nova"/>
              <a:cs typeface="Proxima Nova"/>
              <a:sym typeface="Proxima Nova"/>
            </a:endParaRPr>
          </a:p>
          <a:p>
            <a:pPr indent="0" lvl="0" marL="0" rtl="0" algn="l">
              <a:spcBef>
                <a:spcPts val="0"/>
              </a:spcBef>
              <a:spcAft>
                <a:spcPts val="0"/>
              </a:spcAft>
              <a:buNone/>
            </a:pPr>
            <a:r>
              <a:rPr lang="en" sz="1700">
                <a:latin typeface="Proxima Nova"/>
                <a:ea typeface="Proxima Nova"/>
                <a:cs typeface="Proxima Nova"/>
                <a:sym typeface="Proxima Nova"/>
              </a:rPr>
              <a:t>Windows - open cmd (search in start menu if you can’t find it)</a:t>
            </a:r>
            <a:endParaRPr sz="17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Node</a:t>
            </a:r>
            <a:endParaRPr/>
          </a:p>
        </p:txBody>
      </p:sp>
      <p:sp>
        <p:nvSpPr>
          <p:cNvPr id="369" name="Google Shape;369;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0" name="Google Shape;370;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1" name="Google Shape;371;p43"/>
          <p:cNvSpPr txBox="1"/>
          <p:nvPr/>
        </p:nvSpPr>
        <p:spPr>
          <a:xfrm>
            <a:off x="635500" y="1072575"/>
            <a:ext cx="7396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Create a new project folder on your desktop.</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Create a new </a:t>
            </a:r>
            <a:r>
              <a:rPr lang="en" sz="1600">
                <a:latin typeface="Consolas"/>
                <a:ea typeface="Consolas"/>
                <a:cs typeface="Consolas"/>
                <a:sym typeface="Consolas"/>
              </a:rPr>
              <a:t>script.js</a:t>
            </a:r>
            <a:r>
              <a:rPr lang="en" sz="1600">
                <a:latin typeface="Proxima Nova"/>
                <a:ea typeface="Proxima Nova"/>
                <a:cs typeface="Proxima Nova"/>
                <a:sym typeface="Proxima Nova"/>
              </a:rPr>
              <a:t> file inside the project folder. </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Add  a  </a:t>
            </a:r>
            <a:r>
              <a:rPr lang="en" sz="1600">
                <a:solidFill>
                  <a:schemeClr val="lt1"/>
                </a:solidFill>
                <a:highlight>
                  <a:schemeClr val="dk1"/>
                </a:highlight>
                <a:latin typeface="Consolas"/>
                <a:ea typeface="Consolas"/>
                <a:cs typeface="Consolas"/>
                <a:sym typeface="Consolas"/>
              </a:rPr>
              <a:t>console.log( “Testing node for the first time!” )</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 sz="1600">
                <a:latin typeface="Proxima Nova"/>
                <a:ea typeface="Proxima Nova"/>
                <a:cs typeface="Proxima Nova"/>
                <a:sym typeface="Proxima Nova"/>
              </a:rPr>
              <a:t>From your console window </a:t>
            </a:r>
            <a:r>
              <a:rPr lang="en" sz="1600">
                <a:latin typeface="Proxima Nova"/>
                <a:ea typeface="Proxima Nova"/>
                <a:cs typeface="Proxima Nova"/>
                <a:sym typeface="Proxima Nova"/>
              </a:rPr>
              <a:t>navigate</a:t>
            </a:r>
            <a:r>
              <a:rPr lang="en" sz="1600">
                <a:latin typeface="Proxima Nova"/>
                <a:ea typeface="Proxima Nova"/>
                <a:cs typeface="Proxima Nova"/>
                <a:sym typeface="Proxima Nova"/>
              </a:rPr>
              <a:t> into your project. </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Run your js file with node:</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 node script.js</a:t>
            </a:r>
            <a:endParaRPr sz="1600">
              <a:solidFill>
                <a:schemeClr val="lt1"/>
              </a:solidFill>
              <a:highlight>
                <a:schemeClr val="dk1"/>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