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3" r:id="rId5"/>
    <p:sldMasterId id="214748371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Inconsolata"/>
      <p:regular r:id="rId40"/>
      <p:bold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orient="horz" pos="2914">
          <p15:clr>
            <a:srgbClr val="9AA0A6"/>
          </p15:clr>
        </p15:guide>
        <p15:guide id="3" pos="130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572">
          <p15:clr>
            <a:srgbClr val="9AA0A6"/>
          </p15:clr>
        </p15:guide>
        <p15:guide id="6" orient="horz" pos="735">
          <p15:clr>
            <a:srgbClr val="9AA0A6"/>
          </p15:clr>
        </p15:guide>
        <p15:guide id="7" pos="3211">
          <p15:clr>
            <a:srgbClr val="9AA0A6"/>
          </p15:clr>
        </p15:guide>
        <p15:guide id="8" orient="horz" pos="2505">
          <p15:clr>
            <a:srgbClr val="9AA0A6"/>
          </p15:clr>
        </p15:guide>
        <p15:guide id="9" pos="47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09B8A0-2C31-49A2-AE71-9DAF29A41CA6}">
  <a:tblStyle styleId="{2B09B8A0-2C31-49A2-AE71-9DAF29A41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2914" orient="horz"/>
        <p:guide pos="130"/>
        <p:guide pos="5649"/>
        <p:guide pos="572" orient="horz"/>
        <p:guide pos="735" orient="horz"/>
        <p:guide pos="3211"/>
        <p:guide pos="2505" orient="horz"/>
        <p:guide pos="47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consolata-regular.fntdata"/><Relationship Id="rId20" Type="http://schemas.openxmlformats.org/officeDocument/2006/relationships/slide" Target="slides/slide13.xml"/><Relationship Id="rId42" Type="http://schemas.openxmlformats.org/officeDocument/2006/relationships/font" Target="fonts/Oswald-regular.fntdata"/><Relationship Id="rId41" Type="http://schemas.openxmlformats.org/officeDocument/2006/relationships/font" Target="fonts/Inconsolata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Oswald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ProximaNova-bold.fntdata"/><Relationship Id="rId14" Type="http://schemas.openxmlformats.org/officeDocument/2006/relationships/slide" Target="slides/slide7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0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9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Reference/Operators/Comparison_Operator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3d144a6cf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3d144a6cf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Students will see == online somewhere, so it’s best to talk to them about it so they understand why they should avoid it.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73d144a6c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73d144a6c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Just like the code block in functions, the conditional code block encapsulates all of the code to execute.</a:t>
            </a:r>
            <a:r>
              <a:rPr lang="en">
                <a:solidFill>
                  <a:schemeClr val="dk1"/>
                </a:solidFill>
              </a:rPr>
              <a:t> A function code block executes when the user invokes that function.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73d144a6cf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73d144a6cf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3d144a6cf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3d144a6cf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allows for conditional chaining, letting us check many possibilities all in a row. Once one comparison evaluates as true, the chain exits.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73d144a6cf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73d144a6cf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3d144a6c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3d144a6c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Be sure to open the browser console so that students can see 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>
                <a:solidFill>
                  <a:schemeClr val="dk1"/>
                </a:solidFill>
              </a:rPr>
              <a:t>s as well. Change things up so they can see stuff happen differently on the page when the conditionals evaluate in different ways!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7bbd2c09a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7bbd2c09a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73d144a6cf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73d144a6cf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SOURCE: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https://developer.mozilla.org/en-US/docs/Web/JavaScript/Reference/Operators/Logical_Operators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Write out some examples on the board and quiz the class on whether they will result in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chemeClr val="dk1"/>
                </a:solidFill>
              </a:rPr>
              <a:t>. Without examples of how to use them, these logical operators can be a bit abstract.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73d144a6cf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73d144a6cf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3d144a6cf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3d144a6cf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98a283841_2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98a283841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92019d1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92019d1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Students will start out doing lots of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true</a:t>
            </a:r>
            <a:r>
              <a:rPr lang="en">
                <a:solidFill>
                  <a:schemeClr val="dk1"/>
                </a:solidFill>
              </a:rPr>
              <a:t> and such in their conditionals, so the sooner they catch on to the typical pattern and can read more realistic code fluently, the better.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bbd2c09a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bbd2c09a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7644c28cec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7644c28cec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Note that, unlike an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lang="en">
                <a:solidFill>
                  <a:schemeClr val="dk1"/>
                </a:solidFill>
              </a:rPr>
              <a:t> chain, it’s possible for multiple cases to be met. This is why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solidFill>
                  <a:schemeClr val="dk1"/>
                </a:solidFill>
              </a:rPr>
              <a:t> is important, as it allows us to stop the whole chain once one case has been met. This also means that switches can become more complex — and potentially confusing — than a regular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lang="en">
                <a:solidFill>
                  <a:schemeClr val="dk1"/>
                </a:solidFill>
              </a:rPr>
              <a:t> chain.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73d144a6cf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73d144a6cf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bbd6a7c2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bbd6a7c2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3d144a6cf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3d144a6cf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73d144a6cf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73d144a6cf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should be a challenging, brain-growing exercise to put a lot of concepts together. You can spend a long time going over the solution, as it contains more advanced concepts to help preview what’s coming up. Students’ own solutions at this point should have a lot of hard-coded stuff in them, so you can lead them to wonder “Isn’t there a better way? Do we need to repeat and copy-paste so often?”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92019d1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792019d1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bbd2c09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bbd2c09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834263d0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834263d0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34263d0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834263d0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7644c28ce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DURATION</a:t>
            </a:r>
            <a:r>
              <a:rPr lang="en" sz="1100">
                <a:solidFill>
                  <a:schemeClr val="dk1"/>
                </a:solidFill>
              </a:rPr>
              <a:t>: 1 minute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TEACHING TIPS: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Learning objectives help frame the lesson and give students an idea of what to expect and focus 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Explain to students how this lesson fits into the overall course to help them make connections with content from other lessons.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09" name="Google Shape;609;g7644c28cec_0_0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bbd2c09a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bbd2c09a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73d144a6cf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73d144a6c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3d144a6cf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3d144a6cf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SOURCE: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https://developer.mozilla.org/en-US/docs/Web/JavaScript/Reference/Operators/Comparison_Operators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computer can only understand decisions based on these operators. You can also mention that ! means “not” so they’re prepared for future instances of it. Emphasize that these comparisons boil down to a Boolean: true or false. We use them to get to a Boolean result.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2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30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30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1" name="Google Shape;301;p36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304" name="Google Shape;30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37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8" name="Google Shape;328;p37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332" name="Google Shape;332;p38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3" name="Google Shape;3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8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38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342" name="Google Shape;342;p39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3" name="Google Shape;34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9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39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4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61" name="Google Shape;361;p42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3" name="Google Shape;363;p4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4" name="Google Shape;364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67" name="Google Shape;367;p43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9" name="Google Shape;369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72" name="Google Shape;372;p44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73" name="Google Shape;373;p44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5" name="Google Shape;375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6" name="Google Shape;376;p44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46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6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46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46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" name="Google Shape;385;p46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6" name="Google Shape;386;p4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7" name="Google Shape;387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0" name="Google Shape;390;p47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391" name="Google Shape;391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392" name="Google Shape;392;p47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3" name="Google Shape;393;p47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7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48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8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9" name="Google Shape;399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9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4" name="Google Shape;404;p4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6" name="Google Shape;406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407" name="Google Shape;40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0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12" name="Google Shape;412;p5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4" name="Google Shape;414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15" name="Google Shape;41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5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51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5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22" name="Google Shape;422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24" name="Google Shape;4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6" name="Google Shape;426;p51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5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2" name="Google Shape;432;p52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5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5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5" name="Google Shape;435;p52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5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0" name="Google Shape;440;p5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41" name="Google Shape;441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43" name="Google Shape;4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5" name="Google Shape;445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9" name="Google Shape;449;p5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0" name="Google Shape;450;p5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51" name="Google Shape;451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3" name="Google Shape;453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7" name="Google Shape;457;p55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55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59" name="Google Shape;45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5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61" name="Google Shape;4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5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3" name="Google Shape;463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56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56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69" name="Google Shape;46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1" name="Google Shape;471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5" name="Google Shape;475;p5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5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77" name="Google Shape;477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79" name="Google Shape;4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1" name="Google Shape;481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5" name="Google Shape;485;p5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5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87" name="Google Shape;48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9" name="Google Shape;489;p5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9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5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4" name="Google Shape;494;p5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5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96" name="Google Shape;496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8" name="Google Shape;498;p59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99" name="Google Shape;4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9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0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6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5" name="Google Shape;505;p6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6" name="Google Shape;506;p6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07" name="Google Shape;50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09" name="Google Shape;509;p60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10" name="Google Shape;51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0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5" name="Google Shape;515;p61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6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7" name="Google Shape;517;p6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8" name="Google Shape;518;p6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19" name="Google Shape;519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1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521" name="Google Shape;5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5" name="Google Shape;525;p62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p6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7" name="Google Shape;527;p6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8" name="Google Shape;528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29" name="Google Shape;529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3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32" name="Google Shape;53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3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4" name="Google Shape;534;p63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3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6" name="Google Shape;536;p6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7" name="Google Shape;537;p6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4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4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2" name="Google Shape;542;p64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3" name="Google Shape;543;p6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44" name="Google Shape;544;p6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547" name="Google Shape;547;p65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8" name="Google Shape;548;p65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9" name="Google Shape;549;p65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50" name="Google Shape;550;p65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1" name="Google Shape;551;p65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2" name="Google Shape;552;p65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53" name="Google Shape;553;p65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4" name="Google Shape;554;p65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55" name="Google Shape;555;p6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6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6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59" name="Google Shape;559;p6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60" name="Google Shape;560;p6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61" name="Google Shape;561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564" name="Google Shape;564;p67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5" name="Google Shape;565;p67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6" name="Google Shape;566;p67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7" name="Google Shape;567;p67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8" name="Google Shape;568;p67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9" name="Google Shape;569;p67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70" name="Google Shape;570;p67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1" name="Google Shape;571;p6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5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296" name="Google Shape;296;p3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3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pen.io/GAmarketing/pen/BayWLg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JavaScript/Reference/Global_Objects/null" TargetMode="External"/><Relationship Id="rId4" Type="http://schemas.openxmlformats.org/officeDocument/2006/relationships/hyperlink" Target="https://developer.mozilla.org/en-US/docs/Web/JavaScript/Reference/Global_Objects/NaN" TargetMode="External"/><Relationship Id="rId5" Type="http://schemas.openxmlformats.org/officeDocument/2006/relationships/hyperlink" Target="https://developer.mozilla.org/en-US/docs/Web/JavaScript/Reference/Global_Objects/undefin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hyperlink" Target="http://ga.co/curriculum-feedbac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odepen.io/GAmarketing/pen/eYmvBMq" TargetMode="External"/><Relationship Id="rId4" Type="http://schemas.openxmlformats.org/officeDocument/2006/relationships/hyperlink" Target="https://codepen.io/GAmarketing/full/dyPvOj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pen.io/collection/DPOoMr" TargetMode="External"/><Relationship Id="rId4" Type="http://schemas.openxmlformats.org/officeDocument/2006/relationships/hyperlink" Target="https://codepen.io/collection/DOOyEZ" TargetMode="External"/><Relationship Id="rId5" Type="http://schemas.openxmlformats.org/officeDocument/2006/relationships/hyperlink" Target="https://codepen.io/collection/XwPkWZ" TargetMode="External"/><Relationship Id="rId6" Type="http://schemas.openxmlformats.org/officeDocument/2006/relationships/hyperlink" Target="https://codepen.io/collection/nZdP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8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onditional Statements</a:t>
            </a:r>
            <a:endParaRPr/>
          </a:p>
        </p:txBody>
      </p:sp>
      <p:sp>
        <p:nvSpPr>
          <p:cNvPr id="577" name="Google Shape;577;p6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7"/>
          <p:cNvSpPr txBox="1"/>
          <p:nvPr>
            <p:ph idx="4294967295" type="body"/>
          </p:nvPr>
        </p:nvSpPr>
        <p:spPr>
          <a:xfrm>
            <a:off x="457200" y="106425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==</a:t>
            </a:r>
            <a:r>
              <a:rPr lang="en" sz="2400"/>
              <a:t> vs </a:t>
            </a: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===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!=</a:t>
            </a:r>
            <a:r>
              <a:rPr lang="en" sz="2400"/>
              <a:t> vs </a:t>
            </a: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!==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2"/>
                </a:highlight>
              </a:rPr>
              <a:t>Double equals</a:t>
            </a:r>
            <a:r>
              <a:rPr lang="en"/>
              <a:t> doesn’t check for type, so it won’t care if the data types are the same. This can lead to some unpredictable behavior!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2"/>
                </a:highlight>
              </a:rPr>
              <a:t>Triple equals</a:t>
            </a:r>
            <a:r>
              <a:rPr lang="en"/>
              <a:t> — the strict equality operator — will compare both the value and data type, creating much more predictable results. </a:t>
            </a:r>
            <a:r>
              <a:rPr b="1" lang="en"/>
              <a:t>Just use triple equals!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61" name="Google Shape;661;p7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vs. Triple Equals</a:t>
            </a:r>
            <a:endParaRPr/>
          </a:p>
        </p:txBody>
      </p:sp>
      <p:sp>
        <p:nvSpPr>
          <p:cNvPr id="662" name="Google Shape;662;p7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63" name="Google Shape;663;p7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8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Conditionals are </a:t>
            </a:r>
            <a:r>
              <a:rPr lang="en">
                <a:solidFill>
                  <a:schemeClr val="dk1"/>
                </a:solidFill>
              </a:rPr>
              <a:t>function-like statemen</a:t>
            </a:r>
            <a:r>
              <a:rPr lang="en">
                <a:solidFill>
                  <a:schemeClr val="dk1"/>
                </a:solidFill>
              </a:rPr>
              <a:t>ts that take Booleans as inputs: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if (valueOne === valueTwo)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console.log(“Valid”);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 the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code block</a:t>
            </a:r>
            <a:r>
              <a:rPr lang="en">
                <a:solidFill>
                  <a:schemeClr val="dk1"/>
                </a:solidFill>
              </a:rPr>
              <a:t> defined in curly braces (</a:t>
            </a: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}</a:t>
            </a:r>
            <a:r>
              <a:rPr lang="en">
                <a:solidFill>
                  <a:schemeClr val="dk1"/>
                </a:solidFill>
              </a:rPr>
              <a:t>). This code block executes if the Boolean provided is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true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9" name="Google Shape;669;p7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670" name="Google Shape;670;p7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71" name="Google Shape;671;p7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9"/>
          <p:cNvSpPr txBox="1"/>
          <p:nvPr>
            <p:ph idx="4294967295" type="body"/>
          </p:nvPr>
        </p:nvSpPr>
        <p:spPr>
          <a:xfrm>
            <a:off x="457200" y="9906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will often want to have an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else</a:t>
            </a:r>
            <a:r>
              <a:rPr lang="en">
                <a:solidFill>
                  <a:schemeClr val="dk1"/>
                </a:solidFill>
              </a:rPr>
              <a:t> statement immediately after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>
                <a:solidFill>
                  <a:schemeClr val="dk1"/>
                </a:solidFill>
              </a:rPr>
              <a:t> statement. This will trigger when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>
                <a:solidFill>
                  <a:schemeClr val="dk1"/>
                </a:solidFill>
              </a:rPr>
              <a:t> comparison turns out to be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if (valueOne === valueTwo) {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console.log(“Valid”);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 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else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console.log(“Invalid”);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77" name="Google Shape;677;p7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/>
              <a:t> Statements</a:t>
            </a:r>
            <a:endParaRPr/>
          </a:p>
        </p:txBody>
      </p:sp>
      <p:sp>
        <p:nvSpPr>
          <p:cNvPr id="678" name="Google Shape;678;p7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79" name="Google Shape;679;p7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0"/>
          <p:cNvSpPr/>
          <p:nvPr/>
        </p:nvSpPr>
        <p:spPr>
          <a:xfrm>
            <a:off x="545200" y="1031700"/>
            <a:ext cx="8013000" cy="3080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if (test1 === test2) {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  console.log('test1 and test2 are equal');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else if (test1 &gt; test2) {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  console.log('test1 is greater than test2');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else {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  console.log('none of the conditions were met');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85" name="Google Shape;685;p8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Conditions</a:t>
            </a:r>
            <a:endParaRPr/>
          </a:p>
        </p:txBody>
      </p:sp>
      <p:sp>
        <p:nvSpPr>
          <p:cNvPr id="686" name="Google Shape;686;p8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87" name="Google Shape;687;p8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1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you use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</a:rPr>
              <a:t>, that is an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assignment operator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try to use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</a:rPr>
              <a:t> instead of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>
                <a:solidFill>
                  <a:schemeClr val="dk1"/>
                </a:solidFill>
              </a:rPr>
              <a:t> in a comparison statement, you will get strange results — it will always evaluate as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>
                <a:solidFill>
                  <a:schemeClr val="dk1"/>
                </a:solidFill>
              </a:rPr>
              <a:t>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// This won’t work the way you think it will!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let temperature = 0;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if (temperature = 100) {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console.log("Always going to happen!");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93" name="Google Shape;693;p8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areful! Equals Aren’t All Equal...</a:t>
            </a:r>
            <a:endParaRPr/>
          </a:p>
        </p:txBody>
      </p:sp>
      <p:sp>
        <p:nvSpPr>
          <p:cNvPr id="694" name="Google Shape;694;p8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95" name="Google Shape;695;p8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2"/>
          <p:cNvSpPr/>
          <p:nvPr/>
        </p:nvSpPr>
        <p:spPr>
          <a:xfrm>
            <a:off x="1759200" y="2016000"/>
            <a:ext cx="5244600" cy="1622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https://codepen.io/GAmarketing/pen/BayWLgR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8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 Conditionals in Action</a:t>
            </a:r>
            <a:endParaRPr sz="2800"/>
          </a:p>
        </p:txBody>
      </p:sp>
      <p:sp>
        <p:nvSpPr>
          <p:cNvPr id="702" name="Google Shape;702;p82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3" name="Google Shape;703;p8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4" name="Google Shape;704;p82"/>
          <p:cNvSpPr txBox="1"/>
          <p:nvPr>
            <p:ph idx="1" type="body"/>
          </p:nvPr>
        </p:nvSpPr>
        <p:spPr>
          <a:xfrm>
            <a:off x="457200" y="-100225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examples of conditionals affecting the page, check out this CodePen:</a:t>
            </a:r>
            <a:endParaRPr/>
          </a:p>
        </p:txBody>
      </p:sp>
      <p:sp>
        <p:nvSpPr>
          <p:cNvPr id="705" name="Google Shape;705;p8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82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3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  <p:sp>
        <p:nvSpPr>
          <p:cNvPr id="712" name="Google Shape;712;p83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4"/>
          <p:cNvSpPr txBox="1"/>
          <p:nvPr>
            <p:ph idx="4294967295" type="body"/>
          </p:nvPr>
        </p:nvSpPr>
        <p:spPr>
          <a:xfrm>
            <a:off x="457200" y="914400"/>
            <a:ext cx="82191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Logic operators</a:t>
            </a:r>
            <a:r>
              <a:rPr lang="en">
                <a:solidFill>
                  <a:schemeClr val="dk1"/>
                </a:solidFill>
              </a:rPr>
              <a:t> allow us to combine multiple conditions together. For very complex conditionals, you can put several conditions in parentheses to evaluate them as a single expression.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2000"/>
              </a:spcAft>
              <a:buNone/>
            </a:pPr>
            <a:br>
              <a:rPr lang="en" sz="1400"/>
            </a:br>
            <a:endParaRPr sz="1400">
              <a:solidFill>
                <a:schemeClr val="dk1"/>
              </a:solidFill>
            </a:endParaRPr>
          </a:p>
        </p:txBody>
      </p:sp>
      <p:sp>
        <p:nvSpPr>
          <p:cNvPr id="718" name="Google Shape;718;p8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719" name="Google Shape;719;p8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720" name="Google Shape;720;p84"/>
          <p:cNvGraphicFramePr/>
          <p:nvPr/>
        </p:nvGraphicFramePr>
        <p:xfrm>
          <a:off x="916350" y="22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{2B09B8A0-2C31-49A2-AE71-9DAF29A41CA6}</a:tableStyleId>
              </a:tblPr>
              <a:tblGrid>
                <a:gridCol w="2084600"/>
                <a:gridCol w="5226675"/>
              </a:tblGrid>
              <a:tr h="43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7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&amp;&amp; (AND)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Evaluates to </a:t>
                      </a: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true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only if all combined values are true.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7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|| (OR)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Evaluates to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tru</a:t>
                      </a: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any of the combined values are true.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7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! (NOT)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Reverses the Boolean result of whatever follows it.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1" name="Google Shape;721;p8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5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check to see if two conditions are met in one statement with a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logic operator: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let clickDetected = true;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let clickTwoDetected = false;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if (clickDetected === true &amp;&amp; clickTwoDetected === false){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// do something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} 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27" name="Google Shape;727;p8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Conditions, One Statement</a:t>
            </a:r>
            <a:endParaRPr/>
          </a:p>
        </p:txBody>
      </p:sp>
      <p:sp>
        <p:nvSpPr>
          <p:cNvPr id="728" name="Google Shape;728;p8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729" name="Google Shape;729;p8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6"/>
          <p:cNvSpPr txBox="1"/>
          <p:nvPr>
            <p:ph idx="4294967295" type="body"/>
          </p:nvPr>
        </p:nvSpPr>
        <p:spPr>
          <a:xfrm>
            <a:off x="457200" y="914400"/>
            <a:ext cx="82191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highlight>
                  <a:schemeClr val="accent2"/>
                </a:highlight>
              </a:rPr>
              <a:t>not</a:t>
            </a:r>
            <a:r>
              <a:rPr lang="en"/>
              <a:t> operator,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!</a:t>
            </a:r>
            <a:r>
              <a:rPr lang="en"/>
              <a:t>, is a great way to check if something exists in the JS </a:t>
            </a:r>
            <a:br>
              <a:rPr lang="en"/>
            </a:br>
            <a:r>
              <a:rPr lang="en"/>
              <a:t>memory system.: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let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whatever; // would be undefined, no memory assignment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if( !whatever ) {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console.log(“Turns out whatever doesn’t exist!”);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isn’t a comparison inside a conditional statement, JS will interpret the argument as a Boolean. The only values that would equate to false are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-0</a:t>
            </a:r>
            <a:r>
              <a:rPr lang="en"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highlight>
                  <a:schemeClr val="lt1"/>
                </a:highlight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null</a:t>
            </a:r>
            <a:r>
              <a:rPr lang="en"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highlight>
                  <a:schemeClr val="lt1"/>
                </a:highlight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/>
              </a:rPr>
              <a:t>NaN</a:t>
            </a:r>
            <a:r>
              <a:rPr lang="en"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highlight>
                  <a:schemeClr val="lt1"/>
                </a:highlight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5"/>
              </a:rPr>
              <a:t>undefined</a:t>
            </a:r>
            <a:r>
              <a:rPr lang="en"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>
                <a:highlight>
                  <a:schemeClr val="lt1"/>
                </a:highlight>
              </a:rPr>
              <a:t> or </a:t>
            </a:r>
            <a:r>
              <a:rPr b="1" lang="en"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“”</a:t>
            </a:r>
            <a:r>
              <a:rPr lang="en"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>
                <a:highlight>
                  <a:schemeClr val="lt1"/>
                </a:highlight>
              </a:rPr>
              <a:t> so nearly anything that exists will pass the test.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5" name="Google Shape;735;p8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!</a:t>
            </a:r>
            <a:endParaRPr/>
          </a:p>
        </p:txBody>
      </p:sp>
      <p:sp>
        <p:nvSpPr>
          <p:cNvPr id="736" name="Google Shape;736;p8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737" name="Google Shape;737;p8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9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  <a:solidFill>
            <a:srgbClr val="FF001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Lesson 13 Change Log FEWD 3.1 - 3.2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69"/>
          <p:cNvSpPr txBox="1"/>
          <p:nvPr>
            <p:ph idx="4294967295" type="body"/>
          </p:nvPr>
        </p:nvSpPr>
        <p:spPr>
          <a:xfrm>
            <a:off x="979500" y="1078375"/>
            <a:ext cx="7099500" cy="3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Below are the specific changes made in this lesson.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Returning Instructor Directions: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Click on the hyperlinks below, and it will direct you to the specific slide.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Copy the entire slide, and paste in your existing curriculum deck.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Pre-Class Materials and Preparation</a:t>
            </a:r>
            <a:r>
              <a:rPr lang="en" sz="1200"/>
              <a:t> -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>
                <a:solidFill>
                  <a:schemeClr val="dk1"/>
                </a:solidFill>
              </a:rPr>
              <a:t>Added warmup activities to the</a:t>
            </a:r>
            <a:r>
              <a:rPr lang="en" sz="1200"/>
              <a:t> new CodePen collection “Warmups”.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Added new CodePen — Conditionals Activity — to Starter and Solution Code.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ED532"/>
                </a:highlight>
              </a:rPr>
              <a:t>Share how the lesson went through our Instructor Lesson Exit Ticket - the Curriculum Feedback form: </a:t>
            </a:r>
            <a:r>
              <a:rPr b="1" lang="en" sz="1600" u="sng">
                <a:solidFill>
                  <a:schemeClr val="accent5"/>
                </a:solidFill>
                <a:highlight>
                  <a:srgbClr val="FED532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http://ga.co/curriculum-feedback</a:t>
            </a:r>
            <a:r>
              <a:rPr b="1" lang="en" sz="1600">
                <a:solidFill>
                  <a:schemeClr val="dk1"/>
                </a:solidFill>
                <a:highlight>
                  <a:srgbClr val="FED532"/>
                </a:highlight>
              </a:rPr>
              <a:t> </a:t>
            </a:r>
            <a:endParaRPr sz="1200"/>
          </a:p>
        </p:txBody>
      </p:sp>
      <p:sp>
        <p:nvSpPr>
          <p:cNvPr id="584" name="Google Shape;584;p6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7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Like we saw in the previous slide, </a:t>
            </a:r>
            <a:r>
              <a:rPr lang="en">
                <a:solidFill>
                  <a:schemeClr val="dk1"/>
                </a:solidFill>
              </a:rPr>
              <a:t>not all conditionals need a comparison statement — </a:t>
            </a:r>
            <a:r>
              <a:rPr lang="en">
                <a:solidFill>
                  <a:schemeClr val="dk1"/>
                </a:solidFill>
              </a:rPr>
              <a:t>especially if the values being tested are already Booleans!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Thus, you will rarely see a comparison with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=== true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!== false</a:t>
            </a:r>
            <a:r>
              <a:rPr lang="en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Instead, developers will use the following pattern: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if (clickDetected &amp;&amp; !clickTwoDetected) {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// do something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 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3" name="Google Shape;743;p8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 Tip: Condensing Conditionals</a:t>
            </a:r>
            <a:endParaRPr/>
          </a:p>
        </p:txBody>
      </p:sp>
      <p:sp>
        <p:nvSpPr>
          <p:cNvPr id="744" name="Google Shape;744;p8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745" name="Google Shape;745;p8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witch</a:t>
            </a:r>
            <a:r>
              <a:rPr lang="en"/>
              <a:t> Statements</a:t>
            </a:r>
            <a:endParaRPr/>
          </a:p>
        </p:txBody>
      </p:sp>
      <p:sp>
        <p:nvSpPr>
          <p:cNvPr id="751" name="Google Shape;751;p8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9"/>
          <p:cNvSpPr txBox="1"/>
          <p:nvPr>
            <p:ph idx="4294967295" type="body"/>
          </p:nvPr>
        </p:nvSpPr>
        <p:spPr>
          <a:xfrm>
            <a:off x="457200" y="853075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>
                <a:solidFill>
                  <a:schemeClr val="dk1"/>
                </a:solidFill>
              </a:rPr>
              <a:t> is an implicit equality comparison 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===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r>
              <a:rPr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>
                <a:solidFill>
                  <a:schemeClr val="dk1"/>
                </a:solidFill>
              </a:rPr>
              <a:t> It’s comparing the argument of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>
                <a:solidFill>
                  <a:schemeClr val="dk1"/>
                </a:solidFill>
              </a:rPr>
              <a:t> with each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case</a:t>
            </a:r>
            <a:r>
              <a:rPr lang="en">
                <a:solidFill>
                  <a:schemeClr val="dk1"/>
                </a:solidFill>
              </a:rPr>
              <a:t>.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>
                <a:solidFill>
                  <a:schemeClr val="dk1"/>
                </a:solidFill>
              </a:rPr>
              <a:t> looks for every matching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case</a:t>
            </a:r>
            <a:r>
              <a:rPr lang="en">
                <a:solidFill>
                  <a:schemeClr val="dk1"/>
                </a:solidFill>
              </a:rPr>
              <a:t>, then performs instructions until it hits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break</a:t>
            </a:r>
            <a:r>
              <a:rPr lang="en">
                <a:solidFill>
                  <a:schemeClr val="dk1"/>
                </a:solidFill>
              </a:rPr>
              <a:t>, which exits the chain.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 transportOption = 'car';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// Add class to &lt;div id="dest"&gt; depending on variable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switch (transportOption) {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case 'car': 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document.querySelector(‘#dest').classList.add('car');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break;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case 'bus':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document.querySelector(‘#dest').classList.add('bus');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break;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case 'metro':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document.querySelector(‘#dest').classList.add('metro');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break;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57" name="Google Shape;757;p8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/>
              <a:t> Statements</a:t>
            </a:r>
            <a:endParaRPr/>
          </a:p>
        </p:txBody>
      </p:sp>
      <p:sp>
        <p:nvSpPr>
          <p:cNvPr id="758" name="Google Shape;758;p8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759" name="Google Shape;759;p89"/>
          <p:cNvSpPr txBox="1"/>
          <p:nvPr/>
        </p:nvSpPr>
        <p:spPr>
          <a:xfrm>
            <a:off x="457200" y="2234500"/>
            <a:ext cx="87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container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0" name="Google Shape;760;p89"/>
          <p:cNvSpPr txBox="1"/>
          <p:nvPr/>
        </p:nvSpPr>
        <p:spPr>
          <a:xfrm>
            <a:off x="457200" y="2455125"/>
            <a:ext cx="87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1" name="Google Shape;761;p89"/>
          <p:cNvSpPr txBox="1"/>
          <p:nvPr/>
        </p:nvSpPr>
        <p:spPr>
          <a:xfrm>
            <a:off x="276850" y="2679808"/>
            <a:ext cx="105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instruction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2" name="Google Shape;762;p89"/>
          <p:cNvSpPr txBox="1"/>
          <p:nvPr/>
        </p:nvSpPr>
        <p:spPr>
          <a:xfrm>
            <a:off x="483567" y="2880650"/>
            <a:ext cx="87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stop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63" name="Google Shape;763;p89"/>
          <p:cNvCxnSpPr/>
          <p:nvPr/>
        </p:nvCxnSpPr>
        <p:spPr>
          <a:xfrm flipH="1" rot="10800000">
            <a:off x="1333750" y="2872550"/>
            <a:ext cx="613800" cy="8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89"/>
          <p:cNvCxnSpPr/>
          <p:nvPr/>
        </p:nvCxnSpPr>
        <p:spPr>
          <a:xfrm flipH="1" rot="10800000">
            <a:off x="1333750" y="3073400"/>
            <a:ext cx="613800" cy="8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89"/>
          <p:cNvCxnSpPr/>
          <p:nvPr/>
        </p:nvCxnSpPr>
        <p:spPr>
          <a:xfrm>
            <a:off x="1333750" y="2655975"/>
            <a:ext cx="3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89"/>
          <p:cNvCxnSpPr/>
          <p:nvPr/>
        </p:nvCxnSpPr>
        <p:spPr>
          <a:xfrm>
            <a:off x="1333750" y="2431300"/>
            <a:ext cx="238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8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0"/>
          <p:cNvSpPr txBox="1"/>
          <p:nvPr>
            <p:ph idx="4294967295" type="body"/>
          </p:nvPr>
        </p:nvSpPr>
        <p:spPr>
          <a:xfrm>
            <a:off x="457200" y="853075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>
                <a:solidFill>
                  <a:schemeClr val="dk1"/>
                </a:solidFill>
              </a:rPr>
              <a:t> can be used to funnel multiple cases to the same instruction. Just list cases together before the instruction/break combo, and you can cleanly handle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similar cases: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switch(seasonCheck) {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  case 'autumn':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  case 'fall':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    console.log("It's fall now!");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break</a:t>
            </a: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  case 'spring':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  case 'getting warmer':      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    console.log("Spring time is near");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    break;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73" name="Google Shape;773;p9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Multi-Case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74" name="Google Shape;774;p9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775" name="Google Shape;775;p9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1"/>
          <p:cNvSpPr txBox="1"/>
          <p:nvPr>
            <p:ph idx="4294967295" type="body"/>
          </p:nvPr>
        </p:nvSpPr>
        <p:spPr>
          <a:xfrm>
            <a:off x="457200" y="853075"/>
            <a:ext cx="82191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>
                <a:solidFill>
                  <a:schemeClr val="dk1"/>
                </a:solidFill>
              </a:rPr>
              <a:t> can be used to funnel multiple cases to the same instruction. Just list cases together before the instruction/break combo and you can cleanly handle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similar cases.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91"/>
          <p:cNvSpPr/>
          <p:nvPr/>
        </p:nvSpPr>
        <p:spPr>
          <a:xfrm>
            <a:off x="545200" y="1962500"/>
            <a:ext cx="8013000" cy="2542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switch(seasonCheck) {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case 'autumn':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case 'fall':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console.log("It's fall now!");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break;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case 'spring':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case 'getting warmer':      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console.log("Spring time is near");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break;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82" name="Google Shape;782;p9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Multi-Case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83" name="Google Shape;783;p9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784" name="Google Shape;784;p9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2"/>
          <p:cNvSpPr txBox="1"/>
          <p:nvPr>
            <p:ph idx="4294967295" type="body"/>
          </p:nvPr>
        </p:nvSpPr>
        <p:spPr>
          <a:xfrm>
            <a:off x="457200" y="914400"/>
            <a:ext cx="79422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Conditionals make programs harder to debug because more operations can take place in any given program.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functions to encapsulate code as necessary.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the code inside a conditional takes up five lines or more, it will become hard to keep track of which layer of conditional we’re in. Make it a function!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console.log()</a:t>
            </a:r>
            <a:r>
              <a:rPr lang="en">
                <a:solidFill>
                  <a:schemeClr val="dk1"/>
                </a:solidFill>
              </a:rPr>
              <a:t> is your friend.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Leave yourself messages to figure out what path a conditional took.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a conditional gives you mysterious results, log the values and data types.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>
                <a:solidFill>
                  <a:schemeClr val="dk1"/>
                </a:solidFill>
              </a:rPr>
              <a:t> statements for situations with four or more cases.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setup for a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>
                <a:solidFill>
                  <a:schemeClr val="dk1"/>
                </a:solidFill>
              </a:rPr>
              <a:t> only pays off in lengthier situations.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0" name="Google Shape;790;p9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Conditionals Easier</a:t>
            </a:r>
            <a:endParaRPr/>
          </a:p>
        </p:txBody>
      </p:sp>
      <p:sp>
        <p:nvSpPr>
          <p:cNvPr id="791" name="Google Shape;791;p9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792" name="Google Shape;792;p9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3"/>
          <p:cNvSpPr/>
          <p:nvPr/>
        </p:nvSpPr>
        <p:spPr>
          <a:xfrm>
            <a:off x="753200" y="2400386"/>
            <a:ext cx="3171300" cy="134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https://codepen.io/GAmarketing/pen/eYmvBMq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8" name="Google Shape;798;p93"/>
          <p:cNvSpPr/>
          <p:nvPr/>
        </p:nvSpPr>
        <p:spPr>
          <a:xfrm>
            <a:off x="5219500" y="2400386"/>
            <a:ext cx="3171300" cy="134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https://codepen.io/GAmarketing/full/dyPvOjN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9" name="Google Shape;799;p93"/>
          <p:cNvSpPr/>
          <p:nvPr/>
        </p:nvSpPr>
        <p:spPr>
          <a:xfrm>
            <a:off x="4238688" y="2872125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9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 Channel Changer</a:t>
            </a:r>
            <a:endParaRPr sz="2800"/>
          </a:p>
        </p:txBody>
      </p:sp>
      <p:sp>
        <p:nvSpPr>
          <p:cNvPr id="801" name="Google Shape;801;p93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2" name="Google Shape;802;p93"/>
          <p:cNvSpPr txBox="1"/>
          <p:nvPr>
            <p:ph idx="1" type="body"/>
          </p:nvPr>
        </p:nvSpPr>
        <p:spPr>
          <a:xfrm>
            <a:off x="457200" y="970600"/>
            <a:ext cx="82296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challenge will involve using event listeners, functions, and conditionals to create an interactive TV with channels the user can change. </a:t>
            </a:r>
            <a:br>
              <a:rPr lang="en"/>
            </a:br>
            <a:r>
              <a:rPr b="1" lang="en"/>
              <a:t>Remember</a:t>
            </a:r>
            <a:r>
              <a:rPr lang="en"/>
              <a:t>: Write small pieces at a time and test them early and often!</a:t>
            </a:r>
            <a:endParaRPr/>
          </a:p>
        </p:txBody>
      </p:sp>
      <p:sp>
        <p:nvSpPr>
          <p:cNvPr id="803" name="Google Shape;803;p9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60 minutes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4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Key Takeaways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9" name="Google Shape;809;p94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0" name="Google Shape;810;p94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811" name="Google Shape;811;p94"/>
          <p:cNvSpPr txBox="1"/>
          <p:nvPr>
            <p:ph idx="1" type="subTitle"/>
          </p:nvPr>
        </p:nvSpPr>
        <p:spPr>
          <a:xfrm>
            <a:off x="457200" y="113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Conditionals Allow Decisions</a:t>
            </a:r>
            <a:endParaRPr/>
          </a:p>
        </p:txBody>
      </p:sp>
      <p:sp>
        <p:nvSpPr>
          <p:cNvPr id="812" name="Google Shape;812;p94"/>
          <p:cNvSpPr txBox="1"/>
          <p:nvPr>
            <p:ph idx="3" type="body"/>
          </p:nvPr>
        </p:nvSpPr>
        <p:spPr>
          <a:xfrm>
            <a:off x="458325" y="1701075"/>
            <a:ext cx="34689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conditionals to allow JavaScript to make logic-based decisions.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 are one tool in the </a:t>
            </a:r>
            <a:r>
              <a:rPr b="1" lang="en"/>
              <a:t>control flow</a:t>
            </a:r>
            <a:r>
              <a:rPr lang="en"/>
              <a:t> toolbox.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logical operators and conditional chains for more complex reasoning.</a:t>
            </a:r>
            <a:endParaRPr/>
          </a:p>
        </p:txBody>
      </p:sp>
      <p:sp>
        <p:nvSpPr>
          <p:cNvPr id="813" name="Google Shape;813;p94"/>
          <p:cNvSpPr txBox="1"/>
          <p:nvPr>
            <p:ph idx="4" type="subTitle"/>
          </p:nvPr>
        </p:nvSpPr>
        <p:spPr>
          <a:xfrm>
            <a:off x="4864075" y="113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JavaScript Loops and Arrays</a:t>
            </a:r>
            <a:endParaRPr/>
          </a:p>
        </p:txBody>
      </p:sp>
      <p:sp>
        <p:nvSpPr>
          <p:cNvPr id="814" name="Google Shape;814;p94"/>
          <p:cNvSpPr txBox="1"/>
          <p:nvPr>
            <p:ph idx="5" type="body"/>
          </p:nvPr>
        </p:nvSpPr>
        <p:spPr>
          <a:xfrm>
            <a:off x="4864075" y="1744425"/>
            <a:ext cx="41670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 will allow you to repeat a code block until a condition is met.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 are another example of </a:t>
            </a:r>
            <a:r>
              <a:rPr b="1" lang="en"/>
              <a:t>control flow</a:t>
            </a:r>
            <a:r>
              <a:rPr lang="en"/>
              <a:t> determining how and when code should execute.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are collections of data that allow us to store multiple things together.</a:t>
            </a:r>
            <a:endParaRPr/>
          </a:p>
        </p:txBody>
      </p:sp>
      <p:sp>
        <p:nvSpPr>
          <p:cNvPr id="815" name="Google Shape;815;p9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rgbClr val="FFFFFF"/>
                </a:solidFill>
              </a:rPr>
              <a:t> | © 2020 General Assembly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</a:t>
            </a:r>
            <a:r>
              <a:rPr lang="en"/>
              <a:t>Materials and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70"/>
          <p:cNvSpPr txBox="1"/>
          <p:nvPr>
            <p:ph idx="4294967295" type="body"/>
          </p:nvPr>
        </p:nvSpPr>
        <p:spPr>
          <a:xfrm>
            <a:off x="979500" y="1078375"/>
            <a:ext cx="70995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Review all slides, lab activities, and code-alongs.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There are prompts in the speaker notes with opportunities for instructor customization.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Materials: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Reference Code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Starter Code in CodePen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Solution Code in CodePen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Warmups in CodePen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91" name="Google Shape;591;p7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1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597" name="Google Shape;597;p71"/>
          <p:cNvSpPr txBox="1"/>
          <p:nvPr>
            <p:ph idx="4294967295" type="body"/>
          </p:nvPr>
        </p:nvSpPr>
        <p:spPr>
          <a:xfrm>
            <a:off x="979500" y="1164500"/>
            <a:ext cx="31878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Overview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lesson covers the use of conditional logic in JavaScript.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71"/>
          <p:cNvSpPr txBox="1"/>
          <p:nvPr>
            <p:ph idx="4294967295" type="body"/>
          </p:nvPr>
        </p:nvSpPr>
        <p:spPr>
          <a:xfrm>
            <a:off x="4640325" y="1164500"/>
            <a:ext cx="37266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this lesson, students will: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Define conditional statements in JavaScript to create logic-driven programs.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</a:t>
            </a: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 sz="1400">
                <a:solidFill>
                  <a:schemeClr val="dk1"/>
                </a:solidFill>
              </a:rPr>
              <a:t> statements to encapsulate complex logical chains.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Choose the correct logical operators to enhance conditional statements.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Duration: </a:t>
            </a:r>
            <a:r>
              <a:rPr lang="en" sz="1600">
                <a:solidFill>
                  <a:schemeClr val="dk1"/>
                </a:solidFill>
              </a:rPr>
              <a:t>180 minutes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99" name="Google Shape;599;p7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5" name="Google Shape;605;p72"/>
          <p:cNvGraphicFramePr/>
          <p:nvPr/>
        </p:nvGraphicFramePr>
        <p:xfrm>
          <a:off x="979488" y="10716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{2B09B8A0-2C31-49A2-AE71-9DAF29A41CA6}</a:tableStyleId>
              </a:tblPr>
              <a:tblGrid>
                <a:gridCol w="1562900"/>
                <a:gridCol w="1766200"/>
                <a:gridCol w="3456150"/>
              </a:tblGrid>
              <a:tr h="5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Purpose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0:00–1:00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Conditionals and Conditionals in Action Walk-Through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Demonstrate conditionals and explain their uses in front-end development.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1:00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2:00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Logical Operators and Continued Walk-Through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Demonstrate how logical operators can create complex conditional logic.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2:00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3:00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Channel Changer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Complex challenge using conditionals and logic in addition to our stateful UI components knowledge.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6" name="Google Shape;606;p7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3"/>
          <p:cNvSpPr txBox="1"/>
          <p:nvPr>
            <p:ph idx="4294967295" type="body"/>
          </p:nvPr>
        </p:nvSpPr>
        <p:spPr>
          <a:xfrm>
            <a:off x="457200" y="1166975"/>
            <a:ext cx="52098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Define conditional statements in JavaScript to create logic-driven programs.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</a:t>
            </a: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 sz="1600">
                <a:solidFill>
                  <a:schemeClr val="dk1"/>
                </a:solidFill>
              </a:rPr>
              <a:t> statements to encapsulate complex logical chains.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Choose the correct logical operators to enhance conditional statements.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12" name="Google Shape;612;p73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3" name="Google Shape;61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73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5" name="Google Shape;615;p7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4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622" name="Google Shape;622;p7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5"/>
          <p:cNvSpPr txBox="1"/>
          <p:nvPr>
            <p:ph idx="4294967295" type="body"/>
          </p:nvPr>
        </p:nvSpPr>
        <p:spPr>
          <a:xfrm>
            <a:off x="457200" y="914400"/>
            <a:ext cx="82191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Conditional logic allows you to create </a:t>
            </a:r>
            <a:r>
              <a:rPr b="1" lang="en">
                <a:solidFill>
                  <a:schemeClr val="dk1"/>
                </a:solidFill>
              </a:rPr>
              <a:t>vastly more complex programs</a:t>
            </a:r>
            <a:r>
              <a:rPr lang="en">
                <a:solidFill>
                  <a:schemeClr val="dk1"/>
                </a:solidFill>
              </a:rPr>
              <a:t>. Think of the decision-making process of giant flowcharts...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28" name="Google Shape;628;p7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Use Conditional Statements?</a:t>
            </a:r>
            <a:endParaRPr/>
          </a:p>
        </p:txBody>
      </p:sp>
      <p:sp>
        <p:nvSpPr>
          <p:cNvPr id="629" name="Google Shape;629;p7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30" name="Google Shape;630;p75"/>
          <p:cNvSpPr/>
          <p:nvPr/>
        </p:nvSpPr>
        <p:spPr>
          <a:xfrm>
            <a:off x="3460500" y="1796650"/>
            <a:ext cx="2223000" cy="602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Search Wikipedia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1" name="Google Shape;631;p75"/>
          <p:cNvSpPr/>
          <p:nvPr/>
        </p:nvSpPr>
        <p:spPr>
          <a:xfrm>
            <a:off x="3011063" y="2607700"/>
            <a:ext cx="1243500" cy="542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Is it found?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2" name="Google Shape;632;p75"/>
          <p:cNvSpPr/>
          <p:nvPr/>
        </p:nvSpPr>
        <p:spPr>
          <a:xfrm>
            <a:off x="4878938" y="2607700"/>
            <a:ext cx="1243500" cy="542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Is there a related term?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3" name="Google Shape;633;p75"/>
          <p:cNvSpPr/>
          <p:nvPr/>
        </p:nvSpPr>
        <p:spPr>
          <a:xfrm>
            <a:off x="2716900" y="3571075"/>
            <a:ext cx="1029900" cy="1029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Think of another term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4" name="Google Shape;634;p75"/>
          <p:cNvSpPr/>
          <p:nvPr/>
        </p:nvSpPr>
        <p:spPr>
          <a:xfrm>
            <a:off x="4296075" y="3571075"/>
            <a:ext cx="1029900" cy="1029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 a new article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5" name="Google Shape;635;p75"/>
          <p:cNvSpPr/>
          <p:nvPr/>
        </p:nvSpPr>
        <p:spPr>
          <a:xfrm>
            <a:off x="5675425" y="3571075"/>
            <a:ext cx="1029900" cy="1029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 a redirect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36" name="Google Shape;636;p75"/>
          <p:cNvCxnSpPr>
            <a:stCxn id="630" idx="4"/>
            <a:endCxn id="631" idx="0"/>
          </p:cNvCxnSpPr>
          <p:nvPr/>
        </p:nvCxnSpPr>
        <p:spPr>
          <a:xfrm flipH="1">
            <a:off x="3632700" y="2399050"/>
            <a:ext cx="939300" cy="20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75"/>
          <p:cNvCxnSpPr>
            <a:stCxn id="631" idx="3"/>
            <a:endCxn id="632" idx="1"/>
          </p:cNvCxnSpPr>
          <p:nvPr/>
        </p:nvCxnSpPr>
        <p:spPr>
          <a:xfrm>
            <a:off x="4254563" y="2878900"/>
            <a:ext cx="624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75"/>
          <p:cNvCxnSpPr>
            <a:stCxn id="631" idx="2"/>
            <a:endCxn id="633" idx="0"/>
          </p:cNvCxnSpPr>
          <p:nvPr/>
        </p:nvCxnSpPr>
        <p:spPr>
          <a:xfrm flipH="1">
            <a:off x="3231713" y="3150100"/>
            <a:ext cx="401100" cy="42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75"/>
          <p:cNvCxnSpPr>
            <a:stCxn id="632" idx="2"/>
            <a:endCxn id="634" idx="0"/>
          </p:cNvCxnSpPr>
          <p:nvPr/>
        </p:nvCxnSpPr>
        <p:spPr>
          <a:xfrm flipH="1">
            <a:off x="4810988" y="3150100"/>
            <a:ext cx="689700" cy="42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75"/>
          <p:cNvCxnSpPr>
            <a:stCxn id="632" idx="2"/>
            <a:endCxn id="635" idx="0"/>
          </p:cNvCxnSpPr>
          <p:nvPr/>
        </p:nvCxnSpPr>
        <p:spPr>
          <a:xfrm>
            <a:off x="5500688" y="3150100"/>
            <a:ext cx="689700" cy="42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75"/>
          <p:cNvCxnSpPr>
            <a:stCxn id="633" idx="2"/>
            <a:endCxn id="630" idx="2"/>
          </p:cNvCxnSpPr>
          <p:nvPr/>
        </p:nvCxnSpPr>
        <p:spPr>
          <a:xfrm flipH="1" rot="10800000">
            <a:off x="2716900" y="2097925"/>
            <a:ext cx="743700" cy="1988100"/>
          </a:xfrm>
          <a:prstGeom prst="bentConnector3">
            <a:avLst>
              <a:gd fmla="val -3201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75"/>
          <p:cNvSpPr txBox="1"/>
          <p:nvPr/>
        </p:nvSpPr>
        <p:spPr>
          <a:xfrm>
            <a:off x="4189175" y="2812275"/>
            <a:ext cx="689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3" name="Google Shape;643;p75"/>
          <p:cNvSpPr txBox="1"/>
          <p:nvPr/>
        </p:nvSpPr>
        <p:spPr>
          <a:xfrm>
            <a:off x="3385675" y="3174350"/>
            <a:ext cx="689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4" name="Google Shape;644;p75"/>
          <p:cNvSpPr txBox="1"/>
          <p:nvPr/>
        </p:nvSpPr>
        <p:spPr>
          <a:xfrm>
            <a:off x="4499363" y="3149950"/>
            <a:ext cx="689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5" name="Google Shape;645;p75"/>
          <p:cNvSpPr txBox="1"/>
          <p:nvPr/>
        </p:nvSpPr>
        <p:spPr>
          <a:xfrm>
            <a:off x="5913188" y="3149950"/>
            <a:ext cx="689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6" name="Google Shape;646;p7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6"/>
          <p:cNvSpPr txBox="1"/>
          <p:nvPr>
            <p:ph idx="4294967295" type="body"/>
          </p:nvPr>
        </p:nvSpPr>
        <p:spPr>
          <a:xfrm>
            <a:off x="457200" y="914400"/>
            <a:ext cx="82191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First, we’ll need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comparison operators</a:t>
            </a:r>
            <a:r>
              <a:rPr lang="en">
                <a:solidFill>
                  <a:schemeClr val="dk1"/>
                </a:solidFill>
              </a:rPr>
              <a:t> — a set of operators that give you the ability to compare values and return a Boolean result (true or false).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52" name="Google Shape;652;p7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</a:t>
            </a:r>
            <a:r>
              <a:rPr lang="en"/>
              <a:t>perators</a:t>
            </a:r>
            <a:endParaRPr/>
          </a:p>
        </p:txBody>
      </p:sp>
      <p:sp>
        <p:nvSpPr>
          <p:cNvPr id="653" name="Google Shape;653;p7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654" name="Google Shape;654;p76"/>
          <p:cNvGraphicFramePr/>
          <p:nvPr/>
        </p:nvGraphicFramePr>
        <p:xfrm>
          <a:off x="1462550" y="175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{2B09B8A0-2C31-49A2-AE71-9DAF29A41CA6}</a:tableStyleId>
              </a:tblPr>
              <a:tblGrid>
                <a:gridCol w="2152100"/>
                <a:gridCol w="4357800"/>
              </a:tblGrid>
              <a:tr h="30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Comparison Operator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Meaning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3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&gt;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Greater than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&gt;=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Greater than or equal to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Less than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&lt;=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Less than or equal to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===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Strict equality (value and data types)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!==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Strict inequality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55" name="Google Shape;655;p7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