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roxima Nova"/>
      <p:regular r:id="rId50"/>
      <p:bold r:id="rId51"/>
      <p:italic r:id="rId52"/>
      <p:boldItalic r:id="rId53"/>
    </p:embeddedFont>
    <p:embeddedFont>
      <p:font typeface="Inconsolata"/>
      <p:regular r:id="rId54"/>
      <p:bold r:id="rId55"/>
    </p:embeddedFont>
    <p:embeddedFont>
      <p:font typeface="Oswal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3">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BCE86F-CBD2-4A8D-A956-404210FFDC52}">
  <a:tblStyle styleId="{61BCE86F-CBD2-4A8D-A956-404210FFDC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572" orient="horz"/>
        <p:guide pos="735" orient="horz"/>
        <p:guide pos="3211"/>
        <p:guide pos="2573" orient="horz"/>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5.xml"/><Relationship Id="rId55" Type="http://schemas.openxmlformats.org/officeDocument/2006/relationships/font" Target="fonts/Inconsolata-bold.fntdata"/><Relationship Id="rId10" Type="http://schemas.openxmlformats.org/officeDocument/2006/relationships/slide" Target="slides/slide4.xml"/><Relationship Id="rId54" Type="http://schemas.openxmlformats.org/officeDocument/2006/relationships/font" Target="fonts/Inconsolata-regular.fntdata"/><Relationship Id="rId13" Type="http://schemas.openxmlformats.org/officeDocument/2006/relationships/slide" Target="slides/slide7.xml"/><Relationship Id="rId57" Type="http://schemas.openxmlformats.org/officeDocument/2006/relationships/font" Target="fonts/Oswald-bold.fntdata"/><Relationship Id="rId12" Type="http://schemas.openxmlformats.org/officeDocument/2006/relationships/slide" Target="slides/slide6.xml"/><Relationship Id="rId56"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pYodYx"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57335678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57335678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657335678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57335678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8e919c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8e919c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c3f532ff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c3f532ff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573356784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573356784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will this change the layout of our page?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a trick question — you need other properties in place for it to do anything!</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57335678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57335678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6573356784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573356784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573356784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573356784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573356784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573356784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573356784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573356784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98a2de6b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98a2de6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3395b8bed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3395b8bed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c3f532ffa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c3f532ffa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573356784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573356784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latin typeface="Courier New"/>
                <a:ea typeface="Courier New"/>
                <a:cs typeface="Courier New"/>
                <a:sym typeface="Courier New"/>
              </a:rPr>
              <a:t>position: relative</a:t>
            </a:r>
            <a:r>
              <a:rPr lang="en">
                <a:solidFill>
                  <a:schemeClr val="dk1"/>
                </a:solidFill>
              </a:rPr>
              <a:t> removes the element from the normal document flow and the element positions itself to the top left-most corner of the document. This is because it’s default value will be </a:t>
            </a:r>
            <a:r>
              <a:rPr b="1" lang="en">
                <a:solidFill>
                  <a:schemeClr val="dk1"/>
                </a:solidFill>
                <a:latin typeface="Courier New"/>
                <a:ea typeface="Courier New"/>
                <a:cs typeface="Courier New"/>
                <a:sym typeface="Courier New"/>
              </a:rPr>
              <a:t>top: 0</a:t>
            </a:r>
            <a:r>
              <a:rPr lang="en">
                <a:solidFill>
                  <a:schemeClr val="dk1"/>
                </a:solidFill>
              </a:rPr>
              <a:t> and </a:t>
            </a:r>
            <a:r>
              <a:rPr b="1" lang="en">
                <a:solidFill>
                  <a:schemeClr val="dk1"/>
                </a:solidFill>
                <a:latin typeface="Courier New"/>
                <a:ea typeface="Courier New"/>
                <a:cs typeface="Courier New"/>
                <a:sym typeface="Courier New"/>
              </a:rPr>
              <a:t>left: 0</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Move things around in the CodePen to show these in action.</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573356784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573356784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6573356784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573356784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When an element has been assigned </a:t>
            </a:r>
            <a:r>
              <a:rPr b="1" lang="en">
                <a:latin typeface="Courier New"/>
                <a:ea typeface="Courier New"/>
                <a:cs typeface="Courier New"/>
                <a:sym typeface="Courier New"/>
              </a:rPr>
              <a:t>position: absolute</a:t>
            </a:r>
            <a:r>
              <a:rPr lang="en"/>
              <a:t>, it seeks out the closest parent element in its </a:t>
            </a:r>
            <a:r>
              <a:rPr lang="en"/>
              <a:t>hierarchy that is assigned </a:t>
            </a:r>
            <a:r>
              <a:rPr b="1" lang="en">
                <a:latin typeface="Courier New"/>
                <a:ea typeface="Courier New"/>
                <a:cs typeface="Courier New"/>
                <a:sym typeface="Courier New"/>
              </a:rPr>
              <a:t>position: relative</a:t>
            </a:r>
            <a:r>
              <a:rPr lang="en"/>
              <a:t>. If it finds one, it uses that element to determine it’s </a:t>
            </a:r>
            <a:r>
              <a:rPr b="1" lang="en">
                <a:latin typeface="Courier New"/>
                <a:ea typeface="Courier New"/>
                <a:cs typeface="Courier New"/>
                <a:sym typeface="Courier New"/>
              </a:rPr>
              <a:t>left</a:t>
            </a:r>
            <a:r>
              <a:rPr lang="en"/>
              <a:t>, </a:t>
            </a:r>
            <a:r>
              <a:rPr b="1" lang="en">
                <a:latin typeface="Courier New"/>
                <a:ea typeface="Courier New"/>
                <a:cs typeface="Courier New"/>
                <a:sym typeface="Courier New"/>
              </a:rPr>
              <a:t>right</a:t>
            </a:r>
            <a:r>
              <a:rPr lang="en"/>
              <a:t>, </a:t>
            </a:r>
            <a:r>
              <a:rPr b="1" lang="en">
                <a:latin typeface="Courier New"/>
                <a:ea typeface="Courier New"/>
                <a:cs typeface="Courier New"/>
                <a:sym typeface="Courier New"/>
              </a:rPr>
              <a:t>top</a:t>
            </a:r>
            <a:r>
              <a:rPr lang="en"/>
              <a:t>, and </a:t>
            </a:r>
            <a:r>
              <a:rPr b="1" lang="en">
                <a:latin typeface="Courier New"/>
                <a:ea typeface="Courier New"/>
                <a:cs typeface="Courier New"/>
                <a:sym typeface="Courier New"/>
              </a:rPr>
              <a:t>bottom</a:t>
            </a:r>
            <a:r>
              <a:rPr lang="en"/>
              <a:t> coordinates, otherwise it uses the </a:t>
            </a:r>
            <a:r>
              <a:rPr b="1" lang="en">
                <a:latin typeface="Courier New"/>
                <a:ea typeface="Courier New"/>
                <a:cs typeface="Courier New"/>
                <a:sym typeface="Courier New"/>
              </a:rPr>
              <a:t>html</a:t>
            </a:r>
            <a:r>
              <a:rPr lang="en"/>
              <a:t> element as it’s reference point.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573356784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573356784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6c3f532ffa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c3f532ffa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6573356784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573356784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573356784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573356784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super-loose starting place for this code-along. It’s an absolutely positioned box inside a relative container. You could go anywhere from here. Just showcase the properties we talked about and extend this idea. You want to be hinting at things that move — modals, menus, etc. JS is around the corner, so get the class to want to move stuff.</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Here’s an alternative to the CodePen above:  </a:t>
            </a:r>
            <a:r>
              <a:rPr lang="en" u="sng">
                <a:solidFill>
                  <a:schemeClr val="hlink"/>
                </a:solidFill>
                <a:hlinkClick r:id="rId2"/>
              </a:rPr>
              <a:t>https://codepen.io/jkeohan/pen/pYodYx</a:t>
            </a:r>
            <a:endParaRPr b="1">
              <a:solidFill>
                <a:schemeClr val="dk1"/>
              </a:solidFill>
              <a:highlight>
                <a:srgbClr val="FFFF00"/>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6573356784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573356784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slide comes in as two parts, so let the question stay up for a bit and solicit answers before clicking again to the solution part of the slide. The next slide is in the same format, so repeat the process.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c3f53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3f53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756c0fc9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56c0fc9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6573356784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573356784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Hopefully, this should be a pretty easy exercise. Coming out of this a lot of students will say, “OK I get it, why are we doing this?” This is a leading exercise that’s designed to get them asking that question. Because it’s the tip of a large iceberg….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when you introduce components, things that move, and JS, if they can handle it. The next slides start doing that but </a:t>
            </a:r>
            <a:r>
              <a:rPr lang="en">
                <a:solidFill>
                  <a:schemeClr val="dk1"/>
                </a:solidFill>
              </a:rPr>
              <a:t>y</a:t>
            </a:r>
            <a:r>
              <a:rPr lang="en">
                <a:solidFill>
                  <a:schemeClr val="dk1"/>
                </a:solidFill>
              </a:rPr>
              <a:t>our mileage may vary</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8e919c9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8e919c9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8e919c9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8e919c9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Soon, we’ll learn to use JavaScript to add and remove these </a:t>
            </a:r>
            <a:r>
              <a:rPr lang="en">
                <a:solidFill>
                  <a:schemeClr val="dk1"/>
                </a:solidFill>
              </a:rPr>
              <a:t>properties</a:t>
            </a:r>
            <a:r>
              <a:rPr lang="en">
                <a:solidFill>
                  <a:schemeClr val="dk1"/>
                </a:solidFill>
              </a:rPr>
              <a:t> so elements can pop in and out of the page wherever and whenever we like! </a:t>
            </a:r>
            <a:r>
              <a:rPr lang="en">
                <a:solidFill>
                  <a:schemeClr val="dk1"/>
                </a:solidFill>
              </a:rPr>
              <a:t>While we can currently use pseudo-selectors like :</a:t>
            </a:r>
            <a:r>
              <a:rPr b="1" lang="en">
                <a:solidFill>
                  <a:schemeClr val="dk1"/>
                </a:solidFill>
                <a:latin typeface="Courier New"/>
                <a:ea typeface="Courier New"/>
                <a:cs typeface="Courier New"/>
                <a:sym typeface="Courier New"/>
              </a:rPr>
              <a:t>hover</a:t>
            </a:r>
            <a:r>
              <a:rPr lang="en">
                <a:solidFill>
                  <a:schemeClr val="dk1"/>
                </a:solidFill>
              </a:rPr>
              <a:t> to replicate some JavaScript-esque actions, we’ll be able to respond to a lot more than just hovering once we start bringing JavaScript into the picture.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6573356784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573356784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Get them to think about how to move stuff off screen. How could you do it with </a:t>
            </a:r>
            <a:r>
              <a:rPr b="1" lang="en">
                <a:solidFill>
                  <a:schemeClr val="dk1"/>
                </a:solidFill>
                <a:latin typeface="Courier New"/>
                <a:ea typeface="Courier New"/>
                <a:cs typeface="Courier New"/>
                <a:sym typeface="Courier New"/>
              </a:rPr>
              <a:t>position</a:t>
            </a:r>
            <a:r>
              <a:rPr lang="en">
                <a:solidFill>
                  <a:schemeClr val="dk1"/>
                </a:solidFill>
              </a:rPr>
              <a:t>?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573356784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573356784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idea is for an absolute positioned element to be positioned off of the page and then to have it slide in over other content when the user clicks something. This, of course, is just one idea of how to do this. Remind students that there will be many ways to solve nearly anything in web development!</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6c94c58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c94c58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6c94c5858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6c94c5858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You can also show students how JavaScript/jQuery can be used in tandem with these properties to create animated components. Adding/removing classes with specific properties can add very powerful functionality to our components!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6573356784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573356784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think your class is ready for it, this and the following slide have examples of combining JavaScript with these CSS properties to make dynamic components. Maybe you go big here and do a little JS with them. Maybe you just tease it. Either way, introduce JavaScript at a high level.</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8e919c9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8e919c9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want students to see things and be impressed but understand that they know 80–90% of what’s going on here already. And we’re going to fill in the gaps. Impress and amaze, but don’t overwhelm with crazy examples.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3395b8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395b8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78e919c9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78e919c9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78e919c9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78e919c9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challenge more advanced students to</a:t>
            </a:r>
            <a:r>
              <a:rPr lang="en">
                <a:solidFill>
                  <a:schemeClr val="dk1"/>
                </a:solidFill>
              </a:rPr>
              <a:t> try to make the window appear and disappear with a click listener, but the goal is simply to have it show up on the page as pictured.</a:t>
            </a:r>
            <a:endParaRPr b="1">
              <a:solidFill>
                <a:schemeClr val="dk1"/>
              </a:solidFill>
              <a:highlight>
                <a:srgbClr val="FFFF00"/>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6c3f532ffa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c3f532ffa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3395b8b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395b8b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d17ab2426_0_3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30" name="Google Shape;330;g6d17ab2426_0_368: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c3f532ff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c3f532ff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57335678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7335678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Font typeface="Proxima Nova"/>
              <a:buChar char="●"/>
            </a:pPr>
            <a:r>
              <a:rPr lang="en">
                <a:solidFill>
                  <a:schemeClr val="dk1"/>
                </a:solidFill>
              </a:rPr>
              <a:t>We’ve talked at about </a:t>
            </a:r>
            <a:r>
              <a:rPr b="1" lang="en">
                <a:solidFill>
                  <a:schemeClr val="dk1"/>
                </a:solidFill>
                <a:latin typeface="Courier New"/>
                <a:ea typeface="Courier New"/>
                <a:cs typeface="Courier New"/>
                <a:sym typeface="Courier New"/>
              </a:rPr>
              <a:t>width</a:t>
            </a:r>
            <a:r>
              <a:rPr lang="en">
                <a:solidFill>
                  <a:schemeClr val="dk1"/>
                </a:solidFill>
              </a:rPr>
              <a:t> and </a:t>
            </a:r>
            <a:r>
              <a:rPr b="1" lang="en">
                <a:solidFill>
                  <a:schemeClr val="dk1"/>
                </a:solidFill>
                <a:latin typeface="Courier New"/>
                <a:ea typeface="Courier New"/>
                <a:cs typeface="Courier New"/>
                <a:sym typeface="Courier New"/>
              </a:rPr>
              <a:t>display</a:t>
            </a:r>
            <a:r>
              <a:rPr lang="en">
                <a:solidFill>
                  <a:schemeClr val="dk1"/>
                </a:solidFill>
              </a:rPr>
              <a:t> quite a bit, but not</a:t>
            </a:r>
            <a:r>
              <a:rPr lang="en">
                <a:solidFill>
                  <a:schemeClr val="dk1"/>
                </a:solidFill>
                <a:latin typeface="Inconsolata"/>
                <a:ea typeface="Inconsolata"/>
                <a:cs typeface="Inconsolata"/>
                <a:sym typeface="Inconsolata"/>
              </a:rPr>
              <a:t> </a:t>
            </a:r>
            <a:r>
              <a:rPr b="1" lang="en">
                <a:solidFill>
                  <a:schemeClr val="dk1"/>
                </a:solidFill>
                <a:latin typeface="Courier New"/>
                <a:ea typeface="Courier New"/>
                <a:cs typeface="Courier New"/>
                <a:sym typeface="Courier New"/>
              </a:rPr>
              <a:t>position</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Show them this in DevTools. Create a div in CodePen. On the “Computed” tab click  “Show all” and scroll down to “position.”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7335678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7335678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codepen.io/GAmarketing/pen/MWWZzB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codepen.io/GAmarketing/pen/bGGOzG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nxEkKp/?grid_type=list" TargetMode="External"/><Relationship Id="rId4" Type="http://schemas.openxmlformats.org/officeDocument/2006/relationships/hyperlink" Target="https://codepen.io/collection/DNaoxK/?grid_type=list" TargetMode="External"/><Relationship Id="rId5" Type="http://schemas.openxmlformats.org/officeDocument/2006/relationships/hyperlink" Target="https://codepen.io/collection/AQqYyj/?grid_type=lis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hyperlink" Target="https://codepen.io/GAmarketing/pen/Baavbeg" TargetMode="External"/><Relationship Id="rId4" Type="http://schemas.openxmlformats.org/officeDocument/2006/relationships/hyperlink" Target="https://codepen.io/GAmarketing/pen/pooqBJ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hyperlink" Target="https://codepen.io/GAmarketing/pen/RwwEOLz"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hyperlink" Target="https://codepen.io/GAmarketing/pen/RwwEOjX"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hyperlink" Target="https://codepen.io/GAmarketing/pen/NWWemd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s://codepen.io/GAmarketing/pen/gOOZye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Responsive Positioning</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44"/>
          <p:cNvGrpSpPr/>
          <p:nvPr/>
        </p:nvGrpSpPr>
        <p:grpSpPr>
          <a:xfrm>
            <a:off x="559848" y="2155609"/>
            <a:ext cx="4971938" cy="1365325"/>
            <a:chOff x="559850" y="3019485"/>
            <a:chExt cx="2990100" cy="821100"/>
          </a:xfrm>
        </p:grpSpPr>
        <p:sp>
          <p:nvSpPr>
            <p:cNvPr id="368" name="Google Shape;368;p44"/>
            <p:cNvSpPr/>
            <p:nvPr/>
          </p:nvSpPr>
          <p:spPr>
            <a:xfrm>
              <a:off x="559850" y="3019485"/>
              <a:ext cx="2990100" cy="821100"/>
            </a:xfrm>
            <a:prstGeom prst="rect">
              <a:avLst/>
            </a:prstGeom>
            <a:solidFill>
              <a:srgbClr val="F3F3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2062692" rtl="0" algn="l">
                <a:spcBef>
                  <a:spcPts val="0"/>
                </a:spcBef>
                <a:spcAft>
                  <a:spcPts val="0"/>
                </a:spcAft>
                <a:buNone/>
              </a:pPr>
              <a:r>
                <a:t/>
              </a:r>
              <a:endParaRPr>
                <a:latin typeface="Proxima Nova"/>
                <a:ea typeface="Proxima Nova"/>
                <a:cs typeface="Proxima Nova"/>
                <a:sym typeface="Proxima Nova"/>
              </a:endParaRPr>
            </a:p>
          </p:txBody>
        </p:sp>
        <p:sp>
          <p:nvSpPr>
            <p:cNvPr id="369" name="Google Shape;369;p44"/>
            <p:cNvSpPr/>
            <p:nvPr/>
          </p:nvSpPr>
          <p:spPr>
            <a:xfrm>
              <a:off x="1454154" y="3084167"/>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p:txBody>
        </p:sp>
        <p:sp>
          <p:nvSpPr>
            <p:cNvPr id="370" name="Google Shape;370;p44"/>
            <p:cNvSpPr/>
            <p:nvPr/>
          </p:nvSpPr>
          <p:spPr>
            <a:xfrm>
              <a:off x="1454154" y="3321279"/>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p:txBody>
        </p:sp>
        <p:sp>
          <p:nvSpPr>
            <p:cNvPr id="371" name="Google Shape;371;p44"/>
            <p:cNvSpPr/>
            <p:nvPr/>
          </p:nvSpPr>
          <p:spPr>
            <a:xfrm>
              <a:off x="1454154" y="3555879"/>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Nav Things</a:t>
              </a:r>
              <a:endParaRPr sz="1600">
                <a:latin typeface="Proxima Nova"/>
                <a:ea typeface="Proxima Nova"/>
                <a:cs typeface="Proxima Nova"/>
                <a:sym typeface="Proxima Nova"/>
              </a:endParaRPr>
            </a:p>
          </p:txBody>
        </p:sp>
      </p:grpSp>
      <p:sp>
        <p:nvSpPr>
          <p:cNvPr id="372" name="Google Shape;372;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373" name="Google Shape;373;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4" name="Google Shape;374;p44"/>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Each element takes 100% width, and its height is determined by the content between the tags. The next element positions itself directly after the one before it, so you get this pattern.</a:t>
            </a:r>
            <a:endParaRPr>
              <a:solidFill>
                <a:schemeClr val="dk1"/>
              </a:solidFill>
            </a:endParaRPr>
          </a:p>
        </p:txBody>
      </p:sp>
      <p:sp>
        <p:nvSpPr>
          <p:cNvPr id="375" name="Google Shape;375;p44"/>
          <p:cNvSpPr txBox="1"/>
          <p:nvPr/>
        </p:nvSpPr>
        <p:spPr>
          <a:xfrm>
            <a:off x="697200" y="2247675"/>
            <a:ext cx="12222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&lt;section&gt;</a:t>
            </a:r>
            <a:endParaRPr sz="1600">
              <a:latin typeface="Proxima Nova"/>
              <a:ea typeface="Proxima Nova"/>
              <a:cs typeface="Proxima Nova"/>
              <a:sym typeface="Proxima Nova"/>
            </a:endParaRPr>
          </a:p>
        </p:txBody>
      </p:sp>
      <p:sp>
        <p:nvSpPr>
          <p:cNvPr id="376" name="Google Shape;376;p44"/>
          <p:cNvSpPr txBox="1"/>
          <p:nvPr/>
        </p:nvSpPr>
        <p:spPr>
          <a:xfrm>
            <a:off x="697200" y="2646238"/>
            <a:ext cx="12222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&lt;div&gt;</a:t>
            </a:r>
            <a:endParaRPr sz="1600">
              <a:latin typeface="Proxima Nova"/>
              <a:ea typeface="Proxima Nova"/>
              <a:cs typeface="Proxima Nova"/>
              <a:sym typeface="Proxima Nova"/>
            </a:endParaRPr>
          </a:p>
        </p:txBody>
      </p:sp>
      <p:sp>
        <p:nvSpPr>
          <p:cNvPr id="377" name="Google Shape;377;p44"/>
          <p:cNvSpPr txBox="1"/>
          <p:nvPr/>
        </p:nvSpPr>
        <p:spPr>
          <a:xfrm>
            <a:off x="697200" y="3044813"/>
            <a:ext cx="12222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&lt;nav&gt;</a:t>
            </a:r>
            <a:endParaRPr sz="1600">
              <a:latin typeface="Proxima Nova"/>
              <a:ea typeface="Proxima Nova"/>
              <a:cs typeface="Proxima Nova"/>
              <a:sym typeface="Proxima Nova"/>
            </a:endParaRPr>
          </a:p>
        </p:txBody>
      </p:sp>
      <p:sp>
        <p:nvSpPr>
          <p:cNvPr id="378" name="Google Shape;378;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Big Idea</a:t>
            </a:r>
            <a:endParaRPr/>
          </a:p>
        </p:txBody>
      </p:sp>
      <p:sp>
        <p:nvSpPr>
          <p:cNvPr id="384" name="Google Shape;384;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5" name="Google Shape;385;p45"/>
          <p:cNvSpPr txBox="1"/>
          <p:nvPr/>
        </p:nvSpPr>
        <p:spPr>
          <a:xfrm>
            <a:off x="914162" y="1771525"/>
            <a:ext cx="3049800" cy="21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p</a:t>
            </a:r>
            <a:r>
              <a:rPr b="1" lang="en" sz="1800">
                <a:solidFill>
                  <a:schemeClr val="dk1"/>
                </a:solidFill>
                <a:latin typeface="Inconsolata"/>
                <a:ea typeface="Inconsolata"/>
                <a:cs typeface="Inconsolata"/>
                <a:sym typeface="Inconsolata"/>
              </a:rPr>
              <a:t>osition:static;</a:t>
            </a:r>
            <a:endParaRPr b="1" sz="18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1000"/>
              </a:spcAft>
              <a:buClr>
                <a:schemeClr val="dk1"/>
              </a:buClr>
              <a:buSzPts val="1100"/>
              <a:buFont typeface="Arial"/>
              <a:buNone/>
            </a:pPr>
            <a:r>
              <a:rPr lang="en" sz="1800">
                <a:solidFill>
                  <a:schemeClr val="dk1"/>
                </a:solidFill>
                <a:latin typeface="Proxima Nova"/>
                <a:ea typeface="Proxima Nova"/>
                <a:cs typeface="Proxima Nova"/>
                <a:sym typeface="Proxima Nova"/>
              </a:rPr>
              <a:t>These have a height and width and lay flat on the page in a specific position in the flow of the document.</a:t>
            </a:r>
            <a:endParaRPr sz="1800">
              <a:solidFill>
                <a:schemeClr val="dk1"/>
              </a:solidFill>
              <a:latin typeface="Proxima Nova"/>
              <a:ea typeface="Proxima Nova"/>
              <a:cs typeface="Proxima Nova"/>
              <a:sym typeface="Proxima Nova"/>
            </a:endParaRPr>
          </a:p>
        </p:txBody>
      </p:sp>
      <p:sp>
        <p:nvSpPr>
          <p:cNvPr id="386" name="Google Shape;386;p45"/>
          <p:cNvSpPr txBox="1"/>
          <p:nvPr/>
        </p:nvSpPr>
        <p:spPr>
          <a:xfrm>
            <a:off x="5127238" y="1771525"/>
            <a:ext cx="3102600" cy="27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position:relative;</a:t>
            </a:r>
            <a:br>
              <a:rPr b="1" lang="en" sz="1800">
                <a:solidFill>
                  <a:schemeClr val="dk1"/>
                </a:solidFill>
                <a:latin typeface="Inconsolata"/>
                <a:ea typeface="Inconsolata"/>
                <a:cs typeface="Inconsolata"/>
                <a:sym typeface="Inconsolata"/>
              </a:rPr>
            </a:br>
            <a:r>
              <a:rPr b="1" lang="en" sz="1800">
                <a:solidFill>
                  <a:schemeClr val="dk1"/>
                </a:solidFill>
                <a:latin typeface="Inconsolata"/>
                <a:ea typeface="Inconsolata"/>
                <a:cs typeface="Inconsolata"/>
                <a:sym typeface="Inconsolata"/>
              </a:rPr>
              <a:t>position:fixed;</a:t>
            </a:r>
            <a:br>
              <a:rPr b="1" lang="en" sz="1800">
                <a:solidFill>
                  <a:schemeClr val="dk1"/>
                </a:solidFill>
                <a:latin typeface="Inconsolata"/>
                <a:ea typeface="Inconsolata"/>
                <a:cs typeface="Inconsolata"/>
                <a:sym typeface="Inconsolata"/>
              </a:rPr>
            </a:br>
            <a:r>
              <a:rPr b="1" lang="en" sz="1800">
                <a:solidFill>
                  <a:schemeClr val="dk1"/>
                </a:solidFill>
                <a:latin typeface="Inconsolata"/>
                <a:ea typeface="Inconsolata"/>
                <a:cs typeface="Inconsolata"/>
                <a:sym typeface="Inconsolata"/>
              </a:rPr>
              <a:t>position:absolute;</a:t>
            </a:r>
            <a:endParaRPr sz="1800">
              <a:solidFill>
                <a:srgbClr val="000000"/>
              </a:solidFill>
              <a:latin typeface="Inconsolata"/>
              <a:ea typeface="Inconsolata"/>
              <a:cs typeface="Inconsolata"/>
              <a:sym typeface="Inconsolata"/>
            </a:endParaRPr>
          </a:p>
          <a:p>
            <a:pPr indent="0" lvl="0" marL="0" rtl="0" algn="l">
              <a:lnSpc>
                <a:spcPct val="115000"/>
              </a:lnSpc>
              <a:spcBef>
                <a:spcPts val="1000"/>
              </a:spcBef>
              <a:spcAft>
                <a:spcPts val="1600"/>
              </a:spcAft>
              <a:buNone/>
            </a:pPr>
            <a:r>
              <a:rPr lang="en" sz="1800">
                <a:latin typeface="Proxima Nova"/>
                <a:ea typeface="Proxima Nova"/>
                <a:cs typeface="Proxima Nova"/>
                <a:sym typeface="Proxima Nova"/>
              </a:rPr>
              <a:t>These can be placed on top of or beneath other elements and take positions that ignore other elements.</a:t>
            </a:r>
            <a:endParaRPr sz="1800">
              <a:latin typeface="Proxima Nova"/>
              <a:ea typeface="Proxima Nova"/>
              <a:cs typeface="Proxima Nova"/>
              <a:sym typeface="Proxima Nova"/>
            </a:endParaRPr>
          </a:p>
        </p:txBody>
      </p:sp>
      <p:sp>
        <p:nvSpPr>
          <p:cNvPr id="387" name="Google Shape;387;p45"/>
          <p:cNvSpPr/>
          <p:nvPr/>
        </p:nvSpPr>
        <p:spPr>
          <a:xfrm>
            <a:off x="958063" y="1083825"/>
            <a:ext cx="30498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Locked 2D Layouts</a:t>
            </a:r>
            <a:endParaRPr b="1" sz="1800">
              <a:solidFill>
                <a:srgbClr val="FFFFFF"/>
              </a:solidFill>
              <a:latin typeface="Proxima Nova"/>
              <a:ea typeface="Proxima Nova"/>
              <a:cs typeface="Proxima Nova"/>
              <a:sym typeface="Proxima Nova"/>
            </a:endParaRPr>
          </a:p>
        </p:txBody>
      </p:sp>
      <p:sp>
        <p:nvSpPr>
          <p:cNvPr id="388" name="Google Shape;388;p45"/>
          <p:cNvSpPr/>
          <p:nvPr/>
        </p:nvSpPr>
        <p:spPr>
          <a:xfrm>
            <a:off x="5127238" y="1083825"/>
            <a:ext cx="30498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3D Layouts</a:t>
            </a:r>
            <a:endParaRPr b="1" sz="1800">
              <a:solidFill>
                <a:srgbClr val="FFFFFF"/>
              </a:solidFill>
              <a:latin typeface="Proxima Nova"/>
              <a:ea typeface="Proxima Nova"/>
              <a:cs typeface="Proxima Nova"/>
              <a:sym typeface="Proxima Nova"/>
            </a:endParaRPr>
          </a:p>
        </p:txBody>
      </p:sp>
      <p:cxnSp>
        <p:nvCxnSpPr>
          <p:cNvPr id="389" name="Google Shape;389;p45"/>
          <p:cNvCxnSpPr/>
          <p:nvPr/>
        </p:nvCxnSpPr>
        <p:spPr>
          <a:xfrm>
            <a:off x="4543150" y="1168250"/>
            <a:ext cx="0" cy="2996400"/>
          </a:xfrm>
          <a:prstGeom prst="straightConnector1">
            <a:avLst/>
          </a:prstGeom>
          <a:noFill/>
          <a:ln cap="flat" cmpd="sng" w="9525">
            <a:solidFill>
              <a:srgbClr val="999999"/>
            </a:solidFill>
            <a:prstDash val="solid"/>
            <a:round/>
            <a:headEnd len="med" w="med" type="none"/>
            <a:tailEnd len="med" w="med" type="none"/>
          </a:ln>
        </p:spPr>
      </p:cxnSp>
      <p:sp>
        <p:nvSpPr>
          <p:cNvPr id="390" name="Google Shape;39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p:nvPr/>
        </p:nvSpPr>
        <p:spPr>
          <a:xfrm>
            <a:off x="1950900" y="19171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https://codepen.io/GAmarketing/pen/MWWZzBy</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96" name="Google Shape;396;p4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a:t>
            </a:r>
            <a:r>
              <a:rPr b="1" lang="en">
                <a:latin typeface="Inconsolata"/>
                <a:ea typeface="Inconsolata"/>
                <a:cs typeface="Inconsolata"/>
                <a:sym typeface="Inconsolata"/>
              </a:rPr>
              <a:t>position</a:t>
            </a:r>
            <a:endParaRPr b="1">
              <a:latin typeface="Inconsolata"/>
              <a:ea typeface="Inconsolata"/>
              <a:cs typeface="Inconsolata"/>
              <a:sym typeface="Inconsolata"/>
            </a:endParaRPr>
          </a:p>
        </p:txBody>
      </p:sp>
      <p:sp>
        <p:nvSpPr>
          <p:cNvPr id="397" name="Google Shape;397;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Follow along with specific examples of the </a:t>
            </a:r>
            <a:r>
              <a:rPr b="1" lang="en">
                <a:solidFill>
                  <a:schemeClr val="dk1"/>
                </a:solidFill>
                <a:latin typeface="Inconsolata"/>
                <a:ea typeface="Inconsolata"/>
                <a:cs typeface="Inconsolata"/>
                <a:sym typeface="Inconsolata"/>
              </a:rPr>
              <a:t>position</a:t>
            </a:r>
            <a:r>
              <a:rPr lang="en">
                <a:solidFill>
                  <a:schemeClr val="dk1"/>
                </a:solidFill>
              </a:rPr>
              <a:t> property in this CodePen:</a:t>
            </a:r>
            <a:endParaRPr>
              <a:solidFill>
                <a:schemeClr val="dk1"/>
              </a:solidFill>
            </a:endParaRPr>
          </a:p>
        </p:txBody>
      </p:sp>
      <p:sp>
        <p:nvSpPr>
          <p:cNvPr id="398" name="Google Shape;398;p4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9" name="Google Shape;399;p4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0" name="Google Shape;400;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
        <p:nvSpPr>
          <p:cNvPr id="406" name="Google Shape;406;p4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a:t>
            </a:r>
            <a:endParaRPr/>
          </a:p>
        </p:txBody>
      </p:sp>
      <p:sp>
        <p:nvSpPr>
          <p:cNvPr id="412" name="Google Shape;41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3" name="Google Shape;413;p48"/>
          <p:cNvSpPr/>
          <p:nvPr/>
        </p:nvSpPr>
        <p:spPr>
          <a:xfrm>
            <a:off x="545200" y="992875"/>
            <a:ext cx="8013000" cy="3091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.custom-element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display: block;</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a:t>
            </a:r>
            <a:r>
              <a:rPr lang="en" sz="1600">
                <a:highlight>
                  <a:schemeClr val="accent2"/>
                </a:highlight>
                <a:latin typeface="Inconsolata"/>
                <a:ea typeface="Inconsolata"/>
                <a:cs typeface="Inconsolata"/>
                <a:sym typeface="Inconsolata"/>
              </a:rPr>
              <a:t>position: relative;</a:t>
            </a:r>
            <a:endParaRPr sz="1600">
              <a:highlight>
                <a:schemeClr val="accent2"/>
              </a:highlight>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width: 100%;</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&lt;main&gt;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&lt;section&gt;Thing&lt;/section&gt;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&lt;div&gt;Thing&lt;/div&gt;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&lt;nav&gt;Nav Things&lt;/nav&gt;</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&lt;/main&gt;</a:t>
            </a:r>
            <a:endParaRPr sz="1600">
              <a:latin typeface="Inconsolata"/>
              <a:ea typeface="Inconsolata"/>
              <a:cs typeface="Inconsolata"/>
              <a:sym typeface="Inconsolata"/>
            </a:endParaRPr>
          </a:p>
        </p:txBody>
      </p:sp>
      <p:sp>
        <p:nvSpPr>
          <p:cNvPr id="414" name="Google Shape;414;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810250" y="1552250"/>
            <a:ext cx="8013000" cy="1528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1600">
                <a:latin typeface="Inconsolata"/>
                <a:ea typeface="Inconsolata"/>
                <a:cs typeface="Inconsolata"/>
                <a:sym typeface="Inconsolata"/>
              </a:rPr>
              <a:t>.custom-element {</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  display: block;</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  </a:t>
            </a:r>
            <a:r>
              <a:rPr lang="en" sz="1600">
                <a:highlight>
                  <a:schemeClr val="accent2"/>
                </a:highlight>
                <a:latin typeface="Inconsolata"/>
                <a:ea typeface="Inconsolata"/>
                <a:cs typeface="Inconsolata"/>
                <a:sym typeface="Inconsolata"/>
              </a:rPr>
              <a:t>position: relative;</a:t>
            </a:r>
            <a:endParaRPr sz="16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  width: 100%;</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420" name="Google Shape;420;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Relative Position Actually Do?</a:t>
            </a:r>
            <a:endParaRPr/>
          </a:p>
        </p:txBody>
      </p:sp>
      <p:sp>
        <p:nvSpPr>
          <p:cNvPr id="421" name="Google Shape;421;p49"/>
          <p:cNvSpPr txBox="1"/>
          <p:nvPr>
            <p:ph idx="4294967295" type="body"/>
          </p:nvPr>
        </p:nvSpPr>
        <p:spPr>
          <a:xfrm>
            <a:off x="457200" y="914400"/>
            <a:ext cx="8219100" cy="52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position: relative</a:t>
            </a:r>
            <a:r>
              <a:rPr b="1" lang="en">
                <a:solidFill>
                  <a:schemeClr val="dk1"/>
                </a:solidFill>
                <a:latin typeface="Courier New"/>
                <a:ea typeface="Courier New"/>
                <a:cs typeface="Courier New"/>
                <a:sym typeface="Courier New"/>
              </a:rPr>
              <a:t>;</a:t>
            </a:r>
            <a:r>
              <a:rPr lang="en">
                <a:solidFill>
                  <a:schemeClr val="dk1"/>
                </a:solidFill>
              </a:rPr>
              <a:t> does not have any VISIBLE effects — at first.</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
        <p:nvSpPr>
          <p:cNvPr id="422" name="Google Shape;422;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49"/>
          <p:cNvSpPr txBox="1"/>
          <p:nvPr/>
        </p:nvSpPr>
        <p:spPr>
          <a:xfrm>
            <a:off x="4651325" y="1596425"/>
            <a:ext cx="2990100" cy="12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Inconsolata"/>
                <a:ea typeface="Inconsolata"/>
                <a:cs typeface="Inconsolata"/>
                <a:sym typeface="Inconsolata"/>
              </a:rPr>
              <a:t>&lt;main&gt;</a:t>
            </a:r>
            <a:endParaRPr sz="1600">
              <a:solidFill>
                <a:schemeClr val="dk1"/>
              </a:solidFill>
              <a:latin typeface="Inconsolata"/>
              <a:ea typeface="Inconsolata"/>
              <a:cs typeface="Inconsolata"/>
              <a:sym typeface="Inconsolata"/>
            </a:endParaRPr>
          </a:p>
          <a:p>
            <a:pPr indent="171450" lvl="0" marL="0" rtl="0" algn="l">
              <a:spcBef>
                <a:spcPts val="0"/>
              </a:spcBef>
              <a:spcAft>
                <a:spcPts val="0"/>
              </a:spcAft>
              <a:buNone/>
            </a:pPr>
            <a:r>
              <a:rPr lang="en" sz="1600">
                <a:solidFill>
                  <a:schemeClr val="dk1"/>
                </a:solidFill>
                <a:latin typeface="Inconsolata"/>
                <a:ea typeface="Inconsolata"/>
                <a:cs typeface="Inconsolata"/>
                <a:sym typeface="Inconsolata"/>
              </a:rPr>
              <a:t>&lt;section&gt;Thing&lt;/section&gt;</a:t>
            </a:r>
            <a:endParaRPr sz="1600">
              <a:solidFill>
                <a:schemeClr val="dk1"/>
              </a:solidFill>
              <a:latin typeface="Inconsolata"/>
              <a:ea typeface="Inconsolata"/>
              <a:cs typeface="Inconsolata"/>
              <a:sym typeface="Inconsolata"/>
            </a:endParaRPr>
          </a:p>
          <a:p>
            <a:pPr indent="171450" lvl="0" marL="0" rtl="0" algn="l">
              <a:spcBef>
                <a:spcPts val="0"/>
              </a:spcBef>
              <a:spcAft>
                <a:spcPts val="0"/>
              </a:spcAft>
              <a:buNone/>
            </a:pPr>
            <a:r>
              <a:rPr lang="en" sz="1600">
                <a:solidFill>
                  <a:schemeClr val="dk1"/>
                </a:solidFill>
                <a:latin typeface="Inconsolata"/>
                <a:ea typeface="Inconsolata"/>
                <a:cs typeface="Inconsolata"/>
                <a:sym typeface="Inconsolata"/>
              </a:rPr>
              <a:t>&lt;div&gt;Thing&lt;/div&gt;</a:t>
            </a:r>
            <a:endParaRPr sz="1600">
              <a:solidFill>
                <a:schemeClr val="dk1"/>
              </a:solidFill>
              <a:latin typeface="Inconsolata"/>
              <a:ea typeface="Inconsolata"/>
              <a:cs typeface="Inconsolata"/>
              <a:sym typeface="Inconsolata"/>
            </a:endParaRPr>
          </a:p>
          <a:p>
            <a:pPr indent="171450" lvl="0" marL="0" rtl="0" algn="l">
              <a:spcBef>
                <a:spcPts val="0"/>
              </a:spcBef>
              <a:spcAft>
                <a:spcPts val="0"/>
              </a:spcAft>
              <a:buNone/>
            </a:pPr>
            <a:r>
              <a:rPr lang="en" sz="1600">
                <a:solidFill>
                  <a:schemeClr val="dk1"/>
                </a:solidFill>
                <a:latin typeface="Inconsolata"/>
                <a:ea typeface="Inconsolata"/>
                <a:cs typeface="Inconsolata"/>
                <a:sym typeface="Inconsolata"/>
              </a:rPr>
              <a:t>&lt;nav&gt;Nav Things&lt;/nav&gt;</a:t>
            </a:r>
            <a:endParaRPr sz="16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600">
                <a:solidFill>
                  <a:schemeClr val="dk1"/>
                </a:solidFill>
                <a:latin typeface="Inconsolata"/>
                <a:ea typeface="Inconsolata"/>
                <a:cs typeface="Inconsolata"/>
                <a:sym typeface="Inconsolata"/>
              </a:rPr>
              <a:t>&lt;/main&gt;</a:t>
            </a:r>
            <a:endParaRPr sz="1600">
              <a:latin typeface="Inconsolata"/>
              <a:ea typeface="Inconsolata"/>
              <a:cs typeface="Inconsolata"/>
              <a:sym typeface="Inconsolata"/>
            </a:endParaRPr>
          </a:p>
        </p:txBody>
      </p:sp>
      <p:grpSp>
        <p:nvGrpSpPr>
          <p:cNvPr id="424" name="Google Shape;424;p49"/>
          <p:cNvGrpSpPr/>
          <p:nvPr/>
        </p:nvGrpSpPr>
        <p:grpSpPr>
          <a:xfrm>
            <a:off x="810256" y="3189097"/>
            <a:ext cx="4286906" cy="1177211"/>
            <a:chOff x="559850" y="3019485"/>
            <a:chExt cx="2990100" cy="821100"/>
          </a:xfrm>
        </p:grpSpPr>
        <p:sp>
          <p:nvSpPr>
            <p:cNvPr id="425" name="Google Shape;425;p49"/>
            <p:cNvSpPr/>
            <p:nvPr/>
          </p:nvSpPr>
          <p:spPr>
            <a:xfrm>
              <a:off x="559850" y="3019485"/>
              <a:ext cx="2990100" cy="821100"/>
            </a:xfrm>
            <a:prstGeom prst="rect">
              <a:avLst/>
            </a:prstGeom>
            <a:solidFill>
              <a:srgbClr val="F3F3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2062692" rtl="0" algn="l">
                <a:spcBef>
                  <a:spcPts val="0"/>
                </a:spcBef>
                <a:spcAft>
                  <a:spcPts val="0"/>
                </a:spcAft>
                <a:buNone/>
              </a:pPr>
              <a:r>
                <a:t/>
              </a:r>
              <a:endParaRPr>
                <a:latin typeface="Proxima Nova"/>
                <a:ea typeface="Proxima Nova"/>
                <a:cs typeface="Proxima Nova"/>
                <a:sym typeface="Proxima Nova"/>
              </a:endParaRPr>
            </a:p>
          </p:txBody>
        </p:sp>
        <p:sp>
          <p:nvSpPr>
            <p:cNvPr id="426" name="Google Shape;426;p49"/>
            <p:cNvSpPr/>
            <p:nvPr/>
          </p:nvSpPr>
          <p:spPr>
            <a:xfrm>
              <a:off x="1454154" y="3084167"/>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p:txBody>
        </p:sp>
        <p:sp>
          <p:nvSpPr>
            <p:cNvPr id="427" name="Google Shape;427;p49"/>
            <p:cNvSpPr/>
            <p:nvPr/>
          </p:nvSpPr>
          <p:spPr>
            <a:xfrm>
              <a:off x="1454154" y="3321279"/>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p:txBody>
        </p:sp>
        <p:sp>
          <p:nvSpPr>
            <p:cNvPr id="428" name="Google Shape;428;p49"/>
            <p:cNvSpPr/>
            <p:nvPr/>
          </p:nvSpPr>
          <p:spPr>
            <a:xfrm>
              <a:off x="1454154" y="3555879"/>
              <a:ext cx="2018700" cy="234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Nav Things</a:t>
              </a:r>
              <a:endParaRPr sz="1600">
                <a:latin typeface="Proxima Nova"/>
                <a:ea typeface="Proxima Nova"/>
                <a:cs typeface="Proxima Nova"/>
                <a:sym typeface="Proxima Nova"/>
              </a:endParaRPr>
            </a:p>
          </p:txBody>
        </p:sp>
      </p:grpSp>
      <p:sp>
        <p:nvSpPr>
          <p:cNvPr id="429" name="Google Shape;429;p49"/>
          <p:cNvSpPr txBox="1"/>
          <p:nvPr/>
        </p:nvSpPr>
        <p:spPr>
          <a:xfrm>
            <a:off x="928677" y="3268457"/>
            <a:ext cx="1053900" cy="30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&lt;section&gt;</a:t>
            </a:r>
            <a:endParaRPr sz="1600">
              <a:latin typeface="Proxima Nova"/>
              <a:ea typeface="Proxima Nova"/>
              <a:cs typeface="Proxima Nova"/>
              <a:sym typeface="Proxima Nova"/>
            </a:endParaRPr>
          </a:p>
        </p:txBody>
      </p:sp>
      <p:sp>
        <p:nvSpPr>
          <p:cNvPr id="430" name="Google Shape;430;p49"/>
          <p:cNvSpPr txBox="1"/>
          <p:nvPr/>
        </p:nvSpPr>
        <p:spPr>
          <a:xfrm>
            <a:off x="928677" y="3612104"/>
            <a:ext cx="1053900" cy="30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&lt;div&gt;</a:t>
            </a:r>
            <a:endParaRPr sz="1600">
              <a:latin typeface="Proxima Nova"/>
              <a:ea typeface="Proxima Nova"/>
              <a:cs typeface="Proxima Nova"/>
              <a:sym typeface="Proxima Nova"/>
            </a:endParaRPr>
          </a:p>
        </p:txBody>
      </p:sp>
      <p:sp>
        <p:nvSpPr>
          <p:cNvPr id="431" name="Google Shape;431;p49"/>
          <p:cNvSpPr txBox="1"/>
          <p:nvPr/>
        </p:nvSpPr>
        <p:spPr>
          <a:xfrm>
            <a:off x="928677" y="3955762"/>
            <a:ext cx="1053900" cy="30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Proxima Nova"/>
                <a:ea typeface="Proxima Nova"/>
                <a:cs typeface="Proxima Nova"/>
                <a:sym typeface="Proxima Nova"/>
              </a:rPr>
              <a:t>&lt;nav&gt;</a:t>
            </a:r>
            <a:endParaRPr sz="1600">
              <a:latin typeface="Proxima Nova"/>
              <a:ea typeface="Proxima Nova"/>
              <a:cs typeface="Proxima Nova"/>
              <a:sym typeface="Proxima Nova"/>
            </a:endParaRPr>
          </a:p>
        </p:txBody>
      </p:sp>
      <p:sp>
        <p:nvSpPr>
          <p:cNvPr id="432" name="Google Shape;432;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a:t>
            </a:r>
            <a:r>
              <a:rPr lang="en"/>
              <a:t> Pops the Element Up to Another Plane</a:t>
            </a:r>
            <a:endParaRPr/>
          </a:p>
        </p:txBody>
      </p:sp>
      <p:sp>
        <p:nvSpPr>
          <p:cNvPr id="438" name="Google Shape;438;p50"/>
          <p:cNvSpPr txBox="1"/>
          <p:nvPr>
            <p:ph idx="4294967295" type="body"/>
          </p:nvPr>
        </p:nvSpPr>
        <p:spPr>
          <a:xfrm>
            <a:off x="457200" y="1166975"/>
            <a:ext cx="8219100" cy="3026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A relative element hovers “above” the rest of the elements.</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This will only be noticeable once we start </a:t>
            </a:r>
            <a:r>
              <a:rPr b="1" lang="en">
                <a:solidFill>
                  <a:schemeClr val="dk1"/>
                </a:solidFill>
                <a:highlight>
                  <a:schemeClr val="accent2"/>
                </a:highlight>
              </a:rPr>
              <a:t>moving it</a:t>
            </a:r>
            <a:r>
              <a:rPr lang="en">
                <a:solidFill>
                  <a:schemeClr val="dk1"/>
                </a:solidFill>
              </a:rPr>
              <a:t> using other properties.</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You can now position the element relative to its original location!</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The new position is based on the starting point of where it would normally go.</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You can control the </a:t>
            </a:r>
            <a:r>
              <a:rPr lang="en">
                <a:solidFill>
                  <a:schemeClr val="dk1"/>
                </a:solidFill>
              </a:rPr>
              <a:t>z axis</a:t>
            </a:r>
            <a:r>
              <a:rPr lang="en">
                <a:solidFill>
                  <a:schemeClr val="dk1"/>
                </a:solidFill>
              </a:rPr>
              <a:t> of the element with </a:t>
            </a:r>
            <a:r>
              <a:rPr b="1" lang="en">
                <a:solidFill>
                  <a:schemeClr val="dk1"/>
                </a:solidFill>
                <a:latin typeface="Inconsolata"/>
                <a:ea typeface="Inconsolata"/>
                <a:cs typeface="Inconsolata"/>
                <a:sym typeface="Inconsolata"/>
              </a:rPr>
              <a:t>z-index</a:t>
            </a:r>
            <a:r>
              <a:rPr lang="en">
                <a:solidFill>
                  <a:schemeClr val="dk1"/>
                </a:solidFill>
              </a:rPr>
              <a:t> to stack elements “on top of” one another.</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A positive </a:t>
            </a:r>
            <a:r>
              <a:rPr b="1" lang="en">
                <a:solidFill>
                  <a:schemeClr val="dk1"/>
                </a:solidFill>
                <a:latin typeface="Inconsolata"/>
                <a:ea typeface="Inconsolata"/>
                <a:cs typeface="Inconsolata"/>
                <a:sym typeface="Inconsolata"/>
              </a:rPr>
              <a:t>z-index</a:t>
            </a:r>
            <a:r>
              <a:rPr lang="en">
                <a:solidFill>
                  <a:schemeClr val="dk1"/>
                </a:solidFill>
              </a:rPr>
              <a:t> means “higher” than regular content; negative </a:t>
            </a:r>
            <a:br>
              <a:rPr lang="en">
                <a:solidFill>
                  <a:schemeClr val="dk1"/>
                </a:solidFill>
              </a:rPr>
            </a:br>
            <a:r>
              <a:rPr lang="en">
                <a:solidFill>
                  <a:schemeClr val="dk1"/>
                </a:solidFill>
              </a:rPr>
              <a:t>means “lower.”</a:t>
            </a:r>
            <a:endParaRPr>
              <a:solidFill>
                <a:schemeClr val="dk1"/>
              </a:solidFill>
            </a:endParaRPr>
          </a:p>
        </p:txBody>
      </p:sp>
      <p:sp>
        <p:nvSpPr>
          <p:cNvPr id="439" name="Google Shape;439;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0" name="Google Shape;440;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p:nvPr/>
        </p:nvSpPr>
        <p:spPr>
          <a:xfrm>
            <a:off x="545200" y="1582425"/>
            <a:ext cx="8013000" cy="2472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a:solidFill>
                  <a:schemeClr val="dk1"/>
                </a:solidFill>
                <a:latin typeface="Inconsolata"/>
                <a:ea typeface="Inconsolata"/>
                <a:cs typeface="Inconsolata"/>
                <a:sym typeface="Inconsolata"/>
              </a:rPr>
              <a:t>.</a:t>
            </a:r>
            <a:r>
              <a:rPr lang="en" sz="1800">
                <a:solidFill>
                  <a:schemeClr val="dk1"/>
                </a:solidFill>
                <a:latin typeface="Inconsolata"/>
                <a:ea typeface="Inconsolata"/>
                <a:cs typeface="Inconsolata"/>
                <a:sym typeface="Inconsolata"/>
              </a:rPr>
              <a:t>your-element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top</a:t>
            </a:r>
            <a:r>
              <a:rPr lang="en" sz="1800">
                <a:solidFill>
                  <a:schemeClr val="dk1"/>
                </a:solidFill>
                <a:latin typeface="Inconsolata"/>
                <a:ea typeface="Inconsolata"/>
                <a:cs typeface="Inconsolata"/>
                <a:sym typeface="Inconsolata"/>
              </a:rPr>
              <a:t>: 100px;</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bottom</a:t>
            </a:r>
            <a:r>
              <a:rPr lang="en" sz="1800">
                <a:solidFill>
                  <a:schemeClr val="dk1"/>
                </a:solidFill>
                <a:latin typeface="Inconsolata"/>
                <a:ea typeface="Inconsolata"/>
                <a:cs typeface="Inconsolata"/>
                <a:sym typeface="Inconsolata"/>
              </a:rPr>
              <a:t>: -5%;</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left</a:t>
            </a:r>
            <a:r>
              <a:rPr lang="en" sz="1800">
                <a:solidFill>
                  <a:schemeClr val="dk1"/>
                </a:solidFill>
                <a:latin typeface="Inconsolata"/>
                <a:ea typeface="Inconsolata"/>
                <a:cs typeface="Inconsolata"/>
                <a:sym typeface="Inconsolata"/>
              </a:rPr>
              <a:t>: 2em;</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right</a:t>
            </a:r>
            <a:r>
              <a:rPr lang="en" sz="1800">
                <a:solidFill>
                  <a:schemeClr val="dk1"/>
                </a:solidFill>
                <a:latin typeface="Inconsolata"/>
                <a:ea typeface="Inconsolata"/>
                <a:cs typeface="Inconsolata"/>
                <a:sym typeface="Inconsolata"/>
              </a:rPr>
              <a:t>: 0.7rem;</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z-index: </a:t>
            </a:r>
            <a:r>
              <a:rPr lang="en" sz="1800">
                <a:solidFill>
                  <a:schemeClr val="dk1"/>
                </a:solidFill>
                <a:latin typeface="Inconsolata"/>
                <a:ea typeface="Inconsolata"/>
                <a:cs typeface="Inconsolata"/>
                <a:sym typeface="Inconsolata"/>
              </a:rPr>
              <a:t>1</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446" name="Google Shape;446;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ow Can We Move Relative Elements?</a:t>
            </a:r>
            <a:endParaRPr/>
          </a:p>
        </p:txBody>
      </p:sp>
      <p:sp>
        <p:nvSpPr>
          <p:cNvPr id="447" name="Google Shape;447;p51"/>
          <p:cNvSpPr txBox="1"/>
          <p:nvPr>
            <p:ph idx="4294967295" type="body"/>
          </p:nvPr>
        </p:nvSpPr>
        <p:spPr>
          <a:xfrm>
            <a:off x="457200" y="914400"/>
            <a:ext cx="82191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Say hello to some new CSS properties:</a:t>
            </a:r>
            <a:endParaRPr b="1">
              <a:solidFill>
                <a:schemeClr val="dk1"/>
              </a:solidFill>
              <a:latin typeface="Courier New"/>
              <a:ea typeface="Courier New"/>
              <a:cs typeface="Courier New"/>
              <a:sym typeface="Courier New"/>
            </a:endParaRPr>
          </a:p>
        </p:txBody>
      </p:sp>
      <p:sp>
        <p:nvSpPr>
          <p:cNvPr id="448" name="Google Shape;448;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9" name="Google Shape;449;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52"/>
          <p:cNvPicPr preferRelativeResize="0"/>
          <p:nvPr/>
        </p:nvPicPr>
        <p:blipFill>
          <a:blip r:embed="rId3">
            <a:alphaModFix/>
          </a:blip>
          <a:stretch>
            <a:fillRect/>
          </a:stretch>
        </p:blipFill>
        <p:spPr>
          <a:xfrm>
            <a:off x="4046875" y="1795626"/>
            <a:ext cx="4639926" cy="1445674"/>
          </a:xfrm>
          <a:prstGeom prst="rect">
            <a:avLst/>
          </a:prstGeom>
          <a:noFill/>
          <a:ln cap="flat" cmpd="sng" w="9525">
            <a:solidFill>
              <a:schemeClr val="lt2"/>
            </a:solidFill>
            <a:prstDash val="solid"/>
            <a:round/>
            <a:headEnd len="sm" w="sm" type="none"/>
            <a:tailEnd len="sm" w="sm" type="none"/>
          </a:ln>
        </p:spPr>
      </p:pic>
      <p:sp>
        <p:nvSpPr>
          <p:cNvPr id="455" name="Google Shape;455;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Relative Elements</a:t>
            </a:r>
            <a:endParaRPr/>
          </a:p>
        </p:txBody>
      </p:sp>
      <p:sp>
        <p:nvSpPr>
          <p:cNvPr id="456" name="Google Shape;456;p52"/>
          <p:cNvSpPr txBox="1"/>
          <p:nvPr>
            <p:ph idx="4294967295" type="body"/>
          </p:nvPr>
        </p:nvSpPr>
        <p:spPr>
          <a:xfrm>
            <a:off x="457200" y="914400"/>
            <a:ext cx="8219100" cy="7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With </a:t>
            </a:r>
            <a:r>
              <a:rPr b="1" lang="en">
                <a:solidFill>
                  <a:schemeClr val="dk1"/>
                </a:solidFill>
                <a:latin typeface="Inconsolata"/>
                <a:ea typeface="Inconsolata"/>
                <a:cs typeface="Inconsolata"/>
                <a:sym typeface="Inconsolata"/>
              </a:rPr>
              <a:t>top</a:t>
            </a:r>
            <a:r>
              <a:rPr lang="en">
                <a:solidFill>
                  <a:schemeClr val="dk1"/>
                </a:solidFill>
              </a:rPr>
              <a:t>,</a:t>
            </a:r>
            <a:r>
              <a:rPr b="1" lang="en">
                <a:solidFill>
                  <a:schemeClr val="dk1"/>
                </a:solidFill>
              </a:rPr>
              <a:t> </a:t>
            </a:r>
            <a:r>
              <a:rPr b="1" lang="en">
                <a:solidFill>
                  <a:schemeClr val="dk1"/>
                </a:solidFill>
                <a:latin typeface="Inconsolata"/>
                <a:ea typeface="Inconsolata"/>
                <a:cs typeface="Inconsolata"/>
                <a:sym typeface="Inconsolata"/>
              </a:rPr>
              <a:t>right</a:t>
            </a:r>
            <a:r>
              <a:rPr lang="en">
                <a:solidFill>
                  <a:schemeClr val="dk1"/>
                </a:solidFill>
              </a:rPr>
              <a:t>, </a:t>
            </a:r>
            <a:r>
              <a:rPr b="1" lang="en">
                <a:solidFill>
                  <a:schemeClr val="dk1"/>
                </a:solidFill>
                <a:latin typeface="Inconsolata"/>
                <a:ea typeface="Inconsolata"/>
                <a:cs typeface="Inconsolata"/>
                <a:sym typeface="Inconsolata"/>
              </a:rPr>
              <a:t>bottom</a:t>
            </a:r>
            <a:r>
              <a:rPr lang="en">
                <a:solidFill>
                  <a:schemeClr val="dk1"/>
                </a:solidFill>
              </a:rPr>
              <a:t>, and</a:t>
            </a:r>
            <a:r>
              <a:rPr b="1" lang="en">
                <a:solidFill>
                  <a:schemeClr val="dk1"/>
                </a:solidFill>
              </a:rPr>
              <a:t> </a:t>
            </a:r>
            <a:r>
              <a:rPr b="1" lang="en">
                <a:solidFill>
                  <a:schemeClr val="dk1"/>
                </a:solidFill>
                <a:latin typeface="Inconsolata"/>
                <a:ea typeface="Inconsolata"/>
                <a:cs typeface="Inconsolata"/>
                <a:sym typeface="Inconsolata"/>
              </a:rPr>
              <a:t>left</a:t>
            </a:r>
            <a:r>
              <a:rPr lang="en">
                <a:solidFill>
                  <a:schemeClr val="dk1"/>
                </a:solidFill>
              </a:rPr>
              <a:t>, we can now move the element around the page relative to its original location.</a:t>
            </a:r>
            <a:endParaRPr b="1">
              <a:solidFill>
                <a:schemeClr val="dk1"/>
              </a:solidFill>
              <a:latin typeface="Courier New"/>
              <a:ea typeface="Courier New"/>
              <a:cs typeface="Courier New"/>
              <a:sym typeface="Courier New"/>
            </a:endParaRPr>
          </a:p>
        </p:txBody>
      </p:sp>
      <p:sp>
        <p:nvSpPr>
          <p:cNvPr id="457" name="Google Shape;457;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8" name="Google Shape;458;p52"/>
          <p:cNvSpPr/>
          <p:nvPr/>
        </p:nvSpPr>
        <p:spPr>
          <a:xfrm>
            <a:off x="457200" y="1795625"/>
            <a:ext cx="3193500" cy="1866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.every-element {</a:t>
            </a:r>
            <a:endParaRPr sz="18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  position: relative;</a:t>
            </a:r>
            <a:endParaRPr sz="18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  </a:t>
            </a:r>
            <a:r>
              <a:rPr lang="en" sz="1800">
                <a:highlight>
                  <a:schemeClr val="accent2"/>
                </a:highlight>
                <a:latin typeface="Inconsolata"/>
                <a:ea typeface="Inconsolata"/>
                <a:cs typeface="Inconsolata"/>
                <a:sym typeface="Inconsolata"/>
              </a:rPr>
              <a:t>top: -100px;</a:t>
            </a:r>
            <a:endParaRPr sz="1800">
              <a:highlight>
                <a:schemeClr val="accent2"/>
              </a:highlight>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  </a:t>
            </a:r>
            <a:r>
              <a:rPr lang="en" sz="1800">
                <a:highlight>
                  <a:schemeClr val="accent2"/>
                </a:highlight>
                <a:latin typeface="Inconsolata"/>
                <a:ea typeface="Inconsolata"/>
                <a:cs typeface="Inconsolata"/>
                <a:sym typeface="Inconsolata"/>
              </a:rPr>
              <a:t>left: 50px;</a:t>
            </a:r>
            <a:endParaRPr sz="1800">
              <a:highlight>
                <a:schemeClr val="accent2"/>
              </a:highlight>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59" name="Google Shape;459;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3"/>
          <p:cNvSpPr/>
          <p:nvPr/>
        </p:nvSpPr>
        <p:spPr>
          <a:xfrm>
            <a:off x="457200" y="1813100"/>
            <a:ext cx="3193500" cy="2035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Inconsolata"/>
                <a:ea typeface="Inconsolata"/>
                <a:cs typeface="Inconsolata"/>
                <a:sym typeface="Inconsolata"/>
              </a:rPr>
              <a:t>.every-element {</a:t>
            </a:r>
            <a:endParaRPr sz="1800">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  position: relative;</a:t>
            </a:r>
            <a:endParaRPr sz="1800">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  top: -100px;</a:t>
            </a:r>
            <a:endParaRPr sz="1800">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  left: 50px;</a:t>
            </a:r>
            <a:endParaRPr sz="1800">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  </a:t>
            </a:r>
            <a:r>
              <a:rPr lang="en" sz="1800">
                <a:highlight>
                  <a:schemeClr val="accent2"/>
                </a:highlight>
                <a:latin typeface="Inconsolata"/>
                <a:ea typeface="Inconsolata"/>
                <a:cs typeface="Inconsolata"/>
                <a:sym typeface="Inconsolata"/>
              </a:rPr>
              <a:t>z-index: -1;</a:t>
            </a:r>
            <a:endParaRPr sz="1800">
              <a:highlight>
                <a:schemeClr val="accent2"/>
              </a:highlight>
              <a:latin typeface="Inconsolata"/>
              <a:ea typeface="Inconsolata"/>
              <a:cs typeface="Inconsolata"/>
              <a:sym typeface="Inconsolata"/>
            </a:endParaRPr>
          </a:p>
          <a:p>
            <a:pPr indent="0" lvl="0" marL="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65" name="Google Shape;465;p53"/>
          <p:cNvSpPr txBox="1"/>
          <p:nvPr>
            <p:ph idx="4294967295" type="body"/>
          </p:nvPr>
        </p:nvSpPr>
        <p:spPr>
          <a:xfrm>
            <a:off x="457200" y="914400"/>
            <a:ext cx="8219100" cy="8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But you can easily put it behind the other elements with </a:t>
            </a:r>
            <a:r>
              <a:rPr b="1" lang="en">
                <a:solidFill>
                  <a:schemeClr val="dk1"/>
                </a:solidFill>
                <a:latin typeface="Inconsolata"/>
                <a:ea typeface="Inconsolata"/>
                <a:cs typeface="Inconsolata"/>
                <a:sym typeface="Inconsolata"/>
              </a:rPr>
              <a:t>z-index</a:t>
            </a:r>
            <a:r>
              <a:rPr lang="en">
                <a:solidFill>
                  <a:schemeClr val="dk1"/>
                </a:solidFill>
              </a:rPr>
              <a:t>.</a:t>
            </a:r>
            <a:endParaRPr b="1">
              <a:solidFill>
                <a:schemeClr val="dk1"/>
              </a:solidFill>
            </a:endParaRPr>
          </a:p>
        </p:txBody>
      </p:sp>
      <p:sp>
        <p:nvSpPr>
          <p:cNvPr id="466" name="Google Shape;466;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Movement on the Z Axis</a:t>
            </a:r>
            <a:endParaRPr/>
          </a:p>
        </p:txBody>
      </p:sp>
      <p:sp>
        <p:nvSpPr>
          <p:cNvPr id="467" name="Google Shape;467;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68" name="Google Shape;468;p53"/>
          <p:cNvPicPr preferRelativeResize="0"/>
          <p:nvPr/>
        </p:nvPicPr>
        <p:blipFill>
          <a:blip r:embed="rId3">
            <a:alphaModFix/>
          </a:blip>
          <a:stretch>
            <a:fillRect/>
          </a:stretch>
        </p:blipFill>
        <p:spPr>
          <a:xfrm>
            <a:off x="4046875" y="1813100"/>
            <a:ext cx="4754962" cy="1445675"/>
          </a:xfrm>
          <a:prstGeom prst="rect">
            <a:avLst/>
          </a:prstGeom>
          <a:noFill/>
          <a:ln cap="flat" cmpd="sng" w="9525">
            <a:solidFill>
              <a:schemeClr val="lt2"/>
            </a:solidFill>
            <a:prstDash val="solid"/>
            <a:round/>
            <a:headEnd len="sm" w="sm" type="none"/>
            <a:tailEnd len="sm" w="sm" type="none"/>
          </a:ln>
        </p:spPr>
      </p:pic>
      <p:sp>
        <p:nvSpPr>
          <p:cNvPr id="469" name="Google Shape;469;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08 Change Log FEWD 3.1–3.2</a:t>
            </a:r>
            <a:endParaRPr>
              <a:solidFill>
                <a:srgbClr val="FFFFFF"/>
              </a:solidFill>
            </a:endParaRPr>
          </a:p>
        </p:txBody>
      </p:sp>
      <p:sp>
        <p:nvSpPr>
          <p:cNvPr id="304" name="Google Shape;304;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Clr>
                <a:srgbClr val="000000"/>
              </a:buClr>
              <a:buSzPts val="1200"/>
              <a:buChar char="➔"/>
            </a:pPr>
            <a:r>
              <a:rPr lang="en" sz="1200" u="sng">
                <a:solidFill>
                  <a:schemeClr val="hlink"/>
                </a:solidFill>
                <a:hlinkClick action="ppaction://hlinksldjump" r:id="rId3"/>
              </a:rPr>
              <a:t>Pre-Class Materials and Preparation</a:t>
            </a:r>
            <a:r>
              <a:rPr lang="en" sz="1200">
                <a:solidFill>
                  <a:schemeClr val="dk1"/>
                </a:solidFill>
              </a:rPr>
              <a:t> - Added one new CodePen — Relative vs. Absolute Positioning — to Reference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for Z-Index</a:t>
            </a:r>
            <a:endParaRPr/>
          </a:p>
        </p:txBody>
      </p:sp>
      <p:sp>
        <p:nvSpPr>
          <p:cNvPr id="475" name="Google Shape;475;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how to elevate elements above others, let's think about why we would want to.</a:t>
            </a:r>
            <a:endParaRPr/>
          </a:p>
          <a:p>
            <a:pPr indent="0" lvl="0" marL="0" rtl="0" algn="l">
              <a:spcBef>
                <a:spcPts val="1600"/>
              </a:spcBef>
              <a:spcAft>
                <a:spcPts val="1600"/>
              </a:spcAft>
              <a:buNone/>
            </a:pPr>
            <a:r>
              <a:rPr lang="en"/>
              <a:t>What website components can you think of that would make use of the ability to overlay elements?</a:t>
            </a:r>
            <a:endParaRPr/>
          </a:p>
        </p:txBody>
      </p:sp>
      <p:sp>
        <p:nvSpPr>
          <p:cNvPr id="476" name="Google Shape;476;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7" name="Google Shape;477;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Position</a:t>
            </a:r>
            <a:endParaRPr/>
          </a:p>
        </p:txBody>
      </p:sp>
      <p:sp>
        <p:nvSpPr>
          <p:cNvPr id="483" name="Google Shape;483;p5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p:nvPr/>
        </p:nvSpPr>
        <p:spPr>
          <a:xfrm>
            <a:off x="457200" y="2571750"/>
            <a:ext cx="3193500" cy="1866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consolata"/>
                <a:ea typeface="Inconsolata"/>
                <a:cs typeface="Inconsolata"/>
                <a:sym typeface="Inconsolata"/>
              </a:rPr>
              <a:t>.your-element {</a:t>
            </a:r>
            <a:endParaRPr sz="18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position: absolute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800">
                <a:solidFill>
                  <a:schemeClr val="dk1"/>
                </a:solidFill>
                <a:latin typeface="Inconsolata"/>
                <a:ea typeface="Inconsolata"/>
                <a:cs typeface="Inconsolata"/>
                <a:sym typeface="Inconsolata"/>
              </a:rPr>
              <a:t>  top: 5px;</a:t>
            </a:r>
            <a:endParaRPr sz="18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800">
                <a:solidFill>
                  <a:schemeClr val="dk1"/>
                </a:solidFill>
                <a:latin typeface="Inconsolata"/>
                <a:ea typeface="Inconsolata"/>
                <a:cs typeface="Inconsolata"/>
                <a:sym typeface="Inconsolata"/>
              </a:rPr>
              <a:t>  left: 900px;</a:t>
            </a:r>
            <a:endParaRPr sz="18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800">
                <a:solidFill>
                  <a:schemeClr val="dk1"/>
                </a:solidFill>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89" name="Google Shape;489;p56"/>
          <p:cNvSpPr txBox="1"/>
          <p:nvPr>
            <p:ph idx="4294967295" type="body"/>
          </p:nvPr>
        </p:nvSpPr>
        <p:spPr>
          <a:xfrm>
            <a:off x="457200" y="914400"/>
            <a:ext cx="8219100" cy="149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When you give an element </a:t>
            </a:r>
            <a:r>
              <a:rPr b="1" lang="en">
                <a:solidFill>
                  <a:schemeClr val="dk1"/>
                </a:solidFill>
                <a:latin typeface="Inconsolata"/>
                <a:ea typeface="Inconsolata"/>
                <a:cs typeface="Inconsolata"/>
                <a:sym typeface="Inconsolata"/>
              </a:rPr>
              <a:t>position:absolute</a:t>
            </a:r>
            <a:r>
              <a:rPr lang="en">
                <a:solidFill>
                  <a:schemeClr val="dk1"/>
                </a:solidFill>
              </a:rPr>
              <a:t>, it moves on top of other elements </a:t>
            </a:r>
            <a:r>
              <a:rPr b="1" lang="en">
                <a:solidFill>
                  <a:schemeClr val="dk1"/>
                </a:solidFill>
                <a:highlight>
                  <a:schemeClr val="accent2"/>
                </a:highlight>
              </a:rPr>
              <a:t>relative to the entire page</a:t>
            </a:r>
            <a:r>
              <a:rPr lang="en">
                <a:solidFill>
                  <a:schemeClr val="dk1"/>
                </a:solidFill>
              </a:rPr>
              <a:t> or its nearest non-static parent.</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lang="en">
                <a:solidFill>
                  <a:schemeClr val="dk1"/>
                </a:solidFill>
              </a:rPr>
              <a:t>An absolute element can also be moved above/below other elements with </a:t>
            </a:r>
            <a:r>
              <a:rPr b="1" lang="en">
                <a:solidFill>
                  <a:schemeClr val="dk1"/>
                </a:solidFill>
                <a:latin typeface="Inconsolata"/>
                <a:ea typeface="Inconsolata"/>
                <a:cs typeface="Inconsolata"/>
                <a:sym typeface="Inconsolata"/>
              </a:rPr>
              <a:t>z-index</a:t>
            </a:r>
            <a:r>
              <a:rPr lang="en">
                <a:solidFill>
                  <a:schemeClr val="dk1"/>
                </a:solidFill>
              </a:rPr>
              <a:t>. By default, absolute elements sit on top of other elements.</a:t>
            </a:r>
            <a:endParaRPr b="1">
              <a:solidFill>
                <a:schemeClr val="dk1"/>
              </a:solidFill>
              <a:latin typeface="Courier New"/>
              <a:ea typeface="Courier New"/>
              <a:cs typeface="Courier New"/>
              <a:sym typeface="Courier New"/>
            </a:endParaRPr>
          </a:p>
        </p:txBody>
      </p:sp>
      <p:sp>
        <p:nvSpPr>
          <p:cNvPr id="490" name="Google Shape;490;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Position</a:t>
            </a:r>
            <a:endParaRPr/>
          </a:p>
        </p:txBody>
      </p:sp>
      <p:sp>
        <p:nvSpPr>
          <p:cNvPr id="491" name="Google Shape;49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2" name="Google Shape;492;p56"/>
          <p:cNvPicPr preferRelativeResize="0"/>
          <p:nvPr/>
        </p:nvPicPr>
        <p:blipFill rotWithShape="1">
          <a:blip r:embed="rId3">
            <a:alphaModFix/>
          </a:blip>
          <a:srcRect b="0" l="0" r="960" t="0"/>
          <a:stretch/>
        </p:blipFill>
        <p:spPr>
          <a:xfrm>
            <a:off x="3890400" y="2571750"/>
            <a:ext cx="4595551" cy="1492800"/>
          </a:xfrm>
          <a:prstGeom prst="rect">
            <a:avLst/>
          </a:prstGeom>
          <a:noFill/>
          <a:ln cap="flat" cmpd="sng" w="9525">
            <a:solidFill>
              <a:schemeClr val="lt2"/>
            </a:solidFill>
            <a:prstDash val="solid"/>
            <a:round/>
            <a:headEnd len="sm" w="sm" type="none"/>
            <a:tailEnd len="sm" w="sm" type="none"/>
          </a:ln>
        </p:spPr>
      </p:pic>
      <p:sp>
        <p:nvSpPr>
          <p:cNvPr id="493" name="Google Shape;493;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p:nvPr/>
        </p:nvSpPr>
        <p:spPr>
          <a:xfrm>
            <a:off x="5224625" y="1005975"/>
            <a:ext cx="3266700" cy="3277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7"/>
          <p:cNvSpPr/>
          <p:nvPr/>
        </p:nvSpPr>
        <p:spPr>
          <a:xfrm>
            <a:off x="5981825" y="1243950"/>
            <a:ext cx="1709100" cy="1719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I’m absolute but something is holding me back. It’s tough being in a box.</a:t>
            </a:r>
            <a:endParaRPr>
              <a:solidFill>
                <a:srgbClr val="FFFFFF"/>
              </a:solidFill>
              <a:latin typeface="Proxima Nova"/>
              <a:ea typeface="Proxima Nova"/>
              <a:cs typeface="Proxima Nova"/>
              <a:sym typeface="Proxima Nova"/>
            </a:endParaRPr>
          </a:p>
        </p:txBody>
      </p:sp>
      <p:sp>
        <p:nvSpPr>
          <p:cNvPr id="500" name="Google Shape;500;p57"/>
          <p:cNvSpPr txBox="1"/>
          <p:nvPr>
            <p:ph idx="4294967295" type="body"/>
          </p:nvPr>
        </p:nvSpPr>
        <p:spPr>
          <a:xfrm>
            <a:off x="457200" y="1049350"/>
            <a:ext cx="3631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use absolute position for an element inside of a relatively positioned container.</a:t>
            </a:r>
            <a:endParaRPr/>
          </a:p>
          <a:p>
            <a:pPr indent="0" lvl="0" marL="0" rtl="0" algn="l">
              <a:spcBef>
                <a:spcPts val="1600"/>
              </a:spcBef>
              <a:spcAft>
                <a:spcPts val="1600"/>
              </a:spcAft>
              <a:buNone/>
            </a:pPr>
            <a:r>
              <a:rPr lang="en"/>
              <a:t>An absolutely positioned element will be relative to its nearest </a:t>
            </a:r>
            <a:r>
              <a:rPr b="1" lang="en">
                <a:highlight>
                  <a:schemeClr val="accent2"/>
                </a:highlight>
              </a:rPr>
              <a:t>non-static</a:t>
            </a:r>
            <a:r>
              <a:rPr lang="en"/>
              <a:t> parent.</a:t>
            </a:r>
            <a:endParaRPr/>
          </a:p>
        </p:txBody>
      </p:sp>
      <p:sp>
        <p:nvSpPr>
          <p:cNvPr id="501" name="Google Shape;501;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Absolute Meets the Relative</a:t>
            </a:r>
            <a:endParaRPr/>
          </a:p>
        </p:txBody>
      </p:sp>
      <p:sp>
        <p:nvSpPr>
          <p:cNvPr id="502" name="Google Shape;502;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3" name="Google Shape;503;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p:nvPr/>
        </p:nvSpPr>
        <p:spPr>
          <a:xfrm>
            <a:off x="457200" y="1005975"/>
            <a:ext cx="4226700" cy="3619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Inconsolata"/>
                <a:ea typeface="Inconsolata"/>
                <a:cs typeface="Inconsolata"/>
                <a:sym typeface="Inconsolata"/>
              </a:rPr>
              <a:t>.relative-container {</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height: 400px;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position: relative;</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width: 400px;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a:t>
            </a:r>
            <a:endParaRPr sz="1500">
              <a:latin typeface="Inconsolata"/>
              <a:ea typeface="Inconsolata"/>
              <a:cs typeface="Inconsolata"/>
              <a:sym typeface="Inconsolata"/>
            </a:endParaRPr>
          </a:p>
          <a:p>
            <a:pPr indent="0" lvl="0" marL="0" rtl="0" algn="l">
              <a:spcBef>
                <a:spcPts val="0"/>
              </a:spcBef>
              <a:spcAft>
                <a:spcPts val="0"/>
              </a:spcAft>
              <a:buNone/>
            </a:pPr>
            <a:r>
              <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The 25px top and 89px left is from */</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The edge of the .relative-container */</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.absolute-item-trapped {</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height: 200px;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left: 89px;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position: absolute;</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top: 25px;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  width: 200px;</a:t>
            </a:r>
            <a:endParaRPr sz="1500">
              <a:latin typeface="Inconsolata"/>
              <a:ea typeface="Inconsolata"/>
              <a:cs typeface="Inconsolata"/>
              <a:sym typeface="Inconsolata"/>
            </a:endParaRPr>
          </a:p>
          <a:p>
            <a:pPr indent="0" lvl="0" marL="0" rtl="0" algn="l">
              <a:spcBef>
                <a:spcPts val="0"/>
              </a:spcBef>
              <a:spcAft>
                <a:spcPts val="0"/>
              </a:spcAft>
              <a:buNone/>
            </a:pPr>
            <a:r>
              <a:rPr lang="en" sz="1500">
                <a:latin typeface="Inconsolata"/>
                <a:ea typeface="Inconsolata"/>
                <a:cs typeface="Inconsolata"/>
                <a:sym typeface="Inconsolata"/>
              </a:rPr>
              <a:t>}</a:t>
            </a:r>
            <a:endParaRPr sz="1500">
              <a:latin typeface="Inconsolata"/>
              <a:ea typeface="Inconsolata"/>
              <a:cs typeface="Inconsolata"/>
              <a:sym typeface="Inconsolata"/>
            </a:endParaRPr>
          </a:p>
        </p:txBody>
      </p:sp>
      <p:sp>
        <p:nvSpPr>
          <p:cNvPr id="509" name="Google Shape;509;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in Relative</a:t>
            </a:r>
            <a:endParaRPr/>
          </a:p>
        </p:txBody>
      </p:sp>
      <p:sp>
        <p:nvSpPr>
          <p:cNvPr id="510" name="Google Shape;510;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1" name="Google Shape;511;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2" name="Google Shape;512;p58"/>
          <p:cNvSpPr/>
          <p:nvPr/>
        </p:nvSpPr>
        <p:spPr>
          <a:xfrm>
            <a:off x="5224625" y="1005975"/>
            <a:ext cx="3266700" cy="3277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8"/>
          <p:cNvSpPr/>
          <p:nvPr/>
        </p:nvSpPr>
        <p:spPr>
          <a:xfrm>
            <a:off x="5981825" y="1243950"/>
            <a:ext cx="1709100" cy="1719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I’m absolute but something is holding me back. It’s tough being in a box.</a:t>
            </a:r>
            <a:endParaRPr>
              <a:solidFill>
                <a:srgbClr val="FFFF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9"/>
          <p:cNvSpPr txBox="1"/>
          <p:nvPr>
            <p:ph idx="4294967295" type="body"/>
          </p:nvPr>
        </p:nvSpPr>
        <p:spPr>
          <a:xfrm>
            <a:off x="457200" y="1166975"/>
            <a:ext cx="5321400" cy="290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Be careful with </a:t>
            </a:r>
            <a:r>
              <a:rPr b="1" lang="en">
                <a:solidFill>
                  <a:schemeClr val="dk1"/>
                </a:solidFill>
                <a:latin typeface="Inconsolata"/>
                <a:ea typeface="Inconsolata"/>
                <a:cs typeface="Inconsolata"/>
                <a:sym typeface="Inconsolata"/>
              </a:rPr>
              <a:t>z-index</a:t>
            </a:r>
            <a:r>
              <a:rPr lang="en">
                <a:solidFill>
                  <a:schemeClr val="dk1"/>
                </a:solidFill>
              </a:rPr>
              <a:t>:</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It</a:t>
            </a:r>
            <a:r>
              <a:rPr lang="en">
                <a:solidFill>
                  <a:schemeClr val="dk1"/>
                </a:solidFill>
              </a:rPr>
              <a:t> should only be used in very targeted ways.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Once you adjust it, there is a strong tendency to keep adjusting other elements as your site gets more complicated. </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If you have more than 2–3 z-indexed items, you are doing it </a:t>
            </a:r>
            <a:r>
              <a:rPr lang="en">
                <a:solidFill>
                  <a:schemeClr val="dk1"/>
                </a:solidFill>
              </a:rPr>
              <a:t>wrong</a:t>
            </a:r>
            <a:r>
              <a:rPr lang="en">
                <a:solidFill>
                  <a:schemeClr val="dk1"/>
                </a:solidFill>
              </a:rPr>
              <a:t>.</a:t>
            </a:r>
            <a:endParaRPr sz="1400">
              <a:solidFill>
                <a:schemeClr val="dk1"/>
              </a:solidFill>
            </a:endParaRPr>
          </a:p>
        </p:txBody>
      </p:sp>
      <p:sp>
        <p:nvSpPr>
          <p:cNvPr id="519" name="Google Shape;519;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Watch Out for </a:t>
            </a:r>
            <a:r>
              <a:rPr lang="en">
                <a:latin typeface="Inconsolata"/>
                <a:ea typeface="Inconsolata"/>
                <a:cs typeface="Inconsolata"/>
                <a:sym typeface="Inconsolata"/>
              </a:rPr>
              <a:t>z</a:t>
            </a:r>
            <a:r>
              <a:rPr lang="en">
                <a:latin typeface="Inconsolata"/>
                <a:ea typeface="Inconsolata"/>
                <a:cs typeface="Inconsolata"/>
                <a:sym typeface="Inconsolata"/>
              </a:rPr>
              <a:t>-i</a:t>
            </a:r>
            <a:r>
              <a:rPr lang="en">
                <a:latin typeface="Inconsolata"/>
                <a:ea typeface="Inconsolata"/>
                <a:cs typeface="Inconsolata"/>
                <a:sym typeface="Inconsolata"/>
              </a:rPr>
              <a:t>ndex</a:t>
            </a:r>
            <a:r>
              <a:rPr lang="en"/>
              <a:t>!</a:t>
            </a:r>
            <a:endParaRPr/>
          </a:p>
        </p:txBody>
      </p:sp>
      <p:sp>
        <p:nvSpPr>
          <p:cNvPr id="520" name="Google Shape;520;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21" name="Google Shape;521;p59"/>
          <p:cNvPicPr preferRelativeResize="0"/>
          <p:nvPr/>
        </p:nvPicPr>
        <p:blipFill>
          <a:blip r:embed="rId3">
            <a:alphaModFix/>
          </a:blip>
          <a:stretch>
            <a:fillRect/>
          </a:stretch>
        </p:blipFill>
        <p:spPr>
          <a:xfrm>
            <a:off x="6022675" y="1166975"/>
            <a:ext cx="2588826" cy="2588826"/>
          </a:xfrm>
          <a:prstGeom prst="rect">
            <a:avLst/>
          </a:prstGeom>
          <a:noFill/>
          <a:ln>
            <a:noFill/>
          </a:ln>
        </p:spPr>
      </p:pic>
      <p:sp>
        <p:nvSpPr>
          <p:cNvPr id="522" name="Google Shape;522;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Position</a:t>
            </a:r>
            <a:endParaRPr/>
          </a:p>
        </p:txBody>
      </p:sp>
      <p:sp>
        <p:nvSpPr>
          <p:cNvPr id="528" name="Google Shape;528;p6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1"/>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solidFill>
                  <a:schemeClr val="dk1"/>
                </a:solidFill>
                <a:latin typeface="Inconsolata"/>
                <a:ea typeface="Inconsolata"/>
                <a:cs typeface="Inconsolata"/>
                <a:sym typeface="Inconsolata"/>
              </a:rPr>
              <a:t>fixed</a:t>
            </a:r>
            <a:r>
              <a:rPr lang="en">
                <a:solidFill>
                  <a:schemeClr val="dk1"/>
                </a:solidFill>
              </a:rPr>
              <a:t> positions are straightforward in comparison — fixed elements dock </a:t>
            </a:r>
            <a:r>
              <a:rPr b="1" lang="en">
                <a:solidFill>
                  <a:schemeClr val="dk1"/>
                </a:solidFill>
                <a:highlight>
                  <a:schemeClr val="accent2"/>
                </a:highlight>
              </a:rPr>
              <a:t>relative to the viewport</a:t>
            </a:r>
            <a:r>
              <a:rPr lang="en">
                <a:solidFill>
                  <a:schemeClr val="dk1"/>
                </a:solidFill>
              </a:rPr>
              <a:t> wherever you put them, with </a:t>
            </a:r>
            <a:r>
              <a:rPr b="1" lang="en">
                <a:solidFill>
                  <a:schemeClr val="dk1"/>
                </a:solidFill>
                <a:latin typeface="Courier New"/>
                <a:ea typeface="Courier New"/>
                <a:cs typeface="Courier New"/>
                <a:sym typeface="Courier New"/>
              </a:rPr>
              <a:t>0</a:t>
            </a:r>
            <a:r>
              <a:rPr lang="en">
                <a:solidFill>
                  <a:schemeClr val="dk1"/>
                </a:solidFill>
              </a:rPr>
              <a:t> being the respective edge of the viewport.</a:t>
            </a:r>
            <a:endParaRPr sz="1400">
              <a:solidFill>
                <a:schemeClr val="dk1"/>
              </a:solidFill>
            </a:endParaRPr>
          </a:p>
        </p:txBody>
      </p:sp>
      <p:sp>
        <p:nvSpPr>
          <p:cNvPr id="534" name="Google Shape;534;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 Fixed</a:t>
            </a:r>
            <a:endParaRPr/>
          </a:p>
        </p:txBody>
      </p:sp>
      <p:sp>
        <p:nvSpPr>
          <p:cNvPr id="535" name="Google Shape;535;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36" name="Google Shape;536;p61"/>
          <p:cNvPicPr preferRelativeResize="0"/>
          <p:nvPr/>
        </p:nvPicPr>
        <p:blipFill>
          <a:blip r:embed="rId3">
            <a:alphaModFix/>
          </a:blip>
          <a:stretch>
            <a:fillRect/>
          </a:stretch>
        </p:blipFill>
        <p:spPr>
          <a:xfrm>
            <a:off x="1268600" y="2056998"/>
            <a:ext cx="6470626" cy="2419825"/>
          </a:xfrm>
          <a:prstGeom prst="rect">
            <a:avLst/>
          </a:prstGeom>
          <a:noFill/>
          <a:ln cap="flat" cmpd="sng" w="9525">
            <a:solidFill>
              <a:srgbClr val="000000"/>
            </a:solidFill>
            <a:prstDash val="solid"/>
            <a:round/>
            <a:headEnd len="sm" w="sm" type="none"/>
            <a:tailEnd len="sm" w="sm" type="none"/>
          </a:ln>
        </p:spPr>
      </p:pic>
      <p:sp>
        <p:nvSpPr>
          <p:cNvPr id="537" name="Google Shape;537;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FFFFFF"/>
                </a:solidFill>
              </a:rPr>
              <a:t> Examples of Position</a:t>
            </a:r>
            <a:endParaRPr b="0" sz="2800">
              <a:solidFill>
                <a:srgbClr val="FFFFFF"/>
              </a:solidFill>
            </a:endParaRPr>
          </a:p>
        </p:txBody>
      </p:sp>
      <p:sp>
        <p:nvSpPr>
          <p:cNvPr id="543" name="Google Shape;543;p6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4" name="Google Shape;544;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try some of these properties out and see what they do!</a:t>
            </a:r>
            <a:endParaRPr/>
          </a:p>
        </p:txBody>
      </p:sp>
      <p:sp>
        <p:nvSpPr>
          <p:cNvPr id="545" name="Google Shape;545;p6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6" name="Google Shape;546;p62"/>
          <p:cNvSpPr/>
          <p:nvPr/>
        </p:nvSpPr>
        <p:spPr>
          <a:xfrm>
            <a:off x="1950900" y="19171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https://codepen.io/GAmarketing/pen/bGGOzGR</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47" name="Google Shape;547;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8" name="Google Shape;548;p6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"I put</a:t>
            </a:r>
            <a:r>
              <a:rPr b="1" lang="en">
                <a:solidFill>
                  <a:srgbClr val="FFFFFF"/>
                </a:solidFill>
              </a:rPr>
              <a:t> </a:t>
            </a:r>
            <a:r>
              <a:rPr b="1" lang="en">
                <a:solidFill>
                  <a:srgbClr val="FFFFFF"/>
                </a:solidFill>
                <a:latin typeface="Inconsolata"/>
                <a:ea typeface="Inconsolata"/>
                <a:cs typeface="Inconsolata"/>
                <a:sym typeface="Inconsolata"/>
              </a:rPr>
              <a:t>z-index</a:t>
            </a:r>
            <a:r>
              <a:rPr b="1" lang="en">
                <a:solidFill>
                  <a:srgbClr val="FFFFFF"/>
                </a:solidFill>
                <a:latin typeface="Courier New"/>
                <a:ea typeface="Courier New"/>
                <a:cs typeface="Courier New"/>
                <a:sym typeface="Courier New"/>
              </a:rPr>
              <a:t>: 1000</a:t>
            </a:r>
            <a:r>
              <a:rPr b="1" lang="en">
                <a:solidFill>
                  <a:srgbClr val="FFFFFF"/>
                </a:solidFill>
              </a:rPr>
              <a:t> </a:t>
            </a:r>
            <a:r>
              <a:rPr lang="en">
                <a:solidFill>
                  <a:srgbClr val="FFFFFF"/>
                </a:solidFill>
              </a:rPr>
              <a:t>on my element and nothing happened. Isn’t it supposed to jump out on top of everything?”</a:t>
            </a:r>
            <a:endParaRPr>
              <a:solidFill>
                <a:srgbClr val="FFFFFF"/>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554" name="Google Shape;554;p6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a:t>
            </a:r>
            <a:r>
              <a:rPr lang="en"/>
              <a:t> </a:t>
            </a:r>
            <a:r>
              <a:rPr lang="en"/>
              <a:t>Mistake</a:t>
            </a:r>
            <a:r>
              <a:rPr lang="en"/>
              <a:t> No. 1</a:t>
            </a:r>
            <a:endParaRPr/>
          </a:p>
        </p:txBody>
      </p:sp>
      <p:sp>
        <p:nvSpPr>
          <p:cNvPr id="555" name="Google Shape;555;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6" name="Google Shape;556;p6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557" name="Google Shape;557;p6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nconsolata"/>
                <a:ea typeface="Inconsolata"/>
                <a:cs typeface="Inconsolata"/>
                <a:sym typeface="Inconsolata"/>
              </a:rPr>
              <a:t>z-index</a:t>
            </a:r>
            <a:r>
              <a:rPr lang="en"/>
              <a:t> Does Nothing!</a:t>
            </a:r>
            <a:endParaRPr/>
          </a:p>
        </p:txBody>
      </p:sp>
      <p:sp>
        <p:nvSpPr>
          <p:cNvPr id="558" name="Google Shape;558;p6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nconsolata"/>
                <a:ea typeface="Inconsolata"/>
                <a:cs typeface="Inconsolata"/>
                <a:sym typeface="Inconsolata"/>
              </a:rPr>
              <a:t>z-index</a:t>
            </a:r>
            <a:r>
              <a:rPr lang="en"/>
              <a:t> Needs a Friend</a:t>
            </a:r>
            <a:endParaRPr/>
          </a:p>
        </p:txBody>
      </p:sp>
      <p:sp>
        <p:nvSpPr>
          <p:cNvPr id="559" name="Google Shape;559;p6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Clr>
                <a:schemeClr val="dk1"/>
              </a:buClr>
              <a:buSzPts val="1100"/>
              <a:buFont typeface="Arial"/>
              <a:buNone/>
            </a:pPr>
            <a:r>
              <a:rPr lang="en">
                <a:solidFill>
                  <a:schemeClr val="dk1"/>
                </a:solidFill>
              </a:rPr>
              <a:t>"I bet you didn't put </a:t>
            </a:r>
            <a:r>
              <a:rPr b="1" lang="en">
                <a:solidFill>
                  <a:schemeClr val="dk1"/>
                </a:solidFill>
                <a:latin typeface="Inconsolata"/>
                <a:ea typeface="Inconsolata"/>
                <a:cs typeface="Inconsolata"/>
                <a:sym typeface="Inconsolata"/>
              </a:rPr>
              <a:t>position: relative;</a:t>
            </a:r>
            <a:r>
              <a:rPr lang="en">
                <a:solidFill>
                  <a:schemeClr val="dk1"/>
                </a:solidFill>
              </a:rPr>
              <a:t> on it. If it’s still </a:t>
            </a:r>
            <a:r>
              <a:rPr b="1" lang="en">
                <a:solidFill>
                  <a:schemeClr val="dk1"/>
                </a:solidFill>
                <a:latin typeface="Inconsolata"/>
                <a:ea typeface="Inconsolata"/>
                <a:cs typeface="Inconsolata"/>
                <a:sym typeface="Inconsolata"/>
              </a:rPr>
              <a:t>static</a:t>
            </a:r>
            <a:r>
              <a:rPr lang="en">
                <a:solidFill>
                  <a:schemeClr val="dk1"/>
                </a:solidFill>
              </a:rPr>
              <a:t>, it can’t go anywhere. And what about a </a:t>
            </a:r>
            <a:r>
              <a:rPr lang="en" u="sng">
                <a:solidFill>
                  <a:schemeClr val="dk1"/>
                </a:solidFill>
              </a:rPr>
              <a:t>semicolon</a:t>
            </a:r>
            <a:r>
              <a:rPr lang="en">
                <a:solidFill>
                  <a:schemeClr val="dk1"/>
                </a:solidFill>
              </a:rPr>
              <a:t> at the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1" name="Google Shape;311;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4"/>
          <p:cNvSpPr txBox="1"/>
          <p:nvPr>
            <p:ph idx="3" type="body"/>
          </p:nvPr>
        </p:nvSpPr>
        <p:spPr>
          <a:xfrm>
            <a:off x="457200" y="1811075"/>
            <a:ext cx="3573000" cy="280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FFFFFF"/>
                </a:solidFill>
              </a:rPr>
              <a:t> "I put a </a:t>
            </a:r>
            <a:r>
              <a:rPr b="1" lang="en">
                <a:solidFill>
                  <a:srgbClr val="FFFFFF"/>
                </a:solidFill>
                <a:latin typeface="Inconsolata"/>
                <a:ea typeface="Inconsolata"/>
                <a:cs typeface="Inconsolata"/>
                <a:sym typeface="Inconsolata"/>
              </a:rPr>
              <a:t>position: absolute;</a:t>
            </a:r>
            <a:r>
              <a:rPr lang="en">
                <a:solidFill>
                  <a:srgbClr val="FFFFFF"/>
                </a:solidFill>
              </a:rPr>
              <a:t> on my element, and it went to the top of the screen. Why didn’t it just go to the top of the container element like I wanted?"</a:t>
            </a:r>
            <a:endParaRPr>
              <a:solidFill>
                <a:srgbClr val="FFFFFF"/>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565" name="Google Shape;565;p64"/>
          <p:cNvSpPr txBox="1"/>
          <p:nvPr>
            <p:ph type="title"/>
          </p:nvPr>
        </p:nvSpPr>
        <p:spPr>
          <a:xfrm>
            <a:off x="457199" y="257250"/>
            <a:ext cx="37023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Mistake No. 2</a:t>
            </a:r>
            <a:endParaRPr/>
          </a:p>
        </p:txBody>
      </p:sp>
      <p:sp>
        <p:nvSpPr>
          <p:cNvPr id="566" name="Google Shape;566;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7" name="Google Shape;567;p64"/>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568" name="Google Shape;568;p64"/>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Absolute Is Absolute Chaos!</a:t>
            </a:r>
            <a:endParaRPr/>
          </a:p>
        </p:txBody>
      </p:sp>
      <p:sp>
        <p:nvSpPr>
          <p:cNvPr id="569" name="Google Shape;569;p64"/>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Non-Static Parent to the Rescue!</a:t>
            </a:r>
            <a:endParaRPr/>
          </a:p>
        </p:txBody>
      </p:sp>
      <p:sp>
        <p:nvSpPr>
          <p:cNvPr id="570" name="Google Shape;570;p64"/>
          <p:cNvSpPr txBox="1"/>
          <p:nvPr>
            <p:ph idx="5" type="body"/>
          </p:nvPr>
        </p:nvSpPr>
        <p:spPr>
          <a:xfrm>
            <a:off x="4847175" y="1811075"/>
            <a:ext cx="3802800" cy="280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“Because life is hard! But also, </a:t>
            </a:r>
            <a:r>
              <a:rPr lang="en">
                <a:solidFill>
                  <a:schemeClr val="dk1"/>
                </a:solidFill>
              </a:rPr>
              <a:t>I bet you didn't put a </a:t>
            </a:r>
            <a:r>
              <a:rPr b="1" lang="en">
                <a:solidFill>
                  <a:schemeClr val="dk1"/>
                </a:solidFill>
                <a:latin typeface="Inconsolata"/>
                <a:ea typeface="Inconsolata"/>
                <a:cs typeface="Inconsolata"/>
                <a:sym typeface="Inconsolata"/>
              </a:rPr>
              <a:t>position: relative;</a:t>
            </a:r>
            <a:r>
              <a:rPr b="1" lang="en">
                <a:solidFill>
                  <a:schemeClr val="dk1"/>
                </a:solidFill>
                <a:latin typeface="Courier New"/>
                <a:ea typeface="Courier New"/>
                <a:cs typeface="Courier New"/>
                <a:sym typeface="Courier New"/>
              </a:rPr>
              <a:t> </a:t>
            </a:r>
            <a:r>
              <a:rPr lang="en">
                <a:solidFill>
                  <a:schemeClr val="dk1"/>
                </a:solidFill>
              </a:rPr>
              <a:t>container around it. If the container is still static, the absolute position uses the entire document for its reference 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5"/>
          <p:cNvSpPr txBox="1"/>
          <p:nvPr>
            <p:ph type="title"/>
          </p:nvPr>
        </p:nvSpPr>
        <p:spPr>
          <a:xfrm>
            <a:off x="1061250" y="3132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000000"/>
                </a:solidFill>
              </a:rPr>
              <a:t>Positioning</a:t>
            </a:r>
            <a:endParaRPr b="0" sz="2800">
              <a:solidFill>
                <a:srgbClr val="000000"/>
              </a:solidFill>
            </a:endParaRPr>
          </a:p>
        </p:txBody>
      </p:sp>
      <p:sp>
        <p:nvSpPr>
          <p:cNvPr id="576" name="Google Shape;576;p6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7" name="Google Shape;577;p65"/>
          <p:cNvSpPr txBox="1"/>
          <p:nvPr>
            <p:ph idx="1" type="body"/>
          </p:nvPr>
        </p:nvSpPr>
        <p:spPr>
          <a:xfrm>
            <a:off x="457200" y="1143000"/>
            <a:ext cx="8229600" cy="55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try out some of the positioning tools you’ve learned:</a:t>
            </a:r>
            <a:endParaRPr>
              <a:latin typeface="Arial"/>
              <a:ea typeface="Arial"/>
              <a:cs typeface="Arial"/>
              <a:sym typeface="Arial"/>
            </a:endParaRPr>
          </a:p>
        </p:txBody>
      </p:sp>
      <p:sp>
        <p:nvSpPr>
          <p:cNvPr id="578" name="Google Shape;578;p6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579" name="Google Shape;579;p65"/>
          <p:cNvSpPr/>
          <p:nvPr/>
        </p:nvSpPr>
        <p:spPr>
          <a:xfrm>
            <a:off x="753200" y="2045786"/>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https://codepen.io/GAmarketing/pen/Baavbeg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80" name="Google Shape;580;p65"/>
          <p:cNvSpPr/>
          <p:nvPr/>
        </p:nvSpPr>
        <p:spPr>
          <a:xfrm>
            <a:off x="4238688" y="2520825"/>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5"/>
          <p:cNvSpPr/>
          <p:nvPr/>
        </p:nvSpPr>
        <p:spPr>
          <a:xfrm>
            <a:off x="5219500" y="2045786"/>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https://codepen.io/GAmarketing/pen/pooqBJE</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Positioning?</a:t>
            </a:r>
            <a:endParaRPr/>
          </a:p>
        </p:txBody>
      </p:sp>
      <p:sp>
        <p:nvSpPr>
          <p:cNvPr id="587" name="Google Shape;587;p6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7"/>
          <p:cNvSpPr txBox="1"/>
          <p:nvPr>
            <p:ph idx="4294967295" type="body"/>
          </p:nvPr>
        </p:nvSpPr>
        <p:spPr>
          <a:xfrm>
            <a:off x="457200" y="1166975"/>
            <a:ext cx="39906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Once you grasp the </a:t>
            </a:r>
            <a:r>
              <a:rPr b="1" lang="en">
                <a:solidFill>
                  <a:schemeClr val="dk1"/>
                </a:solidFill>
                <a:latin typeface="Inconsolata"/>
                <a:ea typeface="Inconsolata"/>
                <a:cs typeface="Inconsolata"/>
                <a:sym typeface="Inconsolata"/>
              </a:rPr>
              <a:t>position</a:t>
            </a:r>
            <a:r>
              <a:rPr lang="en">
                <a:solidFill>
                  <a:schemeClr val="dk1"/>
                </a:solidFill>
              </a:rPr>
              <a:t> property, you may start to notice that the elements can move around the page freely, unconstrained by the rest of the elements.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 can use these properties for animations!</a:t>
            </a:r>
            <a:endParaRPr>
              <a:solidFill>
                <a:schemeClr val="dk1"/>
              </a:solidFill>
            </a:endParaRPr>
          </a:p>
          <a:p>
            <a:pPr indent="0" lvl="0" marL="0" rtl="0" algn="l">
              <a:lnSpc>
                <a:spcPct val="115000"/>
              </a:lnSpc>
              <a:spcBef>
                <a:spcPts val="0"/>
              </a:spcBef>
              <a:spcAft>
                <a:spcPts val="1000"/>
              </a:spcAft>
              <a:buNone/>
            </a:pPr>
            <a:r>
              <a:t/>
            </a:r>
            <a:endParaRPr>
              <a:solidFill>
                <a:schemeClr val="dk1"/>
              </a:solidFill>
            </a:endParaRPr>
          </a:p>
        </p:txBody>
      </p:sp>
      <p:sp>
        <p:nvSpPr>
          <p:cNvPr id="593" name="Google Shape;593;p6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Gateway to JavaScript</a:t>
            </a:r>
            <a:endParaRPr/>
          </a:p>
        </p:txBody>
      </p:sp>
      <p:sp>
        <p:nvSpPr>
          <p:cNvPr id="594" name="Google Shape;594;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95" name="Google Shape;595;p67"/>
          <p:cNvPicPr preferRelativeResize="0"/>
          <p:nvPr/>
        </p:nvPicPr>
        <p:blipFill>
          <a:blip r:embed="rId3">
            <a:alphaModFix/>
          </a:blip>
          <a:stretch>
            <a:fillRect/>
          </a:stretch>
        </p:blipFill>
        <p:spPr>
          <a:xfrm>
            <a:off x="4773775" y="637987"/>
            <a:ext cx="3913025" cy="3913025"/>
          </a:xfrm>
          <a:prstGeom prst="rect">
            <a:avLst/>
          </a:prstGeom>
          <a:noFill/>
          <a:ln>
            <a:noFill/>
          </a:ln>
        </p:spPr>
      </p:pic>
      <p:sp>
        <p:nvSpPr>
          <p:cNvPr id="596" name="Google Shape;596;p6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8"/>
          <p:cNvSpPr txBox="1"/>
          <p:nvPr>
            <p:ph idx="1" type="body"/>
          </p:nvPr>
        </p:nvSpPr>
        <p:spPr>
          <a:xfrm>
            <a:off x="457200" y="1143000"/>
            <a:ext cx="3564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Consider your viewport. Given what you now know about </a:t>
            </a:r>
            <a:r>
              <a:rPr b="1" lang="en">
                <a:solidFill>
                  <a:schemeClr val="dk1"/>
                </a:solidFill>
                <a:latin typeface="Inconsolata"/>
                <a:ea typeface="Inconsolata"/>
                <a:cs typeface="Inconsolata"/>
                <a:sym typeface="Inconsolata"/>
              </a:rPr>
              <a:t>position</a:t>
            </a:r>
            <a:r>
              <a:rPr lang="en">
                <a:solidFill>
                  <a:schemeClr val="dk1"/>
                </a:solidFill>
              </a:rPr>
              <a:t> and </a:t>
            </a:r>
            <a:r>
              <a:rPr b="1" lang="en">
                <a:solidFill>
                  <a:schemeClr val="dk1"/>
                </a:solidFill>
                <a:latin typeface="Inconsolata"/>
                <a:ea typeface="Inconsolata"/>
                <a:cs typeface="Inconsolata"/>
                <a:sym typeface="Inconsolata"/>
              </a:rPr>
              <a:t>z-index</a:t>
            </a:r>
            <a:r>
              <a:rPr lang="en">
                <a:solidFill>
                  <a:schemeClr val="dk1"/>
                </a:solidFill>
              </a:rPr>
              <a:t>, how would you approach getting a menu to appear and disappear? </a:t>
            </a:r>
            <a:endParaRPr>
              <a:solidFill>
                <a:schemeClr val="dk1"/>
              </a:solidFill>
            </a:endParaRPr>
          </a:p>
        </p:txBody>
      </p:sp>
      <p:sp>
        <p:nvSpPr>
          <p:cNvPr id="602" name="Google Shape;602;p6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an </a:t>
            </a:r>
            <a:r>
              <a:rPr lang="en"/>
              <a:t>Off-Canvas Menu</a:t>
            </a:r>
            <a:endParaRPr/>
          </a:p>
        </p:txBody>
      </p:sp>
      <p:sp>
        <p:nvSpPr>
          <p:cNvPr id="603" name="Google Shape;603;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04" name="Google Shape;604;p68"/>
          <p:cNvPicPr preferRelativeResize="0"/>
          <p:nvPr/>
        </p:nvPicPr>
        <p:blipFill>
          <a:blip r:embed="rId3">
            <a:alphaModFix/>
          </a:blip>
          <a:stretch>
            <a:fillRect/>
          </a:stretch>
        </p:blipFill>
        <p:spPr>
          <a:xfrm>
            <a:off x="5493179" y="1261837"/>
            <a:ext cx="2619800" cy="2619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9"/>
          <p:cNvSpPr/>
          <p:nvPr/>
        </p:nvSpPr>
        <p:spPr>
          <a:xfrm>
            <a:off x="1151650" y="909200"/>
            <a:ext cx="4953000" cy="36888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9"/>
          <p:cNvSpPr/>
          <p:nvPr/>
        </p:nvSpPr>
        <p:spPr>
          <a:xfrm>
            <a:off x="6104650" y="909200"/>
            <a:ext cx="1889700" cy="3688800"/>
          </a:xfrm>
          <a:prstGeom prst="rect">
            <a:avLst/>
          </a:prstGeom>
          <a:solidFill>
            <a:schemeClr val="lt2"/>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Off-Canvas Menu</a:t>
            </a:r>
            <a:endParaRPr/>
          </a:p>
        </p:txBody>
      </p:sp>
      <p:sp>
        <p:nvSpPr>
          <p:cNvPr id="612" name="Google Shape;612;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13" name="Google Shape;613;p69"/>
          <p:cNvSpPr txBox="1"/>
          <p:nvPr/>
        </p:nvSpPr>
        <p:spPr>
          <a:xfrm>
            <a:off x="2683300" y="2355275"/>
            <a:ext cx="1889700" cy="4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z-index: lower</a:t>
            </a:r>
            <a:endParaRPr>
              <a:latin typeface="Proxima Nova"/>
              <a:ea typeface="Proxima Nova"/>
              <a:cs typeface="Proxima Nova"/>
              <a:sym typeface="Proxima Nova"/>
            </a:endParaRPr>
          </a:p>
        </p:txBody>
      </p:sp>
      <p:sp>
        <p:nvSpPr>
          <p:cNvPr id="614" name="Google Shape;614;p69"/>
          <p:cNvSpPr txBox="1"/>
          <p:nvPr/>
        </p:nvSpPr>
        <p:spPr>
          <a:xfrm>
            <a:off x="6146950" y="2355275"/>
            <a:ext cx="1889700" cy="4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z-index: higher</a:t>
            </a:r>
            <a:endParaRPr>
              <a:solidFill>
                <a:srgbClr val="FFFFFF"/>
              </a:solidFill>
              <a:latin typeface="Proxima Nova"/>
              <a:ea typeface="Proxima Nova"/>
              <a:cs typeface="Proxima Nova"/>
              <a:sym typeface="Proxima Nova"/>
            </a:endParaRPr>
          </a:p>
        </p:txBody>
      </p:sp>
      <p:sp>
        <p:nvSpPr>
          <p:cNvPr id="615" name="Google Shape;615;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1" name="Google Shape;621;p7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Dropdown Menu</a:t>
            </a:r>
            <a:endParaRPr/>
          </a:p>
        </p:txBody>
      </p:sp>
      <p:sp>
        <p:nvSpPr>
          <p:cNvPr id="622" name="Google Shape;622;p7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also use these properties, combined with the </a:t>
            </a:r>
            <a:r>
              <a:rPr b="1" lang="en">
                <a:latin typeface="Inconsolata"/>
                <a:ea typeface="Inconsolata"/>
                <a:cs typeface="Inconsolata"/>
                <a:sym typeface="Inconsolata"/>
              </a:rPr>
              <a:t>hover</a:t>
            </a:r>
            <a:r>
              <a:rPr lang="en"/>
              <a:t> pseudo-selector, to create dynamic dropdown menus!</a:t>
            </a:r>
            <a:endParaRPr/>
          </a:p>
        </p:txBody>
      </p:sp>
      <p:sp>
        <p:nvSpPr>
          <p:cNvPr id="623" name="Google Shape;623;p70"/>
          <p:cNvSpPr/>
          <p:nvPr/>
        </p:nvSpPr>
        <p:spPr>
          <a:xfrm>
            <a:off x="1950900" y="21815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https://codepen.io/GAmarketing/pen/RwwEOLz</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624" name="Google Shape;624;p7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Activating a Modal</a:t>
            </a:r>
            <a:endParaRPr/>
          </a:p>
        </p:txBody>
      </p:sp>
      <p:sp>
        <p:nvSpPr>
          <p:cNvPr id="630" name="Google Shape;630;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1" name="Google Shape;631;p7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example demonstrates </a:t>
            </a:r>
            <a:r>
              <a:rPr lang="en">
                <a:solidFill>
                  <a:schemeClr val="dk1"/>
                </a:solidFill>
              </a:rPr>
              <a:t>a </a:t>
            </a:r>
            <a:r>
              <a:rPr b="1" lang="en">
                <a:solidFill>
                  <a:schemeClr val="dk1"/>
                </a:solidFill>
              </a:rPr>
              <a:t>modal</a:t>
            </a:r>
            <a:r>
              <a:rPr lang="en">
                <a:solidFill>
                  <a:schemeClr val="dk1"/>
                </a:solidFill>
              </a:rPr>
              <a:t> —</a:t>
            </a:r>
            <a:r>
              <a:rPr lang="en"/>
              <a:t> a common component</a:t>
            </a:r>
            <a:r>
              <a:rPr lang="en"/>
              <a:t> that pops up above the rest of the content using </a:t>
            </a:r>
            <a:r>
              <a:rPr b="1" lang="en">
                <a:latin typeface="Inconsolata"/>
                <a:ea typeface="Inconsolata"/>
                <a:cs typeface="Inconsolata"/>
                <a:sym typeface="Inconsolata"/>
              </a:rPr>
              <a:t>position</a:t>
            </a:r>
            <a:r>
              <a:rPr lang="en"/>
              <a:t> and </a:t>
            </a:r>
            <a:r>
              <a:rPr b="1" lang="en">
                <a:latin typeface="Inconsolata"/>
                <a:ea typeface="Inconsolata"/>
                <a:cs typeface="Inconsolata"/>
                <a:sym typeface="Inconsolata"/>
              </a:rPr>
              <a:t>z-index</a:t>
            </a:r>
            <a:r>
              <a:rPr lang="en"/>
              <a:t>.</a:t>
            </a:r>
            <a:endParaRPr/>
          </a:p>
        </p:txBody>
      </p:sp>
      <p:sp>
        <p:nvSpPr>
          <p:cNvPr id="632" name="Google Shape;632;p71"/>
          <p:cNvSpPr/>
          <p:nvPr/>
        </p:nvSpPr>
        <p:spPr>
          <a:xfrm>
            <a:off x="1950900" y="21815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https://codepen.io/GAmarketing/pen/RwwEOjX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633" name="Google Shape;633;p7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7" name="Shape 637"/>
        <p:cNvGrpSpPr/>
        <p:nvPr/>
      </p:nvGrpSpPr>
      <p:grpSpPr>
        <a:xfrm>
          <a:off x="0" y="0"/>
          <a:ext cx="0" cy="0"/>
          <a:chOff x="0" y="0"/>
          <a:chExt cx="0" cy="0"/>
        </a:xfrm>
      </p:grpSpPr>
      <p:sp>
        <p:nvSpPr>
          <p:cNvPr id="638" name="Google Shape;638;p72"/>
          <p:cNvSpPr txBox="1"/>
          <p:nvPr>
            <p:ph idx="4294967295" type="body"/>
          </p:nvPr>
        </p:nvSpPr>
        <p:spPr>
          <a:xfrm>
            <a:off x="457200" y="914400"/>
            <a:ext cx="8219100" cy="87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Let's look at a preview of how we can use these properties:</a:t>
            </a:r>
            <a:br>
              <a:rPr lang="en">
                <a:solidFill>
                  <a:schemeClr val="dk1"/>
                </a:solidFill>
              </a:rPr>
            </a:br>
            <a:endParaRPr>
              <a:solidFill>
                <a:schemeClr val="dk1"/>
              </a:solidFill>
            </a:endParaRPr>
          </a:p>
        </p:txBody>
      </p:sp>
      <p:sp>
        <p:nvSpPr>
          <p:cNvPr id="639" name="Google Shape;639;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Make It Move?</a:t>
            </a:r>
            <a:endParaRPr/>
          </a:p>
        </p:txBody>
      </p:sp>
      <p:sp>
        <p:nvSpPr>
          <p:cNvPr id="640" name="Google Shape;640;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1" name="Google Shape;641;p72"/>
          <p:cNvSpPr/>
          <p:nvPr/>
        </p:nvSpPr>
        <p:spPr>
          <a:xfrm>
            <a:off x="1950900" y="17731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https://codepen.io/GAmarketing/pen/NWWemdx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642" name="Google Shape;642;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6" name="Shape 646"/>
        <p:cNvGrpSpPr/>
        <p:nvPr/>
      </p:nvGrpSpPr>
      <p:grpSpPr>
        <a:xfrm>
          <a:off x="0" y="0"/>
          <a:ext cx="0" cy="0"/>
          <a:chOff x="0" y="0"/>
          <a:chExt cx="0" cy="0"/>
        </a:xfrm>
      </p:grpSpPr>
      <p:sp>
        <p:nvSpPr>
          <p:cNvPr id="647" name="Google Shape;647;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Just Sidebars...</a:t>
            </a:r>
            <a:endParaRPr/>
          </a:p>
        </p:txBody>
      </p:sp>
      <p:sp>
        <p:nvSpPr>
          <p:cNvPr id="648" name="Google Shape;648;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9" name="Google Shape;649;p73"/>
          <p:cNvSpPr txBox="1"/>
          <p:nvPr>
            <p:ph idx="4294967295" type="body"/>
          </p:nvPr>
        </p:nvSpPr>
        <p:spPr>
          <a:xfrm>
            <a:off x="457200" y="8001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Carousels:</a:t>
            </a:r>
            <a:endParaRPr>
              <a:solidFill>
                <a:schemeClr val="dk1"/>
              </a:solidFill>
            </a:endParaRPr>
          </a:p>
          <a:p>
            <a:pPr indent="0" lvl="0" marL="0" rtl="0" algn="l">
              <a:lnSpc>
                <a:spcPct val="100000"/>
              </a:lnSpc>
              <a:spcBef>
                <a:spcPts val="0"/>
              </a:spcBef>
              <a:spcAft>
                <a:spcPts val="0"/>
              </a:spcAft>
              <a:buNone/>
            </a:pPr>
            <a:r>
              <a:rPr lang="en" u="sng">
                <a:solidFill>
                  <a:schemeClr val="hlink"/>
                </a:solidFill>
                <a:latin typeface="Arial"/>
                <a:ea typeface="Arial"/>
                <a:cs typeface="Arial"/>
                <a:sym typeface="Arial"/>
                <a:hlinkClick r:id="rId3"/>
              </a:rPr>
              <a:t>https://codepen.io/GAmarketing/pen/gOOZyeb</a:t>
            </a:r>
            <a:endParaRPr>
              <a:solidFill>
                <a:schemeClr val="dk1"/>
              </a:solidFill>
            </a:endParaRPr>
          </a:p>
        </p:txBody>
      </p:sp>
      <p:sp>
        <p:nvSpPr>
          <p:cNvPr id="650" name="Google Shape;650;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Responsive Positioning</a:t>
            </a:r>
            <a:endParaRPr/>
          </a:p>
        </p:txBody>
      </p:sp>
      <p:sp>
        <p:nvSpPr>
          <p:cNvPr id="318" name="Google Shape;318;p38"/>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covers the use of the </a:t>
            </a:r>
            <a:r>
              <a:rPr b="1" lang="en" sz="1400">
                <a:solidFill>
                  <a:schemeClr val="dk1"/>
                </a:solidFill>
                <a:latin typeface="Inconsolata"/>
                <a:ea typeface="Inconsolata"/>
                <a:cs typeface="Inconsolata"/>
                <a:sym typeface="Inconsolata"/>
              </a:rPr>
              <a:t>position</a:t>
            </a:r>
            <a:r>
              <a:rPr lang="en" sz="1400">
                <a:solidFill>
                  <a:schemeClr val="dk1"/>
                </a:solidFill>
              </a:rPr>
              <a:t> property.</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9" name="Google Shape;319;p38"/>
          <p:cNvSpPr txBox="1"/>
          <p:nvPr>
            <p:ph idx="4294967295" type="body"/>
          </p:nvPr>
        </p:nvSpPr>
        <p:spPr>
          <a:xfrm>
            <a:off x="4320850" y="1164500"/>
            <a:ext cx="4195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Use the </a:t>
            </a:r>
            <a:r>
              <a:rPr b="1" lang="en" sz="1400">
                <a:solidFill>
                  <a:schemeClr val="dk1"/>
                </a:solidFill>
                <a:latin typeface="Inconsolata"/>
                <a:ea typeface="Inconsolata"/>
                <a:cs typeface="Inconsolata"/>
                <a:sym typeface="Inconsolata"/>
              </a:rPr>
              <a:t>position</a:t>
            </a:r>
            <a:r>
              <a:rPr lang="en" sz="1400">
                <a:solidFill>
                  <a:schemeClr val="dk1"/>
                </a:solidFill>
              </a:rPr>
              <a:t> property to create responsive layouts.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Define and choose between </a:t>
            </a:r>
            <a:r>
              <a:rPr b="1" lang="en" sz="1400">
                <a:solidFill>
                  <a:schemeClr val="dk1"/>
                </a:solidFill>
                <a:latin typeface="Inconsolata"/>
                <a:ea typeface="Inconsolata"/>
                <a:cs typeface="Inconsolata"/>
                <a:sym typeface="Inconsolata"/>
              </a:rPr>
              <a:t>absolute</a:t>
            </a:r>
            <a:r>
              <a:rPr lang="en" sz="1400">
                <a:solidFill>
                  <a:schemeClr val="dk1"/>
                </a:solidFill>
              </a:rPr>
              <a:t>, </a:t>
            </a:r>
            <a:r>
              <a:rPr b="1" lang="en" sz="1400">
                <a:solidFill>
                  <a:schemeClr val="dk1"/>
                </a:solidFill>
                <a:latin typeface="Inconsolata"/>
                <a:ea typeface="Inconsolata"/>
                <a:cs typeface="Inconsolata"/>
                <a:sym typeface="Inconsolata"/>
              </a:rPr>
              <a:t>relative</a:t>
            </a:r>
            <a:r>
              <a:rPr lang="en" sz="1400">
                <a:solidFill>
                  <a:schemeClr val="dk1"/>
                </a:solidFill>
              </a:rPr>
              <a:t>, </a:t>
            </a:r>
            <a:r>
              <a:rPr b="1" lang="en" sz="1400">
                <a:solidFill>
                  <a:schemeClr val="dk1"/>
                </a:solidFill>
                <a:latin typeface="Inconsolata"/>
                <a:ea typeface="Inconsolata"/>
                <a:cs typeface="Inconsolata"/>
                <a:sym typeface="Inconsolata"/>
              </a:rPr>
              <a:t>static</a:t>
            </a:r>
            <a:r>
              <a:rPr lang="en" sz="1400">
                <a:solidFill>
                  <a:schemeClr val="dk1"/>
                </a:solidFill>
              </a:rPr>
              <a:t>, and </a:t>
            </a:r>
            <a:r>
              <a:rPr b="1" lang="en" sz="1400">
                <a:solidFill>
                  <a:schemeClr val="dk1"/>
                </a:solidFill>
                <a:latin typeface="Inconsolata"/>
                <a:ea typeface="Inconsolata"/>
                <a:cs typeface="Inconsolata"/>
                <a:sym typeface="Inconsolata"/>
              </a:rPr>
              <a:t>fixed</a:t>
            </a:r>
            <a:r>
              <a:rPr lang="en" sz="1400">
                <a:solidFill>
                  <a:schemeClr val="dk1"/>
                </a:solidFill>
              </a:rPr>
              <a:t> positioning.</a:t>
            </a:r>
            <a:br>
              <a:rPr lang="en" sz="1400">
                <a:solidFill>
                  <a:schemeClr val="dk1"/>
                </a:solidFill>
              </a:rPr>
            </a:br>
            <a:endParaRPr sz="1400">
              <a:solidFill>
                <a:schemeClr val="dk1"/>
              </a:solidFill>
            </a:endParaRPr>
          </a:p>
          <a:p>
            <a:pPr indent="0" lvl="0" marL="0" rtl="0" algn="l">
              <a:spcBef>
                <a:spcPts val="0"/>
              </a:spcBef>
              <a:spcAft>
                <a:spcPts val="1600"/>
              </a:spcAft>
              <a:buClr>
                <a:schemeClr val="dk1"/>
              </a:buClr>
              <a:buSzPts val="1100"/>
              <a:buFont typeface="Arial"/>
              <a:buNone/>
            </a:pPr>
            <a:r>
              <a:rPr b="1" lang="en" sz="1600">
                <a:solidFill>
                  <a:schemeClr val="dk1"/>
                </a:solidFill>
              </a:rPr>
              <a:t>Duration: </a:t>
            </a:r>
            <a:r>
              <a:rPr lang="en" sz="1600">
                <a:solidFill>
                  <a:schemeClr val="dk1"/>
                </a:solidFill>
              </a:rPr>
              <a:t>180 minutes</a:t>
            </a:r>
            <a:endParaRPr b="1" sz="1600">
              <a:solidFill>
                <a:schemeClr val="dk1"/>
              </a:solidFill>
            </a:endParaRPr>
          </a:p>
        </p:txBody>
      </p:sp>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 Homework</a:t>
            </a:r>
            <a:endParaRPr/>
          </a:p>
        </p:txBody>
      </p:sp>
      <p:sp>
        <p:nvSpPr>
          <p:cNvPr id="656" name="Google Shape;656;p7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5"/>
          <p:cNvSpPr txBox="1"/>
          <p:nvPr>
            <p:ph idx="4294967295" type="body"/>
          </p:nvPr>
        </p:nvSpPr>
        <p:spPr>
          <a:xfrm>
            <a:off x="457200" y="1166975"/>
            <a:ext cx="3803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Homework 3 contained a nice grid and flexbox layout to really push you to the next level. Now it’s time to level up once again by adding your first component: </a:t>
            </a:r>
            <a:r>
              <a:rPr b="1" lang="en">
                <a:solidFill>
                  <a:schemeClr val="dk1"/>
                </a:solidFill>
                <a:highlight>
                  <a:schemeClr val="accent2"/>
                </a:highlight>
              </a:rPr>
              <a:t>a modal window</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Do some research and see how you would implement one.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662" name="Google Shape;662;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Modal to Homework 3 for Homework 4</a:t>
            </a:r>
            <a:endParaRPr/>
          </a:p>
        </p:txBody>
      </p:sp>
      <p:sp>
        <p:nvSpPr>
          <p:cNvPr id="663" name="Google Shape;663;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64" name="Google Shape;664;p75"/>
          <p:cNvPicPr preferRelativeResize="0"/>
          <p:nvPr/>
        </p:nvPicPr>
        <p:blipFill>
          <a:blip r:embed="rId3">
            <a:alphaModFix/>
          </a:blip>
          <a:stretch>
            <a:fillRect/>
          </a:stretch>
        </p:blipFill>
        <p:spPr>
          <a:xfrm>
            <a:off x="4499475" y="1290100"/>
            <a:ext cx="4559649" cy="2710474"/>
          </a:xfrm>
          <a:prstGeom prst="rect">
            <a:avLst/>
          </a:prstGeom>
          <a:noFill/>
          <a:ln>
            <a:noFill/>
          </a:ln>
        </p:spPr>
      </p:pic>
      <p:sp>
        <p:nvSpPr>
          <p:cNvPr id="665" name="Google Shape;665;p7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6"/>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71" name="Google Shape;671;p7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72" name="Google Shape;672;p76"/>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673" name="Google Shape;673;p76"/>
          <p:cNvSpPr txBox="1"/>
          <p:nvPr>
            <p:ph idx="1" type="subTitle"/>
          </p:nvPr>
        </p:nvSpPr>
        <p:spPr>
          <a:xfrm>
            <a:off x="457200" y="114355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Positioning Moves Elements</a:t>
            </a:r>
            <a:endParaRPr/>
          </a:p>
        </p:txBody>
      </p:sp>
      <p:sp>
        <p:nvSpPr>
          <p:cNvPr id="674" name="Google Shape;674;p76"/>
          <p:cNvSpPr txBox="1"/>
          <p:nvPr>
            <p:ph idx="3" type="body"/>
          </p:nvPr>
        </p:nvSpPr>
        <p:spPr>
          <a:xfrm>
            <a:off x="458325" y="170652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b="1" lang="en">
                <a:latin typeface="Inconsolata"/>
                <a:ea typeface="Inconsolata"/>
                <a:cs typeface="Inconsolata"/>
                <a:sym typeface="Inconsolata"/>
              </a:rPr>
              <a:t>position</a:t>
            </a:r>
            <a:r>
              <a:rPr lang="en"/>
              <a:t> property can set elements’ places relative to the viewport or their original location.</a:t>
            </a:r>
            <a:endParaRPr/>
          </a:p>
          <a:p>
            <a:pPr indent="-342900" lvl="0" marL="457200" rtl="0" algn="l">
              <a:spcBef>
                <a:spcPts val="0"/>
              </a:spcBef>
              <a:spcAft>
                <a:spcPts val="0"/>
              </a:spcAft>
              <a:buSzPts val="1800"/>
              <a:buChar char="●"/>
            </a:pPr>
            <a:r>
              <a:rPr lang="en"/>
              <a:t>Changing these properties with JavaScript can create dynamic, interactive components.</a:t>
            </a:r>
            <a:endParaRPr/>
          </a:p>
        </p:txBody>
      </p:sp>
      <p:sp>
        <p:nvSpPr>
          <p:cNvPr id="675" name="Google Shape;675;p76"/>
          <p:cNvSpPr txBox="1"/>
          <p:nvPr>
            <p:ph idx="4" type="subTitle"/>
          </p:nvPr>
        </p:nvSpPr>
        <p:spPr>
          <a:xfrm>
            <a:off x="4864075" y="114355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 to Programming</a:t>
            </a:r>
            <a:endParaRPr/>
          </a:p>
        </p:txBody>
      </p:sp>
      <p:sp>
        <p:nvSpPr>
          <p:cNvPr id="676" name="Google Shape;676;p76"/>
          <p:cNvSpPr txBox="1"/>
          <p:nvPr>
            <p:ph idx="5" type="body"/>
          </p:nvPr>
        </p:nvSpPr>
        <p:spPr>
          <a:xfrm>
            <a:off x="4864075" y="174987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Homework 4.</a:t>
            </a:r>
            <a:endParaRPr/>
          </a:p>
          <a:p>
            <a:pPr indent="-342900" lvl="0" marL="457200" rtl="0" algn="l">
              <a:spcBef>
                <a:spcPts val="0"/>
              </a:spcBef>
              <a:spcAft>
                <a:spcPts val="0"/>
              </a:spcAft>
              <a:buSzPts val="1800"/>
              <a:buChar char="●"/>
            </a:pPr>
            <a:r>
              <a:rPr lang="en"/>
              <a:t>Begin planning your final project! Check the guidelines for more information.</a:t>
            </a:r>
            <a:endParaRPr/>
          </a:p>
          <a:p>
            <a:pPr indent="-342900" lvl="0" marL="457200" rtl="0" algn="l">
              <a:spcBef>
                <a:spcPts val="0"/>
              </a:spcBef>
              <a:spcAft>
                <a:spcPts val="0"/>
              </a:spcAft>
              <a:buSzPts val="1800"/>
              <a:buChar char="●"/>
            </a:pPr>
            <a:r>
              <a:rPr lang="en"/>
              <a:t>We’ll start to think of our sites as interactive applications that remember and respond to user actions.</a:t>
            </a:r>
            <a:endParaRPr/>
          </a:p>
        </p:txBody>
      </p:sp>
      <p:sp>
        <p:nvSpPr>
          <p:cNvPr id="677" name="Google Shape;677;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{61BCE86F-CBD2-4A8D-A956-404210FFDC52}</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Relative, Absolute, and Fixed Position</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alternate uses of the position property.</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Position 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Demonstrate the use of the position properties.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Positioning Exercise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concept of UI components.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Drop Down Menu/Modal Examples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Demonstrate how these properties can be used to create interactive components.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Adding a Modal to Previous Homework</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Set up this week's homework, giving students time to work on it and ask questions as they get stuck.</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7" name="Google Shape;32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idx="4294967295" type="body"/>
          </p:nvPr>
        </p:nvSpPr>
        <p:spPr>
          <a:xfrm>
            <a:off x="457200" y="1249850"/>
            <a:ext cx="52929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Use the </a:t>
            </a:r>
            <a:r>
              <a:rPr b="1" lang="en" sz="1600">
                <a:solidFill>
                  <a:schemeClr val="dk1"/>
                </a:solidFill>
                <a:latin typeface="Inconsolata"/>
                <a:ea typeface="Inconsolata"/>
                <a:cs typeface="Inconsolata"/>
                <a:sym typeface="Inconsolata"/>
              </a:rPr>
              <a:t>position</a:t>
            </a:r>
            <a:r>
              <a:rPr lang="en" sz="1600">
                <a:solidFill>
                  <a:schemeClr val="dk1"/>
                </a:solidFill>
              </a:rPr>
              <a:t> property to create responsive layouts.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Define and choose between </a:t>
            </a:r>
            <a:r>
              <a:rPr b="1" lang="en" sz="1600">
                <a:solidFill>
                  <a:schemeClr val="dk1"/>
                </a:solidFill>
                <a:latin typeface="Inconsolata"/>
                <a:ea typeface="Inconsolata"/>
                <a:cs typeface="Inconsolata"/>
                <a:sym typeface="Inconsolata"/>
              </a:rPr>
              <a:t>absolute</a:t>
            </a:r>
            <a:r>
              <a:rPr lang="en" sz="1600">
                <a:solidFill>
                  <a:schemeClr val="dk1"/>
                </a:solidFill>
              </a:rPr>
              <a:t>, </a:t>
            </a:r>
            <a:r>
              <a:rPr b="1" lang="en" sz="1600">
                <a:solidFill>
                  <a:schemeClr val="dk1"/>
                </a:solidFill>
                <a:latin typeface="Inconsolata"/>
                <a:ea typeface="Inconsolata"/>
                <a:cs typeface="Inconsolata"/>
                <a:sym typeface="Inconsolata"/>
              </a:rPr>
              <a:t>relative</a:t>
            </a:r>
            <a:r>
              <a:rPr lang="en" sz="1600">
                <a:solidFill>
                  <a:schemeClr val="dk1"/>
                </a:solidFill>
              </a:rPr>
              <a:t>, </a:t>
            </a:r>
            <a:r>
              <a:rPr b="1" lang="en" sz="1600">
                <a:solidFill>
                  <a:schemeClr val="dk1"/>
                </a:solidFill>
                <a:latin typeface="Inconsolata"/>
                <a:ea typeface="Inconsolata"/>
                <a:cs typeface="Inconsolata"/>
                <a:sym typeface="Inconsolata"/>
              </a:rPr>
              <a:t>static</a:t>
            </a:r>
            <a:r>
              <a:rPr lang="en" sz="1600">
                <a:solidFill>
                  <a:schemeClr val="dk1"/>
                </a:solidFill>
              </a:rPr>
              <a:t>, and </a:t>
            </a:r>
            <a:r>
              <a:rPr b="1" lang="en" sz="1600">
                <a:solidFill>
                  <a:schemeClr val="dk1"/>
                </a:solidFill>
                <a:latin typeface="Inconsolata"/>
                <a:ea typeface="Inconsolata"/>
                <a:cs typeface="Inconsolata"/>
                <a:sym typeface="Inconsolata"/>
              </a:rPr>
              <a:t>fixed</a:t>
            </a:r>
            <a:r>
              <a:rPr lang="en" sz="1600">
                <a:solidFill>
                  <a:schemeClr val="dk1"/>
                </a:solidFill>
              </a:rPr>
              <a:t> positioning.</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36" name="Google Shape;336;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a:t>
            </a:r>
            <a:r>
              <a:rPr lang="en" sz="3600">
                <a:latin typeface="Inconsolata"/>
                <a:ea typeface="Inconsolata"/>
                <a:cs typeface="Inconsolata"/>
                <a:sym typeface="Inconsolata"/>
              </a:rPr>
              <a:t>position</a:t>
            </a:r>
            <a:r>
              <a:rPr lang="en" sz="3600"/>
              <a:t> Property</a:t>
            </a:r>
            <a:endParaRPr sz="3600"/>
          </a:p>
        </p:txBody>
      </p:sp>
      <p:sp>
        <p:nvSpPr>
          <p:cNvPr id="343" name="Google Shape;343;p4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p:nvPr/>
        </p:nvSpPr>
        <p:spPr>
          <a:xfrm>
            <a:off x="545200" y="1887925"/>
            <a:ext cx="8013000" cy="1871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All block elements get these properties by default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.every-element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display: block;</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a:t>
            </a:r>
            <a:r>
              <a:rPr lang="en" sz="1600">
                <a:highlight>
                  <a:schemeClr val="accent2"/>
                </a:highlight>
                <a:latin typeface="Inconsolata"/>
                <a:ea typeface="Inconsolata"/>
                <a:cs typeface="Inconsolata"/>
                <a:sym typeface="Inconsolata"/>
              </a:rPr>
              <a:t>position: static;</a:t>
            </a:r>
            <a:endParaRPr sz="1600">
              <a:highlight>
                <a:schemeClr val="accent2"/>
              </a:highlight>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width: 100%</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349" name="Google Shape;349;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p</a:t>
            </a:r>
            <a:r>
              <a:rPr lang="en">
                <a:latin typeface="Inconsolata"/>
                <a:ea typeface="Inconsolata"/>
                <a:cs typeface="Inconsolata"/>
                <a:sym typeface="Inconsolata"/>
              </a:rPr>
              <a:t>osition</a:t>
            </a:r>
            <a:endParaRPr>
              <a:latin typeface="Inconsolata"/>
              <a:ea typeface="Inconsolata"/>
              <a:cs typeface="Inconsolata"/>
              <a:sym typeface="Inconsolata"/>
            </a:endParaRPr>
          </a:p>
        </p:txBody>
      </p:sp>
      <p:sp>
        <p:nvSpPr>
          <p:cNvPr id="350" name="Google Shape;350;p42"/>
          <p:cNvSpPr txBox="1"/>
          <p:nvPr>
            <p:ph idx="4294967295" type="body"/>
          </p:nvPr>
        </p:nvSpPr>
        <p:spPr>
          <a:xfrm>
            <a:off x="457200" y="914400"/>
            <a:ext cx="8219100" cy="10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When you position an HTML element on a webpage, you get plenty of properties by default:</a:t>
            </a:r>
            <a:endParaRPr>
              <a:solidFill>
                <a:schemeClr val="dk1"/>
              </a:solidFill>
            </a:endParaRPr>
          </a:p>
        </p:txBody>
      </p:sp>
      <p:sp>
        <p:nvSpPr>
          <p:cNvPr id="351" name="Google Shape;351;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2" name="Google Shape;352;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457199" y="257250"/>
            <a:ext cx="36918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HTML Behavior</a:t>
            </a:r>
            <a:endParaRPr/>
          </a:p>
        </p:txBody>
      </p:sp>
      <p:sp>
        <p:nvSpPr>
          <p:cNvPr id="358" name="Google Shape;358;p4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FFFFFF"/>
                </a:solidFill>
                <a:latin typeface="Inconsolata"/>
                <a:ea typeface="Inconsolata"/>
                <a:cs typeface="Inconsolata"/>
                <a:sym typeface="Inconsolata"/>
              </a:rPr>
              <a:t>&lt;main&gt;</a:t>
            </a:r>
            <a:endParaRPr b="1" sz="1600">
              <a:solidFill>
                <a:srgbClr val="FFFFFF"/>
              </a:solidFill>
              <a:latin typeface="Inconsolata"/>
              <a:ea typeface="Inconsolata"/>
              <a:cs typeface="Inconsolata"/>
              <a:sym typeface="Inconsolata"/>
            </a:endParaRPr>
          </a:p>
          <a:p>
            <a:pPr indent="171450" lvl="0" marL="0" rtl="0" algn="l">
              <a:lnSpc>
                <a:spcPct val="100000"/>
              </a:lnSpc>
              <a:spcBef>
                <a:spcPts val="0"/>
              </a:spcBef>
              <a:spcAft>
                <a:spcPts val="0"/>
              </a:spcAft>
              <a:buNone/>
            </a:pPr>
            <a:r>
              <a:rPr b="1" lang="en" sz="1600">
                <a:solidFill>
                  <a:srgbClr val="FFFFFF"/>
                </a:solidFill>
                <a:latin typeface="Inconsolata"/>
                <a:ea typeface="Inconsolata"/>
                <a:cs typeface="Inconsolata"/>
                <a:sym typeface="Inconsolata"/>
              </a:rPr>
              <a:t>&lt;section&gt;Thing&lt;/section&gt;</a:t>
            </a:r>
            <a:endParaRPr b="1" sz="1600">
              <a:solidFill>
                <a:srgbClr val="FFFFFF"/>
              </a:solidFill>
              <a:latin typeface="Inconsolata"/>
              <a:ea typeface="Inconsolata"/>
              <a:cs typeface="Inconsolata"/>
              <a:sym typeface="Inconsolata"/>
            </a:endParaRPr>
          </a:p>
          <a:p>
            <a:pPr indent="171450" lvl="0" marL="0" rtl="0" algn="l">
              <a:lnSpc>
                <a:spcPct val="100000"/>
              </a:lnSpc>
              <a:spcBef>
                <a:spcPts val="0"/>
              </a:spcBef>
              <a:spcAft>
                <a:spcPts val="0"/>
              </a:spcAft>
              <a:buNone/>
            </a:pPr>
            <a:r>
              <a:rPr b="1" lang="en" sz="1600">
                <a:solidFill>
                  <a:srgbClr val="FFFFFF"/>
                </a:solidFill>
                <a:latin typeface="Inconsolata"/>
                <a:ea typeface="Inconsolata"/>
                <a:cs typeface="Inconsolata"/>
                <a:sym typeface="Inconsolata"/>
              </a:rPr>
              <a:t>&lt;div&gt;Thing&lt;/div&gt;</a:t>
            </a:r>
            <a:endParaRPr b="1" sz="1600">
              <a:solidFill>
                <a:srgbClr val="FFFFFF"/>
              </a:solidFill>
              <a:latin typeface="Inconsolata"/>
              <a:ea typeface="Inconsolata"/>
              <a:cs typeface="Inconsolata"/>
              <a:sym typeface="Inconsolata"/>
            </a:endParaRPr>
          </a:p>
          <a:p>
            <a:pPr indent="171450" lvl="0" marL="0" rtl="0" algn="l">
              <a:lnSpc>
                <a:spcPct val="100000"/>
              </a:lnSpc>
              <a:spcBef>
                <a:spcPts val="0"/>
              </a:spcBef>
              <a:spcAft>
                <a:spcPts val="0"/>
              </a:spcAft>
              <a:buNone/>
            </a:pPr>
            <a:r>
              <a:rPr b="1" lang="en" sz="1600">
                <a:solidFill>
                  <a:srgbClr val="FFFFFF"/>
                </a:solidFill>
                <a:latin typeface="Inconsolata"/>
                <a:ea typeface="Inconsolata"/>
                <a:cs typeface="Inconsolata"/>
                <a:sym typeface="Inconsolata"/>
              </a:rPr>
              <a:t>&lt;nav&gt;Nav Things&lt;/nav&gt;</a:t>
            </a:r>
            <a:endParaRPr b="1" sz="1600">
              <a:solidFill>
                <a:srgbClr val="FFFFFF"/>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rgbClr val="FFFFFF"/>
                </a:solidFill>
                <a:latin typeface="Inconsolata"/>
                <a:ea typeface="Inconsolata"/>
                <a:cs typeface="Inconsolata"/>
                <a:sym typeface="Inconsolata"/>
              </a:rPr>
              <a:t>&lt;/main&gt;</a:t>
            </a:r>
            <a:endParaRPr b="1" sz="1600">
              <a:solidFill>
                <a:srgbClr val="FFFFFF"/>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20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2000">
              <a:solidFill>
                <a:schemeClr val="dk1"/>
              </a:solidFill>
              <a:latin typeface="Inconsolata"/>
              <a:ea typeface="Inconsolata"/>
              <a:cs typeface="Inconsolata"/>
              <a:sym typeface="Inconsolata"/>
            </a:endParaRPr>
          </a:p>
          <a:p>
            <a:pPr indent="0" lvl="0" marL="0" rtl="0" algn="l">
              <a:lnSpc>
                <a:spcPct val="100000"/>
              </a:lnSpc>
              <a:spcBef>
                <a:spcPts val="1000"/>
              </a:spcBef>
              <a:spcAft>
                <a:spcPts val="1000"/>
              </a:spcAft>
              <a:buNone/>
            </a:pPr>
            <a:r>
              <a:t/>
            </a:r>
            <a:endParaRPr sz="2000">
              <a:solidFill>
                <a:schemeClr val="dk1"/>
              </a:solidFill>
              <a:latin typeface="Inconsolata"/>
              <a:ea typeface="Inconsolata"/>
              <a:cs typeface="Inconsolata"/>
              <a:sym typeface="Inconsolata"/>
            </a:endParaRPr>
          </a:p>
        </p:txBody>
      </p:sp>
      <p:sp>
        <p:nvSpPr>
          <p:cNvPr id="359" name="Google Shape;35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0" name="Google Shape;360;p43"/>
          <p:cNvSpPr/>
          <p:nvPr/>
        </p:nvSpPr>
        <p:spPr>
          <a:xfrm>
            <a:off x="4944525" y="1976749"/>
            <a:ext cx="3336000" cy="990300"/>
          </a:xfrm>
          <a:prstGeom prst="rect">
            <a:avLst/>
          </a:prstGeom>
          <a:solidFill>
            <a:srgbClr val="F3F3F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600">
                <a:latin typeface="Proxima Nova"/>
                <a:ea typeface="Proxima Nova"/>
                <a:cs typeface="Proxima Nova"/>
                <a:sym typeface="Proxima Nova"/>
              </a:rPr>
              <a:t>Thing</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Nav Things</a:t>
            </a:r>
            <a:endParaRPr sz="1600">
              <a:latin typeface="Proxima Nova"/>
              <a:ea typeface="Proxima Nova"/>
              <a:cs typeface="Proxima Nova"/>
              <a:sym typeface="Proxima Nova"/>
            </a:endParaRPr>
          </a:p>
        </p:txBody>
      </p:sp>
      <p:sp>
        <p:nvSpPr>
          <p:cNvPr id="361" name="Google Shape;361;p4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Clr>
                <a:schemeClr val="dk1"/>
              </a:buClr>
              <a:buSzPts val="1100"/>
              <a:buFont typeface="Arial"/>
              <a:buNone/>
            </a:pPr>
            <a:r>
              <a:rPr lang="en" sz="1800">
                <a:solidFill>
                  <a:srgbClr val="FFFFFF"/>
                </a:solidFill>
              </a:rPr>
              <a:t>Basic HTML element code...</a:t>
            </a:r>
            <a:endParaRPr>
              <a:solidFill>
                <a:srgbClr val="FFFFFF"/>
              </a:solidFill>
            </a:endParaRPr>
          </a:p>
        </p:txBody>
      </p:sp>
      <p:sp>
        <p:nvSpPr>
          <p:cNvPr id="362" name="Google Shape;362;p4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Produces this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