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05" r:id="rId32"/>
    <p:sldId id="306" r:id="rId33"/>
    <p:sldId id="307" r:id="rId34"/>
    <p:sldId id="308" r:id="rId35"/>
    <p:sldId id="309" r:id="rId36"/>
    <p:sldId id="312" r:id="rId37"/>
    <p:sldId id="311" r:id="rId38"/>
    <p:sldId id="310" r:id="rId39"/>
    <p:sldId id="287" r:id="rId40"/>
    <p:sldId id="288" r:id="rId41"/>
  </p:sldIdLst>
  <p:sldSz cx="9144000" cy="5143500" type="screen16x9"/>
  <p:notesSz cx="6858000" cy="9144000"/>
  <p:embeddedFontLst>
    <p:embeddedFont>
      <p:font typeface="Helvetica Neue" panose="020B0604020202020204" charset="0"/>
      <p:regular r:id="rId43"/>
      <p:bold r:id="rId44"/>
      <p:italic r:id="rId45"/>
      <p:boldItalic r:id="rId46"/>
    </p:embeddedFont>
    <p:embeddedFont>
      <p:font typeface="Inconsolata" pitchFamily="1" charset="0"/>
      <p:regular r:id="rId47"/>
      <p:bold r:id="rId48"/>
    </p:embeddedFont>
    <p:embeddedFont>
      <p:font typeface="Oswald" panose="00000800000000000000" pitchFamily="2" charset="0"/>
      <p:regular r:id="rId49"/>
      <p:bold r:id="rId50"/>
    </p:embeddedFont>
    <p:embeddedFont>
      <p:font typeface="Proxima Nova" panose="020B0604020202020204" charset="0"/>
      <p:regular r:id="rId51"/>
      <p:bold r:id="rId52"/>
      <p:italic r:id="rId53"/>
      <p:boldItalic r:id="rId54"/>
    </p:embeddedFont>
    <p:embeddedFont>
      <p:font typeface="Verdana" panose="020B060403050404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572">
          <p15:clr>
            <a:srgbClr val="9AA0A6"/>
          </p15:clr>
        </p15:guide>
        <p15:guide id="6" orient="horz" pos="735">
          <p15:clr>
            <a:srgbClr val="9AA0A6"/>
          </p15:clr>
        </p15:guide>
        <p15:guide id="7" pos="3211">
          <p15:clr>
            <a:srgbClr val="9AA0A6"/>
          </p15:clr>
        </p15:guide>
        <p15:guide id="8" orient="horz" pos="2571">
          <p15:clr>
            <a:srgbClr val="9AA0A6"/>
          </p15:clr>
        </p15:guide>
        <p15:guide id="9" pos="470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875100-6D30-4883-ABE4-8A729A5619A3}">
  <a:tblStyle styleId="{78875100-6D30-4883-ABE4-8A729A5619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7" d="100"/>
          <a:sy n="217" d="100"/>
        </p:scale>
        <p:origin x="174" y="384"/>
      </p:cViewPr>
      <p:guideLst>
        <p:guide orient="horz" pos="93"/>
        <p:guide orient="horz" pos="2914"/>
        <p:guide pos="130"/>
        <p:guide pos="5649"/>
        <p:guide orient="horz" pos="572"/>
        <p:guide orient="horz" pos="735"/>
        <p:guide pos="3211"/>
        <p:guide orient="horz" pos="2571"/>
        <p:guide pos="47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6bfb79653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6bfb79653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f6b8dc04a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f6b8dc04a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Note that the building above doesn’t yet have any walls, any paint, electricity/appliances, etc.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HTML without CSS or JS. We will get to CSS and JS, but without HTML, there’s nothing holding it together. This is why we’re starting with it.</a:t>
            </a:r>
            <a:endParaRPr>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6f6b8dc04a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6f6b8dc04a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the boilerplate for HTML. If you’ve had students install a text editor, this is a good time to show them the hotkey for an HTML boilerplate file, or save it for later in the day. This shows them that text editors can be very powerful tools for productivity and will get some more interested in shortcuts. If you type this out in your code editor for them, you can also show them autocompleting tags so they don’t have to type out the brackets.</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f6b8dc04a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f6b8dc04a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Discuss the difference between a programming language and a markup language.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Students can guess what HTML means, if you haven’t explained it already.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The tags are essentially annotations for content and simply help define what type of content is on the page. A good comparison is that of a Google or Word doc. Adding and structuring content using either of those tools requires making decisions — what should be a heading 1, 2 or 3, bold vs. paragraph text, etc.</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ca4dab350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ca4dab350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HTML is made of tags — the double carets you see </a:t>
            </a:r>
            <a:r>
              <a:rPr lang="en">
                <a:solidFill>
                  <a:schemeClr val="dk1"/>
                </a:solidFill>
              </a:rPr>
              <a:t>—</a:t>
            </a:r>
            <a:r>
              <a:rPr lang="en"/>
              <a:t> which tell the browser how to format the content.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f6b8dc04a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f6b8dc04a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Most elements require content to be placed between opening and closing tags, although some specific elements can be “self-closing” with no corresponding closing tag. This is for typical for elements that link out to external content — you’re not putting anything inside image tags because the image is the content.</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ca4dab350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ca4dab350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6bfb79653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6bfb79653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6f6b8dc04a_2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6f6b8dc04a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solicit answers from students and keep track of the tags they’ve identified. If you keep a tally of how often a tag is mentioned, this can create a picture of the most commonly seen/used tags, which should flow well into the next few slides that define the most common ones. You can also mention that divs/sections/etc. are containers for other tags and define the structure of the site (the DOM tree/parents/children). Hover over elements in the inspector to demonstrate its capabilities. Finally, you should demonstrate Inspector yourself and show how you can alter anything about a website by editing, adding, or deleting elements — note that this doesn’t actually save changes to the original page.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7a9588065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7a9588065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d3a6ac8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8d3a6ac8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6f6b8dc04a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6f6b8dc04a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Tags help define a hierarchy for the website. The individual elements have relationships and connections to other elements nearby, including parent and children elements.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You can go back to the site you inspected and point out some of these relationships.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What you want to show is the nesting of the tags, with the parent tags like &lt;body&gt;, &lt;main&gt; acting like the trunk of a tree and the &lt;a&gt;, &lt;img&gt;, &lt;p&gt; tags acting like leaves. Draw it on the board to emphasize what’s going on.</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ca4dab350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ca4dab350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 out the siblings, children, and parent relationships in this diagram</a:t>
            </a:r>
            <a:endParaRPr/>
          </a:p>
          <a:p>
            <a:pPr marL="457200" lvl="0" indent="-298450" algn="l" rtl="0">
              <a:spcBef>
                <a:spcPts val="0"/>
              </a:spcBef>
              <a:spcAft>
                <a:spcPts val="0"/>
              </a:spcAft>
              <a:buSzPts val="1100"/>
              <a:buChar char="-"/>
            </a:pPr>
            <a:r>
              <a:rPr lang="en"/>
              <a:t>Notice how the &lt;body&gt; is a parent one level up from the &lt;h1&gt; and the &lt;ul&gt;?</a:t>
            </a:r>
            <a:endParaRPr/>
          </a:p>
          <a:p>
            <a:pPr marL="457200" lvl="0" indent="-298450" algn="l" rtl="0">
              <a:spcBef>
                <a:spcPts val="0"/>
              </a:spcBef>
              <a:spcAft>
                <a:spcPts val="0"/>
              </a:spcAft>
              <a:buSzPts val="1100"/>
              <a:buChar char="-"/>
            </a:pPr>
            <a:r>
              <a:rPr lang="en"/>
              <a:t>However, the &lt;ul&gt; is both a child of the &lt;body&gt; and a parent of the &lt;li&gt; elements — this is common with HTML.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5bbf6fd08_1_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5bbf6fd08_1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Without HTML, all text renders at the same level. We want to create hierarchy and structure to our site, so we start with indicating which text is a header, a subheader (of multiple levels), or just plain old paragraph text. Anchor and image tags can create connections between our webpage and other sites or image files.</a:t>
            </a:r>
            <a:endParaRPr/>
          </a:p>
          <a:p>
            <a:pPr marL="0" lvl="0" indent="0" algn="l" rtl="0">
              <a:spcBef>
                <a:spcPts val="0"/>
              </a:spcBef>
              <a:spcAft>
                <a:spcPts val="0"/>
              </a:spcAft>
              <a:buNone/>
            </a:pPr>
            <a:endParaRPr/>
          </a:p>
          <a:p>
            <a:pPr marL="0" lvl="0" indent="0" algn="l" rtl="0">
              <a:spcBef>
                <a:spcPts val="0"/>
              </a:spcBef>
              <a:spcAft>
                <a:spcPts val="0"/>
              </a:spcAft>
              <a:buNone/>
            </a:pPr>
            <a:r>
              <a:rPr lang="en" b="1"/>
              <a:t>TEACHING TIPS: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Walk students through the elements above.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6bfb79653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6bfb79653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Next, let’s talk about adding another element to your page: lists. Lists are either unordered (with plain bullets) or ordered (with numbers). Ordered or unordered list tags will tell your browser to display the list item with a bullet or a number.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65bbf6fd08_1_1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65bbf6fd08_1_1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Next, let’s talk about the elements found only in the &lt;head&gt; tag, such as &lt;link&gt; and &lt;title&gt;. The value assigned to &lt;title&gt; will be visible in the browsers tab for that page. &lt;link&gt; is used to import a CSS file. A page can import multiple CSS files and therefore would require a &lt;link&gt; tag to reference each one.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6fae773c2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6fae773c2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Because this will be student's first partner/group activity, suggest a specific tech setup for working together. Ideally, a pair programmer navigator/driver pattern should emerge, instead of two students working silently in parallel. </a:t>
            </a:r>
            <a:endParaRPr/>
          </a:p>
          <a:p>
            <a:pPr marL="457200" lvl="0" indent="-298450" algn="l" rtl="0">
              <a:spcBef>
                <a:spcPts val="0"/>
              </a:spcBef>
              <a:spcAft>
                <a:spcPts val="0"/>
              </a:spcAft>
              <a:buSzPts val="1100"/>
              <a:buChar char="●"/>
            </a:pPr>
            <a:r>
              <a:rPr lang="en"/>
              <a:t>For remote classrooms, this will be their first breakout room experience, so give them some extra time to acclimate and pop in to as many rooms as possible to demonstrate that you can visit them as needed.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8bbedb057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8bbedb05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Because this will be student's first partner/group activity, suggest a specific tech setup for working together. Ideally, a pair programmer navigator/driver pattern should emerge, instead of two students working silently in parallel.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For remote classrooms, this will be their first breakout room experience, so give them some extra time to acclimate and pop in to as many rooms as possible to demonstrate that you can visit them as needed.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6bfb7965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6bfb7965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cfcdfc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ecfcdfc9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6ca4dab350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6ca4dab350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3f2689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3f2689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6ca4dab350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6ca4dab350_2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f1ac603c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f1ac603c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f1ac603c2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f1ac603c2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f1ac603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f1ac603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f1ac603c2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f1ac603c2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There’s a lot about GitHub that will be confusing at first. Demonstrating each of these steps and writing them on the board in sequence as a “cheat sheet” should be very helpful.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f1b711f5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f1b711f5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There’s a lot about GitHub that will be confusing at first. Demonstrating each of these steps and writing them on the board in sequence as a “cheat sheet” should be very helpful.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f1ac603c2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f1ac603c2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SSH Keys are stored in the user settings of </a:t>
            </a:r>
            <a:r>
              <a:rPr lang="en-US" dirty="0" err="1">
                <a:solidFill>
                  <a:schemeClr val="dk1"/>
                </a:solidFill>
              </a:rPr>
              <a:t>github</a:t>
            </a:r>
            <a:r>
              <a:rPr lang="en-US" dirty="0">
                <a:solidFill>
                  <a:schemeClr val="dk1"/>
                </a:solidFill>
              </a:rPr>
              <a:t>.</a:t>
            </a:r>
            <a:endParaRPr dirty="0">
              <a:solidFill>
                <a:schemeClr val="dk1"/>
              </a:solidFill>
            </a:endParaRPr>
          </a:p>
        </p:txBody>
      </p:sp>
    </p:spTree>
    <p:extLst>
      <p:ext uri="{BB962C8B-B14F-4D97-AF65-F5344CB8AC3E}">
        <p14:creationId xmlns:p14="http://schemas.microsoft.com/office/powerpoint/2010/main" val="570716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f1b711f5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f1b711f5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There’s a lot about GitHub that will be confusing at first. Demonstrating each of these steps and writing them on the board in sequence as a “cheat sheet” should be very helpful. </a:t>
            </a:r>
            <a:endParaRPr>
              <a:solidFill>
                <a:schemeClr val="dk1"/>
              </a:solidFill>
            </a:endParaRPr>
          </a:p>
        </p:txBody>
      </p:sp>
    </p:spTree>
    <p:extLst>
      <p:ext uri="{BB962C8B-B14F-4D97-AF65-F5344CB8AC3E}">
        <p14:creationId xmlns:p14="http://schemas.microsoft.com/office/powerpoint/2010/main" val="575830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f1ac603c2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f1ac603c2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7902de57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7902de57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73337744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73337744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3337744f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3337744f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Check out the Training for Trainers (T4T) lesson “Planning Your Agenda” for tips. Ask your manager to provide access.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6ca4dab350_0_73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 </a:t>
            </a:r>
            <a:r>
              <a:rPr lang="en" sz="1100">
                <a:solidFill>
                  <a:schemeClr val="dk1"/>
                </a:solidFill>
              </a:rPr>
              <a:t>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TALKING POINTS: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b="1">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a:p>
        </p:txBody>
      </p:sp>
      <p:sp>
        <p:nvSpPr>
          <p:cNvPr id="319" name="Google Shape;319;g6ca4dab350_0_73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f6b8dc04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f6b8dc04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Feel free to suggest a specific text editor and enforce a standard one across all students — it will be easier to show shortcuts, hotkeys, etc. You may want to pause on this slide and discuss each editor’s virtues or come back to it and have students install all of these things at once.</a:t>
            </a:r>
            <a:endParaRPr>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f6b8dc04a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f6b8dc04a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You can add your own favorite resources or suggest alternatives to the ones listed above. Early on and throughout the course, demonstrate how to google coding questions effectively, such as including the technology/langage you’re working with and identifying promising Stack Overflow results through upvotes and reading the question for context.</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5bbf6fd0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5bbf6fd0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HTML is directions to the web browser about what should be displayed on the webpage — i.e., its content. </a:t>
            </a:r>
            <a:endParaRPr/>
          </a:p>
          <a:p>
            <a:pPr marL="457200" lvl="0" indent="-298450" algn="l" rtl="0">
              <a:spcBef>
                <a:spcPts val="0"/>
              </a:spcBef>
              <a:spcAft>
                <a:spcPts val="0"/>
              </a:spcAft>
              <a:buSzPts val="1100"/>
              <a:buChar char="●"/>
            </a:pPr>
            <a:r>
              <a:rPr lang="en"/>
              <a:t>CSS is the style that’s added to that content. </a:t>
            </a:r>
            <a:endParaRPr/>
          </a:p>
          <a:p>
            <a:pPr marL="457200" lvl="0" indent="-298450" algn="l" rtl="0">
              <a:spcBef>
                <a:spcPts val="0"/>
              </a:spcBef>
              <a:spcAft>
                <a:spcPts val="0"/>
              </a:spcAft>
              <a:buSzPts val="1100"/>
              <a:buChar char="●"/>
            </a:pPr>
            <a:r>
              <a:rPr lang="en"/>
              <a:t>JavaScript creates interactive elements. </a:t>
            </a:r>
            <a:endParaRPr/>
          </a:p>
          <a:p>
            <a:pPr marL="457200" lvl="0" indent="-298450" algn="l" rtl="0">
              <a:spcBef>
                <a:spcPts val="0"/>
              </a:spcBef>
              <a:spcAft>
                <a:spcPts val="0"/>
              </a:spcAft>
              <a:buSzPts val="1100"/>
              <a:buChar char="●"/>
            </a:pPr>
            <a:r>
              <a:rPr lang="en"/>
              <a:t>Today, we’ll be practicing with HTML and CSS.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3">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ga.co/curriculum-feedbac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file/d/1Cdgm7UfN03xK4qRbXiKzX0BJt2Fg4m2o/view?usp=sharing"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s://codepen.io/GAmarketing/pen/YzzLyVp" TargetMode="External"/><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hyperlink" Target="https://codepen.io/GAmarketing/pen/YzzLyZ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hyperlink" Target="https://codepen.io/GAmarketing/pen/RwwyPLw" TargetMode="External"/><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hyperlink" Target="https://codepen.io/GAmarketing/pen/MWWGwoO"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y.generalassemb.ly/enroll/ncYwjKAscH6cGzvX4RsJ"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codepen.io/collection/ngGdQe/" TargetMode="External"/><Relationship Id="rId5" Type="http://schemas.openxmlformats.org/officeDocument/2006/relationships/hyperlink" Target="https://codepen.io/collection/nmBGQM/" TargetMode="External"/><Relationship Id="rId4" Type="http://schemas.openxmlformats.org/officeDocument/2006/relationships/hyperlink" Target="https://codepen.io/collection/DboQbW/?grid_type=list"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codepen.io/GAmarketing/pen/jOOxbMK" TargetMode="External"/><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hyperlink" Target="https://stackoverflow.com/" TargetMode="External"/><Relationship Id="rId7" Type="http://schemas.openxmlformats.org/officeDocument/2006/relationships/hyperlink" Target="https://caniuse.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s://codepen.io/" TargetMode="External"/><Relationship Id="rId5" Type="http://schemas.openxmlformats.org/officeDocument/2006/relationships/hyperlink" Target="https://developer.mozilla.org/en-US/" TargetMode="External"/><Relationship Id="rId4" Type="http://schemas.openxmlformats.org/officeDocument/2006/relationships/hyperlink" Target="https://css-tricks.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Orientation and</a:t>
            </a:r>
            <a:br>
              <a:rPr lang="en"/>
            </a:br>
            <a:r>
              <a:rPr lang="en"/>
              <a:t>Introduction to HTML</a:t>
            </a:r>
            <a:endParaRPr/>
          </a:p>
        </p:txBody>
      </p:sp>
      <p:sp>
        <p:nvSpPr>
          <p:cNvPr id="287" name="Google Shape;287;p3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What Is HTML?</a:t>
            </a:r>
            <a:endParaRPr/>
          </a:p>
        </p:txBody>
      </p:sp>
      <p:sp>
        <p:nvSpPr>
          <p:cNvPr id="368" name="Google Shape;368;p4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Structure for Webpages</a:t>
            </a:r>
            <a:endParaRPr/>
          </a:p>
        </p:txBody>
      </p:sp>
      <p:sp>
        <p:nvSpPr>
          <p:cNvPr id="374" name="Google Shape;374;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pic>
        <p:nvPicPr>
          <p:cNvPr id="375" name="Google Shape;375;p44"/>
          <p:cNvPicPr preferRelativeResize="0"/>
          <p:nvPr/>
        </p:nvPicPr>
        <p:blipFill rotWithShape="1">
          <a:blip r:embed="rId3">
            <a:alphaModFix/>
          </a:blip>
          <a:srcRect/>
          <a:stretch/>
        </p:blipFill>
        <p:spPr>
          <a:xfrm>
            <a:off x="1578111" y="1074500"/>
            <a:ext cx="5987776" cy="3366800"/>
          </a:xfrm>
          <a:prstGeom prst="rect">
            <a:avLst/>
          </a:prstGeom>
          <a:noFill/>
          <a:ln>
            <a:noFill/>
          </a:ln>
        </p:spPr>
      </p:pic>
      <p:sp>
        <p:nvSpPr>
          <p:cNvPr id="376" name="Google Shape;376;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380"/>
        <p:cNvGrpSpPr/>
        <p:nvPr/>
      </p:nvGrpSpPr>
      <p:grpSpPr>
        <a:xfrm>
          <a:off x="0" y="0"/>
          <a:ext cx="0" cy="0"/>
          <a:chOff x="0" y="0"/>
          <a:chExt cx="0" cy="0"/>
        </a:xfrm>
      </p:grpSpPr>
      <p:cxnSp>
        <p:nvCxnSpPr>
          <p:cNvPr id="381" name="Google Shape;381;p45"/>
          <p:cNvCxnSpPr/>
          <p:nvPr/>
        </p:nvCxnSpPr>
        <p:spPr>
          <a:xfrm rot="5400000">
            <a:off x="1304950" y="2362375"/>
            <a:ext cx="2858700" cy="249900"/>
          </a:xfrm>
          <a:prstGeom prst="bentConnector4">
            <a:avLst>
              <a:gd name="adj1" fmla="val 132"/>
              <a:gd name="adj2" fmla="val 195288"/>
            </a:avLst>
          </a:prstGeom>
          <a:noFill/>
          <a:ln w="19050" cap="flat" cmpd="sng">
            <a:solidFill>
              <a:schemeClr val="accent1"/>
            </a:solidFill>
            <a:prstDash val="solid"/>
            <a:round/>
            <a:headEnd type="triangle" w="med" len="med"/>
            <a:tailEnd type="none" w="med" len="med"/>
          </a:ln>
        </p:spPr>
      </p:cxnSp>
      <p:sp>
        <p:nvSpPr>
          <p:cNvPr id="382" name="Google Shape;382;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HTML Basics</a:t>
            </a:r>
            <a:endParaRPr>
              <a:solidFill>
                <a:srgbClr val="FFFFFF"/>
              </a:solidFill>
            </a:endParaRPr>
          </a:p>
        </p:txBody>
      </p:sp>
      <p:sp>
        <p:nvSpPr>
          <p:cNvPr id="383" name="Google Shape;383;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sp>
        <p:nvSpPr>
          <p:cNvPr id="384" name="Google Shape;384;p45"/>
          <p:cNvSpPr txBox="1"/>
          <p:nvPr/>
        </p:nvSpPr>
        <p:spPr>
          <a:xfrm>
            <a:off x="2859161" y="814591"/>
            <a:ext cx="4172700" cy="48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&lt;!DOCTYPE html&gt;</a:t>
            </a:r>
            <a:endParaRPr sz="1800">
              <a:solidFill>
                <a:srgbClr val="FFFFFF"/>
              </a:solidFill>
              <a:latin typeface="Inconsolata"/>
              <a:ea typeface="Inconsolata"/>
              <a:cs typeface="Inconsolata"/>
              <a:sym typeface="Inconsolata"/>
            </a:endParaRPr>
          </a:p>
          <a:p>
            <a:pPr marL="0" lvl="0" indent="0" algn="l" rtl="0">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&lt;html&gt;</a:t>
            </a:r>
            <a:endParaRPr sz="1800">
              <a:solidFill>
                <a:srgbClr val="FFFFFF"/>
              </a:solidFill>
              <a:latin typeface="Inconsolata"/>
              <a:ea typeface="Inconsolata"/>
              <a:cs typeface="Inconsolata"/>
              <a:sym typeface="Inconsolata"/>
            </a:endParaRPr>
          </a:p>
          <a:p>
            <a:pPr marL="114300" lvl="0" indent="0" algn="l" rtl="0">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&lt;head&gt;</a:t>
            </a:r>
            <a:endParaRPr sz="1800">
              <a:solidFill>
                <a:srgbClr val="FFFFFF"/>
              </a:solidFill>
              <a:latin typeface="Inconsolata"/>
              <a:ea typeface="Inconsolata"/>
              <a:cs typeface="Inconsolata"/>
              <a:sym typeface="Inconsolata"/>
            </a:endParaRPr>
          </a:p>
          <a:p>
            <a:pPr marL="228600" lvl="0" indent="0" algn="l" rtl="0">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&lt;title&gt;GA&lt;/title&gt;</a:t>
            </a:r>
            <a:endParaRPr sz="1800">
              <a:solidFill>
                <a:srgbClr val="FFFFFF"/>
              </a:solidFill>
              <a:latin typeface="Inconsolata"/>
              <a:ea typeface="Inconsolata"/>
              <a:cs typeface="Inconsolata"/>
              <a:sym typeface="Inconsolata"/>
            </a:endParaRPr>
          </a:p>
          <a:p>
            <a:pPr marL="114300" lvl="0" indent="0" algn="l" rtl="0">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&lt;/head&gt;</a:t>
            </a:r>
            <a:endParaRPr sz="1800">
              <a:solidFill>
                <a:srgbClr val="FFFFFF"/>
              </a:solidFill>
              <a:latin typeface="Inconsolata"/>
              <a:ea typeface="Inconsolata"/>
              <a:cs typeface="Inconsolata"/>
              <a:sym typeface="Inconsolata"/>
            </a:endParaRPr>
          </a:p>
          <a:p>
            <a:pPr marL="114300" lvl="0" indent="0" algn="l" rtl="0">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&lt;body&gt;</a:t>
            </a:r>
            <a:endParaRPr sz="1800">
              <a:solidFill>
                <a:srgbClr val="FFFFFF"/>
              </a:solidFill>
              <a:latin typeface="Inconsolata"/>
              <a:ea typeface="Inconsolata"/>
              <a:cs typeface="Inconsolata"/>
              <a:sym typeface="Inconsolata"/>
            </a:endParaRPr>
          </a:p>
          <a:p>
            <a:pPr marL="228600" lvl="0" indent="0" algn="l" rtl="0">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&lt;p&gt;Hey GA!&lt;/p&gt;</a:t>
            </a:r>
            <a:endParaRPr sz="1800">
              <a:solidFill>
                <a:srgbClr val="FFFFFF"/>
              </a:solidFill>
              <a:latin typeface="Inconsolata"/>
              <a:ea typeface="Inconsolata"/>
              <a:cs typeface="Inconsolata"/>
              <a:sym typeface="Inconsolata"/>
            </a:endParaRPr>
          </a:p>
          <a:p>
            <a:pPr marL="114300" lvl="0" indent="0" algn="l" rtl="0">
              <a:lnSpc>
                <a:spcPct val="115000"/>
              </a:lnSpc>
              <a:spcBef>
                <a:spcPts val="0"/>
              </a:spcBef>
              <a:spcAft>
                <a:spcPts val="0"/>
              </a:spcAft>
              <a:buClr>
                <a:schemeClr val="dk1"/>
              </a:buClr>
              <a:buSzPts val="1100"/>
              <a:buFont typeface="Arial"/>
              <a:buNone/>
            </a:pPr>
            <a:r>
              <a:rPr lang="en" sz="1800">
                <a:solidFill>
                  <a:srgbClr val="FFFFFF"/>
                </a:solidFill>
                <a:latin typeface="Inconsolata"/>
                <a:ea typeface="Inconsolata"/>
                <a:cs typeface="Inconsolata"/>
                <a:sym typeface="Inconsolata"/>
              </a:rPr>
              <a:t>&lt;/body&gt;</a:t>
            </a:r>
            <a:endParaRPr sz="1800">
              <a:solidFill>
                <a:srgbClr val="FFFFFF"/>
              </a:solidFill>
              <a:latin typeface="Inconsolata"/>
              <a:ea typeface="Inconsolata"/>
              <a:cs typeface="Inconsolata"/>
              <a:sym typeface="Inconsolata"/>
            </a:endParaRPr>
          </a:p>
          <a:p>
            <a:pPr marL="0" lvl="0" indent="0" algn="l" rtl="0">
              <a:lnSpc>
                <a:spcPct val="115000"/>
              </a:lnSpc>
              <a:spcBef>
                <a:spcPts val="0"/>
              </a:spcBef>
              <a:spcAft>
                <a:spcPts val="0"/>
              </a:spcAft>
              <a:buNone/>
            </a:pPr>
            <a:r>
              <a:rPr lang="en" sz="1800">
                <a:solidFill>
                  <a:srgbClr val="FFFFFF"/>
                </a:solidFill>
                <a:latin typeface="Inconsolata"/>
                <a:ea typeface="Inconsolata"/>
                <a:cs typeface="Inconsolata"/>
                <a:sym typeface="Inconsolata"/>
              </a:rPr>
              <a:t>&lt;/html&gt;</a:t>
            </a:r>
            <a:endParaRPr sz="1800">
              <a:solidFill>
                <a:srgbClr val="FFFFFF"/>
              </a:solidFill>
              <a:latin typeface="Inconsolata"/>
              <a:ea typeface="Inconsolata"/>
              <a:cs typeface="Inconsolata"/>
              <a:sym typeface="Inconsolata"/>
            </a:endParaRPr>
          </a:p>
        </p:txBody>
      </p:sp>
      <p:sp>
        <p:nvSpPr>
          <p:cNvPr id="385" name="Google Shape;385;p45"/>
          <p:cNvSpPr txBox="1"/>
          <p:nvPr/>
        </p:nvSpPr>
        <p:spPr>
          <a:xfrm>
            <a:off x="516650" y="1791025"/>
            <a:ext cx="1563000" cy="139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FFFFFF"/>
                </a:solidFill>
                <a:latin typeface="Proxima Nova"/>
                <a:ea typeface="Proxima Nova"/>
                <a:cs typeface="Proxima Nova"/>
                <a:sym typeface="Proxima Nova"/>
              </a:rPr>
              <a:t>The doctype for all HTML documents is the same: </a:t>
            </a:r>
            <a:endParaRPr sz="1200" b="1">
              <a:solidFill>
                <a:srgbClr val="FFFFFF"/>
              </a:solidFill>
              <a:latin typeface="Proxima Nova"/>
              <a:ea typeface="Proxima Nova"/>
              <a:cs typeface="Proxima Nova"/>
              <a:sym typeface="Proxima Nova"/>
            </a:endParaRPr>
          </a:p>
          <a:p>
            <a:pPr marL="0" lvl="0" indent="0" algn="l" rtl="0">
              <a:lnSpc>
                <a:spcPct val="115000"/>
              </a:lnSpc>
              <a:spcBef>
                <a:spcPts val="0"/>
              </a:spcBef>
              <a:spcAft>
                <a:spcPts val="0"/>
              </a:spcAft>
              <a:buNone/>
            </a:pPr>
            <a:r>
              <a:rPr lang="en" sz="1200" b="1">
                <a:solidFill>
                  <a:schemeClr val="accent1"/>
                </a:solidFill>
                <a:latin typeface="Proxima Nova"/>
                <a:ea typeface="Proxima Nova"/>
                <a:cs typeface="Proxima Nova"/>
                <a:sym typeface="Proxima Nova"/>
              </a:rPr>
              <a:t>&lt;!DOCTYPE html&gt;</a:t>
            </a:r>
            <a:r>
              <a:rPr lang="en" sz="1200" b="1">
                <a:latin typeface="Proxima Nova"/>
                <a:ea typeface="Proxima Nova"/>
                <a:cs typeface="Proxima Nova"/>
                <a:sym typeface="Proxima Nova"/>
              </a:rPr>
              <a:t>. </a:t>
            </a:r>
            <a:r>
              <a:rPr lang="en" sz="1200" b="1">
                <a:solidFill>
                  <a:srgbClr val="FFFFFF"/>
                </a:solidFill>
                <a:latin typeface="Proxima Nova"/>
                <a:ea typeface="Proxima Nova"/>
                <a:cs typeface="Proxima Nova"/>
                <a:sym typeface="Proxima Nova"/>
              </a:rPr>
              <a:t>It is ALWAYS the first item on a page.</a:t>
            </a:r>
            <a:endParaRPr sz="1200" b="1">
              <a:solidFill>
                <a:srgbClr val="FFFFFF"/>
              </a:solidFill>
              <a:latin typeface="Proxima Nova"/>
              <a:ea typeface="Proxima Nova"/>
              <a:cs typeface="Proxima Nova"/>
              <a:sym typeface="Proxima Nova"/>
            </a:endParaRPr>
          </a:p>
        </p:txBody>
      </p:sp>
      <p:sp>
        <p:nvSpPr>
          <p:cNvPr id="386" name="Google Shape;386;p45"/>
          <p:cNvSpPr txBox="1"/>
          <p:nvPr/>
        </p:nvSpPr>
        <p:spPr>
          <a:xfrm>
            <a:off x="6080825" y="1630300"/>
            <a:ext cx="2461200" cy="78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00A7BD"/>
                </a:solidFill>
                <a:latin typeface="Proxima Nova"/>
                <a:ea typeface="Proxima Nova"/>
                <a:cs typeface="Proxima Nova"/>
                <a:sym typeface="Proxima Nova"/>
              </a:rPr>
              <a:t>&lt;html&gt; </a:t>
            </a:r>
            <a:r>
              <a:rPr lang="en" sz="1200" b="1">
                <a:solidFill>
                  <a:srgbClr val="FFFFFF"/>
                </a:solidFill>
                <a:latin typeface="Proxima Nova"/>
                <a:ea typeface="Proxima Nova"/>
                <a:cs typeface="Proxima Nova"/>
                <a:sym typeface="Proxima Nova"/>
              </a:rPr>
              <a:t>tag ALWAYS encloses </a:t>
            </a:r>
            <a:br>
              <a:rPr lang="en" sz="1200" b="1">
                <a:solidFill>
                  <a:srgbClr val="FFFFFF"/>
                </a:solidFill>
                <a:latin typeface="Proxima Nova"/>
                <a:ea typeface="Proxima Nova"/>
                <a:cs typeface="Proxima Nova"/>
                <a:sym typeface="Proxima Nova"/>
              </a:rPr>
            </a:br>
            <a:r>
              <a:rPr lang="en" sz="1200" b="1">
                <a:solidFill>
                  <a:srgbClr val="FFFFFF"/>
                </a:solidFill>
                <a:latin typeface="Proxima Nova"/>
                <a:ea typeface="Proxima Nova"/>
                <a:cs typeface="Proxima Nova"/>
                <a:sym typeface="Proxima Nova"/>
              </a:rPr>
              <a:t>the entire document</a:t>
            </a:r>
            <a:endParaRPr sz="1200" b="1">
              <a:solidFill>
                <a:srgbClr val="FFFFFF"/>
              </a:solidFill>
              <a:latin typeface="Proxima Nova"/>
              <a:ea typeface="Proxima Nova"/>
              <a:cs typeface="Proxima Nova"/>
              <a:sym typeface="Proxima Nova"/>
            </a:endParaRPr>
          </a:p>
        </p:txBody>
      </p:sp>
      <p:sp>
        <p:nvSpPr>
          <p:cNvPr id="387" name="Google Shape;387;p45"/>
          <p:cNvSpPr txBox="1"/>
          <p:nvPr/>
        </p:nvSpPr>
        <p:spPr>
          <a:xfrm>
            <a:off x="6007550" y="2648600"/>
            <a:ext cx="2461200" cy="139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accent2"/>
                </a:solidFill>
                <a:latin typeface="Proxima Nova"/>
                <a:ea typeface="Proxima Nova"/>
                <a:cs typeface="Proxima Nova"/>
                <a:sym typeface="Proxima Nova"/>
              </a:rPr>
              <a:t>&lt;head&gt;</a:t>
            </a:r>
            <a:r>
              <a:rPr lang="en" sz="1200" b="1">
                <a:latin typeface="Proxima Nova"/>
                <a:ea typeface="Proxima Nova"/>
                <a:cs typeface="Proxima Nova"/>
                <a:sym typeface="Proxima Nova"/>
              </a:rPr>
              <a:t> </a:t>
            </a:r>
            <a:r>
              <a:rPr lang="en" sz="1200" b="1">
                <a:solidFill>
                  <a:srgbClr val="FFFFFF"/>
                </a:solidFill>
                <a:latin typeface="Proxima Nova"/>
                <a:ea typeface="Proxima Nova"/>
                <a:cs typeface="Proxima Nova"/>
                <a:sym typeface="Proxima Nova"/>
              </a:rPr>
              <a:t>and</a:t>
            </a:r>
            <a:r>
              <a:rPr lang="en" sz="1200" b="1">
                <a:latin typeface="Proxima Nova"/>
                <a:ea typeface="Proxima Nova"/>
                <a:cs typeface="Proxima Nova"/>
                <a:sym typeface="Proxima Nova"/>
              </a:rPr>
              <a:t> </a:t>
            </a:r>
            <a:r>
              <a:rPr lang="en" sz="1200" b="1">
                <a:solidFill>
                  <a:schemeClr val="accent2"/>
                </a:solidFill>
                <a:latin typeface="Proxima Nova"/>
                <a:ea typeface="Proxima Nova"/>
                <a:cs typeface="Proxima Nova"/>
                <a:sym typeface="Proxima Nova"/>
              </a:rPr>
              <a:t>&lt;body&gt;</a:t>
            </a:r>
            <a:r>
              <a:rPr lang="en" sz="1200" b="1">
                <a:solidFill>
                  <a:schemeClr val="accent4"/>
                </a:solidFill>
                <a:latin typeface="Proxima Nova"/>
                <a:ea typeface="Proxima Nova"/>
                <a:cs typeface="Proxima Nova"/>
                <a:sym typeface="Proxima Nova"/>
              </a:rPr>
              <a:t> </a:t>
            </a:r>
            <a:r>
              <a:rPr lang="en" sz="1200" b="1">
                <a:solidFill>
                  <a:srgbClr val="FFFFFF"/>
                </a:solidFill>
                <a:latin typeface="Proxima Nova"/>
                <a:ea typeface="Proxima Nova"/>
                <a:cs typeface="Proxima Nova"/>
                <a:sym typeface="Proxima Nova"/>
              </a:rPr>
              <a:t>tags are  where page content go. The </a:t>
            </a:r>
            <a:r>
              <a:rPr lang="en" sz="1200" b="1">
                <a:solidFill>
                  <a:schemeClr val="accent2"/>
                </a:solidFill>
                <a:latin typeface="Proxima Nova"/>
                <a:ea typeface="Proxima Nova"/>
                <a:cs typeface="Proxima Nova"/>
                <a:sym typeface="Proxima Nova"/>
              </a:rPr>
              <a:t>&lt;head&gt;</a:t>
            </a:r>
            <a:r>
              <a:rPr lang="en" sz="1200" b="1">
                <a:latin typeface="Proxima Nova"/>
                <a:ea typeface="Proxima Nova"/>
                <a:cs typeface="Proxima Nova"/>
                <a:sym typeface="Proxima Nova"/>
              </a:rPr>
              <a:t> </a:t>
            </a:r>
            <a:r>
              <a:rPr lang="en" sz="1200" b="1">
                <a:solidFill>
                  <a:srgbClr val="FFFFFF"/>
                </a:solidFill>
                <a:latin typeface="Proxima Nova"/>
                <a:ea typeface="Proxima Nova"/>
                <a:cs typeface="Proxima Nova"/>
                <a:sym typeface="Proxima Nova"/>
              </a:rPr>
              <a:t>contains what machines see,</a:t>
            </a:r>
            <a:r>
              <a:rPr lang="en" sz="1200" b="1">
                <a:latin typeface="Proxima Nova"/>
                <a:ea typeface="Proxima Nova"/>
                <a:cs typeface="Proxima Nova"/>
                <a:sym typeface="Proxima Nova"/>
              </a:rPr>
              <a:t> </a:t>
            </a:r>
            <a:r>
              <a:rPr lang="en" sz="1200" b="1">
                <a:solidFill>
                  <a:schemeClr val="accent2"/>
                </a:solidFill>
                <a:latin typeface="Proxima Nova"/>
                <a:ea typeface="Proxima Nova"/>
                <a:cs typeface="Proxima Nova"/>
                <a:sym typeface="Proxima Nova"/>
              </a:rPr>
              <a:t>&lt;body&gt;</a:t>
            </a:r>
            <a:r>
              <a:rPr lang="en" sz="1200" b="1">
                <a:solidFill>
                  <a:schemeClr val="accent4"/>
                </a:solidFill>
                <a:latin typeface="Proxima Nova"/>
                <a:ea typeface="Proxima Nova"/>
                <a:cs typeface="Proxima Nova"/>
                <a:sym typeface="Proxima Nova"/>
              </a:rPr>
              <a:t> </a:t>
            </a:r>
            <a:r>
              <a:rPr lang="en" sz="1200" b="1">
                <a:solidFill>
                  <a:srgbClr val="FFFFFF"/>
                </a:solidFill>
                <a:latin typeface="Proxima Nova"/>
                <a:ea typeface="Proxima Nova"/>
                <a:cs typeface="Proxima Nova"/>
                <a:sym typeface="Proxima Nova"/>
              </a:rPr>
              <a:t>is what people see.</a:t>
            </a:r>
            <a:endParaRPr sz="1200" b="1">
              <a:solidFill>
                <a:srgbClr val="FFFFFF"/>
              </a:solidFill>
              <a:latin typeface="Proxima Nova"/>
              <a:ea typeface="Proxima Nova"/>
              <a:cs typeface="Proxima Nova"/>
              <a:sym typeface="Proxima Nova"/>
            </a:endParaRPr>
          </a:p>
        </p:txBody>
      </p:sp>
      <p:cxnSp>
        <p:nvCxnSpPr>
          <p:cNvPr id="388" name="Google Shape;388;p45"/>
          <p:cNvCxnSpPr>
            <a:stCxn id="387" idx="0"/>
          </p:cNvCxnSpPr>
          <p:nvPr/>
        </p:nvCxnSpPr>
        <p:spPr>
          <a:xfrm rot="5400000" flipH="1">
            <a:off x="5924900" y="1335350"/>
            <a:ext cx="165300" cy="2461200"/>
          </a:xfrm>
          <a:prstGeom prst="bentConnector2">
            <a:avLst/>
          </a:prstGeom>
          <a:noFill/>
          <a:ln w="19050" cap="flat" cmpd="sng">
            <a:solidFill>
              <a:schemeClr val="accent2"/>
            </a:solidFill>
            <a:prstDash val="solid"/>
            <a:round/>
            <a:headEnd type="none" w="med" len="med"/>
            <a:tailEnd type="triangle" w="med" len="med"/>
          </a:ln>
        </p:spPr>
      </p:cxnSp>
      <p:cxnSp>
        <p:nvCxnSpPr>
          <p:cNvPr id="389" name="Google Shape;389;p45"/>
          <p:cNvCxnSpPr/>
          <p:nvPr/>
        </p:nvCxnSpPr>
        <p:spPr>
          <a:xfrm rot="10800000">
            <a:off x="3882350" y="1329700"/>
            <a:ext cx="3355800" cy="300600"/>
          </a:xfrm>
          <a:prstGeom prst="bentConnector3">
            <a:avLst>
              <a:gd name="adj1" fmla="val 50000"/>
            </a:avLst>
          </a:prstGeom>
          <a:noFill/>
          <a:ln w="19050" cap="flat" cmpd="sng">
            <a:solidFill>
              <a:srgbClr val="00A7BD"/>
            </a:solidFill>
            <a:prstDash val="solid"/>
            <a:round/>
            <a:headEnd type="none" w="med" len="med"/>
            <a:tailEnd type="triangle" w="med" len="med"/>
          </a:ln>
        </p:spPr>
      </p:cxnSp>
      <p:sp>
        <p:nvSpPr>
          <p:cNvPr id="390" name="Google Shape;390;p4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People Think HTML Is Programming — It’s Not!</a:t>
            </a:r>
            <a:endParaRPr/>
          </a:p>
        </p:txBody>
      </p:sp>
      <p:sp>
        <p:nvSpPr>
          <p:cNvPr id="396" name="Google Shape;396;p4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pic>
        <p:nvPicPr>
          <p:cNvPr id="397" name="Google Shape;397;p46"/>
          <p:cNvPicPr preferRelativeResize="0"/>
          <p:nvPr/>
        </p:nvPicPr>
        <p:blipFill rotWithShape="1">
          <a:blip r:embed="rId3">
            <a:alphaModFix/>
          </a:blip>
          <a:srcRect l="4445" t="13174" r="1965" b="49514"/>
          <a:stretch/>
        </p:blipFill>
        <p:spPr>
          <a:xfrm>
            <a:off x="1578100" y="1007150"/>
            <a:ext cx="5987800" cy="3353674"/>
          </a:xfrm>
          <a:prstGeom prst="rect">
            <a:avLst/>
          </a:prstGeom>
          <a:noFill/>
          <a:ln>
            <a:noFill/>
          </a:ln>
        </p:spPr>
      </p:pic>
      <p:sp>
        <p:nvSpPr>
          <p:cNvPr id="398" name="Google Shape;398;p4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47"/>
          <p:cNvPicPr preferRelativeResize="0"/>
          <p:nvPr/>
        </p:nvPicPr>
        <p:blipFill rotWithShape="1">
          <a:blip r:embed="rId3">
            <a:alphaModFix/>
          </a:blip>
          <a:srcRect b="56119"/>
          <a:stretch/>
        </p:blipFill>
        <p:spPr>
          <a:xfrm>
            <a:off x="768700" y="2463653"/>
            <a:ext cx="4615927" cy="506346"/>
          </a:xfrm>
          <a:prstGeom prst="rect">
            <a:avLst/>
          </a:prstGeom>
          <a:noFill/>
          <a:ln>
            <a:noFill/>
          </a:ln>
        </p:spPr>
      </p:pic>
      <p:pic>
        <p:nvPicPr>
          <p:cNvPr id="404" name="Google Shape;404;p47"/>
          <p:cNvPicPr preferRelativeResize="0"/>
          <p:nvPr/>
        </p:nvPicPr>
        <p:blipFill rotWithShape="1">
          <a:blip r:embed="rId4">
            <a:alphaModFix/>
          </a:blip>
          <a:srcRect b="47867"/>
          <a:stretch/>
        </p:blipFill>
        <p:spPr>
          <a:xfrm>
            <a:off x="675950" y="2023525"/>
            <a:ext cx="4768048" cy="2485699"/>
          </a:xfrm>
          <a:prstGeom prst="rect">
            <a:avLst/>
          </a:prstGeom>
          <a:noFill/>
          <a:ln>
            <a:noFill/>
          </a:ln>
        </p:spPr>
      </p:pic>
      <p:pic>
        <p:nvPicPr>
          <p:cNvPr id="405" name="Google Shape;405;p47"/>
          <p:cNvPicPr preferRelativeResize="0"/>
          <p:nvPr/>
        </p:nvPicPr>
        <p:blipFill rotWithShape="1">
          <a:blip r:embed="rId3">
            <a:alphaModFix/>
          </a:blip>
          <a:srcRect l="3722" t="68616" r="5269"/>
          <a:stretch/>
        </p:blipFill>
        <p:spPr>
          <a:xfrm>
            <a:off x="768700" y="3205500"/>
            <a:ext cx="4565298" cy="393600"/>
          </a:xfrm>
          <a:prstGeom prst="rect">
            <a:avLst/>
          </a:prstGeom>
          <a:noFill/>
          <a:ln>
            <a:noFill/>
          </a:ln>
        </p:spPr>
      </p:pic>
      <p:sp>
        <p:nvSpPr>
          <p:cNvPr id="406" name="Google Shape;406;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r>
              <a:rPr lang="en"/>
              <a:t> | © 2020 General Assembly</a:t>
            </a:r>
            <a:endParaRPr/>
          </a:p>
        </p:txBody>
      </p:sp>
      <p:sp>
        <p:nvSpPr>
          <p:cNvPr id="407" name="Google Shape;407;p47"/>
          <p:cNvSpPr txBox="1"/>
          <p:nvPr/>
        </p:nvSpPr>
        <p:spPr>
          <a:xfrm>
            <a:off x="6590425" y="2647400"/>
            <a:ext cx="1280100" cy="135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These symbols surround every tag.</a:t>
            </a:r>
            <a:endParaRPr sz="1800">
              <a:latin typeface="Proxima Nova"/>
              <a:ea typeface="Proxima Nova"/>
              <a:cs typeface="Proxima Nova"/>
              <a:sym typeface="Proxima Nova"/>
            </a:endParaRPr>
          </a:p>
        </p:txBody>
      </p:sp>
      <p:sp>
        <p:nvSpPr>
          <p:cNvPr id="408" name="Google Shape;408;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Hypertext Markup Language</a:t>
            </a:r>
            <a:endParaRPr/>
          </a:p>
        </p:txBody>
      </p:sp>
      <p:sp>
        <p:nvSpPr>
          <p:cNvPr id="409" name="Google Shape;409;p47"/>
          <p:cNvSpPr txBox="1">
            <a:spLocks noGrp="1"/>
          </p:cNvSpPr>
          <p:nvPr>
            <p:ph type="body" idx="4294967295"/>
          </p:nvPr>
        </p:nvSpPr>
        <p:spPr>
          <a:xfrm>
            <a:off x="457200" y="1023500"/>
            <a:ext cx="56232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HTML is made up of tags.</a:t>
            </a:r>
            <a:endParaRPr/>
          </a:p>
          <a:p>
            <a:pPr marL="457200" lvl="0" indent="-342900" algn="l" rtl="0">
              <a:spcBef>
                <a:spcPts val="0"/>
              </a:spcBef>
              <a:spcAft>
                <a:spcPts val="0"/>
              </a:spcAft>
              <a:buSzPts val="1800"/>
              <a:buChar char="●"/>
            </a:pPr>
            <a:r>
              <a:rPr lang="en"/>
              <a:t>Tags tell the browser how to encode the content (e.g., will the content be formatted as an image or as a link?)</a:t>
            </a:r>
            <a:endParaRPr/>
          </a:p>
        </p:txBody>
      </p:sp>
      <p:sp>
        <p:nvSpPr>
          <p:cNvPr id="410" name="Google Shape;410;p47"/>
          <p:cNvSpPr/>
          <p:nvPr/>
        </p:nvSpPr>
        <p:spPr>
          <a:xfrm>
            <a:off x="6526675" y="853075"/>
            <a:ext cx="1407600" cy="140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7"/>
          <p:cNvSpPr txBox="1"/>
          <p:nvPr/>
        </p:nvSpPr>
        <p:spPr>
          <a:xfrm>
            <a:off x="6356575" y="1389925"/>
            <a:ext cx="1747800" cy="633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6000" b="1">
                <a:solidFill>
                  <a:schemeClr val="dk1"/>
                </a:solidFill>
                <a:latin typeface="Proxima Nova"/>
                <a:ea typeface="Proxima Nova"/>
                <a:cs typeface="Proxima Nova"/>
                <a:sym typeface="Proxima Nova"/>
              </a:rPr>
              <a:t>&lt; &gt;</a:t>
            </a:r>
            <a:endParaRPr sz="6000"/>
          </a:p>
        </p:txBody>
      </p:sp>
      <p:cxnSp>
        <p:nvCxnSpPr>
          <p:cNvPr id="412" name="Google Shape;412;p47"/>
          <p:cNvCxnSpPr/>
          <p:nvPr/>
        </p:nvCxnSpPr>
        <p:spPr>
          <a:xfrm>
            <a:off x="763850" y="4509225"/>
            <a:ext cx="4575000" cy="0"/>
          </a:xfrm>
          <a:prstGeom prst="straightConnector1">
            <a:avLst/>
          </a:prstGeom>
          <a:noFill/>
          <a:ln w="9525" cap="flat" cmpd="sng">
            <a:solidFill>
              <a:srgbClr val="000000"/>
            </a:solidFill>
            <a:prstDash val="solid"/>
            <a:round/>
            <a:headEnd type="none" w="med" len="med"/>
            <a:tailEnd type="none" w="med" len="med"/>
          </a:ln>
        </p:spPr>
      </p:cxnSp>
      <p:cxnSp>
        <p:nvCxnSpPr>
          <p:cNvPr id="413" name="Google Shape;413;p47"/>
          <p:cNvCxnSpPr/>
          <p:nvPr/>
        </p:nvCxnSpPr>
        <p:spPr>
          <a:xfrm rot="10800000">
            <a:off x="7230475" y="2316500"/>
            <a:ext cx="0" cy="351900"/>
          </a:xfrm>
          <a:prstGeom prst="straightConnector1">
            <a:avLst/>
          </a:prstGeom>
          <a:noFill/>
          <a:ln w="19050" cap="flat" cmpd="sng">
            <a:solidFill>
              <a:srgbClr val="B7B7B7"/>
            </a:solidFill>
            <a:prstDash val="solid"/>
            <a:round/>
            <a:headEnd type="none" w="med" len="med"/>
            <a:tailEnd type="triangle" w="med" len="med"/>
          </a:ln>
        </p:spPr>
      </p:cxnSp>
      <p:sp>
        <p:nvSpPr>
          <p:cNvPr id="414" name="Google Shape;414;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aphicFrame>
        <p:nvGraphicFramePr>
          <p:cNvPr id="419" name="Google Shape;419;p48"/>
          <p:cNvGraphicFramePr/>
          <p:nvPr/>
        </p:nvGraphicFramePr>
        <p:xfrm>
          <a:off x="516200" y="1008400"/>
          <a:ext cx="8260250" cy="3372275"/>
        </p:xfrm>
        <a:graphic>
          <a:graphicData uri="http://schemas.openxmlformats.org/drawingml/2006/table">
            <a:tbl>
              <a:tblPr>
                <a:noFill/>
                <a:tableStyleId>{78875100-6D30-4883-ABE4-8A729A5619A3}</a:tableStyleId>
              </a:tblPr>
              <a:tblGrid>
                <a:gridCol w="1688775">
                  <a:extLst>
                    <a:ext uri="{9D8B030D-6E8A-4147-A177-3AD203B41FA5}">
                      <a16:colId xmlns:a16="http://schemas.microsoft.com/office/drawing/2014/main" val="20000"/>
                    </a:ext>
                  </a:extLst>
                </a:gridCol>
                <a:gridCol w="6571475">
                  <a:extLst>
                    <a:ext uri="{9D8B030D-6E8A-4147-A177-3AD203B41FA5}">
                      <a16:colId xmlns:a16="http://schemas.microsoft.com/office/drawing/2014/main" val="20001"/>
                    </a:ext>
                  </a:extLst>
                </a:gridCol>
              </a:tblGrid>
              <a:tr h="1568975">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Regular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803300">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Self-closing Tags (aka Void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420" name="Google Shape;420;p48"/>
          <p:cNvSpPr txBox="1"/>
          <p:nvPr/>
        </p:nvSpPr>
        <p:spPr>
          <a:xfrm>
            <a:off x="4056938"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Closing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21" name="Google Shape;421;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HTML</a:t>
            </a:r>
            <a:endParaRPr/>
          </a:p>
        </p:txBody>
      </p:sp>
      <p:sp>
        <p:nvSpPr>
          <p:cNvPr id="422" name="Google Shape;422;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sp>
        <p:nvSpPr>
          <p:cNvPr id="423" name="Google Shape;423;p48"/>
          <p:cNvSpPr txBox="1"/>
          <p:nvPr/>
        </p:nvSpPr>
        <p:spPr>
          <a:xfrm>
            <a:off x="2546500" y="1273153"/>
            <a:ext cx="3691800" cy="4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Inconsolata"/>
                <a:ea typeface="Inconsolata"/>
                <a:cs typeface="Inconsolata"/>
                <a:sym typeface="Inconsolata"/>
              </a:rPr>
              <a:t>&lt;p&gt;Hello GA&lt;/p&gt;</a:t>
            </a:r>
            <a:endParaRPr sz="2400">
              <a:latin typeface="Inconsolata"/>
              <a:ea typeface="Inconsolata"/>
              <a:cs typeface="Inconsolata"/>
              <a:sym typeface="Inconsolata"/>
            </a:endParaRPr>
          </a:p>
        </p:txBody>
      </p:sp>
      <p:sp>
        <p:nvSpPr>
          <p:cNvPr id="424" name="Google Shape;424;p48"/>
          <p:cNvSpPr txBox="1"/>
          <p:nvPr/>
        </p:nvSpPr>
        <p:spPr>
          <a:xfrm>
            <a:off x="2546500" y="2884188"/>
            <a:ext cx="6389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a:latin typeface="Inconsolata"/>
                <a:ea typeface="Inconsolata"/>
                <a:cs typeface="Inconsolata"/>
                <a:sym typeface="Inconsolata"/>
              </a:rPr>
              <a:t>&lt;img src="picture.jpg" /&gt;</a:t>
            </a:r>
            <a:endParaRPr sz="2400">
              <a:latin typeface="Inconsolata"/>
              <a:ea typeface="Inconsolata"/>
              <a:cs typeface="Inconsolata"/>
              <a:sym typeface="Inconsolata"/>
            </a:endParaRPr>
          </a:p>
          <a:p>
            <a:pPr marL="0" lvl="0" indent="0" algn="l" rtl="0">
              <a:spcBef>
                <a:spcPts val="0"/>
              </a:spcBef>
              <a:spcAft>
                <a:spcPts val="0"/>
              </a:spcAft>
              <a:buNone/>
            </a:pPr>
            <a:r>
              <a:rPr lang="en" sz="2400">
                <a:latin typeface="Inconsolata"/>
                <a:ea typeface="Inconsolata"/>
                <a:cs typeface="Inconsolata"/>
                <a:sym typeface="Inconsolata"/>
              </a:rPr>
              <a:t>&lt;img src="picture.jpg" alt="A picture"&gt;</a:t>
            </a:r>
            <a:endParaRPr sz="2400">
              <a:latin typeface="Inconsolata"/>
              <a:ea typeface="Inconsolata"/>
              <a:cs typeface="Inconsolata"/>
              <a:sym typeface="Inconsolata"/>
            </a:endParaRPr>
          </a:p>
        </p:txBody>
      </p:sp>
      <p:cxnSp>
        <p:nvCxnSpPr>
          <p:cNvPr id="425" name="Google Shape;425;p48"/>
          <p:cNvCxnSpPr/>
          <p:nvPr/>
        </p:nvCxnSpPr>
        <p:spPr>
          <a:xfrm>
            <a:off x="2679625" y="17444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6" name="Google Shape;426;p48"/>
          <p:cNvCxnSpPr/>
          <p:nvPr/>
        </p:nvCxnSpPr>
        <p:spPr>
          <a:xfrm>
            <a:off x="4427225" y="17450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7" name="Google Shape;427;p48"/>
          <p:cNvCxnSpPr/>
          <p:nvPr/>
        </p:nvCxnSpPr>
        <p:spPr>
          <a:xfrm>
            <a:off x="3105825" y="1744450"/>
            <a:ext cx="1271700" cy="1200"/>
          </a:xfrm>
          <a:prstGeom prst="straightConnector1">
            <a:avLst/>
          </a:prstGeom>
          <a:noFill/>
          <a:ln w="38100" cap="flat" cmpd="sng">
            <a:solidFill>
              <a:schemeClr val="lt2"/>
            </a:solidFill>
            <a:prstDash val="solid"/>
            <a:round/>
            <a:headEnd type="none" w="med" len="med"/>
            <a:tailEnd type="none" w="med" len="med"/>
          </a:ln>
        </p:spPr>
      </p:cxnSp>
      <p:cxnSp>
        <p:nvCxnSpPr>
          <p:cNvPr id="428" name="Google Shape;428;p48"/>
          <p:cNvCxnSpPr/>
          <p:nvPr/>
        </p:nvCxnSpPr>
        <p:spPr>
          <a:xfrm>
            <a:off x="2679625" y="3633238"/>
            <a:ext cx="618900" cy="0"/>
          </a:xfrm>
          <a:prstGeom prst="straightConnector1">
            <a:avLst/>
          </a:prstGeom>
          <a:noFill/>
          <a:ln w="38100" cap="flat" cmpd="sng">
            <a:solidFill>
              <a:schemeClr val="dk2"/>
            </a:solidFill>
            <a:prstDash val="solid"/>
            <a:round/>
            <a:headEnd type="none" w="med" len="med"/>
            <a:tailEnd type="none" w="med" len="med"/>
          </a:ln>
        </p:spPr>
      </p:cxnSp>
      <p:cxnSp>
        <p:nvCxnSpPr>
          <p:cNvPr id="429" name="Google Shape;429;p48"/>
          <p:cNvCxnSpPr/>
          <p:nvPr/>
        </p:nvCxnSpPr>
        <p:spPr>
          <a:xfrm>
            <a:off x="3393650" y="3633238"/>
            <a:ext cx="2471700" cy="0"/>
          </a:xfrm>
          <a:prstGeom prst="straightConnector1">
            <a:avLst/>
          </a:prstGeom>
          <a:noFill/>
          <a:ln w="38100" cap="flat" cmpd="sng">
            <a:solidFill>
              <a:schemeClr val="lt2"/>
            </a:solidFill>
            <a:prstDash val="solid"/>
            <a:round/>
            <a:headEnd type="none" w="med" len="med"/>
            <a:tailEnd type="none" w="med" len="med"/>
          </a:ln>
        </p:spPr>
      </p:cxnSp>
      <p:sp>
        <p:nvSpPr>
          <p:cNvPr id="430" name="Google Shape;430;p48"/>
          <p:cNvSpPr txBox="1"/>
          <p:nvPr/>
        </p:nvSpPr>
        <p:spPr>
          <a:xfrm>
            <a:off x="22953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Opening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1" name="Google Shape;431;p48"/>
          <p:cNvSpPr txBox="1"/>
          <p:nvPr/>
        </p:nvSpPr>
        <p:spPr>
          <a:xfrm>
            <a:off x="31691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Content</a:t>
            </a:r>
            <a:endParaRPr>
              <a:latin typeface="Proxima Nova"/>
              <a:ea typeface="Proxima Nova"/>
              <a:cs typeface="Proxima Nova"/>
              <a:sym typeface="Proxima Nova"/>
            </a:endParaRPr>
          </a:p>
        </p:txBody>
      </p:sp>
      <p:sp>
        <p:nvSpPr>
          <p:cNvPr id="432" name="Google Shape;432;p48"/>
          <p:cNvSpPr txBox="1"/>
          <p:nvPr/>
        </p:nvSpPr>
        <p:spPr>
          <a:xfrm>
            <a:off x="2416513" y="3717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3" name="Google Shape;433;p48"/>
          <p:cNvSpPr txBox="1"/>
          <p:nvPr/>
        </p:nvSpPr>
        <p:spPr>
          <a:xfrm>
            <a:off x="3897413" y="3717810"/>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Attribute</a:t>
            </a:r>
            <a:endParaRPr>
              <a:latin typeface="Proxima Nova"/>
              <a:ea typeface="Proxima Nova"/>
              <a:cs typeface="Proxima Nova"/>
              <a:sym typeface="Proxima Nova"/>
            </a:endParaRPr>
          </a:p>
        </p:txBody>
      </p:sp>
      <p:sp>
        <p:nvSpPr>
          <p:cNvPr id="434" name="Google Shape;434;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Attributes are additional information we add to an element. </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They appear in the opening tag of the element.</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They are made up of two parts: a </a:t>
            </a:r>
            <a:r>
              <a:rPr lang="en" b="1">
                <a:solidFill>
                  <a:schemeClr val="dk1"/>
                </a:solidFill>
                <a:highlight>
                  <a:schemeClr val="accent1"/>
                </a:highlight>
              </a:rPr>
              <a:t>name</a:t>
            </a:r>
            <a:r>
              <a:rPr lang="en">
                <a:solidFill>
                  <a:schemeClr val="dk1"/>
                </a:solidFill>
              </a:rPr>
              <a:t> and a </a:t>
            </a:r>
            <a:r>
              <a:rPr lang="en" b="1">
                <a:solidFill>
                  <a:schemeClr val="dk1"/>
                </a:solidFill>
                <a:highlight>
                  <a:schemeClr val="accent2"/>
                </a:highlight>
              </a:rPr>
              <a:t>value</a:t>
            </a:r>
            <a:r>
              <a:rPr lang="en">
                <a:solidFill>
                  <a:schemeClr val="dk1"/>
                </a:solidFill>
              </a:rPr>
              <a:t>, separated by “=”.</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40" name="Google Shape;440;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sp>
        <p:nvSpPr>
          <p:cNvPr id="441" name="Google Shape;441;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a:t>
            </a:r>
            <a:endParaRPr/>
          </a:p>
        </p:txBody>
      </p:sp>
      <p:sp>
        <p:nvSpPr>
          <p:cNvPr id="442" name="Google Shape;442;p49"/>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Inconsolata"/>
                <a:ea typeface="Inconsolata"/>
                <a:cs typeface="Inconsolata"/>
                <a:sym typeface="Inconsolata"/>
              </a:rPr>
              <a:t>&lt;a href= “http://www.amazon.com”&gt;Amazon&lt;/a&gt;</a:t>
            </a:r>
            <a:endParaRPr sz="2400">
              <a:latin typeface="Inconsolata"/>
              <a:ea typeface="Inconsolata"/>
              <a:cs typeface="Inconsolata"/>
              <a:sym typeface="Inconsolata"/>
            </a:endParaRPr>
          </a:p>
        </p:txBody>
      </p:sp>
      <p:cxnSp>
        <p:nvCxnSpPr>
          <p:cNvPr id="443" name="Google Shape;443;p49"/>
          <p:cNvCxnSpPr/>
          <p:nvPr/>
        </p:nvCxnSpPr>
        <p:spPr>
          <a:xfrm rot="10800000" flipH="1">
            <a:off x="1725375" y="2943325"/>
            <a:ext cx="587700" cy="300"/>
          </a:xfrm>
          <a:prstGeom prst="straightConnector1">
            <a:avLst/>
          </a:prstGeom>
          <a:noFill/>
          <a:ln w="38100" cap="flat" cmpd="sng">
            <a:solidFill>
              <a:schemeClr val="accent1"/>
            </a:solidFill>
            <a:prstDash val="solid"/>
            <a:round/>
            <a:headEnd type="none" w="med" len="med"/>
            <a:tailEnd type="none" w="med" len="med"/>
          </a:ln>
        </p:spPr>
      </p:cxnSp>
      <p:cxnSp>
        <p:nvCxnSpPr>
          <p:cNvPr id="444" name="Google Shape;444;p49"/>
          <p:cNvCxnSpPr/>
          <p:nvPr/>
        </p:nvCxnSpPr>
        <p:spPr>
          <a:xfrm>
            <a:off x="2799375" y="2943625"/>
            <a:ext cx="3325200" cy="0"/>
          </a:xfrm>
          <a:prstGeom prst="straightConnector1">
            <a:avLst/>
          </a:prstGeom>
          <a:noFill/>
          <a:ln w="38100" cap="flat" cmpd="sng">
            <a:solidFill>
              <a:schemeClr val="accent2"/>
            </a:solidFill>
            <a:prstDash val="solid"/>
            <a:round/>
            <a:headEnd type="none" w="med" len="med"/>
            <a:tailEnd type="none" w="med" len="med"/>
          </a:ln>
        </p:spPr>
      </p:cxnSp>
      <p:sp>
        <p:nvSpPr>
          <p:cNvPr id="445" name="Google Shape;445;p49"/>
          <p:cNvSpPr txBox="1"/>
          <p:nvPr/>
        </p:nvSpPr>
        <p:spPr>
          <a:xfrm>
            <a:off x="142286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p:txBody>
      </p:sp>
      <p:sp>
        <p:nvSpPr>
          <p:cNvPr id="446" name="Google Shape;446;p49"/>
          <p:cNvSpPr txBox="1"/>
          <p:nvPr/>
        </p:nvSpPr>
        <p:spPr>
          <a:xfrm>
            <a:off x="388941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p:txBody>
      </p:sp>
      <p:grpSp>
        <p:nvGrpSpPr>
          <p:cNvPr id="447" name="Google Shape;447;p49"/>
          <p:cNvGrpSpPr/>
          <p:nvPr/>
        </p:nvGrpSpPr>
        <p:grpSpPr>
          <a:xfrm>
            <a:off x="1528775" y="3266275"/>
            <a:ext cx="4672800" cy="329425"/>
            <a:chOff x="1528775" y="3266275"/>
            <a:chExt cx="4672800" cy="329425"/>
          </a:xfrm>
        </p:grpSpPr>
        <p:cxnSp>
          <p:nvCxnSpPr>
            <p:cNvPr id="448" name="Google Shape;448;p49"/>
            <p:cNvCxnSpPr/>
            <p:nvPr/>
          </p:nvCxnSpPr>
          <p:spPr>
            <a:xfrm>
              <a:off x="1528775" y="3577625"/>
              <a:ext cx="4672800" cy="0"/>
            </a:xfrm>
            <a:prstGeom prst="straightConnector1">
              <a:avLst/>
            </a:prstGeom>
            <a:noFill/>
            <a:ln w="38100" cap="flat" cmpd="sng">
              <a:solidFill>
                <a:schemeClr val="lt2"/>
              </a:solidFill>
              <a:prstDash val="solid"/>
              <a:round/>
              <a:headEnd type="none" w="med" len="med"/>
              <a:tailEnd type="none" w="med" len="med"/>
            </a:ln>
          </p:spPr>
        </p:cxnSp>
        <p:cxnSp>
          <p:nvCxnSpPr>
            <p:cNvPr id="449" name="Google Shape;449;p49"/>
            <p:cNvCxnSpPr/>
            <p:nvPr/>
          </p:nvCxnSpPr>
          <p:spPr>
            <a:xfrm rot="10800000">
              <a:off x="1533525" y="3266300"/>
              <a:ext cx="0" cy="329400"/>
            </a:xfrm>
            <a:prstGeom prst="straightConnector1">
              <a:avLst/>
            </a:prstGeom>
            <a:noFill/>
            <a:ln w="38100" cap="flat" cmpd="sng">
              <a:solidFill>
                <a:schemeClr val="lt2"/>
              </a:solidFill>
              <a:prstDash val="solid"/>
              <a:round/>
              <a:headEnd type="none" w="med" len="med"/>
              <a:tailEnd type="none" w="med" len="med"/>
            </a:ln>
          </p:spPr>
        </p:cxnSp>
        <p:cxnSp>
          <p:nvCxnSpPr>
            <p:cNvPr id="450" name="Google Shape;450;p49"/>
            <p:cNvCxnSpPr/>
            <p:nvPr/>
          </p:nvCxnSpPr>
          <p:spPr>
            <a:xfrm rot="10800000">
              <a:off x="6181725" y="3266275"/>
              <a:ext cx="0" cy="307200"/>
            </a:xfrm>
            <a:prstGeom prst="straightConnector1">
              <a:avLst/>
            </a:prstGeom>
            <a:noFill/>
            <a:ln w="38100" cap="flat" cmpd="sng">
              <a:solidFill>
                <a:schemeClr val="lt2"/>
              </a:solidFill>
              <a:prstDash val="solid"/>
              <a:round/>
              <a:headEnd type="none" w="med" len="med"/>
              <a:tailEnd type="none" w="med" len="med"/>
            </a:ln>
          </p:spPr>
        </p:cxnSp>
      </p:grpSp>
      <p:sp>
        <p:nvSpPr>
          <p:cNvPr id="451" name="Google Shape;451;p49"/>
          <p:cNvSpPr txBox="1"/>
          <p:nvPr/>
        </p:nvSpPr>
        <p:spPr>
          <a:xfrm>
            <a:off x="2799384" y="3666225"/>
            <a:ext cx="20193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Href Attribute</a:t>
            </a:r>
            <a:endParaRPr>
              <a:latin typeface="Proxima Nova"/>
              <a:ea typeface="Proxima Nova"/>
              <a:cs typeface="Proxima Nova"/>
              <a:sym typeface="Proxima Nova"/>
            </a:endParaRPr>
          </a:p>
        </p:txBody>
      </p:sp>
      <p:sp>
        <p:nvSpPr>
          <p:cNvPr id="452" name="Google Shape;45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HTML Exercises</a:t>
            </a:r>
            <a:endParaRPr/>
          </a:p>
        </p:txBody>
      </p:sp>
      <p:sp>
        <p:nvSpPr>
          <p:cNvPr id="458" name="Google Shape;458;p5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1"/>
          <p:cNvSpPr txBox="1">
            <a:spLocks noGrp="1"/>
          </p:cNvSpPr>
          <p:nvPr>
            <p:ph type="title"/>
          </p:nvPr>
        </p:nvSpPr>
        <p:spPr>
          <a:xfrm>
            <a:off x="1008325" y="278475"/>
            <a:ext cx="49098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000000"/>
                </a:solidFill>
              </a:rPr>
              <a:t>Hello, Inspector!</a:t>
            </a:r>
            <a:endParaRPr sz="2800" b="0">
              <a:solidFill>
                <a:srgbClr val="000000"/>
              </a:solidFill>
            </a:endParaRPr>
          </a:p>
        </p:txBody>
      </p:sp>
      <p:sp>
        <p:nvSpPr>
          <p:cNvPr id="464" name="Google Shape;464;p51"/>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18</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5" name="Google Shape;465;p51"/>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466" name="Google Shape;466;p5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Visit one of your favorite websites and </a:t>
            </a:r>
            <a:r>
              <a:rPr lang="en" b="1">
                <a:solidFill>
                  <a:schemeClr val="dk1"/>
                </a:solidFill>
              </a:rPr>
              <a:t>identify three HTML tags</a:t>
            </a:r>
            <a:r>
              <a:rPr lang="en">
                <a:solidFill>
                  <a:schemeClr val="dk1"/>
                </a:solidFill>
              </a:rPr>
              <a:t> used within it.</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a:solidFill>
                  <a:schemeClr val="dk1"/>
                </a:solidFill>
              </a:rPr>
              <a:t>To view the HTML structure of a page using Google Chrome, simply right click on any element on the page and choose “Inspect.” This will open the DevTools panel (this is your new world!) and allow you to view and edit the HTML structure underlying the page. </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a:solidFill>
                  <a:schemeClr val="dk1"/>
                </a:solidFill>
              </a:rPr>
              <a:t>Then, you might use resources such as W3Schools to get a sense of what the tag means and its most common use cases.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spcBef>
                <a:spcPts val="0"/>
              </a:spcBef>
              <a:spcAft>
                <a:spcPts val="1600"/>
              </a:spcAft>
              <a:buNone/>
            </a:pPr>
            <a:endParaRPr/>
          </a:p>
        </p:txBody>
      </p:sp>
      <p:sp>
        <p:nvSpPr>
          <p:cNvPr id="467" name="Google Shape;467;p5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2"/>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 of HTML</a:t>
            </a:r>
            <a:endParaRPr/>
          </a:p>
        </p:txBody>
      </p:sp>
      <p:sp>
        <p:nvSpPr>
          <p:cNvPr id="473" name="Google Shape;473;p52"/>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979500" y="332100"/>
            <a:ext cx="7185000" cy="6438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01 Change Log </a:t>
            </a:r>
            <a:r>
              <a:rPr lang="en">
                <a:solidFill>
                  <a:schemeClr val="lt1"/>
                </a:solidFill>
              </a:rPr>
              <a:t>FEWD 3.1 - 3.2</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								</a:t>
            </a:r>
            <a:endParaRPr>
              <a:solidFill>
                <a:srgbClr val="FFFFFF"/>
              </a:solidFill>
            </a:endParaRPr>
          </a:p>
        </p:txBody>
      </p:sp>
      <p:sp>
        <p:nvSpPr>
          <p:cNvPr id="293" name="Google Shape;293;p35"/>
          <p:cNvSpPr txBox="1">
            <a:spLocks noGrp="1"/>
          </p:cNvSpPr>
          <p:nvPr>
            <p:ph type="body" idx="4294967295"/>
          </p:nvPr>
        </p:nvSpPr>
        <p:spPr>
          <a:xfrm>
            <a:off x="979500" y="1265650"/>
            <a:ext cx="7099500" cy="32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No changes. </a:t>
            </a:r>
            <a:endParaRPr sz="1600">
              <a:solidFill>
                <a:schemeClr val="dk1"/>
              </a:solidFill>
            </a:endParaRPr>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3">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294" name="Google Shape;294;p3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Visualize Your HTML Tags as a Tree</a:t>
            </a:r>
            <a:endParaRPr/>
          </a:p>
        </p:txBody>
      </p:sp>
      <p:sp>
        <p:nvSpPr>
          <p:cNvPr id="479" name="Google Shape;479;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pic>
        <p:nvPicPr>
          <p:cNvPr id="480" name="Google Shape;480;p53"/>
          <p:cNvPicPr preferRelativeResize="0"/>
          <p:nvPr/>
        </p:nvPicPr>
        <p:blipFill>
          <a:blip r:embed="rId3">
            <a:alphaModFix/>
          </a:blip>
          <a:stretch>
            <a:fillRect/>
          </a:stretch>
        </p:blipFill>
        <p:spPr>
          <a:xfrm>
            <a:off x="3125451" y="1166974"/>
            <a:ext cx="2893101" cy="3182424"/>
          </a:xfrm>
          <a:prstGeom prst="rect">
            <a:avLst/>
          </a:prstGeom>
          <a:noFill/>
          <a:ln>
            <a:noFill/>
          </a:ln>
        </p:spPr>
      </p:pic>
      <p:sp>
        <p:nvSpPr>
          <p:cNvPr id="481" name="Google Shape;481;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cxnSp>
        <p:nvCxnSpPr>
          <p:cNvPr id="486" name="Google Shape;486;p54"/>
          <p:cNvCxnSpPr>
            <a:stCxn id="487" idx="2"/>
            <a:endCxn id="488" idx="0"/>
          </p:cNvCxnSpPr>
          <p:nvPr/>
        </p:nvCxnSpPr>
        <p:spPr>
          <a:xfrm flipH="1">
            <a:off x="3328200" y="1777000"/>
            <a:ext cx="1243800" cy="509700"/>
          </a:xfrm>
          <a:prstGeom prst="straightConnector1">
            <a:avLst/>
          </a:prstGeom>
          <a:noFill/>
          <a:ln w="19050" cap="flat" cmpd="sng">
            <a:solidFill>
              <a:srgbClr val="B7B7B7"/>
            </a:solidFill>
            <a:prstDash val="solid"/>
            <a:round/>
            <a:headEnd type="none" w="med" len="med"/>
            <a:tailEnd type="triangle" w="med" len="med"/>
          </a:ln>
        </p:spPr>
      </p:cxnSp>
      <p:sp>
        <p:nvSpPr>
          <p:cNvPr id="489" name="Google Shape;489;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
        <p:nvSpPr>
          <p:cNvPr id="490" name="Google Shape;49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Elements Can Have Parents, Children, and Siblings</a:t>
            </a:r>
            <a:endParaRPr/>
          </a:p>
        </p:txBody>
      </p:sp>
      <p:sp>
        <p:nvSpPr>
          <p:cNvPr id="491" name="Google Shape;491;p54"/>
          <p:cNvSpPr/>
          <p:nvPr/>
        </p:nvSpPr>
        <p:spPr>
          <a:xfrm>
            <a:off x="4015800" y="3366495"/>
            <a:ext cx="1112400" cy="559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Inconsolata"/>
                <a:ea typeface="Inconsolata"/>
                <a:cs typeface="Inconsolata"/>
                <a:sym typeface="Inconsolata"/>
              </a:rPr>
              <a:t>&lt;li&gt;</a:t>
            </a:r>
            <a:endParaRPr sz="1800" b="1">
              <a:solidFill>
                <a:srgbClr val="FFFFFF"/>
              </a:solidFill>
              <a:latin typeface="Inconsolata"/>
              <a:ea typeface="Inconsolata"/>
              <a:cs typeface="Inconsolata"/>
              <a:sym typeface="Inconsolata"/>
            </a:endParaRPr>
          </a:p>
        </p:txBody>
      </p:sp>
      <p:sp>
        <p:nvSpPr>
          <p:cNvPr id="492" name="Google Shape;492;p54"/>
          <p:cNvSpPr/>
          <p:nvPr/>
        </p:nvSpPr>
        <p:spPr>
          <a:xfrm>
            <a:off x="5259550" y="3366495"/>
            <a:ext cx="1112400" cy="559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Inconsolata"/>
                <a:ea typeface="Inconsolata"/>
                <a:cs typeface="Inconsolata"/>
                <a:sym typeface="Inconsolata"/>
              </a:rPr>
              <a:t>&lt;li&gt;</a:t>
            </a:r>
            <a:endParaRPr sz="1800" b="1">
              <a:solidFill>
                <a:srgbClr val="FFFFFF"/>
              </a:solidFill>
              <a:latin typeface="Inconsolata"/>
              <a:ea typeface="Inconsolata"/>
              <a:cs typeface="Inconsolata"/>
              <a:sym typeface="Inconsolata"/>
            </a:endParaRPr>
          </a:p>
        </p:txBody>
      </p:sp>
      <p:sp>
        <p:nvSpPr>
          <p:cNvPr id="493" name="Google Shape;493;p54"/>
          <p:cNvSpPr/>
          <p:nvPr/>
        </p:nvSpPr>
        <p:spPr>
          <a:xfrm>
            <a:off x="6503300" y="3366495"/>
            <a:ext cx="1112400" cy="559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Inconsolata"/>
                <a:ea typeface="Inconsolata"/>
                <a:cs typeface="Inconsolata"/>
                <a:sym typeface="Inconsolata"/>
              </a:rPr>
              <a:t>&lt;li&gt;</a:t>
            </a:r>
            <a:endParaRPr sz="1800" b="1">
              <a:solidFill>
                <a:srgbClr val="FFFFFF"/>
              </a:solidFill>
              <a:latin typeface="Inconsolata"/>
              <a:ea typeface="Inconsolata"/>
              <a:cs typeface="Inconsolata"/>
              <a:sym typeface="Inconsolata"/>
            </a:endParaRPr>
          </a:p>
        </p:txBody>
      </p:sp>
      <p:cxnSp>
        <p:nvCxnSpPr>
          <p:cNvPr id="494" name="Google Shape;494;p54"/>
          <p:cNvCxnSpPr/>
          <p:nvPr/>
        </p:nvCxnSpPr>
        <p:spPr>
          <a:xfrm>
            <a:off x="4572000" y="1777216"/>
            <a:ext cx="1243800" cy="509400"/>
          </a:xfrm>
          <a:prstGeom prst="straightConnector1">
            <a:avLst/>
          </a:prstGeom>
          <a:noFill/>
          <a:ln w="19050" cap="flat" cmpd="sng">
            <a:solidFill>
              <a:srgbClr val="B7B7B7"/>
            </a:solidFill>
            <a:prstDash val="solid"/>
            <a:round/>
            <a:headEnd type="none" w="med" len="med"/>
            <a:tailEnd type="triangle" w="med" len="med"/>
          </a:ln>
        </p:spPr>
      </p:cxnSp>
      <p:cxnSp>
        <p:nvCxnSpPr>
          <p:cNvPr id="495" name="Google Shape;495;p54"/>
          <p:cNvCxnSpPr>
            <a:stCxn id="496" idx="2"/>
            <a:endCxn id="491" idx="0"/>
          </p:cNvCxnSpPr>
          <p:nvPr/>
        </p:nvCxnSpPr>
        <p:spPr>
          <a:xfrm flipH="1">
            <a:off x="4571950" y="2845882"/>
            <a:ext cx="1243800" cy="520500"/>
          </a:xfrm>
          <a:prstGeom prst="straightConnector1">
            <a:avLst/>
          </a:prstGeom>
          <a:noFill/>
          <a:ln w="19050" cap="flat" cmpd="sng">
            <a:solidFill>
              <a:srgbClr val="B7B7B7"/>
            </a:solidFill>
            <a:prstDash val="solid"/>
            <a:round/>
            <a:headEnd type="none" w="med" len="med"/>
            <a:tailEnd type="triangle" w="med" len="med"/>
          </a:ln>
        </p:spPr>
      </p:cxnSp>
      <p:cxnSp>
        <p:nvCxnSpPr>
          <p:cNvPr id="497" name="Google Shape;497;p54"/>
          <p:cNvCxnSpPr>
            <a:stCxn id="496" idx="2"/>
            <a:endCxn id="492" idx="0"/>
          </p:cNvCxnSpPr>
          <p:nvPr/>
        </p:nvCxnSpPr>
        <p:spPr>
          <a:xfrm>
            <a:off x="5815750" y="2845882"/>
            <a:ext cx="0" cy="520500"/>
          </a:xfrm>
          <a:prstGeom prst="straightConnector1">
            <a:avLst/>
          </a:prstGeom>
          <a:noFill/>
          <a:ln w="19050" cap="flat" cmpd="sng">
            <a:solidFill>
              <a:srgbClr val="B7B7B7"/>
            </a:solidFill>
            <a:prstDash val="solid"/>
            <a:round/>
            <a:headEnd type="none" w="med" len="med"/>
            <a:tailEnd type="triangle" w="med" len="med"/>
          </a:ln>
        </p:spPr>
      </p:cxnSp>
      <p:cxnSp>
        <p:nvCxnSpPr>
          <p:cNvPr id="498" name="Google Shape;498;p54"/>
          <p:cNvCxnSpPr>
            <a:stCxn id="496" idx="2"/>
            <a:endCxn id="493" idx="0"/>
          </p:cNvCxnSpPr>
          <p:nvPr/>
        </p:nvCxnSpPr>
        <p:spPr>
          <a:xfrm>
            <a:off x="5815750" y="2845882"/>
            <a:ext cx="1243800" cy="520500"/>
          </a:xfrm>
          <a:prstGeom prst="straightConnector1">
            <a:avLst/>
          </a:prstGeom>
          <a:noFill/>
          <a:ln w="19050" cap="flat" cmpd="sng">
            <a:solidFill>
              <a:srgbClr val="B7B7B7"/>
            </a:solidFill>
            <a:prstDash val="solid"/>
            <a:round/>
            <a:headEnd type="none" w="med" len="med"/>
            <a:tailEnd type="triangle" w="med" len="med"/>
          </a:ln>
        </p:spPr>
      </p:cxnSp>
      <p:sp>
        <p:nvSpPr>
          <p:cNvPr id="487" name="Google Shape;487;p54"/>
          <p:cNvSpPr/>
          <p:nvPr/>
        </p:nvSpPr>
        <p:spPr>
          <a:xfrm>
            <a:off x="3471150" y="1217800"/>
            <a:ext cx="2201700" cy="559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&lt;body&gt;</a:t>
            </a:r>
            <a:endParaRPr sz="1800" b="1">
              <a:latin typeface="Inconsolata"/>
              <a:ea typeface="Inconsolata"/>
              <a:cs typeface="Inconsolata"/>
              <a:sym typeface="Inconsolata"/>
            </a:endParaRPr>
          </a:p>
        </p:txBody>
      </p:sp>
      <p:sp>
        <p:nvSpPr>
          <p:cNvPr id="488" name="Google Shape;488;p54"/>
          <p:cNvSpPr/>
          <p:nvPr/>
        </p:nvSpPr>
        <p:spPr>
          <a:xfrm>
            <a:off x="2227400" y="2286682"/>
            <a:ext cx="2201700" cy="559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&lt;h1&gt;</a:t>
            </a:r>
            <a:endParaRPr sz="1800" b="1">
              <a:latin typeface="Inconsolata"/>
              <a:ea typeface="Inconsolata"/>
              <a:cs typeface="Inconsolata"/>
              <a:sym typeface="Inconsolata"/>
            </a:endParaRPr>
          </a:p>
        </p:txBody>
      </p:sp>
      <p:sp>
        <p:nvSpPr>
          <p:cNvPr id="496" name="Google Shape;496;p54"/>
          <p:cNvSpPr/>
          <p:nvPr/>
        </p:nvSpPr>
        <p:spPr>
          <a:xfrm>
            <a:off x="4714900" y="2286682"/>
            <a:ext cx="2201700" cy="559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&lt;ul&gt;</a:t>
            </a:r>
            <a:endParaRPr sz="1800" b="1">
              <a:latin typeface="Inconsolata"/>
              <a:ea typeface="Inconsolata"/>
              <a:cs typeface="Inconsolata"/>
              <a:sym typeface="Inconsolata"/>
            </a:endParaRPr>
          </a:p>
        </p:txBody>
      </p:sp>
      <p:sp>
        <p:nvSpPr>
          <p:cNvPr id="499" name="Google Shape;499;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sp>
        <p:nvSpPr>
          <p:cNvPr id="505" name="Google Shape;505;p5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Tags</a:t>
            </a:r>
            <a:endParaRPr/>
          </a:p>
        </p:txBody>
      </p:sp>
      <p:graphicFrame>
        <p:nvGraphicFramePr>
          <p:cNvPr id="506" name="Google Shape;506;p55"/>
          <p:cNvGraphicFramePr/>
          <p:nvPr/>
        </p:nvGraphicFramePr>
        <p:xfrm>
          <a:off x="600913" y="1051650"/>
          <a:ext cx="7942175" cy="3047820"/>
        </p:xfrm>
        <a:graphic>
          <a:graphicData uri="http://schemas.openxmlformats.org/drawingml/2006/table">
            <a:tbl>
              <a:tblPr>
                <a:noFill/>
                <a:tableStyleId>{78875100-6D30-4883-ABE4-8A729A5619A3}</a:tableStyleId>
              </a:tblPr>
              <a:tblGrid>
                <a:gridCol w="1947425">
                  <a:extLst>
                    <a:ext uri="{9D8B030D-6E8A-4147-A177-3AD203B41FA5}">
                      <a16:colId xmlns:a16="http://schemas.microsoft.com/office/drawing/2014/main" val="20000"/>
                    </a:ext>
                  </a:extLst>
                </a:gridCol>
                <a:gridCol w="2997375">
                  <a:extLst>
                    <a:ext uri="{9D8B030D-6E8A-4147-A177-3AD203B41FA5}">
                      <a16:colId xmlns:a16="http://schemas.microsoft.com/office/drawing/2014/main" val="20001"/>
                    </a:ext>
                  </a:extLst>
                </a:gridCol>
                <a:gridCol w="29973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Element</a:t>
                      </a:r>
                      <a:endParaRPr sz="1800" b="1">
                        <a:solidFill>
                          <a:srgbClr val="FFFFFF"/>
                        </a:solidFill>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Description</a:t>
                      </a:r>
                      <a:endParaRPr sz="1800" b="1">
                        <a:solidFill>
                          <a:srgbClr val="FFFFFF"/>
                        </a:solidFill>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Example</a:t>
                      </a:r>
                      <a:endParaRPr sz="1800" b="1">
                        <a:solidFill>
                          <a:srgbClr val="FFFFFF"/>
                        </a:solidFill>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h1</a:t>
                      </a:r>
                      <a:endParaRPr sz="1800" b="1">
                        <a:latin typeface="Inconsolata"/>
                        <a:ea typeface="Inconsolata"/>
                        <a:cs typeface="Inconsolata"/>
                        <a:sym typeface="Inconsolat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Main headings</a:t>
                      </a:r>
                      <a:endParaRPr>
                        <a:latin typeface="Proxima Nova"/>
                        <a:ea typeface="Proxima Nova"/>
                        <a:cs typeface="Proxima Nova"/>
                        <a:sym typeface="Proxima Nov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Inconsolata"/>
                          <a:ea typeface="Inconsolata"/>
                          <a:cs typeface="Inconsolata"/>
                          <a:sym typeface="Inconsolata"/>
                        </a:rPr>
                        <a:t>&lt;h1&gt;The Explorer&lt;/h1&gt;</a:t>
                      </a:r>
                      <a:endParaRPr>
                        <a:latin typeface="Inconsolata"/>
                        <a:ea typeface="Inconsolata"/>
                        <a:cs typeface="Inconsolata"/>
                        <a:sym typeface="Inconsolata"/>
                      </a:endParaRPr>
                    </a:p>
                  </a:txBody>
                  <a:tcPr marL="91425" marR="91425" marT="91425" marB="91425">
                    <a:solidFill>
                      <a:srgbClr val="FFFFFF">
                        <a:alpha val="50770"/>
                      </a:srgbClr>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h2–h6</a:t>
                      </a:r>
                      <a:endParaRPr sz="1800" b="1">
                        <a:latin typeface="Inconsolata"/>
                        <a:ea typeface="Inconsolata"/>
                        <a:cs typeface="Inconsolata"/>
                        <a:sym typeface="Inconsolat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Subheadings</a:t>
                      </a:r>
                      <a:endParaRPr>
                        <a:latin typeface="Proxima Nova"/>
                        <a:ea typeface="Proxima Nova"/>
                        <a:cs typeface="Proxima Nova"/>
                        <a:sym typeface="Proxima Nov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Inconsolata"/>
                          <a:ea typeface="Inconsolata"/>
                          <a:cs typeface="Inconsolata"/>
                          <a:sym typeface="Inconsolata"/>
                        </a:rPr>
                        <a:t>&lt;h2&gt;Articles&lt;/h2&gt;</a:t>
                      </a:r>
                      <a:endParaRPr>
                        <a:latin typeface="Inconsolata"/>
                        <a:ea typeface="Inconsolata"/>
                        <a:cs typeface="Inconsolata"/>
                        <a:sym typeface="Inconsolata"/>
                      </a:endParaRPr>
                    </a:p>
                  </a:txBody>
                  <a:tcPr marL="91425" marR="91425" marT="91425" marB="91425">
                    <a:solidFill>
                      <a:srgbClr val="FFFFFF">
                        <a:alpha val="50770"/>
                      </a:srgbClr>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p</a:t>
                      </a:r>
                      <a:endParaRPr sz="1800" b="1">
                        <a:latin typeface="Inconsolata"/>
                        <a:ea typeface="Inconsolata"/>
                        <a:cs typeface="Inconsolata"/>
                        <a:sym typeface="Inconsolat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Paragraph of text</a:t>
                      </a:r>
                      <a:endParaRPr>
                        <a:latin typeface="Proxima Nova"/>
                        <a:ea typeface="Proxima Nova"/>
                        <a:cs typeface="Proxima Nova"/>
                        <a:sym typeface="Proxima Nov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Inconsolata"/>
                          <a:ea typeface="Inconsolata"/>
                          <a:cs typeface="Inconsolata"/>
                          <a:sym typeface="Inconsolata"/>
                        </a:rPr>
                        <a:t>&lt;p&gt;This is a really cool site.&lt;/p&gt;</a:t>
                      </a:r>
                      <a:endParaRPr>
                        <a:latin typeface="Inconsolata"/>
                        <a:ea typeface="Inconsolata"/>
                        <a:cs typeface="Inconsolata"/>
                        <a:sym typeface="Inconsolata"/>
                      </a:endParaRPr>
                    </a:p>
                  </a:txBody>
                  <a:tcPr marL="91425" marR="91425" marT="91425" marB="91425">
                    <a:solidFill>
                      <a:srgbClr val="FFFFFF">
                        <a:alpha val="50770"/>
                      </a:srgbClr>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a</a:t>
                      </a:r>
                      <a:endParaRPr sz="1800" b="1">
                        <a:latin typeface="Inconsolata"/>
                        <a:ea typeface="Inconsolata"/>
                        <a:cs typeface="Inconsolata"/>
                        <a:sym typeface="Inconsolat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Anchor tag for links to other web addresses</a:t>
                      </a:r>
                      <a:endParaRPr>
                        <a:latin typeface="Proxima Nova"/>
                        <a:ea typeface="Proxima Nova"/>
                        <a:cs typeface="Proxima Nova"/>
                        <a:sym typeface="Proxima Nov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Inconsolata"/>
                          <a:ea typeface="Inconsolata"/>
                          <a:cs typeface="Inconsolata"/>
                          <a:sym typeface="Inconsolata"/>
                        </a:rPr>
                        <a:t>&lt;a href=”google.com”&gt; Search for stuff &lt;/a&gt;</a:t>
                      </a:r>
                      <a:endParaRPr>
                        <a:latin typeface="Inconsolata"/>
                        <a:ea typeface="Inconsolata"/>
                        <a:cs typeface="Inconsolata"/>
                        <a:sym typeface="Inconsolata"/>
                      </a:endParaRPr>
                    </a:p>
                  </a:txBody>
                  <a:tcPr marL="91425" marR="91425" marT="91425" marB="91425">
                    <a:solidFill>
                      <a:srgbClr val="FFFFFF">
                        <a:alpha val="50770"/>
                      </a:srgbClr>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img</a:t>
                      </a:r>
                      <a:endParaRPr sz="1800" b="1">
                        <a:latin typeface="Inconsolata"/>
                        <a:ea typeface="Inconsolata"/>
                        <a:cs typeface="Inconsolata"/>
                        <a:sym typeface="Inconsolat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Images</a:t>
                      </a:r>
                      <a:endParaRPr>
                        <a:latin typeface="Proxima Nova"/>
                        <a:ea typeface="Proxima Nova"/>
                        <a:cs typeface="Proxima Nova"/>
                        <a:sym typeface="Proxima Nova"/>
                      </a:endParaRPr>
                    </a:p>
                  </a:txBody>
                  <a:tcPr marL="91425" marR="91425" marT="91425" marB="91425">
                    <a:solidFill>
                      <a:srgbClr val="FFFFFF">
                        <a:alpha val="50770"/>
                      </a:srgbClr>
                    </a:solidFill>
                  </a:tcPr>
                </a:tc>
                <a:tc>
                  <a:txBody>
                    <a:bodyPr/>
                    <a:lstStyle/>
                    <a:p>
                      <a:pPr marL="0" lvl="0" indent="0" algn="l" rtl="0">
                        <a:spcBef>
                          <a:spcPts val="0"/>
                        </a:spcBef>
                        <a:spcAft>
                          <a:spcPts val="0"/>
                        </a:spcAft>
                        <a:buNone/>
                      </a:pPr>
                      <a:r>
                        <a:rPr lang="en">
                          <a:latin typeface="Inconsolata"/>
                          <a:ea typeface="Inconsolata"/>
                          <a:cs typeface="Inconsolata"/>
                          <a:sym typeface="Inconsolata"/>
                        </a:rPr>
                        <a:t>&lt;img src=”pic.jpg”&gt;</a:t>
                      </a:r>
                      <a:endParaRPr>
                        <a:latin typeface="Inconsolata"/>
                        <a:ea typeface="Inconsolata"/>
                        <a:cs typeface="Inconsolata"/>
                        <a:sym typeface="Inconsolata"/>
                      </a:endParaRPr>
                    </a:p>
                  </a:txBody>
                  <a:tcPr marL="91425" marR="91425" marT="91425" marB="91425">
                    <a:solidFill>
                      <a:srgbClr val="FFFFFF">
                        <a:alpha val="5077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sp>
        <p:nvSpPr>
          <p:cNvPr id="512" name="Google Shape;512;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Common HTML Tags: Lists</a:t>
            </a:r>
            <a:endParaRPr/>
          </a:p>
        </p:txBody>
      </p:sp>
      <p:graphicFrame>
        <p:nvGraphicFramePr>
          <p:cNvPr id="513" name="Google Shape;513;p56"/>
          <p:cNvGraphicFramePr/>
          <p:nvPr/>
        </p:nvGraphicFramePr>
        <p:xfrm>
          <a:off x="600913" y="1051650"/>
          <a:ext cx="7942175" cy="3018870"/>
        </p:xfrm>
        <a:graphic>
          <a:graphicData uri="http://schemas.openxmlformats.org/drawingml/2006/table">
            <a:tbl>
              <a:tblPr>
                <a:noFill/>
                <a:tableStyleId>{78875100-6D30-4883-ABE4-8A729A5619A3}</a:tableStyleId>
              </a:tblPr>
              <a:tblGrid>
                <a:gridCol w="1947425">
                  <a:extLst>
                    <a:ext uri="{9D8B030D-6E8A-4147-A177-3AD203B41FA5}">
                      <a16:colId xmlns:a16="http://schemas.microsoft.com/office/drawing/2014/main" val="20000"/>
                    </a:ext>
                  </a:extLst>
                </a:gridCol>
                <a:gridCol w="2997375">
                  <a:extLst>
                    <a:ext uri="{9D8B030D-6E8A-4147-A177-3AD203B41FA5}">
                      <a16:colId xmlns:a16="http://schemas.microsoft.com/office/drawing/2014/main" val="20001"/>
                    </a:ext>
                  </a:extLst>
                </a:gridCol>
                <a:gridCol w="29973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Element</a:t>
                      </a:r>
                      <a:endParaRPr sz="1800" b="1">
                        <a:solidFill>
                          <a:srgbClr val="FFFFFF"/>
                        </a:solidFill>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Description</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Example</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56025">
                <a:tc>
                  <a:txBody>
                    <a:bodyPr/>
                    <a:lstStyle/>
                    <a:p>
                      <a:pPr marL="0" lvl="0" indent="0" algn="l" rtl="0">
                        <a:spcBef>
                          <a:spcPts val="0"/>
                        </a:spcBef>
                        <a:spcAft>
                          <a:spcPts val="0"/>
                        </a:spcAft>
                        <a:buNone/>
                      </a:pPr>
                      <a:r>
                        <a:rPr lang="en" sz="1800" b="1">
                          <a:latin typeface="Inconsolata"/>
                          <a:ea typeface="Inconsolata"/>
                          <a:cs typeface="Inconsolata"/>
                          <a:sym typeface="Inconsolata"/>
                        </a:rPr>
                        <a:t>li</a:t>
                      </a:r>
                      <a:endParaRPr sz="1800" b="1">
                        <a:latin typeface="Inconsolata"/>
                        <a:ea typeface="Inconsolata"/>
                        <a:cs typeface="Inconsolata"/>
                        <a:sym typeface="Inconsolata"/>
                      </a:endParaRPr>
                    </a:p>
                  </a:txBody>
                  <a:tcPr marL="91425" marR="91425" marT="91425" marB="91425">
                    <a:lnR w="9525" cap="flat" cmpd="sng">
                      <a:solidFill>
                        <a:srgbClr val="9E9E9E"/>
                      </a:solidFill>
                      <a:prstDash val="solid"/>
                      <a:round/>
                      <a:headEnd type="none" w="sm" len="sm"/>
                      <a:tailEnd type="none" w="sm" len="sm"/>
                    </a:lnR>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List item</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rowSpan="2">
                  <a:txBody>
                    <a:bodyPr/>
                    <a:lstStyle/>
                    <a:p>
                      <a:pPr marL="0" lvl="0" indent="0" algn="l" rtl="0">
                        <a:spcBef>
                          <a:spcPts val="0"/>
                        </a:spcBef>
                        <a:spcAft>
                          <a:spcPts val="0"/>
                        </a:spcAft>
                        <a:buNone/>
                      </a:pPr>
                      <a:r>
                        <a:rPr lang="en">
                          <a:latin typeface="Inconsolata"/>
                          <a:ea typeface="Inconsolata"/>
                          <a:cs typeface="Inconsolata"/>
                          <a:sym typeface="Inconsolata"/>
                        </a:rPr>
                        <a:t>&lt;ul&gt;</a:t>
                      </a:r>
                      <a:endParaRPr>
                        <a:latin typeface="Inconsolata"/>
                        <a:ea typeface="Inconsolata"/>
                        <a:cs typeface="Inconsolata"/>
                        <a:sym typeface="Inconsolata"/>
                      </a:endParaRPr>
                    </a:p>
                    <a:p>
                      <a:pPr marL="0" lvl="0" indent="0" algn="l" rtl="0">
                        <a:spcBef>
                          <a:spcPts val="0"/>
                        </a:spcBef>
                        <a:spcAft>
                          <a:spcPts val="0"/>
                        </a:spcAft>
                        <a:buNone/>
                      </a:pPr>
                      <a:r>
                        <a:rPr lang="en">
                          <a:solidFill>
                            <a:schemeClr val="dk1"/>
                          </a:solidFill>
                          <a:latin typeface="Inconsolata"/>
                          <a:ea typeface="Inconsolata"/>
                          <a:cs typeface="Inconsolata"/>
                          <a:sym typeface="Inconsolata"/>
                        </a:rPr>
                        <a:t>  &lt;li&gt;Monday&lt;/li&gt;</a:t>
                      </a:r>
                      <a:endParaRPr>
                        <a:solidFill>
                          <a:schemeClr val="dk1"/>
                        </a:solidFill>
                        <a:latin typeface="Inconsolata"/>
                        <a:ea typeface="Inconsolata"/>
                        <a:cs typeface="Inconsolata"/>
                        <a:sym typeface="Inconsolata"/>
                      </a:endParaRPr>
                    </a:p>
                    <a:p>
                      <a:pPr marL="0" lvl="0" indent="0" algn="l" rtl="0">
                        <a:spcBef>
                          <a:spcPts val="0"/>
                        </a:spcBef>
                        <a:spcAft>
                          <a:spcPts val="0"/>
                        </a:spcAft>
                        <a:buNone/>
                      </a:pPr>
                      <a:r>
                        <a:rPr lang="en">
                          <a:solidFill>
                            <a:schemeClr val="dk1"/>
                          </a:solidFill>
                          <a:latin typeface="Inconsolata"/>
                          <a:ea typeface="Inconsolata"/>
                          <a:cs typeface="Inconsolata"/>
                          <a:sym typeface="Inconsolata"/>
                        </a:rPr>
                        <a:t>  &lt;li&gt;Tuesday&lt;/li&gt;</a:t>
                      </a:r>
                      <a:endParaRPr>
                        <a:solidFill>
                          <a:schemeClr val="dk1"/>
                        </a:solidFill>
                        <a:latin typeface="Inconsolata"/>
                        <a:ea typeface="Inconsolata"/>
                        <a:cs typeface="Inconsolata"/>
                        <a:sym typeface="Inconsolata"/>
                      </a:endParaRPr>
                    </a:p>
                    <a:p>
                      <a:pPr marL="0" lvl="0" indent="0" algn="l" rtl="0">
                        <a:spcBef>
                          <a:spcPts val="0"/>
                        </a:spcBef>
                        <a:spcAft>
                          <a:spcPts val="0"/>
                        </a:spcAft>
                        <a:buNone/>
                      </a:pPr>
                      <a:r>
                        <a:rPr lang="en">
                          <a:solidFill>
                            <a:schemeClr val="dk1"/>
                          </a:solidFill>
                          <a:latin typeface="Inconsolata"/>
                          <a:ea typeface="Inconsolata"/>
                          <a:cs typeface="Inconsolata"/>
                          <a:sym typeface="Inconsolata"/>
                        </a:rPr>
                        <a:t>  &lt;li&gt;Wednesday&lt;/li&gt;</a:t>
                      </a:r>
                      <a:endParaRPr>
                        <a:latin typeface="Inconsolata"/>
                        <a:ea typeface="Inconsolata"/>
                        <a:cs typeface="Inconsolata"/>
                        <a:sym typeface="Inconsolata"/>
                      </a:endParaRPr>
                    </a:p>
                    <a:p>
                      <a:pPr marL="0" lvl="0" indent="0" algn="l" rtl="0">
                        <a:spcBef>
                          <a:spcPts val="0"/>
                        </a:spcBef>
                        <a:spcAft>
                          <a:spcPts val="0"/>
                        </a:spcAft>
                        <a:buNone/>
                      </a:pPr>
                      <a:r>
                        <a:rPr lang="en">
                          <a:solidFill>
                            <a:schemeClr val="dk1"/>
                          </a:solidFill>
                          <a:latin typeface="Inconsolata"/>
                          <a:ea typeface="Inconsolata"/>
                          <a:cs typeface="Inconsolata"/>
                          <a:sym typeface="Inconsolata"/>
                        </a:rPr>
                        <a:t>&lt;/ul&gt;</a:t>
                      </a:r>
                      <a:endParaRPr>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1"/>
                  </a:ext>
                </a:extLst>
              </a:tr>
              <a:tr h="656025">
                <a:tc>
                  <a:txBody>
                    <a:bodyPr/>
                    <a:lstStyle/>
                    <a:p>
                      <a:pPr marL="0" lvl="0" indent="0" algn="l" rtl="0">
                        <a:spcBef>
                          <a:spcPts val="0"/>
                        </a:spcBef>
                        <a:spcAft>
                          <a:spcPts val="0"/>
                        </a:spcAft>
                        <a:buNone/>
                      </a:pPr>
                      <a:r>
                        <a:rPr lang="en" sz="1800" b="1">
                          <a:latin typeface="Inconsolata"/>
                          <a:ea typeface="Inconsolata"/>
                          <a:cs typeface="Inconsolata"/>
                          <a:sym typeface="Inconsolata"/>
                        </a:rPr>
                        <a:t>ul</a:t>
                      </a:r>
                      <a:endParaRPr sz="1800" b="1">
                        <a:latin typeface="Inconsolata"/>
                        <a:ea typeface="Inconsolata"/>
                        <a:cs typeface="Inconsolata"/>
                        <a:sym typeface="Inconsolata"/>
                      </a:endParaRPr>
                    </a:p>
                  </a:txBody>
                  <a:tcPr marL="91425" marR="91425" marT="91425" marB="91425">
                    <a:lnR w="9525" cap="flat" cmpd="sng">
                      <a:solidFill>
                        <a:srgbClr val="9E9E9E"/>
                      </a:solidFill>
                      <a:prstDash val="solid"/>
                      <a:round/>
                      <a:headEnd type="none" w="sm" len="sm"/>
                      <a:tailEnd type="none" w="sm" len="sm"/>
                    </a:lnR>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Unordered list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vMerge="1">
                  <a:txBody>
                    <a:bodyPr/>
                    <a:lstStyle/>
                    <a:p>
                      <a:endParaRPr lang="en-US"/>
                    </a:p>
                  </a:txBody>
                  <a:tcPr/>
                </a:tc>
                <a:extLst>
                  <a:ext uri="{0D108BD9-81ED-4DB2-BD59-A6C34878D82A}">
                    <a16:rowId xmlns:a16="http://schemas.microsoft.com/office/drawing/2014/main" val="10002"/>
                  </a:ext>
                </a:extLst>
              </a:tr>
              <a:tr h="804675">
                <a:tc>
                  <a:txBody>
                    <a:bodyPr/>
                    <a:lstStyle/>
                    <a:p>
                      <a:pPr marL="0" lvl="0" indent="0" algn="l" rtl="0">
                        <a:spcBef>
                          <a:spcPts val="0"/>
                        </a:spcBef>
                        <a:spcAft>
                          <a:spcPts val="0"/>
                        </a:spcAft>
                        <a:buNone/>
                      </a:pPr>
                      <a:r>
                        <a:rPr lang="en" sz="1800" b="1">
                          <a:latin typeface="Inconsolata"/>
                          <a:ea typeface="Inconsolata"/>
                          <a:cs typeface="Inconsolata"/>
                          <a:sym typeface="Inconsolata"/>
                        </a:rPr>
                        <a:t>ol</a:t>
                      </a:r>
                      <a:endParaRPr sz="1800" b="1">
                        <a:latin typeface="Inconsolata"/>
                        <a:ea typeface="Inconsolata"/>
                        <a:cs typeface="Inconsolata"/>
                        <a:sym typeface="Inconsolata"/>
                      </a:endParaRPr>
                    </a:p>
                  </a:txBody>
                  <a:tcPr marL="91425" marR="91425" marT="91425" marB="91425">
                    <a:lnR w="9525" cap="flat" cmpd="sng">
                      <a:solidFill>
                        <a:srgbClr val="9E9E9E"/>
                      </a:solidFill>
                      <a:prstDash val="solid"/>
                      <a:round/>
                      <a:headEnd type="none" w="sm" len="sm"/>
                      <a:tailEnd type="none" w="sm" len="sm"/>
                    </a:lnR>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Ordered list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Inconsolata"/>
                          <a:ea typeface="Inconsolata"/>
                          <a:cs typeface="Inconsolata"/>
                          <a:sym typeface="Inconsolata"/>
                        </a:rPr>
                        <a:t>&lt;ol&gt;</a:t>
                      </a:r>
                      <a:endParaRPr>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chemeClr val="dk1"/>
                          </a:solidFill>
                          <a:latin typeface="Inconsolata"/>
                          <a:ea typeface="Inconsolata"/>
                          <a:cs typeface="Inconsolata"/>
                          <a:sym typeface="Inconsolata"/>
                        </a:rPr>
                        <a:t>  &lt;li&gt;Monday&lt;/li&gt;</a:t>
                      </a:r>
                      <a:endParaRPr>
                        <a:solidFill>
                          <a:schemeClr val="dk1"/>
                        </a:solidFill>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a:solidFill>
                            <a:schemeClr val="dk1"/>
                          </a:solidFill>
                          <a:latin typeface="Inconsolata"/>
                          <a:ea typeface="Inconsolata"/>
                          <a:cs typeface="Inconsolata"/>
                          <a:sym typeface="Inconsolata"/>
                        </a:rPr>
                        <a:t>  &lt;li&gt;Tuesday&lt;/li&gt;</a:t>
                      </a:r>
                      <a:endParaRPr>
                        <a:solidFill>
                          <a:schemeClr val="dk1"/>
                        </a:solidFill>
                        <a:latin typeface="Inconsolata"/>
                        <a:ea typeface="Inconsolata"/>
                        <a:cs typeface="Inconsolata"/>
                        <a:sym typeface="Inconsolata"/>
                      </a:endParaRPr>
                    </a:p>
                    <a:p>
                      <a:pPr marL="0" lvl="0" indent="0" algn="l" rtl="0">
                        <a:spcBef>
                          <a:spcPts val="0"/>
                        </a:spcBef>
                        <a:spcAft>
                          <a:spcPts val="0"/>
                        </a:spcAft>
                        <a:buNone/>
                      </a:pPr>
                      <a:r>
                        <a:rPr lang="en">
                          <a:solidFill>
                            <a:schemeClr val="dk1"/>
                          </a:solidFill>
                          <a:latin typeface="Inconsolata"/>
                          <a:ea typeface="Inconsolata"/>
                          <a:cs typeface="Inconsolata"/>
                          <a:sym typeface="Inconsolata"/>
                        </a:rPr>
                        <a:t>  &lt;li&gt;Wednesday&lt;/li&gt;</a:t>
                      </a:r>
                      <a:endParaRPr>
                        <a:latin typeface="Inconsolata"/>
                        <a:ea typeface="Inconsolata"/>
                        <a:cs typeface="Inconsolata"/>
                        <a:sym typeface="Inconsolata"/>
                      </a:endParaRPr>
                    </a:p>
                    <a:p>
                      <a:pPr marL="0" lvl="0" indent="0" algn="l" rtl="0">
                        <a:spcBef>
                          <a:spcPts val="0"/>
                        </a:spcBef>
                        <a:spcAft>
                          <a:spcPts val="0"/>
                        </a:spcAft>
                        <a:buNone/>
                      </a:pPr>
                      <a:r>
                        <a:rPr lang="en">
                          <a:latin typeface="Inconsolata"/>
                          <a:ea typeface="Inconsolata"/>
                          <a:cs typeface="Inconsolata"/>
                          <a:sym typeface="Inconsolata"/>
                        </a:rPr>
                        <a:t>&lt;/ol&gt;</a:t>
                      </a:r>
                      <a:endParaRPr>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
        <p:nvSpPr>
          <p:cNvPr id="519" name="Google Shape;519;p5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Tags in the Document Head</a:t>
            </a:r>
            <a:endParaRPr/>
          </a:p>
          <a:p>
            <a:pPr marL="0" lvl="0" indent="0" algn="l" rtl="0">
              <a:spcBef>
                <a:spcPts val="0"/>
              </a:spcBef>
              <a:spcAft>
                <a:spcPts val="0"/>
              </a:spcAft>
              <a:buNone/>
            </a:pPr>
            <a:endParaRPr/>
          </a:p>
        </p:txBody>
      </p:sp>
      <p:graphicFrame>
        <p:nvGraphicFramePr>
          <p:cNvPr id="520" name="Google Shape;520;p57"/>
          <p:cNvGraphicFramePr/>
          <p:nvPr/>
        </p:nvGraphicFramePr>
        <p:xfrm>
          <a:off x="600913" y="1051650"/>
          <a:ext cx="7942175" cy="2559970"/>
        </p:xfrm>
        <a:graphic>
          <a:graphicData uri="http://schemas.openxmlformats.org/drawingml/2006/table">
            <a:tbl>
              <a:tblPr>
                <a:noFill/>
                <a:tableStyleId>{78875100-6D30-4883-ABE4-8A729A5619A3}</a:tableStyleId>
              </a:tblPr>
              <a:tblGrid>
                <a:gridCol w="1947425">
                  <a:extLst>
                    <a:ext uri="{9D8B030D-6E8A-4147-A177-3AD203B41FA5}">
                      <a16:colId xmlns:a16="http://schemas.microsoft.com/office/drawing/2014/main" val="20000"/>
                    </a:ext>
                  </a:extLst>
                </a:gridCol>
                <a:gridCol w="2997375">
                  <a:extLst>
                    <a:ext uri="{9D8B030D-6E8A-4147-A177-3AD203B41FA5}">
                      <a16:colId xmlns:a16="http://schemas.microsoft.com/office/drawing/2014/main" val="20001"/>
                    </a:ext>
                  </a:extLst>
                </a:gridCol>
                <a:gridCol w="29973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Element</a:t>
                      </a:r>
                      <a:endParaRPr sz="1800" b="1">
                        <a:solidFill>
                          <a:srgbClr val="FFFFFF"/>
                        </a:solidFill>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Description</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Example</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1051400">
                <a:tc>
                  <a:txBody>
                    <a:bodyPr/>
                    <a:lstStyle/>
                    <a:p>
                      <a:pPr marL="0" lvl="0" indent="0" algn="l" rtl="0">
                        <a:spcBef>
                          <a:spcPts val="0"/>
                        </a:spcBef>
                        <a:spcAft>
                          <a:spcPts val="0"/>
                        </a:spcAft>
                        <a:buNone/>
                      </a:pPr>
                      <a:r>
                        <a:rPr lang="en" sz="1800" b="1">
                          <a:latin typeface="Inconsolata"/>
                          <a:ea typeface="Inconsolata"/>
                          <a:cs typeface="Inconsolata"/>
                          <a:sym typeface="Inconsolata"/>
                        </a:rPr>
                        <a:t>link</a:t>
                      </a:r>
                      <a:endParaRPr sz="1800" b="1">
                        <a:latin typeface="Inconsolata"/>
                        <a:ea typeface="Inconsolata"/>
                        <a:cs typeface="Inconsolata"/>
                        <a:sym typeface="Inconsolata"/>
                      </a:endParaRPr>
                    </a:p>
                  </a:txBody>
                  <a:tcPr marL="91425" marR="91425" marT="91425" marB="91425">
                    <a:lnR w="9525" cap="flat" cmpd="sng">
                      <a:solidFill>
                        <a:srgbClr val="9E9E9E"/>
                      </a:solidFill>
                      <a:prstDash val="solid"/>
                      <a:round/>
                      <a:headEnd type="none" w="sm" len="sm"/>
                      <a:tailEnd type="none" w="sm" len="sm"/>
                    </a:lnR>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Links a CSS style sheet.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Inconsolata"/>
                          <a:ea typeface="Inconsolata"/>
                          <a:cs typeface="Inconsolata"/>
                          <a:sym typeface="Inconsolata"/>
                        </a:rPr>
                        <a:t>&lt;link href=”css/style.css”&gt;</a:t>
                      </a:r>
                      <a:endParaRPr>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1"/>
                  </a:ext>
                </a:extLst>
              </a:tr>
              <a:tr h="1051400">
                <a:tc>
                  <a:txBody>
                    <a:bodyPr/>
                    <a:lstStyle/>
                    <a:p>
                      <a:pPr marL="0" lvl="0" indent="0" algn="l" rtl="0">
                        <a:spcBef>
                          <a:spcPts val="0"/>
                        </a:spcBef>
                        <a:spcAft>
                          <a:spcPts val="0"/>
                        </a:spcAft>
                        <a:buNone/>
                      </a:pPr>
                      <a:r>
                        <a:rPr lang="en" sz="1800" b="1">
                          <a:latin typeface="Inconsolata"/>
                          <a:ea typeface="Inconsolata"/>
                          <a:cs typeface="Inconsolata"/>
                          <a:sym typeface="Inconsolata"/>
                        </a:rPr>
                        <a:t>title</a:t>
                      </a:r>
                      <a:endParaRPr sz="1800" b="1">
                        <a:latin typeface="Inconsolata"/>
                        <a:ea typeface="Inconsolata"/>
                        <a:cs typeface="Inconsolata"/>
                        <a:sym typeface="Inconsolata"/>
                      </a:endParaRPr>
                    </a:p>
                  </a:txBody>
                  <a:tcPr marL="91425" marR="91425" marT="91425" marB="91425">
                    <a:lnR w="9525" cap="flat" cmpd="sng">
                      <a:solidFill>
                        <a:srgbClr val="9E9E9E"/>
                      </a:solidFill>
                      <a:prstDash val="solid"/>
                      <a:round/>
                      <a:headEnd type="none" w="sm" len="sm"/>
                      <a:tailEnd type="none" w="sm" len="sm"/>
                    </a:lnR>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Website title that shows up in the browser tab.</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Inconsolata"/>
                          <a:ea typeface="Inconsolata"/>
                          <a:cs typeface="Inconsolata"/>
                          <a:sym typeface="Inconsolata"/>
                        </a:rPr>
                        <a:t>&lt;title&gt;My website&lt;/title&gt;</a:t>
                      </a:r>
                      <a:endParaRPr>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25</a:t>
            </a:fld>
            <a:r>
              <a:rPr lang="en">
                <a:solidFill>
                  <a:schemeClr val="dk1"/>
                </a:solidFill>
              </a:rPr>
              <a:t> | © 2020 General Assembly</a:t>
            </a:r>
            <a:endParaRPr>
              <a:solidFill>
                <a:schemeClr val="dk1"/>
              </a:solidFill>
            </a:endParaRPr>
          </a:p>
        </p:txBody>
      </p:sp>
      <p:sp>
        <p:nvSpPr>
          <p:cNvPr id="526" name="Google Shape;526;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Cheat Sheet: HTML Elements</a:t>
            </a:r>
            <a:endParaRPr/>
          </a:p>
        </p:txBody>
      </p:sp>
      <p:sp>
        <p:nvSpPr>
          <p:cNvPr id="527" name="Google Shape;527;p58"/>
          <p:cNvSpPr txBox="1">
            <a:spLocks noGrp="1"/>
          </p:cNvSpPr>
          <p:nvPr>
            <p:ph type="body" idx="4294967295"/>
          </p:nvPr>
        </p:nvSpPr>
        <p:spPr>
          <a:xfrm>
            <a:off x="457200" y="1143000"/>
            <a:ext cx="504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We’re providing a handy cheat sheet to reference HTML elements </a:t>
            </a:r>
            <a:r>
              <a:rPr lang="en" u="sng">
                <a:solidFill>
                  <a:schemeClr val="hlink"/>
                </a:solidFill>
                <a:hlinkClick r:id="rId3"/>
              </a:rPr>
              <a:t>here</a:t>
            </a:r>
            <a:r>
              <a:rPr lang="en"/>
              <a:t>.</a:t>
            </a:r>
            <a:endParaRPr/>
          </a:p>
          <a:p>
            <a:pPr marL="0" lvl="0" indent="0" algn="l" rtl="0">
              <a:spcBef>
                <a:spcPts val="1600"/>
              </a:spcBef>
              <a:spcAft>
                <a:spcPts val="1600"/>
              </a:spcAft>
              <a:buNone/>
            </a:pPr>
            <a:r>
              <a:rPr lang="en"/>
              <a:t>The “Structural” and “Text/Image” lists in the cheat sheet are a good place to start when learning HTML. Forms will come later.</a:t>
            </a:r>
            <a:endParaRPr/>
          </a:p>
        </p:txBody>
      </p:sp>
      <p:sp>
        <p:nvSpPr>
          <p:cNvPr id="528" name="Google Shape;528;p5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529" name="Google Shape;529;p58"/>
          <p:cNvPicPr preferRelativeResize="0"/>
          <p:nvPr/>
        </p:nvPicPr>
        <p:blipFill rotWithShape="1">
          <a:blip r:embed="rId4">
            <a:alphaModFix/>
          </a:blip>
          <a:srcRect t="3799"/>
          <a:stretch/>
        </p:blipFill>
        <p:spPr>
          <a:xfrm>
            <a:off x="5381450" y="908350"/>
            <a:ext cx="3337200" cy="3235449"/>
          </a:xfrm>
          <a:prstGeom prst="rect">
            <a:avLst/>
          </a:prstGeom>
          <a:noFill/>
          <a:ln w="9525" cap="flat" cmpd="sng">
            <a:solidFill>
              <a:srgbClr val="CCCCCC"/>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35" name="Google Shape;535;p5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Recreate This Slide in HTML!</a:t>
            </a:r>
            <a:endParaRPr/>
          </a:p>
        </p:txBody>
      </p:sp>
      <p:sp>
        <p:nvSpPr>
          <p:cNvPr id="536" name="Google Shape;536;p59"/>
          <p:cNvSpPr txBox="1">
            <a:spLocks noGrp="1"/>
          </p:cNvSpPr>
          <p:nvPr>
            <p:ph type="body" idx="1"/>
          </p:nvPr>
        </p:nvSpPr>
        <p:spPr>
          <a:xfrm>
            <a:off x="457200" y="11028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Hypertext Markup Challenge</a:t>
            </a:r>
            <a:endParaRPr b="1"/>
          </a:p>
          <a:p>
            <a:pPr marL="0" lvl="0" indent="0" algn="l" rtl="0">
              <a:spcBef>
                <a:spcPts val="1600"/>
              </a:spcBef>
              <a:spcAft>
                <a:spcPts val="0"/>
              </a:spcAft>
              <a:buNone/>
            </a:pPr>
            <a:r>
              <a:rPr lang="en"/>
              <a:t>Using the following HTML tags, recreate the contents of this slide, not including the teal title portion. Tags you should use include:</a:t>
            </a:r>
            <a:endParaRPr/>
          </a:p>
          <a:p>
            <a:pPr marL="457200" lvl="0" indent="-342900" algn="l" rtl="0">
              <a:spcBef>
                <a:spcPts val="1600"/>
              </a:spcBef>
              <a:spcAft>
                <a:spcPts val="0"/>
              </a:spcAft>
              <a:buSzPts val="1800"/>
              <a:buFont typeface="Inconsolata"/>
              <a:buChar char="●"/>
            </a:pPr>
            <a:r>
              <a:rPr lang="en">
                <a:latin typeface="Inconsolata"/>
                <a:ea typeface="Inconsolata"/>
                <a:cs typeface="Inconsolata"/>
                <a:sym typeface="Inconsolata"/>
              </a:rPr>
              <a:t>&lt;h1&gt;</a:t>
            </a:r>
            <a:endParaRPr>
              <a:latin typeface="Inconsolata"/>
              <a:ea typeface="Inconsolata"/>
              <a:cs typeface="Inconsolata"/>
              <a:sym typeface="Inconsolata"/>
            </a:endParaRPr>
          </a:p>
          <a:p>
            <a:pPr marL="457200" lvl="0" indent="-342900" algn="l" rtl="0">
              <a:spcBef>
                <a:spcPts val="0"/>
              </a:spcBef>
              <a:spcAft>
                <a:spcPts val="0"/>
              </a:spcAft>
              <a:buSzPts val="1800"/>
              <a:buFont typeface="Inconsolata"/>
              <a:buChar char="●"/>
            </a:pPr>
            <a:r>
              <a:rPr lang="en">
                <a:latin typeface="Inconsolata"/>
                <a:ea typeface="Inconsolata"/>
                <a:cs typeface="Inconsolata"/>
                <a:sym typeface="Inconsolata"/>
              </a:rPr>
              <a:t>&lt;p&gt;</a:t>
            </a:r>
            <a:endParaRPr>
              <a:latin typeface="Inconsolata"/>
              <a:ea typeface="Inconsolata"/>
              <a:cs typeface="Inconsolata"/>
              <a:sym typeface="Inconsolata"/>
            </a:endParaRPr>
          </a:p>
          <a:p>
            <a:pPr marL="457200" lvl="0" indent="-342900" algn="l" rtl="0">
              <a:spcBef>
                <a:spcPts val="0"/>
              </a:spcBef>
              <a:spcAft>
                <a:spcPts val="0"/>
              </a:spcAft>
              <a:buSzPts val="1800"/>
              <a:buFont typeface="Inconsolata"/>
              <a:buChar char="●"/>
            </a:pPr>
            <a:r>
              <a:rPr lang="en">
                <a:latin typeface="Inconsolata"/>
                <a:ea typeface="Inconsolata"/>
                <a:cs typeface="Inconsolata"/>
                <a:sym typeface="Inconsolata"/>
              </a:rPr>
              <a:t>&lt;ul&gt;</a:t>
            </a:r>
            <a:endParaRPr>
              <a:latin typeface="Inconsolata"/>
              <a:ea typeface="Inconsolata"/>
              <a:cs typeface="Inconsolata"/>
              <a:sym typeface="Inconsolata"/>
            </a:endParaRPr>
          </a:p>
          <a:p>
            <a:pPr marL="457200" lvl="0" indent="-342900" algn="l" rtl="0">
              <a:spcBef>
                <a:spcPts val="0"/>
              </a:spcBef>
              <a:spcAft>
                <a:spcPts val="0"/>
              </a:spcAft>
              <a:buSzPts val="1800"/>
              <a:buFont typeface="Inconsolata"/>
              <a:buChar char="●"/>
            </a:pPr>
            <a:r>
              <a:rPr lang="en">
                <a:latin typeface="Inconsolata"/>
                <a:ea typeface="Inconsolata"/>
                <a:cs typeface="Inconsolata"/>
                <a:sym typeface="Inconsolata"/>
              </a:rPr>
              <a:t>&lt;li&gt;</a:t>
            </a:r>
            <a:endParaRPr>
              <a:latin typeface="Inconsolata"/>
              <a:ea typeface="Inconsolata"/>
              <a:cs typeface="Inconsolata"/>
              <a:sym typeface="Inconsolata"/>
            </a:endParaRPr>
          </a:p>
        </p:txBody>
      </p:sp>
      <p:sp>
        <p:nvSpPr>
          <p:cNvPr id="537" name="Google Shape;537;p5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41"/>
        <p:cNvGrpSpPr/>
        <p:nvPr/>
      </p:nvGrpSpPr>
      <p:grpSpPr>
        <a:xfrm>
          <a:off x="0" y="0"/>
          <a:ext cx="0" cy="0"/>
          <a:chOff x="0" y="0"/>
          <a:chExt cx="0" cy="0"/>
        </a:xfrm>
      </p:grpSpPr>
      <p:sp>
        <p:nvSpPr>
          <p:cNvPr id="542" name="Google Shape;542;p60"/>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sp>
        <p:nvSpPr>
          <p:cNvPr id="543" name="Google Shape;543;p6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Press Release</a:t>
            </a:r>
            <a:endParaRPr/>
          </a:p>
        </p:txBody>
      </p:sp>
      <p:sp>
        <p:nvSpPr>
          <p:cNvPr id="544" name="Google Shape;544;p6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make a press release together! We’ll take plain old text and apply HTML tags to define certain sections according to their role in the document.</a:t>
            </a:r>
            <a:endParaRPr/>
          </a:p>
        </p:txBody>
      </p:sp>
      <p:sp>
        <p:nvSpPr>
          <p:cNvPr id="545" name="Google Shape;545;p60"/>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546" name="Google Shape;546;p60"/>
          <p:cNvSpPr/>
          <p:nvPr/>
        </p:nvSpPr>
        <p:spPr>
          <a:xfrm>
            <a:off x="753200" y="2197800"/>
            <a:ext cx="3171300" cy="18831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marL="0" lvl="0" indent="0" algn="l" rtl="0">
              <a:spcBef>
                <a:spcPts val="0"/>
              </a:spcBef>
              <a:spcAft>
                <a:spcPts val="0"/>
              </a:spcAft>
              <a:buNone/>
            </a:pPr>
            <a:r>
              <a:rPr lang="en" sz="1800" u="sng" dirty="0">
                <a:solidFill>
                  <a:schemeClr val="hlink"/>
                </a:solidFill>
                <a:latin typeface="Proxima Nova"/>
                <a:ea typeface="Proxima Nova"/>
                <a:cs typeface="Proxima Nova"/>
                <a:sym typeface="Proxima Nova"/>
                <a:hlinkClick r:id="rId3"/>
              </a:rPr>
              <a:t>https://codepen.io/GAmarketing/pen/YzzLyVp</a:t>
            </a:r>
            <a:endParaRPr sz="1800" dirty="0">
              <a:latin typeface="Proxima Nova"/>
              <a:ea typeface="Proxima Nova"/>
              <a:cs typeface="Proxima Nova"/>
              <a:sym typeface="Proxima Nova"/>
            </a:endParaRPr>
          </a:p>
        </p:txBody>
      </p:sp>
      <p:sp>
        <p:nvSpPr>
          <p:cNvPr id="547" name="Google Shape;547;p60"/>
          <p:cNvSpPr/>
          <p:nvPr/>
        </p:nvSpPr>
        <p:spPr>
          <a:xfrm>
            <a:off x="4238688" y="2876050"/>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0"/>
          <p:cNvSpPr/>
          <p:nvPr/>
        </p:nvSpPr>
        <p:spPr>
          <a:xfrm>
            <a:off x="5219500" y="2197800"/>
            <a:ext cx="3171300" cy="18831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800" u="sng">
                <a:solidFill>
                  <a:schemeClr val="hlink"/>
                </a:solidFill>
                <a:latin typeface="Proxima Nova"/>
                <a:ea typeface="Proxima Nova"/>
                <a:cs typeface="Proxima Nova"/>
                <a:sym typeface="Proxima Nova"/>
                <a:hlinkClick r:id="rId4"/>
              </a:rPr>
              <a:t>https://codepen.io/GAmarketing/pen/YzzLyZG</a:t>
            </a:r>
            <a:endParaRPr sz="1800">
              <a:latin typeface="Proxima Nova"/>
              <a:ea typeface="Proxima Nova"/>
              <a:cs typeface="Proxima Nova"/>
              <a:sym typeface="Proxima Nova"/>
            </a:endParaRPr>
          </a:p>
        </p:txBody>
      </p:sp>
      <p:sp>
        <p:nvSpPr>
          <p:cNvPr id="549" name="Google Shape;549;p6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sldNum" idx="12"/>
          </p:nvPr>
        </p:nvSpPr>
        <p:spPr>
          <a:xfrm>
            <a:off x="-51366" y="4749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
        <p:nvSpPr>
          <p:cNvPr id="555" name="Google Shape;555;p61"/>
          <p:cNvSpPr txBox="1">
            <a:spLocks noGrp="1"/>
          </p:cNvSpPr>
          <p:nvPr>
            <p:ph type="title"/>
          </p:nvPr>
        </p:nvSpPr>
        <p:spPr>
          <a:xfrm>
            <a:off x="908850" y="237038"/>
            <a:ext cx="5009400" cy="45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Bovine</a:t>
            </a:r>
            <a:endParaRPr/>
          </a:p>
        </p:txBody>
      </p:sp>
      <p:sp>
        <p:nvSpPr>
          <p:cNvPr id="556" name="Google Shape;556;p61"/>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Let’s tag an article together!</a:t>
            </a:r>
            <a:endParaRPr/>
          </a:p>
          <a:p>
            <a:pPr marL="0" lvl="0" indent="0" algn="l" rtl="0">
              <a:lnSpc>
                <a:spcPct val="115000"/>
              </a:lnSpc>
              <a:spcBef>
                <a:spcPts val="1600"/>
              </a:spcBef>
              <a:spcAft>
                <a:spcPts val="0"/>
              </a:spcAft>
              <a:buSzPts val="1800"/>
              <a:buNone/>
            </a:pPr>
            <a:r>
              <a:rPr lang="en"/>
              <a:t>Our steps are:</a:t>
            </a:r>
            <a:endParaRPr/>
          </a:p>
          <a:p>
            <a:pPr marL="457200" lvl="0" indent="-342900" algn="l" rtl="0">
              <a:lnSpc>
                <a:spcPct val="115000"/>
              </a:lnSpc>
              <a:spcBef>
                <a:spcPts val="1600"/>
              </a:spcBef>
              <a:spcAft>
                <a:spcPts val="0"/>
              </a:spcAft>
              <a:buSzPts val="1800"/>
              <a:buAutoNum type="arabicPeriod"/>
            </a:pPr>
            <a:r>
              <a:rPr lang="en"/>
              <a:t>Link the HTML, Images, and CSS</a:t>
            </a:r>
            <a:endParaRPr/>
          </a:p>
          <a:p>
            <a:pPr marL="457200" lvl="0" indent="-342900" algn="l" rtl="0">
              <a:lnSpc>
                <a:spcPct val="115000"/>
              </a:lnSpc>
              <a:spcBef>
                <a:spcPts val="0"/>
              </a:spcBef>
              <a:spcAft>
                <a:spcPts val="0"/>
              </a:spcAft>
              <a:buSzPts val="1800"/>
              <a:buAutoNum type="arabicPeriod"/>
            </a:pPr>
            <a:r>
              <a:rPr lang="en"/>
              <a:t>Add the content to the html</a:t>
            </a:r>
            <a:endParaRPr/>
          </a:p>
          <a:p>
            <a:pPr marL="457200" lvl="0" indent="-342900" algn="l" rtl="0">
              <a:lnSpc>
                <a:spcPct val="115000"/>
              </a:lnSpc>
              <a:spcBef>
                <a:spcPts val="0"/>
              </a:spcBef>
              <a:spcAft>
                <a:spcPts val="0"/>
              </a:spcAft>
              <a:buSzPts val="1800"/>
              <a:buAutoNum type="arabicPeriod"/>
            </a:pPr>
            <a:r>
              <a:rPr lang="en"/>
              <a:t>Tag the content</a:t>
            </a:r>
            <a:endParaRPr/>
          </a:p>
        </p:txBody>
      </p:sp>
      <p:sp>
        <p:nvSpPr>
          <p:cNvPr id="557" name="Google Shape;557;p61"/>
          <p:cNvSpPr txBox="1">
            <a:spLocks noGrp="1"/>
          </p:cNvSpPr>
          <p:nvPr>
            <p:ph type="sldNum" idx="3"/>
          </p:nvPr>
        </p:nvSpPr>
        <p:spPr>
          <a:xfrm>
            <a:off x="457200" y="4662725"/>
            <a:ext cx="2372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558" name="Google Shape;558;p6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9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562"/>
        <p:cNvGrpSpPr/>
        <p:nvPr/>
      </p:nvGrpSpPr>
      <p:grpSpPr>
        <a:xfrm>
          <a:off x="0" y="0"/>
          <a:ext cx="0" cy="0"/>
          <a:chOff x="0" y="0"/>
          <a:chExt cx="0" cy="0"/>
        </a:xfrm>
      </p:grpSpPr>
      <p:sp>
        <p:nvSpPr>
          <p:cNvPr id="563" name="Google Shape;563;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
        <p:nvSpPr>
          <p:cNvPr id="564" name="Google Shape;564;p62"/>
          <p:cNvSpPr txBox="1">
            <a:spLocks noGrp="1"/>
          </p:cNvSpPr>
          <p:nvPr>
            <p:ph type="title"/>
          </p:nvPr>
        </p:nvSpPr>
        <p:spPr>
          <a:xfrm>
            <a:off x="847575" y="2117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 Kasserole</a:t>
            </a:r>
            <a:endParaRPr/>
          </a:p>
        </p:txBody>
      </p:sp>
      <p:sp>
        <p:nvSpPr>
          <p:cNvPr id="565" name="Google Shape;565;p6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Your goal is to experiment with formatting content in HTML. Fork the CodePen as your own. Then, code away! Add the hyperlinks properly, reference the image, create metadata, and get a real webpage going.</a:t>
            </a:r>
            <a:endParaRPr/>
          </a:p>
        </p:txBody>
      </p:sp>
      <p:sp>
        <p:nvSpPr>
          <p:cNvPr id="566" name="Google Shape;566;p62"/>
          <p:cNvSpPr/>
          <p:nvPr/>
        </p:nvSpPr>
        <p:spPr>
          <a:xfrm>
            <a:off x="753200" y="2376200"/>
            <a:ext cx="3171300" cy="18831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800" u="sng" dirty="0">
                <a:solidFill>
                  <a:schemeClr val="hlink"/>
                </a:solidFill>
                <a:latin typeface="Proxima Nova"/>
                <a:ea typeface="Proxima Nova"/>
                <a:cs typeface="Proxima Nova"/>
                <a:sym typeface="Proxima Nova"/>
                <a:hlinkClick r:id="rId3"/>
              </a:rPr>
              <a:t>https://codepen.io/GAmarketing/pen/RwwyPLw</a:t>
            </a:r>
            <a:endParaRPr sz="1800" dirty="0">
              <a:latin typeface="Proxima Nova"/>
              <a:ea typeface="Proxima Nova"/>
              <a:cs typeface="Proxima Nova"/>
              <a:sym typeface="Proxima Nova"/>
            </a:endParaRPr>
          </a:p>
        </p:txBody>
      </p:sp>
      <p:sp>
        <p:nvSpPr>
          <p:cNvPr id="567" name="Google Shape;567;p62"/>
          <p:cNvSpPr/>
          <p:nvPr/>
        </p:nvSpPr>
        <p:spPr>
          <a:xfrm>
            <a:off x="4238688" y="3054450"/>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2"/>
          <p:cNvSpPr/>
          <p:nvPr/>
        </p:nvSpPr>
        <p:spPr>
          <a:xfrm>
            <a:off x="5219500" y="2376200"/>
            <a:ext cx="3171300" cy="18831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marL="0" lvl="0" indent="0" algn="l" rtl="0">
              <a:spcBef>
                <a:spcPts val="0"/>
              </a:spcBef>
              <a:spcAft>
                <a:spcPts val="0"/>
              </a:spcAft>
              <a:buNone/>
            </a:pPr>
            <a:r>
              <a:rPr lang="en" sz="1800" u="sng" dirty="0">
                <a:solidFill>
                  <a:schemeClr val="hlink"/>
                </a:solidFill>
                <a:latin typeface="Proxima Nova"/>
                <a:ea typeface="Proxima Nova"/>
                <a:cs typeface="Proxima Nova"/>
                <a:sym typeface="Proxima Nova"/>
                <a:hlinkClick r:id="rId4"/>
              </a:rPr>
              <a:t>https://codepen.io/GAmarketing/pen/MWWGwoO</a:t>
            </a:r>
            <a:endParaRPr sz="1800" dirty="0">
              <a:latin typeface="Proxima Nova"/>
              <a:ea typeface="Proxima Nova"/>
              <a:cs typeface="Proxima Nova"/>
              <a:sym typeface="Proxima Nova"/>
            </a:endParaRPr>
          </a:p>
        </p:txBody>
      </p:sp>
      <p:sp>
        <p:nvSpPr>
          <p:cNvPr id="569" name="Google Shape;569;p62"/>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dk1"/>
                </a:solidFill>
              </a:rPr>
              <a:t>30 Minutes</a:t>
            </a:r>
            <a:endParaRPr>
              <a:solidFill>
                <a:schemeClr val="dk1"/>
              </a:solidFill>
            </a:endParaRPr>
          </a:p>
          <a:p>
            <a:pPr marL="0" lvl="0" indent="0" algn="r"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298"/>
        <p:cNvGrpSpPr/>
        <p:nvPr/>
      </p:nvGrpSpPr>
      <p:grpSpPr>
        <a:xfrm>
          <a:off x="0" y="0"/>
          <a:ext cx="0" cy="0"/>
          <a:chOff x="0" y="0"/>
          <a:chExt cx="0" cy="0"/>
        </a:xfrm>
      </p:grpSpPr>
      <p:sp>
        <p:nvSpPr>
          <p:cNvPr id="299" name="Google Shape;299;p36"/>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00" name="Google Shape;300;p36"/>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If teaching remote, use breakout rooms for partner and group activities, and try adapting some of the partner exercises into small groups depending on your class size. For discussions, use slack threads to collect responses and review them after some time has passed. Be sure to frequently check in with students and solicit responses via slack during instruction.</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For more remote teaching guidance, </a:t>
            </a:r>
            <a:r>
              <a:rPr lang="en" sz="1400" u="sng">
                <a:solidFill>
                  <a:schemeClr val="hlink"/>
                </a:solidFill>
                <a:hlinkClick r:id="rId3"/>
              </a:rPr>
              <a:t>the myGA "How to Teach Online" course</a:t>
            </a:r>
            <a:r>
              <a:rPr lang="en" sz="1400">
                <a:solidFill>
                  <a:schemeClr val="dk1"/>
                </a:solidFill>
              </a:rPr>
              <a:t> is available.</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6"/>
              </a:rPr>
              <a:t>Solution Code in CodePen</a:t>
            </a:r>
            <a:endParaRPr sz="1400">
              <a:solidFill>
                <a:schemeClr val="dk1"/>
              </a:solidFill>
            </a:endParaRPr>
          </a:p>
        </p:txBody>
      </p:sp>
      <p:sp>
        <p:nvSpPr>
          <p:cNvPr id="301" name="Google Shape;301;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573"/>
        <p:cNvGrpSpPr/>
        <p:nvPr/>
      </p:nvGrpSpPr>
      <p:grpSpPr>
        <a:xfrm>
          <a:off x="0" y="0"/>
          <a:ext cx="0" cy="0"/>
          <a:chOff x="0" y="0"/>
          <a:chExt cx="0" cy="0"/>
        </a:xfrm>
      </p:grpSpPr>
      <p:sp>
        <p:nvSpPr>
          <p:cNvPr id="574" name="Google Shape;574;p63"/>
          <p:cNvSpPr txBox="1">
            <a:spLocks noGrp="1"/>
          </p:cNvSpPr>
          <p:nvPr>
            <p:ph type="title"/>
          </p:nvPr>
        </p:nvSpPr>
        <p:spPr>
          <a:xfrm>
            <a:off x="908850" y="275313"/>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F0018"/>
              </a:buClr>
              <a:buSzPts val="5600"/>
              <a:buFont typeface="Helvetica Neue"/>
              <a:buNone/>
            </a:pPr>
            <a:r>
              <a:rPr lang="en" sz="2800">
                <a:solidFill>
                  <a:srgbClr val="000000"/>
                </a:solidFill>
              </a:rPr>
              <a:t> Cookie Time</a:t>
            </a:r>
            <a:endParaRPr sz="2800">
              <a:solidFill>
                <a:srgbClr val="ED332F"/>
              </a:solidFill>
              <a:latin typeface="Proxima Nova"/>
              <a:ea typeface="Proxima Nova"/>
              <a:cs typeface="Proxima Nova"/>
              <a:sym typeface="Proxima Nova"/>
            </a:endParaRPr>
          </a:p>
        </p:txBody>
      </p:sp>
      <p:sp>
        <p:nvSpPr>
          <p:cNvPr id="575" name="Google Shape;575;p63"/>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30</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6" name="Google Shape;576;p63"/>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577" name="Google Shape;577;p6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30 Minutes</a:t>
            </a:r>
            <a:endParaRPr/>
          </a:p>
        </p:txBody>
      </p:sp>
      <p:sp>
        <p:nvSpPr>
          <p:cNvPr id="578" name="Google Shape;578;p63"/>
          <p:cNvSpPr txBox="1">
            <a:spLocks noGrp="1"/>
          </p:cNvSpPr>
          <p:nvPr>
            <p:ph type="body" idx="1"/>
          </p:nvPr>
        </p:nvSpPr>
        <p:spPr>
          <a:xfrm>
            <a:off x="457200" y="1143000"/>
            <a:ext cx="8229600" cy="122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Follow the directions in the CodePen to add HTML tags to the given document. Think about the common tags we’ve seen. You can also sneak a peek at the CSS for a glimpse ahead at how style is applied to specific tags!</a:t>
            </a:r>
            <a:endParaRPr/>
          </a:p>
        </p:txBody>
      </p:sp>
      <p:sp>
        <p:nvSpPr>
          <p:cNvPr id="579" name="Google Shape;579;p63"/>
          <p:cNvSpPr/>
          <p:nvPr/>
        </p:nvSpPr>
        <p:spPr>
          <a:xfrm>
            <a:off x="753200" y="2376200"/>
            <a:ext cx="3171300" cy="18831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marL="0" lvl="0" indent="0" algn="l" rtl="0">
              <a:spcBef>
                <a:spcPts val="0"/>
              </a:spcBef>
              <a:spcAft>
                <a:spcPts val="0"/>
              </a:spcAft>
              <a:buNone/>
            </a:pPr>
            <a:r>
              <a:rPr lang="en" sz="1800" u="sng" dirty="0">
                <a:solidFill>
                  <a:schemeClr val="hlink"/>
                </a:solidFill>
                <a:latin typeface="Proxima Nova"/>
                <a:ea typeface="Proxima Nova"/>
                <a:cs typeface="Proxima Nova"/>
                <a:sym typeface="Proxima Nova"/>
              </a:rPr>
              <a:t>https://codepen.io/GAmarketing/pen/abbGvNe</a:t>
            </a:r>
            <a:endParaRPr sz="1800" dirty="0">
              <a:latin typeface="Proxima Nova"/>
              <a:ea typeface="Proxima Nova"/>
              <a:cs typeface="Proxima Nova"/>
              <a:sym typeface="Proxima Nova"/>
            </a:endParaRPr>
          </a:p>
        </p:txBody>
      </p:sp>
      <p:sp>
        <p:nvSpPr>
          <p:cNvPr id="580" name="Google Shape;580;p63"/>
          <p:cNvSpPr/>
          <p:nvPr/>
        </p:nvSpPr>
        <p:spPr>
          <a:xfrm>
            <a:off x="4238688" y="3054450"/>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3"/>
          <p:cNvSpPr/>
          <p:nvPr/>
        </p:nvSpPr>
        <p:spPr>
          <a:xfrm>
            <a:off x="5219500" y="2376200"/>
            <a:ext cx="3171300" cy="18831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marL="0" lvl="0" indent="0" algn="l" rtl="0">
              <a:spcBef>
                <a:spcPts val="0"/>
              </a:spcBef>
              <a:spcAft>
                <a:spcPts val="0"/>
              </a:spcAft>
              <a:buNone/>
            </a:pPr>
            <a:r>
              <a:rPr lang="en" sz="1800" u="sng" dirty="0">
                <a:solidFill>
                  <a:schemeClr val="hlink"/>
                </a:solidFill>
                <a:latin typeface="Proxima Nova"/>
                <a:ea typeface="Proxima Nova"/>
                <a:cs typeface="Proxima Nova"/>
                <a:sym typeface="Proxima Nova"/>
                <a:hlinkClick r:id="rId3"/>
              </a:rPr>
              <a:t>https://codepen.io/GAmarketing/pen/jOOxbMK</a:t>
            </a:r>
            <a:endParaRPr sz="1800" dirty="0">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84"/>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a:t>
            </a:r>
            <a:endParaRPr/>
          </a:p>
        </p:txBody>
      </p:sp>
      <p:sp>
        <p:nvSpPr>
          <p:cNvPr id="754" name="Google Shape;754;p8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Front-End Web Development</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8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Git?</a:t>
            </a:r>
            <a:endParaRPr/>
          </a:p>
        </p:txBody>
      </p:sp>
      <p:sp>
        <p:nvSpPr>
          <p:cNvPr id="760" name="Google Shape;760;p85"/>
          <p:cNvSpPr txBox="1">
            <a:spLocks noGrp="1"/>
          </p:cNvSpPr>
          <p:nvPr>
            <p:ph type="body" idx="4294967295"/>
          </p:nvPr>
        </p:nvSpPr>
        <p:spPr>
          <a:xfrm>
            <a:off x="457200" y="1250675"/>
            <a:ext cx="8219100" cy="2942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a:solidFill>
                  <a:schemeClr val="dk1"/>
                </a:solidFill>
              </a:rPr>
              <a:t>Git</a:t>
            </a:r>
            <a:r>
              <a:rPr lang="en">
                <a:solidFill>
                  <a:schemeClr val="dk1"/>
                </a:solidFill>
              </a:rPr>
              <a:t> is a database for all of your code (version control).</a:t>
            </a:r>
            <a:endParaRPr>
              <a:solidFill>
                <a:schemeClr val="dk1"/>
              </a:solidFill>
            </a:endParaRPr>
          </a:p>
          <a:p>
            <a:pPr marL="457200" lvl="0" indent="-342900" algn="l" rtl="0">
              <a:lnSpc>
                <a:spcPct val="115000"/>
              </a:lnSpc>
              <a:spcBef>
                <a:spcPts val="1000"/>
              </a:spcBef>
              <a:spcAft>
                <a:spcPts val="0"/>
              </a:spcAft>
              <a:buClr>
                <a:schemeClr val="dk1"/>
              </a:buClr>
              <a:buSzPts val="1800"/>
              <a:buChar char="●"/>
            </a:pPr>
            <a:r>
              <a:rPr lang="en">
                <a:solidFill>
                  <a:schemeClr val="dk1"/>
                </a:solidFill>
              </a:rPr>
              <a:t>It's a particular kind of version control called </a:t>
            </a:r>
            <a:r>
              <a:rPr lang="en" b="1">
                <a:solidFill>
                  <a:schemeClr val="dk1"/>
                </a:solidFill>
              </a:rPr>
              <a:t>distributed version control</a:t>
            </a:r>
            <a:r>
              <a:rPr lang="en">
                <a:solidFill>
                  <a:schemeClr val="dk1"/>
                </a:solidFill>
              </a:rPr>
              <a:t>. This means multiple people can make edits to the same codebase at once.</a:t>
            </a:r>
            <a:endParaRPr>
              <a:solidFill>
                <a:schemeClr val="dk1"/>
              </a:solidFill>
            </a:endParaRPr>
          </a:p>
          <a:p>
            <a:pPr marL="457200" lvl="0" indent="-342900" algn="l" rtl="0">
              <a:lnSpc>
                <a:spcPct val="115000"/>
              </a:lnSpc>
              <a:spcBef>
                <a:spcPts val="1000"/>
              </a:spcBef>
              <a:spcAft>
                <a:spcPts val="1000"/>
              </a:spcAft>
              <a:buClr>
                <a:schemeClr val="dk1"/>
              </a:buClr>
              <a:buSzPts val="1800"/>
              <a:buChar char="●"/>
            </a:pPr>
            <a:r>
              <a:rPr lang="en">
                <a:solidFill>
                  <a:schemeClr val="dk1"/>
                </a:solidFill>
              </a:rPr>
              <a:t>This can be a hard concept to wrap your head around — see the diagram on the next slide.</a:t>
            </a:r>
            <a:endParaRPr>
              <a:solidFill>
                <a:schemeClr val="dk1"/>
              </a:solidFill>
            </a:endParaRPr>
          </a:p>
        </p:txBody>
      </p:sp>
      <p:sp>
        <p:nvSpPr>
          <p:cNvPr id="761" name="Google Shape;761;p8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762" name="Google Shape;762;p8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t>Image Source</a:t>
            </a:r>
            <a:r>
              <a:rPr lang="en"/>
              <a:t>:  git-scm.com</a:t>
            </a:r>
            <a:endParaRPr/>
          </a:p>
        </p:txBody>
      </p:sp>
      <p:sp>
        <p:nvSpPr>
          <p:cNvPr id="768" name="Google Shape;768;p86"/>
          <p:cNvSpPr/>
          <p:nvPr/>
        </p:nvSpPr>
        <p:spPr>
          <a:xfrm>
            <a:off x="2595950" y="2473653"/>
            <a:ext cx="1475400" cy="21270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Proxima Nova"/>
                <a:ea typeface="Proxima Nova"/>
                <a:cs typeface="Proxima Nova"/>
                <a:sym typeface="Proxima Nova"/>
              </a:rPr>
              <a:t>Computer A</a:t>
            </a:r>
            <a:endParaRPr sz="1200" b="1">
              <a:latin typeface="Proxima Nova"/>
              <a:ea typeface="Proxima Nova"/>
              <a:cs typeface="Proxima Nova"/>
              <a:sym typeface="Proxima Nova"/>
            </a:endParaRPr>
          </a:p>
        </p:txBody>
      </p:sp>
      <p:sp>
        <p:nvSpPr>
          <p:cNvPr id="769" name="Google Shape;769;p86"/>
          <p:cNvSpPr/>
          <p:nvPr/>
        </p:nvSpPr>
        <p:spPr>
          <a:xfrm>
            <a:off x="5023858" y="2473653"/>
            <a:ext cx="1475400" cy="21270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Proxima Nova"/>
                <a:ea typeface="Proxima Nova"/>
                <a:cs typeface="Proxima Nova"/>
                <a:sym typeface="Proxima Nova"/>
              </a:rPr>
              <a:t>Computer B</a:t>
            </a:r>
            <a:endParaRPr sz="1200" b="1">
              <a:latin typeface="Proxima Nova"/>
              <a:ea typeface="Proxima Nova"/>
              <a:cs typeface="Proxima Nova"/>
              <a:sym typeface="Proxima Nova"/>
            </a:endParaRPr>
          </a:p>
        </p:txBody>
      </p:sp>
      <p:sp>
        <p:nvSpPr>
          <p:cNvPr id="770" name="Google Shape;770;p86"/>
          <p:cNvSpPr/>
          <p:nvPr/>
        </p:nvSpPr>
        <p:spPr>
          <a:xfrm>
            <a:off x="3802280" y="225775"/>
            <a:ext cx="1475400" cy="18870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Proxima Nova"/>
                <a:ea typeface="Proxima Nova"/>
                <a:cs typeface="Proxima Nova"/>
                <a:sym typeface="Proxima Nova"/>
              </a:rPr>
              <a:t>Server Computer</a:t>
            </a:r>
            <a:endParaRPr sz="1200" b="1">
              <a:latin typeface="Proxima Nova"/>
              <a:ea typeface="Proxima Nova"/>
              <a:cs typeface="Proxima Nova"/>
              <a:sym typeface="Proxima Nova"/>
            </a:endParaRPr>
          </a:p>
        </p:txBody>
      </p:sp>
      <p:sp>
        <p:nvSpPr>
          <p:cNvPr id="771" name="Google Shape;771;p86"/>
          <p:cNvSpPr/>
          <p:nvPr/>
        </p:nvSpPr>
        <p:spPr>
          <a:xfrm>
            <a:off x="2930483" y="2793651"/>
            <a:ext cx="806400" cy="189900"/>
          </a:xfrm>
          <a:prstGeom prst="roundRect">
            <a:avLst>
              <a:gd name="adj" fmla="val 16667"/>
            </a:avLst>
          </a:prstGeom>
          <a:solidFill>
            <a:srgbClr val="7DEB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file</a:t>
            </a:r>
            <a:endParaRPr sz="1000">
              <a:latin typeface="Proxima Nova"/>
              <a:ea typeface="Proxima Nova"/>
              <a:cs typeface="Proxima Nova"/>
              <a:sym typeface="Proxima Nova"/>
            </a:endParaRPr>
          </a:p>
        </p:txBody>
      </p:sp>
      <p:sp>
        <p:nvSpPr>
          <p:cNvPr id="772" name="Google Shape;772;p86"/>
          <p:cNvSpPr/>
          <p:nvPr/>
        </p:nvSpPr>
        <p:spPr>
          <a:xfrm>
            <a:off x="5358390" y="2793651"/>
            <a:ext cx="806400" cy="189900"/>
          </a:xfrm>
          <a:prstGeom prst="roundRect">
            <a:avLst>
              <a:gd name="adj" fmla="val 16667"/>
            </a:avLst>
          </a:prstGeom>
          <a:solidFill>
            <a:srgbClr val="7DEB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file</a:t>
            </a:r>
            <a:endParaRPr sz="1000">
              <a:latin typeface="Proxima Nova"/>
              <a:ea typeface="Proxima Nova"/>
              <a:cs typeface="Proxima Nova"/>
              <a:sym typeface="Proxima Nova"/>
            </a:endParaRPr>
          </a:p>
        </p:txBody>
      </p:sp>
      <p:sp>
        <p:nvSpPr>
          <p:cNvPr id="773" name="Google Shape;773;p86"/>
          <p:cNvSpPr/>
          <p:nvPr/>
        </p:nvSpPr>
        <p:spPr>
          <a:xfrm>
            <a:off x="2719463" y="3070215"/>
            <a:ext cx="1228200" cy="1447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Database</a:t>
            </a:r>
            <a:endParaRPr sz="1000">
              <a:latin typeface="Proxima Nova"/>
              <a:ea typeface="Proxima Nova"/>
              <a:cs typeface="Proxima Nova"/>
              <a:sym typeface="Proxima Nova"/>
            </a:endParaRPr>
          </a:p>
        </p:txBody>
      </p:sp>
      <p:cxnSp>
        <p:nvCxnSpPr>
          <p:cNvPr id="774" name="Google Shape;774;p86"/>
          <p:cNvCxnSpPr>
            <a:stCxn id="775" idx="2"/>
            <a:endCxn id="776" idx="2"/>
          </p:cNvCxnSpPr>
          <p:nvPr/>
        </p:nvCxnSpPr>
        <p:spPr>
          <a:xfrm>
            <a:off x="3333683" y="3641230"/>
            <a:ext cx="12000" cy="662400"/>
          </a:xfrm>
          <a:prstGeom prst="straightConnector1">
            <a:avLst/>
          </a:prstGeom>
          <a:noFill/>
          <a:ln w="9525" cap="flat" cmpd="sng">
            <a:solidFill>
              <a:srgbClr val="000000"/>
            </a:solidFill>
            <a:prstDash val="solid"/>
            <a:round/>
            <a:headEnd type="none" w="med" len="med"/>
            <a:tailEnd type="none" w="med" len="med"/>
          </a:ln>
        </p:spPr>
      </p:cxnSp>
      <p:sp>
        <p:nvSpPr>
          <p:cNvPr id="775" name="Google Shape;775;p86"/>
          <p:cNvSpPr/>
          <p:nvPr/>
        </p:nvSpPr>
        <p:spPr>
          <a:xfrm>
            <a:off x="2930483" y="3451330"/>
            <a:ext cx="806400" cy="189900"/>
          </a:xfrm>
          <a:prstGeom prst="roundRect">
            <a:avLst>
              <a:gd name="adj" fmla="val 16667"/>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3</a:t>
            </a:r>
            <a:endParaRPr sz="1000">
              <a:latin typeface="Proxima Nova"/>
              <a:ea typeface="Proxima Nova"/>
              <a:cs typeface="Proxima Nova"/>
              <a:sym typeface="Proxima Nova"/>
            </a:endParaRPr>
          </a:p>
        </p:txBody>
      </p:sp>
      <p:sp>
        <p:nvSpPr>
          <p:cNvPr id="777" name="Google Shape;777;p86"/>
          <p:cNvSpPr/>
          <p:nvPr/>
        </p:nvSpPr>
        <p:spPr>
          <a:xfrm>
            <a:off x="2936000" y="3768475"/>
            <a:ext cx="819600" cy="192900"/>
          </a:xfrm>
          <a:prstGeom prst="roundRect">
            <a:avLst>
              <a:gd name="adj" fmla="val 16667"/>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2</a:t>
            </a:r>
            <a:endParaRPr sz="1000">
              <a:latin typeface="Proxima Nova"/>
              <a:ea typeface="Proxima Nova"/>
              <a:cs typeface="Proxima Nova"/>
              <a:sym typeface="Proxima Nova"/>
            </a:endParaRPr>
          </a:p>
        </p:txBody>
      </p:sp>
      <p:sp>
        <p:nvSpPr>
          <p:cNvPr id="776" name="Google Shape;776;p86"/>
          <p:cNvSpPr/>
          <p:nvPr/>
        </p:nvSpPr>
        <p:spPr>
          <a:xfrm>
            <a:off x="2936000" y="4110725"/>
            <a:ext cx="819600" cy="192900"/>
          </a:xfrm>
          <a:prstGeom prst="roundRect">
            <a:avLst>
              <a:gd name="adj" fmla="val 16667"/>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1</a:t>
            </a:r>
            <a:endParaRPr sz="1000">
              <a:latin typeface="Proxima Nova"/>
              <a:ea typeface="Proxima Nova"/>
              <a:cs typeface="Proxima Nova"/>
              <a:sym typeface="Proxima Nova"/>
            </a:endParaRPr>
          </a:p>
        </p:txBody>
      </p:sp>
      <p:sp>
        <p:nvSpPr>
          <p:cNvPr id="778" name="Google Shape;778;p86"/>
          <p:cNvSpPr/>
          <p:nvPr/>
        </p:nvSpPr>
        <p:spPr>
          <a:xfrm>
            <a:off x="5147371" y="3070215"/>
            <a:ext cx="1228200" cy="1447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Database</a:t>
            </a:r>
            <a:endParaRPr sz="1000">
              <a:latin typeface="Proxima Nova"/>
              <a:ea typeface="Proxima Nova"/>
              <a:cs typeface="Proxima Nova"/>
              <a:sym typeface="Proxima Nova"/>
            </a:endParaRPr>
          </a:p>
        </p:txBody>
      </p:sp>
      <p:cxnSp>
        <p:nvCxnSpPr>
          <p:cNvPr id="779" name="Google Shape;779;p86"/>
          <p:cNvCxnSpPr>
            <a:stCxn id="780" idx="2"/>
            <a:endCxn id="781" idx="2"/>
          </p:cNvCxnSpPr>
          <p:nvPr/>
        </p:nvCxnSpPr>
        <p:spPr>
          <a:xfrm>
            <a:off x="5761590" y="3641230"/>
            <a:ext cx="52200" cy="662400"/>
          </a:xfrm>
          <a:prstGeom prst="straightConnector1">
            <a:avLst/>
          </a:prstGeom>
          <a:noFill/>
          <a:ln w="9525" cap="flat" cmpd="sng">
            <a:solidFill>
              <a:srgbClr val="000000"/>
            </a:solidFill>
            <a:prstDash val="solid"/>
            <a:round/>
            <a:headEnd type="none" w="med" len="med"/>
            <a:tailEnd type="none" w="med" len="med"/>
          </a:ln>
        </p:spPr>
      </p:cxnSp>
      <p:sp>
        <p:nvSpPr>
          <p:cNvPr id="780" name="Google Shape;780;p86"/>
          <p:cNvSpPr/>
          <p:nvPr/>
        </p:nvSpPr>
        <p:spPr>
          <a:xfrm>
            <a:off x="5358390" y="3451330"/>
            <a:ext cx="806400" cy="189900"/>
          </a:xfrm>
          <a:prstGeom prst="roundRect">
            <a:avLst>
              <a:gd name="adj" fmla="val 16667"/>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3</a:t>
            </a:r>
            <a:endParaRPr sz="1000">
              <a:latin typeface="Proxima Nova"/>
              <a:ea typeface="Proxima Nova"/>
              <a:cs typeface="Proxima Nova"/>
              <a:sym typeface="Proxima Nova"/>
            </a:endParaRPr>
          </a:p>
        </p:txBody>
      </p:sp>
      <p:sp>
        <p:nvSpPr>
          <p:cNvPr id="782" name="Google Shape;782;p86"/>
          <p:cNvSpPr/>
          <p:nvPr/>
        </p:nvSpPr>
        <p:spPr>
          <a:xfrm>
            <a:off x="5403950" y="3768475"/>
            <a:ext cx="819600" cy="192900"/>
          </a:xfrm>
          <a:prstGeom prst="roundRect">
            <a:avLst>
              <a:gd name="adj" fmla="val 16667"/>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2</a:t>
            </a:r>
            <a:endParaRPr sz="1000">
              <a:latin typeface="Proxima Nova"/>
              <a:ea typeface="Proxima Nova"/>
              <a:cs typeface="Proxima Nova"/>
              <a:sym typeface="Proxima Nova"/>
            </a:endParaRPr>
          </a:p>
        </p:txBody>
      </p:sp>
      <p:sp>
        <p:nvSpPr>
          <p:cNvPr id="781" name="Google Shape;781;p86"/>
          <p:cNvSpPr/>
          <p:nvPr/>
        </p:nvSpPr>
        <p:spPr>
          <a:xfrm>
            <a:off x="5403950" y="4110725"/>
            <a:ext cx="819600" cy="192900"/>
          </a:xfrm>
          <a:prstGeom prst="roundRect">
            <a:avLst>
              <a:gd name="adj" fmla="val 16667"/>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1</a:t>
            </a:r>
            <a:endParaRPr sz="1000">
              <a:latin typeface="Proxima Nova"/>
              <a:ea typeface="Proxima Nova"/>
              <a:cs typeface="Proxima Nova"/>
              <a:sym typeface="Proxima Nova"/>
            </a:endParaRPr>
          </a:p>
        </p:txBody>
      </p:sp>
      <p:sp>
        <p:nvSpPr>
          <p:cNvPr id="783" name="Google Shape;783;p86"/>
          <p:cNvSpPr/>
          <p:nvPr/>
        </p:nvSpPr>
        <p:spPr>
          <a:xfrm>
            <a:off x="3925792" y="557971"/>
            <a:ext cx="1228200" cy="1447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Database</a:t>
            </a:r>
            <a:endParaRPr sz="1000">
              <a:latin typeface="Proxima Nova"/>
              <a:ea typeface="Proxima Nova"/>
              <a:cs typeface="Proxima Nova"/>
              <a:sym typeface="Proxima Nova"/>
            </a:endParaRPr>
          </a:p>
        </p:txBody>
      </p:sp>
      <p:cxnSp>
        <p:nvCxnSpPr>
          <p:cNvPr id="784" name="Google Shape;784;p86"/>
          <p:cNvCxnSpPr>
            <a:stCxn id="785" idx="2"/>
            <a:endCxn id="786" idx="2"/>
          </p:cNvCxnSpPr>
          <p:nvPr/>
        </p:nvCxnSpPr>
        <p:spPr>
          <a:xfrm>
            <a:off x="4540012" y="1128986"/>
            <a:ext cx="0" cy="673500"/>
          </a:xfrm>
          <a:prstGeom prst="straightConnector1">
            <a:avLst/>
          </a:prstGeom>
          <a:noFill/>
          <a:ln w="9525" cap="flat" cmpd="sng">
            <a:solidFill>
              <a:srgbClr val="000000"/>
            </a:solidFill>
            <a:prstDash val="solid"/>
            <a:round/>
            <a:headEnd type="none" w="med" len="med"/>
            <a:tailEnd type="none" w="med" len="med"/>
          </a:ln>
        </p:spPr>
      </p:cxnSp>
      <p:sp>
        <p:nvSpPr>
          <p:cNvPr id="785" name="Google Shape;785;p86"/>
          <p:cNvSpPr/>
          <p:nvPr/>
        </p:nvSpPr>
        <p:spPr>
          <a:xfrm>
            <a:off x="4136812" y="939086"/>
            <a:ext cx="806400" cy="189900"/>
          </a:xfrm>
          <a:prstGeom prst="roundRect">
            <a:avLst>
              <a:gd name="adj" fmla="val 16667"/>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3</a:t>
            </a:r>
            <a:endParaRPr sz="1000">
              <a:latin typeface="Proxima Nova"/>
              <a:ea typeface="Proxima Nova"/>
              <a:cs typeface="Proxima Nova"/>
              <a:sym typeface="Proxima Nova"/>
            </a:endParaRPr>
          </a:p>
        </p:txBody>
      </p:sp>
      <p:sp>
        <p:nvSpPr>
          <p:cNvPr id="787" name="Google Shape;787;p86"/>
          <p:cNvSpPr/>
          <p:nvPr/>
        </p:nvSpPr>
        <p:spPr>
          <a:xfrm>
            <a:off x="4136812" y="1275783"/>
            <a:ext cx="806400" cy="189900"/>
          </a:xfrm>
          <a:prstGeom prst="roundRect">
            <a:avLst>
              <a:gd name="adj" fmla="val 16667"/>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2</a:t>
            </a:r>
            <a:endParaRPr sz="1000">
              <a:latin typeface="Proxima Nova"/>
              <a:ea typeface="Proxima Nova"/>
              <a:cs typeface="Proxima Nova"/>
              <a:sym typeface="Proxima Nova"/>
            </a:endParaRPr>
          </a:p>
        </p:txBody>
      </p:sp>
      <p:sp>
        <p:nvSpPr>
          <p:cNvPr id="786" name="Google Shape;786;p86"/>
          <p:cNvSpPr/>
          <p:nvPr/>
        </p:nvSpPr>
        <p:spPr>
          <a:xfrm>
            <a:off x="4136812" y="1612481"/>
            <a:ext cx="806400" cy="189900"/>
          </a:xfrm>
          <a:prstGeom prst="roundRect">
            <a:avLst>
              <a:gd name="adj" fmla="val 16667"/>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version 1</a:t>
            </a:r>
            <a:endParaRPr sz="1000">
              <a:latin typeface="Proxima Nova"/>
              <a:ea typeface="Proxima Nova"/>
              <a:cs typeface="Proxima Nova"/>
              <a:sym typeface="Proxima Nova"/>
            </a:endParaRPr>
          </a:p>
        </p:txBody>
      </p:sp>
      <p:cxnSp>
        <p:nvCxnSpPr>
          <p:cNvPr id="788" name="Google Shape;788;p86"/>
          <p:cNvCxnSpPr/>
          <p:nvPr/>
        </p:nvCxnSpPr>
        <p:spPr>
          <a:xfrm flipH="1">
            <a:off x="3790555" y="2118018"/>
            <a:ext cx="414900" cy="367500"/>
          </a:xfrm>
          <a:prstGeom prst="straightConnector1">
            <a:avLst/>
          </a:prstGeom>
          <a:noFill/>
          <a:ln w="9525" cap="flat" cmpd="sng">
            <a:solidFill>
              <a:srgbClr val="000000"/>
            </a:solidFill>
            <a:prstDash val="solid"/>
            <a:round/>
            <a:headEnd type="triangle" w="med" len="med"/>
            <a:tailEnd type="triangle" w="med" len="med"/>
          </a:ln>
        </p:spPr>
      </p:cxnSp>
      <p:cxnSp>
        <p:nvCxnSpPr>
          <p:cNvPr id="789" name="Google Shape;789;p86"/>
          <p:cNvCxnSpPr/>
          <p:nvPr/>
        </p:nvCxnSpPr>
        <p:spPr>
          <a:xfrm>
            <a:off x="4849065" y="2118018"/>
            <a:ext cx="414900" cy="367500"/>
          </a:xfrm>
          <a:prstGeom prst="straightConnector1">
            <a:avLst/>
          </a:prstGeom>
          <a:noFill/>
          <a:ln w="9525" cap="flat" cmpd="sng">
            <a:solidFill>
              <a:srgbClr val="000000"/>
            </a:solidFill>
            <a:prstDash val="solid"/>
            <a:round/>
            <a:headEnd type="triangle" w="med" len="med"/>
            <a:tailEnd type="triangle" w="med" len="med"/>
          </a:ln>
        </p:spPr>
      </p:cxnSp>
      <p:cxnSp>
        <p:nvCxnSpPr>
          <p:cNvPr id="790" name="Google Shape;790;p86"/>
          <p:cNvCxnSpPr>
            <a:stCxn id="769" idx="1"/>
          </p:cNvCxnSpPr>
          <p:nvPr/>
        </p:nvCxnSpPr>
        <p:spPr>
          <a:xfrm rot="10800000">
            <a:off x="4060858" y="3537153"/>
            <a:ext cx="963000" cy="0"/>
          </a:xfrm>
          <a:prstGeom prst="straightConnector1">
            <a:avLst/>
          </a:prstGeom>
          <a:noFill/>
          <a:ln w="9525" cap="flat" cmpd="sng">
            <a:solidFill>
              <a:srgbClr val="000000"/>
            </a:solidFill>
            <a:prstDash val="solid"/>
            <a:round/>
            <a:headEnd type="triangle" w="med" len="med"/>
            <a:tailEnd type="triangle" w="med" len="med"/>
          </a:ln>
        </p:spPr>
      </p:cxnSp>
      <p:sp>
        <p:nvSpPr>
          <p:cNvPr id="791" name="Google Shape;791;p8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8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Commands</a:t>
            </a:r>
            <a:endParaRPr/>
          </a:p>
        </p:txBody>
      </p:sp>
      <p:sp>
        <p:nvSpPr>
          <p:cNvPr id="797" name="Google Shape;797;p8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graphicFrame>
        <p:nvGraphicFramePr>
          <p:cNvPr id="798" name="Google Shape;798;p87"/>
          <p:cNvGraphicFramePr/>
          <p:nvPr/>
        </p:nvGraphicFramePr>
        <p:xfrm>
          <a:off x="522925" y="1019175"/>
          <a:ext cx="7814075" cy="3200190"/>
        </p:xfrm>
        <a:graphic>
          <a:graphicData uri="http://schemas.openxmlformats.org/drawingml/2006/table">
            <a:tbl>
              <a:tblPr>
                <a:noFill/>
              </a:tblPr>
              <a:tblGrid>
                <a:gridCol w="1454100">
                  <a:extLst>
                    <a:ext uri="{9D8B030D-6E8A-4147-A177-3AD203B41FA5}">
                      <a16:colId xmlns:a16="http://schemas.microsoft.com/office/drawing/2014/main" val="20000"/>
                    </a:ext>
                  </a:extLst>
                </a:gridCol>
                <a:gridCol w="63599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Command</a:t>
                      </a:r>
                      <a:endParaRPr sz="1800" b="1">
                        <a:solidFill>
                          <a:srgbClr val="FFFFFF"/>
                        </a:solidFill>
                        <a:latin typeface="Proxima Nova"/>
                        <a:ea typeface="Proxima Nova"/>
                        <a:cs typeface="Proxima Nova"/>
                        <a:sym typeface="Proxima Nova"/>
                      </a:endParaRPr>
                    </a:p>
                  </a:txBody>
                  <a:tcPr marL="91425" marR="91425" marT="91425" marB="91425" anchor="ctr">
                    <a:solidFill>
                      <a:schemeClr val="lt2"/>
                    </a:solidFill>
                  </a:tcPr>
                </a:tc>
                <a:tc>
                  <a:txBody>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Explanation</a:t>
                      </a:r>
                      <a:endParaRPr sz="1800" b="1">
                        <a:solidFill>
                          <a:srgbClr val="FFFFFF"/>
                        </a:solidFill>
                        <a:latin typeface="Proxima Nova"/>
                        <a:ea typeface="Proxima Nova"/>
                        <a:cs typeface="Proxima Nova"/>
                        <a:sym typeface="Proxima Nova"/>
                      </a:endParaRPr>
                    </a:p>
                  </a:txBody>
                  <a:tcPr marL="91425" marR="91425" marT="91425" marB="91425" anchor="ctr">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init</a:t>
                      </a:r>
                      <a:endParaRPr sz="1800" b="1">
                        <a:latin typeface="Inconsolata"/>
                        <a:ea typeface="Inconsolata"/>
                        <a:cs typeface="Inconsolata"/>
                        <a:sym typeface="Inconsolata"/>
                      </a:endParaRPr>
                    </a:p>
                  </a:txBody>
                  <a:tcPr marL="91425" marR="91425" marT="91425" marB="91425"/>
                </a:tc>
                <a:tc>
                  <a:txBody>
                    <a:bodyPr/>
                    <a:lstStyle/>
                    <a:p>
                      <a:pPr marL="0" lvl="0" indent="0" algn="l" rtl="0">
                        <a:spcBef>
                          <a:spcPts val="0"/>
                        </a:spcBef>
                        <a:spcAft>
                          <a:spcPts val="0"/>
                        </a:spcAft>
                        <a:buNone/>
                      </a:pPr>
                      <a:r>
                        <a:rPr lang="en" sz="1800">
                          <a:latin typeface="Proxima Nova"/>
                          <a:ea typeface="Proxima Nova"/>
                          <a:cs typeface="Proxima Nova"/>
                          <a:sym typeface="Proxima Nova"/>
                        </a:rPr>
                        <a:t>Creates a repository in the current directory (folder).</a:t>
                      </a:r>
                      <a:endParaRPr sz="18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add</a:t>
                      </a:r>
                      <a:endParaRPr sz="1800" b="1">
                        <a:latin typeface="Inconsolata"/>
                        <a:ea typeface="Inconsolata"/>
                        <a:cs typeface="Inconsolata"/>
                        <a:sym typeface="Inconsolata"/>
                      </a:endParaRPr>
                    </a:p>
                  </a:txBody>
                  <a:tcPr marL="91425" marR="91425" marT="91425" marB="91425"/>
                </a:tc>
                <a:tc>
                  <a:txBody>
                    <a:bodyPr/>
                    <a:lstStyle/>
                    <a:p>
                      <a:pPr marL="0" lvl="0" indent="0" algn="l" rtl="0">
                        <a:spcBef>
                          <a:spcPts val="0"/>
                        </a:spcBef>
                        <a:spcAft>
                          <a:spcPts val="0"/>
                        </a:spcAft>
                        <a:buNone/>
                      </a:pPr>
                      <a:r>
                        <a:rPr lang="en" sz="1800">
                          <a:latin typeface="Proxima Nova"/>
                          <a:ea typeface="Proxima Nova"/>
                          <a:cs typeface="Proxima Nova"/>
                          <a:sym typeface="Proxima Nova"/>
                        </a:rPr>
                        <a:t>Stages the specified files to prepare them for a </a:t>
                      </a:r>
                      <a:r>
                        <a:rPr lang="en" sz="1800" b="1">
                          <a:solidFill>
                            <a:schemeClr val="dk1"/>
                          </a:solidFill>
                          <a:latin typeface="Inconsolata"/>
                          <a:ea typeface="Inconsolata"/>
                          <a:cs typeface="Inconsolata"/>
                          <a:sym typeface="Inconsolata"/>
                        </a:rPr>
                        <a:t>commit</a:t>
                      </a:r>
                      <a:r>
                        <a:rPr lang="en" sz="1800">
                          <a:solidFill>
                            <a:schemeClr val="dk1"/>
                          </a:solidFill>
                          <a:latin typeface="Proxima Nova"/>
                          <a:ea typeface="Proxima Nova"/>
                          <a:cs typeface="Proxima Nova"/>
                          <a:sym typeface="Proxima Nova"/>
                        </a:rPr>
                        <a:t>.</a:t>
                      </a:r>
                      <a:endParaRPr sz="1800">
                        <a:latin typeface="Inconsolata"/>
                        <a:ea typeface="Inconsolata"/>
                        <a:cs typeface="Inconsolata"/>
                        <a:sym typeface="Inconsolat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commit</a:t>
                      </a:r>
                      <a:endParaRPr sz="1800" b="1">
                        <a:latin typeface="Inconsolata"/>
                        <a:ea typeface="Inconsolata"/>
                        <a:cs typeface="Inconsolata"/>
                        <a:sym typeface="Inconsolata"/>
                      </a:endParaRPr>
                    </a:p>
                  </a:txBody>
                  <a:tcPr marL="91425" marR="91425" marT="91425" marB="91425"/>
                </a:tc>
                <a:tc>
                  <a:txBody>
                    <a:bodyPr/>
                    <a:lstStyle/>
                    <a:p>
                      <a:pPr marL="0" lvl="0" indent="0" algn="l" rtl="0">
                        <a:spcBef>
                          <a:spcPts val="0"/>
                        </a:spcBef>
                        <a:spcAft>
                          <a:spcPts val="0"/>
                        </a:spcAft>
                        <a:buNone/>
                      </a:pPr>
                      <a:r>
                        <a:rPr lang="en" sz="1800">
                          <a:latin typeface="Proxima Nova"/>
                          <a:ea typeface="Proxima Nova"/>
                          <a:cs typeface="Proxima Nova"/>
                          <a:sym typeface="Proxima Nova"/>
                        </a:rPr>
                        <a:t>Saves the current state of the repository.</a:t>
                      </a:r>
                      <a:endParaRPr sz="18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push</a:t>
                      </a:r>
                      <a:endParaRPr sz="1800" b="1">
                        <a:latin typeface="Inconsolata"/>
                        <a:ea typeface="Inconsolata"/>
                        <a:cs typeface="Inconsolata"/>
                        <a:sym typeface="Inconsolata"/>
                      </a:endParaRPr>
                    </a:p>
                  </a:txBody>
                  <a:tcPr marL="91425" marR="91425" marT="91425" marB="91425"/>
                </a:tc>
                <a:tc>
                  <a:txBody>
                    <a:bodyPr/>
                    <a:lstStyle/>
                    <a:p>
                      <a:pPr marL="0" lvl="0" indent="0" algn="l" rtl="0">
                        <a:spcBef>
                          <a:spcPts val="0"/>
                        </a:spcBef>
                        <a:spcAft>
                          <a:spcPts val="0"/>
                        </a:spcAft>
                        <a:buNone/>
                      </a:pPr>
                      <a:r>
                        <a:rPr lang="en" sz="1800">
                          <a:latin typeface="Proxima Nova"/>
                          <a:ea typeface="Proxima Nova"/>
                          <a:cs typeface="Proxima Nova"/>
                          <a:sym typeface="Proxima Nova"/>
                        </a:rPr>
                        <a:t>Sends local repository contents to a remote repository.</a:t>
                      </a:r>
                      <a:endParaRPr sz="18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clone</a:t>
                      </a:r>
                      <a:endParaRPr sz="1800" b="1">
                        <a:latin typeface="Inconsolata"/>
                        <a:ea typeface="Inconsolata"/>
                        <a:cs typeface="Inconsolata"/>
                        <a:sym typeface="Inconsolata"/>
                      </a:endParaRPr>
                    </a:p>
                  </a:txBody>
                  <a:tcPr marL="91425" marR="91425" marT="91425" marB="91425"/>
                </a:tc>
                <a:tc>
                  <a:txBody>
                    <a:bodyPr/>
                    <a:lstStyle/>
                    <a:p>
                      <a:pPr marL="0" lvl="0" indent="0" algn="l" rtl="0">
                        <a:spcBef>
                          <a:spcPts val="0"/>
                        </a:spcBef>
                        <a:spcAft>
                          <a:spcPts val="0"/>
                        </a:spcAft>
                        <a:buNone/>
                      </a:pPr>
                      <a:r>
                        <a:rPr lang="en" sz="1800">
                          <a:latin typeface="Proxima Nova"/>
                          <a:ea typeface="Proxima Nova"/>
                          <a:cs typeface="Proxima Nova"/>
                          <a:sym typeface="Proxima Nova"/>
                        </a:rPr>
                        <a:t>Downloads a remote repository onto your local machine.</a:t>
                      </a:r>
                      <a:endParaRPr sz="18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800" b="1">
                          <a:latin typeface="Inconsolata"/>
                          <a:ea typeface="Inconsolata"/>
                          <a:cs typeface="Inconsolata"/>
                          <a:sym typeface="Inconsolata"/>
                        </a:rPr>
                        <a:t>pull</a:t>
                      </a:r>
                      <a:endParaRPr sz="1800" b="1">
                        <a:latin typeface="Inconsolata"/>
                        <a:ea typeface="Inconsolata"/>
                        <a:cs typeface="Inconsolata"/>
                        <a:sym typeface="Inconsolata"/>
                      </a:endParaRPr>
                    </a:p>
                  </a:txBody>
                  <a:tcPr marL="91425" marR="91425" marT="91425" marB="91425"/>
                </a:tc>
                <a:tc>
                  <a:txBody>
                    <a:bodyPr/>
                    <a:lstStyle/>
                    <a:p>
                      <a:pPr marL="0" lvl="0" indent="0" algn="l" rtl="0">
                        <a:spcBef>
                          <a:spcPts val="0"/>
                        </a:spcBef>
                        <a:spcAft>
                          <a:spcPts val="0"/>
                        </a:spcAft>
                        <a:buNone/>
                      </a:pPr>
                      <a:r>
                        <a:rPr lang="en" sz="1800">
                          <a:latin typeface="Proxima Nova"/>
                          <a:ea typeface="Proxima Nova"/>
                          <a:cs typeface="Proxima Nova"/>
                          <a:sym typeface="Proxima Nova"/>
                        </a:rPr>
                        <a:t>Syncs one version of a repository with another.</a:t>
                      </a:r>
                      <a:endParaRPr sz="18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6"/>
                  </a:ext>
                </a:extLst>
              </a:tr>
            </a:tbl>
          </a:graphicData>
        </a:graphic>
      </p:graphicFrame>
      <p:sp>
        <p:nvSpPr>
          <p:cNvPr id="799" name="Google Shape;799;p8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8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Set Up Our User</a:t>
            </a:r>
            <a:endParaRPr/>
          </a:p>
        </p:txBody>
      </p:sp>
      <p:sp>
        <p:nvSpPr>
          <p:cNvPr id="805" name="Google Shape;805;p8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
        <p:nvSpPr>
          <p:cNvPr id="806" name="Google Shape;806;p8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07" name="Google Shape;807;p88"/>
          <p:cNvSpPr/>
          <p:nvPr/>
        </p:nvSpPr>
        <p:spPr>
          <a:xfrm>
            <a:off x="457200" y="1252175"/>
            <a:ext cx="8229600" cy="2245500"/>
          </a:xfrm>
          <a:prstGeom prst="rect">
            <a:avLst/>
          </a:prstGeom>
          <a:solidFill>
            <a:srgbClr val="000000"/>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400">
                <a:solidFill>
                  <a:schemeClr val="accent1"/>
                </a:solidFill>
                <a:latin typeface="Inconsolata"/>
                <a:ea typeface="Inconsolata"/>
                <a:cs typeface="Inconsolata"/>
                <a:sym typeface="Inconsolata"/>
              </a:rPr>
              <a:t>git </a:t>
            </a:r>
            <a:r>
              <a:rPr lang="en" sz="2400">
                <a:solidFill>
                  <a:srgbClr val="7DEBD9"/>
                </a:solidFill>
                <a:latin typeface="Inconsolata"/>
                <a:ea typeface="Inconsolata"/>
                <a:cs typeface="Inconsolata"/>
                <a:sym typeface="Inconsolata"/>
              </a:rPr>
              <a:t>config </a:t>
            </a:r>
            <a:r>
              <a:rPr lang="en" sz="2400">
                <a:solidFill>
                  <a:schemeClr val="accent1"/>
                </a:solidFill>
                <a:latin typeface="Inconsolata"/>
                <a:ea typeface="Inconsolata"/>
                <a:cs typeface="Inconsolata"/>
                <a:sym typeface="Inconsolata"/>
              </a:rPr>
              <a:t>--global </a:t>
            </a:r>
            <a:r>
              <a:rPr lang="en" sz="2400">
                <a:solidFill>
                  <a:schemeClr val="lt1"/>
                </a:solidFill>
                <a:latin typeface="Inconsolata"/>
                <a:ea typeface="Inconsolata"/>
                <a:cs typeface="Inconsolata"/>
                <a:sym typeface="Inconsolata"/>
              </a:rPr>
              <a:t>user.name</a:t>
            </a:r>
            <a:r>
              <a:rPr lang="en" sz="2400">
                <a:solidFill>
                  <a:schemeClr val="accent1"/>
                </a:solidFill>
                <a:latin typeface="Inconsolata"/>
                <a:ea typeface="Inconsolata"/>
                <a:cs typeface="Inconsolata"/>
                <a:sym typeface="Inconsolata"/>
              </a:rPr>
              <a:t> </a:t>
            </a:r>
            <a:r>
              <a:rPr lang="en" sz="2400">
                <a:solidFill>
                  <a:srgbClr val="FFDB00"/>
                </a:solidFill>
                <a:latin typeface="Inconsolata"/>
                <a:ea typeface="Inconsolata"/>
                <a:cs typeface="Inconsolata"/>
                <a:sym typeface="Inconsolata"/>
              </a:rPr>
              <a:t>“Your Name”</a:t>
            </a:r>
            <a:endParaRPr sz="2400">
              <a:solidFill>
                <a:srgbClr val="FFDB00"/>
              </a:solidFill>
              <a:latin typeface="Inconsolata"/>
              <a:ea typeface="Inconsolata"/>
              <a:cs typeface="Inconsolata"/>
              <a:sym typeface="Inconsolata"/>
            </a:endParaRPr>
          </a:p>
          <a:p>
            <a:pPr marL="457200" lvl="0" indent="0" algn="l" rtl="0">
              <a:spcBef>
                <a:spcPts val="0"/>
              </a:spcBef>
              <a:spcAft>
                <a:spcPts val="0"/>
              </a:spcAft>
              <a:buNone/>
            </a:pPr>
            <a:endParaRPr sz="2400">
              <a:solidFill>
                <a:schemeClr val="accent1"/>
              </a:solidFill>
              <a:latin typeface="Inconsolata"/>
              <a:ea typeface="Inconsolata"/>
              <a:cs typeface="Inconsolata"/>
              <a:sym typeface="Inconsolata"/>
            </a:endParaRPr>
          </a:p>
          <a:p>
            <a:pPr marL="457200" lvl="0" indent="0" algn="l" rtl="0">
              <a:spcBef>
                <a:spcPts val="0"/>
              </a:spcBef>
              <a:spcAft>
                <a:spcPts val="0"/>
              </a:spcAft>
              <a:buNone/>
            </a:pPr>
            <a:r>
              <a:rPr lang="en" sz="2400">
                <a:solidFill>
                  <a:schemeClr val="accent1"/>
                </a:solidFill>
                <a:latin typeface="Inconsolata"/>
                <a:ea typeface="Inconsolata"/>
                <a:cs typeface="Inconsolata"/>
                <a:sym typeface="Inconsolata"/>
              </a:rPr>
              <a:t>git </a:t>
            </a:r>
            <a:r>
              <a:rPr lang="en" sz="2400">
                <a:solidFill>
                  <a:srgbClr val="7DEBD9"/>
                </a:solidFill>
                <a:latin typeface="Inconsolata"/>
                <a:ea typeface="Inconsolata"/>
                <a:cs typeface="Inconsolata"/>
                <a:sym typeface="Inconsolata"/>
              </a:rPr>
              <a:t>config </a:t>
            </a:r>
            <a:r>
              <a:rPr lang="en" sz="2400">
                <a:solidFill>
                  <a:schemeClr val="accent1"/>
                </a:solidFill>
                <a:latin typeface="Inconsolata"/>
                <a:ea typeface="Inconsolata"/>
                <a:cs typeface="Inconsolata"/>
                <a:sym typeface="Inconsolata"/>
              </a:rPr>
              <a:t>--global </a:t>
            </a:r>
            <a:r>
              <a:rPr lang="en" sz="2400">
                <a:solidFill>
                  <a:schemeClr val="lt1"/>
                </a:solidFill>
                <a:latin typeface="Inconsolata"/>
                <a:ea typeface="Inconsolata"/>
                <a:cs typeface="Inconsolata"/>
                <a:sym typeface="Inconsolata"/>
              </a:rPr>
              <a:t>user.email</a:t>
            </a:r>
            <a:r>
              <a:rPr lang="en" sz="2400">
                <a:solidFill>
                  <a:schemeClr val="accent1"/>
                </a:solidFill>
                <a:latin typeface="Inconsolata"/>
                <a:ea typeface="Inconsolata"/>
                <a:cs typeface="Inconsolata"/>
                <a:sym typeface="Inconsolata"/>
              </a:rPr>
              <a:t> </a:t>
            </a:r>
            <a:r>
              <a:rPr lang="en" sz="2400">
                <a:solidFill>
                  <a:srgbClr val="FFDB00"/>
                </a:solidFill>
                <a:latin typeface="Inconsolata"/>
                <a:ea typeface="Inconsolata"/>
                <a:cs typeface="Inconsolata"/>
                <a:sym typeface="Inconsolata"/>
              </a:rPr>
              <a:t>“you@yourmail.com”</a:t>
            </a:r>
            <a:endParaRPr sz="2400">
              <a:solidFill>
                <a:srgbClr val="FFDB00"/>
              </a:solidFill>
              <a:latin typeface="Inconsolata"/>
              <a:ea typeface="Inconsolata"/>
              <a:cs typeface="Inconsolata"/>
              <a:sym typeface="Inconsolat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8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Git?</a:t>
            </a:r>
            <a:endParaRPr/>
          </a:p>
        </p:txBody>
      </p:sp>
      <p:sp>
        <p:nvSpPr>
          <p:cNvPr id="760" name="Google Shape;760;p85"/>
          <p:cNvSpPr txBox="1">
            <a:spLocks noGrp="1"/>
          </p:cNvSpPr>
          <p:nvPr>
            <p:ph type="body" idx="4294967295"/>
          </p:nvPr>
        </p:nvSpPr>
        <p:spPr>
          <a:xfrm>
            <a:off x="457200" y="1250675"/>
            <a:ext cx="3253154" cy="2942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dirty="0">
                <a:solidFill>
                  <a:schemeClr val="dk1"/>
                </a:solidFill>
              </a:rPr>
              <a:t>SSH Keys are used to authenticate you with </a:t>
            </a:r>
            <a:r>
              <a:rPr lang="en-US" dirty="0" err="1">
                <a:solidFill>
                  <a:schemeClr val="dk1"/>
                </a:solidFill>
              </a:rPr>
              <a:t>github</a:t>
            </a:r>
            <a:endParaRPr lang="en-US"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US" dirty="0">
                <a:solidFill>
                  <a:schemeClr val="dk1"/>
                </a:solidFill>
              </a:rPr>
              <a:t>The private key stays on your computer</a:t>
            </a:r>
          </a:p>
          <a:p>
            <a:pPr marL="457200" lvl="0" indent="-342900" algn="l" rtl="0">
              <a:lnSpc>
                <a:spcPct val="115000"/>
              </a:lnSpc>
              <a:spcBef>
                <a:spcPts val="0"/>
              </a:spcBef>
              <a:spcAft>
                <a:spcPts val="0"/>
              </a:spcAft>
              <a:buClr>
                <a:schemeClr val="dk1"/>
              </a:buClr>
              <a:buSzPts val="1800"/>
              <a:buChar char="●"/>
            </a:pPr>
            <a:r>
              <a:rPr lang="en-US" dirty="0">
                <a:solidFill>
                  <a:schemeClr val="dk1"/>
                </a:solidFill>
              </a:rPr>
              <a:t>The public key is placed on </a:t>
            </a:r>
            <a:r>
              <a:rPr lang="en-US" dirty="0" err="1">
                <a:solidFill>
                  <a:schemeClr val="dk1"/>
                </a:solidFill>
              </a:rPr>
              <a:t>github</a:t>
            </a:r>
            <a:endParaRPr dirty="0">
              <a:solidFill>
                <a:schemeClr val="dk1"/>
              </a:solidFill>
            </a:endParaRPr>
          </a:p>
        </p:txBody>
      </p:sp>
      <p:sp>
        <p:nvSpPr>
          <p:cNvPr id="761" name="Google Shape;761;p8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
        <p:nvSpPr>
          <p:cNvPr id="762" name="Google Shape;762;p8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 name="Picture 2" descr="Graphical user interface, text, application, email&#10;&#10;Description automatically generated">
            <a:extLst>
              <a:ext uri="{FF2B5EF4-FFF2-40B4-BE49-F238E27FC236}">
                <a16:creationId xmlns:a16="http://schemas.microsoft.com/office/drawing/2014/main" id="{A204E7F1-A4C8-49A9-8D4E-884821EE7DB2}"/>
              </a:ext>
            </a:extLst>
          </p:cNvPr>
          <p:cNvPicPr>
            <a:picLocks noChangeAspect="1"/>
          </p:cNvPicPr>
          <p:nvPr/>
        </p:nvPicPr>
        <p:blipFill>
          <a:blip r:embed="rId3"/>
          <a:stretch>
            <a:fillRect/>
          </a:stretch>
        </p:blipFill>
        <p:spPr>
          <a:xfrm>
            <a:off x="3841081" y="738553"/>
            <a:ext cx="4905415" cy="3763108"/>
          </a:xfrm>
          <a:prstGeom prst="rect">
            <a:avLst/>
          </a:prstGeom>
        </p:spPr>
      </p:pic>
    </p:spTree>
    <p:extLst>
      <p:ext uri="{BB962C8B-B14F-4D97-AF65-F5344CB8AC3E}">
        <p14:creationId xmlns:p14="http://schemas.microsoft.com/office/powerpoint/2010/main" val="2278612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8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SSH Key Exchange</a:t>
            </a:r>
            <a:endParaRPr dirty="0"/>
          </a:p>
        </p:txBody>
      </p:sp>
      <p:sp>
        <p:nvSpPr>
          <p:cNvPr id="805" name="Google Shape;805;p8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806" name="Google Shape;806;p8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07" name="Google Shape;807;p88"/>
          <p:cNvSpPr/>
          <p:nvPr/>
        </p:nvSpPr>
        <p:spPr>
          <a:xfrm>
            <a:off x="457200" y="1252175"/>
            <a:ext cx="8229600" cy="2245500"/>
          </a:xfrm>
          <a:prstGeom prst="rect">
            <a:avLst/>
          </a:prstGeom>
          <a:solidFill>
            <a:srgbClr val="000000"/>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2400" dirty="0">
                <a:solidFill>
                  <a:schemeClr val="accent1"/>
                </a:solidFill>
                <a:latin typeface="Inconsolata"/>
                <a:ea typeface="Inconsolata"/>
                <a:cs typeface="Inconsolata"/>
                <a:sym typeface="Inconsolata"/>
              </a:rPr>
              <a:t>ssh-keygen</a:t>
            </a:r>
            <a:endParaRPr sz="2400" dirty="0">
              <a:solidFill>
                <a:schemeClr val="accent1"/>
              </a:solidFill>
              <a:latin typeface="Inconsolata"/>
              <a:ea typeface="Inconsolata"/>
              <a:cs typeface="Inconsolata"/>
              <a:sym typeface="Inconsolata"/>
            </a:endParaRPr>
          </a:p>
          <a:p>
            <a:pPr marL="457200" lvl="0" indent="0" algn="l" rtl="0">
              <a:spcBef>
                <a:spcPts val="0"/>
              </a:spcBef>
              <a:spcAft>
                <a:spcPts val="0"/>
              </a:spcAft>
              <a:buNone/>
            </a:pPr>
            <a:endParaRPr lang="en" sz="2400" dirty="0">
              <a:solidFill>
                <a:schemeClr val="accent1"/>
              </a:solidFill>
              <a:latin typeface="Inconsolata"/>
              <a:ea typeface="Inconsolata"/>
              <a:cs typeface="Inconsolata"/>
              <a:sym typeface="Inconsolata"/>
            </a:endParaRPr>
          </a:p>
          <a:p>
            <a:pPr marL="457200" lvl="0" indent="0" algn="l" rtl="0">
              <a:spcBef>
                <a:spcPts val="0"/>
              </a:spcBef>
              <a:spcAft>
                <a:spcPts val="0"/>
              </a:spcAft>
              <a:buNone/>
            </a:pPr>
            <a:r>
              <a:rPr lang="en" sz="2400" dirty="0">
                <a:solidFill>
                  <a:schemeClr val="accent1"/>
                </a:solidFill>
                <a:latin typeface="Inconsolata"/>
                <a:ea typeface="Inconsolata"/>
                <a:cs typeface="Inconsolata"/>
                <a:sym typeface="Inconsolata"/>
              </a:rPr>
              <a:t>cat </a:t>
            </a:r>
            <a:r>
              <a:rPr lang="en" sz="2400" dirty="0">
                <a:solidFill>
                  <a:srgbClr val="7DEBD9"/>
                </a:solidFill>
                <a:latin typeface="Inconsolata"/>
                <a:ea typeface="Inconsolata"/>
                <a:cs typeface="Inconsolata"/>
                <a:sym typeface="Inconsolata"/>
              </a:rPr>
              <a:t>~/.ssh/id_rsa.pub</a:t>
            </a:r>
            <a:endParaRPr sz="2400" dirty="0">
              <a:solidFill>
                <a:srgbClr val="FFDB00"/>
              </a:solidFill>
              <a:latin typeface="Inconsolata"/>
              <a:ea typeface="Inconsolata"/>
              <a:cs typeface="Inconsolata"/>
              <a:sym typeface="Inconsolata"/>
            </a:endParaRPr>
          </a:p>
        </p:txBody>
      </p:sp>
    </p:spTree>
    <p:extLst>
      <p:ext uri="{BB962C8B-B14F-4D97-AF65-F5344CB8AC3E}">
        <p14:creationId xmlns:p14="http://schemas.microsoft.com/office/powerpoint/2010/main" val="1927273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8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Creating Your Classwork Repo</a:t>
            </a:r>
            <a:endParaRPr dirty="0"/>
          </a:p>
        </p:txBody>
      </p:sp>
      <p:sp>
        <p:nvSpPr>
          <p:cNvPr id="813" name="Google Shape;813;p89"/>
          <p:cNvSpPr txBox="1">
            <a:spLocks noGrp="1"/>
          </p:cNvSpPr>
          <p:nvPr>
            <p:ph type="body" idx="1"/>
          </p:nvPr>
        </p:nvSpPr>
        <p:spPr>
          <a:xfrm>
            <a:off x="457200" y="1143000"/>
            <a:ext cx="49182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Choose any of the previous assignments or projects and store them in a repository using the command line, then push that repository to a repository on github.com.</a:t>
            </a:r>
            <a:endParaRPr dirty="0"/>
          </a:p>
          <a:p>
            <a:pPr marL="0" lvl="0" indent="0" algn="l" rtl="0">
              <a:spcBef>
                <a:spcPts val="1600"/>
              </a:spcBef>
              <a:spcAft>
                <a:spcPts val="1600"/>
              </a:spcAft>
              <a:buNone/>
            </a:pPr>
            <a:r>
              <a:rPr lang="en" dirty="0"/>
              <a:t>Use your text editor to create the folder structure and copy files into a new folder.</a:t>
            </a:r>
            <a:endParaRPr dirty="0"/>
          </a:p>
        </p:txBody>
      </p:sp>
      <p:sp>
        <p:nvSpPr>
          <p:cNvPr id="814" name="Google Shape;814;p89"/>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815" name="Google Shape;815;p89"/>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38</a:t>
            </a:fld>
            <a:endParaRPr/>
          </a:p>
        </p:txBody>
      </p:sp>
      <p:pic>
        <p:nvPicPr>
          <p:cNvPr id="816" name="Google Shape;816;p89"/>
          <p:cNvPicPr preferRelativeResize="0"/>
          <p:nvPr/>
        </p:nvPicPr>
        <p:blipFill>
          <a:blip r:embed="rId3">
            <a:alphaModFix/>
          </a:blip>
          <a:stretch>
            <a:fillRect/>
          </a:stretch>
        </p:blipFill>
        <p:spPr>
          <a:xfrm>
            <a:off x="5778250" y="1283800"/>
            <a:ext cx="2502101" cy="2502101"/>
          </a:xfrm>
          <a:prstGeom prst="rect">
            <a:avLst/>
          </a:prstGeom>
          <a:noFill/>
          <a:ln>
            <a:noFill/>
          </a:ln>
        </p:spPr>
      </p:pic>
      <p:sp>
        <p:nvSpPr>
          <p:cNvPr id="817" name="Google Shape;817;p89"/>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5"/>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594" name="Google Shape;594;p65"/>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39</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95" name="Google Shape;595;p65"/>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596" name="Google Shape;596;p65"/>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HTML Is Content</a:t>
            </a:r>
            <a:endParaRPr/>
          </a:p>
        </p:txBody>
      </p:sp>
      <p:sp>
        <p:nvSpPr>
          <p:cNvPr id="597" name="Google Shape;597;p65"/>
          <p:cNvSpPr txBox="1">
            <a:spLocks noGrp="1"/>
          </p:cNvSpPr>
          <p:nvPr>
            <p:ph type="body" idx="3"/>
          </p:nvPr>
        </p:nvSpPr>
        <p:spPr>
          <a:xfrm>
            <a:off x="458325" y="1811075"/>
            <a:ext cx="33345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b="1"/>
              <a:t>Tags</a:t>
            </a:r>
            <a:r>
              <a:rPr lang="en"/>
              <a:t> define and describe the content on a webpage.</a:t>
            </a:r>
            <a:endParaRPr/>
          </a:p>
          <a:p>
            <a:pPr marL="457200" lvl="0" indent="-342900" algn="l" rtl="0">
              <a:lnSpc>
                <a:spcPct val="100000"/>
              </a:lnSpc>
              <a:spcBef>
                <a:spcPts val="1000"/>
              </a:spcBef>
              <a:spcAft>
                <a:spcPts val="1000"/>
              </a:spcAft>
              <a:buSzPts val="1800"/>
              <a:buChar char="●"/>
            </a:pPr>
            <a:r>
              <a:rPr lang="en"/>
              <a:t>Elements are </a:t>
            </a:r>
            <a:r>
              <a:rPr lang="en" b="1"/>
              <a:t>related</a:t>
            </a:r>
            <a:r>
              <a:rPr lang="en"/>
              <a:t> to each other via parent, child, and sibling relationships.</a:t>
            </a:r>
            <a:endParaRPr/>
          </a:p>
        </p:txBody>
      </p:sp>
      <p:sp>
        <p:nvSpPr>
          <p:cNvPr id="598" name="Google Shape;598;p65"/>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Style!</a:t>
            </a:r>
            <a:endParaRPr/>
          </a:p>
        </p:txBody>
      </p:sp>
      <p:sp>
        <p:nvSpPr>
          <p:cNvPr id="599" name="Google Shape;599;p65"/>
          <p:cNvSpPr txBox="1">
            <a:spLocks noGrp="1"/>
          </p:cNvSpPr>
          <p:nvPr>
            <p:ph type="body" idx="5"/>
          </p:nvPr>
        </p:nvSpPr>
        <p:spPr>
          <a:xfrm>
            <a:off x="4864075" y="18544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CSS will add style to our HTML elements.</a:t>
            </a:r>
            <a:endParaRPr/>
          </a:p>
          <a:p>
            <a:pPr marL="457200" lvl="0" indent="-342900" algn="l" rtl="0">
              <a:spcBef>
                <a:spcPts val="1000"/>
              </a:spcBef>
              <a:spcAft>
                <a:spcPts val="1000"/>
              </a:spcAft>
              <a:buSzPts val="1800"/>
              <a:buChar char="●"/>
            </a:pPr>
            <a:r>
              <a:rPr lang="en"/>
              <a:t>CSS rules use selectors to select specific HTML tags to style.</a:t>
            </a:r>
            <a:endParaRPr/>
          </a:p>
        </p:txBody>
      </p:sp>
      <p:sp>
        <p:nvSpPr>
          <p:cNvPr id="600" name="Google Shape;600;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Introduction to HTML</a:t>
            </a:r>
            <a:endParaRPr/>
          </a:p>
          <a:p>
            <a:pPr marL="0" lvl="0" indent="0" algn="l" rtl="0">
              <a:spcBef>
                <a:spcPts val="0"/>
              </a:spcBef>
              <a:spcAft>
                <a:spcPts val="0"/>
              </a:spcAft>
              <a:buNone/>
            </a:pPr>
            <a:endParaRPr/>
          </a:p>
        </p:txBody>
      </p:sp>
      <p:sp>
        <p:nvSpPr>
          <p:cNvPr id="307" name="Google Shape;307;p37"/>
          <p:cNvSpPr txBox="1">
            <a:spLocks noGrp="1"/>
          </p:cNvSpPr>
          <p:nvPr>
            <p:ph type="body" idx="4294967295"/>
          </p:nvPr>
        </p:nvSpPr>
        <p:spPr>
          <a:xfrm>
            <a:off x="9795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300">
                <a:solidFill>
                  <a:schemeClr val="dk1"/>
                </a:solidFill>
              </a:rPr>
              <a:t>This lesson introduces HTML elements and relationships, setting the stage for semantic HTML and CSS.</a:t>
            </a:r>
            <a:endParaRPr sz="13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08" name="Google Shape;308;p37"/>
          <p:cNvSpPr txBox="1">
            <a:spLocks noGrp="1"/>
          </p:cNvSpPr>
          <p:nvPr>
            <p:ph type="body" idx="4294967295"/>
          </p:nvPr>
        </p:nvSpPr>
        <p:spPr>
          <a:xfrm>
            <a:off x="4366175" y="1164500"/>
            <a:ext cx="44127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Create HTML documents using common element tags.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Inspect web pages using the browser’s developer tools.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Describe the relationship between HTML, CSS, and JavaScript in websites.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09" name="Google Shape;309;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13"/>
        <p:cNvGrpSpPr/>
        <p:nvPr/>
      </p:nvGrpSpPr>
      <p:grpSpPr>
        <a:xfrm>
          <a:off x="0" y="0"/>
          <a:ext cx="0" cy="0"/>
          <a:chOff x="0" y="0"/>
          <a:chExt cx="0" cy="0"/>
        </a:xfrm>
      </p:grpSpPr>
      <p:sp>
        <p:nvSpPr>
          <p:cNvPr id="314" name="Google Shape;314;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15" name="Google Shape;315;p38"/>
          <p:cNvGraphicFramePr/>
          <p:nvPr/>
        </p:nvGraphicFramePr>
        <p:xfrm>
          <a:off x="1027388" y="1041102"/>
          <a:ext cx="7089200" cy="3486875"/>
        </p:xfrm>
        <a:graphic>
          <a:graphicData uri="http://schemas.openxmlformats.org/drawingml/2006/table">
            <a:tbl>
              <a:tblPr>
                <a:noFill/>
                <a:tableStyleId>{78875100-6D30-4883-ABE4-8A729A5619A3}</a:tableStyleId>
              </a:tblPr>
              <a:tblGrid>
                <a:gridCol w="1632900">
                  <a:extLst>
                    <a:ext uri="{9D8B030D-6E8A-4147-A177-3AD203B41FA5}">
                      <a16:colId xmlns:a16="http://schemas.microsoft.com/office/drawing/2014/main" val="20000"/>
                    </a:ext>
                  </a:extLst>
                </a:gridCol>
                <a:gridCol w="1845325">
                  <a:extLst>
                    <a:ext uri="{9D8B030D-6E8A-4147-A177-3AD203B41FA5}">
                      <a16:colId xmlns:a16="http://schemas.microsoft.com/office/drawing/2014/main" val="20001"/>
                    </a:ext>
                  </a:extLst>
                </a:gridCol>
                <a:gridCol w="3610975">
                  <a:extLst>
                    <a:ext uri="{9D8B030D-6E8A-4147-A177-3AD203B41FA5}">
                      <a16:colId xmlns:a16="http://schemas.microsoft.com/office/drawing/2014/main" val="20002"/>
                    </a:ext>
                  </a:extLst>
                </a:gridCol>
              </a:tblGrid>
              <a:tr h="347675">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33225">
                <a:tc>
                  <a:txBody>
                    <a:bodyPr/>
                    <a:lstStyle/>
                    <a:p>
                      <a:pPr marL="0" lvl="0" indent="0" algn="l" rtl="0">
                        <a:spcBef>
                          <a:spcPts val="0"/>
                        </a:spcBef>
                        <a:spcAft>
                          <a:spcPts val="0"/>
                        </a:spcAft>
                        <a:buNone/>
                      </a:pPr>
                      <a:r>
                        <a:rPr lang="en" sz="1000">
                          <a:latin typeface="Proxima Nova"/>
                          <a:ea typeface="Proxima Nova"/>
                          <a:cs typeface="Proxima Nova"/>
                          <a:sym typeface="Proxima Nova"/>
                        </a:rPr>
                        <a:t>0:00–0:15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Welcome</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lesson’s objectives and agenda. Ensure students are properly set up for the course.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32850">
                <a:tc>
                  <a:txBody>
                    <a:bodyPr/>
                    <a:lstStyle/>
                    <a:p>
                      <a:pPr marL="0" lvl="0" indent="0" algn="l" rtl="0">
                        <a:spcBef>
                          <a:spcPts val="0"/>
                        </a:spcBef>
                        <a:spcAft>
                          <a:spcPts val="0"/>
                        </a:spcAft>
                        <a:buNone/>
                      </a:pPr>
                      <a:r>
                        <a:rPr lang="en" sz="1000">
                          <a:latin typeface="Proxima Nova"/>
                          <a:ea typeface="Proxima Nova"/>
                          <a:cs typeface="Proxima Nova"/>
                          <a:sym typeface="Proxima Nova"/>
                        </a:rPr>
                        <a:t>0:15</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HTML Instruction</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Understand HTMLs place in web development.</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32850">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0:45</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Hello Inspector</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Chrome Inspector tool and ability to edit pages.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33225">
                <a:tc>
                  <a:txBody>
                    <a:bodyPr/>
                    <a:lstStyle/>
                    <a:p>
                      <a:pPr marL="0" lvl="0" indent="0" algn="l" rtl="0">
                        <a:spcBef>
                          <a:spcPts val="0"/>
                        </a:spcBef>
                        <a:spcAft>
                          <a:spcPts val="0"/>
                        </a:spcAft>
                        <a:buNone/>
                      </a:pPr>
                      <a:r>
                        <a:rPr lang="en" sz="1000">
                          <a:latin typeface="Proxima Nova"/>
                          <a:ea typeface="Proxima Nova"/>
                          <a:cs typeface="Proxima Nova"/>
                          <a:sym typeface="Proxima Nova"/>
                        </a:rPr>
                        <a:t>0:45</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1:15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Structure of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Understand relationships between elements and the common tags.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32850">
                <a:tc>
                  <a:txBody>
                    <a:bodyPr/>
                    <a:lstStyle/>
                    <a:p>
                      <a:pPr marL="0" lvl="0" indent="0" algn="l" rtl="0">
                        <a:spcBef>
                          <a:spcPts val="0"/>
                        </a:spcBef>
                        <a:spcAft>
                          <a:spcPts val="0"/>
                        </a:spcAft>
                        <a:buNone/>
                      </a:pPr>
                      <a:r>
                        <a:rPr lang="en" sz="1000">
                          <a:latin typeface="Proxima Nova"/>
                          <a:ea typeface="Proxima Nova"/>
                          <a:cs typeface="Proxima Nova"/>
                          <a:sym typeface="Proxima Nova"/>
                        </a:rPr>
                        <a:t>1:15</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1:30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Recreate a Slide in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Simple exercise translating content into HTML.</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33225">
                <a:tc>
                  <a:txBody>
                    <a:bodyPr/>
                    <a:lstStyle/>
                    <a:p>
                      <a:pPr marL="0" lvl="0" indent="0" algn="l" rtl="0">
                        <a:spcBef>
                          <a:spcPts val="0"/>
                        </a:spcBef>
                        <a:spcAft>
                          <a:spcPts val="0"/>
                        </a:spcAft>
                        <a:buNone/>
                      </a:pPr>
                      <a:r>
                        <a:rPr lang="en" sz="1000">
                          <a:latin typeface="Proxima Nova"/>
                          <a:ea typeface="Proxima Nova"/>
                          <a:cs typeface="Proxima Nova"/>
                          <a:sym typeface="Proxima Nova"/>
                        </a:rPr>
                        <a:t>1:30 </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Press Release </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Walk-through of using tags to define and shape content on a page.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3285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2:30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Kasserole</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Partner exercise to recreate a simple HTML site.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32850">
                <a:tc>
                  <a:txBody>
                    <a:bodyPr/>
                    <a:lstStyle/>
                    <a:p>
                      <a:pPr marL="0" lvl="0" indent="0" algn="l" rtl="0">
                        <a:spcBef>
                          <a:spcPts val="0"/>
                        </a:spcBef>
                        <a:spcAft>
                          <a:spcPts val="0"/>
                        </a:spcAft>
                        <a:buNone/>
                      </a:pPr>
                      <a:r>
                        <a:rPr lang="en" sz="1000">
                          <a:latin typeface="Proxima Nova"/>
                          <a:ea typeface="Proxima Nova"/>
                          <a:cs typeface="Proxima Nova"/>
                          <a:sym typeface="Proxima Nova"/>
                        </a:rPr>
                        <a:t>2:30</a:t>
                      </a:r>
                      <a:r>
                        <a:rPr lang="en" sz="900">
                          <a:solidFill>
                            <a:schemeClr val="dk1"/>
                          </a:solidFill>
                          <a:latin typeface="Helvetica Neue"/>
                          <a:ea typeface="Helvetica Neue"/>
                          <a:cs typeface="Helvetica Neue"/>
                          <a:sym typeface="Helvetica Neue"/>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Cookie Time</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Solo activity to recreate a site. </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316" name="Google Shape;316;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9"/>
          <p:cNvSpPr txBox="1">
            <a:spLocks noGrp="1"/>
          </p:cNvSpPr>
          <p:nvPr>
            <p:ph type="body" idx="4294967295"/>
          </p:nvPr>
        </p:nvSpPr>
        <p:spPr>
          <a:xfrm>
            <a:off x="481700" y="1143000"/>
            <a:ext cx="5476500" cy="29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dirty="0">
                <a:solidFill>
                  <a:schemeClr val="dk1"/>
                </a:solidFill>
              </a:rPr>
              <a:t>In this lesson, you will:</a:t>
            </a:r>
            <a:endParaRPr dirty="0">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dirty="0">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dirty="0">
                <a:solidFill>
                  <a:schemeClr val="dk1"/>
                </a:solidFill>
              </a:rPr>
              <a:t>Set up our compting environment</a:t>
            </a:r>
          </a:p>
          <a:p>
            <a:pPr marL="457200" marR="0" lvl="0" indent="-330200" algn="l" rtl="0">
              <a:lnSpc>
                <a:spcPct val="115000"/>
              </a:lnSpc>
              <a:spcBef>
                <a:spcPts val="0"/>
              </a:spcBef>
              <a:spcAft>
                <a:spcPts val="0"/>
              </a:spcAft>
              <a:buClr>
                <a:schemeClr val="dk1"/>
              </a:buClr>
              <a:buSzPts val="1600"/>
              <a:buChar char="●"/>
            </a:pPr>
            <a:r>
              <a:rPr lang="en" sz="1600" dirty="0">
                <a:solidFill>
                  <a:schemeClr val="dk1"/>
                </a:solidFill>
              </a:rPr>
              <a:t>Create HTML documents using common element tags.</a:t>
            </a:r>
            <a:endParaRPr sz="1600" dirty="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dirty="0">
                <a:solidFill>
                  <a:schemeClr val="dk1"/>
                </a:solidFill>
              </a:rPr>
              <a:t>Inspect web pages using the browser’s developer tools.</a:t>
            </a:r>
            <a:endParaRPr sz="1600" dirty="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dirty="0">
                <a:solidFill>
                  <a:schemeClr val="dk1"/>
                </a:solidFill>
              </a:rPr>
              <a:t>Describe the relationship between HTML, CSS, and JavaScript in websites.</a:t>
            </a:r>
            <a:endParaRPr sz="1600" dirty="0">
              <a:solidFill>
                <a:schemeClr val="dk1"/>
              </a:solidFill>
            </a:endParaRPr>
          </a:p>
          <a:p>
            <a:pPr marL="0" marR="0" lvl="0" indent="0" algn="l" rtl="0">
              <a:lnSpc>
                <a:spcPct val="115000"/>
              </a:lnSpc>
              <a:spcBef>
                <a:spcPts val="700"/>
              </a:spcBef>
              <a:spcAft>
                <a:spcPts val="700"/>
              </a:spcAft>
              <a:buNone/>
            </a:pPr>
            <a:endParaRPr sz="1600" dirty="0">
              <a:solidFill>
                <a:schemeClr val="dk1"/>
              </a:solidFill>
            </a:endParaRPr>
          </a:p>
        </p:txBody>
      </p:sp>
      <p:pic>
        <p:nvPicPr>
          <p:cNvPr id="322" name="Google Shape;322;p39"/>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23" name="Google Shape;323;p39"/>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324" name="Google Shape;324;p3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
        <p:nvSpPr>
          <p:cNvPr id="325" name="Google Shape;325;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We’ll Use</a:t>
            </a:r>
            <a:endParaRPr/>
          </a:p>
        </p:txBody>
      </p:sp>
      <p:sp>
        <p:nvSpPr>
          <p:cNvPr id="331" name="Google Shape;331;p40"/>
          <p:cNvSpPr txBox="1">
            <a:spLocks noGrp="1"/>
          </p:cNvSpPr>
          <p:nvPr>
            <p:ph type="body" idx="4294967295"/>
          </p:nvPr>
        </p:nvSpPr>
        <p:spPr>
          <a:xfrm>
            <a:off x="457200" y="1143000"/>
            <a:ext cx="44757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800">
                <a:solidFill>
                  <a:schemeClr val="dk1"/>
                </a:solidFill>
              </a:rPr>
              <a:t>Slack for communication</a:t>
            </a:r>
            <a:endParaRPr sz="1800">
              <a:solidFill>
                <a:schemeClr val="dk1"/>
              </a:solidFill>
            </a:endParaRPr>
          </a:p>
          <a:p>
            <a:pPr marL="457200" lvl="0" indent="-342900" algn="l" rtl="0">
              <a:spcBef>
                <a:spcPts val="1000"/>
              </a:spcBef>
              <a:spcAft>
                <a:spcPts val="0"/>
              </a:spcAft>
              <a:buClr>
                <a:schemeClr val="dk1"/>
              </a:buClr>
              <a:buSzPts val="1800"/>
              <a:buChar char="●"/>
            </a:pPr>
            <a:r>
              <a:rPr lang="en" sz="1800">
                <a:solidFill>
                  <a:schemeClr val="dk1"/>
                </a:solidFill>
              </a:rPr>
              <a:t>A text editor</a:t>
            </a:r>
            <a:endParaRPr sz="1800">
              <a:solidFill>
                <a:schemeClr val="dk1"/>
              </a:solidFill>
            </a:endParaRPr>
          </a:p>
          <a:p>
            <a:pPr marL="457200" lvl="0" indent="-342900" algn="l" rtl="0">
              <a:spcBef>
                <a:spcPts val="1000"/>
              </a:spcBef>
              <a:spcAft>
                <a:spcPts val="0"/>
              </a:spcAft>
              <a:buClr>
                <a:schemeClr val="dk1"/>
              </a:buClr>
              <a:buSzPts val="1800"/>
              <a:buChar char="●"/>
            </a:pPr>
            <a:r>
              <a:rPr lang="en" sz="1800">
                <a:solidFill>
                  <a:schemeClr val="dk1"/>
                </a:solidFill>
              </a:rPr>
              <a:t>Google Chrome</a:t>
            </a:r>
            <a:endParaRPr sz="1800">
              <a:solidFill>
                <a:schemeClr val="dk1"/>
              </a:solidFill>
            </a:endParaRPr>
          </a:p>
          <a:p>
            <a:pPr marL="457200" lvl="0" indent="-342900" algn="l" rtl="0">
              <a:spcBef>
                <a:spcPts val="1000"/>
              </a:spcBef>
              <a:spcAft>
                <a:spcPts val="0"/>
              </a:spcAft>
              <a:buClr>
                <a:schemeClr val="dk1"/>
              </a:buClr>
              <a:buSzPts val="1800"/>
              <a:buChar char="●"/>
            </a:pPr>
            <a:r>
              <a:rPr lang="en" sz="1800">
                <a:solidFill>
                  <a:schemeClr val="dk1"/>
                </a:solidFill>
              </a:rPr>
              <a:t>Code</a:t>
            </a:r>
            <a:r>
              <a:rPr lang="en">
                <a:solidFill>
                  <a:schemeClr val="dk1"/>
                </a:solidFill>
              </a:rPr>
              <a:t>P</a:t>
            </a:r>
            <a:r>
              <a:rPr lang="en" sz="1800">
                <a:solidFill>
                  <a:schemeClr val="dk1"/>
                </a:solidFill>
              </a:rPr>
              <a:t>en</a:t>
            </a:r>
            <a:endParaRPr sz="1800">
              <a:solidFill>
                <a:schemeClr val="dk1"/>
              </a:solidFill>
            </a:endParaRPr>
          </a:p>
          <a:p>
            <a:pPr marL="457200" lvl="0" indent="-342900" algn="l" rtl="0">
              <a:spcBef>
                <a:spcPts val="1000"/>
              </a:spcBef>
              <a:spcAft>
                <a:spcPts val="1000"/>
              </a:spcAft>
              <a:buClr>
                <a:schemeClr val="dk1"/>
              </a:buClr>
              <a:buSzPts val="1800"/>
              <a:buChar char="●"/>
            </a:pPr>
            <a:r>
              <a:rPr lang="en">
                <a:solidFill>
                  <a:schemeClr val="dk1"/>
                </a:solidFill>
              </a:rPr>
              <a:t>Trello for task management</a:t>
            </a:r>
            <a:endParaRPr>
              <a:solidFill>
                <a:schemeClr val="dk1"/>
              </a:solidFill>
            </a:endParaRPr>
          </a:p>
        </p:txBody>
      </p:sp>
      <p:pic>
        <p:nvPicPr>
          <p:cNvPr id="332" name="Google Shape;332;p40"/>
          <p:cNvPicPr preferRelativeResize="0"/>
          <p:nvPr/>
        </p:nvPicPr>
        <p:blipFill>
          <a:blip r:embed="rId3">
            <a:alphaModFix/>
          </a:blip>
          <a:stretch>
            <a:fillRect/>
          </a:stretch>
        </p:blipFill>
        <p:spPr>
          <a:xfrm>
            <a:off x="5344875" y="1166975"/>
            <a:ext cx="3341925" cy="2088709"/>
          </a:xfrm>
          <a:prstGeom prst="rect">
            <a:avLst/>
          </a:prstGeom>
          <a:noFill/>
          <a:ln>
            <a:noFill/>
          </a:ln>
        </p:spPr>
      </p:pic>
      <p:sp>
        <p:nvSpPr>
          <p:cNvPr id="333" name="Google Shape;333;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 | © 2020 General Assembly</a:t>
            </a:r>
            <a:endParaRPr/>
          </a:p>
        </p:txBody>
      </p:sp>
      <p:sp>
        <p:nvSpPr>
          <p:cNvPr id="334" name="Google Shape;334;p4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1"/>
          <p:cNvSpPr txBox="1">
            <a:spLocks noGrp="1"/>
          </p:cNvSpPr>
          <p:nvPr>
            <p:ph type="body" idx="4294967295"/>
          </p:nvPr>
        </p:nvSpPr>
        <p:spPr>
          <a:xfrm>
            <a:off x="457200" y="1143000"/>
            <a:ext cx="46047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Stack Overflow</a:t>
            </a:r>
            <a:r>
              <a:rPr lang="en"/>
              <a:t> for coding questions</a:t>
            </a:r>
            <a:endParaRPr/>
          </a:p>
          <a:p>
            <a:pPr marL="457200" lvl="0" indent="-342900" algn="l" rtl="0">
              <a:spcBef>
                <a:spcPts val="1000"/>
              </a:spcBef>
              <a:spcAft>
                <a:spcPts val="0"/>
              </a:spcAft>
              <a:buSzPts val="1800"/>
              <a:buChar char="●"/>
            </a:pPr>
            <a:r>
              <a:rPr lang="en" u="sng">
                <a:solidFill>
                  <a:schemeClr val="hlink"/>
                </a:solidFill>
                <a:hlinkClick r:id="rId4"/>
              </a:rPr>
              <a:t>CSS-Tricks</a:t>
            </a:r>
            <a:r>
              <a:rPr lang="en"/>
              <a:t> for CSS/HTML questions</a:t>
            </a:r>
            <a:endParaRPr/>
          </a:p>
          <a:p>
            <a:pPr marL="457200" lvl="0" indent="-342900" algn="l" rtl="0">
              <a:spcBef>
                <a:spcPts val="1000"/>
              </a:spcBef>
              <a:spcAft>
                <a:spcPts val="0"/>
              </a:spcAft>
              <a:buSzPts val="1800"/>
              <a:buChar char="●"/>
            </a:pPr>
            <a:r>
              <a:rPr lang="en" u="sng">
                <a:solidFill>
                  <a:schemeClr val="hlink"/>
                </a:solidFill>
                <a:hlinkClick r:id="rId5"/>
              </a:rPr>
              <a:t>MDN</a:t>
            </a:r>
            <a:r>
              <a:rPr lang="en">
                <a:solidFill>
                  <a:schemeClr val="dk1"/>
                </a:solidFill>
              </a:rPr>
              <a:t> for referencing standards of JS</a:t>
            </a:r>
            <a:endParaRPr>
              <a:solidFill>
                <a:schemeClr val="dk1"/>
              </a:solidFill>
            </a:endParaRPr>
          </a:p>
          <a:p>
            <a:pPr marL="457200" lvl="0" indent="-342900" algn="l" rtl="0">
              <a:spcBef>
                <a:spcPts val="1000"/>
              </a:spcBef>
              <a:spcAft>
                <a:spcPts val="0"/>
              </a:spcAft>
              <a:buClr>
                <a:schemeClr val="dk1"/>
              </a:buClr>
              <a:buSzPts val="1800"/>
              <a:buChar char="●"/>
            </a:pPr>
            <a:r>
              <a:rPr lang="en" u="sng">
                <a:solidFill>
                  <a:schemeClr val="hlink"/>
                </a:solidFill>
                <a:hlinkClick r:id="rId6"/>
              </a:rPr>
              <a:t>CodePen</a:t>
            </a:r>
            <a:r>
              <a:rPr lang="en">
                <a:solidFill>
                  <a:schemeClr val="dk1"/>
                </a:solidFill>
              </a:rPr>
              <a:t> for easy code sandboxes</a:t>
            </a:r>
            <a:endParaRPr>
              <a:solidFill>
                <a:schemeClr val="dk1"/>
              </a:solidFill>
            </a:endParaRPr>
          </a:p>
          <a:p>
            <a:pPr marL="457200" lvl="0" indent="-342900" algn="l" rtl="0">
              <a:spcBef>
                <a:spcPts val="1000"/>
              </a:spcBef>
              <a:spcAft>
                <a:spcPts val="1000"/>
              </a:spcAft>
              <a:buSzPts val="1800"/>
              <a:buChar char="●"/>
            </a:pPr>
            <a:r>
              <a:rPr lang="en" u="sng">
                <a:solidFill>
                  <a:schemeClr val="hlink"/>
                </a:solidFill>
                <a:hlinkClick r:id="rId7"/>
              </a:rPr>
              <a:t>CanIUse.com</a:t>
            </a:r>
            <a:r>
              <a:rPr lang="en"/>
              <a:t> for browser compatibility checks</a:t>
            </a:r>
            <a:endParaRPr/>
          </a:p>
        </p:txBody>
      </p:sp>
      <p:sp>
        <p:nvSpPr>
          <p:cNvPr id="340" name="Google Shape;340;p4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341" name="Google Shape;341;p4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pic>
        <p:nvPicPr>
          <p:cNvPr id="342" name="Google Shape;342;p41"/>
          <p:cNvPicPr preferRelativeResize="0"/>
          <p:nvPr/>
        </p:nvPicPr>
        <p:blipFill>
          <a:blip r:embed="rId8">
            <a:alphaModFix/>
          </a:blip>
          <a:stretch>
            <a:fillRect/>
          </a:stretch>
        </p:blipFill>
        <p:spPr>
          <a:xfrm>
            <a:off x="5344875" y="1166975"/>
            <a:ext cx="3341925" cy="2088699"/>
          </a:xfrm>
          <a:prstGeom prst="rect">
            <a:avLst/>
          </a:prstGeom>
          <a:noFill/>
          <a:ln>
            <a:noFill/>
          </a:ln>
        </p:spPr>
      </p:pic>
      <p:sp>
        <p:nvSpPr>
          <p:cNvPr id="343" name="Google Shape;343;p4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p:nvPr/>
        </p:nvSpPr>
        <p:spPr>
          <a:xfrm>
            <a:off x="2549412" y="908350"/>
            <a:ext cx="2517000" cy="2494500"/>
          </a:xfrm>
          <a:prstGeom prst="ellipse">
            <a:avLst/>
          </a:prstGeom>
          <a:solidFill>
            <a:srgbClr val="FFDB00">
              <a:alpha val="58430"/>
            </a:srgbClr>
          </a:solidFill>
          <a:ln w="19050" cap="flat" cmpd="sng">
            <a:solidFill>
              <a:srgbClr val="FFDB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2"/>
          <p:cNvSpPr/>
          <p:nvPr/>
        </p:nvSpPr>
        <p:spPr>
          <a:xfrm>
            <a:off x="4077588" y="908350"/>
            <a:ext cx="2517000" cy="2494500"/>
          </a:xfrm>
          <a:prstGeom prst="ellipse">
            <a:avLst/>
          </a:prstGeom>
          <a:solidFill>
            <a:srgbClr val="00A7BD">
              <a:alpha val="46070"/>
            </a:srgbClr>
          </a:solidFill>
          <a:ln w="19050" cap="flat" cmpd="sng">
            <a:solidFill>
              <a:srgbClr val="00A7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2"/>
          <p:cNvSpPr/>
          <p:nvPr/>
        </p:nvSpPr>
        <p:spPr>
          <a:xfrm>
            <a:off x="3339616" y="2256420"/>
            <a:ext cx="2516700" cy="2494500"/>
          </a:xfrm>
          <a:prstGeom prst="ellipse">
            <a:avLst/>
          </a:prstGeom>
          <a:solidFill>
            <a:srgbClr val="E51B24">
              <a:alpha val="44690"/>
            </a:srgbClr>
          </a:solidFill>
          <a:ln w="19050" cap="flat" cmpd="sng">
            <a:solidFill>
              <a:srgbClr val="E51B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txBox="1"/>
          <p:nvPr/>
        </p:nvSpPr>
        <p:spPr>
          <a:xfrm>
            <a:off x="2829300" y="1659150"/>
            <a:ext cx="11751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Content</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HTML</a:t>
            </a:r>
            <a:endParaRPr sz="1800" b="1">
              <a:latin typeface="Proxima Nova"/>
              <a:ea typeface="Proxima Nova"/>
              <a:cs typeface="Proxima Nova"/>
              <a:sym typeface="Proxima Nova"/>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353" name="Google Shape;353;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Front-End Development?</a:t>
            </a:r>
            <a:endParaRPr/>
          </a:p>
        </p:txBody>
      </p:sp>
      <p:sp>
        <p:nvSpPr>
          <p:cNvPr id="354" name="Google Shape;354;p42"/>
          <p:cNvSpPr txBox="1"/>
          <p:nvPr/>
        </p:nvSpPr>
        <p:spPr>
          <a:xfrm>
            <a:off x="5118175" y="1645416"/>
            <a:ext cx="8805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Style</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CSS</a:t>
            </a:r>
            <a:endParaRPr sz="1800" b="1">
              <a:latin typeface="Proxima Nova"/>
              <a:ea typeface="Proxima Nova"/>
              <a:cs typeface="Proxima Nova"/>
              <a:sym typeface="Proxima Nova"/>
            </a:endParaRPr>
          </a:p>
        </p:txBody>
      </p:sp>
      <p:sp>
        <p:nvSpPr>
          <p:cNvPr id="355" name="Google Shape;355;p42"/>
          <p:cNvSpPr txBox="1"/>
          <p:nvPr/>
        </p:nvSpPr>
        <p:spPr>
          <a:xfrm>
            <a:off x="3841950" y="3547100"/>
            <a:ext cx="14601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Interactivity</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JavaScript</a:t>
            </a:r>
            <a:endParaRPr sz="1800" b="1">
              <a:latin typeface="Proxima Nova"/>
              <a:ea typeface="Proxima Nova"/>
              <a:cs typeface="Proxima Nova"/>
              <a:sym typeface="Proxima Nova"/>
            </a:endParaRPr>
          </a:p>
        </p:txBody>
      </p:sp>
      <p:sp>
        <p:nvSpPr>
          <p:cNvPr id="356" name="Google Shape;356;p42"/>
          <p:cNvSpPr txBox="1"/>
          <p:nvPr/>
        </p:nvSpPr>
        <p:spPr>
          <a:xfrm>
            <a:off x="7705025" y="178424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Skin</a:t>
            </a:r>
            <a:endParaRPr sz="1800">
              <a:latin typeface="Proxima Nova"/>
              <a:ea typeface="Proxima Nova"/>
              <a:cs typeface="Proxima Nova"/>
              <a:sym typeface="Proxima Nova"/>
            </a:endParaRPr>
          </a:p>
        </p:txBody>
      </p:sp>
      <p:sp>
        <p:nvSpPr>
          <p:cNvPr id="357" name="Google Shape;357;p42"/>
          <p:cNvSpPr txBox="1"/>
          <p:nvPr/>
        </p:nvSpPr>
        <p:spPr>
          <a:xfrm>
            <a:off x="6824525" y="371179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Brain</a:t>
            </a:r>
            <a:endParaRPr sz="1800">
              <a:latin typeface="Proxima Nova"/>
              <a:ea typeface="Proxima Nova"/>
              <a:cs typeface="Proxima Nova"/>
              <a:sym typeface="Proxima Nova"/>
            </a:endParaRPr>
          </a:p>
        </p:txBody>
      </p:sp>
      <p:sp>
        <p:nvSpPr>
          <p:cNvPr id="358" name="Google Shape;358;p42"/>
          <p:cNvSpPr txBox="1"/>
          <p:nvPr/>
        </p:nvSpPr>
        <p:spPr>
          <a:xfrm>
            <a:off x="525350" y="1784250"/>
            <a:ext cx="9762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Bones</a:t>
            </a:r>
            <a:endParaRPr sz="1800">
              <a:latin typeface="Proxima Nova"/>
              <a:ea typeface="Proxima Nova"/>
              <a:cs typeface="Proxima Nova"/>
              <a:sym typeface="Proxima Nova"/>
            </a:endParaRPr>
          </a:p>
        </p:txBody>
      </p:sp>
      <p:cxnSp>
        <p:nvCxnSpPr>
          <p:cNvPr id="359" name="Google Shape;359;p42"/>
          <p:cNvCxnSpPr/>
          <p:nvPr/>
        </p:nvCxnSpPr>
        <p:spPr>
          <a:xfrm>
            <a:off x="1501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0" name="Google Shape;360;p42"/>
          <p:cNvCxnSpPr/>
          <p:nvPr/>
        </p:nvCxnSpPr>
        <p:spPr>
          <a:xfrm rot="10800000">
            <a:off x="7026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1" name="Google Shape;361;p42"/>
          <p:cNvCxnSpPr/>
          <p:nvPr/>
        </p:nvCxnSpPr>
        <p:spPr>
          <a:xfrm rot="10800000">
            <a:off x="6103025" y="3954950"/>
            <a:ext cx="721500" cy="0"/>
          </a:xfrm>
          <a:prstGeom prst="straightConnector1">
            <a:avLst/>
          </a:prstGeom>
          <a:noFill/>
          <a:ln w="19050" cap="flat" cmpd="sng">
            <a:solidFill>
              <a:srgbClr val="B7B7B7"/>
            </a:solidFill>
            <a:prstDash val="solid"/>
            <a:round/>
            <a:headEnd type="none" w="med" len="med"/>
            <a:tailEnd type="triangle" w="med" len="med"/>
          </a:ln>
        </p:spPr>
      </p:cxnSp>
      <p:sp>
        <p:nvSpPr>
          <p:cNvPr id="362" name="Google Shape;362;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3489</Words>
  <Application>Microsoft Office PowerPoint</Application>
  <PresentationFormat>On-screen Show (16:9)</PresentationFormat>
  <Paragraphs>418</Paragraphs>
  <Slides>40</Slides>
  <Notes>40</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Oswald</vt:lpstr>
      <vt:lpstr>Verdana</vt:lpstr>
      <vt:lpstr>Proxima Nova</vt:lpstr>
      <vt:lpstr>Helvetica Neue</vt:lpstr>
      <vt:lpstr>Inconsolata</vt:lpstr>
      <vt:lpstr>GA Curriculum Template (7.20)</vt:lpstr>
      <vt:lpstr>Orientation and Introduction to HTML</vt:lpstr>
      <vt:lpstr>Lesson 01 Change Log FEWD 3.1 - 3.2          </vt:lpstr>
      <vt:lpstr>Pre-Class Materials and Preparation </vt:lpstr>
      <vt:lpstr>Introduction to HTML </vt:lpstr>
      <vt:lpstr>Suggested Agenda </vt:lpstr>
      <vt:lpstr>PowerPoint Presentation</vt:lpstr>
      <vt:lpstr>Tools We’ll Use</vt:lpstr>
      <vt:lpstr>Resources</vt:lpstr>
      <vt:lpstr>What Is Front-End Development?</vt:lpstr>
      <vt:lpstr>So, What Is HTML?</vt:lpstr>
      <vt:lpstr>HTML: Structure for Webpages</vt:lpstr>
      <vt:lpstr>HTML Basics</vt:lpstr>
      <vt:lpstr>Most People Think HTML Is Programming — It’s Not!</vt:lpstr>
      <vt:lpstr>HTML: Hypertext Markup Language</vt:lpstr>
      <vt:lpstr>The Anatomy of HTML</vt:lpstr>
      <vt:lpstr>Attributes</vt:lpstr>
      <vt:lpstr>HTML Exercises</vt:lpstr>
      <vt:lpstr>Hello, Inspector!</vt:lpstr>
      <vt:lpstr>Structure of HTML</vt:lpstr>
      <vt:lpstr>Visualize Your HTML Tags as a Tree</vt:lpstr>
      <vt:lpstr>Elements Can Have Parents, Children, and Siblings</vt:lpstr>
      <vt:lpstr>Common Tags</vt:lpstr>
      <vt:lpstr>Common HTML Tags: Lists</vt:lpstr>
      <vt:lpstr>Tags in the Document Head </vt:lpstr>
      <vt:lpstr>Cheat Sheet: HTML Elements</vt:lpstr>
      <vt:lpstr>Let’s Recreate This Slide in HTML!</vt:lpstr>
      <vt:lpstr>Press Release</vt:lpstr>
      <vt:lpstr>Bovine</vt:lpstr>
      <vt:lpstr> Kasserole</vt:lpstr>
      <vt:lpstr> Cookie Time</vt:lpstr>
      <vt:lpstr>Git</vt:lpstr>
      <vt:lpstr>What Is Git?</vt:lpstr>
      <vt:lpstr>PowerPoint Presentation</vt:lpstr>
      <vt:lpstr>Git Commands</vt:lpstr>
      <vt:lpstr>Let’s Set Up Our User</vt:lpstr>
      <vt:lpstr>What Is Git?</vt:lpstr>
      <vt:lpstr>SSH Key Exchange</vt:lpstr>
      <vt:lpstr>Creating Your Classwork Repo</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and Introduction to HTML</dc:title>
  <cp:lastModifiedBy>Tor Johnson</cp:lastModifiedBy>
  <cp:revision>1</cp:revision>
  <dcterms:modified xsi:type="dcterms:W3CDTF">2022-01-18T03:29:27Z</dcterms:modified>
</cp:coreProperties>
</file>