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5143500" type="screen16x9"/>
  <p:notesSz cx="6858000" cy="9144000"/>
  <p:embeddedFontLst>
    <p:embeddedFont>
      <p:font typeface="Inconsolata" pitchFamily="1" charset="0"/>
      <p:regular r:id="rId48"/>
      <p:bold r:id="rId49"/>
    </p:embeddedFont>
    <p:embeddedFont>
      <p:font typeface="Oswald" panose="00000500000000000000" pitchFamily="2" charset="0"/>
      <p:regular r:id="rId50"/>
      <p:bold r:id="rId51"/>
    </p:embeddedFont>
    <p:embeddedFont>
      <p:font typeface="Proxima Nova" panose="020B0604020202020204" charset="0"/>
      <p:regular r:id="rId52"/>
      <p:bold r:id="rId53"/>
      <p:italic r:id="rId54"/>
      <p:boldItalic r:id="rId55"/>
    </p:embeddedFont>
    <p:embeddedFont>
      <p:font typeface="Verdana" panose="020B0604030504040204" pitchFamily="3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3">
          <p15:clr>
            <a:srgbClr val="9AA0A6"/>
          </p15:clr>
        </p15:guide>
        <p15:guide id="2" pos="130">
          <p15:clr>
            <a:srgbClr val="9AA0A6"/>
          </p15:clr>
        </p15:guide>
        <p15:guide id="3" orient="horz" pos="2914">
          <p15:clr>
            <a:srgbClr val="9AA0A6"/>
          </p15:clr>
        </p15:guide>
        <p15:guide id="4" pos="5649">
          <p15:clr>
            <a:srgbClr val="9AA0A6"/>
          </p15:clr>
        </p15:guide>
        <p15:guide id="5" orient="horz" pos="572">
          <p15:clr>
            <a:srgbClr val="9AA0A6"/>
          </p15:clr>
        </p15:guide>
        <p15:guide id="6" pos="3211">
          <p15:clr>
            <a:srgbClr val="9AA0A6"/>
          </p15:clr>
        </p15:guide>
        <p15:guide id="7" orient="horz" pos="735">
          <p15:clr>
            <a:srgbClr val="9AA0A6"/>
          </p15:clr>
        </p15:guide>
        <p15:guide id="8" pos="4709">
          <p15:clr>
            <a:srgbClr val="9AA0A6"/>
          </p15:clr>
        </p15:guide>
        <p15:guide id="9" orient="horz" pos="257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E029553-32E3-4009-89E0-D6B0BAA36CEE}">
  <a:tblStyle styleId="{9E029553-32E3-4009-89E0-D6B0BAA36CE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3" d="100"/>
          <a:sy n="133" d="100"/>
        </p:scale>
        <p:origin x="126" y="672"/>
      </p:cViewPr>
      <p:guideLst>
        <p:guide orient="horz" pos="93"/>
        <p:guide pos="130"/>
        <p:guide orient="horz" pos="2914"/>
        <p:guide pos="5649"/>
        <p:guide orient="horz" pos="572"/>
        <p:guide pos="3211"/>
        <p:guide orient="horz" pos="735"/>
        <p:guide pos="4709"/>
        <p:guide orient="horz" pos="257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html-css-js.com/html/tutorial/html-tag-attributes.php"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html-css-js.com/html/tutorial/html-tag-attributes.php"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pecificity.keegan.st/"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dd4fa9b7e_0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dd4fa9b7e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f2441247ab_0_3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f2441247ab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TEACHING TIPS</a:t>
            </a:r>
            <a:r>
              <a:rPr lang="en">
                <a:solidFill>
                  <a:schemeClr val="dk1"/>
                </a:solidFill>
              </a:rPr>
              <a:t>:</a:t>
            </a:r>
            <a:endParaRPr>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Ask students if a rule written for &lt;main&gt; would affect &lt;div&gt;, and vice versa.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TALKING POINTS</a:t>
            </a:r>
            <a:r>
              <a:rPr lang="en">
                <a:solidFill>
                  <a:schemeClr val="dk1"/>
                </a:solidFill>
              </a:rPr>
              <a:t>:</a:t>
            </a:r>
            <a:endParaRPr>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Look for natural groupings and common visual themes throughout websites — chances are they are all defined by the same rule that has been given a broad-enough selector to impact all elements with that style.</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f2441247ab_0_3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f2441247ab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6c10cb097a_0_3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6c10cb097a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f2441247a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f2441247a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TEACHING TIPS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This is just one answer to the previous slide’s question. If your class drew something different than this, that’s OK! </a:t>
            </a: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The content tags should have been much more agreeable than the container/semantic tags, which are where developers have to make more judgment calls on HTML elements.</a:t>
            </a:r>
            <a:endParaRPr>
              <a:solidFill>
                <a:schemeClr val="dk1"/>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f2441247ab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f2441247ab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TALKING POINTS:</a:t>
            </a:r>
            <a:endParaRPr b="1"/>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Attributes are additional information we add to an element. They appear in the opening tag of the element and are made of up two parts: a name and a value, separated by an “=” sign. </a:t>
            </a:r>
            <a:endParaRPr/>
          </a:p>
          <a:p>
            <a:pPr marL="457200" lvl="0" indent="-298450" algn="l" rtl="0">
              <a:spcBef>
                <a:spcPts val="0"/>
              </a:spcBef>
              <a:spcAft>
                <a:spcPts val="0"/>
              </a:spcAft>
              <a:buSzPts val="1100"/>
              <a:buFont typeface="Proxima Nova"/>
              <a:buChar char="●"/>
            </a:pPr>
            <a:r>
              <a:rPr lang="en"/>
              <a:t>The attribute </a:t>
            </a:r>
            <a:r>
              <a:rPr lang="en" b="1"/>
              <a:t>name</a:t>
            </a:r>
            <a:r>
              <a:rPr lang="en"/>
              <a:t> indicates what </a:t>
            </a:r>
            <a:r>
              <a:rPr lang="en" b="1"/>
              <a:t>kind</a:t>
            </a:r>
            <a:r>
              <a:rPr lang="en"/>
              <a:t> of extra information you’re supplying about the element’s content. </a:t>
            </a:r>
            <a:endParaRPr/>
          </a:p>
          <a:p>
            <a:pPr marL="457200" lvl="0" indent="-298450" algn="l" rtl="0">
              <a:spcBef>
                <a:spcPts val="0"/>
              </a:spcBef>
              <a:spcAft>
                <a:spcPts val="0"/>
              </a:spcAft>
              <a:buSzPts val="1100"/>
              <a:buFont typeface="Proxima Nova"/>
              <a:buChar char="●"/>
            </a:pPr>
            <a:r>
              <a:rPr lang="en"/>
              <a:t>The </a:t>
            </a:r>
            <a:r>
              <a:rPr lang="en" b="1"/>
              <a:t>value</a:t>
            </a:r>
            <a:r>
              <a:rPr lang="en"/>
              <a:t> is the </a:t>
            </a:r>
            <a:r>
              <a:rPr lang="en" b="1"/>
              <a:t>information</a:t>
            </a:r>
            <a:r>
              <a:rPr lang="en"/>
              <a:t> regarding the attribute. </a:t>
            </a:r>
            <a:endParaRPr/>
          </a:p>
          <a:p>
            <a:pPr marL="457200" lvl="0" indent="-298450" algn="l" rtl="0">
              <a:spcBef>
                <a:spcPts val="0"/>
              </a:spcBef>
              <a:spcAft>
                <a:spcPts val="0"/>
              </a:spcAft>
              <a:buSzPts val="1100"/>
              <a:buChar char="●"/>
            </a:pPr>
            <a:r>
              <a:rPr lang="en"/>
              <a:t>The majority of attributes are unique to certain elements. One of these is the anchor element. Here, the href attribute gives us more information about the anchor — it tells the browser where to go when the user clicks on the text. </a:t>
            </a:r>
            <a:endParaRPr/>
          </a:p>
          <a:p>
            <a:pPr marL="457200" lvl="0" indent="-298450" algn="l" rtl="0">
              <a:spcBef>
                <a:spcPts val="0"/>
              </a:spcBef>
              <a:spcAft>
                <a:spcPts val="0"/>
              </a:spcAft>
              <a:buSzPts val="1100"/>
              <a:buChar char="●"/>
            </a:pPr>
            <a:r>
              <a:rPr lang="en" b="1"/>
              <a:t>Additional resource</a:t>
            </a:r>
            <a:r>
              <a:rPr lang="en"/>
              <a:t>: </a:t>
            </a:r>
            <a:r>
              <a:rPr lang="en" u="sng">
                <a:solidFill>
                  <a:schemeClr val="hlink"/>
                </a:solidFill>
                <a:hlinkClick r:id="rId3"/>
              </a:rPr>
              <a:t>https://html-css-js.com/html/tutorial/html-tag-attributes.php</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f2441247ab_0_9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f2441247ab_0_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TALKING POINTS:</a:t>
            </a:r>
            <a:endParaRPr b="1"/>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Attributes are additional information we add to an element. They appear in the opening tag of the element and are made of up two parts: a name and a value, separated by an “=” sign. </a:t>
            </a:r>
            <a:endParaRPr/>
          </a:p>
          <a:p>
            <a:pPr marL="457200" lvl="0" indent="-298450" algn="l" rtl="0">
              <a:spcBef>
                <a:spcPts val="0"/>
              </a:spcBef>
              <a:spcAft>
                <a:spcPts val="0"/>
              </a:spcAft>
              <a:buSzPts val="1100"/>
              <a:buFont typeface="Proxima Nova"/>
              <a:buChar char="●"/>
            </a:pPr>
            <a:r>
              <a:rPr lang="en"/>
              <a:t>The attribute </a:t>
            </a:r>
            <a:r>
              <a:rPr lang="en" b="1"/>
              <a:t>name</a:t>
            </a:r>
            <a:r>
              <a:rPr lang="en"/>
              <a:t> indicates what </a:t>
            </a:r>
            <a:r>
              <a:rPr lang="en" b="1"/>
              <a:t>kind</a:t>
            </a:r>
            <a:r>
              <a:rPr lang="en"/>
              <a:t> of extra information you’re supplying about the element’s content. </a:t>
            </a:r>
            <a:endParaRPr/>
          </a:p>
          <a:p>
            <a:pPr marL="457200" lvl="0" indent="-298450" algn="l" rtl="0">
              <a:spcBef>
                <a:spcPts val="0"/>
              </a:spcBef>
              <a:spcAft>
                <a:spcPts val="0"/>
              </a:spcAft>
              <a:buSzPts val="1100"/>
              <a:buFont typeface="Proxima Nova"/>
              <a:buChar char="●"/>
            </a:pPr>
            <a:r>
              <a:rPr lang="en"/>
              <a:t>The </a:t>
            </a:r>
            <a:r>
              <a:rPr lang="en" b="1"/>
              <a:t>value</a:t>
            </a:r>
            <a:r>
              <a:rPr lang="en"/>
              <a:t> is the </a:t>
            </a:r>
            <a:r>
              <a:rPr lang="en" b="1"/>
              <a:t>information</a:t>
            </a:r>
            <a:r>
              <a:rPr lang="en"/>
              <a:t> regarding the attribute. </a:t>
            </a:r>
            <a:endParaRPr/>
          </a:p>
          <a:p>
            <a:pPr marL="457200" lvl="0" indent="-298450" algn="l" rtl="0">
              <a:spcBef>
                <a:spcPts val="0"/>
              </a:spcBef>
              <a:spcAft>
                <a:spcPts val="0"/>
              </a:spcAft>
              <a:buSzPts val="1100"/>
              <a:buChar char="●"/>
            </a:pPr>
            <a:r>
              <a:rPr lang="en"/>
              <a:t>The majority of attributes are unique to certain elements. One of these is the anchor element. Here, the href attribute gives us more information about the anchor — it tells the browser where to go when the user clicks on the text. </a:t>
            </a:r>
            <a:endParaRPr/>
          </a:p>
          <a:p>
            <a:pPr marL="457200" lvl="0" indent="-298450" algn="l" rtl="0">
              <a:spcBef>
                <a:spcPts val="0"/>
              </a:spcBef>
              <a:spcAft>
                <a:spcPts val="0"/>
              </a:spcAft>
              <a:buSzPts val="1100"/>
              <a:buChar char="●"/>
            </a:pPr>
            <a:r>
              <a:rPr lang="en" b="1"/>
              <a:t>Additional resource</a:t>
            </a:r>
            <a:r>
              <a:rPr lang="en"/>
              <a:t>: </a:t>
            </a:r>
            <a:r>
              <a:rPr lang="en" u="sng">
                <a:solidFill>
                  <a:schemeClr val="hlink"/>
                </a:solidFill>
                <a:hlinkClick r:id="rId3"/>
              </a:rPr>
              <a:t>https://html-css-js.com/html/tutorial/html-tag-attributes.php</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f2441247a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f2441247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f2441247ab_0_9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f2441247ab_0_9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TEACHING TIPS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Explain that a series of selectors that are connected without a space are all targeting the same element. The subtle difference between this and the parent selector can easily cause unintended behavior.</a:t>
            </a:r>
            <a:endParaRPr>
              <a:solidFill>
                <a:schemeClr val="dk1"/>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f2441247ab_0_3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f2441247ab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TEACHING TIPS</a:t>
            </a: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Also note that adding more specific targeting, such as parent selectors, combinators, or compound selectors like </a:t>
            </a:r>
            <a:r>
              <a:rPr lang="en" b="1">
                <a:solidFill>
                  <a:schemeClr val="dk1"/>
                </a:solidFill>
                <a:latin typeface="Courier New"/>
                <a:ea typeface="Courier New"/>
                <a:cs typeface="Courier New"/>
                <a:sym typeface="Courier New"/>
              </a:rPr>
              <a:t>div.my-class</a:t>
            </a:r>
            <a:r>
              <a:rPr lang="en">
                <a:solidFill>
                  <a:schemeClr val="dk1"/>
                </a:solidFill>
              </a:rPr>
              <a:t>, will also affect the specificity.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Reference this specificity calculator as a nice tool: </a:t>
            </a:r>
            <a:r>
              <a:rPr lang="en" u="sng">
                <a:solidFill>
                  <a:schemeClr val="hlink"/>
                </a:solidFill>
                <a:hlinkClick r:id="rId3"/>
              </a:rPr>
              <a:t>https://specificity.keegan.st/</a:t>
            </a:r>
            <a:r>
              <a:rPr lang="en">
                <a:solidFill>
                  <a:schemeClr val="dk1"/>
                </a:solidFill>
              </a:rPr>
              <a:t>.</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f2441247ab_0_3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f2441247ab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TALKING POINTS</a:t>
            </a:r>
            <a:r>
              <a:rPr lang="en">
                <a:solidFill>
                  <a:schemeClr val="dk1"/>
                </a:solidFill>
              </a:rPr>
              <a:t>:</a:t>
            </a:r>
            <a:endParaRPr>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b="1">
                <a:solidFill>
                  <a:schemeClr val="dk1"/>
                </a:solidFill>
                <a:latin typeface="Courier New"/>
                <a:ea typeface="Courier New"/>
                <a:cs typeface="Courier New"/>
                <a:sym typeface="Courier New"/>
              </a:rPr>
              <a:t>!important</a:t>
            </a:r>
            <a:r>
              <a:rPr lang="en">
                <a:solidFill>
                  <a:schemeClr val="dk1"/>
                </a:solidFill>
              </a:rPr>
              <a:t> is the end game of the specificity rules conflict. Once you get more specific than an ID, things get dicey — using parent selectors can help make more specific rules when necessary.</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8d3e375c7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8d3e375c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f2441247ab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f2441247ab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f2faa450bb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f2faa450b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f2441247ab_0_9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f2441247ab_0_9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6f6e434c5e_0_13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6f6e434c5e_0_1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TEACHING TIPS:</a:t>
            </a:r>
            <a:br>
              <a:rPr lang="en">
                <a:solidFill>
                  <a:schemeClr val="dk1"/>
                </a:solidFill>
                <a:highlight>
                  <a:srgbClr val="FFFFFF"/>
                </a:highlight>
              </a:rPr>
            </a:b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This is a good time to review the term “DOM” and ask what relationships can exist between DOM elements: parents/children/siblings.</a:t>
            </a:r>
            <a:endParaRPr>
              <a:solidFill>
                <a:schemeClr val="dk1"/>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6b034c6d71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6b034c6d7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endParaRPr b="1">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Note how &lt;main&gt; splits off into two “directions” with each section; sections could split off with several children as well, as each “branch” can itself have many branches. </a:t>
            </a:r>
            <a:endParaRPr>
              <a:solidFill>
                <a:schemeClr val="dk1"/>
              </a:solidFill>
              <a:highlight>
                <a:srgbClr val="FFFFFF"/>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6f6e434c5e_0_13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6f6e434c5e_0_1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TEACHING TIPS:</a:t>
            </a:r>
            <a:endParaRPr b="1">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Split students into groups and give them dry erase markers. Have them wrestle with the problem. </a:t>
            </a: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In a remote class, let them know they have screenshare and marker tools in Zoom. They should be able to draw outlines over the image using screenshare.</a:t>
            </a: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The biggest area students struggle with is seeing the need for containers. This is a good bridge into how CSS works and box model — set it up and you’ll hook them.</a:t>
            </a: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If you’re using a projector and whiteboard, you could draw outlines around the parts of the page as students describe them. Once they’ve given each part an element, you can turn off the projector and reveal the HTML skeleton behind the site.</a:t>
            </a:r>
            <a:endParaRPr>
              <a:solidFill>
                <a:schemeClr val="dk1"/>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6f6e434c5e_0_13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6f6e434c5e_0_1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TEACHING TIPS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This is just one answer to the previous slide’s question. If your class drew something different than this, that’s OK! </a:t>
            </a: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The content tags should have been much more agreeable than the container/semantic tags, which are where developers have to make more judgment calls on HTML elements.</a:t>
            </a:r>
            <a:endParaRPr>
              <a:solidFill>
                <a:schemeClr val="dk1"/>
              </a:solidFill>
              <a:highlight>
                <a:srgbClr val="FFFFFF"/>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6c10cb097a_0_3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6c10cb097a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6f6e434c5e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6f6e434c5e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6f6e434c5e_0_14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6f6e434c5e_0_1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TEACHING TIPS:</a:t>
            </a:r>
            <a:endParaRPr b="1">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You should also open up Chrome Inspector on a website and reveal its box-model highlighting feature. Explain the colors behind the box model and how you can play around with the values right there in Inspector — hopefully students are getting used to using the Inspector frequently as they code! </a:t>
            </a: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You should also explain how margin/padding shorthand declarations go clockwise around the box — draw that out for the class.</a:t>
            </a:r>
            <a:endParaRPr>
              <a:solidFill>
                <a:schemeClr val="dk1"/>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6c10cb097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6c10cb09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6f6e434c5e_0_14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6f6e434c5e_0_1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6f6e434c5e_0_14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6f6e434c5e_0_1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TALKING POINTS</a:t>
            </a:r>
            <a:r>
              <a:rPr lang="en">
                <a:solidFill>
                  <a:schemeClr val="dk1"/>
                </a:solidFill>
              </a:rPr>
              <a:t>:</a:t>
            </a:r>
            <a:br>
              <a:rPr lang="en">
                <a:solidFill>
                  <a:schemeClr val="dk1"/>
                </a:solidFill>
              </a:rPr>
            </a:b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You’ve already seen the </a:t>
            </a:r>
            <a:r>
              <a:rPr lang="en" b="1">
                <a:solidFill>
                  <a:schemeClr val="dk1"/>
                </a:solidFill>
                <a:latin typeface="Courier New"/>
                <a:ea typeface="Courier New"/>
                <a:cs typeface="Courier New"/>
                <a:sym typeface="Courier New"/>
              </a:rPr>
              <a:t>display</a:t>
            </a:r>
            <a:r>
              <a:rPr lang="en">
                <a:solidFill>
                  <a:schemeClr val="dk1"/>
                </a:solidFill>
              </a:rPr>
              <a:t> property in the previous example defining block and inline.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So far we’ve covered CSS rules that influence a single element. Now we’re moving on to CSS rules that influence how that element is placed within the broader context of the page and the relationships it has to nearby elements.</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7accf7bc82_0_3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7accf7bc82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6f6e434c5e_0_14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6f6e434c5e_0_1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TALKING POINTS</a:t>
            </a:r>
            <a:r>
              <a:rPr lang="en">
                <a:solidFill>
                  <a:schemeClr val="dk1"/>
                </a:solidFill>
              </a:rPr>
              <a:t>:</a:t>
            </a:r>
            <a:endParaRPr>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Using Inspector is crucial for figuring out which elements are block versus inline when you’re first starting out. It can be tough to know!</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6f6e434c5e_0_14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6f6e434c5e_0_1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6d040df1ad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6d040df1ad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6d040df1ad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8" name="Google Shape;648;g6d040df1a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6d040df1ad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6d040df1ad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TALKING POINTS:</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457200" lvl="0" indent="-298450" algn="l" rtl="0">
              <a:spcBef>
                <a:spcPts val="0"/>
              </a:spcBef>
              <a:spcAft>
                <a:spcPts val="0"/>
              </a:spcAft>
              <a:buClr>
                <a:schemeClr val="dk1"/>
              </a:buClr>
              <a:buSzPts val="1100"/>
              <a:buChar char="●"/>
            </a:pPr>
            <a:r>
              <a:rPr lang="en" b="1">
                <a:solidFill>
                  <a:schemeClr val="dk1"/>
                </a:solidFill>
              </a:rPr>
              <a:t>Question</a:t>
            </a:r>
            <a:r>
              <a:rPr lang="en">
                <a:solidFill>
                  <a:schemeClr val="dk1"/>
                </a:solidFill>
              </a:rPr>
              <a:t>: If we don’t want something to be visible, why even put it in the HTML at all? </a:t>
            </a:r>
            <a:endParaRPr>
              <a:solidFill>
                <a:schemeClr val="dk1"/>
              </a:solidFill>
            </a:endParaRPr>
          </a:p>
          <a:p>
            <a:pPr marL="457200" lvl="0" indent="-298450" algn="l" rtl="0">
              <a:spcBef>
                <a:spcPts val="0"/>
              </a:spcBef>
              <a:spcAft>
                <a:spcPts val="0"/>
              </a:spcAft>
              <a:buClr>
                <a:schemeClr val="dk1"/>
              </a:buClr>
              <a:buSzPts val="1100"/>
              <a:buChar char="●"/>
            </a:pPr>
            <a:r>
              <a:rPr lang="en" b="1">
                <a:solidFill>
                  <a:schemeClr val="dk1"/>
                </a:solidFill>
              </a:rPr>
              <a:t>Answer</a:t>
            </a:r>
            <a:r>
              <a:rPr lang="en">
                <a:solidFill>
                  <a:schemeClr val="dk1"/>
                </a:solidFill>
              </a:rPr>
              <a:t>: We can use JavaScript to turn it visible later on and do the opposite to hide elements by giving them </a:t>
            </a:r>
            <a:r>
              <a:rPr lang="en" b="1">
                <a:solidFill>
                  <a:schemeClr val="dk1"/>
                </a:solidFill>
                <a:latin typeface="Courier New"/>
                <a:ea typeface="Courier New"/>
                <a:cs typeface="Courier New"/>
                <a:sym typeface="Courier New"/>
              </a:rPr>
              <a:t>display: none</a:t>
            </a:r>
            <a:r>
              <a:rPr lang="en">
                <a:solidFill>
                  <a:schemeClr val="dk1"/>
                </a:solidFill>
              </a:rPr>
              <a:t> as well!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8237717b5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8237717b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8237717b5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8237717b5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8339e5d88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8339e5d8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8237717b51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8237717b5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8237717b5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8237717b5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latin typeface="Proxima Nova"/>
              <a:ea typeface="Proxima Nova"/>
              <a:cs typeface="Proxima Nova"/>
              <a:sym typeface="Proxima Nova"/>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efb21f046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efb21f046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latin typeface="Proxima Nova"/>
              <a:ea typeface="Proxima Nova"/>
              <a:cs typeface="Proxima Nova"/>
              <a:sym typeface="Proxima Nova"/>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6f6e434c5e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6f6e434c5e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TEACHING TIPS</a:t>
            </a:r>
            <a:r>
              <a:rPr lang="en">
                <a:solidFill>
                  <a:schemeClr val="dk1"/>
                </a:solidFill>
              </a:rPr>
              <a:t>:</a:t>
            </a:r>
            <a:endParaRPr>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This assignment may be beyond what students can do. Support them and make them push into new material. Again, this could be a partial code-along/self-guided activity.</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The goal would be that they get a little frustrated and push into flexbox on their own. Weaker students may feel lost, but support a productive struggle. Potentially bring students together for code-alongs as they work through this. At this point, encourage exploration more than anything!</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6c10cb097a_0_3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6c10cb097a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latin typeface="Proxima Nova"/>
              <a:ea typeface="Proxima Nova"/>
              <a:cs typeface="Proxima Nova"/>
              <a:sym typeface="Proxima Nova"/>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3dd4fa9b7e_0_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3dd4fa9b7e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8339e5d88e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8339e5d8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47a84a9a2e_0_39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b="1">
                <a:solidFill>
                  <a:schemeClr val="dk1"/>
                </a:solidFill>
              </a:rPr>
              <a:t>DURATION</a:t>
            </a:r>
            <a:r>
              <a:rPr lang="en" sz="1100">
                <a:solidFill>
                  <a:schemeClr val="dk1"/>
                </a:solidFill>
              </a:rPr>
              <a:t>: 1 minute</a:t>
            </a:r>
            <a:endParaRPr sz="1100">
              <a:solidFill>
                <a:schemeClr val="dk1"/>
              </a:solidFill>
            </a:endParaRPr>
          </a:p>
          <a:p>
            <a:pPr marL="0" lvl="0" indent="0" algn="l" rtl="0">
              <a:spcBef>
                <a:spcPts val="900"/>
              </a:spcBef>
              <a:spcAft>
                <a:spcPts val="0"/>
              </a:spcAft>
              <a:buClr>
                <a:schemeClr val="dk1"/>
              </a:buClr>
              <a:buSzPts val="1100"/>
              <a:buFont typeface="Arial"/>
              <a:buNone/>
            </a:pPr>
            <a:r>
              <a:rPr lang="en" sz="1100" b="1">
                <a:solidFill>
                  <a:schemeClr val="dk1"/>
                </a:solidFill>
              </a:rPr>
              <a:t>TEACHING TIPS:</a:t>
            </a:r>
            <a:endParaRPr sz="1100">
              <a:solidFill>
                <a:schemeClr val="dk1"/>
              </a:solidFill>
            </a:endParaRPr>
          </a:p>
          <a:p>
            <a:pPr marL="457200" lvl="0" indent="-298450" algn="l" rtl="0">
              <a:spcBef>
                <a:spcPts val="900"/>
              </a:spcBef>
              <a:spcAft>
                <a:spcPts val="0"/>
              </a:spcAft>
              <a:buClr>
                <a:schemeClr val="dk1"/>
              </a:buClr>
              <a:buSzPts val="1100"/>
              <a:buChar char="●"/>
            </a:pPr>
            <a:r>
              <a:rPr lang="en" sz="1100">
                <a:solidFill>
                  <a:schemeClr val="dk1"/>
                </a:solidFill>
              </a:rPr>
              <a:t>Learning objectives help frame the lesson and give students an idea of what to expect and focus on.</a:t>
            </a:r>
            <a:endParaRPr sz="1100" b="1">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Explain to students how this lesson fits into the overall course to help them make connections with content from other lessons.</a:t>
            </a:r>
            <a:endParaRPr sz="1100" b="1">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None/>
            </a:pPr>
            <a:endParaRPr sz="1100" b="1">
              <a:solidFill>
                <a:schemeClr val="dk1"/>
              </a:solidFill>
              <a:latin typeface="Proxima Nova"/>
              <a:ea typeface="Proxima Nova"/>
              <a:cs typeface="Proxima Nova"/>
              <a:sym typeface="Proxima Nova"/>
            </a:endParaRPr>
          </a:p>
        </p:txBody>
      </p:sp>
      <p:sp>
        <p:nvSpPr>
          <p:cNvPr id="332" name="Google Shape;332;g47a84a9a2e_0_397:notes"/>
          <p:cNvSpPr>
            <a:spLocks noGrp="1" noRot="1" noChangeAspect="1"/>
          </p:cNvSpPr>
          <p:nvPr>
            <p:ph type="sldImg" idx="2"/>
          </p:nvPr>
        </p:nvSpPr>
        <p:spPr>
          <a:xfrm>
            <a:off x="1146969" y="685800"/>
            <a:ext cx="4564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6f6e434c5e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6f6e434c5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TEACHING TIPS:</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You can write down any properties volunteered from students on the board. If remote, create a Slack thread for each of the questions.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Reassure students that it’s OK if they didn’t!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Encourage them to keep trying new things — development is very practice-/project-based and the best way to know the concepts is by using them.</a:t>
            </a:r>
            <a:endParaRPr>
              <a:solidFill>
                <a:schemeClr val="dk1"/>
              </a:solidFill>
              <a:highlight>
                <a:srgbClr val="FFFF00"/>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f2441247ab_0_6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f2441247ab_0_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f2441247ab_0_3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f2441247ab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TALKING POINTS</a:t>
            </a: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Styles </a:t>
            </a:r>
            <a:r>
              <a:rPr lang="en" i="1">
                <a:solidFill>
                  <a:schemeClr val="dk1"/>
                </a:solidFill>
              </a:rPr>
              <a:t>cascade</a:t>
            </a:r>
            <a:r>
              <a:rPr lang="en" b="1">
                <a:solidFill>
                  <a:schemeClr val="dk1"/>
                </a:solidFill>
              </a:rPr>
              <a:t> </a:t>
            </a:r>
            <a:r>
              <a:rPr lang="en">
                <a:solidFill>
                  <a:schemeClr val="dk1"/>
                </a:solidFill>
              </a:rPr>
              <a:t>through your document following basic “trunk” elements down to the “leaves.” A rule affecting the “tree” would naturally impact all of the leaves as well, while a rule targeting one specific leaf would miss the surrounding branches, the trunk of the tree, etc.</a:t>
            </a:r>
            <a:endParaRPr b="1">
              <a:solidFill>
                <a:schemeClr val="dk1"/>
              </a:solidFill>
              <a:highlight>
                <a:srgbClr val="FFFF00"/>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nstruction Notes">
  <p:cSld name="CUSTOM">
    <p:bg>
      <p:bgPr>
        <a:solidFill>
          <a:schemeClr val="lt1"/>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3" name="Google Shape;13;p2"/>
          <p:cNvSpPr/>
          <p:nvPr/>
        </p:nvSpPr>
        <p:spPr>
          <a:xfrm>
            <a:off x="8342625" y="4513775"/>
            <a:ext cx="534300" cy="572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0550" y="-31500"/>
            <a:ext cx="616500" cy="5206500"/>
          </a:xfrm>
          <a:prstGeom prst="rect">
            <a:avLst/>
          </a:prstGeom>
          <a:solidFill>
            <a:srgbClr val="E5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p:nvPr/>
        </p:nvSpPr>
        <p:spPr>
          <a:xfrm rot="-5400000">
            <a:off x="-2186700" y="2323498"/>
            <a:ext cx="49488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id="16" name="Google Shape;16;p2"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7" name="Google Shape;17;p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algn="r"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 Blank">
  <p:cSld name="CUSTOM_8_1">
    <p:spTree>
      <p:nvGrpSpPr>
        <p:cNvPr id="1" name="Shape 89"/>
        <p:cNvGrpSpPr/>
        <p:nvPr/>
      </p:nvGrpSpPr>
      <p:grpSpPr>
        <a:xfrm>
          <a:off x="0" y="0"/>
          <a:ext cx="0" cy="0"/>
          <a:chOff x="0" y="0"/>
          <a:chExt cx="0" cy="0"/>
        </a:xfrm>
      </p:grpSpPr>
      <p:sp>
        <p:nvSpPr>
          <p:cNvPr id="90" name="Google Shape;90;p1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91" name="Google Shape;91;p1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5. Quote ">
  <p:cSld name="CUSTOM_4">
    <p:spTree>
      <p:nvGrpSpPr>
        <p:cNvPr id="1" name="Shape 92"/>
        <p:cNvGrpSpPr/>
        <p:nvPr/>
      </p:nvGrpSpPr>
      <p:grpSpPr>
        <a:xfrm>
          <a:off x="0" y="0"/>
          <a:ext cx="0" cy="0"/>
          <a:chOff x="0" y="0"/>
          <a:chExt cx="0" cy="0"/>
        </a:xfrm>
      </p:grpSpPr>
      <p:cxnSp>
        <p:nvCxnSpPr>
          <p:cNvPr id="93" name="Google Shape;93;p12"/>
          <p:cNvCxnSpPr/>
          <p:nvPr/>
        </p:nvCxnSpPr>
        <p:spPr>
          <a:xfrm>
            <a:off x="1399725" y="1762588"/>
            <a:ext cx="2638200" cy="0"/>
          </a:xfrm>
          <a:prstGeom prst="straightConnector1">
            <a:avLst/>
          </a:prstGeom>
          <a:noFill/>
          <a:ln w="9525" cap="flat" cmpd="sng">
            <a:solidFill>
              <a:srgbClr val="E41A23"/>
            </a:solidFill>
            <a:prstDash val="solid"/>
            <a:round/>
            <a:headEnd type="none" w="med" len="med"/>
            <a:tailEnd type="none" w="med" len="med"/>
          </a:ln>
        </p:spPr>
      </p:cxnSp>
      <p:cxnSp>
        <p:nvCxnSpPr>
          <p:cNvPr id="94" name="Google Shape;94;p12"/>
          <p:cNvCxnSpPr/>
          <p:nvPr/>
        </p:nvCxnSpPr>
        <p:spPr>
          <a:xfrm>
            <a:off x="4913975" y="1762588"/>
            <a:ext cx="2638200" cy="0"/>
          </a:xfrm>
          <a:prstGeom prst="straightConnector1">
            <a:avLst/>
          </a:prstGeom>
          <a:noFill/>
          <a:ln w="9525" cap="flat" cmpd="sng">
            <a:solidFill>
              <a:srgbClr val="E41A23"/>
            </a:solidFill>
            <a:prstDash val="solid"/>
            <a:round/>
            <a:headEnd type="none" w="med" len="med"/>
            <a:tailEnd type="none" w="med" len="med"/>
          </a:ln>
        </p:spPr>
      </p:cxnSp>
      <p:sp>
        <p:nvSpPr>
          <p:cNvPr id="95" name="Google Shape;95;p12"/>
          <p:cNvSpPr txBox="1"/>
          <p:nvPr/>
        </p:nvSpPr>
        <p:spPr>
          <a:xfrm>
            <a:off x="4057900" y="1301188"/>
            <a:ext cx="836100" cy="69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6" name="Google Shape;96;p12"/>
          <p:cNvSpPr txBox="1">
            <a:spLocks noGrp="1"/>
          </p:cNvSpPr>
          <p:nvPr>
            <p:ph type="title"/>
          </p:nvPr>
        </p:nvSpPr>
        <p:spPr>
          <a:xfrm>
            <a:off x="1403050" y="2027913"/>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97" name="Google Shape;97;p12"/>
          <p:cNvSpPr txBox="1">
            <a:spLocks noGrp="1"/>
          </p:cNvSpPr>
          <p:nvPr>
            <p:ph type="subTitle" idx="1"/>
          </p:nvPr>
        </p:nvSpPr>
        <p:spPr>
          <a:xfrm>
            <a:off x="2249725" y="3285818"/>
            <a:ext cx="4539600" cy="556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solidFill>
                  <a:schemeClr val="dk2"/>
                </a:solidFill>
              </a:defRPr>
            </a:lvl1pPr>
            <a:lvl2pPr lvl="1" algn="ctr" rtl="0">
              <a:spcBef>
                <a:spcPts val="1600"/>
              </a:spcBef>
              <a:spcAft>
                <a:spcPts val="0"/>
              </a:spcAft>
              <a:buNone/>
              <a:defRPr>
                <a:solidFill>
                  <a:schemeClr val="dk2"/>
                </a:solidFill>
              </a:defRPr>
            </a:lvl2pPr>
            <a:lvl3pPr lvl="2" algn="ctr" rtl="0">
              <a:spcBef>
                <a:spcPts val="1600"/>
              </a:spcBef>
              <a:spcAft>
                <a:spcPts val="0"/>
              </a:spcAft>
              <a:buNone/>
              <a:defRPr>
                <a:solidFill>
                  <a:schemeClr val="dk2"/>
                </a:solidFill>
              </a:defRPr>
            </a:lvl3pPr>
            <a:lvl4pPr lvl="3" algn="ctr" rtl="0">
              <a:spcBef>
                <a:spcPts val="1600"/>
              </a:spcBef>
              <a:spcAft>
                <a:spcPts val="0"/>
              </a:spcAft>
              <a:buNone/>
              <a:defRPr>
                <a:solidFill>
                  <a:schemeClr val="dk2"/>
                </a:solidFill>
              </a:defRPr>
            </a:lvl4pPr>
            <a:lvl5pPr lvl="4" algn="ctr" rtl="0">
              <a:spcBef>
                <a:spcPts val="1600"/>
              </a:spcBef>
              <a:spcAft>
                <a:spcPts val="0"/>
              </a:spcAft>
              <a:buNone/>
              <a:defRPr>
                <a:solidFill>
                  <a:schemeClr val="dk2"/>
                </a:solidFill>
              </a:defRPr>
            </a:lvl5pPr>
            <a:lvl6pPr lvl="5" algn="ctr" rtl="0">
              <a:spcBef>
                <a:spcPts val="1600"/>
              </a:spcBef>
              <a:spcAft>
                <a:spcPts val="0"/>
              </a:spcAft>
              <a:buNone/>
              <a:defRPr>
                <a:solidFill>
                  <a:schemeClr val="dk2"/>
                </a:solidFill>
              </a:defRPr>
            </a:lvl6pPr>
            <a:lvl7pPr lvl="6" algn="ctr" rtl="0">
              <a:spcBef>
                <a:spcPts val="1600"/>
              </a:spcBef>
              <a:spcAft>
                <a:spcPts val="0"/>
              </a:spcAft>
              <a:buNone/>
              <a:defRPr>
                <a:solidFill>
                  <a:schemeClr val="dk2"/>
                </a:solidFill>
              </a:defRPr>
            </a:lvl7pPr>
            <a:lvl8pPr lvl="7" algn="ctr" rtl="0">
              <a:spcBef>
                <a:spcPts val="1600"/>
              </a:spcBef>
              <a:spcAft>
                <a:spcPts val="0"/>
              </a:spcAft>
              <a:buNone/>
              <a:defRPr>
                <a:solidFill>
                  <a:schemeClr val="dk2"/>
                </a:solidFill>
              </a:defRPr>
            </a:lvl8pPr>
            <a:lvl9pPr lvl="8" algn="ctr" rtl="0">
              <a:spcBef>
                <a:spcPts val="1600"/>
              </a:spcBef>
              <a:spcAft>
                <a:spcPts val="1600"/>
              </a:spcAft>
              <a:buNone/>
              <a:defRPr>
                <a:solidFill>
                  <a:schemeClr val="dk2"/>
                </a:solidFill>
              </a:defRPr>
            </a:lvl9pPr>
          </a:lstStyle>
          <a:p>
            <a:endParaRPr/>
          </a:p>
        </p:txBody>
      </p:sp>
      <p:sp>
        <p:nvSpPr>
          <p:cNvPr id="98" name="Google Shape;98;p1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99" name="Google Shape;99;p1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5. Quote  + Headshot">
  <p:cSld name="CUSTOM_4_2">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403050" y="2128750"/>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2" name="Google Shape;102;p13"/>
          <p:cNvSpPr txBox="1">
            <a:spLocks noGrp="1"/>
          </p:cNvSpPr>
          <p:nvPr>
            <p:ph type="subTitle" idx="1"/>
          </p:nvPr>
        </p:nvSpPr>
        <p:spPr>
          <a:xfrm>
            <a:off x="2249725" y="3220006"/>
            <a:ext cx="4539600" cy="556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solidFill>
                  <a:srgbClr val="E51B24"/>
                </a:solidFill>
              </a:defRPr>
            </a:lvl1pPr>
            <a:lvl2pPr lvl="1" algn="ctr" rtl="0">
              <a:spcBef>
                <a:spcPts val="1600"/>
              </a:spcBef>
              <a:spcAft>
                <a:spcPts val="0"/>
              </a:spcAft>
              <a:buNone/>
              <a:defRPr sz="1100">
                <a:solidFill>
                  <a:srgbClr val="E51B24"/>
                </a:solidFill>
              </a:defRPr>
            </a:lvl2pPr>
            <a:lvl3pPr lvl="2" algn="ctr" rtl="0">
              <a:spcBef>
                <a:spcPts val="1600"/>
              </a:spcBef>
              <a:spcAft>
                <a:spcPts val="0"/>
              </a:spcAft>
              <a:buNone/>
              <a:defRPr sz="1100">
                <a:solidFill>
                  <a:srgbClr val="E51B24"/>
                </a:solidFill>
              </a:defRPr>
            </a:lvl3pPr>
            <a:lvl4pPr lvl="3" algn="ctr" rtl="0">
              <a:spcBef>
                <a:spcPts val="1600"/>
              </a:spcBef>
              <a:spcAft>
                <a:spcPts val="0"/>
              </a:spcAft>
              <a:buNone/>
              <a:defRPr sz="1100">
                <a:solidFill>
                  <a:srgbClr val="E51B24"/>
                </a:solidFill>
              </a:defRPr>
            </a:lvl4pPr>
            <a:lvl5pPr lvl="4" algn="ctr" rtl="0">
              <a:spcBef>
                <a:spcPts val="1600"/>
              </a:spcBef>
              <a:spcAft>
                <a:spcPts val="0"/>
              </a:spcAft>
              <a:buNone/>
              <a:defRPr sz="1100">
                <a:solidFill>
                  <a:srgbClr val="E51B24"/>
                </a:solidFill>
              </a:defRPr>
            </a:lvl5pPr>
            <a:lvl6pPr lvl="5" algn="ctr" rtl="0">
              <a:spcBef>
                <a:spcPts val="1600"/>
              </a:spcBef>
              <a:spcAft>
                <a:spcPts val="0"/>
              </a:spcAft>
              <a:buNone/>
              <a:defRPr sz="1100">
                <a:solidFill>
                  <a:srgbClr val="E51B24"/>
                </a:solidFill>
              </a:defRPr>
            </a:lvl6pPr>
            <a:lvl7pPr lvl="6" algn="ctr" rtl="0">
              <a:spcBef>
                <a:spcPts val="1600"/>
              </a:spcBef>
              <a:spcAft>
                <a:spcPts val="0"/>
              </a:spcAft>
              <a:buNone/>
              <a:defRPr sz="1100">
                <a:solidFill>
                  <a:srgbClr val="E51B24"/>
                </a:solidFill>
              </a:defRPr>
            </a:lvl7pPr>
            <a:lvl8pPr lvl="7" algn="ctr" rtl="0">
              <a:spcBef>
                <a:spcPts val="1600"/>
              </a:spcBef>
              <a:spcAft>
                <a:spcPts val="0"/>
              </a:spcAft>
              <a:buNone/>
              <a:defRPr sz="1100">
                <a:solidFill>
                  <a:srgbClr val="E51B24"/>
                </a:solidFill>
              </a:defRPr>
            </a:lvl8pPr>
            <a:lvl9pPr lvl="8" algn="ctr" rtl="0">
              <a:spcBef>
                <a:spcPts val="1600"/>
              </a:spcBef>
              <a:spcAft>
                <a:spcPts val="1600"/>
              </a:spcAft>
              <a:buNone/>
              <a:defRPr sz="1100">
                <a:solidFill>
                  <a:srgbClr val="E51B24"/>
                </a:solidFill>
              </a:defRPr>
            </a:lvl9pPr>
          </a:lstStyle>
          <a:p>
            <a:endParaRPr/>
          </a:p>
        </p:txBody>
      </p:sp>
      <p:sp>
        <p:nvSpPr>
          <p:cNvPr id="103" name="Google Shape;103;p1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104" name="Google Shape;104;p13"/>
          <p:cNvSpPr/>
          <p:nvPr/>
        </p:nvSpPr>
        <p:spPr>
          <a:xfrm>
            <a:off x="4047013" y="1247650"/>
            <a:ext cx="881100" cy="881100"/>
          </a:xfrm>
          <a:prstGeom prst="ellipse">
            <a:avLst/>
          </a:prstGeom>
          <a:solidFill>
            <a:srgbClr val="EFEFEF"/>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5" name="Google Shape;105;p13"/>
          <p:cNvCxnSpPr/>
          <p:nvPr/>
        </p:nvCxnSpPr>
        <p:spPr>
          <a:xfrm>
            <a:off x="1399725" y="1762588"/>
            <a:ext cx="2472000" cy="0"/>
          </a:xfrm>
          <a:prstGeom prst="straightConnector1">
            <a:avLst/>
          </a:prstGeom>
          <a:noFill/>
          <a:ln w="9525" cap="flat" cmpd="sng">
            <a:solidFill>
              <a:srgbClr val="E41A23"/>
            </a:solidFill>
            <a:prstDash val="solid"/>
            <a:round/>
            <a:headEnd type="none" w="med" len="med"/>
            <a:tailEnd type="none" w="med" len="med"/>
          </a:ln>
        </p:spPr>
      </p:cxnSp>
      <p:cxnSp>
        <p:nvCxnSpPr>
          <p:cNvPr id="106" name="Google Shape;106;p13"/>
          <p:cNvCxnSpPr/>
          <p:nvPr/>
        </p:nvCxnSpPr>
        <p:spPr>
          <a:xfrm>
            <a:off x="5103425" y="1762588"/>
            <a:ext cx="2472000" cy="0"/>
          </a:xfrm>
          <a:prstGeom prst="straightConnector1">
            <a:avLst/>
          </a:prstGeom>
          <a:noFill/>
          <a:ln w="9525" cap="flat" cmpd="sng">
            <a:solidFill>
              <a:srgbClr val="E41A23"/>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5. Quote - No Attribution">
  <p:cSld name="CUSTOM_4_1">
    <p:spTree>
      <p:nvGrpSpPr>
        <p:cNvPr id="1" name="Shape 107"/>
        <p:cNvGrpSpPr/>
        <p:nvPr/>
      </p:nvGrpSpPr>
      <p:grpSpPr>
        <a:xfrm>
          <a:off x="0" y="0"/>
          <a:ext cx="0" cy="0"/>
          <a:chOff x="0" y="0"/>
          <a:chExt cx="0" cy="0"/>
        </a:xfrm>
      </p:grpSpPr>
      <p:cxnSp>
        <p:nvCxnSpPr>
          <p:cNvPr id="108" name="Google Shape;108;p14"/>
          <p:cNvCxnSpPr/>
          <p:nvPr/>
        </p:nvCxnSpPr>
        <p:spPr>
          <a:xfrm>
            <a:off x="1678950" y="1863425"/>
            <a:ext cx="5786100" cy="0"/>
          </a:xfrm>
          <a:prstGeom prst="straightConnector1">
            <a:avLst/>
          </a:prstGeom>
          <a:noFill/>
          <a:ln w="9525" cap="flat" cmpd="sng">
            <a:solidFill>
              <a:srgbClr val="E41A23"/>
            </a:solidFill>
            <a:prstDash val="solid"/>
            <a:round/>
            <a:headEnd type="none" w="med" len="med"/>
            <a:tailEnd type="none" w="med" len="med"/>
          </a:ln>
        </p:spPr>
      </p:cxnSp>
      <p:sp>
        <p:nvSpPr>
          <p:cNvPr id="109" name="Google Shape;109;p14"/>
          <p:cNvSpPr txBox="1">
            <a:spLocks noGrp="1"/>
          </p:cNvSpPr>
          <p:nvPr>
            <p:ph type="title"/>
          </p:nvPr>
        </p:nvSpPr>
        <p:spPr>
          <a:xfrm>
            <a:off x="1403050" y="2128750"/>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110" name="Google Shape;110;p1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11" name="Google Shape;111;p1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6. Horizontal Color Block Black">
  <p:cSld name="CUSTOM_6_1_1_1_1_1">
    <p:spTree>
      <p:nvGrpSpPr>
        <p:cNvPr id="1" name="Shape 112"/>
        <p:cNvGrpSpPr/>
        <p:nvPr/>
      </p:nvGrpSpPr>
      <p:grpSpPr>
        <a:xfrm>
          <a:off x="0" y="0"/>
          <a:ext cx="0" cy="0"/>
          <a:chOff x="0" y="0"/>
          <a:chExt cx="0" cy="0"/>
        </a:xfrm>
      </p:grpSpPr>
      <p:sp>
        <p:nvSpPr>
          <p:cNvPr id="113" name="Google Shape;113;p15"/>
          <p:cNvSpPr/>
          <p:nvPr/>
        </p:nvSpPr>
        <p:spPr>
          <a:xfrm>
            <a:off x="0" y="2540700"/>
            <a:ext cx="9144000" cy="2602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txBox="1"/>
          <p:nvPr/>
        </p:nvSpPr>
        <p:spPr>
          <a:xfrm>
            <a:off x="442475" y="1106825"/>
            <a:ext cx="5465400" cy="28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16" name="Google Shape;116;p15"/>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17" name="Google Shape;117;p15"/>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118" name="Google Shape;118;p1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119" name="Google Shape;119;p15"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6. Horizontal Color Block Red">
  <p:cSld name="CUSTOM_6_1_1_1_1_1_1">
    <p:spTree>
      <p:nvGrpSpPr>
        <p:cNvPr id="1" name="Shape 120"/>
        <p:cNvGrpSpPr/>
        <p:nvPr/>
      </p:nvGrpSpPr>
      <p:grpSpPr>
        <a:xfrm>
          <a:off x="0" y="0"/>
          <a:ext cx="0" cy="0"/>
          <a:chOff x="0" y="0"/>
          <a:chExt cx="0" cy="0"/>
        </a:xfrm>
      </p:grpSpPr>
      <p:sp>
        <p:nvSpPr>
          <p:cNvPr id="121" name="Google Shape;121;p16"/>
          <p:cNvSpPr/>
          <p:nvPr/>
        </p:nvSpPr>
        <p:spPr>
          <a:xfrm>
            <a:off x="0" y="2540700"/>
            <a:ext cx="9144000" cy="260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txBox="1"/>
          <p:nvPr/>
        </p:nvSpPr>
        <p:spPr>
          <a:xfrm>
            <a:off x="442475" y="1106825"/>
            <a:ext cx="5465400" cy="28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1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24" name="Google Shape;124;p16"/>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25" name="Google Shape;125;p16"/>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126" name="Google Shape;126;p1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127" name="Google Shape;127;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7. Solo Activity + Timer">
  <p:cSld name="TITLE_AND_BODY_1_2_2_2">
    <p:spTree>
      <p:nvGrpSpPr>
        <p:cNvPr id="1" name="Shape 128"/>
        <p:cNvGrpSpPr/>
        <p:nvPr/>
      </p:nvGrpSpPr>
      <p:grpSpPr>
        <a:xfrm>
          <a:off x="0" y="0"/>
          <a:ext cx="0" cy="0"/>
          <a:chOff x="0" y="0"/>
          <a:chExt cx="0" cy="0"/>
        </a:xfrm>
      </p:grpSpPr>
      <p:sp>
        <p:nvSpPr>
          <p:cNvPr id="129" name="Google Shape;129;p17"/>
          <p:cNvSpPr/>
          <p:nvPr/>
        </p:nvSpPr>
        <p:spPr>
          <a:xfrm>
            <a:off x="125" y="50"/>
            <a:ext cx="9144000" cy="801300"/>
          </a:xfrm>
          <a:prstGeom prst="rect">
            <a:avLst/>
          </a:pr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131" name="Google Shape;131;p17"/>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32" name="Google Shape;132;p17"/>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3" name="Google Shape;133;p1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34" name="Google Shape;134;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5" name="Google Shape;135;p17"/>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36" name="Google Shape;136;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7" name="Google Shape;137;p17"/>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38" name="Google Shape;138;p17"/>
          <p:cNvSpPr txBox="1">
            <a:spLocks noGrp="1"/>
          </p:cNvSpPr>
          <p:nvPr>
            <p:ph type="sldNum" idx="4"/>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7. Solo Activity">
  <p:cSld name="TITLE_AND_BODY_1_2_2_2_2">
    <p:spTree>
      <p:nvGrpSpPr>
        <p:cNvPr id="1" name="Shape 139"/>
        <p:cNvGrpSpPr/>
        <p:nvPr/>
      </p:nvGrpSpPr>
      <p:grpSpPr>
        <a:xfrm>
          <a:off x="0" y="0"/>
          <a:ext cx="0" cy="0"/>
          <a:chOff x="0" y="0"/>
          <a:chExt cx="0" cy="0"/>
        </a:xfrm>
      </p:grpSpPr>
      <p:sp>
        <p:nvSpPr>
          <p:cNvPr id="140" name="Google Shape;140;p18"/>
          <p:cNvSpPr/>
          <p:nvPr/>
        </p:nvSpPr>
        <p:spPr>
          <a:xfrm>
            <a:off x="125" y="50"/>
            <a:ext cx="9144000" cy="801300"/>
          </a:xfrm>
          <a:prstGeom prst="rect">
            <a:avLst/>
          </a:pr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1" name="Google Shape;141;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2" name="Google Shape;142;p18"/>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143" name="Google Shape;143;p1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44" name="Google Shape;144;p18"/>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5" name="Google Shape;145;p18"/>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46" name="Google Shape;146;p1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47" name="Google Shape;147;p18"/>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8. Pairs Exercise + Timer">
  <p:cSld name="TITLE_AND_BODY_1_2_2_2_1">
    <p:spTree>
      <p:nvGrpSpPr>
        <p:cNvPr id="1" name="Shape 148"/>
        <p:cNvGrpSpPr/>
        <p:nvPr/>
      </p:nvGrpSpPr>
      <p:grpSpPr>
        <a:xfrm>
          <a:off x="0" y="0"/>
          <a:ext cx="0" cy="0"/>
          <a:chOff x="0" y="0"/>
          <a:chExt cx="0" cy="0"/>
        </a:xfrm>
      </p:grpSpPr>
      <p:sp>
        <p:nvSpPr>
          <p:cNvPr id="149" name="Google Shape;149;p19"/>
          <p:cNvSpPr/>
          <p:nvPr/>
        </p:nvSpPr>
        <p:spPr>
          <a:xfrm>
            <a:off x="125" y="-4750"/>
            <a:ext cx="9144000" cy="80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1" name="Google Shape;151;p19"/>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52" name="Google Shape;152;p19"/>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pic>
        <p:nvPicPr>
          <p:cNvPr id="153" name="Google Shape;153;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4" name="Google Shape;154;p19"/>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55" name="Google Shape;155;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6" name="Google Shape;156;p19"/>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57" name="Google Shape;157;p1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8. Pairs Exercise">
  <p:cSld name="TITLE_AND_BODY_1_2_2_2_1_2">
    <p:spTree>
      <p:nvGrpSpPr>
        <p:cNvPr id="1" name="Shape 158"/>
        <p:cNvGrpSpPr/>
        <p:nvPr/>
      </p:nvGrpSpPr>
      <p:grpSpPr>
        <a:xfrm>
          <a:off x="0" y="0"/>
          <a:ext cx="0" cy="0"/>
          <a:chOff x="0" y="0"/>
          <a:chExt cx="0" cy="0"/>
        </a:xfrm>
      </p:grpSpPr>
      <p:sp>
        <p:nvSpPr>
          <p:cNvPr id="159" name="Google Shape;159;p20"/>
          <p:cNvSpPr/>
          <p:nvPr/>
        </p:nvSpPr>
        <p:spPr>
          <a:xfrm>
            <a:off x="125" y="-4750"/>
            <a:ext cx="9144000" cy="80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1" name="Google Shape;161;p20"/>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62" name="Google Shape;162;p20"/>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pic>
        <p:nvPicPr>
          <p:cNvPr id="163" name="Google Shape;163;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4" name="Google Shape;164;p2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65" name="Google Shape;165;p2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lor Palette">
  <p:cSld name="CUSTOM_13">
    <p:spTree>
      <p:nvGrpSpPr>
        <p:cNvPr id="1" name="Shape 18"/>
        <p:cNvGrpSpPr/>
        <p:nvPr/>
      </p:nvGrpSpPr>
      <p:grpSpPr>
        <a:xfrm>
          <a:off x="0" y="0"/>
          <a:ext cx="0" cy="0"/>
          <a:chOff x="0" y="0"/>
          <a:chExt cx="0" cy="0"/>
        </a:xfrm>
      </p:grpSpPr>
      <p:sp>
        <p:nvSpPr>
          <p:cNvPr id="19" name="Google Shape;19;p3"/>
          <p:cNvSpPr/>
          <p:nvPr/>
        </p:nvSpPr>
        <p:spPr>
          <a:xfrm>
            <a:off x="-20550" y="-31500"/>
            <a:ext cx="616500" cy="5206500"/>
          </a:xfrm>
          <a:prstGeom prst="rect">
            <a:avLst/>
          </a:prstGeom>
          <a:solidFill>
            <a:srgbClr val="E5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p:nvPr/>
        </p:nvSpPr>
        <p:spPr>
          <a:xfrm rot="-5400000">
            <a:off x="-2186700" y="2323498"/>
            <a:ext cx="49488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1" name="Google Shape;21;p3"/>
          <p:cNvSpPr txBox="1"/>
          <p:nvPr/>
        </p:nvSpPr>
        <p:spPr>
          <a:xfrm>
            <a:off x="979500" y="91871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2" name="Google Shape;22;p3"/>
          <p:cNvSpPr txBox="1"/>
          <p:nvPr/>
        </p:nvSpPr>
        <p:spPr>
          <a:xfrm>
            <a:off x="3108300" y="283325"/>
            <a:ext cx="5578500" cy="56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3" name="Google Shape;23;p3"/>
          <p:cNvSpPr txBox="1"/>
          <p:nvPr/>
        </p:nvSpPr>
        <p:spPr>
          <a:xfrm>
            <a:off x="979500" y="280375"/>
            <a:ext cx="23631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b="1">
                <a:solidFill>
                  <a:srgbClr val="222222"/>
                </a:solidFill>
                <a:latin typeface="Proxima Nova"/>
                <a:ea typeface="Proxima Nova"/>
                <a:cs typeface="Proxima Nova"/>
                <a:sym typeface="Proxima Nova"/>
              </a:rPr>
              <a:t>Color Palette</a:t>
            </a:r>
            <a:endParaRPr sz="2600" b="1">
              <a:latin typeface="Proxima Nova"/>
              <a:ea typeface="Proxima Nova"/>
              <a:cs typeface="Proxima Nova"/>
              <a:sym typeface="Proxima Nova"/>
            </a:endParaRPr>
          </a:p>
        </p:txBody>
      </p:sp>
      <p:sp>
        <p:nvSpPr>
          <p:cNvPr id="24" name="Google Shape;24;p3"/>
          <p:cNvSpPr/>
          <p:nvPr/>
        </p:nvSpPr>
        <p:spPr>
          <a:xfrm>
            <a:off x="1086475" y="1338944"/>
            <a:ext cx="1030500" cy="1030500"/>
          </a:xfrm>
          <a:prstGeom prst="ellipse">
            <a:avLst/>
          </a:prstGeom>
          <a:solidFill>
            <a:srgbClr val="E51B24"/>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RED</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5" name="Google Shape;25;p3"/>
          <p:cNvSpPr/>
          <p:nvPr/>
        </p:nvSpPr>
        <p:spPr>
          <a:xfrm>
            <a:off x="2345725" y="1338944"/>
            <a:ext cx="1030500" cy="1030500"/>
          </a:xfrm>
          <a:prstGeom prst="ellipse">
            <a:avLst/>
          </a:prstGeom>
          <a:solidFill>
            <a:srgbClr val="0000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BLACK</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3604988" y="1338944"/>
            <a:ext cx="1030500" cy="10305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latin typeface="Proxima Nova"/>
                <a:ea typeface="Proxima Nova"/>
                <a:cs typeface="Proxima Nova"/>
                <a:sym typeface="Proxima Nova"/>
              </a:rPr>
              <a:t>WHITE</a:t>
            </a:r>
            <a:endParaRPr sz="12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7" name="Google Shape;27;p3"/>
          <p:cNvSpPr txBox="1"/>
          <p:nvPr/>
        </p:nvSpPr>
        <p:spPr>
          <a:xfrm>
            <a:off x="979500"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8" name="Google Shape;28;p3"/>
          <p:cNvSpPr/>
          <p:nvPr/>
        </p:nvSpPr>
        <p:spPr>
          <a:xfrm>
            <a:off x="2984925" y="3039674"/>
            <a:ext cx="874800" cy="874800"/>
          </a:xfrm>
          <a:prstGeom prst="ellipse">
            <a:avLst/>
          </a:prstGeom>
          <a:solidFill>
            <a:srgbClr val="FFDB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latin typeface="Proxima Nova"/>
                <a:ea typeface="Proxima Nova"/>
                <a:cs typeface="Proxima Nova"/>
                <a:sym typeface="Proxima Nova"/>
              </a:rPr>
              <a:t>YELLOW</a:t>
            </a: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29" name="Google Shape;29;p3"/>
          <p:cNvSpPr/>
          <p:nvPr/>
        </p:nvSpPr>
        <p:spPr>
          <a:xfrm>
            <a:off x="2039631" y="3039674"/>
            <a:ext cx="874800" cy="874800"/>
          </a:xfrm>
          <a:prstGeom prst="ellipse">
            <a:avLst/>
          </a:prstGeom>
          <a:solidFill>
            <a:schemeClr val="lt2"/>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TEAL</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0" name="Google Shape;30;p3"/>
          <p:cNvSpPr txBox="1"/>
          <p:nvPr/>
        </p:nvSpPr>
        <p:spPr>
          <a:xfrm>
            <a:off x="4148175"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1" name="Google Shape;31;p3"/>
          <p:cNvSpPr/>
          <p:nvPr/>
        </p:nvSpPr>
        <p:spPr>
          <a:xfrm>
            <a:off x="1086479" y="3039675"/>
            <a:ext cx="874800" cy="874800"/>
          </a:xfrm>
          <a:prstGeom prst="ellipse">
            <a:avLst/>
          </a:prstGeom>
          <a:solidFill>
            <a:srgbClr val="00A7BD"/>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br>
              <a:rPr lang="en" sz="1000" b="1">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2" name="Google Shape;32;p3"/>
          <p:cNvSpPr/>
          <p:nvPr/>
        </p:nvSpPr>
        <p:spPr>
          <a:xfrm>
            <a:off x="4275066" y="3039675"/>
            <a:ext cx="810600" cy="810600"/>
          </a:xfrm>
          <a:prstGeom prst="ellipse">
            <a:avLst/>
          </a:prstGeom>
          <a:solidFill>
            <a:srgbClr val="70B0FA"/>
          </a:solidFill>
          <a:ln>
            <a:noFill/>
          </a:ln>
        </p:spPr>
        <p:txBody>
          <a:bodyPr spcFirstLastPara="1" wrap="square" lIns="0" tIns="91425" rIns="0" bIns="91425" anchor="ctr" anchorCtr="0">
            <a:noAutofit/>
          </a:bodyPr>
          <a:lstStyle/>
          <a:p>
            <a:pPr marL="0" lvl="0" indent="0" algn="l" rtl="0">
              <a:lnSpc>
                <a:spcPct val="115000"/>
              </a:lnSpc>
              <a:spcBef>
                <a:spcPts val="0"/>
              </a:spcBef>
              <a:spcAft>
                <a:spcPts val="0"/>
              </a:spcAft>
              <a:buNone/>
            </a:pP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3" name="Google Shape;33;p3"/>
          <p:cNvSpPr/>
          <p:nvPr/>
        </p:nvSpPr>
        <p:spPr>
          <a:xfrm>
            <a:off x="5214357" y="3039675"/>
            <a:ext cx="810600" cy="810600"/>
          </a:xfrm>
          <a:prstGeom prst="ellipse">
            <a:avLst/>
          </a:prstGeom>
          <a:solidFill>
            <a:srgbClr val="3D6BD4"/>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BLUE</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4" name="Google Shape;34;p3"/>
          <p:cNvSpPr txBox="1"/>
          <p:nvPr/>
        </p:nvSpPr>
        <p:spPr>
          <a:xfrm>
            <a:off x="831625" y="4237900"/>
            <a:ext cx="8011200" cy="4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latin typeface="Proxima Nova"/>
                <a:ea typeface="Proxima Nova"/>
                <a:cs typeface="Proxima Nova"/>
                <a:sym typeface="Proxima Nova"/>
              </a:rPr>
              <a:t>*When applying to charts and graphics, suggested color preference is to start from the left (Light Teal) and move over to the right (Blue). </a:t>
            </a:r>
            <a:endParaRPr sz="1000" b="1">
              <a:latin typeface="Proxima Nova"/>
              <a:ea typeface="Proxima Nova"/>
              <a:cs typeface="Proxima Nova"/>
              <a:sym typeface="Proxima Nova"/>
            </a:endParaRPr>
          </a:p>
        </p:txBody>
      </p:sp>
      <p:sp>
        <p:nvSpPr>
          <p:cNvPr id="35" name="Google Shape;35;p3"/>
          <p:cNvSpPr txBox="1"/>
          <p:nvPr/>
        </p:nvSpPr>
        <p:spPr>
          <a:xfrm>
            <a:off x="949526" y="3214344"/>
            <a:ext cx="1148700" cy="31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TEAL</a:t>
            </a:r>
            <a:endParaRPr sz="1000" b="1">
              <a:latin typeface="Proxima Nova"/>
              <a:ea typeface="Proxima Nova"/>
              <a:cs typeface="Proxima Nova"/>
              <a:sym typeface="Proxima Nova"/>
            </a:endParaRPr>
          </a:p>
        </p:txBody>
      </p:sp>
      <p:sp>
        <p:nvSpPr>
          <p:cNvPr id="36" name="Google Shape;36;p3"/>
          <p:cNvSpPr txBox="1"/>
          <p:nvPr/>
        </p:nvSpPr>
        <p:spPr>
          <a:xfrm>
            <a:off x="4148175" y="3201525"/>
            <a:ext cx="1064400" cy="29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BLUE</a:t>
            </a:r>
            <a:endParaRPr sz="1000" b="1">
              <a:latin typeface="Proxima Nova"/>
              <a:ea typeface="Proxima Nova"/>
              <a:cs typeface="Proxima Nova"/>
              <a:sym typeface="Proxima Nova"/>
            </a:endParaRPr>
          </a:p>
        </p:txBody>
      </p:sp>
      <p:sp>
        <p:nvSpPr>
          <p:cNvPr id="37" name="Google Shape;37;p3"/>
          <p:cNvSpPr/>
          <p:nvPr/>
        </p:nvSpPr>
        <p:spPr>
          <a:xfrm>
            <a:off x="6308725" y="1063850"/>
            <a:ext cx="2115000" cy="23523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txBox="1"/>
          <p:nvPr/>
        </p:nvSpPr>
        <p:spPr>
          <a:xfrm>
            <a:off x="6244513" y="1047513"/>
            <a:ext cx="17499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39" name="Google Shape;39;p3"/>
          <p:cNvSpPr txBox="1"/>
          <p:nvPr/>
        </p:nvSpPr>
        <p:spPr>
          <a:xfrm>
            <a:off x="6357625" y="1403275"/>
            <a:ext cx="2017200" cy="1636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lang="en" sz="1200" i="1">
                <a:latin typeface="Proxima Nova"/>
                <a:ea typeface="Proxima Nova"/>
                <a:cs typeface="Proxima Nova"/>
                <a:sym typeface="Proxima Nova"/>
              </a:rPr>
              <a:t>for accessibility purposes</a:t>
            </a:r>
            <a:r>
              <a:rPr lang="en" sz="1200">
                <a:latin typeface="Proxima Nova"/>
                <a:ea typeface="Proxima Nova"/>
                <a:cs typeface="Proxima Nova"/>
                <a:sym typeface="Proxima Nova"/>
              </a:rPr>
              <a:t> - i.e. use </a:t>
            </a:r>
            <a:r>
              <a:rPr lang="en" sz="1200" b="1">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lang="en" sz="1200" b="1">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0" name="Google Shape;40;p3"/>
          <p:cNvCxnSpPr/>
          <p:nvPr/>
        </p:nvCxnSpPr>
        <p:spPr>
          <a:xfrm>
            <a:off x="1080425" y="4157175"/>
            <a:ext cx="7665000" cy="0"/>
          </a:xfrm>
          <a:prstGeom prst="straightConnector1">
            <a:avLst/>
          </a:prstGeom>
          <a:noFill/>
          <a:ln w="9525" cap="flat" cmpd="sng">
            <a:solidFill>
              <a:srgbClr val="000000"/>
            </a:solidFill>
            <a:prstDash val="solid"/>
            <a:round/>
            <a:headEnd type="none" w="med" len="med"/>
            <a:tailEnd type="triangl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9. Group Exercise + Timer">
  <p:cSld name="TITLE_AND_BODY_1_2_2_2_1_1">
    <p:spTree>
      <p:nvGrpSpPr>
        <p:cNvPr id="1" name="Shape 166"/>
        <p:cNvGrpSpPr/>
        <p:nvPr/>
      </p:nvGrpSpPr>
      <p:grpSpPr>
        <a:xfrm>
          <a:off x="0" y="0"/>
          <a:ext cx="0" cy="0"/>
          <a:chOff x="0" y="0"/>
          <a:chExt cx="0" cy="0"/>
        </a:xfrm>
      </p:grpSpPr>
      <p:sp>
        <p:nvSpPr>
          <p:cNvPr id="167" name="Google Shape;167;p21"/>
          <p:cNvSpPr/>
          <p:nvPr/>
        </p:nvSpPr>
        <p:spPr>
          <a:xfrm>
            <a:off x="125" y="-4750"/>
            <a:ext cx="9144000" cy="80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69" name="Google Shape;169;p21"/>
          <p:cNvSpPr txBox="1"/>
          <p:nvPr/>
        </p:nvSpPr>
        <p:spPr>
          <a:xfrm>
            <a:off x="119639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0" name="Google Shape;170;p21"/>
          <p:cNvSpPr txBox="1">
            <a:spLocks noGrp="1"/>
          </p:cNvSpPr>
          <p:nvPr>
            <p:ph type="title"/>
          </p:nvPr>
        </p:nvSpPr>
        <p:spPr>
          <a:xfrm>
            <a:off x="119640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400"/>
              <a:buNone/>
              <a:defRPr sz="2400" b="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pic>
        <p:nvPicPr>
          <p:cNvPr id="171" name="Google Shape;171;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2" name="Google Shape;172;p21"/>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solidFill>
                  <a:srgbClr val="FFFFFF"/>
                </a:solidFill>
              </a:defRPr>
            </a:lvl2pPr>
            <a:lvl3pPr lvl="2" algn="r" rtl="0">
              <a:spcBef>
                <a:spcPts val="1600"/>
              </a:spcBef>
              <a:spcAft>
                <a:spcPts val="0"/>
              </a:spcAft>
              <a:buNone/>
              <a:defRPr sz="1000" b="1">
                <a:solidFill>
                  <a:srgbClr val="FFFFFF"/>
                </a:solidFill>
              </a:defRPr>
            </a:lvl3pPr>
            <a:lvl4pPr lvl="3" algn="r" rtl="0">
              <a:spcBef>
                <a:spcPts val="1600"/>
              </a:spcBef>
              <a:spcAft>
                <a:spcPts val="0"/>
              </a:spcAft>
              <a:buNone/>
              <a:defRPr sz="1000" b="1">
                <a:solidFill>
                  <a:srgbClr val="FFFFFF"/>
                </a:solidFill>
              </a:defRPr>
            </a:lvl4pPr>
            <a:lvl5pPr lvl="4" algn="r" rtl="0">
              <a:spcBef>
                <a:spcPts val="1600"/>
              </a:spcBef>
              <a:spcAft>
                <a:spcPts val="0"/>
              </a:spcAft>
              <a:buNone/>
              <a:defRPr sz="1000" b="1">
                <a:solidFill>
                  <a:srgbClr val="FFFFFF"/>
                </a:solidFill>
              </a:defRPr>
            </a:lvl5pPr>
            <a:lvl6pPr lvl="5" algn="r" rtl="0">
              <a:spcBef>
                <a:spcPts val="1600"/>
              </a:spcBef>
              <a:spcAft>
                <a:spcPts val="0"/>
              </a:spcAft>
              <a:buNone/>
              <a:defRPr sz="1000" b="1">
                <a:solidFill>
                  <a:srgbClr val="FFFFFF"/>
                </a:solidFill>
              </a:defRPr>
            </a:lvl6pPr>
            <a:lvl7pPr lvl="6" algn="r" rtl="0">
              <a:spcBef>
                <a:spcPts val="1600"/>
              </a:spcBef>
              <a:spcAft>
                <a:spcPts val="0"/>
              </a:spcAft>
              <a:buNone/>
              <a:defRPr sz="1000" b="1">
                <a:solidFill>
                  <a:srgbClr val="FFFFFF"/>
                </a:solidFill>
              </a:defRPr>
            </a:lvl7pPr>
            <a:lvl8pPr lvl="7" algn="r" rtl="0">
              <a:spcBef>
                <a:spcPts val="1600"/>
              </a:spcBef>
              <a:spcAft>
                <a:spcPts val="0"/>
              </a:spcAft>
              <a:buNone/>
              <a:defRPr sz="1000" b="1">
                <a:solidFill>
                  <a:srgbClr val="FFFFFF"/>
                </a:solidFill>
              </a:defRPr>
            </a:lvl8pPr>
            <a:lvl9pPr lvl="8" algn="r" rtl="0">
              <a:spcBef>
                <a:spcPts val="1600"/>
              </a:spcBef>
              <a:spcAft>
                <a:spcPts val="1600"/>
              </a:spcAft>
              <a:buNone/>
              <a:defRPr sz="1000" b="1">
                <a:solidFill>
                  <a:srgbClr val="FFFFFF"/>
                </a:solidFill>
              </a:defRPr>
            </a:lvl9pPr>
          </a:lstStyle>
          <a:p>
            <a:endParaRPr/>
          </a:p>
        </p:txBody>
      </p:sp>
      <p:pic>
        <p:nvPicPr>
          <p:cNvPr id="173" name="Google Shape;173;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4" name="Google Shape;174;p21"/>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75" name="Google Shape;175;p2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9. Group Exercise">
  <p:cSld name="TITLE_AND_BODY_1_2_2_2_1_1_4">
    <p:spTree>
      <p:nvGrpSpPr>
        <p:cNvPr id="1" name="Shape 176"/>
        <p:cNvGrpSpPr/>
        <p:nvPr/>
      </p:nvGrpSpPr>
      <p:grpSpPr>
        <a:xfrm>
          <a:off x="0" y="0"/>
          <a:ext cx="0" cy="0"/>
          <a:chOff x="0" y="0"/>
          <a:chExt cx="0" cy="0"/>
        </a:xfrm>
      </p:grpSpPr>
      <p:sp>
        <p:nvSpPr>
          <p:cNvPr id="177" name="Google Shape;177;p22"/>
          <p:cNvSpPr/>
          <p:nvPr/>
        </p:nvSpPr>
        <p:spPr>
          <a:xfrm>
            <a:off x="125" y="-4750"/>
            <a:ext cx="9144000" cy="80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79" name="Google Shape;179;p22"/>
          <p:cNvSpPr txBox="1"/>
          <p:nvPr/>
        </p:nvSpPr>
        <p:spPr>
          <a:xfrm>
            <a:off x="119639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0" name="Google Shape;180;p22"/>
          <p:cNvSpPr txBox="1">
            <a:spLocks noGrp="1"/>
          </p:cNvSpPr>
          <p:nvPr>
            <p:ph type="title"/>
          </p:nvPr>
        </p:nvSpPr>
        <p:spPr>
          <a:xfrm>
            <a:off x="119640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400"/>
              <a:buNone/>
              <a:defRPr sz="2400" b="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pic>
        <p:nvPicPr>
          <p:cNvPr id="181" name="Google Shape;181;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2" name="Google Shape;182;p2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83" name="Google Shape;183;p2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0. Discussion Prompt + Timer">
  <p:cSld name="TITLE_AND_BODY_1_2_2_2_1_1_1_1_1">
    <p:spTree>
      <p:nvGrpSpPr>
        <p:cNvPr id="1" name="Shape 184"/>
        <p:cNvGrpSpPr/>
        <p:nvPr/>
      </p:nvGrpSpPr>
      <p:grpSpPr>
        <a:xfrm>
          <a:off x="0" y="0"/>
          <a:ext cx="0" cy="0"/>
          <a:chOff x="0" y="0"/>
          <a:chExt cx="0" cy="0"/>
        </a:xfrm>
      </p:grpSpPr>
      <p:sp>
        <p:nvSpPr>
          <p:cNvPr id="185" name="Google Shape;185;p23"/>
          <p:cNvSpPr/>
          <p:nvPr/>
        </p:nvSpPr>
        <p:spPr>
          <a:xfrm>
            <a:off x="125" y="-4750"/>
            <a:ext cx="9144000" cy="801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87" name="Google Shape;187;p23"/>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8" name="Google Shape;188;p23"/>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89" name="Google Shape;189;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0" name="Google Shape;190;p23"/>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91" name="Google Shape;191;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2" name="Google Shape;192;p23"/>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93" name="Google Shape;193;p2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0. Discussion Prompt">
  <p:cSld name="TITLE_AND_BODY_1_2_2_2_1_1_1_1_1_1">
    <p:spTree>
      <p:nvGrpSpPr>
        <p:cNvPr id="1" name="Shape 194"/>
        <p:cNvGrpSpPr/>
        <p:nvPr/>
      </p:nvGrpSpPr>
      <p:grpSpPr>
        <a:xfrm>
          <a:off x="0" y="0"/>
          <a:ext cx="0" cy="0"/>
          <a:chOff x="0" y="0"/>
          <a:chExt cx="0" cy="0"/>
        </a:xfrm>
      </p:grpSpPr>
      <p:sp>
        <p:nvSpPr>
          <p:cNvPr id="195" name="Google Shape;195;p24"/>
          <p:cNvSpPr/>
          <p:nvPr/>
        </p:nvSpPr>
        <p:spPr>
          <a:xfrm>
            <a:off x="125" y="-4750"/>
            <a:ext cx="9144000" cy="801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97" name="Google Shape;197;p24"/>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8" name="Google Shape;198;p24"/>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99" name="Google Shape;199;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0" name="Google Shape;200;p24"/>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01" name="Google Shape;201;p2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9. Guided Walk-Through + Timer">
  <p:cSld name="TITLE_AND_BODY_1_2_2_2_1_1_1_1_2">
    <p:spTree>
      <p:nvGrpSpPr>
        <p:cNvPr id="1" name="Shape 202"/>
        <p:cNvGrpSpPr/>
        <p:nvPr/>
      </p:nvGrpSpPr>
      <p:grpSpPr>
        <a:xfrm>
          <a:off x="0" y="0"/>
          <a:ext cx="0" cy="0"/>
          <a:chOff x="0" y="0"/>
          <a:chExt cx="0" cy="0"/>
        </a:xfrm>
      </p:grpSpPr>
      <p:sp>
        <p:nvSpPr>
          <p:cNvPr id="203" name="Google Shape;203;p25"/>
          <p:cNvSpPr/>
          <p:nvPr/>
        </p:nvSpPr>
        <p:spPr>
          <a:xfrm>
            <a:off x="125" y="-4750"/>
            <a:ext cx="9144000" cy="8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5"/>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05" name="Google Shape;205;p25"/>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06" name="Google Shape;206;p25"/>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7" name="Google Shape;207;p25"/>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208" name="Google Shape;208;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09" name="Google Shape;209;p25"/>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10" name="Google Shape;210;p25"/>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11" name="Google Shape;211;p25"/>
          <p:cNvPicPr preferRelativeResize="0"/>
          <p:nvPr/>
        </p:nvPicPr>
        <p:blipFill>
          <a:blip r:embed="rId3">
            <a:alphaModFix/>
          </a:blip>
          <a:stretch>
            <a:fillRect/>
          </a:stretch>
        </p:blipFill>
        <p:spPr>
          <a:xfrm>
            <a:off x="8496574" y="179338"/>
            <a:ext cx="393600" cy="393600"/>
          </a:xfrm>
          <a:prstGeom prst="rect">
            <a:avLst/>
          </a:prstGeom>
          <a:noFill/>
          <a:ln>
            <a:noFill/>
          </a:ln>
        </p:spPr>
      </p:pic>
      <p:sp>
        <p:nvSpPr>
          <p:cNvPr id="212" name="Google Shape;212;p25"/>
          <p:cNvSpPr txBox="1">
            <a:spLocks noGrp="1"/>
          </p:cNvSpPr>
          <p:nvPr>
            <p:ph type="subTitle" idx="4"/>
          </p:nvPr>
        </p:nvSpPr>
        <p:spPr>
          <a:xfrm>
            <a:off x="7160380"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solidFill>
                  <a:srgbClr val="FFFFFF"/>
                </a:solidFill>
              </a:defRPr>
            </a:lvl2pPr>
            <a:lvl3pPr lvl="2" algn="r" rtl="0">
              <a:spcBef>
                <a:spcPts val="1600"/>
              </a:spcBef>
              <a:spcAft>
                <a:spcPts val="0"/>
              </a:spcAft>
              <a:buNone/>
              <a:defRPr sz="1000" b="1">
                <a:solidFill>
                  <a:srgbClr val="FFFFFF"/>
                </a:solidFill>
              </a:defRPr>
            </a:lvl3pPr>
            <a:lvl4pPr lvl="3" algn="r" rtl="0">
              <a:spcBef>
                <a:spcPts val="1600"/>
              </a:spcBef>
              <a:spcAft>
                <a:spcPts val="0"/>
              </a:spcAft>
              <a:buNone/>
              <a:defRPr sz="1000" b="1">
                <a:solidFill>
                  <a:srgbClr val="FFFFFF"/>
                </a:solidFill>
              </a:defRPr>
            </a:lvl4pPr>
            <a:lvl5pPr lvl="4" algn="r" rtl="0">
              <a:spcBef>
                <a:spcPts val="1600"/>
              </a:spcBef>
              <a:spcAft>
                <a:spcPts val="0"/>
              </a:spcAft>
              <a:buNone/>
              <a:defRPr sz="1000" b="1">
                <a:solidFill>
                  <a:srgbClr val="FFFFFF"/>
                </a:solidFill>
              </a:defRPr>
            </a:lvl5pPr>
            <a:lvl6pPr lvl="5" algn="r" rtl="0">
              <a:spcBef>
                <a:spcPts val="1600"/>
              </a:spcBef>
              <a:spcAft>
                <a:spcPts val="0"/>
              </a:spcAft>
              <a:buNone/>
              <a:defRPr sz="1000" b="1">
                <a:solidFill>
                  <a:srgbClr val="FFFFFF"/>
                </a:solidFill>
              </a:defRPr>
            </a:lvl6pPr>
            <a:lvl7pPr lvl="6" algn="r" rtl="0">
              <a:spcBef>
                <a:spcPts val="1600"/>
              </a:spcBef>
              <a:spcAft>
                <a:spcPts val="0"/>
              </a:spcAft>
              <a:buNone/>
              <a:defRPr sz="1000" b="1">
                <a:solidFill>
                  <a:srgbClr val="FFFFFF"/>
                </a:solidFill>
              </a:defRPr>
            </a:lvl7pPr>
            <a:lvl8pPr lvl="7" algn="r" rtl="0">
              <a:spcBef>
                <a:spcPts val="1600"/>
              </a:spcBef>
              <a:spcAft>
                <a:spcPts val="0"/>
              </a:spcAft>
              <a:buNone/>
              <a:defRPr sz="1000" b="1">
                <a:solidFill>
                  <a:srgbClr val="FFFFFF"/>
                </a:solidFill>
              </a:defRPr>
            </a:lvl8pPr>
            <a:lvl9pPr lvl="8" algn="r" rtl="0">
              <a:spcBef>
                <a:spcPts val="1600"/>
              </a:spcBef>
              <a:spcAft>
                <a:spcPts val="1600"/>
              </a:spcAft>
              <a:buNone/>
              <a:defRPr sz="1000" b="1">
                <a:solidFill>
                  <a:srgbClr val="FFFFFF"/>
                </a:solidFil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9. Guided Walk-Through">
  <p:cSld name="TITLE_AND_BODY_1_2_2_2_1_1_1_1_2_1">
    <p:spTree>
      <p:nvGrpSpPr>
        <p:cNvPr id="1" name="Shape 213"/>
        <p:cNvGrpSpPr/>
        <p:nvPr/>
      </p:nvGrpSpPr>
      <p:grpSpPr>
        <a:xfrm>
          <a:off x="0" y="0"/>
          <a:ext cx="0" cy="0"/>
          <a:chOff x="0" y="0"/>
          <a:chExt cx="0" cy="0"/>
        </a:xfrm>
      </p:grpSpPr>
      <p:sp>
        <p:nvSpPr>
          <p:cNvPr id="214" name="Google Shape;214;p26"/>
          <p:cNvSpPr/>
          <p:nvPr/>
        </p:nvSpPr>
        <p:spPr>
          <a:xfrm>
            <a:off x="125" y="-4750"/>
            <a:ext cx="9144000" cy="8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16" name="Google Shape;216;p26"/>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17" name="Google Shape;217;p26"/>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18" name="Google Shape;218;p26"/>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219" name="Google Shape;219;p26"/>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20" name="Google Shape;220;p26"/>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21" name="Google Shape;221;p26"/>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22" name="Google Shape;222;p26"/>
          <p:cNvPicPr preferRelativeResize="0"/>
          <p:nvPr/>
        </p:nvPicPr>
        <p:blipFill>
          <a:blip r:embed="rId3">
            <a:alphaModFix/>
          </a:blip>
          <a:stretch>
            <a:fillRect/>
          </a:stretch>
        </p:blipFill>
        <p:spPr>
          <a:xfrm>
            <a:off x="8496574" y="179338"/>
            <a:ext cx="393600" cy="393600"/>
          </a:xfrm>
          <a:prstGeom prst="rect">
            <a:avLst/>
          </a:prstGeom>
          <a:noFill/>
          <a:ln>
            <a:noFill/>
          </a:ln>
        </p:spPr>
      </p:pic>
      <p:sp>
        <p:nvSpPr>
          <p:cNvPr id="223" name="Google Shape;223;p26"/>
          <p:cNvSpPr txBox="1">
            <a:spLocks noGrp="1"/>
          </p:cNvSpPr>
          <p:nvPr>
            <p:ph type="subTitle" idx="4"/>
          </p:nvPr>
        </p:nvSpPr>
        <p:spPr>
          <a:xfrm>
            <a:off x="7160380"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solidFill>
                  <a:srgbClr val="FFFFFF"/>
                </a:solidFill>
              </a:defRPr>
            </a:lvl2pPr>
            <a:lvl3pPr lvl="2" algn="r" rtl="0">
              <a:spcBef>
                <a:spcPts val="1600"/>
              </a:spcBef>
              <a:spcAft>
                <a:spcPts val="0"/>
              </a:spcAft>
              <a:buNone/>
              <a:defRPr sz="1000" b="1">
                <a:solidFill>
                  <a:srgbClr val="FFFFFF"/>
                </a:solidFill>
              </a:defRPr>
            </a:lvl3pPr>
            <a:lvl4pPr lvl="3" algn="r" rtl="0">
              <a:spcBef>
                <a:spcPts val="1600"/>
              </a:spcBef>
              <a:spcAft>
                <a:spcPts val="0"/>
              </a:spcAft>
              <a:buNone/>
              <a:defRPr sz="1000" b="1">
                <a:solidFill>
                  <a:srgbClr val="FFFFFF"/>
                </a:solidFill>
              </a:defRPr>
            </a:lvl4pPr>
            <a:lvl5pPr lvl="4" algn="r" rtl="0">
              <a:spcBef>
                <a:spcPts val="1600"/>
              </a:spcBef>
              <a:spcAft>
                <a:spcPts val="0"/>
              </a:spcAft>
              <a:buNone/>
              <a:defRPr sz="1000" b="1">
                <a:solidFill>
                  <a:srgbClr val="FFFFFF"/>
                </a:solidFill>
              </a:defRPr>
            </a:lvl5pPr>
            <a:lvl6pPr lvl="5" algn="r" rtl="0">
              <a:spcBef>
                <a:spcPts val="1600"/>
              </a:spcBef>
              <a:spcAft>
                <a:spcPts val="0"/>
              </a:spcAft>
              <a:buNone/>
              <a:defRPr sz="1000" b="1">
                <a:solidFill>
                  <a:srgbClr val="FFFFFF"/>
                </a:solidFill>
              </a:defRPr>
            </a:lvl6pPr>
            <a:lvl7pPr lvl="6" algn="r" rtl="0">
              <a:spcBef>
                <a:spcPts val="1600"/>
              </a:spcBef>
              <a:spcAft>
                <a:spcPts val="0"/>
              </a:spcAft>
              <a:buNone/>
              <a:defRPr sz="1000" b="1">
                <a:solidFill>
                  <a:srgbClr val="FFFFFF"/>
                </a:solidFill>
              </a:defRPr>
            </a:lvl7pPr>
            <a:lvl8pPr lvl="7" algn="r" rtl="0">
              <a:spcBef>
                <a:spcPts val="1600"/>
              </a:spcBef>
              <a:spcAft>
                <a:spcPts val="0"/>
              </a:spcAft>
              <a:buNone/>
              <a:defRPr sz="1000" b="1">
                <a:solidFill>
                  <a:srgbClr val="FFFFFF"/>
                </a:solidFill>
              </a:defRPr>
            </a:lvl8pPr>
            <a:lvl9pPr lvl="8" algn="r" rtl="0">
              <a:spcBef>
                <a:spcPts val="1600"/>
              </a:spcBef>
              <a:spcAft>
                <a:spcPts val="1600"/>
              </a:spcAft>
              <a:buNone/>
              <a:defRPr sz="1000" b="1">
                <a:solidFill>
                  <a:srgbClr val="FFFFFF"/>
                </a:solidFil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1. Example or case study + Timer">
  <p:cSld name="BLANK_2">
    <p:spTree>
      <p:nvGrpSpPr>
        <p:cNvPr id="1" name="Shape 224"/>
        <p:cNvGrpSpPr/>
        <p:nvPr/>
      </p:nvGrpSpPr>
      <p:grpSpPr>
        <a:xfrm>
          <a:off x="0" y="0"/>
          <a:ext cx="0" cy="0"/>
          <a:chOff x="0" y="0"/>
          <a:chExt cx="0" cy="0"/>
        </a:xfrm>
      </p:grpSpPr>
      <p:sp>
        <p:nvSpPr>
          <p:cNvPr id="225" name="Google Shape;225;p27"/>
          <p:cNvSpPr/>
          <p:nvPr/>
        </p:nvSpPr>
        <p:spPr>
          <a:xfrm>
            <a:off x="275" y="-4750"/>
            <a:ext cx="9144000" cy="801300"/>
          </a:xfrm>
          <a:prstGeom prst="rect">
            <a:avLst/>
          </a:prstGeom>
          <a:solidFill>
            <a:srgbClr val="3D6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27" name="Google Shape;227;p27"/>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28" name="Google Shape;228;p27"/>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29" name="Google Shape;229;p27"/>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30" name="Google Shape;230;p2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31" name="Google Shape;231;p27"/>
          <p:cNvPicPr preferRelativeResize="0"/>
          <p:nvPr/>
        </p:nvPicPr>
        <p:blipFill>
          <a:blip r:embed="rId2">
            <a:alphaModFix/>
          </a:blip>
          <a:stretch>
            <a:fillRect/>
          </a:stretch>
        </p:blipFill>
        <p:spPr>
          <a:xfrm>
            <a:off x="107551" y="44311"/>
            <a:ext cx="573576" cy="703165"/>
          </a:xfrm>
          <a:prstGeom prst="rect">
            <a:avLst/>
          </a:prstGeom>
          <a:noFill/>
          <a:ln>
            <a:noFill/>
          </a:ln>
        </p:spPr>
      </p:pic>
      <p:sp>
        <p:nvSpPr>
          <p:cNvPr id="232" name="Google Shape;232;p27"/>
          <p:cNvSpPr txBox="1">
            <a:spLocks noGrp="1"/>
          </p:cNvSpPr>
          <p:nvPr>
            <p:ph type="subTitle" idx="3"/>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233" name="Google Shape;233;p27"/>
          <p:cNvPicPr preferRelativeResize="0"/>
          <p:nvPr/>
        </p:nvPicPr>
        <p:blipFill>
          <a:blip r:embed="rId3">
            <a:alphaModFix/>
          </a:blip>
          <a:stretch>
            <a:fillRect/>
          </a:stretch>
        </p:blipFill>
        <p:spPr>
          <a:xfrm>
            <a:off x="8339999" y="199100"/>
            <a:ext cx="393600" cy="3936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1. Example or case study">
  <p:cSld name="BLANK_2_2">
    <p:spTree>
      <p:nvGrpSpPr>
        <p:cNvPr id="1" name="Shape 234"/>
        <p:cNvGrpSpPr/>
        <p:nvPr/>
      </p:nvGrpSpPr>
      <p:grpSpPr>
        <a:xfrm>
          <a:off x="0" y="0"/>
          <a:ext cx="0" cy="0"/>
          <a:chOff x="0" y="0"/>
          <a:chExt cx="0" cy="0"/>
        </a:xfrm>
      </p:grpSpPr>
      <p:sp>
        <p:nvSpPr>
          <p:cNvPr id="235" name="Google Shape;235;p28"/>
          <p:cNvSpPr/>
          <p:nvPr/>
        </p:nvSpPr>
        <p:spPr>
          <a:xfrm>
            <a:off x="275" y="-4750"/>
            <a:ext cx="9144000" cy="801300"/>
          </a:xfrm>
          <a:prstGeom prst="rect">
            <a:avLst/>
          </a:prstGeom>
          <a:solidFill>
            <a:srgbClr val="3D6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37" name="Google Shape;237;p28"/>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38" name="Google Shape;238;p2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39" name="Google Shape;239;p2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40" name="Google Shape;240;p2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41" name="Google Shape;241;p28"/>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2. Trivia">
  <p:cSld name="TITLE_AND_BODY_2">
    <p:bg>
      <p:bgPr>
        <a:solidFill>
          <a:srgbClr val="222222"/>
        </a:solidFill>
        <a:effectLst/>
      </p:bgPr>
    </p:bg>
    <p:spTree>
      <p:nvGrpSpPr>
        <p:cNvPr id="1" name="Shape 242"/>
        <p:cNvGrpSpPr/>
        <p:nvPr/>
      </p:nvGrpSpPr>
      <p:grpSpPr>
        <a:xfrm>
          <a:off x="0" y="0"/>
          <a:ext cx="0" cy="0"/>
          <a:chOff x="0" y="0"/>
          <a:chExt cx="0" cy="0"/>
        </a:xfrm>
      </p:grpSpPr>
      <p:sp>
        <p:nvSpPr>
          <p:cNvPr id="243" name="Google Shape;243;p29"/>
          <p:cNvSpPr txBox="1">
            <a:spLocks noGrp="1"/>
          </p:cNvSpPr>
          <p:nvPr>
            <p:ph type="subTitle" idx="1"/>
          </p:nvPr>
        </p:nvSpPr>
        <p:spPr>
          <a:xfrm>
            <a:off x="7880125" y="401625"/>
            <a:ext cx="9174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 b="1">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a:endParaRPr/>
          </a:p>
        </p:txBody>
      </p:sp>
      <p:pic>
        <p:nvPicPr>
          <p:cNvPr id="244" name="Google Shape;244;p29"/>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45" name="Google Shape;245;p29"/>
          <p:cNvSpPr txBox="1">
            <a:spLocks noGrp="1"/>
          </p:cNvSpPr>
          <p:nvPr>
            <p:ph type="title"/>
          </p:nvPr>
        </p:nvSpPr>
        <p:spPr>
          <a:xfrm>
            <a:off x="457200" y="280375"/>
            <a:ext cx="7065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a:endParaRPr/>
          </a:p>
        </p:txBody>
      </p:sp>
      <p:sp>
        <p:nvSpPr>
          <p:cNvPr id="246" name="Google Shape;246;p29"/>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247" name="Google Shape;247;p29"/>
          <p:cNvSpPr txBox="1">
            <a:spLocks noGrp="1"/>
          </p:cNvSpPr>
          <p:nvPr>
            <p:ph type="body" idx="2"/>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FFFFFF"/>
              </a:buClr>
              <a:buSzPts val="1800"/>
              <a:buChar char="●"/>
              <a:defRPr>
                <a:solidFill>
                  <a:srgbClr val="FFFFFF"/>
                </a:solidFill>
              </a:defRPr>
            </a:lvl1pPr>
            <a:lvl2pPr marL="914400" lvl="1" indent="-330200" rtl="0">
              <a:spcBef>
                <a:spcPts val="1600"/>
              </a:spcBef>
              <a:spcAft>
                <a:spcPts val="0"/>
              </a:spcAft>
              <a:buClr>
                <a:srgbClr val="FFFFFF"/>
              </a:buClr>
              <a:buSzPts val="1600"/>
              <a:buChar char="○"/>
              <a:defRPr>
                <a:solidFill>
                  <a:srgbClr val="FFFFFF"/>
                </a:solidFill>
              </a:defRPr>
            </a:lvl2pPr>
            <a:lvl3pPr marL="1371600" lvl="2" indent="-317500" rtl="0">
              <a:spcBef>
                <a:spcPts val="1600"/>
              </a:spcBef>
              <a:spcAft>
                <a:spcPts val="0"/>
              </a:spcAft>
              <a:buClr>
                <a:srgbClr val="FFFFFF"/>
              </a:buClr>
              <a:buSzPts val="1400"/>
              <a:buChar char="■"/>
              <a:defRPr>
                <a:solidFill>
                  <a:srgbClr val="FFFFFF"/>
                </a:solidFill>
              </a:defRPr>
            </a:lvl3pPr>
            <a:lvl4pPr marL="1828800" lvl="3" indent="-304800" rtl="0">
              <a:spcBef>
                <a:spcPts val="1600"/>
              </a:spcBef>
              <a:spcAft>
                <a:spcPts val="0"/>
              </a:spcAft>
              <a:buClr>
                <a:srgbClr val="FFFFFF"/>
              </a:buClr>
              <a:buSzPts val="1200"/>
              <a:buChar char="●"/>
              <a:defRPr>
                <a:solidFill>
                  <a:srgbClr val="FFFFFF"/>
                </a:solidFill>
              </a:defRPr>
            </a:lvl4pPr>
            <a:lvl5pPr marL="2286000" lvl="4" indent="-304800" rtl="0">
              <a:spcBef>
                <a:spcPts val="1600"/>
              </a:spcBef>
              <a:spcAft>
                <a:spcPts val="0"/>
              </a:spcAft>
              <a:buClr>
                <a:srgbClr val="FFFFFF"/>
              </a:buClr>
              <a:buSzPts val="1200"/>
              <a:buChar char="○"/>
              <a:defRPr>
                <a:solidFill>
                  <a:srgbClr val="FFFFFF"/>
                </a:solidFill>
              </a:defRPr>
            </a:lvl5pPr>
            <a:lvl6pPr marL="2743200" lvl="5" indent="-304800" rtl="0">
              <a:spcBef>
                <a:spcPts val="1600"/>
              </a:spcBef>
              <a:spcAft>
                <a:spcPts val="0"/>
              </a:spcAft>
              <a:buClr>
                <a:srgbClr val="FFFFFF"/>
              </a:buClr>
              <a:buSzPts val="1200"/>
              <a:buChar char="■"/>
              <a:defRPr>
                <a:solidFill>
                  <a:srgbClr val="FFFFFF"/>
                </a:solidFill>
              </a:defRPr>
            </a:lvl6pPr>
            <a:lvl7pPr marL="3200400" lvl="6" indent="-304800" rtl="0">
              <a:spcBef>
                <a:spcPts val="1600"/>
              </a:spcBef>
              <a:spcAft>
                <a:spcPts val="0"/>
              </a:spcAft>
              <a:buClr>
                <a:srgbClr val="FFFFFF"/>
              </a:buClr>
              <a:buSzPts val="1200"/>
              <a:buChar char="●"/>
              <a:defRPr>
                <a:solidFill>
                  <a:srgbClr val="FFFFFF"/>
                </a:solidFill>
              </a:defRPr>
            </a:lvl7pPr>
            <a:lvl8pPr marL="3657600" lvl="7" indent="-304800" rtl="0">
              <a:spcBef>
                <a:spcPts val="1600"/>
              </a:spcBef>
              <a:spcAft>
                <a:spcPts val="0"/>
              </a:spcAft>
              <a:buClr>
                <a:srgbClr val="FFFFFF"/>
              </a:buClr>
              <a:buSzPts val="1200"/>
              <a:buChar char="○"/>
              <a:defRPr>
                <a:solidFill>
                  <a:srgbClr val="FFFFFF"/>
                </a:solidFill>
              </a:defRPr>
            </a:lvl8pPr>
            <a:lvl9pPr marL="4114800" lvl="8" indent="-304800" rtl="0">
              <a:spcBef>
                <a:spcPts val="1600"/>
              </a:spcBef>
              <a:spcAft>
                <a:spcPts val="1600"/>
              </a:spcAft>
              <a:buClr>
                <a:srgbClr val="FFFFFF"/>
              </a:buClr>
              <a:buSzPts val="1200"/>
              <a:buChar char="■"/>
              <a:defRPr>
                <a:solidFill>
                  <a:srgbClr val="FFFFFF"/>
                </a:solidFill>
              </a:defRPr>
            </a:lvl9pPr>
          </a:lstStyle>
          <a:p>
            <a:endParaRPr/>
          </a:p>
        </p:txBody>
      </p:sp>
      <p:sp>
        <p:nvSpPr>
          <p:cNvPr id="248" name="Google Shape;248;p29"/>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249" name="Google Shape;249;p2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3. Section Summary">
  <p:cSld name="TITLE_AND_BODY_2_1">
    <p:bg>
      <p:bgPr>
        <a:solidFill>
          <a:srgbClr val="FFFFFF"/>
        </a:solidFill>
        <a:effectLst/>
      </p:bgPr>
    </p:bg>
    <p:spTree>
      <p:nvGrpSpPr>
        <p:cNvPr id="1" name="Shape 250"/>
        <p:cNvGrpSpPr/>
        <p:nvPr/>
      </p:nvGrpSpPr>
      <p:grpSpPr>
        <a:xfrm>
          <a:off x="0" y="0"/>
          <a:ext cx="0" cy="0"/>
          <a:chOff x="0" y="0"/>
          <a:chExt cx="0" cy="0"/>
        </a:xfrm>
      </p:grpSpPr>
      <p:sp>
        <p:nvSpPr>
          <p:cNvPr id="251" name="Google Shape;251;p30"/>
          <p:cNvSpPr/>
          <p:nvPr/>
        </p:nvSpPr>
        <p:spPr>
          <a:xfrm>
            <a:off x="-24750" y="-37475"/>
            <a:ext cx="9211200" cy="1183200"/>
          </a:xfrm>
          <a:prstGeom prst="rect">
            <a:avLst/>
          </a:prstGeom>
          <a:solidFill>
            <a:srgbClr val="ED33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0"/>
          <p:cNvSpPr/>
          <p:nvPr/>
        </p:nvSpPr>
        <p:spPr>
          <a:xfrm>
            <a:off x="564165" y="510787"/>
            <a:ext cx="302700" cy="567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253" name="Google Shape;253;p30"/>
          <p:cNvSpPr txBox="1">
            <a:spLocks noGrp="1"/>
          </p:cNvSpPr>
          <p:nvPr>
            <p:ph type="title"/>
          </p:nvPr>
        </p:nvSpPr>
        <p:spPr>
          <a:xfrm>
            <a:off x="457200" y="536200"/>
            <a:ext cx="67260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a:solidFill>
                  <a:schemeClr val="lt1"/>
                </a:solidFill>
              </a:defRPr>
            </a:lvl1pPr>
            <a:lvl2pPr lvl="1" algn="ctr" rtl="0">
              <a:spcBef>
                <a:spcPts val="0"/>
              </a:spcBef>
              <a:spcAft>
                <a:spcPts val="0"/>
              </a:spcAft>
              <a:buClr>
                <a:schemeClr val="lt1"/>
              </a:buClr>
              <a:buSzPts val="2400"/>
              <a:buNone/>
              <a:defRPr sz="2400" b="1">
                <a:solidFill>
                  <a:schemeClr val="lt1"/>
                </a:solidFill>
              </a:defRPr>
            </a:lvl2pPr>
            <a:lvl3pPr lvl="2" algn="ctr" rtl="0">
              <a:spcBef>
                <a:spcPts val="0"/>
              </a:spcBef>
              <a:spcAft>
                <a:spcPts val="0"/>
              </a:spcAft>
              <a:buClr>
                <a:schemeClr val="lt1"/>
              </a:buClr>
              <a:buSzPts val="2400"/>
              <a:buNone/>
              <a:defRPr sz="2400"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254" name="Google Shape;254;p30"/>
          <p:cNvSpPr txBox="1">
            <a:spLocks noGrp="1"/>
          </p:cNvSpPr>
          <p:nvPr>
            <p:ph type="subTitle" idx="1"/>
          </p:nvPr>
        </p:nvSpPr>
        <p:spPr>
          <a:xfrm>
            <a:off x="457200" y="52718"/>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255" name="Google Shape;255;p3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56" name="Google Shape;256;p3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hank You Slide_1">
    <p:spTree>
      <p:nvGrpSpPr>
        <p:cNvPr id="1" name="Shape 41"/>
        <p:cNvGrpSpPr/>
        <p:nvPr/>
      </p:nvGrpSpPr>
      <p:grpSpPr>
        <a:xfrm>
          <a:off x="0" y="0"/>
          <a:ext cx="0" cy="0"/>
          <a:chOff x="0" y="0"/>
          <a:chExt cx="0" cy="0"/>
        </a:xfrm>
      </p:grpSpPr>
      <p:sp>
        <p:nvSpPr>
          <p:cNvPr id="42" name="Google Shape;42;p4"/>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4"/>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44" name="Google Shape;44;p4"/>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45" name="Google Shape;45;p4"/>
          <p:cNvPicPr preferRelativeResize="0"/>
          <p:nvPr/>
        </p:nvPicPr>
        <p:blipFill rotWithShape="1">
          <a:blip r:embed="rId2">
            <a:alphaModFix/>
          </a:blip>
          <a:srcRect/>
          <a:stretch/>
        </p:blipFill>
        <p:spPr>
          <a:xfrm>
            <a:off x="8469250" y="4793524"/>
            <a:ext cx="210750" cy="210750"/>
          </a:xfrm>
          <a:prstGeom prst="rect">
            <a:avLst/>
          </a:prstGeom>
          <a:noFill/>
          <a:ln>
            <a:noFill/>
          </a:ln>
        </p:spPr>
      </p:pic>
      <p:sp>
        <p:nvSpPr>
          <p:cNvPr id="46" name="Google Shape;46;p4"/>
          <p:cNvSpPr/>
          <p:nvPr/>
        </p:nvSpPr>
        <p:spPr>
          <a:xfrm>
            <a:off x="-54800" y="-29400"/>
            <a:ext cx="9252600" cy="5204700"/>
          </a:xfrm>
          <a:prstGeom prst="rect">
            <a:avLst/>
          </a:prstGeom>
          <a:solidFill>
            <a:srgbClr val="E51B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4"/>
          <p:cNvSpPr txBox="1">
            <a:spLocks noGrp="1"/>
          </p:cNvSpPr>
          <p:nvPr>
            <p:ph type="title"/>
          </p:nvPr>
        </p:nvSpPr>
        <p:spPr>
          <a:xfrm>
            <a:off x="457200" y="1777050"/>
            <a:ext cx="7967100" cy="158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a:endParaRPr/>
          </a:p>
        </p:txBody>
      </p:sp>
      <p:sp>
        <p:nvSpPr>
          <p:cNvPr id="48" name="Google Shape;48;p4"/>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49" name="Google Shape;49;p4"/>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50" name="Google Shape;50;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4. Split-info ">
  <p:cSld name="CUSTOM_12">
    <p:spTree>
      <p:nvGrpSpPr>
        <p:cNvPr id="1" name="Shape 257"/>
        <p:cNvGrpSpPr/>
        <p:nvPr/>
      </p:nvGrpSpPr>
      <p:grpSpPr>
        <a:xfrm>
          <a:off x="0" y="0"/>
          <a:ext cx="0" cy="0"/>
          <a:chOff x="0" y="0"/>
          <a:chExt cx="0" cy="0"/>
        </a:xfrm>
      </p:grpSpPr>
      <p:sp>
        <p:nvSpPr>
          <p:cNvPr id="258" name="Google Shape;258;p31"/>
          <p:cNvSpPr/>
          <p:nvPr/>
        </p:nvSpPr>
        <p:spPr>
          <a:xfrm>
            <a:off x="50" y="0"/>
            <a:ext cx="45720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59" name="Google Shape;259;p31"/>
          <p:cNvSpPr txBox="1"/>
          <p:nvPr/>
        </p:nvSpPr>
        <p:spPr>
          <a:xfrm>
            <a:off x="320275" y="257550"/>
            <a:ext cx="42519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a:solidFill>
                <a:srgbClr val="000000"/>
              </a:solidFill>
              <a:latin typeface="Proxima Nova"/>
              <a:ea typeface="Proxima Nova"/>
              <a:cs typeface="Proxima Nova"/>
              <a:sym typeface="Proxima Nova"/>
            </a:endParaRPr>
          </a:p>
        </p:txBody>
      </p:sp>
      <p:sp>
        <p:nvSpPr>
          <p:cNvPr id="260" name="Google Shape;260;p31"/>
          <p:cNvSpPr txBox="1">
            <a:spLocks noGrp="1"/>
          </p:cNvSpPr>
          <p:nvPr>
            <p:ph type="title"/>
          </p:nvPr>
        </p:nvSpPr>
        <p:spPr>
          <a:xfrm>
            <a:off x="45721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a:endParaRPr/>
          </a:p>
        </p:txBody>
      </p:sp>
      <p:sp>
        <p:nvSpPr>
          <p:cNvPr id="261" name="Google Shape;261;p31"/>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262" name="Google Shape;262;p31"/>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263" name="Google Shape;263;p31"/>
          <p:cNvSpPr txBox="1">
            <a:spLocks noGrp="1"/>
          </p:cNvSpPr>
          <p:nvPr>
            <p:ph type="body" idx="3"/>
          </p:nvPr>
        </p:nvSpPr>
        <p:spPr>
          <a:xfrm>
            <a:off x="45832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30200" rtl="0">
              <a:spcBef>
                <a:spcPts val="1600"/>
              </a:spcBef>
              <a:spcAft>
                <a:spcPts val="0"/>
              </a:spcAft>
              <a:buClr>
                <a:schemeClr val="lt1"/>
              </a:buClr>
              <a:buSzPts val="16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04800" rtl="0">
              <a:spcBef>
                <a:spcPts val="1600"/>
              </a:spcBef>
              <a:spcAft>
                <a:spcPts val="0"/>
              </a:spcAft>
              <a:buClr>
                <a:schemeClr val="lt1"/>
              </a:buClr>
              <a:buSzPts val="1200"/>
              <a:buChar char="●"/>
              <a:defRPr>
                <a:solidFill>
                  <a:schemeClr val="lt1"/>
                </a:solidFill>
              </a:defRPr>
            </a:lvl4pPr>
            <a:lvl5pPr marL="2286000" lvl="4" indent="-304800" rtl="0">
              <a:spcBef>
                <a:spcPts val="1600"/>
              </a:spcBef>
              <a:spcAft>
                <a:spcPts val="0"/>
              </a:spcAft>
              <a:buClr>
                <a:schemeClr val="lt1"/>
              </a:buClr>
              <a:buSzPts val="1200"/>
              <a:buChar char="○"/>
              <a:defRPr>
                <a:solidFill>
                  <a:schemeClr val="lt1"/>
                </a:solidFill>
              </a:defRPr>
            </a:lvl5pPr>
            <a:lvl6pPr marL="2743200" lvl="5" indent="-304800" rtl="0">
              <a:spcBef>
                <a:spcPts val="1600"/>
              </a:spcBef>
              <a:spcAft>
                <a:spcPts val="0"/>
              </a:spcAft>
              <a:buClr>
                <a:schemeClr val="lt1"/>
              </a:buClr>
              <a:buSzPts val="1200"/>
              <a:buChar char="■"/>
              <a:defRPr>
                <a:solidFill>
                  <a:schemeClr val="lt1"/>
                </a:solidFill>
              </a:defRPr>
            </a:lvl6pPr>
            <a:lvl7pPr marL="3200400" lvl="6" indent="-304800" rtl="0">
              <a:spcBef>
                <a:spcPts val="1600"/>
              </a:spcBef>
              <a:spcAft>
                <a:spcPts val="0"/>
              </a:spcAft>
              <a:buClr>
                <a:schemeClr val="lt1"/>
              </a:buClr>
              <a:buSzPts val="1200"/>
              <a:buChar char="●"/>
              <a:defRPr>
                <a:solidFill>
                  <a:schemeClr val="lt1"/>
                </a:solidFill>
              </a:defRPr>
            </a:lvl7pPr>
            <a:lvl8pPr marL="3657600" lvl="7" indent="-304800" rtl="0">
              <a:spcBef>
                <a:spcPts val="1600"/>
              </a:spcBef>
              <a:spcAft>
                <a:spcPts val="0"/>
              </a:spcAft>
              <a:buClr>
                <a:schemeClr val="lt1"/>
              </a:buClr>
              <a:buSzPts val="1200"/>
              <a:buChar char="○"/>
              <a:defRPr>
                <a:solidFill>
                  <a:schemeClr val="lt1"/>
                </a:solidFill>
              </a:defRPr>
            </a:lvl8pPr>
            <a:lvl9pPr marL="4114800" lvl="8" indent="-304800" rtl="0">
              <a:spcBef>
                <a:spcPts val="1600"/>
              </a:spcBef>
              <a:spcAft>
                <a:spcPts val="1600"/>
              </a:spcAft>
              <a:buClr>
                <a:schemeClr val="lt1"/>
              </a:buClr>
              <a:buSzPts val="1200"/>
              <a:buChar char="■"/>
              <a:defRPr>
                <a:solidFill>
                  <a:schemeClr val="lt1"/>
                </a:solidFill>
              </a:defRPr>
            </a:lvl9pPr>
          </a:lstStyle>
          <a:p>
            <a:endParaRPr/>
          </a:p>
        </p:txBody>
      </p:sp>
      <p:sp>
        <p:nvSpPr>
          <p:cNvPr id="264" name="Google Shape;264;p31"/>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65" name="Google Shape;265;p31"/>
          <p:cNvSpPr txBox="1">
            <a:spLocks noGrp="1"/>
          </p:cNvSpPr>
          <p:nvPr>
            <p:ph type="body" idx="5"/>
          </p:nvPr>
        </p:nvSpPr>
        <p:spPr>
          <a:xfrm>
            <a:off x="484717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66" name="Google Shape;266;p31"/>
          <p:cNvSpPr txBox="1">
            <a:spLocks noGrp="1"/>
          </p:cNvSpPr>
          <p:nvPr>
            <p:ph type="body" idx="6"/>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67" name="Google Shape;267;p3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5. Break/Lunch Time">
  <p:cSld name="CUSTOM_6_1_1_1_3">
    <p:spTree>
      <p:nvGrpSpPr>
        <p:cNvPr id="1" name="Shape 268"/>
        <p:cNvGrpSpPr/>
        <p:nvPr/>
      </p:nvGrpSpPr>
      <p:grpSpPr>
        <a:xfrm>
          <a:off x="0" y="0"/>
          <a:ext cx="0" cy="0"/>
          <a:chOff x="0" y="0"/>
          <a:chExt cx="0" cy="0"/>
        </a:xfrm>
      </p:grpSpPr>
      <p:sp>
        <p:nvSpPr>
          <p:cNvPr id="269" name="Google Shape;269;p32"/>
          <p:cNvSpPr/>
          <p:nvPr/>
        </p:nvSpPr>
        <p:spPr>
          <a:xfrm>
            <a:off x="4986225" y="125"/>
            <a:ext cx="41574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2"/>
          <p:cNvSpPr txBox="1">
            <a:spLocks noGrp="1"/>
          </p:cNvSpPr>
          <p:nvPr>
            <p:ph type="title"/>
          </p:nvPr>
        </p:nvSpPr>
        <p:spPr>
          <a:xfrm>
            <a:off x="457200" y="1983900"/>
            <a:ext cx="2790600" cy="117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a:endParaRPr/>
          </a:p>
        </p:txBody>
      </p:sp>
      <p:sp>
        <p:nvSpPr>
          <p:cNvPr id="271" name="Google Shape;271;p32"/>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72" name="Google Shape;272;p3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73" name="Google Shape;273;p32"/>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plit-info ">
  <p:cSld name="CUSTOM_12_1">
    <p:spTree>
      <p:nvGrpSpPr>
        <p:cNvPr id="1" name="Shape 274"/>
        <p:cNvGrpSpPr/>
        <p:nvPr/>
      </p:nvGrpSpPr>
      <p:grpSpPr>
        <a:xfrm>
          <a:off x="0" y="0"/>
          <a:ext cx="0" cy="0"/>
          <a:chOff x="0" y="0"/>
          <a:chExt cx="0" cy="0"/>
        </a:xfrm>
      </p:grpSpPr>
      <p:sp>
        <p:nvSpPr>
          <p:cNvPr id="275" name="Google Shape;275;p33"/>
          <p:cNvSpPr/>
          <p:nvPr/>
        </p:nvSpPr>
        <p:spPr>
          <a:xfrm>
            <a:off x="5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76" name="Google Shape;276;p33"/>
          <p:cNvSpPr txBox="1"/>
          <p:nvPr/>
        </p:nvSpPr>
        <p:spPr>
          <a:xfrm>
            <a:off x="320275" y="257550"/>
            <a:ext cx="42519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a:solidFill>
                <a:srgbClr val="000000"/>
              </a:solidFill>
              <a:latin typeface="Proxima Nova"/>
              <a:ea typeface="Proxima Nova"/>
              <a:cs typeface="Proxima Nova"/>
              <a:sym typeface="Proxima Nova"/>
            </a:endParaRPr>
          </a:p>
        </p:txBody>
      </p:sp>
      <p:sp>
        <p:nvSpPr>
          <p:cNvPr id="277" name="Google Shape;277;p33"/>
          <p:cNvSpPr txBox="1">
            <a:spLocks noGrp="1"/>
          </p:cNvSpPr>
          <p:nvPr>
            <p:ph type="title"/>
          </p:nvPr>
        </p:nvSpPr>
        <p:spPr>
          <a:xfrm>
            <a:off x="45721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278" name="Google Shape;278;p33"/>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79" name="Google Shape;279;p33"/>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280" name="Google Shape;280;p33"/>
          <p:cNvSpPr txBox="1">
            <a:spLocks noGrp="1"/>
          </p:cNvSpPr>
          <p:nvPr>
            <p:ph type="body" idx="3"/>
          </p:nvPr>
        </p:nvSpPr>
        <p:spPr>
          <a:xfrm>
            <a:off x="45832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30200" rtl="0">
              <a:spcBef>
                <a:spcPts val="1600"/>
              </a:spcBef>
              <a:spcAft>
                <a:spcPts val="0"/>
              </a:spcAft>
              <a:buClr>
                <a:schemeClr val="lt1"/>
              </a:buClr>
              <a:buSzPts val="16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04800" rtl="0">
              <a:spcBef>
                <a:spcPts val="1600"/>
              </a:spcBef>
              <a:spcAft>
                <a:spcPts val="0"/>
              </a:spcAft>
              <a:buClr>
                <a:schemeClr val="lt1"/>
              </a:buClr>
              <a:buSzPts val="1200"/>
              <a:buChar char="●"/>
              <a:defRPr>
                <a:solidFill>
                  <a:schemeClr val="lt1"/>
                </a:solidFill>
              </a:defRPr>
            </a:lvl4pPr>
            <a:lvl5pPr marL="2286000" lvl="4" indent="-304800" rtl="0">
              <a:spcBef>
                <a:spcPts val="1600"/>
              </a:spcBef>
              <a:spcAft>
                <a:spcPts val="0"/>
              </a:spcAft>
              <a:buClr>
                <a:schemeClr val="lt1"/>
              </a:buClr>
              <a:buSzPts val="1200"/>
              <a:buChar char="○"/>
              <a:defRPr>
                <a:solidFill>
                  <a:schemeClr val="lt1"/>
                </a:solidFill>
              </a:defRPr>
            </a:lvl5pPr>
            <a:lvl6pPr marL="2743200" lvl="5" indent="-304800" rtl="0">
              <a:spcBef>
                <a:spcPts val="1600"/>
              </a:spcBef>
              <a:spcAft>
                <a:spcPts val="0"/>
              </a:spcAft>
              <a:buClr>
                <a:schemeClr val="lt1"/>
              </a:buClr>
              <a:buSzPts val="1200"/>
              <a:buChar char="■"/>
              <a:defRPr>
                <a:solidFill>
                  <a:schemeClr val="lt1"/>
                </a:solidFill>
              </a:defRPr>
            </a:lvl6pPr>
            <a:lvl7pPr marL="3200400" lvl="6" indent="-304800" rtl="0">
              <a:spcBef>
                <a:spcPts val="1600"/>
              </a:spcBef>
              <a:spcAft>
                <a:spcPts val="0"/>
              </a:spcAft>
              <a:buClr>
                <a:schemeClr val="lt1"/>
              </a:buClr>
              <a:buSzPts val="1200"/>
              <a:buChar char="●"/>
              <a:defRPr>
                <a:solidFill>
                  <a:schemeClr val="lt1"/>
                </a:solidFill>
              </a:defRPr>
            </a:lvl7pPr>
            <a:lvl8pPr marL="3657600" lvl="7" indent="-304800" rtl="0">
              <a:spcBef>
                <a:spcPts val="1600"/>
              </a:spcBef>
              <a:spcAft>
                <a:spcPts val="0"/>
              </a:spcAft>
              <a:buClr>
                <a:schemeClr val="lt1"/>
              </a:buClr>
              <a:buSzPts val="1200"/>
              <a:buChar char="○"/>
              <a:defRPr>
                <a:solidFill>
                  <a:schemeClr val="lt1"/>
                </a:solidFill>
              </a:defRPr>
            </a:lvl8pPr>
            <a:lvl9pPr marL="4114800" lvl="8" indent="-304800" rtl="0">
              <a:spcBef>
                <a:spcPts val="1600"/>
              </a:spcBef>
              <a:spcAft>
                <a:spcPts val="1600"/>
              </a:spcAft>
              <a:buClr>
                <a:schemeClr val="lt1"/>
              </a:buClr>
              <a:buSzPts val="1200"/>
              <a:buChar char="■"/>
              <a:defRPr>
                <a:solidFill>
                  <a:schemeClr val="lt1"/>
                </a:solidFill>
              </a:defRPr>
            </a:lvl9pPr>
          </a:lstStyle>
          <a:p>
            <a:endParaRPr/>
          </a:p>
        </p:txBody>
      </p:sp>
      <p:sp>
        <p:nvSpPr>
          <p:cNvPr id="281" name="Google Shape;281;p33"/>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82" name="Google Shape;282;p33"/>
          <p:cNvSpPr txBox="1">
            <a:spLocks noGrp="1"/>
          </p:cNvSpPr>
          <p:nvPr>
            <p:ph type="body" idx="5"/>
          </p:nvPr>
        </p:nvSpPr>
        <p:spPr>
          <a:xfrm>
            <a:off x="484717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83" name="Google Shape;283;p3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8. Computer Exercise">
  <p:cSld name="TITLE_AND_BODY_1_2_2_2_1_1_1">
    <p:spTree>
      <p:nvGrpSpPr>
        <p:cNvPr id="1" name="Shape 284"/>
        <p:cNvGrpSpPr/>
        <p:nvPr/>
      </p:nvGrpSpPr>
      <p:grpSpPr>
        <a:xfrm>
          <a:off x="0" y="0"/>
          <a:ext cx="0" cy="0"/>
          <a:chOff x="0" y="0"/>
          <a:chExt cx="0" cy="0"/>
        </a:xfrm>
      </p:grpSpPr>
      <p:sp>
        <p:nvSpPr>
          <p:cNvPr id="285" name="Google Shape;285;p34"/>
          <p:cNvSpPr/>
          <p:nvPr/>
        </p:nvSpPr>
        <p:spPr>
          <a:xfrm>
            <a:off x="125" y="-4750"/>
            <a:ext cx="9144000" cy="801300"/>
          </a:xfrm>
          <a:prstGeom prst="rect">
            <a:avLst/>
          </a:prstGeom>
          <a:solidFill>
            <a:srgbClr val="70B0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87" name="Google Shape;287;p34"/>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88" name="Google Shape;288;p34"/>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Computers Out:</a:t>
            </a:r>
            <a:endParaRPr b="1">
              <a:latin typeface="Proxima Nova"/>
              <a:ea typeface="Proxima Nova"/>
              <a:cs typeface="Proxima Nova"/>
              <a:sym typeface="Proxima Nova"/>
            </a:endParaRPr>
          </a:p>
        </p:txBody>
      </p:sp>
      <p:sp>
        <p:nvSpPr>
          <p:cNvPr id="289" name="Google Shape;289;p34"/>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90" name="Google Shape;290;p34"/>
          <p:cNvSpPr txBox="1">
            <a:spLocks noGrp="1"/>
          </p:cNvSpPr>
          <p:nvPr>
            <p:ph type="sldNum" idx="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2019 General Assembly</a:t>
            </a:r>
            <a:endParaRPr/>
          </a:p>
        </p:txBody>
      </p:sp>
      <p:pic>
        <p:nvPicPr>
          <p:cNvPr id="291" name="Google Shape;291;p34"/>
          <p:cNvPicPr preferRelativeResize="0"/>
          <p:nvPr/>
        </p:nvPicPr>
        <p:blipFill>
          <a:blip r:embed="rId2">
            <a:alphaModFix/>
          </a:blip>
          <a:stretch>
            <a:fillRect/>
          </a:stretch>
        </p:blipFill>
        <p:spPr>
          <a:xfrm>
            <a:off x="102250" y="83889"/>
            <a:ext cx="847700" cy="712661"/>
          </a:xfrm>
          <a:prstGeom prst="rect">
            <a:avLst/>
          </a:prstGeom>
          <a:noFill/>
          <a:ln>
            <a:noFill/>
          </a:ln>
        </p:spPr>
      </p:pic>
      <p:sp>
        <p:nvSpPr>
          <p:cNvPr id="292" name="Google Shape;292;p34"/>
          <p:cNvSpPr txBox="1">
            <a:spLocks noGrp="1"/>
          </p:cNvSpPr>
          <p:nvPr>
            <p:ph type="subTitle" idx="3"/>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293" name="Google Shape;293;p34"/>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94" name="Google Shape;294;p34"/>
          <p:cNvSpPr txBox="1">
            <a:spLocks noGrp="1"/>
          </p:cNvSpPr>
          <p:nvPr>
            <p:ph type="body" idx="4"/>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Divider Slide">
  <p:cSld name="Thank You Slide_1_1">
    <p:spTree>
      <p:nvGrpSpPr>
        <p:cNvPr id="1" name="Shape 51"/>
        <p:cNvGrpSpPr/>
        <p:nvPr/>
      </p:nvGrpSpPr>
      <p:grpSpPr>
        <a:xfrm>
          <a:off x="0" y="0"/>
          <a:ext cx="0" cy="0"/>
          <a:chOff x="0" y="0"/>
          <a:chExt cx="0" cy="0"/>
        </a:xfrm>
      </p:grpSpPr>
      <p:sp>
        <p:nvSpPr>
          <p:cNvPr id="52" name="Google Shape;52;p5"/>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5"/>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54" name="Google Shape;54;p5"/>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55" name="Google Shape;55;p5"/>
          <p:cNvPicPr preferRelativeResize="0"/>
          <p:nvPr/>
        </p:nvPicPr>
        <p:blipFill rotWithShape="1">
          <a:blip r:embed="rId2">
            <a:alphaModFix/>
          </a:blip>
          <a:srcRect/>
          <a:stretch/>
        </p:blipFill>
        <p:spPr>
          <a:xfrm>
            <a:off x="8469250" y="4793524"/>
            <a:ext cx="210750" cy="210750"/>
          </a:xfrm>
          <a:prstGeom prst="rect">
            <a:avLst/>
          </a:prstGeom>
          <a:noFill/>
          <a:ln>
            <a:noFill/>
          </a:ln>
        </p:spPr>
      </p:pic>
      <p:sp>
        <p:nvSpPr>
          <p:cNvPr id="56" name="Google Shape;56;p5"/>
          <p:cNvSpPr/>
          <p:nvPr/>
        </p:nvSpPr>
        <p:spPr>
          <a:xfrm>
            <a:off x="-54800" y="-29400"/>
            <a:ext cx="9252600" cy="5204700"/>
          </a:xfrm>
          <a:prstGeom prst="rect">
            <a:avLst/>
          </a:prstGeom>
          <a:solidFill>
            <a:schemeClr val="lt2"/>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5"/>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58" name="Google Shape;58;p5"/>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59" name="Google Shape;59;p5"/>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60" name="Google Shape;60;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Divider Slide with Sub-Title">
  <p:cSld name="Thank You Slide_1_1_2">
    <p:spTree>
      <p:nvGrpSpPr>
        <p:cNvPr id="1" name="Shape 61"/>
        <p:cNvGrpSpPr/>
        <p:nvPr/>
      </p:nvGrpSpPr>
      <p:grpSpPr>
        <a:xfrm>
          <a:off x="0" y="0"/>
          <a:ext cx="0" cy="0"/>
          <a:chOff x="0" y="0"/>
          <a:chExt cx="0" cy="0"/>
        </a:xfrm>
      </p:grpSpPr>
      <p:sp>
        <p:nvSpPr>
          <p:cNvPr id="62" name="Google Shape;62;p6"/>
          <p:cNvSpPr/>
          <p:nvPr/>
        </p:nvSpPr>
        <p:spPr>
          <a:xfrm>
            <a:off x="-54800" y="-29400"/>
            <a:ext cx="9252600" cy="5204700"/>
          </a:xfrm>
          <a:prstGeom prst="rect">
            <a:avLst/>
          </a:prstGeom>
          <a:solidFill>
            <a:srgbClr val="222222"/>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6"/>
          <p:cNvSpPr/>
          <p:nvPr/>
        </p:nvSpPr>
        <p:spPr>
          <a:xfrm>
            <a:off x="594360" y="1689700"/>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64" name="Google Shape;64;p6"/>
          <p:cNvSpPr txBox="1">
            <a:spLocks noGrp="1"/>
          </p:cNvSpPr>
          <p:nvPr>
            <p:ph type="title"/>
          </p:nvPr>
        </p:nvSpPr>
        <p:spPr>
          <a:xfrm>
            <a:off x="457200" y="1777050"/>
            <a:ext cx="7551900" cy="624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65" name="Google Shape;65;p6"/>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66" name="Google Shape;66;p6"/>
          <p:cNvSpPr txBox="1">
            <a:spLocks noGrp="1"/>
          </p:cNvSpPr>
          <p:nvPr>
            <p:ph type="subTitle" idx="2"/>
          </p:nvPr>
        </p:nvSpPr>
        <p:spPr>
          <a:xfrm>
            <a:off x="504300" y="240269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pic>
        <p:nvPicPr>
          <p:cNvPr id="67" name="Google Shape;67;p6"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losing Slide">
  <p:cSld name="Thank You Slide_1_1_1">
    <p:spTree>
      <p:nvGrpSpPr>
        <p:cNvPr id="1" name="Shape 68"/>
        <p:cNvGrpSpPr/>
        <p:nvPr/>
      </p:nvGrpSpPr>
      <p:grpSpPr>
        <a:xfrm>
          <a:off x="0" y="0"/>
          <a:ext cx="0" cy="0"/>
          <a:chOff x="0" y="0"/>
          <a:chExt cx="0" cy="0"/>
        </a:xfrm>
      </p:grpSpPr>
      <p:sp>
        <p:nvSpPr>
          <p:cNvPr id="69" name="Google Shape;69;p7"/>
          <p:cNvSpPr/>
          <p:nvPr/>
        </p:nvSpPr>
        <p:spPr>
          <a:xfrm>
            <a:off x="-54800" y="-29400"/>
            <a:ext cx="9252600" cy="5204700"/>
          </a:xfrm>
          <a:prstGeom prst="rect">
            <a:avLst/>
          </a:prstGeom>
          <a:solidFill>
            <a:srgbClr val="E51B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0" name="Google Shape;70;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 Basic: Title + Text">
  <p:cSld name="CUSTOM_1">
    <p:spTree>
      <p:nvGrpSpPr>
        <p:cNvPr id="1" name="Shape 71"/>
        <p:cNvGrpSpPr/>
        <p:nvPr/>
      </p:nvGrpSpPr>
      <p:grpSpPr>
        <a:xfrm>
          <a:off x="0" y="0"/>
          <a:ext cx="0" cy="0"/>
          <a:chOff x="0" y="0"/>
          <a:chExt cx="0" cy="0"/>
        </a:xfrm>
      </p:grpSpPr>
      <p:sp>
        <p:nvSpPr>
          <p:cNvPr id="72" name="Google Shape;72;p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73" name="Google Shape;73;p8"/>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74" name="Google Shape;74;p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75" name="Google Shape;75;p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76" name="Google Shape;76;p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 Title Only">
  <p:cSld name="CUSTOM_1_1">
    <p:spTree>
      <p:nvGrpSpPr>
        <p:cNvPr id="1" name="Shape 77"/>
        <p:cNvGrpSpPr/>
        <p:nvPr/>
      </p:nvGrpSpPr>
      <p:grpSpPr>
        <a:xfrm>
          <a:off x="0" y="0"/>
          <a:ext cx="0" cy="0"/>
          <a:chOff x="0" y="0"/>
          <a:chExt cx="0" cy="0"/>
        </a:xfrm>
      </p:grpSpPr>
      <p:sp>
        <p:nvSpPr>
          <p:cNvPr id="78" name="Google Shape;78;p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79" name="Google Shape;79;p9"/>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80" name="Google Shape;80;p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81" name="Google Shape;81;p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Title + Subtitle">
  <p:cSld name="CUSTOM_1_1_1">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457200" y="304800"/>
            <a:ext cx="85206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84" name="Google Shape;84;p10"/>
          <p:cNvSpPr txBox="1">
            <a:spLocks noGrp="1"/>
          </p:cNvSpPr>
          <p:nvPr>
            <p:ph type="subTitle" idx="1"/>
          </p:nvPr>
        </p:nvSpPr>
        <p:spPr>
          <a:xfrm>
            <a:off x="457200" y="582550"/>
            <a:ext cx="83055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1"/>
            </a:lvl1pPr>
            <a:lvl2pPr lvl="1" rtl="0">
              <a:spcBef>
                <a:spcPts val="1600"/>
              </a:spcBef>
              <a:spcAft>
                <a:spcPts val="0"/>
              </a:spcAft>
              <a:buSzPts val="1600"/>
              <a:buNone/>
              <a:defRPr b="1"/>
            </a:lvl2pPr>
            <a:lvl3pPr lvl="2" rtl="0">
              <a:spcBef>
                <a:spcPts val="1600"/>
              </a:spcBef>
              <a:spcAft>
                <a:spcPts val="0"/>
              </a:spcAft>
              <a:buSzPts val="1400"/>
              <a:buNone/>
              <a:defRPr b="1"/>
            </a:lvl3pPr>
            <a:lvl4pPr lvl="3" rtl="0">
              <a:spcBef>
                <a:spcPts val="1600"/>
              </a:spcBef>
              <a:spcAft>
                <a:spcPts val="0"/>
              </a:spcAft>
              <a:buSzPts val="1200"/>
              <a:buNone/>
              <a:defRPr b="1"/>
            </a:lvl4pPr>
            <a:lvl5pPr lvl="4" rtl="0">
              <a:spcBef>
                <a:spcPts val="1600"/>
              </a:spcBef>
              <a:spcAft>
                <a:spcPts val="0"/>
              </a:spcAft>
              <a:buSzPts val="1200"/>
              <a:buNone/>
              <a:defRPr b="1"/>
            </a:lvl5pPr>
            <a:lvl6pPr lvl="5" rtl="0">
              <a:spcBef>
                <a:spcPts val="1600"/>
              </a:spcBef>
              <a:spcAft>
                <a:spcPts val="0"/>
              </a:spcAft>
              <a:buSzPts val="1200"/>
              <a:buNone/>
              <a:defRPr b="1"/>
            </a:lvl6pPr>
            <a:lvl7pPr lvl="6" rtl="0">
              <a:spcBef>
                <a:spcPts val="1600"/>
              </a:spcBef>
              <a:spcAft>
                <a:spcPts val="0"/>
              </a:spcAft>
              <a:buSzPts val="1200"/>
              <a:buNone/>
              <a:defRPr b="1"/>
            </a:lvl7pPr>
            <a:lvl8pPr lvl="7" rtl="0">
              <a:spcBef>
                <a:spcPts val="1600"/>
              </a:spcBef>
              <a:spcAft>
                <a:spcPts val="0"/>
              </a:spcAft>
              <a:buSzPts val="1200"/>
              <a:buNone/>
              <a:defRPr b="1"/>
            </a:lvl8pPr>
            <a:lvl9pPr lvl="8" rtl="0">
              <a:spcBef>
                <a:spcPts val="1600"/>
              </a:spcBef>
              <a:spcAft>
                <a:spcPts val="1600"/>
              </a:spcAft>
              <a:buSzPts val="1200"/>
              <a:buNone/>
              <a:defRPr b="1"/>
            </a:lvl9pPr>
          </a:lstStyle>
          <a:p>
            <a:endParaRPr/>
          </a:p>
        </p:txBody>
      </p:sp>
      <p:sp>
        <p:nvSpPr>
          <p:cNvPr id="85" name="Google Shape;85;p10"/>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86" name="Google Shape;86;p1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87" name="Google Shape;87;p1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88" name="Google Shape;88;p10"/>
          <p:cNvSpPr txBox="1">
            <a:spLocks noGrp="1"/>
          </p:cNvSpPr>
          <p:nvPr>
            <p:ph type="body" idx="3"/>
          </p:nvPr>
        </p:nvSpPr>
        <p:spPr>
          <a:xfrm>
            <a:off x="457200" y="1280725"/>
            <a:ext cx="8229600" cy="280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16425"/>
            <a:ext cx="8229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Proxima Nova"/>
              <a:buNone/>
              <a:defRPr sz="2600" b="1">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a:endParaRPr/>
          </a:p>
        </p:txBody>
      </p:sp>
      <p:sp>
        <p:nvSpPr>
          <p:cNvPr id="7" name="Google Shape;7;p1"/>
          <p:cNvSpPr txBox="1">
            <a:spLocks noGrp="1"/>
          </p:cNvSpPr>
          <p:nvPr>
            <p:ph type="body" idx="1"/>
          </p:nvPr>
        </p:nvSpPr>
        <p:spPr>
          <a:xfrm>
            <a:off x="457200" y="1017725"/>
            <a:ext cx="8229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marL="914400" lvl="1" indent="-3302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marL="1371600" lvl="2"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marL="2286000" lvl="4"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marL="2743200" lvl="5"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marL="3200400" lvl="6"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marL="3657600" lvl="7"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marL="4114800" lvl="8" indent="-30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a:endParaRPr/>
          </a:p>
        </p:txBody>
      </p:sp>
      <p:pic>
        <p:nvPicPr>
          <p:cNvPr id="8" name="Google Shape;8;p1" descr="GA-Cog-900.png"/>
          <p:cNvPicPr preferRelativeResize="0"/>
          <p:nvPr/>
        </p:nvPicPr>
        <p:blipFill>
          <a:blip r:embed="rId35">
            <a:alphaModFix/>
          </a:blip>
          <a:stretch>
            <a:fillRect/>
          </a:stretch>
        </p:blipFill>
        <p:spPr>
          <a:xfrm>
            <a:off x="8370750" y="4701500"/>
            <a:ext cx="316051" cy="316051"/>
          </a:xfrm>
          <a:prstGeom prst="rect">
            <a:avLst/>
          </a:prstGeom>
          <a:noFill/>
          <a:ln>
            <a:noFill/>
          </a:ln>
        </p:spPr>
      </p:pic>
      <p:sp>
        <p:nvSpPr>
          <p:cNvPr id="9" name="Google Shape;9;p1"/>
          <p:cNvSpPr txBox="1">
            <a:spLocks noGrp="1"/>
          </p:cNvSpPr>
          <p:nvPr>
            <p:ph type="sldNum" idx="12"/>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a:spLocks noGrp="1"/>
          </p:cNvSpPr>
          <p:nvPr>
            <p:ph type="body" idx="2"/>
          </p:nvPr>
        </p:nvSpPr>
        <p:spPr>
          <a:xfrm>
            <a:off x="4572000" y="4712925"/>
            <a:ext cx="3691800" cy="393600"/>
          </a:xfrm>
          <a:prstGeom prst="rect">
            <a:avLst/>
          </a:prstGeom>
          <a:noFill/>
          <a:ln>
            <a:noFill/>
          </a:ln>
        </p:spPr>
        <p:txBody>
          <a:bodyPr spcFirstLastPara="1" wrap="square" lIns="91425" tIns="91425" rIns="91425" bIns="91425" anchor="ctr" anchorCtr="0">
            <a:noAutofit/>
          </a:bodyPr>
          <a:lstStyle>
            <a:lvl1pPr marL="457200" lvl="0" indent="-285750" algn="r"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ga.co/curriculum-feedback"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codepen.io/collection/AzZJko?grid_type=list"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codepen.io/collection/nZdPpY" TargetMode="External"/><Relationship Id="rId5" Type="http://schemas.openxmlformats.org/officeDocument/2006/relationships/hyperlink" Target="https://codepen.io/collection/XmBQJP/?grid_type=list" TargetMode="External"/><Relationship Id="rId4" Type="http://schemas.openxmlformats.org/officeDocument/2006/relationships/hyperlink" Target="https://codepen.io/collection/XpWQvL/"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hyperlink" Target="http://necolas.github.io/normalize.css/" TargetMode="External"/><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5"/>
          <p:cNvSpPr txBox="1">
            <a:spLocks noGrp="1"/>
          </p:cNvSpPr>
          <p:nvPr>
            <p:ph type="title"/>
          </p:nvPr>
        </p:nvSpPr>
        <p:spPr>
          <a:xfrm>
            <a:off x="457200" y="1777050"/>
            <a:ext cx="7287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CSS Layouts</a:t>
            </a:r>
            <a:endParaRPr/>
          </a:p>
        </p:txBody>
      </p:sp>
      <p:sp>
        <p:nvSpPr>
          <p:cNvPr id="300" name="Google Shape;300;p35"/>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a:t>Front-End Web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If I Apply My Styles at Each of These Spots?</a:t>
            </a:r>
            <a:endParaRPr/>
          </a:p>
        </p:txBody>
      </p:sp>
      <p:sp>
        <p:nvSpPr>
          <p:cNvPr id="371" name="Google Shape;371;p44"/>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10</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372" name="Google Shape;372;p44"/>
          <p:cNvSpPr txBox="1"/>
          <p:nvPr/>
        </p:nvSpPr>
        <p:spPr>
          <a:xfrm>
            <a:off x="3924208" y="4227217"/>
            <a:ext cx="4430100" cy="51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Inconsolata"/>
                <a:ea typeface="Inconsolata"/>
                <a:cs typeface="Inconsolata"/>
                <a:sym typeface="Inconsolata"/>
              </a:rPr>
              <a:t>&lt;main&gt;</a:t>
            </a:r>
            <a:endParaRPr>
              <a:latin typeface="Inconsolata"/>
              <a:ea typeface="Inconsolata"/>
              <a:cs typeface="Inconsolata"/>
              <a:sym typeface="Inconsolata"/>
            </a:endParaRPr>
          </a:p>
        </p:txBody>
      </p:sp>
      <p:cxnSp>
        <p:nvCxnSpPr>
          <p:cNvPr id="373" name="Google Shape;373;p44"/>
          <p:cNvCxnSpPr/>
          <p:nvPr/>
        </p:nvCxnSpPr>
        <p:spPr>
          <a:xfrm>
            <a:off x="4875383" y="3595117"/>
            <a:ext cx="1097100" cy="632100"/>
          </a:xfrm>
          <a:prstGeom prst="bentConnector3">
            <a:avLst>
              <a:gd name="adj1" fmla="val 50000"/>
            </a:avLst>
          </a:prstGeom>
          <a:noFill/>
          <a:ln w="19050" cap="flat" cmpd="sng">
            <a:solidFill>
              <a:schemeClr val="dk2"/>
            </a:solidFill>
            <a:prstDash val="solid"/>
            <a:round/>
            <a:headEnd type="triangle" w="med" len="med"/>
            <a:tailEnd type="none" w="med" len="med"/>
          </a:ln>
        </p:spPr>
      </p:cxnSp>
      <p:pic>
        <p:nvPicPr>
          <p:cNvPr id="374" name="Google Shape;374;p44"/>
          <p:cNvPicPr preferRelativeResize="0"/>
          <p:nvPr/>
        </p:nvPicPr>
        <p:blipFill>
          <a:blip r:embed="rId3">
            <a:alphaModFix/>
          </a:blip>
          <a:stretch>
            <a:fillRect/>
          </a:stretch>
        </p:blipFill>
        <p:spPr>
          <a:xfrm>
            <a:off x="3412813" y="1157875"/>
            <a:ext cx="2623169" cy="2885486"/>
          </a:xfrm>
          <a:prstGeom prst="rect">
            <a:avLst/>
          </a:prstGeom>
          <a:noFill/>
          <a:ln>
            <a:noFill/>
          </a:ln>
        </p:spPr>
      </p:pic>
      <p:sp>
        <p:nvSpPr>
          <p:cNvPr id="375" name="Google Shape;375;p44"/>
          <p:cNvSpPr txBox="1"/>
          <p:nvPr/>
        </p:nvSpPr>
        <p:spPr>
          <a:xfrm>
            <a:off x="1090550" y="4227217"/>
            <a:ext cx="4430100" cy="51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Inconsolata"/>
                <a:ea typeface="Inconsolata"/>
                <a:cs typeface="Inconsolata"/>
                <a:sym typeface="Inconsolata"/>
              </a:rPr>
              <a:t>&lt;div class=“leaves”&gt;</a:t>
            </a:r>
            <a:endParaRPr>
              <a:latin typeface="Inconsolata"/>
              <a:ea typeface="Inconsolata"/>
              <a:cs typeface="Inconsolata"/>
              <a:sym typeface="Inconsolata"/>
            </a:endParaRPr>
          </a:p>
        </p:txBody>
      </p:sp>
      <p:cxnSp>
        <p:nvCxnSpPr>
          <p:cNvPr id="376" name="Google Shape;376;p44"/>
          <p:cNvCxnSpPr>
            <a:endCxn id="375" idx="0"/>
          </p:cNvCxnSpPr>
          <p:nvPr/>
        </p:nvCxnSpPr>
        <p:spPr>
          <a:xfrm rot="5400000">
            <a:off x="2661800" y="2964817"/>
            <a:ext cx="1906200" cy="618600"/>
          </a:xfrm>
          <a:prstGeom prst="bentConnector3">
            <a:avLst>
              <a:gd name="adj1" fmla="val -495"/>
            </a:avLst>
          </a:prstGeom>
          <a:noFill/>
          <a:ln w="19050" cap="flat" cmpd="sng">
            <a:solidFill>
              <a:schemeClr val="dk2"/>
            </a:solidFill>
            <a:prstDash val="solid"/>
            <a:round/>
            <a:headEnd type="triangle" w="med" len="med"/>
            <a:tailEnd type="none" w="med" len="med"/>
          </a:ln>
        </p:spPr>
      </p:cxnSp>
      <p:sp>
        <p:nvSpPr>
          <p:cNvPr id="377" name="Google Shape;377;p4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78" name="Google Shape;378;p4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r>
              <a:rPr lang="en"/>
              <a:t> | © 2020 General Assembly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000000"/>
                </a:solidFill>
                <a:highlight>
                  <a:srgbClr val="FFFFFF"/>
                </a:highlight>
                <a:latin typeface="Inconsolata"/>
                <a:ea typeface="Inconsolata"/>
                <a:cs typeface="Inconsolata"/>
                <a:sym typeface="Inconsolata"/>
              </a:rPr>
              <a:t>&lt;main&gt;</a:t>
            </a:r>
            <a:r>
              <a:rPr lang="en" sz="2000"/>
              <a:t> Styles the Whole Tree — </a:t>
            </a:r>
            <a:r>
              <a:rPr lang="en" sz="2000">
                <a:solidFill>
                  <a:srgbClr val="000000"/>
                </a:solidFill>
                <a:highlight>
                  <a:srgbClr val="FFFFFF"/>
                </a:highlight>
                <a:latin typeface="Inconsolata"/>
                <a:ea typeface="Inconsolata"/>
                <a:cs typeface="Inconsolata"/>
                <a:sym typeface="Inconsolata"/>
              </a:rPr>
              <a:t>.leaves</a:t>
            </a:r>
            <a:r>
              <a:rPr lang="en" sz="2000"/>
              <a:t> Styles a Small Leaf</a:t>
            </a:r>
            <a:endParaRPr sz="2000"/>
          </a:p>
        </p:txBody>
      </p:sp>
      <p:sp>
        <p:nvSpPr>
          <p:cNvPr id="384" name="Google Shape;384;p45"/>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11</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385" name="Google Shape;385;p45"/>
          <p:cNvSpPr txBox="1"/>
          <p:nvPr/>
        </p:nvSpPr>
        <p:spPr>
          <a:xfrm>
            <a:off x="3924208" y="4227217"/>
            <a:ext cx="4430100" cy="51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Inconsolata"/>
                <a:ea typeface="Inconsolata"/>
                <a:cs typeface="Inconsolata"/>
                <a:sym typeface="Inconsolata"/>
              </a:rPr>
              <a:t>&lt;main&gt;</a:t>
            </a:r>
            <a:endParaRPr>
              <a:latin typeface="Inconsolata"/>
              <a:ea typeface="Inconsolata"/>
              <a:cs typeface="Inconsolata"/>
              <a:sym typeface="Inconsolata"/>
            </a:endParaRPr>
          </a:p>
        </p:txBody>
      </p:sp>
      <p:pic>
        <p:nvPicPr>
          <p:cNvPr id="386" name="Google Shape;386;p45"/>
          <p:cNvPicPr preferRelativeResize="0"/>
          <p:nvPr/>
        </p:nvPicPr>
        <p:blipFill>
          <a:blip r:embed="rId3">
            <a:alphaModFix/>
          </a:blip>
          <a:stretch>
            <a:fillRect/>
          </a:stretch>
        </p:blipFill>
        <p:spPr>
          <a:xfrm>
            <a:off x="3412813" y="1157875"/>
            <a:ext cx="2623169" cy="2885486"/>
          </a:xfrm>
          <a:prstGeom prst="rect">
            <a:avLst/>
          </a:prstGeom>
          <a:noFill/>
          <a:ln>
            <a:noFill/>
          </a:ln>
        </p:spPr>
      </p:pic>
      <p:sp>
        <p:nvSpPr>
          <p:cNvPr id="387" name="Google Shape;387;p45"/>
          <p:cNvSpPr txBox="1"/>
          <p:nvPr/>
        </p:nvSpPr>
        <p:spPr>
          <a:xfrm>
            <a:off x="1090550" y="4227217"/>
            <a:ext cx="4430100" cy="51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Inconsolata"/>
                <a:ea typeface="Inconsolata"/>
                <a:cs typeface="Inconsolata"/>
                <a:sym typeface="Inconsolata"/>
              </a:rPr>
              <a:t>&lt;div class=“leaves”&gt;</a:t>
            </a:r>
            <a:endParaRPr>
              <a:latin typeface="Inconsolata"/>
              <a:ea typeface="Inconsolata"/>
              <a:cs typeface="Inconsolata"/>
              <a:sym typeface="Inconsolata"/>
            </a:endParaRPr>
          </a:p>
        </p:txBody>
      </p:sp>
      <p:cxnSp>
        <p:nvCxnSpPr>
          <p:cNvPr id="388" name="Google Shape;388;p45"/>
          <p:cNvCxnSpPr/>
          <p:nvPr/>
        </p:nvCxnSpPr>
        <p:spPr>
          <a:xfrm rot="5400000">
            <a:off x="2661800" y="2964817"/>
            <a:ext cx="1906200" cy="618600"/>
          </a:xfrm>
          <a:prstGeom prst="bentConnector3">
            <a:avLst>
              <a:gd name="adj1" fmla="val -495"/>
            </a:avLst>
          </a:prstGeom>
          <a:noFill/>
          <a:ln w="19050" cap="flat" cmpd="sng">
            <a:solidFill>
              <a:schemeClr val="dk2"/>
            </a:solidFill>
            <a:prstDash val="solid"/>
            <a:round/>
            <a:headEnd type="triangle" w="med" len="med"/>
            <a:tailEnd type="none" w="med" len="med"/>
          </a:ln>
        </p:spPr>
      </p:cxnSp>
      <p:sp>
        <p:nvSpPr>
          <p:cNvPr id="389" name="Google Shape;389;p45"/>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90" name="Google Shape;390;p4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r>
              <a:rPr lang="en"/>
              <a:t> | © 2020 General Assembly</a:t>
            </a:r>
            <a:endParaRPr/>
          </a:p>
        </p:txBody>
      </p:sp>
      <p:cxnSp>
        <p:nvCxnSpPr>
          <p:cNvPr id="391" name="Google Shape;391;p45"/>
          <p:cNvCxnSpPr/>
          <p:nvPr/>
        </p:nvCxnSpPr>
        <p:spPr>
          <a:xfrm>
            <a:off x="4875383" y="3595117"/>
            <a:ext cx="1097100" cy="632100"/>
          </a:xfrm>
          <a:prstGeom prst="bentConnector3">
            <a:avLst>
              <a:gd name="adj1" fmla="val 50000"/>
            </a:avLst>
          </a:prstGeom>
          <a:noFill/>
          <a:ln w="19050" cap="flat" cmpd="sng">
            <a:solidFill>
              <a:schemeClr val="dk2"/>
            </a:solidFill>
            <a:prstDash val="solid"/>
            <a:round/>
            <a:headEnd type="triangl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6"/>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Classes &amp; IDs</a:t>
            </a:r>
            <a:endParaRPr/>
          </a:p>
        </p:txBody>
      </p:sp>
      <p:sp>
        <p:nvSpPr>
          <p:cNvPr id="397" name="Google Shape;397;p46"/>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47"/>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 &amp; ID</a:t>
            </a:r>
            <a:endParaRPr/>
          </a:p>
        </p:txBody>
      </p:sp>
      <p:sp>
        <p:nvSpPr>
          <p:cNvPr id="403" name="Google Shape;403;p4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r>
              <a:rPr lang="en"/>
              <a:t> | © 2020 General Assembly</a:t>
            </a:r>
            <a:endParaRPr/>
          </a:p>
        </p:txBody>
      </p:sp>
      <p:sp>
        <p:nvSpPr>
          <p:cNvPr id="404" name="Google Shape;404;p4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05" name="Google Shape;405;p47"/>
          <p:cNvSpPr txBox="1"/>
          <p:nvPr/>
        </p:nvSpPr>
        <p:spPr>
          <a:xfrm>
            <a:off x="1025025" y="1616400"/>
            <a:ext cx="7002600" cy="172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t>With classes and ids we can target specific elements on a page, so we can manipulate it uniquely.</a:t>
            </a:r>
            <a:endParaRPr sz="2500"/>
          </a:p>
          <a:p>
            <a:pPr marL="0" lvl="0" indent="0" algn="l" rtl="0">
              <a:spcBef>
                <a:spcPts val="0"/>
              </a:spcBef>
              <a:spcAft>
                <a:spcPts val="0"/>
              </a:spcAft>
              <a:buNone/>
            </a:pP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8"/>
          <p:cNvSpPr txBox="1">
            <a:spLocks noGrp="1"/>
          </p:cNvSpPr>
          <p:nvPr>
            <p:ph type="body" idx="4294967295"/>
          </p:nvPr>
        </p:nvSpPr>
        <p:spPr>
          <a:xfrm>
            <a:off x="457200" y="853075"/>
            <a:ext cx="8229600" cy="29379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r>
              <a:rPr lang="en" b="1">
                <a:solidFill>
                  <a:schemeClr val="dk1"/>
                </a:solidFill>
              </a:rPr>
              <a:t>Classes and IDs are defined as attributes</a:t>
            </a:r>
            <a:endParaRPr b="1">
              <a:solidFill>
                <a:schemeClr val="dk1"/>
              </a:solidFill>
            </a:endParaRPr>
          </a:p>
          <a:p>
            <a:pPr marL="457200" lvl="0" indent="-342900" algn="l" rtl="0">
              <a:spcBef>
                <a:spcPts val="1100"/>
              </a:spcBef>
              <a:spcAft>
                <a:spcPts val="0"/>
              </a:spcAft>
              <a:buClr>
                <a:schemeClr val="dk1"/>
              </a:buClr>
              <a:buSzPts val="1800"/>
              <a:buFont typeface="Verdana"/>
              <a:buChar char="●"/>
            </a:pPr>
            <a:r>
              <a:rPr lang="en">
                <a:solidFill>
                  <a:schemeClr val="dk1"/>
                </a:solidFill>
              </a:rPr>
              <a:t>They must start with a letter</a:t>
            </a:r>
            <a:endParaRPr>
              <a:solidFill>
                <a:schemeClr val="dk1"/>
              </a:solidFill>
            </a:endParaRPr>
          </a:p>
          <a:p>
            <a:pPr marL="457200" lvl="0" indent="-342900" algn="l" rtl="0">
              <a:spcBef>
                <a:spcPts val="0"/>
              </a:spcBef>
              <a:spcAft>
                <a:spcPts val="0"/>
              </a:spcAft>
              <a:buClr>
                <a:schemeClr val="dk1"/>
              </a:buClr>
              <a:buSzPts val="1800"/>
              <a:buFont typeface="Verdana"/>
              <a:buChar char="●"/>
            </a:pPr>
            <a:r>
              <a:rPr lang="en">
                <a:solidFill>
                  <a:schemeClr val="dk1"/>
                </a:solidFill>
              </a:rPr>
              <a:t>They can contain letters, numbers, the hyphen (-), and underscore (_)</a:t>
            </a:r>
            <a:endParaRPr>
              <a:solidFill>
                <a:schemeClr val="dk1"/>
              </a:solidFill>
            </a:endParaRPr>
          </a:p>
          <a:p>
            <a:pPr marL="457200" lvl="0" indent="0" algn="l" rtl="0">
              <a:spcBef>
                <a:spcPts val="1100"/>
              </a:spcBef>
              <a:spcAft>
                <a:spcPts val="1100"/>
              </a:spcAft>
              <a:buNone/>
            </a:pPr>
            <a:endParaRPr>
              <a:solidFill>
                <a:schemeClr val="dk1"/>
              </a:solidFill>
            </a:endParaRPr>
          </a:p>
        </p:txBody>
      </p:sp>
      <p:sp>
        <p:nvSpPr>
          <p:cNvPr id="411" name="Google Shape;411;p4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r>
              <a:rPr lang="en"/>
              <a:t> | © 2020 General Assembly</a:t>
            </a:r>
            <a:endParaRPr/>
          </a:p>
        </p:txBody>
      </p:sp>
      <p:sp>
        <p:nvSpPr>
          <p:cNvPr id="412" name="Google Shape;412;p4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Defining a Class or ID</a:t>
            </a:r>
            <a:endParaRPr/>
          </a:p>
        </p:txBody>
      </p:sp>
      <p:sp>
        <p:nvSpPr>
          <p:cNvPr id="413" name="Google Shape;413;p48"/>
          <p:cNvSpPr txBox="1"/>
          <p:nvPr/>
        </p:nvSpPr>
        <p:spPr>
          <a:xfrm>
            <a:off x="1162650" y="2383450"/>
            <a:ext cx="6818700" cy="66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latin typeface="Inconsolata"/>
                <a:ea typeface="Inconsolata"/>
                <a:cs typeface="Inconsolata"/>
                <a:sym typeface="Inconsolata"/>
              </a:rPr>
              <a:t>&lt;p class=”featuredText”&gt;Many Products&lt;/p&gt;</a:t>
            </a:r>
            <a:endParaRPr sz="2400">
              <a:latin typeface="Inconsolata"/>
              <a:ea typeface="Inconsolata"/>
              <a:cs typeface="Inconsolata"/>
              <a:sym typeface="Inconsolata"/>
            </a:endParaRPr>
          </a:p>
        </p:txBody>
      </p:sp>
      <p:cxnSp>
        <p:nvCxnSpPr>
          <p:cNvPr id="414" name="Google Shape;414;p48"/>
          <p:cNvCxnSpPr/>
          <p:nvPr/>
        </p:nvCxnSpPr>
        <p:spPr>
          <a:xfrm rot="10800000" flipH="1">
            <a:off x="1725375" y="2943325"/>
            <a:ext cx="587700" cy="300"/>
          </a:xfrm>
          <a:prstGeom prst="straightConnector1">
            <a:avLst/>
          </a:prstGeom>
          <a:noFill/>
          <a:ln w="38100" cap="flat" cmpd="sng">
            <a:solidFill>
              <a:schemeClr val="accent1"/>
            </a:solidFill>
            <a:prstDash val="solid"/>
            <a:round/>
            <a:headEnd type="none" w="med" len="med"/>
            <a:tailEnd type="none" w="med" len="med"/>
          </a:ln>
        </p:spPr>
      </p:cxnSp>
      <p:cxnSp>
        <p:nvCxnSpPr>
          <p:cNvPr id="415" name="Google Shape;415;p48"/>
          <p:cNvCxnSpPr/>
          <p:nvPr/>
        </p:nvCxnSpPr>
        <p:spPr>
          <a:xfrm>
            <a:off x="2799375" y="2943625"/>
            <a:ext cx="1879200" cy="0"/>
          </a:xfrm>
          <a:prstGeom prst="straightConnector1">
            <a:avLst/>
          </a:prstGeom>
          <a:noFill/>
          <a:ln w="38100" cap="flat" cmpd="sng">
            <a:solidFill>
              <a:schemeClr val="accent2"/>
            </a:solidFill>
            <a:prstDash val="solid"/>
            <a:round/>
            <a:headEnd type="none" w="med" len="med"/>
            <a:tailEnd type="none" w="med" len="med"/>
          </a:ln>
        </p:spPr>
      </p:cxnSp>
      <p:sp>
        <p:nvSpPr>
          <p:cNvPr id="416" name="Google Shape;416;p48"/>
          <p:cNvSpPr txBox="1"/>
          <p:nvPr/>
        </p:nvSpPr>
        <p:spPr>
          <a:xfrm>
            <a:off x="2829299" y="2995775"/>
            <a:ext cx="18087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Class Name</a:t>
            </a:r>
            <a:endParaRPr>
              <a:latin typeface="Proxima Nova"/>
              <a:ea typeface="Proxima Nova"/>
              <a:cs typeface="Proxima Nova"/>
              <a:sym typeface="Proxima Nova"/>
            </a:endParaRPr>
          </a:p>
        </p:txBody>
      </p:sp>
      <p:sp>
        <p:nvSpPr>
          <p:cNvPr id="417" name="Google Shape;417;p4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49"/>
          <p:cNvSpPr txBox="1">
            <a:spLocks noGrp="1"/>
          </p:cNvSpPr>
          <p:nvPr>
            <p:ph type="body" idx="4294967295"/>
          </p:nvPr>
        </p:nvSpPr>
        <p:spPr>
          <a:xfrm>
            <a:off x="457200" y="853075"/>
            <a:ext cx="8229600" cy="29379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r>
              <a:rPr lang="en" b="1">
                <a:solidFill>
                  <a:schemeClr val="dk1"/>
                </a:solidFill>
              </a:rPr>
              <a:t>Classes and IDs are defined as attributes</a:t>
            </a:r>
            <a:endParaRPr b="1">
              <a:solidFill>
                <a:schemeClr val="dk1"/>
              </a:solidFill>
            </a:endParaRPr>
          </a:p>
          <a:p>
            <a:pPr marL="457200" lvl="0" indent="-342900" algn="l" rtl="0">
              <a:spcBef>
                <a:spcPts val="1100"/>
              </a:spcBef>
              <a:spcAft>
                <a:spcPts val="0"/>
              </a:spcAft>
              <a:buClr>
                <a:schemeClr val="dk1"/>
              </a:buClr>
              <a:buSzPts val="1800"/>
              <a:buFont typeface="Verdana"/>
              <a:buChar char="●"/>
            </a:pPr>
            <a:r>
              <a:rPr lang="en">
                <a:solidFill>
                  <a:schemeClr val="dk1"/>
                </a:solidFill>
              </a:rPr>
              <a:t>Id’s are UNIQUE on a page</a:t>
            </a:r>
            <a:endParaRPr>
              <a:solidFill>
                <a:schemeClr val="dk1"/>
              </a:solidFill>
            </a:endParaRPr>
          </a:p>
          <a:p>
            <a:pPr marL="457200" lvl="0" indent="-342900" algn="l" rtl="0">
              <a:spcBef>
                <a:spcPts val="0"/>
              </a:spcBef>
              <a:spcAft>
                <a:spcPts val="0"/>
              </a:spcAft>
              <a:buClr>
                <a:schemeClr val="dk1"/>
              </a:buClr>
              <a:buSzPts val="1800"/>
              <a:buFont typeface="Verdana"/>
              <a:buChar char="●"/>
            </a:pPr>
            <a:r>
              <a:rPr lang="en">
                <a:solidFill>
                  <a:schemeClr val="dk1"/>
                </a:solidFill>
              </a:rPr>
              <a:t>Classes can be used many times on a page</a:t>
            </a:r>
            <a:endParaRPr>
              <a:solidFill>
                <a:schemeClr val="dk1"/>
              </a:solidFill>
            </a:endParaRPr>
          </a:p>
          <a:p>
            <a:pPr marL="457200" lvl="0" indent="0" algn="l" rtl="0">
              <a:spcBef>
                <a:spcPts val="1100"/>
              </a:spcBef>
              <a:spcAft>
                <a:spcPts val="1100"/>
              </a:spcAft>
              <a:buNone/>
            </a:pPr>
            <a:endParaRPr>
              <a:solidFill>
                <a:schemeClr val="dk1"/>
              </a:solidFill>
            </a:endParaRPr>
          </a:p>
        </p:txBody>
      </p:sp>
      <p:sp>
        <p:nvSpPr>
          <p:cNvPr id="423" name="Google Shape;423;p4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r>
              <a:rPr lang="en"/>
              <a:t> | © 2020 General Assembly</a:t>
            </a:r>
            <a:endParaRPr/>
          </a:p>
        </p:txBody>
      </p:sp>
      <p:sp>
        <p:nvSpPr>
          <p:cNvPr id="424" name="Google Shape;424;p4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Defining a Class or ID</a:t>
            </a:r>
            <a:endParaRPr/>
          </a:p>
        </p:txBody>
      </p:sp>
      <p:sp>
        <p:nvSpPr>
          <p:cNvPr id="425" name="Google Shape;425;p49"/>
          <p:cNvSpPr txBox="1"/>
          <p:nvPr/>
        </p:nvSpPr>
        <p:spPr>
          <a:xfrm>
            <a:off x="1162650" y="2383450"/>
            <a:ext cx="6818700" cy="66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latin typeface="Inconsolata"/>
                <a:ea typeface="Inconsolata"/>
                <a:cs typeface="Inconsolata"/>
                <a:sym typeface="Inconsolata"/>
              </a:rPr>
              <a:t>&lt;p id=”theUsername”&gt;GaiusMarius&lt;/p&gt;</a:t>
            </a:r>
            <a:endParaRPr sz="2400">
              <a:latin typeface="Inconsolata"/>
              <a:ea typeface="Inconsolata"/>
              <a:cs typeface="Inconsolata"/>
              <a:sym typeface="Inconsolata"/>
            </a:endParaRPr>
          </a:p>
        </p:txBody>
      </p:sp>
      <p:cxnSp>
        <p:nvCxnSpPr>
          <p:cNvPr id="426" name="Google Shape;426;p49"/>
          <p:cNvCxnSpPr/>
          <p:nvPr/>
        </p:nvCxnSpPr>
        <p:spPr>
          <a:xfrm>
            <a:off x="2294500" y="2943625"/>
            <a:ext cx="1765500" cy="12000"/>
          </a:xfrm>
          <a:prstGeom prst="straightConnector1">
            <a:avLst/>
          </a:prstGeom>
          <a:noFill/>
          <a:ln w="38100" cap="flat" cmpd="sng">
            <a:solidFill>
              <a:schemeClr val="accent2"/>
            </a:solidFill>
            <a:prstDash val="solid"/>
            <a:round/>
            <a:headEnd type="none" w="med" len="med"/>
            <a:tailEnd type="none" w="med" len="med"/>
          </a:ln>
        </p:spPr>
      </p:cxnSp>
      <p:sp>
        <p:nvSpPr>
          <p:cNvPr id="427" name="Google Shape;427;p49"/>
          <p:cNvSpPr txBox="1"/>
          <p:nvPr/>
        </p:nvSpPr>
        <p:spPr>
          <a:xfrm>
            <a:off x="2324424" y="2995775"/>
            <a:ext cx="18087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ID Name</a:t>
            </a:r>
            <a:endParaRPr>
              <a:latin typeface="Proxima Nova"/>
              <a:ea typeface="Proxima Nova"/>
              <a:cs typeface="Proxima Nova"/>
              <a:sym typeface="Proxima Nova"/>
            </a:endParaRPr>
          </a:p>
        </p:txBody>
      </p:sp>
      <p:sp>
        <p:nvSpPr>
          <p:cNvPr id="428" name="Google Shape;428;p4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50"/>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Advanced Selectors</a:t>
            </a:r>
            <a:endParaRPr/>
          </a:p>
        </p:txBody>
      </p:sp>
      <p:sp>
        <p:nvSpPr>
          <p:cNvPr id="434" name="Google Shape;434;p50"/>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Selectors Targeting Multiple Attributes</a:t>
            </a:r>
            <a:endParaRPr/>
          </a:p>
        </p:txBody>
      </p:sp>
      <p:sp>
        <p:nvSpPr>
          <p:cNvPr id="440" name="Google Shape;440;p51"/>
          <p:cNvSpPr txBox="1">
            <a:spLocks noGrp="1"/>
          </p:cNvSpPr>
          <p:nvPr>
            <p:ph type="body" idx="4294967295"/>
          </p:nvPr>
        </p:nvSpPr>
        <p:spPr>
          <a:xfrm>
            <a:off x="457200" y="2407150"/>
            <a:ext cx="8219100" cy="175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You can also combine several selectors together in order to target only the elements that match all of the selectors included. The example above targets only </a:t>
            </a:r>
            <a:r>
              <a:rPr lang="en" b="1">
                <a:solidFill>
                  <a:schemeClr val="dk1"/>
                </a:solidFill>
                <a:latin typeface="Inconsolata"/>
                <a:ea typeface="Inconsolata"/>
                <a:cs typeface="Inconsolata"/>
                <a:sym typeface="Inconsolata"/>
              </a:rPr>
              <a:t>div</a:t>
            </a:r>
            <a:r>
              <a:rPr lang="en">
                <a:solidFill>
                  <a:schemeClr val="dk1"/>
                </a:solidFill>
              </a:rPr>
              <a:t> elements with the </a:t>
            </a:r>
            <a:r>
              <a:rPr lang="en" b="1">
                <a:solidFill>
                  <a:schemeClr val="dk1"/>
                </a:solidFill>
                <a:latin typeface="Inconsolata"/>
                <a:ea typeface="Inconsolata"/>
                <a:cs typeface="Inconsolata"/>
                <a:sym typeface="Inconsolata"/>
              </a:rPr>
              <a:t>.my-class</a:t>
            </a:r>
            <a:r>
              <a:rPr lang="en">
                <a:solidFill>
                  <a:schemeClr val="dk1"/>
                </a:solidFill>
              </a:rPr>
              <a:t> class. </a:t>
            </a:r>
            <a:endParaRPr>
              <a:solidFill>
                <a:schemeClr val="dk1"/>
              </a:solidFill>
            </a:endParaRPr>
          </a:p>
          <a:p>
            <a:pPr marL="0" lvl="0" indent="0" algn="l" rtl="0">
              <a:spcBef>
                <a:spcPts val="1600"/>
              </a:spcBef>
              <a:spcAft>
                <a:spcPts val="1600"/>
              </a:spcAft>
              <a:buNone/>
            </a:pPr>
            <a:r>
              <a:rPr lang="en">
                <a:solidFill>
                  <a:schemeClr val="dk1"/>
                </a:solidFill>
                <a:highlight>
                  <a:schemeClr val="accent2"/>
                </a:highlight>
              </a:rPr>
              <a:t>Notice that there is no space between </a:t>
            </a:r>
            <a:r>
              <a:rPr lang="en" b="1">
                <a:solidFill>
                  <a:schemeClr val="dk1"/>
                </a:solidFill>
                <a:highlight>
                  <a:schemeClr val="accent2"/>
                </a:highlight>
                <a:latin typeface="Inconsolata"/>
                <a:ea typeface="Inconsolata"/>
                <a:cs typeface="Inconsolata"/>
                <a:sym typeface="Inconsolata"/>
              </a:rPr>
              <a:t>div</a:t>
            </a:r>
            <a:r>
              <a:rPr lang="en">
                <a:solidFill>
                  <a:schemeClr val="dk1"/>
                </a:solidFill>
                <a:highlight>
                  <a:schemeClr val="accent2"/>
                </a:highlight>
              </a:rPr>
              <a:t> and </a:t>
            </a:r>
            <a:r>
              <a:rPr lang="en" b="1">
                <a:solidFill>
                  <a:schemeClr val="dk1"/>
                </a:solidFill>
                <a:highlight>
                  <a:schemeClr val="accent2"/>
                </a:highlight>
                <a:latin typeface="Inconsolata"/>
                <a:ea typeface="Inconsolata"/>
                <a:cs typeface="Inconsolata"/>
                <a:sym typeface="Inconsolata"/>
              </a:rPr>
              <a:t>.my-class</a:t>
            </a:r>
            <a:r>
              <a:rPr lang="en">
                <a:solidFill>
                  <a:schemeClr val="dk1"/>
                </a:solidFill>
                <a:highlight>
                  <a:schemeClr val="accent2"/>
                </a:highlight>
              </a:rPr>
              <a:t>.</a:t>
            </a:r>
            <a:endParaRPr b="1">
              <a:solidFill>
                <a:schemeClr val="dk1"/>
              </a:solidFill>
              <a:highlight>
                <a:schemeClr val="accent2"/>
              </a:highlight>
              <a:latin typeface="Courier New"/>
              <a:ea typeface="Courier New"/>
              <a:cs typeface="Courier New"/>
              <a:sym typeface="Courier New"/>
            </a:endParaRPr>
          </a:p>
        </p:txBody>
      </p:sp>
      <p:sp>
        <p:nvSpPr>
          <p:cNvPr id="441" name="Google Shape;441;p51"/>
          <p:cNvSpPr/>
          <p:nvPr/>
        </p:nvSpPr>
        <p:spPr>
          <a:xfrm>
            <a:off x="545200" y="1028375"/>
            <a:ext cx="8013000" cy="12678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div.my-class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color: white;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text-decoration: underline;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442" name="Google Shape;442;p51"/>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17</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43" name="Google Shape;443;p5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44" name="Google Shape;444;p5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r>
              <a:rPr lang="en"/>
              <a:t> | © 2020 General Assembly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52"/>
          <p:cNvSpPr txBox="1">
            <a:spLocks noGrp="1"/>
          </p:cNvSpPr>
          <p:nvPr>
            <p:ph type="title" idx="4294967295"/>
          </p:nvPr>
        </p:nvSpPr>
        <p:spPr>
          <a:xfrm>
            <a:off x="747900" y="1767225"/>
            <a:ext cx="7515900" cy="1282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chemeClr val="dk1"/>
              </a:buClr>
              <a:buSzPts val="1100"/>
              <a:buFont typeface="Arial"/>
              <a:buNone/>
            </a:pPr>
            <a:r>
              <a:rPr lang="en" sz="2800">
                <a:solidFill>
                  <a:schemeClr val="dk2"/>
                </a:solidFill>
              </a:rPr>
              <a:t>Specific selectors override general selectors:</a:t>
            </a:r>
            <a:endParaRPr sz="2800">
              <a:solidFill>
                <a:schemeClr val="dk2"/>
              </a:solidFill>
            </a:endParaRPr>
          </a:p>
          <a:p>
            <a:pPr marL="0" lvl="0" indent="0" algn="ctr" rtl="0">
              <a:spcBef>
                <a:spcPts val="0"/>
              </a:spcBef>
              <a:spcAft>
                <a:spcPts val="0"/>
              </a:spcAft>
              <a:buClr>
                <a:schemeClr val="dk1"/>
              </a:buClr>
              <a:buSzPts val="1100"/>
              <a:buFont typeface="Arial"/>
              <a:buNone/>
            </a:pPr>
            <a:r>
              <a:rPr lang="en" sz="2800" b="0">
                <a:solidFill>
                  <a:srgbClr val="000000"/>
                </a:solidFill>
              </a:rPr>
              <a:t>ID &gt; Class &gt; Element</a:t>
            </a:r>
            <a:endParaRPr sz="2800">
              <a:solidFill>
                <a:srgbClr val="000000"/>
              </a:solidFill>
            </a:endParaRPr>
          </a:p>
        </p:txBody>
      </p:sp>
      <p:sp>
        <p:nvSpPr>
          <p:cNvPr id="450" name="Google Shape;450;p52"/>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18</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51" name="Google Shape;451;p5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r>
              <a:rPr lang="en"/>
              <a:t> | © 2020 General Assembly</a:t>
            </a:r>
            <a:endParaRPr/>
          </a:p>
        </p:txBody>
      </p:sp>
      <p:sp>
        <p:nvSpPr>
          <p:cNvPr id="452" name="Google Shape;452;p5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5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!important</a:t>
            </a:r>
            <a:endParaRPr>
              <a:latin typeface="Inconsolata"/>
              <a:ea typeface="Inconsolata"/>
              <a:cs typeface="Inconsolata"/>
              <a:sym typeface="Inconsolata"/>
            </a:endParaRPr>
          </a:p>
        </p:txBody>
      </p:sp>
      <p:sp>
        <p:nvSpPr>
          <p:cNvPr id="458" name="Google Shape;458;p53"/>
          <p:cNvSpPr txBox="1">
            <a:spLocks noGrp="1"/>
          </p:cNvSpPr>
          <p:nvPr>
            <p:ph type="body" idx="4294967295"/>
          </p:nvPr>
        </p:nvSpPr>
        <p:spPr>
          <a:xfrm>
            <a:off x="462450" y="2428250"/>
            <a:ext cx="8219100" cy="2119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a:solidFill>
                  <a:schemeClr val="dk1"/>
                </a:solidFill>
              </a:rPr>
              <a:t>Using </a:t>
            </a:r>
            <a:r>
              <a:rPr lang="en" b="1">
                <a:solidFill>
                  <a:schemeClr val="dk1"/>
                </a:solidFill>
                <a:latin typeface="Inconsolata"/>
                <a:ea typeface="Inconsolata"/>
                <a:cs typeface="Inconsolata"/>
                <a:sym typeface="Inconsolata"/>
              </a:rPr>
              <a:t>!important</a:t>
            </a:r>
            <a:r>
              <a:rPr lang="en">
                <a:solidFill>
                  <a:schemeClr val="dk1"/>
                </a:solidFill>
              </a:rPr>
              <a:t> makes this style jump out of the DOM tree order and take precedence over all other styles.</a:t>
            </a:r>
            <a:endParaRPr>
              <a:solidFill>
                <a:schemeClr val="dk1"/>
              </a:solidFill>
            </a:endParaRPr>
          </a:p>
          <a:p>
            <a:pPr marL="457200" lvl="0" indent="-342900" algn="l" rtl="0">
              <a:spcBef>
                <a:spcPts val="1000"/>
              </a:spcBef>
              <a:spcAft>
                <a:spcPts val="1000"/>
              </a:spcAft>
              <a:buClr>
                <a:schemeClr val="dk1"/>
              </a:buClr>
              <a:buSzPts val="1800"/>
              <a:buChar char="●"/>
            </a:pPr>
            <a:r>
              <a:rPr lang="en">
                <a:solidFill>
                  <a:schemeClr val="dk1"/>
                </a:solidFill>
              </a:rPr>
              <a:t>If you use this in your work regularly, </a:t>
            </a:r>
            <a:r>
              <a:rPr lang="en" b="1">
                <a:solidFill>
                  <a:schemeClr val="dk1"/>
                </a:solidFill>
              </a:rPr>
              <a:t>code reviewers will not be happy</a:t>
            </a:r>
            <a:r>
              <a:rPr lang="en">
                <a:solidFill>
                  <a:schemeClr val="dk1"/>
                </a:solidFill>
              </a:rPr>
              <a:t>. This is considered a brute-force, last-resort approach when all other selectors have failed.</a:t>
            </a:r>
            <a:endParaRPr>
              <a:solidFill>
                <a:schemeClr val="dk1"/>
              </a:solidFill>
            </a:endParaRPr>
          </a:p>
        </p:txBody>
      </p:sp>
      <p:sp>
        <p:nvSpPr>
          <p:cNvPr id="459" name="Google Shape;459;p53"/>
          <p:cNvSpPr/>
          <p:nvPr/>
        </p:nvSpPr>
        <p:spPr>
          <a:xfrm>
            <a:off x="545200" y="1028375"/>
            <a:ext cx="8013000" cy="12849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.make-it-white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color: white </a:t>
            </a:r>
            <a:r>
              <a:rPr lang="en" sz="1800">
                <a:solidFill>
                  <a:schemeClr val="dk1"/>
                </a:solidFill>
                <a:highlight>
                  <a:schemeClr val="accent2"/>
                </a:highlight>
                <a:latin typeface="Inconsolata"/>
                <a:ea typeface="Inconsolata"/>
                <a:cs typeface="Inconsolata"/>
                <a:sym typeface="Inconsolata"/>
              </a:rPr>
              <a:t>!important</a:t>
            </a: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text-decoration: underline;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460" name="Google Shape;460;p53"/>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19</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61" name="Google Shape;461;p53"/>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62" name="Google Shape;462;p5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19</a:t>
            </a:fld>
            <a:r>
              <a:rPr lang="en"/>
              <a:t> | © 2020 General Assembly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304"/>
        <p:cNvGrpSpPr/>
        <p:nvPr/>
      </p:nvGrpSpPr>
      <p:grpSpPr>
        <a:xfrm>
          <a:off x="0" y="0"/>
          <a:ext cx="0" cy="0"/>
          <a:chOff x="0" y="0"/>
          <a:chExt cx="0" cy="0"/>
        </a:xfrm>
      </p:grpSpPr>
      <p:sp>
        <p:nvSpPr>
          <p:cNvPr id="305" name="Google Shape;305;p36"/>
          <p:cNvSpPr txBox="1">
            <a:spLocks noGrp="1"/>
          </p:cNvSpPr>
          <p:nvPr>
            <p:ph type="title"/>
          </p:nvPr>
        </p:nvSpPr>
        <p:spPr>
          <a:xfrm>
            <a:off x="979500" y="332100"/>
            <a:ext cx="7185000" cy="653100"/>
          </a:xfrm>
          <a:prstGeom prst="rect">
            <a:avLst/>
          </a:prstGeom>
          <a:solidFill>
            <a:srgbClr val="FF0018"/>
          </a:solidFill>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Lesson 03 Change Log FEWD 3.1 - 3.2</a:t>
            </a:r>
            <a:endParaRPr>
              <a:solidFill>
                <a:srgbClr val="FFFFFF"/>
              </a:solidFill>
            </a:endParaRPr>
          </a:p>
        </p:txBody>
      </p:sp>
      <p:sp>
        <p:nvSpPr>
          <p:cNvPr id="306" name="Google Shape;306;p36"/>
          <p:cNvSpPr txBox="1">
            <a:spLocks noGrp="1"/>
          </p:cNvSpPr>
          <p:nvPr>
            <p:ph type="body" idx="4294967295"/>
          </p:nvPr>
        </p:nvSpPr>
        <p:spPr>
          <a:xfrm>
            <a:off x="979500" y="1078375"/>
            <a:ext cx="7099500" cy="347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a:solidFill>
                  <a:schemeClr val="dk1"/>
                </a:solidFill>
              </a:rPr>
              <a:t>Below are the specific changes made in this lesson.</a:t>
            </a:r>
            <a:endParaRPr sz="1600">
              <a:solidFill>
                <a:schemeClr val="dk1"/>
              </a:solidFill>
            </a:endParaRPr>
          </a:p>
          <a:p>
            <a:pPr marL="0" lvl="0" indent="0" algn="l" rtl="0">
              <a:spcBef>
                <a:spcPts val="1600"/>
              </a:spcBef>
              <a:spcAft>
                <a:spcPts val="0"/>
              </a:spcAft>
              <a:buClr>
                <a:schemeClr val="dk1"/>
              </a:buClr>
              <a:buSzPts val="1100"/>
              <a:buFont typeface="Arial"/>
              <a:buNone/>
            </a:pPr>
            <a:r>
              <a:rPr lang="en" sz="1600">
                <a:solidFill>
                  <a:schemeClr val="dk1"/>
                </a:solidFill>
              </a:rPr>
              <a:t>Returning Instructor Directions: </a:t>
            </a:r>
            <a:endParaRPr sz="1600">
              <a:solidFill>
                <a:schemeClr val="dk1"/>
              </a:solidFill>
            </a:endParaRPr>
          </a:p>
          <a:p>
            <a:pPr marL="457200" lvl="0" indent="-330200" algn="l" rtl="0">
              <a:spcBef>
                <a:spcPts val="1600"/>
              </a:spcBef>
              <a:spcAft>
                <a:spcPts val="0"/>
              </a:spcAft>
              <a:buClr>
                <a:schemeClr val="dk1"/>
              </a:buClr>
              <a:buSzPts val="1600"/>
              <a:buAutoNum type="arabicPeriod"/>
            </a:pPr>
            <a:r>
              <a:rPr lang="en" sz="1600">
                <a:solidFill>
                  <a:schemeClr val="dk1"/>
                </a:solidFill>
              </a:rPr>
              <a:t>Click on the hyperlinks below, and it will direct you to the specific slide.</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 sz="1600">
                <a:solidFill>
                  <a:schemeClr val="dk1"/>
                </a:solidFill>
              </a:rPr>
              <a:t>Copy the entire slide, and paste in your existing curriculum deck. </a:t>
            </a:r>
            <a:endParaRPr/>
          </a:p>
          <a:p>
            <a:pPr marL="457200" lvl="0" indent="-304800" algn="l" rtl="0">
              <a:spcBef>
                <a:spcPts val="0"/>
              </a:spcBef>
              <a:spcAft>
                <a:spcPts val="0"/>
              </a:spcAft>
              <a:buSzPts val="1200"/>
              <a:buChar char="➔"/>
            </a:pPr>
            <a:r>
              <a:rPr lang="en" sz="1200" u="sng">
                <a:solidFill>
                  <a:schemeClr val="hlink"/>
                </a:solidFill>
                <a:hlinkClick r:id="rId3" action="ppaction://hlinksldjump"/>
              </a:rPr>
              <a:t>Pre-Class Materials and Preparation</a:t>
            </a:r>
            <a:r>
              <a:rPr lang="en" sz="1200"/>
              <a:t> - </a:t>
            </a:r>
            <a:r>
              <a:rPr lang="en" sz="1200">
                <a:solidFill>
                  <a:schemeClr val="dk1"/>
                </a:solidFill>
              </a:rPr>
              <a:t>Added warmup activities to the new CodePen collection “Warmups”.</a:t>
            </a:r>
            <a:endParaRPr sz="1200"/>
          </a:p>
          <a:p>
            <a:pPr marL="0" lvl="0" indent="0" algn="l" rtl="0">
              <a:spcBef>
                <a:spcPts val="1600"/>
              </a:spcBef>
              <a:spcAft>
                <a:spcPts val="1600"/>
              </a:spcAft>
              <a:buNone/>
            </a:pPr>
            <a:r>
              <a:rPr lang="en" sz="1600" b="1">
                <a:solidFill>
                  <a:schemeClr val="dk1"/>
                </a:solidFill>
                <a:highlight>
                  <a:srgbClr val="FED532"/>
                </a:highlight>
              </a:rPr>
              <a:t>Share how the lesson went through our Instructor Lesson Exit Ticket - the Curriculum Feedback form: </a:t>
            </a:r>
            <a:r>
              <a:rPr lang="en" sz="1600" b="1" u="sng">
                <a:solidFill>
                  <a:schemeClr val="accent5"/>
                </a:solidFill>
                <a:highlight>
                  <a:srgbClr val="FED532"/>
                </a:highlight>
                <a:hlinkClick r:id="rId4">
                  <a:extLst>
                    <a:ext uri="{A12FA001-AC4F-418D-AE19-62706E023703}">
                      <ahyp:hlinkClr xmlns:ahyp="http://schemas.microsoft.com/office/drawing/2018/hyperlinkcolor" val="tx"/>
                    </a:ext>
                  </a:extLst>
                </a:hlinkClick>
              </a:rPr>
              <a:t>http://ga.co/curriculum-feedback</a:t>
            </a:r>
            <a:r>
              <a:rPr lang="en" sz="1600" b="1">
                <a:solidFill>
                  <a:schemeClr val="dk1"/>
                </a:solidFill>
                <a:highlight>
                  <a:srgbClr val="FED532"/>
                </a:highlight>
              </a:rPr>
              <a:t> </a:t>
            </a:r>
            <a:endParaRPr sz="1200"/>
          </a:p>
        </p:txBody>
      </p:sp>
      <p:sp>
        <p:nvSpPr>
          <p:cNvPr id="307" name="Google Shape;307;p36"/>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54"/>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CSS Exploration</a:t>
            </a:r>
            <a:endParaRPr/>
          </a:p>
        </p:txBody>
      </p:sp>
      <p:sp>
        <p:nvSpPr>
          <p:cNvPr id="468" name="Google Shape;468;p54"/>
          <p:cNvSpPr txBox="1">
            <a:spLocks noGrp="1"/>
          </p:cNvSpPr>
          <p:nvPr>
            <p:ph type="subTitle" idx="3"/>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30 minutes</a:t>
            </a:r>
            <a:endParaRPr/>
          </a:p>
        </p:txBody>
      </p:sp>
      <p:sp>
        <p:nvSpPr>
          <p:cNvPr id="469" name="Google Shape;469;p54"/>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20</a:t>
            </a:fld>
            <a:endParaRPr/>
          </a:p>
        </p:txBody>
      </p:sp>
      <p:sp>
        <p:nvSpPr>
          <p:cNvPr id="470" name="Google Shape;470;p54"/>
          <p:cNvSpPr txBox="1">
            <a:spLocks noGrp="1"/>
          </p:cNvSpPr>
          <p:nvPr>
            <p:ph type="body" idx="1"/>
          </p:nvPr>
        </p:nvSpPr>
        <p:spPr>
          <a:xfrm>
            <a:off x="457200" y="1143000"/>
            <a:ext cx="8229600" cy="10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This exercise is to practice writing specific selectors to apply styles. Remember, there’s more than one right answer!</a:t>
            </a:r>
            <a:endParaRPr/>
          </a:p>
        </p:txBody>
      </p:sp>
      <p:sp>
        <p:nvSpPr>
          <p:cNvPr id="471" name="Google Shape;471;p54"/>
          <p:cNvSpPr/>
          <p:nvPr/>
        </p:nvSpPr>
        <p:spPr>
          <a:xfrm>
            <a:off x="753200" y="2182203"/>
            <a:ext cx="3171300" cy="19767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Starter code: </a:t>
            </a:r>
            <a:br>
              <a:rPr lang="en" sz="1600" b="1" dirty="0">
                <a:latin typeface="Proxima Nova"/>
                <a:ea typeface="Proxima Nova"/>
                <a:cs typeface="Proxima Nova"/>
                <a:sym typeface="Proxima Nova"/>
              </a:rPr>
            </a:br>
            <a:endParaRPr lang="en" sz="1600" b="1" dirty="0">
              <a:latin typeface="Proxima Nova"/>
              <a:ea typeface="Proxima Nova"/>
              <a:cs typeface="Proxima Nova"/>
              <a:sym typeface="Proxima Nova"/>
            </a:endParaRPr>
          </a:p>
          <a:p>
            <a:pPr marL="0" lvl="0" indent="0" algn="ctr" rtl="0">
              <a:spcBef>
                <a:spcPts val="0"/>
              </a:spcBef>
              <a:spcAft>
                <a:spcPts val="0"/>
              </a:spcAft>
              <a:buNone/>
            </a:pPr>
            <a:r>
              <a:rPr lang="en-US" sz="1600" dirty="0">
                <a:latin typeface="Proxima Nova"/>
                <a:ea typeface="Proxima Nova"/>
                <a:cs typeface="Proxima Nova"/>
                <a:sym typeface="Proxima Nova"/>
              </a:rPr>
              <a:t>Exercises and Homework\Lesson 03\02-01 CSS Box Model and Tags\</a:t>
            </a:r>
            <a:r>
              <a:rPr lang="en-US" sz="1600" dirty="0" err="1">
                <a:latin typeface="Proxima Nova"/>
                <a:ea typeface="Proxima Nova"/>
                <a:cs typeface="Proxima Nova"/>
                <a:sym typeface="Proxima Nova"/>
              </a:rPr>
              <a:t>starter_code</a:t>
            </a:r>
            <a:endParaRPr lang="en-US" sz="1600" dirty="0">
              <a:latin typeface="Proxima Nova"/>
              <a:ea typeface="Proxima Nova"/>
              <a:cs typeface="Proxima Nova"/>
              <a:sym typeface="Proxima Nova"/>
            </a:endParaRPr>
          </a:p>
        </p:txBody>
      </p:sp>
      <p:sp>
        <p:nvSpPr>
          <p:cNvPr id="472" name="Google Shape;472;p54"/>
          <p:cNvSpPr/>
          <p:nvPr/>
        </p:nvSpPr>
        <p:spPr>
          <a:xfrm>
            <a:off x="4238688" y="2860438"/>
            <a:ext cx="666600" cy="393600"/>
          </a:xfrm>
          <a:prstGeom prst="rightArrow">
            <a:avLst>
              <a:gd name="adj1" fmla="val 50000"/>
              <a:gd name="adj2" fmla="val 50000"/>
            </a:avLst>
          </a:prstGeom>
          <a:solidFill>
            <a:srgbClr val="00A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4"/>
          <p:cNvSpPr/>
          <p:nvPr/>
        </p:nvSpPr>
        <p:spPr>
          <a:xfrm>
            <a:off x="5219500" y="2182203"/>
            <a:ext cx="3171300" cy="20184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Solution code: </a:t>
            </a:r>
            <a:br>
              <a:rPr lang="en" sz="1600" b="1" dirty="0">
                <a:latin typeface="Proxima Nova"/>
                <a:ea typeface="Proxima Nova"/>
                <a:cs typeface="Proxima Nova"/>
                <a:sym typeface="Proxima Nova"/>
              </a:rPr>
            </a:br>
            <a:endParaRPr lang="en" sz="1600" b="1" dirty="0">
              <a:latin typeface="Proxima Nova"/>
              <a:ea typeface="Proxima Nova"/>
              <a:cs typeface="Proxima Nova"/>
              <a:sym typeface="Proxima Nova"/>
            </a:endParaRPr>
          </a:p>
          <a:p>
            <a:pPr marL="0" lvl="0" indent="0" algn="ctr" rtl="0">
              <a:spcBef>
                <a:spcPts val="0"/>
              </a:spcBef>
              <a:spcAft>
                <a:spcPts val="0"/>
              </a:spcAft>
              <a:buNone/>
            </a:pPr>
            <a:r>
              <a:rPr lang="en-US" sz="1600" dirty="0">
                <a:latin typeface="Proxima Nova"/>
                <a:ea typeface="Proxima Nova"/>
                <a:cs typeface="Proxima Nova"/>
                <a:sym typeface="Proxima Nova"/>
              </a:rPr>
              <a:t>Exercises and Homework\ Lesson 03\02-01 CSS Box Model and Tags\solution</a:t>
            </a:r>
            <a:endParaRPr sz="1600" dirty="0">
              <a:latin typeface="Proxima Nova"/>
              <a:ea typeface="Proxima Nova"/>
              <a:cs typeface="Proxima Nova"/>
              <a:sym typeface="Proxima Nova"/>
            </a:endParaRPr>
          </a:p>
        </p:txBody>
      </p:sp>
      <p:sp>
        <p:nvSpPr>
          <p:cNvPr id="474" name="Google Shape;474;p54"/>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20</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55"/>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CSS Exploration</a:t>
            </a:r>
            <a:endParaRPr/>
          </a:p>
        </p:txBody>
      </p:sp>
      <p:sp>
        <p:nvSpPr>
          <p:cNvPr id="480" name="Google Shape;480;p55"/>
          <p:cNvSpPr txBox="1">
            <a:spLocks noGrp="1"/>
          </p:cNvSpPr>
          <p:nvPr>
            <p:ph type="subTitle" idx="3"/>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30 minutes</a:t>
            </a:r>
            <a:endParaRPr/>
          </a:p>
        </p:txBody>
      </p:sp>
      <p:sp>
        <p:nvSpPr>
          <p:cNvPr id="481" name="Google Shape;481;p55"/>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21</a:t>
            </a:fld>
            <a:endParaRPr/>
          </a:p>
        </p:txBody>
      </p:sp>
      <p:sp>
        <p:nvSpPr>
          <p:cNvPr id="482" name="Google Shape;482;p55"/>
          <p:cNvSpPr txBox="1">
            <a:spLocks noGrp="1"/>
          </p:cNvSpPr>
          <p:nvPr>
            <p:ph type="body" idx="1"/>
          </p:nvPr>
        </p:nvSpPr>
        <p:spPr>
          <a:xfrm>
            <a:off x="457200" y="1143000"/>
            <a:ext cx="8229600" cy="10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In the exercise folder, open the README.md in Visual Studio Code for a list of specific styles to create</a:t>
            </a:r>
            <a:endParaRPr/>
          </a:p>
        </p:txBody>
      </p:sp>
      <p:sp>
        <p:nvSpPr>
          <p:cNvPr id="483" name="Google Shape;483;p55"/>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21</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56"/>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Structuring HTML</a:t>
            </a:r>
            <a:endParaRPr/>
          </a:p>
        </p:txBody>
      </p:sp>
      <p:sp>
        <p:nvSpPr>
          <p:cNvPr id="489" name="Google Shape;489;p56"/>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57"/>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DOM Tree</a:t>
            </a:r>
            <a:endParaRPr/>
          </a:p>
        </p:txBody>
      </p:sp>
      <p:sp>
        <p:nvSpPr>
          <p:cNvPr id="495" name="Google Shape;495;p57"/>
          <p:cNvSpPr txBox="1"/>
          <p:nvPr/>
        </p:nvSpPr>
        <p:spPr>
          <a:xfrm>
            <a:off x="634350" y="3831463"/>
            <a:ext cx="7875300" cy="53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Proxima Nova"/>
                <a:ea typeface="Proxima Nova"/>
                <a:cs typeface="Proxima Nova"/>
                <a:sym typeface="Proxima Nova"/>
              </a:rPr>
              <a:t>A visual diagram of a webpage’s HTML structure.</a:t>
            </a:r>
            <a:endParaRPr sz="1800">
              <a:latin typeface="Proxima Nova"/>
              <a:ea typeface="Proxima Nova"/>
              <a:cs typeface="Proxima Nova"/>
              <a:sym typeface="Proxima Nova"/>
            </a:endParaRPr>
          </a:p>
        </p:txBody>
      </p:sp>
      <p:sp>
        <p:nvSpPr>
          <p:cNvPr id="496" name="Google Shape;496;p5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23</a:t>
            </a:fld>
            <a:r>
              <a:rPr lang="en"/>
              <a:t> | © 2020 General Assembly</a:t>
            </a:r>
            <a:endParaRPr/>
          </a:p>
        </p:txBody>
      </p:sp>
      <p:pic>
        <p:nvPicPr>
          <p:cNvPr id="497" name="Google Shape;497;p57"/>
          <p:cNvPicPr preferRelativeResize="0"/>
          <p:nvPr/>
        </p:nvPicPr>
        <p:blipFill>
          <a:blip r:embed="rId3">
            <a:alphaModFix/>
          </a:blip>
          <a:stretch>
            <a:fillRect/>
          </a:stretch>
        </p:blipFill>
        <p:spPr>
          <a:xfrm>
            <a:off x="3260416" y="779225"/>
            <a:ext cx="2623169" cy="2885486"/>
          </a:xfrm>
          <a:prstGeom prst="rect">
            <a:avLst/>
          </a:prstGeom>
          <a:noFill/>
          <a:ln>
            <a:noFill/>
          </a:ln>
        </p:spPr>
      </p:pic>
      <p:sp>
        <p:nvSpPr>
          <p:cNvPr id="498" name="Google Shape;498;p5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5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Tree-Like Structures Can Be Visualized</a:t>
            </a:r>
            <a:endParaRPr/>
          </a:p>
        </p:txBody>
      </p:sp>
      <p:sp>
        <p:nvSpPr>
          <p:cNvPr id="504" name="Google Shape;504;p58"/>
          <p:cNvSpPr txBox="1"/>
          <p:nvPr/>
        </p:nvSpPr>
        <p:spPr>
          <a:xfrm>
            <a:off x="634350" y="853075"/>
            <a:ext cx="3937800" cy="368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Inconsolata"/>
                <a:ea typeface="Inconsolata"/>
                <a:cs typeface="Inconsolata"/>
                <a:sym typeface="Inconsolata"/>
              </a:rPr>
              <a:t>&lt;main&gt;</a:t>
            </a:r>
            <a:endParaRPr sz="1800" b="1" dirty="0">
              <a:latin typeface="Inconsolata"/>
              <a:ea typeface="Inconsolata"/>
              <a:cs typeface="Inconsolata"/>
              <a:sym typeface="Inconsolata"/>
            </a:endParaRPr>
          </a:p>
          <a:p>
            <a:pPr marL="0" lvl="0" indent="0" algn="l" rtl="0">
              <a:spcBef>
                <a:spcPts val="0"/>
              </a:spcBef>
              <a:spcAft>
                <a:spcPts val="0"/>
              </a:spcAft>
              <a:buNone/>
            </a:pPr>
            <a:r>
              <a:rPr lang="en" sz="1800" b="1" dirty="0">
                <a:latin typeface="Inconsolata"/>
                <a:ea typeface="Inconsolata"/>
                <a:cs typeface="Inconsolata"/>
                <a:sym typeface="Inconsolata"/>
              </a:rPr>
              <a:t>	&lt;section class=”ichi”&gt;</a:t>
            </a:r>
            <a:endParaRPr sz="1800" b="1" dirty="0">
              <a:latin typeface="Inconsolata"/>
              <a:ea typeface="Inconsolata"/>
              <a:cs typeface="Inconsolata"/>
              <a:sym typeface="Inconsolata"/>
            </a:endParaRPr>
          </a:p>
          <a:p>
            <a:pPr marL="0" lvl="0" indent="0" algn="l" rtl="0">
              <a:spcBef>
                <a:spcPts val="0"/>
              </a:spcBef>
              <a:spcAft>
                <a:spcPts val="0"/>
              </a:spcAft>
              <a:buNone/>
            </a:pPr>
            <a:r>
              <a:rPr lang="en" sz="1800" b="1" dirty="0">
                <a:latin typeface="Inconsolata"/>
                <a:ea typeface="Inconsolata"/>
                <a:cs typeface="Inconsolata"/>
                <a:sym typeface="Inconsolata"/>
              </a:rPr>
              <a:t>	&lt;p&gt;</a:t>
            </a:r>
            <a:endParaRPr sz="1800" b="1" dirty="0">
              <a:latin typeface="Inconsolata"/>
              <a:ea typeface="Inconsolata"/>
              <a:cs typeface="Inconsolata"/>
              <a:sym typeface="Inconsolata"/>
            </a:endParaRPr>
          </a:p>
          <a:p>
            <a:pPr marL="0" lvl="0" indent="0" algn="l" rtl="0">
              <a:spcBef>
                <a:spcPts val="0"/>
              </a:spcBef>
              <a:spcAft>
                <a:spcPts val="0"/>
              </a:spcAft>
              <a:buNone/>
            </a:pPr>
            <a:r>
              <a:rPr lang="en" sz="1800" b="1" dirty="0">
                <a:latin typeface="Inconsolata"/>
                <a:ea typeface="Inconsolata"/>
                <a:cs typeface="Inconsolata"/>
                <a:sym typeface="Inconsolata"/>
              </a:rPr>
              <a:t>	Content</a:t>
            </a:r>
            <a:endParaRPr sz="1800" b="1" dirty="0">
              <a:latin typeface="Inconsolata"/>
              <a:ea typeface="Inconsolata"/>
              <a:cs typeface="Inconsolata"/>
              <a:sym typeface="Inconsolata"/>
            </a:endParaRPr>
          </a:p>
          <a:p>
            <a:pPr marL="457200" lvl="0" indent="457200" algn="l" rtl="0">
              <a:spcBef>
                <a:spcPts val="0"/>
              </a:spcBef>
              <a:spcAft>
                <a:spcPts val="0"/>
              </a:spcAft>
              <a:buNone/>
            </a:pPr>
            <a:r>
              <a:rPr lang="en" sz="1800" b="1" dirty="0">
                <a:latin typeface="Inconsolata"/>
                <a:ea typeface="Inconsolata"/>
                <a:cs typeface="Inconsolata"/>
                <a:sym typeface="Inconsolata"/>
              </a:rPr>
              <a:t>&lt;/p&gt;</a:t>
            </a:r>
            <a:endParaRPr sz="1800" b="1" dirty="0">
              <a:latin typeface="Inconsolata"/>
              <a:ea typeface="Inconsolata"/>
              <a:cs typeface="Inconsolata"/>
              <a:sym typeface="Inconsolata"/>
            </a:endParaRPr>
          </a:p>
          <a:p>
            <a:pPr marL="0" lvl="0" indent="0" algn="l" rtl="0">
              <a:spcBef>
                <a:spcPts val="0"/>
              </a:spcBef>
              <a:spcAft>
                <a:spcPts val="0"/>
              </a:spcAft>
              <a:buNone/>
            </a:pPr>
            <a:r>
              <a:rPr lang="en" sz="1800" b="1" dirty="0">
                <a:latin typeface="Inconsolata"/>
                <a:ea typeface="Inconsolata"/>
                <a:cs typeface="Inconsolata"/>
                <a:sym typeface="Inconsolata"/>
              </a:rPr>
              <a:t>	&lt;/section&gt;</a:t>
            </a:r>
            <a:endParaRPr sz="1800" b="1" dirty="0">
              <a:latin typeface="Inconsolata"/>
              <a:ea typeface="Inconsolata"/>
              <a:cs typeface="Inconsolata"/>
              <a:sym typeface="Inconsolata"/>
            </a:endParaRPr>
          </a:p>
          <a:p>
            <a:pPr marL="0" lvl="0" indent="0" algn="l" rtl="0">
              <a:spcBef>
                <a:spcPts val="0"/>
              </a:spcBef>
              <a:spcAft>
                <a:spcPts val="0"/>
              </a:spcAft>
              <a:buNone/>
            </a:pPr>
            <a:r>
              <a:rPr lang="en" sz="1800" b="1" dirty="0">
                <a:latin typeface="Inconsolata"/>
                <a:ea typeface="Inconsolata"/>
                <a:cs typeface="Inconsolata"/>
                <a:sym typeface="Inconsolata"/>
              </a:rPr>
              <a:t>	&lt;section class=”ni”&gt;</a:t>
            </a:r>
            <a:endParaRPr sz="1800" b="1" dirty="0">
              <a:latin typeface="Inconsolata"/>
              <a:ea typeface="Inconsolata"/>
              <a:cs typeface="Inconsolata"/>
              <a:sym typeface="Inconsolata"/>
            </a:endParaRPr>
          </a:p>
          <a:p>
            <a:pPr marL="0" lvl="0" indent="0" algn="l" rtl="0">
              <a:spcBef>
                <a:spcPts val="0"/>
              </a:spcBef>
              <a:spcAft>
                <a:spcPts val="0"/>
              </a:spcAft>
              <a:buNone/>
            </a:pPr>
            <a:r>
              <a:rPr lang="en" sz="1800" b="1" dirty="0">
                <a:latin typeface="Inconsolata"/>
                <a:ea typeface="Inconsolata"/>
                <a:cs typeface="Inconsolata"/>
                <a:sym typeface="Inconsolata"/>
              </a:rPr>
              <a:t>	&lt;p&gt;</a:t>
            </a:r>
            <a:endParaRPr sz="1800" b="1" dirty="0">
              <a:latin typeface="Inconsolata"/>
              <a:ea typeface="Inconsolata"/>
              <a:cs typeface="Inconsolata"/>
              <a:sym typeface="Inconsolata"/>
            </a:endParaRPr>
          </a:p>
          <a:p>
            <a:pPr marL="0" lvl="0" indent="0" algn="l" rtl="0">
              <a:spcBef>
                <a:spcPts val="0"/>
              </a:spcBef>
              <a:spcAft>
                <a:spcPts val="0"/>
              </a:spcAft>
              <a:buNone/>
            </a:pPr>
            <a:r>
              <a:rPr lang="en" sz="1800" b="1" dirty="0">
                <a:latin typeface="Inconsolata"/>
                <a:ea typeface="Inconsolata"/>
                <a:cs typeface="Inconsolata"/>
                <a:sym typeface="Inconsolata"/>
              </a:rPr>
              <a:t>	More content</a:t>
            </a:r>
            <a:endParaRPr sz="1800" b="1" dirty="0">
              <a:latin typeface="Inconsolata"/>
              <a:ea typeface="Inconsolata"/>
              <a:cs typeface="Inconsolata"/>
              <a:sym typeface="Inconsolata"/>
            </a:endParaRPr>
          </a:p>
          <a:p>
            <a:pPr marL="0" lvl="0" indent="0" algn="l" rtl="0">
              <a:spcBef>
                <a:spcPts val="0"/>
              </a:spcBef>
              <a:spcAft>
                <a:spcPts val="0"/>
              </a:spcAft>
              <a:buNone/>
            </a:pPr>
            <a:r>
              <a:rPr lang="en" sz="1800" b="1" dirty="0">
                <a:latin typeface="Inconsolata"/>
                <a:ea typeface="Inconsolata"/>
                <a:cs typeface="Inconsolata"/>
                <a:sym typeface="Inconsolata"/>
              </a:rPr>
              <a:t>	&lt;/p&gt;</a:t>
            </a:r>
            <a:endParaRPr sz="1800" b="1" dirty="0">
              <a:latin typeface="Inconsolata"/>
              <a:ea typeface="Inconsolata"/>
              <a:cs typeface="Inconsolata"/>
              <a:sym typeface="Inconsolata"/>
            </a:endParaRPr>
          </a:p>
          <a:p>
            <a:pPr marL="0" lvl="0" indent="0" algn="l" rtl="0">
              <a:spcBef>
                <a:spcPts val="0"/>
              </a:spcBef>
              <a:spcAft>
                <a:spcPts val="0"/>
              </a:spcAft>
              <a:buNone/>
            </a:pPr>
            <a:r>
              <a:rPr lang="en" sz="1800" b="1" dirty="0">
                <a:latin typeface="Inconsolata"/>
                <a:ea typeface="Inconsolata"/>
                <a:cs typeface="Inconsolata"/>
                <a:sym typeface="Inconsolata"/>
              </a:rPr>
              <a:t>	&lt;/section&gt;</a:t>
            </a:r>
            <a:endParaRPr sz="1800" b="1" dirty="0">
              <a:latin typeface="Inconsolata"/>
              <a:ea typeface="Inconsolata"/>
              <a:cs typeface="Inconsolata"/>
              <a:sym typeface="Inconsolata"/>
            </a:endParaRPr>
          </a:p>
          <a:p>
            <a:pPr marL="0" lvl="0" indent="0" algn="l" rtl="0">
              <a:spcBef>
                <a:spcPts val="0"/>
              </a:spcBef>
              <a:spcAft>
                <a:spcPts val="0"/>
              </a:spcAft>
              <a:buNone/>
            </a:pPr>
            <a:r>
              <a:rPr lang="en" sz="1800" b="1" dirty="0">
                <a:latin typeface="Inconsolata"/>
                <a:ea typeface="Inconsolata"/>
                <a:cs typeface="Inconsolata"/>
                <a:sym typeface="Inconsolata"/>
              </a:rPr>
              <a:t>&lt;/main&gt;</a:t>
            </a:r>
            <a:endParaRPr sz="1800" b="1" dirty="0">
              <a:latin typeface="Inconsolata"/>
              <a:ea typeface="Inconsolata"/>
              <a:cs typeface="Inconsolata"/>
              <a:sym typeface="Inconsolata"/>
            </a:endParaRPr>
          </a:p>
        </p:txBody>
      </p:sp>
      <p:sp>
        <p:nvSpPr>
          <p:cNvPr id="505" name="Google Shape;505;p58"/>
          <p:cNvSpPr/>
          <p:nvPr/>
        </p:nvSpPr>
        <p:spPr>
          <a:xfrm>
            <a:off x="4535125" y="975475"/>
            <a:ext cx="4221600" cy="3594900"/>
          </a:xfrm>
          <a:prstGeom prst="rect">
            <a:avLst/>
          </a:prstGeom>
          <a:solidFill>
            <a:srgbClr val="F3F3F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8"/>
          <p:cNvSpPr/>
          <p:nvPr/>
        </p:nvSpPr>
        <p:spPr>
          <a:xfrm>
            <a:off x="4737925" y="1187500"/>
            <a:ext cx="3816000" cy="1318200"/>
          </a:xfrm>
          <a:prstGeom prst="rect">
            <a:avLst/>
          </a:prstGeom>
          <a:solidFill>
            <a:srgbClr val="D9D9D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8"/>
          <p:cNvSpPr/>
          <p:nvPr/>
        </p:nvSpPr>
        <p:spPr>
          <a:xfrm>
            <a:off x="4737925" y="2750200"/>
            <a:ext cx="3816000" cy="1423800"/>
          </a:xfrm>
          <a:prstGeom prst="rect">
            <a:avLst/>
          </a:prstGeom>
          <a:solidFill>
            <a:srgbClr val="D9D9D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8"/>
          <p:cNvSpPr/>
          <p:nvPr/>
        </p:nvSpPr>
        <p:spPr>
          <a:xfrm>
            <a:off x="5807175" y="1648375"/>
            <a:ext cx="1668600" cy="350400"/>
          </a:xfrm>
          <a:prstGeom prst="rect">
            <a:avLst/>
          </a:prstGeom>
          <a:solidFill>
            <a:srgbClr val="99999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58"/>
          <p:cNvSpPr/>
          <p:nvPr/>
        </p:nvSpPr>
        <p:spPr>
          <a:xfrm>
            <a:off x="5807175" y="3286900"/>
            <a:ext cx="1668600" cy="350400"/>
          </a:xfrm>
          <a:prstGeom prst="rect">
            <a:avLst/>
          </a:prstGeom>
          <a:solidFill>
            <a:srgbClr val="99999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8"/>
          <p:cNvSpPr txBox="1"/>
          <p:nvPr/>
        </p:nvSpPr>
        <p:spPr>
          <a:xfrm>
            <a:off x="3377400" y="2463175"/>
            <a:ext cx="5309400" cy="61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Proxima Nova"/>
              <a:ea typeface="Proxima Nova"/>
              <a:cs typeface="Proxima Nova"/>
              <a:sym typeface="Proxima Nova"/>
            </a:endParaRPr>
          </a:p>
        </p:txBody>
      </p:sp>
      <p:sp>
        <p:nvSpPr>
          <p:cNvPr id="511" name="Google Shape;511;p58"/>
          <p:cNvSpPr txBox="1"/>
          <p:nvPr/>
        </p:nvSpPr>
        <p:spPr>
          <a:xfrm>
            <a:off x="8204525" y="4223100"/>
            <a:ext cx="6084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main</a:t>
            </a:r>
            <a:endParaRPr>
              <a:latin typeface="Proxima Nova"/>
              <a:ea typeface="Proxima Nova"/>
              <a:cs typeface="Proxima Nova"/>
              <a:sym typeface="Proxima Nova"/>
            </a:endParaRPr>
          </a:p>
        </p:txBody>
      </p:sp>
      <p:sp>
        <p:nvSpPr>
          <p:cNvPr id="512" name="Google Shape;512;p58"/>
          <p:cNvSpPr txBox="1"/>
          <p:nvPr/>
        </p:nvSpPr>
        <p:spPr>
          <a:xfrm>
            <a:off x="7799700" y="3795100"/>
            <a:ext cx="8109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513" name="Google Shape;513;p58"/>
          <p:cNvSpPr txBox="1"/>
          <p:nvPr/>
        </p:nvSpPr>
        <p:spPr>
          <a:xfrm>
            <a:off x="7799700" y="2134638"/>
            <a:ext cx="8109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514" name="Google Shape;514;p58"/>
          <p:cNvSpPr txBox="1"/>
          <p:nvPr/>
        </p:nvSpPr>
        <p:spPr>
          <a:xfrm>
            <a:off x="7198875" y="1650288"/>
            <a:ext cx="2769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sp>
        <p:nvSpPr>
          <p:cNvPr id="515" name="Google Shape;515;p58"/>
          <p:cNvSpPr txBox="1"/>
          <p:nvPr/>
        </p:nvSpPr>
        <p:spPr>
          <a:xfrm>
            <a:off x="7198875" y="3310750"/>
            <a:ext cx="2769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sp>
        <p:nvSpPr>
          <p:cNvPr id="516" name="Google Shape;516;p5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24</a:t>
            </a:fld>
            <a:r>
              <a:rPr lang="en"/>
              <a:t> | © 2020 General Assembly</a:t>
            </a:r>
            <a:endParaRPr/>
          </a:p>
        </p:txBody>
      </p:sp>
      <p:sp>
        <p:nvSpPr>
          <p:cNvPr id="517" name="Google Shape;517;p5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59"/>
          <p:cNvSpPr txBox="1">
            <a:spLocks noGrp="1"/>
          </p:cNvSpPr>
          <p:nvPr>
            <p:ph type="title"/>
          </p:nvPr>
        </p:nvSpPr>
        <p:spPr>
          <a:xfrm>
            <a:off x="119640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Is This Page Structured?</a:t>
            </a:r>
            <a:endParaRPr/>
          </a:p>
        </p:txBody>
      </p:sp>
      <p:pic>
        <p:nvPicPr>
          <p:cNvPr id="523" name="Google Shape;523;p59"/>
          <p:cNvPicPr preferRelativeResize="0"/>
          <p:nvPr/>
        </p:nvPicPr>
        <p:blipFill>
          <a:blip r:embed="rId3">
            <a:alphaModFix/>
          </a:blip>
          <a:stretch>
            <a:fillRect/>
          </a:stretch>
        </p:blipFill>
        <p:spPr>
          <a:xfrm>
            <a:off x="1741300" y="1061175"/>
            <a:ext cx="5661399" cy="3510725"/>
          </a:xfrm>
          <a:prstGeom prst="rect">
            <a:avLst/>
          </a:prstGeom>
          <a:noFill/>
          <a:ln w="9525" cap="flat" cmpd="sng">
            <a:solidFill>
              <a:srgbClr val="CCCCCC"/>
            </a:solidFill>
            <a:prstDash val="solid"/>
            <a:round/>
            <a:headEnd type="none" w="sm" len="sm"/>
            <a:tailEnd type="none" w="sm" len="sm"/>
          </a:ln>
        </p:spPr>
      </p:pic>
      <p:sp>
        <p:nvSpPr>
          <p:cNvPr id="524" name="Google Shape;524;p59"/>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15 minutes</a:t>
            </a:r>
            <a:endParaRPr/>
          </a:p>
        </p:txBody>
      </p:sp>
      <p:sp>
        <p:nvSpPr>
          <p:cNvPr id="525" name="Google Shape;525;p5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25</a:t>
            </a:fld>
            <a:r>
              <a:rPr lang="en"/>
              <a:t> | © 2020 General Assembly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6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Remember: HTML Is Subjective (to Some Degree)</a:t>
            </a:r>
            <a:endParaRPr/>
          </a:p>
        </p:txBody>
      </p:sp>
      <p:pic>
        <p:nvPicPr>
          <p:cNvPr id="531" name="Google Shape;531;p60"/>
          <p:cNvPicPr preferRelativeResize="0"/>
          <p:nvPr/>
        </p:nvPicPr>
        <p:blipFill rotWithShape="1">
          <a:blip r:embed="rId3">
            <a:alphaModFix/>
          </a:blip>
          <a:srcRect l="2656" t="2719" r="2807" b="4773"/>
          <a:stretch/>
        </p:blipFill>
        <p:spPr>
          <a:xfrm>
            <a:off x="1469700" y="1009650"/>
            <a:ext cx="6193175" cy="3438525"/>
          </a:xfrm>
          <a:prstGeom prst="rect">
            <a:avLst/>
          </a:prstGeom>
          <a:noFill/>
          <a:ln w="9525" cap="flat" cmpd="sng">
            <a:solidFill>
              <a:srgbClr val="000000"/>
            </a:solidFill>
            <a:prstDash val="solid"/>
            <a:round/>
            <a:headEnd type="none" w="sm" len="sm"/>
            <a:tailEnd type="none" w="sm" len="sm"/>
          </a:ln>
        </p:spPr>
      </p:pic>
      <p:sp>
        <p:nvSpPr>
          <p:cNvPr id="532" name="Google Shape;532;p6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26</a:t>
            </a:fld>
            <a:r>
              <a:rPr lang="en"/>
              <a:t> | © 2020 General Assembly</a:t>
            </a:r>
            <a:endParaRPr/>
          </a:p>
        </p:txBody>
      </p:sp>
      <p:sp>
        <p:nvSpPr>
          <p:cNvPr id="533" name="Google Shape;533;p60"/>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61"/>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Box Model</a:t>
            </a:r>
            <a:endParaRPr/>
          </a:p>
        </p:txBody>
      </p:sp>
      <p:sp>
        <p:nvSpPr>
          <p:cNvPr id="539" name="Google Shape;539;p61"/>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62"/>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CSS Box Model</a:t>
            </a:r>
            <a:endParaRPr sz="2400"/>
          </a:p>
        </p:txBody>
      </p:sp>
      <p:sp>
        <p:nvSpPr>
          <p:cNvPr id="545" name="Google Shape;545;p62"/>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As we discuss the details of the box model, you can reference the following CodePen for specific examples and illustrations of each concept:</a:t>
            </a:r>
            <a:endParaRPr/>
          </a:p>
          <a:p>
            <a:pPr marL="0" lvl="0" indent="0" algn="l" rtl="0">
              <a:spcBef>
                <a:spcPts val="0"/>
              </a:spcBef>
              <a:spcAft>
                <a:spcPts val="1600"/>
              </a:spcAft>
              <a:buNone/>
            </a:pPr>
            <a:endParaRPr/>
          </a:p>
        </p:txBody>
      </p:sp>
      <p:sp>
        <p:nvSpPr>
          <p:cNvPr id="546" name="Google Shape;546;p62"/>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28</a:t>
            </a:fld>
            <a:endParaRPr/>
          </a:p>
        </p:txBody>
      </p:sp>
      <p:sp>
        <p:nvSpPr>
          <p:cNvPr id="547" name="Google Shape;547;p62"/>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28</a:t>
            </a:fld>
            <a:r>
              <a:rPr lang="en"/>
              <a:t> | © 2020 General Assembly</a:t>
            </a:r>
            <a:endParaRPr/>
          </a:p>
        </p:txBody>
      </p:sp>
      <p:sp>
        <p:nvSpPr>
          <p:cNvPr id="548" name="Google Shape;548;p62"/>
          <p:cNvSpPr/>
          <p:nvPr/>
        </p:nvSpPr>
        <p:spPr>
          <a:xfrm>
            <a:off x="838500" y="2066550"/>
            <a:ext cx="7467000" cy="15195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Reference code: </a:t>
            </a:r>
            <a:br>
              <a:rPr lang="en" sz="1600" b="1" dirty="0">
                <a:latin typeface="Proxima Nova"/>
                <a:ea typeface="Proxima Nova"/>
                <a:cs typeface="Proxima Nova"/>
                <a:sym typeface="Proxima Nova"/>
              </a:rPr>
            </a:br>
            <a:endParaRPr lang="en-US" sz="1800" b="1" dirty="0">
              <a:latin typeface="Proxima Nova"/>
              <a:ea typeface="Proxima Nova"/>
              <a:cs typeface="Proxima Nova"/>
              <a:sym typeface="Proxima Nova"/>
            </a:endParaRPr>
          </a:p>
          <a:p>
            <a:pPr marL="0" lvl="0" indent="0" algn="ctr" rtl="0">
              <a:spcBef>
                <a:spcPts val="0"/>
              </a:spcBef>
              <a:spcAft>
                <a:spcPts val="0"/>
              </a:spcAft>
              <a:buNone/>
            </a:pPr>
            <a:r>
              <a:rPr lang="en-US" sz="1600" dirty="0">
                <a:latin typeface="Proxima Nova"/>
                <a:ea typeface="Proxima Nova"/>
                <a:cs typeface="Proxima Nova"/>
                <a:sym typeface="Proxima Nova"/>
              </a:rPr>
              <a:t>Exercises and Homework\Lesson 03\02-03 CSS Box Model Reference</a:t>
            </a:r>
            <a:endParaRPr sz="1600" dirty="0">
              <a:latin typeface="Proxima Nova"/>
              <a:ea typeface="Proxima Nova"/>
              <a:cs typeface="Proxima Nova"/>
              <a:sym typeface="Proxima Nova"/>
            </a:endParaRPr>
          </a:p>
        </p:txBody>
      </p:sp>
      <p:sp>
        <p:nvSpPr>
          <p:cNvPr id="549" name="Google Shape;549;p6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50" name="Google Shape;550;p62"/>
          <p:cNvSpPr txBox="1">
            <a:spLocks noGrp="1"/>
          </p:cNvSpPr>
          <p:nvPr>
            <p:ph type="subTitle" idx="4"/>
          </p:nvPr>
        </p:nvSpPr>
        <p:spPr>
          <a:xfrm>
            <a:off x="7160380"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6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Box Model</a:t>
            </a:r>
            <a:endParaRPr/>
          </a:p>
        </p:txBody>
      </p:sp>
      <p:sp>
        <p:nvSpPr>
          <p:cNvPr id="556" name="Google Shape;556;p6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29</a:t>
            </a:fld>
            <a:r>
              <a:rPr lang="en"/>
              <a:t> | © 2020 General Assembly</a:t>
            </a:r>
            <a:endParaRPr/>
          </a:p>
        </p:txBody>
      </p:sp>
      <p:grpSp>
        <p:nvGrpSpPr>
          <p:cNvPr id="557" name="Google Shape;557;p63"/>
          <p:cNvGrpSpPr/>
          <p:nvPr/>
        </p:nvGrpSpPr>
        <p:grpSpPr>
          <a:xfrm>
            <a:off x="2739175" y="890075"/>
            <a:ext cx="3665638" cy="3654400"/>
            <a:chOff x="3593500" y="890075"/>
            <a:chExt cx="3665638" cy="3654400"/>
          </a:xfrm>
        </p:grpSpPr>
        <p:sp>
          <p:nvSpPr>
            <p:cNvPr id="558" name="Google Shape;558;p63"/>
            <p:cNvSpPr/>
            <p:nvPr/>
          </p:nvSpPr>
          <p:spPr>
            <a:xfrm>
              <a:off x="3637000" y="927075"/>
              <a:ext cx="3601500" cy="3601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63"/>
            <p:cNvSpPr txBox="1"/>
            <p:nvPr/>
          </p:nvSpPr>
          <p:spPr>
            <a:xfrm>
              <a:off x="5000950" y="890075"/>
              <a:ext cx="8736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margin-top</a:t>
              </a:r>
              <a:endParaRPr sz="1000">
                <a:latin typeface="Proxima Nova"/>
                <a:ea typeface="Proxima Nova"/>
                <a:cs typeface="Proxima Nova"/>
                <a:sym typeface="Proxima Nova"/>
              </a:endParaRPr>
            </a:p>
          </p:txBody>
        </p:sp>
        <p:sp>
          <p:nvSpPr>
            <p:cNvPr id="560" name="Google Shape;560;p63"/>
            <p:cNvSpPr txBox="1"/>
            <p:nvPr/>
          </p:nvSpPr>
          <p:spPr>
            <a:xfrm>
              <a:off x="4929700" y="4241475"/>
              <a:ext cx="10161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margin-bottom</a:t>
              </a:r>
              <a:endParaRPr sz="1000">
                <a:latin typeface="Proxima Nova"/>
                <a:ea typeface="Proxima Nova"/>
                <a:cs typeface="Proxima Nova"/>
                <a:sym typeface="Proxima Nova"/>
              </a:endParaRPr>
            </a:p>
          </p:txBody>
        </p:sp>
        <p:sp>
          <p:nvSpPr>
            <p:cNvPr id="561" name="Google Shape;561;p63"/>
            <p:cNvSpPr/>
            <p:nvPr/>
          </p:nvSpPr>
          <p:spPr>
            <a:xfrm>
              <a:off x="3896500" y="1186575"/>
              <a:ext cx="3082500" cy="3082500"/>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63"/>
            <p:cNvSpPr/>
            <p:nvPr/>
          </p:nvSpPr>
          <p:spPr>
            <a:xfrm>
              <a:off x="4173100" y="1463025"/>
              <a:ext cx="2529300" cy="2529600"/>
            </a:xfrm>
            <a:prstGeom prst="rect">
              <a:avLst/>
            </a:prstGeom>
            <a:solidFill>
              <a:schemeClr val="accent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63"/>
            <p:cNvSpPr txBox="1"/>
            <p:nvPr/>
          </p:nvSpPr>
          <p:spPr>
            <a:xfrm>
              <a:off x="5000950" y="1151775"/>
              <a:ext cx="8736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border-top</a:t>
              </a:r>
              <a:endParaRPr sz="1000">
                <a:latin typeface="Proxima Nova"/>
                <a:ea typeface="Proxima Nova"/>
                <a:cs typeface="Proxima Nova"/>
                <a:sym typeface="Proxima Nova"/>
              </a:endParaRPr>
            </a:p>
          </p:txBody>
        </p:sp>
        <p:sp>
          <p:nvSpPr>
            <p:cNvPr id="564" name="Google Shape;564;p63"/>
            <p:cNvSpPr txBox="1"/>
            <p:nvPr/>
          </p:nvSpPr>
          <p:spPr>
            <a:xfrm>
              <a:off x="5000950" y="1445600"/>
              <a:ext cx="8736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padding-top</a:t>
              </a:r>
              <a:endParaRPr sz="1000">
                <a:latin typeface="Proxima Nova"/>
                <a:ea typeface="Proxima Nova"/>
                <a:cs typeface="Proxima Nova"/>
                <a:sym typeface="Proxima Nova"/>
              </a:endParaRPr>
            </a:p>
          </p:txBody>
        </p:sp>
        <p:sp>
          <p:nvSpPr>
            <p:cNvPr id="565" name="Google Shape;565;p63"/>
            <p:cNvSpPr/>
            <p:nvPr/>
          </p:nvSpPr>
          <p:spPr>
            <a:xfrm>
              <a:off x="4465600" y="1753475"/>
              <a:ext cx="1944300" cy="1944600"/>
            </a:xfrm>
            <a:prstGeom prst="rect">
              <a:avLst/>
            </a:prstGeom>
            <a:solidFill>
              <a:schemeClr val="accent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63"/>
            <p:cNvSpPr txBox="1"/>
            <p:nvPr/>
          </p:nvSpPr>
          <p:spPr>
            <a:xfrm>
              <a:off x="5000950" y="1811075"/>
              <a:ext cx="8736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width</a:t>
              </a:r>
              <a:endParaRPr sz="1000">
                <a:latin typeface="Proxima Nova"/>
                <a:ea typeface="Proxima Nova"/>
                <a:cs typeface="Proxima Nova"/>
                <a:sym typeface="Proxima Nova"/>
              </a:endParaRPr>
            </a:p>
          </p:txBody>
        </p:sp>
        <p:sp>
          <p:nvSpPr>
            <p:cNvPr id="567" name="Google Shape;567;p63"/>
            <p:cNvSpPr txBox="1"/>
            <p:nvPr/>
          </p:nvSpPr>
          <p:spPr>
            <a:xfrm>
              <a:off x="4844950" y="2176550"/>
              <a:ext cx="11856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rgbClr val="FFFFFF"/>
                  </a:solidFill>
                  <a:latin typeface="Proxima Nova"/>
                  <a:ea typeface="Proxima Nova"/>
                  <a:cs typeface="Proxima Nova"/>
                  <a:sym typeface="Proxima Nova"/>
                </a:rPr>
                <a:t>background-color</a:t>
              </a:r>
              <a:endParaRPr sz="1000">
                <a:solidFill>
                  <a:srgbClr val="FFFFFF"/>
                </a:solidFill>
                <a:latin typeface="Proxima Nova"/>
                <a:ea typeface="Proxima Nova"/>
                <a:cs typeface="Proxima Nova"/>
                <a:sym typeface="Proxima Nova"/>
              </a:endParaRPr>
            </a:p>
          </p:txBody>
        </p:sp>
        <p:sp>
          <p:nvSpPr>
            <p:cNvPr id="568" name="Google Shape;568;p63"/>
            <p:cNvSpPr txBox="1"/>
            <p:nvPr/>
          </p:nvSpPr>
          <p:spPr>
            <a:xfrm>
              <a:off x="4733350" y="3698075"/>
              <a:ext cx="14088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padding-bottom</a:t>
              </a:r>
              <a:endParaRPr sz="1000">
                <a:latin typeface="Proxima Nova"/>
                <a:ea typeface="Proxima Nova"/>
                <a:cs typeface="Proxima Nova"/>
                <a:sym typeface="Proxima Nova"/>
              </a:endParaRPr>
            </a:p>
          </p:txBody>
        </p:sp>
        <p:sp>
          <p:nvSpPr>
            <p:cNvPr id="569" name="Google Shape;569;p63"/>
            <p:cNvSpPr txBox="1"/>
            <p:nvPr/>
          </p:nvSpPr>
          <p:spPr>
            <a:xfrm>
              <a:off x="4733350" y="3955475"/>
              <a:ext cx="14088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border-bottom</a:t>
              </a:r>
              <a:endParaRPr sz="1000">
                <a:latin typeface="Proxima Nova"/>
                <a:ea typeface="Proxima Nova"/>
                <a:cs typeface="Proxima Nova"/>
                <a:sym typeface="Proxima Nova"/>
              </a:endParaRPr>
            </a:p>
          </p:txBody>
        </p:sp>
        <p:sp>
          <p:nvSpPr>
            <p:cNvPr id="570" name="Google Shape;570;p63"/>
            <p:cNvSpPr txBox="1"/>
            <p:nvPr/>
          </p:nvSpPr>
          <p:spPr>
            <a:xfrm rot="-5400000">
              <a:off x="3783188" y="2574275"/>
              <a:ext cx="10161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padding-left</a:t>
              </a:r>
              <a:endParaRPr sz="1000">
                <a:latin typeface="Proxima Nova"/>
                <a:ea typeface="Proxima Nova"/>
                <a:cs typeface="Proxima Nova"/>
                <a:sym typeface="Proxima Nova"/>
              </a:endParaRPr>
            </a:p>
          </p:txBody>
        </p:sp>
        <p:sp>
          <p:nvSpPr>
            <p:cNvPr id="571" name="Google Shape;571;p63"/>
            <p:cNvSpPr txBox="1"/>
            <p:nvPr/>
          </p:nvSpPr>
          <p:spPr>
            <a:xfrm rot="-5400000">
              <a:off x="3040600" y="2574275"/>
              <a:ext cx="14088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margin-left</a:t>
              </a:r>
              <a:endParaRPr sz="1000">
                <a:latin typeface="Proxima Nova"/>
                <a:ea typeface="Proxima Nova"/>
                <a:cs typeface="Proxima Nova"/>
                <a:sym typeface="Proxima Nova"/>
              </a:endParaRPr>
            </a:p>
          </p:txBody>
        </p:sp>
        <p:sp>
          <p:nvSpPr>
            <p:cNvPr id="572" name="Google Shape;572;p63"/>
            <p:cNvSpPr txBox="1"/>
            <p:nvPr/>
          </p:nvSpPr>
          <p:spPr>
            <a:xfrm rot="-5400000">
              <a:off x="3310950" y="2574275"/>
              <a:ext cx="14088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border-left</a:t>
              </a:r>
              <a:endParaRPr sz="1000">
                <a:latin typeface="Proxima Nova"/>
                <a:ea typeface="Proxima Nova"/>
                <a:cs typeface="Proxima Nova"/>
                <a:sym typeface="Proxima Nova"/>
              </a:endParaRPr>
            </a:p>
          </p:txBody>
        </p:sp>
        <p:sp>
          <p:nvSpPr>
            <p:cNvPr id="573" name="Google Shape;573;p63"/>
            <p:cNvSpPr txBox="1"/>
            <p:nvPr/>
          </p:nvSpPr>
          <p:spPr>
            <a:xfrm rot="5400000">
              <a:off x="6053350" y="2574275"/>
              <a:ext cx="10161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padding-right</a:t>
              </a:r>
              <a:endParaRPr sz="1000">
                <a:latin typeface="Proxima Nova"/>
                <a:ea typeface="Proxima Nova"/>
                <a:cs typeface="Proxima Nova"/>
                <a:sym typeface="Proxima Nova"/>
              </a:endParaRPr>
            </a:p>
          </p:txBody>
        </p:sp>
        <p:sp>
          <p:nvSpPr>
            <p:cNvPr id="574" name="Google Shape;574;p63"/>
            <p:cNvSpPr txBox="1"/>
            <p:nvPr/>
          </p:nvSpPr>
          <p:spPr>
            <a:xfrm rot="5400000">
              <a:off x="6403238" y="2574275"/>
              <a:ext cx="14088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margin-right</a:t>
              </a:r>
              <a:endParaRPr sz="1000">
                <a:latin typeface="Proxima Nova"/>
                <a:ea typeface="Proxima Nova"/>
                <a:cs typeface="Proxima Nova"/>
                <a:sym typeface="Proxima Nova"/>
              </a:endParaRPr>
            </a:p>
          </p:txBody>
        </p:sp>
        <p:sp>
          <p:nvSpPr>
            <p:cNvPr id="575" name="Google Shape;575;p63"/>
            <p:cNvSpPr txBox="1"/>
            <p:nvPr/>
          </p:nvSpPr>
          <p:spPr>
            <a:xfrm rot="5400000">
              <a:off x="6132888" y="2574275"/>
              <a:ext cx="14088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border-right</a:t>
              </a:r>
              <a:endParaRPr sz="1000">
                <a:latin typeface="Proxima Nova"/>
                <a:ea typeface="Proxima Nova"/>
                <a:cs typeface="Proxima Nova"/>
                <a:sym typeface="Proxima Nova"/>
              </a:endParaRPr>
            </a:p>
          </p:txBody>
        </p:sp>
        <p:sp>
          <p:nvSpPr>
            <p:cNvPr id="576" name="Google Shape;576;p63"/>
            <p:cNvSpPr txBox="1"/>
            <p:nvPr/>
          </p:nvSpPr>
          <p:spPr>
            <a:xfrm rot="-5400000">
              <a:off x="4135788" y="2574275"/>
              <a:ext cx="10161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height</a:t>
              </a:r>
              <a:endParaRPr sz="1000">
                <a:latin typeface="Proxima Nova"/>
                <a:ea typeface="Proxima Nova"/>
                <a:cs typeface="Proxima Nova"/>
                <a:sym typeface="Proxima Nova"/>
              </a:endParaRPr>
            </a:p>
          </p:txBody>
        </p:sp>
      </p:grpSp>
      <p:sp>
        <p:nvSpPr>
          <p:cNvPr id="577" name="Google Shape;577;p63"/>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311"/>
        <p:cNvGrpSpPr/>
        <p:nvPr/>
      </p:nvGrpSpPr>
      <p:grpSpPr>
        <a:xfrm>
          <a:off x="0" y="0"/>
          <a:ext cx="0" cy="0"/>
          <a:chOff x="0" y="0"/>
          <a:chExt cx="0" cy="0"/>
        </a:xfrm>
      </p:grpSpPr>
      <p:sp>
        <p:nvSpPr>
          <p:cNvPr id="312" name="Google Shape;312;p37"/>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Pre-Class Materials and Preparation</a:t>
            </a:r>
            <a:endParaRPr/>
          </a:p>
          <a:p>
            <a:pPr marL="0" lvl="0" indent="0" algn="l" rtl="0">
              <a:spcBef>
                <a:spcPts val="0"/>
              </a:spcBef>
              <a:spcAft>
                <a:spcPts val="0"/>
              </a:spcAft>
              <a:buNone/>
            </a:pPr>
            <a:endParaRPr/>
          </a:p>
        </p:txBody>
      </p:sp>
      <p:sp>
        <p:nvSpPr>
          <p:cNvPr id="313" name="Google Shape;313;p37"/>
          <p:cNvSpPr txBox="1">
            <a:spLocks noGrp="1"/>
          </p:cNvSpPr>
          <p:nvPr>
            <p:ph type="body" idx="4294967295"/>
          </p:nvPr>
        </p:nvSpPr>
        <p:spPr>
          <a:xfrm>
            <a:off x="979500" y="1078375"/>
            <a:ext cx="7099500" cy="3640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r>
              <a:rPr lang="en" sz="1400">
                <a:solidFill>
                  <a:schemeClr val="dk1"/>
                </a:solidFill>
              </a:rPr>
              <a:t>Review all slides, lab activities, and code-alongs.</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There are prompts in the speaker notes with opportunities for instructor customization. </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Materials</a:t>
            </a:r>
            <a:endParaRPr sz="1400">
              <a:solidFill>
                <a:schemeClr val="dk1"/>
              </a:solidFill>
            </a:endParaRPr>
          </a:p>
          <a:p>
            <a:pPr marL="914400" lvl="1" indent="-317500" algn="l" rtl="0">
              <a:spcBef>
                <a:spcPts val="0"/>
              </a:spcBef>
              <a:spcAft>
                <a:spcPts val="0"/>
              </a:spcAft>
              <a:buClr>
                <a:schemeClr val="dk1"/>
              </a:buClr>
              <a:buSzPts val="1400"/>
              <a:buChar char="○"/>
            </a:pPr>
            <a:r>
              <a:rPr lang="en" sz="1400" u="sng">
                <a:solidFill>
                  <a:schemeClr val="hlink"/>
                </a:solidFill>
                <a:hlinkClick r:id="rId3"/>
              </a:rPr>
              <a:t>Reference Code</a:t>
            </a:r>
            <a:endParaRPr sz="1400">
              <a:solidFill>
                <a:schemeClr val="dk1"/>
              </a:solidFill>
            </a:endParaRPr>
          </a:p>
          <a:p>
            <a:pPr marL="914400" lvl="1" indent="-317500" algn="l" rtl="0">
              <a:spcBef>
                <a:spcPts val="0"/>
              </a:spcBef>
              <a:spcAft>
                <a:spcPts val="0"/>
              </a:spcAft>
              <a:buClr>
                <a:schemeClr val="dk1"/>
              </a:buClr>
              <a:buSzPts val="1400"/>
              <a:buChar char="○"/>
            </a:pPr>
            <a:r>
              <a:rPr lang="en" sz="1400" u="sng">
                <a:solidFill>
                  <a:schemeClr val="hlink"/>
                </a:solidFill>
                <a:hlinkClick r:id="rId4"/>
              </a:rPr>
              <a:t>Starter Code in CodePen</a:t>
            </a:r>
            <a:endParaRPr sz="1400">
              <a:solidFill>
                <a:schemeClr val="dk1"/>
              </a:solidFill>
            </a:endParaRPr>
          </a:p>
          <a:p>
            <a:pPr marL="914400" lvl="1" indent="-317500" algn="l" rtl="0">
              <a:spcBef>
                <a:spcPts val="0"/>
              </a:spcBef>
              <a:spcAft>
                <a:spcPts val="0"/>
              </a:spcAft>
              <a:buClr>
                <a:schemeClr val="dk1"/>
              </a:buClr>
              <a:buSzPts val="1400"/>
              <a:buChar char="○"/>
            </a:pPr>
            <a:r>
              <a:rPr lang="en" sz="1400" u="sng">
                <a:solidFill>
                  <a:schemeClr val="hlink"/>
                </a:solidFill>
                <a:hlinkClick r:id="rId5"/>
              </a:rPr>
              <a:t>Solution Code in CodePen</a:t>
            </a:r>
            <a:endParaRPr sz="1400">
              <a:solidFill>
                <a:schemeClr val="dk1"/>
              </a:solidFill>
            </a:endParaRPr>
          </a:p>
          <a:p>
            <a:pPr marL="914400" lvl="1" indent="-317500" algn="l" rtl="0">
              <a:spcBef>
                <a:spcPts val="0"/>
              </a:spcBef>
              <a:spcAft>
                <a:spcPts val="0"/>
              </a:spcAft>
              <a:buClr>
                <a:schemeClr val="dk1"/>
              </a:buClr>
              <a:buSzPts val="1400"/>
              <a:buChar char="○"/>
            </a:pPr>
            <a:r>
              <a:rPr lang="en" sz="1400" u="sng">
                <a:solidFill>
                  <a:schemeClr val="hlink"/>
                </a:solidFill>
                <a:hlinkClick r:id="rId6"/>
              </a:rPr>
              <a:t>Warmups in CodePen</a:t>
            </a:r>
            <a:r>
              <a:rPr lang="en" sz="1400">
                <a:solidFill>
                  <a:schemeClr val="dk1"/>
                </a:solidFill>
              </a:rPr>
              <a:t> </a:t>
            </a:r>
            <a:endParaRPr sz="1400">
              <a:solidFill>
                <a:schemeClr val="dk1"/>
              </a:solidFill>
            </a:endParaRPr>
          </a:p>
        </p:txBody>
      </p:sp>
      <p:sp>
        <p:nvSpPr>
          <p:cNvPr id="314" name="Google Shape;314;p3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64"/>
          <p:cNvSpPr/>
          <p:nvPr/>
        </p:nvSpPr>
        <p:spPr>
          <a:xfrm>
            <a:off x="5406962" y="886584"/>
            <a:ext cx="3261158" cy="3261158"/>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583" name="Google Shape;583;p64"/>
          <p:cNvSpPr/>
          <p:nvPr/>
        </p:nvSpPr>
        <p:spPr>
          <a:xfrm>
            <a:off x="5641940" y="1121561"/>
            <a:ext cx="2791204" cy="2791204"/>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584" name="Google Shape;584;p64"/>
          <p:cNvSpPr/>
          <p:nvPr/>
        </p:nvSpPr>
        <p:spPr>
          <a:xfrm>
            <a:off x="5892401" y="1371886"/>
            <a:ext cx="2290281" cy="2290553"/>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585" name="Google Shape;585;p64"/>
          <p:cNvSpPr/>
          <p:nvPr/>
        </p:nvSpPr>
        <p:spPr>
          <a:xfrm>
            <a:off x="6157260" y="1634889"/>
            <a:ext cx="1760564" cy="1760835"/>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586" name="Google Shape;586;p64"/>
          <p:cNvSpPr/>
          <p:nvPr/>
        </p:nvSpPr>
        <p:spPr>
          <a:xfrm>
            <a:off x="5632038" y="1120300"/>
            <a:ext cx="2790300" cy="793500"/>
          </a:xfrm>
          <a:prstGeom prst="rect">
            <a:avLst/>
          </a:prstGeom>
          <a:solidFill>
            <a:srgbClr val="FFDB00">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64"/>
          <p:cNvSpPr/>
          <p:nvPr/>
        </p:nvSpPr>
        <p:spPr>
          <a:xfrm>
            <a:off x="5632050" y="1120300"/>
            <a:ext cx="750600" cy="2798100"/>
          </a:xfrm>
          <a:prstGeom prst="rect">
            <a:avLst/>
          </a:prstGeom>
          <a:solidFill>
            <a:srgbClr val="7DEBD9">
              <a:alpha val="5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6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Box Model Basics</a:t>
            </a:r>
            <a:endParaRPr/>
          </a:p>
        </p:txBody>
      </p:sp>
      <p:sp>
        <p:nvSpPr>
          <p:cNvPr id="589" name="Google Shape;589;p64"/>
          <p:cNvSpPr txBox="1">
            <a:spLocks noGrp="1"/>
          </p:cNvSpPr>
          <p:nvPr>
            <p:ph type="body" idx="4294967295"/>
          </p:nvPr>
        </p:nvSpPr>
        <p:spPr>
          <a:xfrm>
            <a:off x="457200" y="914400"/>
            <a:ext cx="4695300" cy="37110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a:t>Every element on a webpage is a box.</a:t>
            </a:r>
            <a:endParaRPr/>
          </a:p>
          <a:p>
            <a:pPr marL="457200" lvl="0" indent="-342900" algn="l" rtl="0">
              <a:lnSpc>
                <a:spcPct val="100000"/>
              </a:lnSpc>
              <a:spcBef>
                <a:spcPts val="1000"/>
              </a:spcBef>
              <a:spcAft>
                <a:spcPts val="0"/>
              </a:spcAft>
              <a:buSzPts val="1800"/>
              <a:buChar char="●"/>
            </a:pPr>
            <a:r>
              <a:rPr lang="en"/>
              <a:t>Elements have a </a:t>
            </a:r>
            <a:r>
              <a:rPr lang="en" b="1">
                <a:latin typeface="Inconsolata"/>
                <a:ea typeface="Inconsolata"/>
                <a:cs typeface="Inconsolata"/>
                <a:sym typeface="Inconsolata"/>
              </a:rPr>
              <a:t>padding</a:t>
            </a:r>
            <a:r>
              <a:rPr lang="en"/>
              <a:t>, </a:t>
            </a:r>
            <a:r>
              <a:rPr lang="en" b="1">
                <a:latin typeface="Inconsolata"/>
                <a:ea typeface="Inconsolata"/>
                <a:cs typeface="Inconsolata"/>
                <a:sym typeface="Inconsolata"/>
              </a:rPr>
              <a:t>border</a:t>
            </a:r>
            <a:r>
              <a:rPr lang="en"/>
              <a:t>, and </a:t>
            </a:r>
            <a:r>
              <a:rPr lang="en" b="1">
                <a:latin typeface="Inconsolata"/>
                <a:ea typeface="Inconsolata"/>
                <a:cs typeface="Inconsolata"/>
                <a:sym typeface="Inconsolata"/>
              </a:rPr>
              <a:t>margin</a:t>
            </a:r>
            <a:r>
              <a:rPr lang="en"/>
              <a:t>.</a:t>
            </a:r>
            <a:endParaRPr/>
          </a:p>
          <a:p>
            <a:pPr marL="457200" lvl="0" indent="-342900" algn="l" rtl="0">
              <a:lnSpc>
                <a:spcPct val="100000"/>
              </a:lnSpc>
              <a:spcBef>
                <a:spcPts val="1000"/>
              </a:spcBef>
              <a:spcAft>
                <a:spcPts val="0"/>
              </a:spcAft>
              <a:buSzPts val="1800"/>
              <a:buChar char="●"/>
            </a:pPr>
            <a:r>
              <a:rPr lang="en" b="1">
                <a:latin typeface="Inconsolata"/>
                <a:ea typeface="Inconsolata"/>
                <a:cs typeface="Inconsolata"/>
                <a:sym typeface="Inconsolata"/>
              </a:rPr>
              <a:t>width + padding + border</a:t>
            </a:r>
            <a:r>
              <a:rPr lang="en" b="1"/>
              <a:t> </a:t>
            </a:r>
            <a:r>
              <a:rPr lang="en"/>
              <a:t>= actual </a:t>
            </a:r>
            <a:r>
              <a:rPr lang="en">
                <a:solidFill>
                  <a:schemeClr val="dk1"/>
                </a:solidFill>
              </a:rPr>
              <a:t>visible </a:t>
            </a:r>
            <a:r>
              <a:rPr lang="en"/>
              <a:t>width of an element's box.</a:t>
            </a:r>
            <a:endParaRPr/>
          </a:p>
          <a:p>
            <a:pPr marL="457200" lvl="0" indent="-342900" algn="l" rtl="0">
              <a:lnSpc>
                <a:spcPct val="100000"/>
              </a:lnSpc>
              <a:spcBef>
                <a:spcPts val="1000"/>
              </a:spcBef>
              <a:spcAft>
                <a:spcPts val="0"/>
              </a:spcAft>
              <a:buSzPts val="1800"/>
              <a:buChar char="●"/>
            </a:pPr>
            <a:r>
              <a:rPr lang="en" b="1">
                <a:latin typeface="Inconsolata"/>
                <a:ea typeface="Inconsolata"/>
                <a:cs typeface="Inconsolata"/>
                <a:sym typeface="Inconsolata"/>
              </a:rPr>
              <a:t>height + padding + border</a:t>
            </a:r>
            <a:r>
              <a:rPr lang="en"/>
              <a:t> = actual visible height of an element's box.</a:t>
            </a:r>
            <a:endParaRPr/>
          </a:p>
          <a:p>
            <a:pPr marL="457200" lvl="0" indent="-342900" algn="l" rtl="0">
              <a:lnSpc>
                <a:spcPct val="100000"/>
              </a:lnSpc>
              <a:spcBef>
                <a:spcPts val="1000"/>
              </a:spcBef>
              <a:spcAft>
                <a:spcPts val="0"/>
              </a:spcAft>
              <a:buSzPts val="1800"/>
              <a:buChar char="●"/>
            </a:pPr>
            <a:r>
              <a:rPr lang="en" b="1">
                <a:latin typeface="Inconsolata"/>
                <a:ea typeface="Inconsolata"/>
                <a:cs typeface="Inconsolata"/>
                <a:sym typeface="Inconsolata"/>
              </a:rPr>
              <a:t>margin</a:t>
            </a:r>
            <a:r>
              <a:rPr lang="en"/>
              <a:t> is outside the box and does NOT count toward </a:t>
            </a:r>
            <a:r>
              <a:rPr lang="en">
                <a:solidFill>
                  <a:schemeClr val="dk1"/>
                </a:solidFill>
              </a:rPr>
              <a:t>visible </a:t>
            </a:r>
            <a:r>
              <a:rPr lang="en"/>
              <a:t>height and </a:t>
            </a:r>
            <a:r>
              <a:rPr lang="en">
                <a:solidFill>
                  <a:schemeClr val="dk1"/>
                </a:solidFill>
              </a:rPr>
              <a:t>visible </a:t>
            </a:r>
            <a:r>
              <a:rPr lang="en"/>
              <a:t>width.</a:t>
            </a:r>
            <a:endParaRPr/>
          </a:p>
          <a:p>
            <a:pPr marL="457200" lvl="0" indent="0" algn="l" rtl="0">
              <a:lnSpc>
                <a:spcPct val="100000"/>
              </a:lnSpc>
              <a:spcBef>
                <a:spcPts val="1000"/>
              </a:spcBef>
              <a:spcAft>
                <a:spcPts val="1000"/>
              </a:spcAft>
              <a:buNone/>
            </a:pPr>
            <a:endParaRPr/>
          </a:p>
        </p:txBody>
      </p:sp>
      <p:sp>
        <p:nvSpPr>
          <p:cNvPr id="590" name="Google Shape;590;p6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30</a:t>
            </a:fld>
            <a:r>
              <a:rPr lang="en"/>
              <a:t> | © 2020 General Assembly</a:t>
            </a:r>
            <a:endParaRPr/>
          </a:p>
        </p:txBody>
      </p:sp>
      <p:sp>
        <p:nvSpPr>
          <p:cNvPr id="591" name="Google Shape;591;p64"/>
          <p:cNvSpPr txBox="1"/>
          <p:nvPr/>
        </p:nvSpPr>
        <p:spPr>
          <a:xfrm>
            <a:off x="6642019" y="853080"/>
            <a:ext cx="791045" cy="27436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Proxima Nova"/>
                <a:ea typeface="Proxima Nova"/>
                <a:cs typeface="Proxima Nova"/>
                <a:sym typeface="Proxima Nova"/>
              </a:rPr>
              <a:t>margin-top</a:t>
            </a:r>
            <a:endParaRPr sz="900">
              <a:latin typeface="Proxima Nova"/>
              <a:ea typeface="Proxima Nova"/>
              <a:cs typeface="Proxima Nova"/>
              <a:sym typeface="Proxima Nova"/>
            </a:endParaRPr>
          </a:p>
        </p:txBody>
      </p:sp>
      <p:sp>
        <p:nvSpPr>
          <p:cNvPr id="592" name="Google Shape;592;p64"/>
          <p:cNvSpPr txBox="1"/>
          <p:nvPr/>
        </p:nvSpPr>
        <p:spPr>
          <a:xfrm>
            <a:off x="6577502" y="3887773"/>
            <a:ext cx="920079" cy="27436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Proxima Nova"/>
                <a:ea typeface="Proxima Nova"/>
                <a:cs typeface="Proxima Nova"/>
                <a:sym typeface="Proxima Nova"/>
              </a:rPr>
              <a:t>margin-bottom</a:t>
            </a:r>
            <a:endParaRPr sz="900">
              <a:latin typeface="Proxima Nova"/>
              <a:ea typeface="Proxima Nova"/>
              <a:cs typeface="Proxima Nova"/>
              <a:sym typeface="Proxima Nova"/>
            </a:endParaRPr>
          </a:p>
        </p:txBody>
      </p:sp>
      <p:sp>
        <p:nvSpPr>
          <p:cNvPr id="593" name="Google Shape;593;p64"/>
          <p:cNvSpPr txBox="1"/>
          <p:nvPr/>
        </p:nvSpPr>
        <p:spPr>
          <a:xfrm>
            <a:off x="6642019" y="1090050"/>
            <a:ext cx="791045" cy="27436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Proxima Nova"/>
                <a:ea typeface="Proxima Nova"/>
                <a:cs typeface="Proxima Nova"/>
                <a:sym typeface="Proxima Nova"/>
              </a:rPr>
              <a:t>border-top</a:t>
            </a:r>
            <a:endParaRPr sz="900">
              <a:latin typeface="Proxima Nova"/>
              <a:ea typeface="Proxima Nova"/>
              <a:cs typeface="Proxima Nova"/>
              <a:sym typeface="Proxima Nova"/>
            </a:endParaRPr>
          </a:p>
        </p:txBody>
      </p:sp>
      <p:sp>
        <p:nvSpPr>
          <p:cNvPr id="594" name="Google Shape;594;p64"/>
          <p:cNvSpPr txBox="1"/>
          <p:nvPr/>
        </p:nvSpPr>
        <p:spPr>
          <a:xfrm>
            <a:off x="6609825" y="1356100"/>
            <a:ext cx="855426" cy="27436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Proxima Nova"/>
                <a:ea typeface="Proxima Nova"/>
                <a:cs typeface="Proxima Nova"/>
                <a:sym typeface="Proxima Nova"/>
              </a:rPr>
              <a:t>padding-top</a:t>
            </a:r>
            <a:endParaRPr sz="900">
              <a:latin typeface="Proxima Nova"/>
              <a:ea typeface="Proxima Nova"/>
              <a:cs typeface="Proxima Nova"/>
              <a:sym typeface="Proxima Nova"/>
            </a:endParaRPr>
          </a:p>
        </p:txBody>
      </p:sp>
      <p:sp>
        <p:nvSpPr>
          <p:cNvPr id="595" name="Google Shape;595;p64"/>
          <p:cNvSpPr txBox="1"/>
          <p:nvPr/>
        </p:nvSpPr>
        <p:spPr>
          <a:xfrm>
            <a:off x="6642019" y="1601396"/>
            <a:ext cx="791045" cy="27436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Proxima Nova"/>
                <a:ea typeface="Proxima Nova"/>
                <a:cs typeface="Proxima Nova"/>
                <a:sym typeface="Proxima Nova"/>
              </a:rPr>
              <a:t>width</a:t>
            </a:r>
            <a:endParaRPr sz="900">
              <a:latin typeface="Proxima Nova"/>
              <a:ea typeface="Proxima Nova"/>
              <a:cs typeface="Proxima Nova"/>
              <a:sym typeface="Proxima Nova"/>
            </a:endParaRPr>
          </a:p>
        </p:txBody>
      </p:sp>
      <p:sp>
        <p:nvSpPr>
          <p:cNvPr id="596" name="Google Shape;596;p64"/>
          <p:cNvSpPr txBox="1"/>
          <p:nvPr/>
        </p:nvSpPr>
        <p:spPr>
          <a:xfrm>
            <a:off x="6399707" y="3395724"/>
            <a:ext cx="1275668" cy="27436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Proxima Nova"/>
                <a:ea typeface="Proxima Nova"/>
                <a:cs typeface="Proxima Nova"/>
                <a:sym typeface="Proxima Nova"/>
              </a:rPr>
              <a:t>padding-bottom</a:t>
            </a:r>
            <a:endParaRPr sz="900">
              <a:latin typeface="Proxima Nova"/>
              <a:ea typeface="Proxima Nova"/>
              <a:cs typeface="Proxima Nova"/>
              <a:sym typeface="Proxima Nova"/>
            </a:endParaRPr>
          </a:p>
        </p:txBody>
      </p:sp>
      <p:sp>
        <p:nvSpPr>
          <p:cNvPr id="597" name="Google Shape;597;p64"/>
          <p:cNvSpPr txBox="1"/>
          <p:nvPr/>
        </p:nvSpPr>
        <p:spPr>
          <a:xfrm>
            <a:off x="6399707" y="3628800"/>
            <a:ext cx="1275668" cy="27436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Proxima Nova"/>
                <a:ea typeface="Proxima Nova"/>
                <a:cs typeface="Proxima Nova"/>
                <a:sym typeface="Proxima Nova"/>
              </a:rPr>
              <a:t>border-bottom</a:t>
            </a:r>
            <a:endParaRPr sz="900">
              <a:latin typeface="Proxima Nova"/>
              <a:ea typeface="Proxima Nova"/>
              <a:cs typeface="Proxima Nova"/>
              <a:sym typeface="Proxima Nova"/>
            </a:endParaRPr>
          </a:p>
        </p:txBody>
      </p:sp>
      <p:sp>
        <p:nvSpPr>
          <p:cNvPr id="598" name="Google Shape;598;p64"/>
          <p:cNvSpPr txBox="1"/>
          <p:nvPr/>
        </p:nvSpPr>
        <p:spPr>
          <a:xfrm rot="-5400000">
            <a:off x="5539335" y="2378123"/>
            <a:ext cx="920079" cy="27436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Proxima Nova"/>
                <a:ea typeface="Proxima Nova"/>
                <a:cs typeface="Proxima Nova"/>
                <a:sym typeface="Proxima Nova"/>
              </a:rPr>
              <a:t>padding-left</a:t>
            </a:r>
            <a:endParaRPr sz="900">
              <a:latin typeface="Proxima Nova"/>
              <a:ea typeface="Proxima Nova"/>
              <a:cs typeface="Proxima Nova"/>
              <a:sym typeface="Proxima Nova"/>
            </a:endParaRPr>
          </a:p>
        </p:txBody>
      </p:sp>
      <p:sp>
        <p:nvSpPr>
          <p:cNvPr id="599" name="Google Shape;599;p64"/>
          <p:cNvSpPr txBox="1"/>
          <p:nvPr/>
        </p:nvSpPr>
        <p:spPr>
          <a:xfrm rot="-5400000">
            <a:off x="4866922" y="2378123"/>
            <a:ext cx="1275668" cy="27436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Proxima Nova"/>
                <a:ea typeface="Proxima Nova"/>
                <a:cs typeface="Proxima Nova"/>
                <a:sym typeface="Proxima Nova"/>
              </a:rPr>
              <a:t>margin-left</a:t>
            </a:r>
            <a:endParaRPr sz="900">
              <a:latin typeface="Proxima Nova"/>
              <a:ea typeface="Proxima Nova"/>
              <a:cs typeface="Proxima Nova"/>
              <a:sym typeface="Proxima Nova"/>
            </a:endParaRPr>
          </a:p>
        </p:txBody>
      </p:sp>
      <p:sp>
        <p:nvSpPr>
          <p:cNvPr id="600" name="Google Shape;600;p64"/>
          <p:cNvSpPr txBox="1"/>
          <p:nvPr/>
        </p:nvSpPr>
        <p:spPr>
          <a:xfrm rot="-5400000">
            <a:off x="5111724" y="2378123"/>
            <a:ext cx="1275668" cy="27436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Proxima Nova"/>
                <a:ea typeface="Proxima Nova"/>
                <a:cs typeface="Proxima Nova"/>
                <a:sym typeface="Proxima Nova"/>
              </a:rPr>
              <a:t>border-left</a:t>
            </a:r>
            <a:endParaRPr sz="900">
              <a:latin typeface="Proxima Nova"/>
              <a:ea typeface="Proxima Nova"/>
              <a:cs typeface="Proxima Nova"/>
              <a:sym typeface="Proxima Nova"/>
            </a:endParaRPr>
          </a:p>
        </p:txBody>
      </p:sp>
      <p:sp>
        <p:nvSpPr>
          <p:cNvPr id="601" name="Google Shape;601;p64"/>
          <p:cNvSpPr txBox="1"/>
          <p:nvPr/>
        </p:nvSpPr>
        <p:spPr>
          <a:xfrm rot="5400000">
            <a:off x="7594967" y="2378123"/>
            <a:ext cx="920079" cy="27436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Proxima Nova"/>
                <a:ea typeface="Proxima Nova"/>
                <a:cs typeface="Proxima Nova"/>
                <a:sym typeface="Proxima Nova"/>
              </a:rPr>
              <a:t>padding-right</a:t>
            </a:r>
            <a:endParaRPr sz="900">
              <a:latin typeface="Proxima Nova"/>
              <a:ea typeface="Proxima Nova"/>
              <a:cs typeface="Proxima Nova"/>
              <a:sym typeface="Proxima Nova"/>
            </a:endParaRPr>
          </a:p>
        </p:txBody>
      </p:sp>
      <p:sp>
        <p:nvSpPr>
          <p:cNvPr id="602" name="Google Shape;602;p64"/>
          <p:cNvSpPr txBox="1"/>
          <p:nvPr/>
        </p:nvSpPr>
        <p:spPr>
          <a:xfrm rot="5400000">
            <a:off x="7911790" y="2378123"/>
            <a:ext cx="1275668" cy="27436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Proxima Nova"/>
                <a:ea typeface="Proxima Nova"/>
                <a:cs typeface="Proxima Nova"/>
                <a:sym typeface="Proxima Nova"/>
              </a:rPr>
              <a:t>margin-right</a:t>
            </a:r>
            <a:endParaRPr sz="900">
              <a:latin typeface="Proxima Nova"/>
              <a:ea typeface="Proxima Nova"/>
              <a:cs typeface="Proxima Nova"/>
              <a:sym typeface="Proxima Nova"/>
            </a:endParaRPr>
          </a:p>
        </p:txBody>
      </p:sp>
      <p:sp>
        <p:nvSpPr>
          <p:cNvPr id="603" name="Google Shape;603;p64"/>
          <p:cNvSpPr txBox="1"/>
          <p:nvPr/>
        </p:nvSpPr>
        <p:spPr>
          <a:xfrm rot="5400000">
            <a:off x="7666988" y="2378123"/>
            <a:ext cx="1275668" cy="27436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Proxima Nova"/>
                <a:ea typeface="Proxima Nova"/>
                <a:cs typeface="Proxima Nova"/>
                <a:sym typeface="Proxima Nova"/>
              </a:rPr>
              <a:t>border-right</a:t>
            </a:r>
            <a:endParaRPr sz="900">
              <a:latin typeface="Proxima Nova"/>
              <a:ea typeface="Proxima Nova"/>
              <a:cs typeface="Proxima Nova"/>
              <a:sym typeface="Proxima Nova"/>
            </a:endParaRPr>
          </a:p>
        </p:txBody>
      </p:sp>
      <p:sp>
        <p:nvSpPr>
          <p:cNvPr id="604" name="Google Shape;604;p64"/>
          <p:cNvSpPr txBox="1"/>
          <p:nvPr/>
        </p:nvSpPr>
        <p:spPr>
          <a:xfrm rot="-5400000">
            <a:off x="5802489" y="2378123"/>
            <a:ext cx="920079" cy="27436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Proxima Nova"/>
                <a:ea typeface="Proxima Nova"/>
                <a:cs typeface="Proxima Nova"/>
                <a:sym typeface="Proxima Nova"/>
              </a:rPr>
              <a:t>height</a:t>
            </a:r>
            <a:endParaRPr sz="900">
              <a:latin typeface="Proxima Nova"/>
              <a:ea typeface="Proxima Nova"/>
              <a:cs typeface="Proxima Nova"/>
              <a:sym typeface="Proxima Nova"/>
            </a:endParaRPr>
          </a:p>
        </p:txBody>
      </p:sp>
      <p:sp>
        <p:nvSpPr>
          <p:cNvPr id="605" name="Google Shape;605;p6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65"/>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CSS Display Property</a:t>
            </a:r>
            <a:endParaRPr/>
          </a:p>
        </p:txBody>
      </p:sp>
      <p:sp>
        <p:nvSpPr>
          <p:cNvPr id="611" name="Google Shape;611;p65"/>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lnSpc>
                <a:spcPct val="100000"/>
              </a:lnSpc>
              <a:spcBef>
                <a:spcPts val="700"/>
              </a:spcBef>
              <a:spcAft>
                <a:spcPts val="1000"/>
              </a:spcAft>
              <a:buClr>
                <a:schemeClr val="dk1"/>
              </a:buClr>
              <a:buSzPts val="1100"/>
              <a:buFont typeface="Arial"/>
              <a:buNone/>
            </a:pPr>
            <a:r>
              <a:rPr lang="en"/>
              <a:t>Front-End Web Development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6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display</a:t>
            </a:r>
            <a:endParaRPr>
              <a:latin typeface="Inconsolata"/>
              <a:ea typeface="Inconsolata"/>
              <a:cs typeface="Inconsolata"/>
              <a:sym typeface="Inconsolata"/>
            </a:endParaRPr>
          </a:p>
        </p:txBody>
      </p:sp>
      <p:sp>
        <p:nvSpPr>
          <p:cNvPr id="617" name="Google Shape;617;p66"/>
          <p:cNvSpPr txBox="1">
            <a:spLocks noGrp="1"/>
          </p:cNvSpPr>
          <p:nvPr>
            <p:ph type="body" idx="4294967295"/>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lnSpc>
                <a:spcPct val="100000"/>
              </a:lnSpc>
              <a:spcBef>
                <a:spcPts val="700"/>
              </a:spcBef>
              <a:spcAft>
                <a:spcPts val="0"/>
              </a:spcAft>
              <a:buNone/>
            </a:pPr>
            <a:r>
              <a:rPr lang="en" b="1">
                <a:solidFill>
                  <a:schemeClr val="dk1"/>
                </a:solidFill>
                <a:latin typeface="Inconsolata"/>
                <a:ea typeface="Inconsolata"/>
                <a:cs typeface="Inconsolata"/>
                <a:sym typeface="Inconsolata"/>
              </a:rPr>
              <a:t>display</a:t>
            </a:r>
            <a:r>
              <a:rPr lang="en">
                <a:solidFill>
                  <a:schemeClr val="dk1"/>
                </a:solidFill>
              </a:rPr>
              <a:t> controls the behavior of the box in which content sits. We’ll cover several of the most commonly used values of the </a:t>
            </a:r>
            <a:r>
              <a:rPr lang="en" b="1">
                <a:solidFill>
                  <a:schemeClr val="dk1"/>
                </a:solidFill>
                <a:latin typeface="Inconsolata"/>
                <a:ea typeface="Inconsolata"/>
                <a:cs typeface="Inconsolata"/>
                <a:sym typeface="Inconsolata"/>
              </a:rPr>
              <a:t>display</a:t>
            </a:r>
            <a:r>
              <a:rPr lang="en">
                <a:solidFill>
                  <a:schemeClr val="dk1"/>
                </a:solidFill>
              </a:rPr>
              <a:t> property:</a:t>
            </a:r>
            <a:endParaRPr>
              <a:solidFill>
                <a:schemeClr val="dk1"/>
              </a:solidFill>
            </a:endParaRPr>
          </a:p>
          <a:p>
            <a:pPr marL="457200" lvl="0" indent="-342900" algn="l" rtl="0">
              <a:lnSpc>
                <a:spcPct val="100000"/>
              </a:lnSpc>
              <a:spcBef>
                <a:spcPts val="1000"/>
              </a:spcBef>
              <a:spcAft>
                <a:spcPts val="0"/>
              </a:spcAft>
              <a:buClr>
                <a:schemeClr val="dk1"/>
              </a:buClr>
              <a:buSzPts val="1800"/>
              <a:buFont typeface="Inconsolata"/>
              <a:buChar char="●"/>
            </a:pPr>
            <a:r>
              <a:rPr lang="en" b="1">
                <a:solidFill>
                  <a:schemeClr val="dk1"/>
                </a:solidFill>
                <a:latin typeface="Inconsolata"/>
                <a:ea typeface="Inconsolata"/>
                <a:cs typeface="Inconsolata"/>
                <a:sym typeface="Inconsolata"/>
              </a:rPr>
              <a:t>block</a:t>
            </a:r>
            <a:endParaRPr b="1">
              <a:solidFill>
                <a:schemeClr val="dk1"/>
              </a:solidFill>
              <a:latin typeface="Inconsolata"/>
              <a:ea typeface="Inconsolata"/>
              <a:cs typeface="Inconsolata"/>
              <a:sym typeface="Inconsolata"/>
            </a:endParaRPr>
          </a:p>
          <a:p>
            <a:pPr marL="457200" lvl="0" indent="-342900" algn="l" rtl="0">
              <a:lnSpc>
                <a:spcPct val="100000"/>
              </a:lnSpc>
              <a:spcBef>
                <a:spcPts val="0"/>
              </a:spcBef>
              <a:spcAft>
                <a:spcPts val="0"/>
              </a:spcAft>
              <a:buClr>
                <a:schemeClr val="dk1"/>
              </a:buClr>
              <a:buSzPts val="1800"/>
              <a:buFont typeface="Inconsolata"/>
              <a:buChar char="●"/>
            </a:pPr>
            <a:r>
              <a:rPr lang="en" b="1">
                <a:solidFill>
                  <a:schemeClr val="dk1"/>
                </a:solidFill>
                <a:latin typeface="Inconsolata"/>
                <a:ea typeface="Inconsolata"/>
                <a:cs typeface="Inconsolata"/>
                <a:sym typeface="Inconsolata"/>
              </a:rPr>
              <a:t>inline</a:t>
            </a:r>
            <a:endParaRPr b="1">
              <a:solidFill>
                <a:schemeClr val="dk1"/>
              </a:solidFill>
              <a:latin typeface="Inconsolata"/>
              <a:ea typeface="Inconsolata"/>
              <a:cs typeface="Inconsolata"/>
              <a:sym typeface="Inconsolata"/>
            </a:endParaRPr>
          </a:p>
          <a:p>
            <a:pPr marL="457200" lvl="0" indent="-342900" algn="l" rtl="0">
              <a:lnSpc>
                <a:spcPct val="100000"/>
              </a:lnSpc>
              <a:spcBef>
                <a:spcPts val="0"/>
              </a:spcBef>
              <a:spcAft>
                <a:spcPts val="0"/>
              </a:spcAft>
              <a:buClr>
                <a:schemeClr val="dk1"/>
              </a:buClr>
              <a:buSzPts val="1800"/>
              <a:buFont typeface="Inconsolata"/>
              <a:buChar char="●"/>
            </a:pPr>
            <a:r>
              <a:rPr lang="en" b="1">
                <a:solidFill>
                  <a:schemeClr val="dk1"/>
                </a:solidFill>
                <a:latin typeface="Inconsolata"/>
                <a:ea typeface="Inconsolata"/>
                <a:cs typeface="Inconsolata"/>
                <a:sym typeface="Inconsolata"/>
              </a:rPr>
              <a:t>inline-block</a:t>
            </a:r>
            <a:endParaRPr b="1">
              <a:solidFill>
                <a:schemeClr val="dk1"/>
              </a:solidFill>
              <a:latin typeface="Inconsolata"/>
              <a:ea typeface="Inconsolata"/>
              <a:cs typeface="Inconsolata"/>
              <a:sym typeface="Inconsolata"/>
            </a:endParaRPr>
          </a:p>
          <a:p>
            <a:pPr marL="457200" lvl="0" indent="-342900" algn="l" rtl="0">
              <a:lnSpc>
                <a:spcPct val="100000"/>
              </a:lnSpc>
              <a:spcBef>
                <a:spcPts val="0"/>
              </a:spcBef>
              <a:spcAft>
                <a:spcPts val="0"/>
              </a:spcAft>
              <a:buClr>
                <a:schemeClr val="dk1"/>
              </a:buClr>
              <a:buSzPts val="1800"/>
              <a:buFont typeface="Inconsolata"/>
              <a:buChar char="●"/>
            </a:pPr>
            <a:r>
              <a:rPr lang="en" b="1">
                <a:solidFill>
                  <a:schemeClr val="dk1"/>
                </a:solidFill>
                <a:latin typeface="Inconsolata"/>
                <a:ea typeface="Inconsolata"/>
                <a:cs typeface="Inconsolata"/>
                <a:sym typeface="Inconsolata"/>
              </a:rPr>
              <a:t>none</a:t>
            </a:r>
            <a:endParaRPr b="1">
              <a:solidFill>
                <a:schemeClr val="dk1"/>
              </a:solidFill>
              <a:latin typeface="Inconsolata"/>
              <a:ea typeface="Inconsolata"/>
              <a:cs typeface="Inconsolata"/>
              <a:sym typeface="Inconsolata"/>
            </a:endParaRPr>
          </a:p>
        </p:txBody>
      </p:sp>
      <p:sp>
        <p:nvSpPr>
          <p:cNvPr id="618" name="Google Shape;618;p6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32</a:t>
            </a:fld>
            <a:r>
              <a:rPr lang="en"/>
              <a:t> | © 2020 General Assembly</a:t>
            </a:r>
            <a:endParaRPr/>
          </a:p>
        </p:txBody>
      </p:sp>
      <p:sp>
        <p:nvSpPr>
          <p:cNvPr id="619" name="Google Shape;619;p66"/>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67"/>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Block vs. Inline Elements</a:t>
            </a:r>
            <a:endParaRPr/>
          </a:p>
        </p:txBody>
      </p:sp>
      <p:sp>
        <p:nvSpPr>
          <p:cNvPr id="625" name="Google Shape;625;p67"/>
          <p:cNvSpPr txBox="1">
            <a:spLocks noGrp="1"/>
          </p:cNvSpPr>
          <p:nvPr>
            <p:ph type="body" idx="4294967295"/>
          </p:nvPr>
        </p:nvSpPr>
        <p:spPr>
          <a:xfrm>
            <a:off x="457200" y="914400"/>
            <a:ext cx="8219100" cy="3278700"/>
          </a:xfrm>
          <a:prstGeom prst="rect">
            <a:avLst/>
          </a:prstGeom>
        </p:spPr>
        <p:txBody>
          <a:bodyPr spcFirstLastPara="1" wrap="square" lIns="91425" tIns="91425" rIns="91425" bIns="91425" anchor="t" anchorCtr="0">
            <a:noAutofit/>
          </a:bodyPr>
          <a:lstStyle/>
          <a:p>
            <a:pPr marL="457200" lvl="0" indent="-342900" algn="l" rtl="0">
              <a:lnSpc>
                <a:spcPct val="113000"/>
              </a:lnSpc>
              <a:spcBef>
                <a:spcPts val="0"/>
              </a:spcBef>
              <a:spcAft>
                <a:spcPts val="0"/>
              </a:spcAft>
              <a:buSzPts val="1800"/>
              <a:buChar char="●"/>
            </a:pPr>
            <a:r>
              <a:rPr lang="en"/>
              <a:t>Block-level elements fill the width content flow.</a:t>
            </a:r>
            <a:endParaRPr/>
          </a:p>
          <a:p>
            <a:pPr marL="1371600" lvl="1" indent="-330200" algn="l" rtl="0">
              <a:lnSpc>
                <a:spcPct val="113000"/>
              </a:lnSpc>
              <a:spcBef>
                <a:spcPts val="1000"/>
              </a:spcBef>
              <a:spcAft>
                <a:spcPts val="0"/>
              </a:spcAft>
              <a:buSzPts val="1600"/>
              <a:buFont typeface="Inconsolata"/>
              <a:buChar char="○"/>
            </a:pPr>
            <a:r>
              <a:rPr lang="en" b="1">
                <a:solidFill>
                  <a:schemeClr val="dk1"/>
                </a:solidFill>
                <a:latin typeface="Inconsolata"/>
                <a:ea typeface="Inconsolata"/>
                <a:cs typeface="Inconsolata"/>
                <a:sym typeface="Inconsolata"/>
              </a:rPr>
              <a:t>div, section, h1-h6, ul, ol, nav, header, footer</a:t>
            </a:r>
            <a:endParaRPr>
              <a:latin typeface="Inconsolata"/>
              <a:ea typeface="Inconsolata"/>
              <a:cs typeface="Inconsolata"/>
              <a:sym typeface="Inconsolata"/>
            </a:endParaRPr>
          </a:p>
          <a:p>
            <a:pPr marL="457200" lvl="0" indent="-342900" algn="l" rtl="0">
              <a:lnSpc>
                <a:spcPct val="113000"/>
              </a:lnSpc>
              <a:spcBef>
                <a:spcPts val="1000"/>
              </a:spcBef>
              <a:spcAft>
                <a:spcPts val="0"/>
              </a:spcAft>
              <a:buSzPts val="1800"/>
              <a:buChar char="●"/>
            </a:pPr>
            <a:r>
              <a:rPr lang="en"/>
              <a:t>Inline-level elements do NOT fill the width nor have discrete margin. </a:t>
            </a:r>
            <a:endParaRPr/>
          </a:p>
          <a:p>
            <a:pPr marL="1371600" lvl="1" indent="-330200" algn="l" rtl="0">
              <a:lnSpc>
                <a:spcPct val="113000"/>
              </a:lnSpc>
              <a:spcBef>
                <a:spcPts val="1000"/>
              </a:spcBef>
              <a:spcAft>
                <a:spcPts val="0"/>
              </a:spcAft>
              <a:buSzPts val="1600"/>
              <a:buFont typeface="Inconsolata"/>
              <a:buChar char="○"/>
            </a:pPr>
            <a:r>
              <a:rPr lang="en" b="1">
                <a:latin typeface="Inconsolata"/>
                <a:ea typeface="Inconsolata"/>
                <a:cs typeface="Inconsolata"/>
                <a:sym typeface="Inconsolata"/>
              </a:rPr>
              <a:t>a, span, img, button, sub, sup, b, em</a:t>
            </a:r>
            <a:endParaRPr>
              <a:latin typeface="Inconsolata"/>
              <a:ea typeface="Inconsolata"/>
              <a:cs typeface="Inconsolata"/>
              <a:sym typeface="Inconsolata"/>
            </a:endParaRPr>
          </a:p>
          <a:p>
            <a:pPr marL="457200" lvl="0" indent="-342900" algn="l" rtl="0">
              <a:lnSpc>
                <a:spcPct val="113000"/>
              </a:lnSpc>
              <a:spcBef>
                <a:spcPts val="1000"/>
              </a:spcBef>
              <a:spcAft>
                <a:spcPts val="0"/>
              </a:spcAft>
              <a:buSzPts val="1800"/>
              <a:buChar char="●"/>
            </a:pPr>
            <a:r>
              <a:rPr lang="en"/>
              <a:t>You can apply </a:t>
            </a:r>
            <a:r>
              <a:rPr lang="en" b="1">
                <a:latin typeface="Inconsolata"/>
                <a:ea typeface="Inconsolata"/>
                <a:cs typeface="Inconsolata"/>
                <a:sym typeface="Inconsolata"/>
              </a:rPr>
              <a:t>display</a:t>
            </a:r>
            <a:r>
              <a:rPr lang="en">
                <a:latin typeface="Inconsolata"/>
                <a:ea typeface="Inconsolata"/>
                <a:cs typeface="Inconsolata"/>
                <a:sym typeface="Inconsolata"/>
              </a:rPr>
              <a:t>: </a:t>
            </a:r>
            <a:r>
              <a:rPr lang="en" b="1">
                <a:latin typeface="Inconsolata"/>
                <a:ea typeface="Inconsolata"/>
                <a:cs typeface="Inconsolata"/>
                <a:sym typeface="Inconsolata"/>
              </a:rPr>
              <a:t>block</a:t>
            </a:r>
            <a:r>
              <a:rPr lang="en">
                <a:latin typeface="Inconsolata"/>
                <a:ea typeface="Inconsolata"/>
                <a:cs typeface="Inconsolata"/>
                <a:sym typeface="Inconsolata"/>
              </a:rPr>
              <a:t>;</a:t>
            </a:r>
            <a:r>
              <a:rPr lang="en"/>
              <a:t> to an inline element via CSS and it will become a block-level element (and vice versa).</a:t>
            </a:r>
            <a:endParaRPr/>
          </a:p>
          <a:p>
            <a:pPr marL="457200" lvl="0" indent="-342900" algn="l" rtl="0">
              <a:lnSpc>
                <a:spcPct val="113000"/>
              </a:lnSpc>
              <a:spcBef>
                <a:spcPts val="1000"/>
              </a:spcBef>
              <a:spcAft>
                <a:spcPts val="1000"/>
              </a:spcAft>
              <a:buSzPts val="1800"/>
              <a:buChar char="●"/>
            </a:pPr>
            <a:r>
              <a:rPr lang="en"/>
              <a:t>Refer here for list of inline elements: </a:t>
            </a:r>
            <a:r>
              <a:rPr lang="en" u="sng">
                <a:solidFill>
                  <a:schemeClr val="lt2"/>
                </a:solidFill>
              </a:rPr>
              <a:t>https://developer.mozilla.org/en-US/docs/Web/HTML/Inline_elements</a:t>
            </a:r>
            <a:endParaRPr u="sng">
              <a:solidFill>
                <a:schemeClr val="lt2"/>
              </a:solidFill>
            </a:endParaRPr>
          </a:p>
        </p:txBody>
      </p:sp>
      <p:sp>
        <p:nvSpPr>
          <p:cNvPr id="626" name="Google Shape;626;p6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33</a:t>
            </a:fld>
            <a:r>
              <a:rPr lang="en"/>
              <a:t> | © 2020 General Assembly</a:t>
            </a:r>
            <a:endParaRPr/>
          </a:p>
        </p:txBody>
      </p:sp>
      <p:sp>
        <p:nvSpPr>
          <p:cNvPr id="627" name="Google Shape;627;p6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68"/>
          <p:cNvSpPr txBox="1">
            <a:spLocks noGrp="1"/>
          </p:cNvSpPr>
          <p:nvPr>
            <p:ph type="body" idx="4294967295"/>
          </p:nvPr>
        </p:nvSpPr>
        <p:spPr>
          <a:xfrm>
            <a:off x="457200" y="1143000"/>
            <a:ext cx="4383300" cy="2937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chemeClr val="dk1"/>
                </a:solidFill>
                <a:latin typeface="Inconsolata"/>
                <a:ea typeface="Inconsolata"/>
                <a:cs typeface="Inconsolata"/>
                <a:sym typeface="Inconsolata"/>
              </a:rPr>
              <a:t>display: block;</a:t>
            </a:r>
            <a:endParaRPr>
              <a:solidFill>
                <a:schemeClr val="dk1"/>
              </a:solidFill>
              <a:latin typeface="Inconsolata"/>
              <a:ea typeface="Inconsolata"/>
              <a:cs typeface="Inconsolata"/>
              <a:sym typeface="Inconsolata"/>
            </a:endParaRPr>
          </a:p>
          <a:p>
            <a:pPr marL="457200" lvl="0" indent="-342900" algn="l" rtl="0">
              <a:lnSpc>
                <a:spcPct val="100000"/>
              </a:lnSpc>
              <a:spcBef>
                <a:spcPts val="1000"/>
              </a:spcBef>
              <a:spcAft>
                <a:spcPts val="0"/>
              </a:spcAft>
              <a:buClr>
                <a:schemeClr val="dk1"/>
              </a:buClr>
              <a:buSzPts val="1800"/>
              <a:buFont typeface="Inconsolata"/>
              <a:buChar char="●"/>
            </a:pPr>
            <a:r>
              <a:rPr lang="en">
                <a:solidFill>
                  <a:schemeClr val="dk1"/>
                </a:solidFill>
              </a:rPr>
              <a:t>This element takes up as much width as possible and the following element drops to a new line.</a:t>
            </a:r>
            <a:endParaRPr b="1">
              <a:solidFill>
                <a:schemeClr val="dk1"/>
              </a:solidFill>
              <a:latin typeface="Inconsolata"/>
              <a:ea typeface="Inconsolata"/>
              <a:cs typeface="Inconsolata"/>
              <a:sym typeface="Inconsolata"/>
            </a:endParaRPr>
          </a:p>
        </p:txBody>
      </p:sp>
      <p:sp>
        <p:nvSpPr>
          <p:cNvPr id="633" name="Google Shape;633;p6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b="1"/>
              <a:t>Image source</a:t>
            </a:r>
            <a:r>
              <a:rPr lang="en"/>
              <a:t>; css-tricks.com</a:t>
            </a:r>
            <a:endParaRPr/>
          </a:p>
        </p:txBody>
      </p:sp>
      <p:sp>
        <p:nvSpPr>
          <p:cNvPr id="634" name="Google Shape;634;p6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Positioning Elements: </a:t>
            </a:r>
            <a:r>
              <a:rPr lang="en">
                <a:latin typeface="Inconsolata"/>
                <a:ea typeface="Inconsolata"/>
                <a:cs typeface="Inconsolata"/>
                <a:sym typeface="Inconsolata"/>
              </a:rPr>
              <a:t>block</a:t>
            </a:r>
            <a:endParaRPr>
              <a:latin typeface="Inconsolata"/>
              <a:ea typeface="Inconsolata"/>
              <a:cs typeface="Inconsolata"/>
              <a:sym typeface="Inconsolata"/>
            </a:endParaRPr>
          </a:p>
        </p:txBody>
      </p:sp>
      <p:pic>
        <p:nvPicPr>
          <p:cNvPr id="635" name="Google Shape;635;p68"/>
          <p:cNvPicPr preferRelativeResize="0"/>
          <p:nvPr/>
        </p:nvPicPr>
        <p:blipFill>
          <a:blip r:embed="rId3">
            <a:alphaModFix/>
          </a:blip>
          <a:stretch>
            <a:fillRect/>
          </a:stretch>
        </p:blipFill>
        <p:spPr>
          <a:xfrm>
            <a:off x="4952548" y="1341975"/>
            <a:ext cx="3871852" cy="1782045"/>
          </a:xfrm>
          <a:prstGeom prst="rect">
            <a:avLst/>
          </a:prstGeom>
          <a:noFill/>
          <a:ln w="9525" cap="flat" cmpd="sng">
            <a:solidFill>
              <a:srgbClr val="CCCCCC"/>
            </a:solidFill>
            <a:prstDash val="solid"/>
            <a:round/>
            <a:headEnd type="none" w="sm" len="sm"/>
            <a:tailEnd type="none" w="sm" len="sm"/>
          </a:ln>
        </p:spPr>
      </p:pic>
      <p:sp>
        <p:nvSpPr>
          <p:cNvPr id="636" name="Google Shape;636;p6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34</a:t>
            </a:fld>
            <a:r>
              <a:rPr lang="en"/>
              <a:t> | © 2020 General Assembly</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69"/>
          <p:cNvSpPr txBox="1">
            <a:spLocks noGrp="1"/>
          </p:cNvSpPr>
          <p:nvPr>
            <p:ph type="body" idx="4294967295"/>
          </p:nvPr>
        </p:nvSpPr>
        <p:spPr>
          <a:xfrm>
            <a:off x="457200" y="1143000"/>
            <a:ext cx="4383300" cy="2937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chemeClr val="dk1"/>
                </a:solidFill>
                <a:latin typeface="Inconsolata"/>
                <a:ea typeface="Inconsolata"/>
                <a:cs typeface="Inconsolata"/>
                <a:sym typeface="Inconsolata"/>
              </a:rPr>
              <a:t>display: inline;</a:t>
            </a:r>
            <a:r>
              <a:rPr lang="en">
                <a:solidFill>
                  <a:schemeClr val="dk1"/>
                </a:solidFill>
                <a:latin typeface="Inconsolata"/>
                <a:ea typeface="Inconsolata"/>
                <a:cs typeface="Inconsolata"/>
                <a:sym typeface="Inconsolata"/>
              </a:rPr>
              <a:t> </a:t>
            </a:r>
            <a:endParaRPr>
              <a:solidFill>
                <a:schemeClr val="dk1"/>
              </a:solidFill>
              <a:latin typeface="Inconsolata"/>
              <a:ea typeface="Inconsolata"/>
              <a:cs typeface="Inconsolata"/>
              <a:sym typeface="Inconsolata"/>
            </a:endParaRPr>
          </a:p>
          <a:p>
            <a:pPr marL="457200" lvl="0" indent="-342900" algn="l" rtl="0">
              <a:lnSpc>
                <a:spcPct val="100000"/>
              </a:lnSpc>
              <a:spcBef>
                <a:spcPts val="1600"/>
              </a:spcBef>
              <a:spcAft>
                <a:spcPts val="0"/>
              </a:spcAft>
              <a:buClr>
                <a:schemeClr val="dk1"/>
              </a:buClr>
              <a:buSzPts val="1800"/>
              <a:buFont typeface="Inconsolata"/>
              <a:buChar char="●"/>
            </a:pPr>
            <a:r>
              <a:rPr lang="en">
                <a:solidFill>
                  <a:schemeClr val="dk1"/>
                </a:solidFill>
              </a:rPr>
              <a:t>This element takes up only as much width as it needs. Padding and margins only work for </a:t>
            </a:r>
            <a:r>
              <a:rPr lang="en" b="1">
                <a:solidFill>
                  <a:schemeClr val="dk1"/>
                </a:solidFill>
                <a:latin typeface="Inconsolata"/>
                <a:ea typeface="Inconsolata"/>
                <a:cs typeface="Inconsolata"/>
                <a:sym typeface="Inconsolata"/>
              </a:rPr>
              <a:t>left</a:t>
            </a:r>
            <a:r>
              <a:rPr lang="en">
                <a:solidFill>
                  <a:schemeClr val="dk1"/>
                </a:solidFill>
              </a:rPr>
              <a:t> and </a:t>
            </a:r>
            <a:r>
              <a:rPr lang="en" b="1">
                <a:solidFill>
                  <a:schemeClr val="dk1"/>
                </a:solidFill>
                <a:latin typeface="Inconsolata"/>
                <a:ea typeface="Inconsolata"/>
                <a:cs typeface="Inconsolata"/>
                <a:sym typeface="Inconsolata"/>
              </a:rPr>
              <a:t>right</a:t>
            </a:r>
            <a:r>
              <a:rPr lang="en">
                <a:solidFill>
                  <a:schemeClr val="dk1"/>
                </a:solidFill>
              </a:rPr>
              <a:t>, not </a:t>
            </a:r>
            <a:r>
              <a:rPr lang="en" b="1">
                <a:solidFill>
                  <a:schemeClr val="dk1"/>
                </a:solidFill>
                <a:latin typeface="Inconsolata"/>
                <a:ea typeface="Inconsolata"/>
                <a:cs typeface="Inconsolata"/>
                <a:sym typeface="Inconsolata"/>
              </a:rPr>
              <a:t>top</a:t>
            </a:r>
            <a:r>
              <a:rPr lang="en">
                <a:solidFill>
                  <a:schemeClr val="dk1"/>
                </a:solidFill>
              </a:rPr>
              <a:t> and </a:t>
            </a:r>
            <a:r>
              <a:rPr lang="en" b="1">
                <a:solidFill>
                  <a:schemeClr val="dk1"/>
                </a:solidFill>
                <a:latin typeface="Inconsolata"/>
                <a:ea typeface="Inconsolata"/>
                <a:cs typeface="Inconsolata"/>
                <a:sym typeface="Inconsolata"/>
              </a:rPr>
              <a:t>bottom</a:t>
            </a:r>
            <a:r>
              <a:rPr lang="en">
                <a:solidFill>
                  <a:schemeClr val="dk1"/>
                </a:solidFill>
              </a:rPr>
              <a:t>. </a:t>
            </a:r>
            <a:endParaRPr>
              <a:solidFill>
                <a:schemeClr val="dk1"/>
              </a:solidFill>
            </a:endParaRPr>
          </a:p>
          <a:p>
            <a:pPr marL="457200" lvl="0" indent="-342900" algn="l" rtl="0">
              <a:lnSpc>
                <a:spcPct val="100000"/>
              </a:lnSpc>
              <a:spcBef>
                <a:spcPts val="1600"/>
              </a:spcBef>
              <a:spcAft>
                <a:spcPts val="1600"/>
              </a:spcAft>
              <a:buClr>
                <a:schemeClr val="dk1"/>
              </a:buClr>
              <a:buSzPts val="1800"/>
              <a:buFont typeface="Inconsolata"/>
              <a:buChar char="●"/>
            </a:pPr>
            <a:r>
              <a:rPr lang="en" b="1">
                <a:solidFill>
                  <a:schemeClr val="dk1"/>
                </a:solidFill>
                <a:latin typeface="Inconsolata"/>
                <a:ea typeface="Inconsolata"/>
                <a:cs typeface="Inconsolata"/>
                <a:sym typeface="Inconsolata"/>
              </a:rPr>
              <a:t>top</a:t>
            </a:r>
            <a:r>
              <a:rPr lang="en">
                <a:solidFill>
                  <a:schemeClr val="dk1"/>
                </a:solidFill>
              </a:rPr>
              <a:t> and </a:t>
            </a:r>
            <a:r>
              <a:rPr lang="en" b="1">
                <a:solidFill>
                  <a:schemeClr val="dk1"/>
                </a:solidFill>
                <a:latin typeface="Inconsolata"/>
                <a:ea typeface="Inconsolata"/>
                <a:cs typeface="Inconsolata"/>
                <a:sym typeface="Inconsolata"/>
              </a:rPr>
              <a:t>bottom</a:t>
            </a:r>
            <a:r>
              <a:rPr lang="en">
                <a:solidFill>
                  <a:schemeClr val="dk1"/>
                </a:solidFill>
              </a:rPr>
              <a:t> spacing is controlled by the </a:t>
            </a:r>
            <a:r>
              <a:rPr lang="en" b="1">
                <a:solidFill>
                  <a:schemeClr val="dk1"/>
                </a:solidFill>
                <a:latin typeface="Inconsolata"/>
                <a:ea typeface="Inconsolata"/>
                <a:cs typeface="Inconsolata"/>
                <a:sym typeface="Inconsolata"/>
              </a:rPr>
              <a:t>line-height</a:t>
            </a:r>
            <a:r>
              <a:rPr lang="en">
                <a:solidFill>
                  <a:schemeClr val="dk1"/>
                </a:solidFill>
              </a:rPr>
              <a:t> property because the content is inline.</a:t>
            </a:r>
            <a:endParaRPr b="1">
              <a:solidFill>
                <a:schemeClr val="dk1"/>
              </a:solidFill>
              <a:latin typeface="Inconsolata"/>
              <a:ea typeface="Inconsolata"/>
              <a:cs typeface="Inconsolata"/>
              <a:sym typeface="Inconsolata"/>
            </a:endParaRPr>
          </a:p>
        </p:txBody>
      </p:sp>
      <p:sp>
        <p:nvSpPr>
          <p:cNvPr id="642" name="Google Shape;642;p6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dk1"/>
                </a:solidFill>
              </a:rPr>
              <a:t>Image source</a:t>
            </a:r>
            <a:r>
              <a:rPr lang="en">
                <a:solidFill>
                  <a:schemeClr val="dk1"/>
                </a:solidFill>
              </a:rPr>
              <a:t>; css-tricks.com</a:t>
            </a:r>
            <a:endParaRPr/>
          </a:p>
        </p:txBody>
      </p:sp>
      <p:sp>
        <p:nvSpPr>
          <p:cNvPr id="643" name="Google Shape;643;p6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Positioning Elements: </a:t>
            </a:r>
            <a:r>
              <a:rPr lang="en">
                <a:latin typeface="Inconsolata"/>
                <a:ea typeface="Inconsolata"/>
                <a:cs typeface="Inconsolata"/>
                <a:sym typeface="Inconsolata"/>
              </a:rPr>
              <a:t>inline</a:t>
            </a:r>
            <a:endParaRPr>
              <a:latin typeface="Inconsolata"/>
              <a:ea typeface="Inconsolata"/>
              <a:cs typeface="Inconsolata"/>
              <a:sym typeface="Inconsolata"/>
            </a:endParaRPr>
          </a:p>
        </p:txBody>
      </p:sp>
      <p:sp>
        <p:nvSpPr>
          <p:cNvPr id="644" name="Google Shape;644;p6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35</a:t>
            </a:fld>
            <a:r>
              <a:rPr lang="en"/>
              <a:t> | © 2020 General Assembly</a:t>
            </a:r>
            <a:endParaRPr/>
          </a:p>
        </p:txBody>
      </p:sp>
      <p:pic>
        <p:nvPicPr>
          <p:cNvPr id="645" name="Google Shape;645;p69"/>
          <p:cNvPicPr preferRelativeResize="0"/>
          <p:nvPr/>
        </p:nvPicPr>
        <p:blipFill rotWithShape="1">
          <a:blip r:embed="rId3">
            <a:alphaModFix/>
          </a:blip>
          <a:srcRect l="1430" t="4952" r="3864"/>
          <a:stretch/>
        </p:blipFill>
        <p:spPr>
          <a:xfrm>
            <a:off x="4952550" y="1381700"/>
            <a:ext cx="3871850" cy="1109650"/>
          </a:xfrm>
          <a:prstGeom prst="rect">
            <a:avLst/>
          </a:prstGeom>
          <a:noFill/>
          <a:ln w="9525" cap="flat" cmpd="sng">
            <a:solidFill>
              <a:srgbClr val="CCCCCC"/>
            </a:solidFill>
            <a:prstDash val="solid"/>
            <a:round/>
            <a:headEnd type="none" w="sm" len="sm"/>
            <a:tailEnd type="none" w="sm" len="sm"/>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pic>
        <p:nvPicPr>
          <p:cNvPr id="650" name="Google Shape;650;p70"/>
          <p:cNvPicPr preferRelativeResize="0"/>
          <p:nvPr/>
        </p:nvPicPr>
        <p:blipFill rotWithShape="1">
          <a:blip r:embed="rId3">
            <a:alphaModFix/>
          </a:blip>
          <a:srcRect l="1362" r="1352" b="-5285"/>
          <a:stretch/>
        </p:blipFill>
        <p:spPr>
          <a:xfrm>
            <a:off x="4952550" y="1381700"/>
            <a:ext cx="3871850" cy="1647225"/>
          </a:xfrm>
          <a:prstGeom prst="rect">
            <a:avLst/>
          </a:prstGeom>
          <a:noFill/>
          <a:ln w="9525" cap="flat" cmpd="sng">
            <a:solidFill>
              <a:srgbClr val="CCCCCC"/>
            </a:solidFill>
            <a:prstDash val="solid"/>
            <a:round/>
            <a:headEnd type="none" w="sm" len="sm"/>
            <a:tailEnd type="none" w="sm" len="sm"/>
          </a:ln>
        </p:spPr>
      </p:pic>
      <p:sp>
        <p:nvSpPr>
          <p:cNvPr id="651" name="Google Shape;651;p70"/>
          <p:cNvSpPr txBox="1">
            <a:spLocks noGrp="1"/>
          </p:cNvSpPr>
          <p:nvPr>
            <p:ph type="body" idx="4294967295"/>
          </p:nvPr>
        </p:nvSpPr>
        <p:spPr>
          <a:xfrm>
            <a:off x="457200" y="1143000"/>
            <a:ext cx="43833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Inconsolata"/>
                <a:ea typeface="Inconsolata"/>
                <a:cs typeface="Inconsolata"/>
                <a:sym typeface="Inconsolata"/>
              </a:rPr>
              <a:t>display: inline-block;</a:t>
            </a:r>
            <a:endParaRPr>
              <a:solidFill>
                <a:schemeClr val="dk1"/>
              </a:solidFill>
              <a:latin typeface="Inconsolata"/>
              <a:ea typeface="Inconsolata"/>
              <a:cs typeface="Inconsolata"/>
              <a:sym typeface="Inconsolata"/>
            </a:endParaRPr>
          </a:p>
          <a:p>
            <a:pPr marL="457200" lvl="0" indent="-342900" algn="l" rtl="0">
              <a:spcBef>
                <a:spcPts val="1600"/>
              </a:spcBef>
              <a:spcAft>
                <a:spcPts val="0"/>
              </a:spcAft>
              <a:buClr>
                <a:schemeClr val="dk1"/>
              </a:buClr>
              <a:buSzPts val="1800"/>
              <a:buFont typeface="Inconsolata"/>
              <a:buChar char="●"/>
            </a:pPr>
            <a:r>
              <a:rPr lang="en">
                <a:solidFill>
                  <a:schemeClr val="dk1"/>
                </a:solidFill>
              </a:rPr>
              <a:t>This combines the two concepts. </a:t>
            </a:r>
            <a:endParaRPr>
              <a:solidFill>
                <a:schemeClr val="dk1"/>
              </a:solidFill>
            </a:endParaRPr>
          </a:p>
          <a:p>
            <a:pPr marL="457200" lvl="0" indent="-342900" algn="l" rtl="0">
              <a:spcBef>
                <a:spcPts val="1600"/>
              </a:spcBef>
              <a:spcAft>
                <a:spcPts val="1600"/>
              </a:spcAft>
              <a:buClr>
                <a:schemeClr val="dk1"/>
              </a:buClr>
              <a:buSzPts val="1800"/>
              <a:buFont typeface="Inconsolata"/>
              <a:buChar char="●"/>
            </a:pPr>
            <a:r>
              <a:rPr lang="en">
                <a:solidFill>
                  <a:schemeClr val="dk1"/>
                </a:solidFill>
              </a:rPr>
              <a:t>Inline blocks display inline with other items but allow you to use all </a:t>
            </a:r>
            <a:r>
              <a:rPr lang="en" b="1">
                <a:solidFill>
                  <a:schemeClr val="dk1"/>
                </a:solidFill>
                <a:latin typeface="Inconsolata"/>
                <a:ea typeface="Inconsolata"/>
                <a:cs typeface="Inconsolata"/>
                <a:sym typeface="Inconsolata"/>
              </a:rPr>
              <a:t>margin</a:t>
            </a:r>
            <a:r>
              <a:rPr lang="en">
                <a:solidFill>
                  <a:schemeClr val="dk1"/>
                </a:solidFill>
                <a:latin typeface="Inconsolata"/>
                <a:ea typeface="Inconsolata"/>
                <a:cs typeface="Inconsolata"/>
                <a:sym typeface="Inconsolata"/>
              </a:rPr>
              <a:t>, </a:t>
            </a:r>
            <a:r>
              <a:rPr lang="en" b="1">
                <a:solidFill>
                  <a:schemeClr val="dk1"/>
                </a:solidFill>
                <a:latin typeface="Inconsolata"/>
                <a:ea typeface="Inconsolata"/>
                <a:cs typeface="Inconsolata"/>
                <a:sym typeface="Inconsolata"/>
              </a:rPr>
              <a:t>padding</a:t>
            </a:r>
            <a:r>
              <a:rPr lang="en">
                <a:solidFill>
                  <a:schemeClr val="dk1"/>
                </a:solidFill>
                <a:latin typeface="Inconsolata"/>
                <a:ea typeface="Inconsolata"/>
                <a:cs typeface="Inconsolata"/>
                <a:sym typeface="Inconsolata"/>
              </a:rPr>
              <a:t>, </a:t>
            </a:r>
            <a:r>
              <a:rPr lang="en" b="1">
                <a:solidFill>
                  <a:schemeClr val="dk1"/>
                </a:solidFill>
                <a:latin typeface="Inconsolata"/>
                <a:ea typeface="Inconsolata"/>
                <a:cs typeface="Inconsolata"/>
                <a:sym typeface="Inconsolata"/>
              </a:rPr>
              <a:t>height</a:t>
            </a:r>
            <a:r>
              <a:rPr lang="en">
                <a:solidFill>
                  <a:schemeClr val="dk1"/>
                </a:solidFill>
              </a:rPr>
              <a:t>, and </a:t>
            </a:r>
            <a:r>
              <a:rPr lang="en" b="1">
                <a:solidFill>
                  <a:schemeClr val="dk1"/>
                </a:solidFill>
                <a:latin typeface="Inconsolata"/>
                <a:ea typeface="Inconsolata"/>
                <a:cs typeface="Inconsolata"/>
                <a:sym typeface="Inconsolata"/>
              </a:rPr>
              <a:t>width</a:t>
            </a:r>
            <a:r>
              <a:rPr lang="en">
                <a:solidFill>
                  <a:schemeClr val="dk1"/>
                </a:solidFill>
              </a:rPr>
              <a:t> properties.</a:t>
            </a:r>
            <a:endParaRPr b="1">
              <a:solidFill>
                <a:schemeClr val="dk1"/>
              </a:solidFill>
              <a:latin typeface="Inconsolata"/>
              <a:ea typeface="Inconsolata"/>
              <a:cs typeface="Inconsolata"/>
              <a:sym typeface="Inconsolata"/>
            </a:endParaRPr>
          </a:p>
        </p:txBody>
      </p:sp>
      <p:sp>
        <p:nvSpPr>
          <p:cNvPr id="652" name="Google Shape;652;p70"/>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dk1"/>
                </a:solidFill>
              </a:rPr>
              <a:t>Image source</a:t>
            </a:r>
            <a:r>
              <a:rPr lang="en">
                <a:solidFill>
                  <a:schemeClr val="dk1"/>
                </a:solidFill>
              </a:rPr>
              <a:t>; css-tricks.com</a:t>
            </a:r>
            <a:endParaRPr/>
          </a:p>
        </p:txBody>
      </p:sp>
      <p:sp>
        <p:nvSpPr>
          <p:cNvPr id="653" name="Google Shape;653;p7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Positioning Elements: </a:t>
            </a:r>
            <a:r>
              <a:rPr lang="en">
                <a:latin typeface="Inconsolata"/>
                <a:ea typeface="Inconsolata"/>
                <a:cs typeface="Inconsolata"/>
                <a:sym typeface="Inconsolata"/>
              </a:rPr>
              <a:t>inline-block</a:t>
            </a:r>
            <a:endParaRPr>
              <a:latin typeface="Inconsolata"/>
              <a:ea typeface="Inconsolata"/>
              <a:cs typeface="Inconsolata"/>
              <a:sym typeface="Inconsolata"/>
            </a:endParaRPr>
          </a:p>
        </p:txBody>
      </p:sp>
      <p:sp>
        <p:nvSpPr>
          <p:cNvPr id="654" name="Google Shape;654;p7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36</a:t>
            </a:fld>
            <a:r>
              <a:rPr lang="en"/>
              <a:t> | © 2020 General Assembly</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71"/>
          <p:cNvSpPr txBox="1">
            <a:spLocks noGrp="1"/>
          </p:cNvSpPr>
          <p:nvPr>
            <p:ph type="body" idx="4294967295"/>
          </p:nvPr>
        </p:nvSpPr>
        <p:spPr>
          <a:xfrm>
            <a:off x="457200" y="1143000"/>
            <a:ext cx="43833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Inconsolata"/>
                <a:ea typeface="Inconsolata"/>
                <a:cs typeface="Inconsolata"/>
                <a:sym typeface="Inconsolata"/>
              </a:rPr>
              <a:t>display: none;</a:t>
            </a:r>
            <a:endParaRPr>
              <a:solidFill>
                <a:schemeClr val="dk1"/>
              </a:solidFill>
              <a:latin typeface="Inconsolata"/>
              <a:ea typeface="Inconsolata"/>
              <a:cs typeface="Inconsolata"/>
              <a:sym typeface="Inconsolata"/>
            </a:endParaRPr>
          </a:p>
          <a:p>
            <a:pPr marL="457200" lvl="0" indent="-342900" algn="l" rtl="0">
              <a:spcBef>
                <a:spcPts val="1600"/>
              </a:spcBef>
              <a:spcAft>
                <a:spcPts val="0"/>
              </a:spcAft>
              <a:buClr>
                <a:schemeClr val="dk1"/>
              </a:buClr>
              <a:buSzPts val="1800"/>
              <a:buFont typeface="Inconsolata"/>
              <a:buChar char="●"/>
            </a:pPr>
            <a:r>
              <a:rPr lang="en">
                <a:solidFill>
                  <a:schemeClr val="dk1"/>
                </a:solidFill>
              </a:rPr>
              <a:t>Nothing shows up at all. It's in the DOM the browser sees, but the user won't see it. You can use Chrome DevTools to see the browser’s view.</a:t>
            </a:r>
            <a:endParaRPr>
              <a:solidFill>
                <a:schemeClr val="dk1"/>
              </a:solidFill>
            </a:endParaRPr>
          </a:p>
          <a:p>
            <a:pPr marL="457200" lvl="0" indent="-342900" algn="l" rtl="0">
              <a:spcBef>
                <a:spcPts val="1600"/>
              </a:spcBef>
              <a:spcAft>
                <a:spcPts val="1600"/>
              </a:spcAft>
              <a:buClr>
                <a:schemeClr val="dk1"/>
              </a:buClr>
              <a:buSzPts val="1800"/>
              <a:buFont typeface="Inconsolata"/>
              <a:buChar char="●"/>
            </a:pPr>
            <a:r>
              <a:rPr lang="en">
                <a:solidFill>
                  <a:schemeClr val="dk1"/>
                </a:solidFill>
              </a:rPr>
              <a:t>This may seem useless now, but just wait until we hit JavaScript. You're going to love </a:t>
            </a:r>
            <a:r>
              <a:rPr lang="en" b="1">
                <a:solidFill>
                  <a:schemeClr val="dk1"/>
                </a:solidFill>
                <a:latin typeface="Inconsolata"/>
                <a:ea typeface="Inconsolata"/>
                <a:cs typeface="Inconsolata"/>
                <a:sym typeface="Inconsolata"/>
              </a:rPr>
              <a:t>display: none</a:t>
            </a:r>
            <a:r>
              <a:rPr lang="en">
                <a:solidFill>
                  <a:schemeClr val="dk1"/>
                </a:solidFill>
              </a:rPr>
              <a:t>.</a:t>
            </a:r>
            <a:endParaRPr b="1">
              <a:solidFill>
                <a:schemeClr val="dk1"/>
              </a:solidFill>
              <a:latin typeface="Inconsolata"/>
              <a:ea typeface="Inconsolata"/>
              <a:cs typeface="Inconsolata"/>
              <a:sym typeface="Inconsolata"/>
            </a:endParaRPr>
          </a:p>
        </p:txBody>
      </p:sp>
      <p:sp>
        <p:nvSpPr>
          <p:cNvPr id="660" name="Google Shape;660;p7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dk1"/>
                </a:solidFill>
              </a:rPr>
              <a:t>Image source</a:t>
            </a:r>
            <a:r>
              <a:rPr lang="en">
                <a:solidFill>
                  <a:schemeClr val="dk1"/>
                </a:solidFill>
              </a:rPr>
              <a:t>; css-tricks.com</a:t>
            </a:r>
            <a:endParaRPr/>
          </a:p>
        </p:txBody>
      </p:sp>
      <p:sp>
        <p:nvSpPr>
          <p:cNvPr id="661" name="Google Shape;661;p7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Positioning Elements: </a:t>
            </a:r>
            <a:r>
              <a:rPr lang="en">
                <a:latin typeface="Inconsolata"/>
                <a:ea typeface="Inconsolata"/>
                <a:cs typeface="Inconsolata"/>
                <a:sym typeface="Inconsolata"/>
              </a:rPr>
              <a:t>none</a:t>
            </a:r>
            <a:endParaRPr>
              <a:latin typeface="Inconsolata"/>
              <a:ea typeface="Inconsolata"/>
              <a:cs typeface="Inconsolata"/>
              <a:sym typeface="Inconsolata"/>
            </a:endParaRPr>
          </a:p>
        </p:txBody>
      </p:sp>
      <p:sp>
        <p:nvSpPr>
          <p:cNvPr id="662" name="Google Shape;662;p7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37</a:t>
            </a:fld>
            <a:r>
              <a:rPr lang="en"/>
              <a:t> | © 2020 General Assembly</a:t>
            </a:r>
            <a:endParaRPr/>
          </a:p>
        </p:txBody>
      </p:sp>
      <p:pic>
        <p:nvPicPr>
          <p:cNvPr id="663" name="Google Shape;663;p71"/>
          <p:cNvPicPr preferRelativeResize="0"/>
          <p:nvPr/>
        </p:nvPicPr>
        <p:blipFill>
          <a:blip r:embed="rId3">
            <a:alphaModFix/>
          </a:blip>
          <a:stretch>
            <a:fillRect/>
          </a:stretch>
        </p:blipFill>
        <p:spPr>
          <a:xfrm>
            <a:off x="4952550" y="1381700"/>
            <a:ext cx="3871850" cy="1647225"/>
          </a:xfrm>
          <a:prstGeom prst="rect">
            <a:avLst/>
          </a:prstGeom>
          <a:noFill/>
          <a:ln w="9525" cap="flat" cmpd="sng">
            <a:solidFill>
              <a:srgbClr val="CCCCCC"/>
            </a:solidFill>
            <a:prstDash val="solid"/>
            <a:round/>
            <a:headEnd type="none" w="sm" len="sm"/>
            <a:tailEnd type="none" w="sm" len="sm"/>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72"/>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Normalizing CSS</a:t>
            </a:r>
            <a:endParaRPr/>
          </a:p>
        </p:txBody>
      </p:sp>
      <p:sp>
        <p:nvSpPr>
          <p:cNvPr id="669" name="Google Shape;669;p72"/>
          <p:cNvSpPr txBox="1">
            <a:spLocks noGrp="1"/>
          </p:cNvSpPr>
          <p:nvPr>
            <p:ph type="subTitle" idx="1"/>
          </p:nvPr>
        </p:nvSpPr>
        <p:spPr>
          <a:xfrm>
            <a:off x="530375" y="1243168"/>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7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Normalizing Output</a:t>
            </a:r>
            <a:endParaRPr/>
          </a:p>
        </p:txBody>
      </p:sp>
      <p:sp>
        <p:nvSpPr>
          <p:cNvPr id="675" name="Google Shape;675;p73"/>
          <p:cNvSpPr txBox="1">
            <a:spLocks noGrp="1"/>
          </p:cNvSpPr>
          <p:nvPr>
            <p:ph type="body" idx="1"/>
          </p:nvPr>
        </p:nvSpPr>
        <p:spPr>
          <a:xfrm>
            <a:off x="457200" y="1143000"/>
            <a:ext cx="4639800" cy="2937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Browsers all have their own </a:t>
            </a:r>
            <a:r>
              <a:rPr lang="en" b="1"/>
              <a:t>unique</a:t>
            </a:r>
            <a:r>
              <a:rPr lang="en"/>
              <a:t> ways of rendering things.</a:t>
            </a:r>
            <a:endParaRPr/>
          </a:p>
          <a:p>
            <a:pPr marL="457200" lvl="0" indent="-342900" algn="l" rtl="0">
              <a:spcBef>
                <a:spcPts val="1000"/>
              </a:spcBef>
              <a:spcAft>
                <a:spcPts val="0"/>
              </a:spcAft>
              <a:buSzPts val="1800"/>
              <a:buChar char="●"/>
            </a:pPr>
            <a:r>
              <a:rPr lang="en"/>
              <a:t>Very smart people have compared and contrasted these very minor differences and </a:t>
            </a:r>
            <a:r>
              <a:rPr lang="en" b="1"/>
              <a:t>fixed them for you</a:t>
            </a:r>
            <a:r>
              <a:rPr lang="en"/>
              <a:t> — how nice!</a:t>
            </a:r>
            <a:endParaRPr/>
          </a:p>
          <a:p>
            <a:pPr marL="457200" lvl="0" indent="-342900" algn="l" rtl="0">
              <a:spcBef>
                <a:spcPts val="1000"/>
              </a:spcBef>
              <a:spcAft>
                <a:spcPts val="1000"/>
              </a:spcAft>
              <a:buSzPts val="1800"/>
              <a:buChar char="●"/>
            </a:pPr>
            <a:r>
              <a:rPr lang="en"/>
              <a:t>There are many of these fixes, but we’ll make your life simple and point you to </a:t>
            </a:r>
            <a:r>
              <a:rPr lang="en" b="1"/>
              <a:t>the most popular one</a:t>
            </a:r>
            <a:r>
              <a:rPr lang="en"/>
              <a:t>, Normalize CSS: </a:t>
            </a:r>
            <a:r>
              <a:rPr lang="en" u="sng">
                <a:solidFill>
                  <a:schemeClr val="hlink"/>
                </a:solidFill>
                <a:hlinkClick r:id="rId3"/>
              </a:rPr>
              <a:t>http://necolas.github.io/normalize.css/</a:t>
            </a:r>
            <a:r>
              <a:rPr lang="en">
                <a:uFill>
                  <a:noFill/>
                </a:uFill>
                <a:hlinkClick r:id="rId3"/>
              </a:rPr>
              <a:t>.</a:t>
            </a:r>
            <a:r>
              <a:rPr lang="en" u="sng">
                <a:solidFill>
                  <a:schemeClr val="hlink"/>
                </a:solidFill>
                <a:hlinkClick r:id="rId3"/>
              </a:rPr>
              <a:t> </a:t>
            </a:r>
            <a:endParaRPr/>
          </a:p>
        </p:txBody>
      </p:sp>
      <p:pic>
        <p:nvPicPr>
          <p:cNvPr id="676" name="Google Shape;676;p73"/>
          <p:cNvPicPr preferRelativeResize="0"/>
          <p:nvPr/>
        </p:nvPicPr>
        <p:blipFill rotWithShape="1">
          <a:blip r:embed="rId4">
            <a:alphaModFix/>
          </a:blip>
          <a:srcRect t="14952" b="11317"/>
          <a:stretch/>
        </p:blipFill>
        <p:spPr>
          <a:xfrm>
            <a:off x="5301125" y="1166975"/>
            <a:ext cx="3550674" cy="2617926"/>
          </a:xfrm>
          <a:prstGeom prst="rect">
            <a:avLst/>
          </a:prstGeom>
          <a:noFill/>
          <a:ln>
            <a:noFill/>
          </a:ln>
        </p:spPr>
      </p:pic>
      <p:sp>
        <p:nvSpPr>
          <p:cNvPr id="677" name="Google Shape;677;p7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39</a:t>
            </a:fld>
            <a:r>
              <a:rPr lang="en"/>
              <a:t> | © 2020 General Assembly</a:t>
            </a:r>
            <a:endParaRPr/>
          </a:p>
        </p:txBody>
      </p:sp>
      <p:sp>
        <p:nvSpPr>
          <p:cNvPr id="678" name="Google Shape;678;p73"/>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318"/>
        <p:cNvGrpSpPr/>
        <p:nvPr/>
      </p:nvGrpSpPr>
      <p:grpSpPr>
        <a:xfrm>
          <a:off x="0" y="0"/>
          <a:ext cx="0" cy="0"/>
          <a:chOff x="0" y="0"/>
          <a:chExt cx="0" cy="0"/>
        </a:xfrm>
      </p:grpSpPr>
      <p:sp>
        <p:nvSpPr>
          <p:cNvPr id="319" name="Google Shape;319;p38"/>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Box Model</a:t>
            </a:r>
            <a:endParaRPr/>
          </a:p>
        </p:txBody>
      </p:sp>
      <p:sp>
        <p:nvSpPr>
          <p:cNvPr id="320" name="Google Shape;320;p38"/>
          <p:cNvSpPr txBox="1">
            <a:spLocks noGrp="1"/>
          </p:cNvSpPr>
          <p:nvPr>
            <p:ph type="body" idx="4294967295"/>
          </p:nvPr>
        </p:nvSpPr>
        <p:spPr>
          <a:xfrm>
            <a:off x="914000" y="1164500"/>
            <a:ext cx="3187800" cy="299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chemeClr val="dk1"/>
                </a:solidFill>
              </a:rPr>
              <a:t>Overview</a:t>
            </a:r>
            <a:endParaRPr sz="1600" b="1">
              <a:solidFill>
                <a:schemeClr val="dk1"/>
              </a:solidFill>
            </a:endParaRPr>
          </a:p>
          <a:p>
            <a:pPr marL="0" lvl="0" indent="0" algn="l" rtl="0">
              <a:spcBef>
                <a:spcPts val="1600"/>
              </a:spcBef>
              <a:spcAft>
                <a:spcPts val="0"/>
              </a:spcAft>
              <a:buClr>
                <a:schemeClr val="dk1"/>
              </a:buClr>
              <a:buSzPts val="1100"/>
              <a:buFont typeface="Arial"/>
              <a:buNone/>
            </a:pPr>
            <a:r>
              <a:rPr lang="en" sz="1400">
                <a:solidFill>
                  <a:schemeClr val="dk1"/>
                </a:solidFill>
              </a:rPr>
              <a:t>This lesson introduces the box model, which drives CSS sizing and positioning rules.</a:t>
            </a:r>
            <a:endParaRPr sz="1400">
              <a:solidFill>
                <a:schemeClr val="dk1"/>
              </a:solidFill>
            </a:endParaRPr>
          </a:p>
          <a:p>
            <a:pPr marL="0" lvl="0" indent="0" algn="l" rtl="0">
              <a:spcBef>
                <a:spcPts val="1600"/>
              </a:spcBef>
              <a:spcAft>
                <a:spcPts val="0"/>
              </a:spcAft>
              <a:buClr>
                <a:schemeClr val="dk1"/>
              </a:buClr>
              <a:buSzPts val="1100"/>
              <a:buFont typeface="Arial"/>
              <a:buNone/>
            </a:pPr>
            <a:endParaRPr>
              <a:solidFill>
                <a:schemeClr val="dk1"/>
              </a:solidFill>
            </a:endParaRPr>
          </a:p>
          <a:p>
            <a:pPr marL="0" lvl="0" indent="0" algn="l" rtl="0">
              <a:spcBef>
                <a:spcPts val="1600"/>
              </a:spcBef>
              <a:spcAft>
                <a:spcPts val="1600"/>
              </a:spcAft>
              <a:buNone/>
            </a:pPr>
            <a:endParaRPr/>
          </a:p>
        </p:txBody>
      </p:sp>
      <p:sp>
        <p:nvSpPr>
          <p:cNvPr id="321" name="Google Shape;321;p38"/>
          <p:cNvSpPr txBox="1">
            <a:spLocks noGrp="1"/>
          </p:cNvSpPr>
          <p:nvPr>
            <p:ph type="body" idx="4294967295"/>
          </p:nvPr>
        </p:nvSpPr>
        <p:spPr>
          <a:xfrm>
            <a:off x="4330400" y="1164500"/>
            <a:ext cx="4611600" cy="299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chemeClr val="dk1"/>
                </a:solidFill>
              </a:rPr>
              <a:t>Learning Objectives</a:t>
            </a:r>
            <a:endParaRPr sz="1600" b="1">
              <a:solidFill>
                <a:schemeClr val="dk1"/>
              </a:solidFill>
            </a:endParaRPr>
          </a:p>
          <a:p>
            <a:pPr marL="0" lvl="0" indent="0" algn="l" rtl="0">
              <a:spcBef>
                <a:spcPts val="1600"/>
              </a:spcBef>
              <a:spcAft>
                <a:spcPts val="0"/>
              </a:spcAft>
              <a:buClr>
                <a:schemeClr val="dk1"/>
              </a:buClr>
              <a:buSzPts val="1100"/>
              <a:buFont typeface="Arial"/>
              <a:buNone/>
            </a:pPr>
            <a:r>
              <a:rPr lang="en" sz="1400">
                <a:solidFill>
                  <a:schemeClr val="dk1"/>
                </a:solidFill>
              </a:rPr>
              <a:t>In this lesson, students will:</a:t>
            </a:r>
            <a:endParaRPr sz="1400" b="1">
              <a:solidFill>
                <a:schemeClr val="dk1"/>
              </a:solidFill>
            </a:endParaRPr>
          </a:p>
          <a:p>
            <a:pPr marL="457200" lvl="0" indent="-317500" algn="l" rtl="0">
              <a:spcBef>
                <a:spcPts val="1600"/>
              </a:spcBef>
              <a:spcAft>
                <a:spcPts val="0"/>
              </a:spcAft>
              <a:buClr>
                <a:schemeClr val="dk1"/>
              </a:buClr>
              <a:buSzPts val="1400"/>
              <a:buChar char="●"/>
            </a:pPr>
            <a:r>
              <a:rPr lang="en" sz="1400">
                <a:solidFill>
                  <a:schemeClr val="dk1"/>
                </a:solidFill>
              </a:rPr>
              <a:t>Link to files from HTML using relative paths.</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Apply normalizing CSS</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Use margins and padding</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Set the display property of elements to </a:t>
            </a:r>
            <a:br>
              <a:rPr lang="en" sz="1400">
                <a:solidFill>
                  <a:schemeClr val="dk1"/>
                </a:solidFill>
              </a:rPr>
            </a:br>
            <a:r>
              <a:rPr lang="en" sz="1400">
                <a:solidFill>
                  <a:schemeClr val="dk1"/>
                </a:solidFill>
              </a:rPr>
              <a:t>create page layouts.</a:t>
            </a:r>
            <a:br>
              <a:rPr lang="en" sz="1400">
                <a:solidFill>
                  <a:schemeClr val="dk1"/>
                </a:solidFill>
              </a:rPr>
            </a:br>
            <a:endParaRPr sz="1400">
              <a:solidFill>
                <a:schemeClr val="dk1"/>
              </a:solidFill>
            </a:endParaRPr>
          </a:p>
          <a:p>
            <a:pPr marL="0" lvl="0" indent="0" algn="l" rtl="0">
              <a:spcBef>
                <a:spcPts val="0"/>
              </a:spcBef>
              <a:spcAft>
                <a:spcPts val="0"/>
              </a:spcAft>
              <a:buClr>
                <a:schemeClr val="dk1"/>
              </a:buClr>
              <a:buSzPts val="1100"/>
              <a:buFont typeface="Arial"/>
              <a:buNone/>
            </a:pPr>
            <a:r>
              <a:rPr lang="en" sz="1600" b="1">
                <a:solidFill>
                  <a:schemeClr val="dk1"/>
                </a:solidFill>
              </a:rPr>
              <a:t>Duration: </a:t>
            </a:r>
            <a:r>
              <a:rPr lang="en" sz="1600">
                <a:solidFill>
                  <a:schemeClr val="dk1"/>
                </a:solidFill>
              </a:rPr>
              <a:t>180 minutes</a:t>
            </a:r>
            <a:endParaRPr sz="1600">
              <a:solidFill>
                <a:schemeClr val="dk1"/>
              </a:solidFill>
              <a:latin typeface="Arial"/>
              <a:ea typeface="Arial"/>
              <a:cs typeface="Arial"/>
              <a:sym typeface="Arial"/>
            </a:endParaRPr>
          </a:p>
          <a:p>
            <a:pPr marL="0" lvl="0" indent="0" algn="l" rtl="0">
              <a:spcBef>
                <a:spcPts val="1600"/>
              </a:spcBef>
              <a:spcAft>
                <a:spcPts val="1600"/>
              </a:spcAft>
              <a:buNone/>
            </a:pPr>
            <a:endParaRPr b="1">
              <a:solidFill>
                <a:schemeClr val="dk1"/>
              </a:solidFill>
            </a:endParaRPr>
          </a:p>
        </p:txBody>
      </p:sp>
      <p:sp>
        <p:nvSpPr>
          <p:cNvPr id="322" name="Google Shape;322;p3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7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Use Normalize</a:t>
            </a:r>
            <a:endParaRPr/>
          </a:p>
        </p:txBody>
      </p:sp>
      <p:sp>
        <p:nvSpPr>
          <p:cNvPr id="684" name="Google Shape;684;p74"/>
          <p:cNvSpPr txBox="1">
            <a:spLocks noGrp="1"/>
          </p:cNvSpPr>
          <p:nvPr>
            <p:ph type="body" idx="1"/>
          </p:nvPr>
        </p:nvSpPr>
        <p:spPr>
          <a:xfrm>
            <a:off x="457200" y="1143000"/>
            <a:ext cx="5058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b="1">
                <a:latin typeface="Inconsolata"/>
                <a:ea typeface="Inconsolata"/>
                <a:cs typeface="Inconsolata"/>
                <a:sym typeface="Inconsolata"/>
              </a:rPr>
              <a:t>&lt;head&gt;</a:t>
            </a:r>
            <a:endParaRPr sz="1400" b="1">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400" b="1">
                <a:latin typeface="Inconsolata"/>
                <a:ea typeface="Inconsolata"/>
                <a:cs typeface="Inconsolata"/>
                <a:sym typeface="Inconsolata"/>
              </a:rPr>
              <a:t>  &lt;title&gt;Something Unique&lt;/title&gt;</a:t>
            </a:r>
            <a:endParaRPr sz="1400" b="1">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400" b="1">
                <a:latin typeface="Inconsolata"/>
                <a:ea typeface="Inconsolata"/>
                <a:cs typeface="Inconsolata"/>
                <a:sym typeface="Inconsolata"/>
              </a:rPr>
              <a:t>  &lt;link rel="stylesheet" href="css/normalize.css"&gt;</a:t>
            </a:r>
            <a:endParaRPr sz="1400" b="1">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400" b="1">
                <a:latin typeface="Inconsolata"/>
                <a:ea typeface="Inconsolata"/>
                <a:cs typeface="Inconsolata"/>
                <a:sym typeface="Inconsolata"/>
              </a:rPr>
              <a:t>  &lt;link rel="stylesheet" href="css/main.css"&gt;</a:t>
            </a:r>
            <a:endParaRPr sz="1400" b="1">
              <a:latin typeface="Inconsolata"/>
              <a:ea typeface="Inconsolata"/>
              <a:cs typeface="Inconsolata"/>
              <a:sym typeface="Inconsolata"/>
            </a:endParaRPr>
          </a:p>
          <a:p>
            <a:pPr marL="0" lvl="0" indent="0" algn="l" rtl="0">
              <a:spcBef>
                <a:spcPts val="0"/>
              </a:spcBef>
              <a:spcAft>
                <a:spcPts val="0"/>
              </a:spcAft>
              <a:buNone/>
            </a:pPr>
            <a:r>
              <a:rPr lang="en" sz="1400" b="1">
                <a:latin typeface="Inconsolata"/>
                <a:ea typeface="Inconsolata"/>
                <a:cs typeface="Inconsolata"/>
                <a:sym typeface="Inconsolata"/>
              </a:rPr>
              <a:t>&lt;/head&gt;</a:t>
            </a:r>
            <a:endParaRPr sz="1400" b="1">
              <a:latin typeface="Inconsolata"/>
              <a:ea typeface="Inconsolata"/>
              <a:cs typeface="Inconsolata"/>
              <a:sym typeface="Inconsolata"/>
            </a:endParaRPr>
          </a:p>
          <a:p>
            <a:pPr marL="0" lvl="0" indent="0" algn="l" rtl="0">
              <a:spcBef>
                <a:spcPts val="0"/>
              </a:spcBef>
              <a:spcAft>
                <a:spcPts val="0"/>
              </a:spcAft>
              <a:buNone/>
            </a:pPr>
            <a:endParaRPr sz="1400"/>
          </a:p>
          <a:p>
            <a:pPr marL="457200" lvl="0" indent="-330200" algn="l" rtl="0">
              <a:spcBef>
                <a:spcPts val="0"/>
              </a:spcBef>
              <a:spcAft>
                <a:spcPts val="0"/>
              </a:spcAft>
              <a:buSzPts val="1600"/>
              <a:buAutoNum type="arabicPeriod"/>
            </a:pPr>
            <a:r>
              <a:rPr lang="en" sz="1600"/>
              <a:t>Download Normalize.</a:t>
            </a:r>
            <a:endParaRPr sz="1600"/>
          </a:p>
          <a:p>
            <a:pPr marL="457200" lvl="0" indent="-330200" algn="l" rtl="0">
              <a:spcBef>
                <a:spcPts val="0"/>
              </a:spcBef>
              <a:spcAft>
                <a:spcPts val="0"/>
              </a:spcAft>
              <a:buSzPts val="1600"/>
              <a:buAutoNum type="arabicPeriod"/>
            </a:pPr>
            <a:r>
              <a:rPr lang="en" sz="1600"/>
              <a:t>Place Normalize CSS </a:t>
            </a:r>
            <a:r>
              <a:rPr lang="en" sz="1600" b="1">
                <a:highlight>
                  <a:schemeClr val="accent2"/>
                </a:highlight>
              </a:rPr>
              <a:t>before</a:t>
            </a:r>
            <a:r>
              <a:rPr lang="en" sz="1600"/>
              <a:t> your external CSS.</a:t>
            </a:r>
            <a:endParaRPr sz="1600"/>
          </a:p>
          <a:p>
            <a:pPr marL="457200" lvl="0" indent="-330200" algn="l" rtl="0">
              <a:spcBef>
                <a:spcPts val="0"/>
              </a:spcBef>
              <a:spcAft>
                <a:spcPts val="0"/>
              </a:spcAft>
              <a:buSzPts val="1600"/>
              <a:buAutoNum type="arabicPeriod"/>
            </a:pPr>
            <a:r>
              <a:rPr lang="en" sz="1600"/>
              <a:t>Code away like normal.</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b="1"/>
              <a:t>Note</a:t>
            </a:r>
            <a:r>
              <a:rPr lang="en" sz="1600"/>
              <a:t>: In CodePen (see image), you use Normalize as a “CSS Base” by clicking the gear in the CSS panel.</a:t>
            </a:r>
            <a:endParaRPr sz="1600"/>
          </a:p>
        </p:txBody>
      </p:sp>
      <p:pic>
        <p:nvPicPr>
          <p:cNvPr id="685" name="Google Shape;685;p74"/>
          <p:cNvPicPr preferRelativeResize="0"/>
          <p:nvPr/>
        </p:nvPicPr>
        <p:blipFill rotWithShape="1">
          <a:blip r:embed="rId3">
            <a:alphaModFix/>
          </a:blip>
          <a:srcRect l="2857" t="2659" r="3745" b="1325"/>
          <a:stretch/>
        </p:blipFill>
        <p:spPr>
          <a:xfrm>
            <a:off x="5847725" y="757725"/>
            <a:ext cx="2898299" cy="3628050"/>
          </a:xfrm>
          <a:prstGeom prst="rect">
            <a:avLst/>
          </a:prstGeom>
          <a:noFill/>
          <a:ln w="9525" cap="flat" cmpd="sng">
            <a:solidFill>
              <a:srgbClr val="CCCCCC"/>
            </a:solidFill>
            <a:prstDash val="solid"/>
            <a:round/>
            <a:headEnd type="none" w="sm" len="sm"/>
            <a:tailEnd type="none" w="sm" len="sm"/>
          </a:ln>
        </p:spPr>
      </p:pic>
      <p:sp>
        <p:nvSpPr>
          <p:cNvPr id="686" name="Google Shape;686;p7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40</a:t>
            </a:fld>
            <a:r>
              <a:rPr lang="en"/>
              <a:t> | © 2020 General Assembly</a:t>
            </a:r>
            <a:endParaRPr/>
          </a:p>
        </p:txBody>
      </p:sp>
      <p:sp>
        <p:nvSpPr>
          <p:cNvPr id="687" name="Google Shape;687;p74"/>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75"/>
          <p:cNvSpPr txBox="1">
            <a:spLocks noGrp="1"/>
          </p:cNvSpPr>
          <p:nvPr>
            <p:ph type="title" idx="4294967295"/>
          </p:nvPr>
        </p:nvSpPr>
        <p:spPr>
          <a:xfrm>
            <a:off x="762900" y="1816725"/>
            <a:ext cx="7618200" cy="12822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sz="3200">
                <a:solidFill>
                  <a:schemeClr val="dk2"/>
                </a:solidFill>
              </a:rPr>
              <a:t>Normalize</a:t>
            </a:r>
            <a:r>
              <a:rPr lang="en" sz="3200">
                <a:solidFill>
                  <a:srgbClr val="000000"/>
                </a:solidFill>
              </a:rPr>
              <a:t> vs. </a:t>
            </a:r>
            <a:r>
              <a:rPr lang="en" sz="3200">
                <a:solidFill>
                  <a:schemeClr val="lt2"/>
                </a:solidFill>
              </a:rPr>
              <a:t>Reset</a:t>
            </a:r>
            <a:endParaRPr sz="3200">
              <a:solidFill>
                <a:schemeClr val="lt2"/>
              </a:solidFill>
            </a:endParaRPr>
          </a:p>
        </p:txBody>
      </p:sp>
      <p:sp>
        <p:nvSpPr>
          <p:cNvPr id="693" name="Google Shape;693;p75"/>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41</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76"/>
          <p:cNvSpPr txBox="1">
            <a:spLocks noGrp="1"/>
          </p:cNvSpPr>
          <p:nvPr>
            <p:ph type="title" idx="4294967295"/>
          </p:nvPr>
        </p:nvSpPr>
        <p:spPr>
          <a:xfrm>
            <a:off x="762900" y="1816725"/>
            <a:ext cx="7618200" cy="12822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sz="3200">
                <a:solidFill>
                  <a:srgbClr val="000000"/>
                </a:solidFill>
              </a:rPr>
              <a:t>Use </a:t>
            </a:r>
            <a:r>
              <a:rPr lang="en" sz="3200">
                <a:solidFill>
                  <a:schemeClr val="dk2"/>
                </a:solidFill>
              </a:rPr>
              <a:t>Normalize </a:t>
            </a:r>
            <a:r>
              <a:rPr lang="en" sz="3200"/>
              <a:t>or </a:t>
            </a:r>
            <a:r>
              <a:rPr lang="en" sz="3200">
                <a:solidFill>
                  <a:schemeClr val="accent1"/>
                </a:solidFill>
              </a:rPr>
              <a:t>Reset </a:t>
            </a:r>
            <a:r>
              <a:rPr lang="en" sz="3200">
                <a:solidFill>
                  <a:srgbClr val="000000"/>
                </a:solidFill>
              </a:rPr>
              <a:t>on this week’s homework!</a:t>
            </a:r>
            <a:endParaRPr sz="3200">
              <a:solidFill>
                <a:srgbClr val="000000"/>
              </a:solidFill>
            </a:endParaRPr>
          </a:p>
        </p:txBody>
      </p:sp>
      <p:sp>
        <p:nvSpPr>
          <p:cNvPr id="699" name="Google Shape;699;p76"/>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42</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7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Practicing the Box Model</a:t>
            </a:r>
            <a:endParaRPr/>
          </a:p>
        </p:txBody>
      </p:sp>
      <p:sp>
        <p:nvSpPr>
          <p:cNvPr id="705" name="Google Shape;705;p77"/>
          <p:cNvSpPr txBox="1">
            <a:spLocks noGrp="1"/>
          </p:cNvSpPr>
          <p:nvPr>
            <p:ph type="body" idx="1"/>
          </p:nvPr>
        </p:nvSpPr>
        <p:spPr>
          <a:xfrm>
            <a:off x="457200" y="1143000"/>
            <a:ext cx="8349000" cy="2937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dirty="0"/>
              <a:t>Use what you have learned about the box model and selectors to create a style guide</a:t>
            </a:r>
            <a:endParaRPr dirty="0"/>
          </a:p>
          <a:p>
            <a:pPr marL="457200" lvl="0" indent="-342900" algn="l" rtl="0">
              <a:spcBef>
                <a:spcPts val="1000"/>
              </a:spcBef>
              <a:spcAft>
                <a:spcPts val="0"/>
              </a:spcAft>
              <a:buSzPts val="1800"/>
              <a:buAutoNum type="arabicPeriod"/>
            </a:pPr>
            <a:r>
              <a:rPr lang="en" dirty="0"/>
              <a:t>Style guides are critical to all large scale projects</a:t>
            </a:r>
            <a:endParaRPr dirty="0"/>
          </a:p>
          <a:p>
            <a:pPr marL="457200" lvl="0" indent="-342900" algn="l" rtl="0">
              <a:spcBef>
                <a:spcPts val="1000"/>
              </a:spcBef>
              <a:spcAft>
                <a:spcPts val="0"/>
              </a:spcAft>
              <a:buSzPts val="1800"/>
              <a:buAutoNum type="arabicPeriod"/>
            </a:pPr>
            <a:r>
              <a:rPr lang="en" dirty="0"/>
              <a:t>Open the project folder starter code: </a:t>
            </a:r>
            <a:br>
              <a:rPr lang="en" dirty="0"/>
            </a:br>
            <a:r>
              <a:rPr lang="en-US" b="1" dirty="0"/>
              <a:t>Exercises and Homework\Lesson 03\02-04 Nested Selectors Style Guide</a:t>
            </a:r>
            <a:endParaRPr lang="en-US" b="1" u="sng" dirty="0">
              <a:solidFill>
                <a:schemeClr val="hlink"/>
              </a:solidFill>
            </a:endParaRPr>
          </a:p>
          <a:p>
            <a:pPr marL="457200" lvl="0" indent="-342900" algn="l" rtl="0">
              <a:spcBef>
                <a:spcPts val="1000"/>
              </a:spcBef>
              <a:spcAft>
                <a:spcPts val="1000"/>
              </a:spcAft>
              <a:buSzPts val="1800"/>
              <a:buAutoNum type="arabicPeriod"/>
            </a:pPr>
            <a:r>
              <a:rPr lang="en-US" dirty="0"/>
              <a:t>The README.md file contains a list of necessary styles</a:t>
            </a:r>
          </a:p>
        </p:txBody>
      </p:sp>
      <p:sp>
        <p:nvSpPr>
          <p:cNvPr id="706" name="Google Shape;706;p77"/>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60 minutes</a:t>
            </a:r>
            <a:endParaRPr/>
          </a:p>
        </p:txBody>
      </p:sp>
      <p:sp>
        <p:nvSpPr>
          <p:cNvPr id="707" name="Google Shape;707;p7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43</a:t>
            </a:fld>
            <a:r>
              <a:rPr lang="en"/>
              <a:t> | © 2020 General Assembly</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78"/>
          <p:cNvSpPr txBox="1">
            <a:spLocks noGrp="1"/>
          </p:cNvSpPr>
          <p:nvPr>
            <p:ph type="title"/>
          </p:nvPr>
        </p:nvSpPr>
        <p:spPr>
          <a:xfrm>
            <a:off x="457210" y="257255"/>
            <a:ext cx="3393900" cy="578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a:solidFill>
                  <a:srgbClr val="FFFFFF"/>
                </a:solidFill>
              </a:rPr>
              <a:t>Key Takeaways</a:t>
            </a:r>
            <a:endParaRPr>
              <a:solidFill>
                <a:srgbClr val="FFFFFF"/>
              </a:solidFill>
            </a:endParaRPr>
          </a:p>
        </p:txBody>
      </p:sp>
      <p:sp>
        <p:nvSpPr>
          <p:cNvPr id="713" name="Google Shape;713;p78"/>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Next Time</a:t>
            </a:r>
            <a:endParaRPr/>
          </a:p>
        </p:txBody>
      </p:sp>
      <p:sp>
        <p:nvSpPr>
          <p:cNvPr id="714" name="Google Shape;714;p78"/>
          <p:cNvSpPr txBox="1">
            <a:spLocks noGrp="1"/>
          </p:cNvSpPr>
          <p:nvPr>
            <p:ph type="subTitle" idx="1"/>
          </p:nvPr>
        </p:nvSpPr>
        <p:spPr>
          <a:xfrm>
            <a:off x="457200" y="1095700"/>
            <a:ext cx="3975000" cy="31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Display and the Box Model</a:t>
            </a:r>
            <a:endParaRPr/>
          </a:p>
        </p:txBody>
      </p:sp>
      <p:sp>
        <p:nvSpPr>
          <p:cNvPr id="715" name="Google Shape;715;p78"/>
          <p:cNvSpPr txBox="1">
            <a:spLocks noGrp="1"/>
          </p:cNvSpPr>
          <p:nvPr>
            <p:ph type="body" idx="3"/>
          </p:nvPr>
        </p:nvSpPr>
        <p:spPr>
          <a:xfrm>
            <a:off x="458325" y="1658675"/>
            <a:ext cx="3691800" cy="28083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a:t>Block elements have three key properties affecting their size and spacing:</a:t>
            </a:r>
            <a:endParaRPr/>
          </a:p>
          <a:p>
            <a:pPr marL="914400" lvl="1" indent="-330200" algn="l" rtl="0">
              <a:lnSpc>
                <a:spcPct val="100000"/>
              </a:lnSpc>
              <a:spcBef>
                <a:spcPts val="0"/>
              </a:spcBef>
              <a:spcAft>
                <a:spcPts val="0"/>
              </a:spcAft>
              <a:buSzPts val="1600"/>
              <a:buFont typeface="Inconsolata"/>
              <a:buChar char="○"/>
            </a:pPr>
            <a:r>
              <a:rPr lang="en" b="1">
                <a:latin typeface="Inconsolata"/>
                <a:ea typeface="Inconsolata"/>
                <a:cs typeface="Inconsolata"/>
                <a:sym typeface="Inconsolata"/>
              </a:rPr>
              <a:t>padding</a:t>
            </a:r>
            <a:endParaRPr b="1">
              <a:latin typeface="Inconsolata"/>
              <a:ea typeface="Inconsolata"/>
              <a:cs typeface="Inconsolata"/>
              <a:sym typeface="Inconsolata"/>
            </a:endParaRPr>
          </a:p>
          <a:p>
            <a:pPr marL="914400" lvl="1" indent="-330200" algn="l" rtl="0">
              <a:lnSpc>
                <a:spcPct val="100000"/>
              </a:lnSpc>
              <a:spcBef>
                <a:spcPts val="0"/>
              </a:spcBef>
              <a:spcAft>
                <a:spcPts val="0"/>
              </a:spcAft>
              <a:buSzPts val="1600"/>
              <a:buFont typeface="Inconsolata"/>
              <a:buChar char="○"/>
            </a:pPr>
            <a:r>
              <a:rPr lang="en" b="1">
                <a:latin typeface="Inconsolata"/>
                <a:ea typeface="Inconsolata"/>
                <a:cs typeface="Inconsolata"/>
                <a:sym typeface="Inconsolata"/>
              </a:rPr>
              <a:t>margin</a:t>
            </a:r>
            <a:endParaRPr b="1">
              <a:latin typeface="Inconsolata"/>
              <a:ea typeface="Inconsolata"/>
              <a:cs typeface="Inconsolata"/>
              <a:sym typeface="Inconsolata"/>
            </a:endParaRPr>
          </a:p>
          <a:p>
            <a:pPr marL="914400" lvl="1" indent="-330200" algn="l" rtl="0">
              <a:lnSpc>
                <a:spcPct val="100000"/>
              </a:lnSpc>
              <a:spcBef>
                <a:spcPts val="0"/>
              </a:spcBef>
              <a:spcAft>
                <a:spcPts val="0"/>
              </a:spcAft>
              <a:buSzPts val="1600"/>
              <a:buFont typeface="Inconsolata"/>
              <a:buChar char="○"/>
            </a:pPr>
            <a:r>
              <a:rPr lang="en" b="1">
                <a:latin typeface="Inconsolata"/>
                <a:ea typeface="Inconsolata"/>
                <a:cs typeface="Inconsolata"/>
                <a:sym typeface="Inconsolata"/>
              </a:rPr>
              <a:t>border</a:t>
            </a:r>
            <a:endParaRPr b="1">
              <a:latin typeface="Inconsolata"/>
              <a:ea typeface="Inconsolata"/>
              <a:cs typeface="Inconsolata"/>
              <a:sym typeface="Inconsolata"/>
            </a:endParaRPr>
          </a:p>
          <a:p>
            <a:pPr marL="457200" lvl="0" indent="-342900" algn="l" rtl="0">
              <a:lnSpc>
                <a:spcPct val="100000"/>
              </a:lnSpc>
              <a:spcBef>
                <a:spcPts val="1000"/>
              </a:spcBef>
              <a:spcAft>
                <a:spcPts val="0"/>
              </a:spcAft>
              <a:buSzPts val="1800"/>
              <a:buChar char="●"/>
            </a:pPr>
            <a:r>
              <a:rPr lang="en"/>
              <a:t>The </a:t>
            </a:r>
            <a:r>
              <a:rPr lang="en" b="1">
                <a:latin typeface="Inconsolata"/>
                <a:ea typeface="Inconsolata"/>
                <a:cs typeface="Inconsolata"/>
                <a:sym typeface="Inconsolata"/>
              </a:rPr>
              <a:t>display</a:t>
            </a:r>
            <a:r>
              <a:rPr lang="en"/>
              <a:t> property is used to set elements next to or on top of each other.</a:t>
            </a:r>
            <a:endParaRPr/>
          </a:p>
        </p:txBody>
      </p:sp>
      <p:sp>
        <p:nvSpPr>
          <p:cNvPr id="716" name="Google Shape;716;p78"/>
          <p:cNvSpPr txBox="1">
            <a:spLocks noGrp="1"/>
          </p:cNvSpPr>
          <p:nvPr>
            <p:ph type="subTitle" idx="4"/>
          </p:nvPr>
        </p:nvSpPr>
        <p:spPr>
          <a:xfrm>
            <a:off x="4864075" y="1095700"/>
            <a:ext cx="4017300" cy="31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Layouts With Flexbox</a:t>
            </a:r>
            <a:endParaRPr/>
          </a:p>
        </p:txBody>
      </p:sp>
      <p:sp>
        <p:nvSpPr>
          <p:cNvPr id="717" name="Google Shape;717;p78"/>
          <p:cNvSpPr txBox="1">
            <a:spLocks noGrp="1"/>
          </p:cNvSpPr>
          <p:nvPr>
            <p:ph type="body" idx="5"/>
          </p:nvPr>
        </p:nvSpPr>
        <p:spPr>
          <a:xfrm>
            <a:off x="4864075" y="1702025"/>
            <a:ext cx="4103100" cy="2808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Flexbox creates dynamic, responsive layouts.</a:t>
            </a:r>
            <a:endParaRPr/>
          </a:p>
        </p:txBody>
      </p:sp>
      <p:sp>
        <p:nvSpPr>
          <p:cNvPr id="718" name="Google Shape;718;p7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44</a:t>
            </a:fld>
            <a:r>
              <a:rPr lang="en"/>
              <a:t> | © 2020 General Assembly</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326"/>
        <p:cNvGrpSpPr/>
        <p:nvPr/>
      </p:nvGrpSpPr>
      <p:grpSpPr>
        <a:xfrm>
          <a:off x="0" y="0"/>
          <a:ext cx="0" cy="0"/>
          <a:chOff x="0" y="0"/>
          <a:chExt cx="0" cy="0"/>
        </a:xfrm>
      </p:grpSpPr>
      <p:sp>
        <p:nvSpPr>
          <p:cNvPr id="327" name="Google Shape;327;p39"/>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Suggested Agenda</a:t>
            </a:r>
            <a:endParaRPr/>
          </a:p>
          <a:p>
            <a:pPr marL="0" lvl="0" indent="0" algn="l" rtl="0">
              <a:spcBef>
                <a:spcPts val="0"/>
              </a:spcBef>
              <a:spcAft>
                <a:spcPts val="0"/>
              </a:spcAft>
              <a:buNone/>
            </a:pPr>
            <a:endParaRPr/>
          </a:p>
        </p:txBody>
      </p:sp>
      <p:graphicFrame>
        <p:nvGraphicFramePr>
          <p:cNvPr id="328" name="Google Shape;328;p39"/>
          <p:cNvGraphicFramePr/>
          <p:nvPr/>
        </p:nvGraphicFramePr>
        <p:xfrm>
          <a:off x="979488" y="1071652"/>
          <a:ext cx="3000000" cy="3000000"/>
        </p:xfrm>
        <a:graphic>
          <a:graphicData uri="http://schemas.openxmlformats.org/drawingml/2006/table">
            <a:tbl>
              <a:tblPr>
                <a:noFill/>
                <a:tableStyleId>{9E029553-32E3-4009-89E0-D6B0BAA36CEE}</a:tableStyleId>
              </a:tblPr>
              <a:tblGrid>
                <a:gridCol w="1629475">
                  <a:extLst>
                    <a:ext uri="{9D8B030D-6E8A-4147-A177-3AD203B41FA5}">
                      <a16:colId xmlns:a16="http://schemas.microsoft.com/office/drawing/2014/main" val="20000"/>
                    </a:ext>
                  </a:extLst>
                </a:gridCol>
                <a:gridCol w="1841425">
                  <a:extLst>
                    <a:ext uri="{9D8B030D-6E8A-4147-A177-3AD203B41FA5}">
                      <a16:colId xmlns:a16="http://schemas.microsoft.com/office/drawing/2014/main" val="20001"/>
                    </a:ext>
                  </a:extLst>
                </a:gridCol>
                <a:gridCol w="3603375">
                  <a:extLst>
                    <a:ext uri="{9D8B030D-6E8A-4147-A177-3AD203B41FA5}">
                      <a16:colId xmlns:a16="http://schemas.microsoft.com/office/drawing/2014/main" val="20002"/>
                    </a:ext>
                  </a:extLst>
                </a:gridCol>
              </a:tblGrid>
              <a:tr h="543175">
                <a:tc>
                  <a:txBody>
                    <a:bodyPr/>
                    <a:lstStyle/>
                    <a:p>
                      <a:pPr marL="0" lvl="0" indent="0" algn="l" rtl="0">
                        <a:spcBef>
                          <a:spcPts val="0"/>
                        </a:spcBef>
                        <a:spcAft>
                          <a:spcPts val="0"/>
                        </a:spcAft>
                        <a:buNone/>
                      </a:pPr>
                      <a:r>
                        <a:rPr lang="en" sz="1000" b="1">
                          <a:solidFill>
                            <a:srgbClr val="FFFFFF"/>
                          </a:solidFill>
                          <a:latin typeface="Proxima Nova"/>
                          <a:ea typeface="Proxima Nova"/>
                          <a:cs typeface="Proxima Nova"/>
                          <a:sym typeface="Proxima Nova"/>
                        </a:rPr>
                        <a:t>Time</a:t>
                      </a:r>
                      <a:endParaRPr sz="1000" b="1">
                        <a:solidFill>
                          <a:srgbClr val="FFFFFF"/>
                        </a:solidFill>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solidFill>
                      <a:srgbClr val="E51B24"/>
                    </a:solidFill>
                  </a:tcPr>
                </a:tc>
                <a:tc>
                  <a:txBody>
                    <a:bodyPr/>
                    <a:lstStyle/>
                    <a:p>
                      <a:pPr marL="0" lvl="0" indent="0" algn="l" rtl="0">
                        <a:spcBef>
                          <a:spcPts val="0"/>
                        </a:spcBef>
                        <a:spcAft>
                          <a:spcPts val="0"/>
                        </a:spcAft>
                        <a:buClr>
                          <a:srgbClr val="000000"/>
                        </a:buClr>
                        <a:buSzPts val="1100"/>
                        <a:buFont typeface="Arial"/>
                        <a:buNone/>
                      </a:pPr>
                      <a:r>
                        <a:rPr lang="en" sz="1000" b="1">
                          <a:solidFill>
                            <a:srgbClr val="FFFFFF"/>
                          </a:solidFill>
                          <a:latin typeface="Proxima Nova"/>
                          <a:ea typeface="Proxima Nova"/>
                          <a:cs typeface="Proxima Nova"/>
                          <a:sym typeface="Proxima Nova"/>
                        </a:rPr>
                        <a:t>Activity</a:t>
                      </a:r>
                      <a:endParaRPr sz="1000" b="1">
                        <a:solidFill>
                          <a:srgbClr val="FFFFFF"/>
                        </a:solidFill>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solidFill>
                      <a:srgbClr val="E51B24"/>
                    </a:solidFill>
                  </a:tcPr>
                </a:tc>
                <a:tc>
                  <a:txBody>
                    <a:bodyPr/>
                    <a:lstStyle/>
                    <a:p>
                      <a:pPr marL="0" lvl="0" indent="0" algn="l" rtl="0">
                        <a:spcBef>
                          <a:spcPts val="0"/>
                        </a:spcBef>
                        <a:spcAft>
                          <a:spcPts val="0"/>
                        </a:spcAft>
                        <a:buNone/>
                      </a:pPr>
                      <a:r>
                        <a:rPr lang="en" sz="1000" b="1">
                          <a:solidFill>
                            <a:srgbClr val="FFFFFF"/>
                          </a:solidFill>
                          <a:latin typeface="Proxima Nova"/>
                          <a:ea typeface="Proxima Nova"/>
                          <a:cs typeface="Proxima Nova"/>
                          <a:sym typeface="Proxima Nova"/>
                        </a:rPr>
                        <a:t>Purpose</a:t>
                      </a:r>
                      <a:endParaRPr sz="1000" b="1">
                        <a:solidFill>
                          <a:srgbClr val="FFFFFF"/>
                        </a:solidFill>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solidFill>
                      <a:srgbClr val="E51B24"/>
                    </a:solidFill>
                  </a:tcPr>
                </a:tc>
                <a:extLst>
                  <a:ext uri="{0D108BD9-81ED-4DB2-BD59-A6C34878D82A}">
                    <a16:rowId xmlns:a16="http://schemas.microsoft.com/office/drawing/2014/main" val="10000"/>
                  </a:ext>
                </a:extLst>
              </a:tr>
              <a:tr h="476025">
                <a:tc>
                  <a:txBody>
                    <a:bodyPr/>
                    <a:lstStyle/>
                    <a:p>
                      <a:pPr marL="0" lvl="0" indent="0" algn="l" rtl="0">
                        <a:spcBef>
                          <a:spcPts val="0"/>
                        </a:spcBef>
                        <a:spcAft>
                          <a:spcPts val="0"/>
                        </a:spcAft>
                        <a:buNone/>
                      </a:pPr>
                      <a:r>
                        <a:rPr lang="en" sz="1000">
                          <a:latin typeface="Proxima Nova"/>
                          <a:ea typeface="Proxima Nova"/>
                          <a:cs typeface="Proxima Nova"/>
                          <a:sym typeface="Proxima Nova"/>
                        </a:rPr>
                        <a:t>0:00–0:30</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Linking Files</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Introduce students to file structures in web development projects.</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476025">
                <a:tc>
                  <a:txBody>
                    <a:bodyPr/>
                    <a:lstStyle/>
                    <a:p>
                      <a:pPr marL="0" lvl="0" indent="0" algn="l" rtl="0">
                        <a:spcBef>
                          <a:spcPts val="0"/>
                        </a:spcBef>
                        <a:spcAft>
                          <a:spcPts val="0"/>
                        </a:spcAft>
                        <a:buNone/>
                      </a:pPr>
                      <a:r>
                        <a:rPr lang="en" sz="1000">
                          <a:latin typeface="Proxima Nova"/>
                          <a:ea typeface="Proxima Nova"/>
                          <a:cs typeface="Proxima Nova"/>
                          <a:sym typeface="Proxima Nova"/>
                        </a:rPr>
                        <a:t>0:30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0:45</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Practice With Paths</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Exercise linking techniques with local files. Useful for showing them how it "really" works outside of CodePen.</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476025">
                <a:tc>
                  <a:txBody>
                    <a:bodyPr/>
                    <a:lstStyle/>
                    <a:p>
                      <a:pPr marL="0" lvl="0" indent="0" algn="l" rtl="0">
                        <a:spcBef>
                          <a:spcPts val="0"/>
                        </a:spcBef>
                        <a:spcAft>
                          <a:spcPts val="0"/>
                        </a:spcAft>
                        <a:buNone/>
                      </a:pPr>
                      <a:r>
                        <a:rPr lang="en" sz="1000">
                          <a:latin typeface="Proxima Nova"/>
                          <a:ea typeface="Proxima Nova"/>
                          <a:cs typeface="Proxima Nova"/>
                          <a:sym typeface="Proxima Nova"/>
                        </a:rPr>
                        <a:t>0:45</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1:15</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Normalizing CSS/Structuring HTML</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Reinforce the DOM tree and relationships between elements.</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623650">
                <a:tc>
                  <a:txBody>
                    <a:bodyPr/>
                    <a:lstStyle/>
                    <a:p>
                      <a:pPr marL="0" lvl="0" indent="0" algn="l" rtl="0">
                        <a:spcBef>
                          <a:spcPts val="0"/>
                        </a:spcBef>
                        <a:spcAft>
                          <a:spcPts val="0"/>
                        </a:spcAft>
                        <a:buNone/>
                      </a:pPr>
                      <a:r>
                        <a:rPr lang="en" sz="1000">
                          <a:latin typeface="Proxima Nova"/>
                          <a:ea typeface="Proxima Nova"/>
                          <a:cs typeface="Proxima Nova"/>
                          <a:sym typeface="Proxima Nova"/>
                        </a:rPr>
                        <a:t>1:15</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1:30</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How Is This Page Structured?</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Practice wireframing based on existing websites. Establish the idea of container elements that may not have actual borders/backgrounds but are for layout purposes.</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476025">
                <a:tc>
                  <a:txBody>
                    <a:bodyPr/>
                    <a:lstStyle/>
                    <a:p>
                      <a:pPr marL="0" lvl="0" indent="0" algn="l" rtl="0">
                        <a:spcBef>
                          <a:spcPts val="0"/>
                        </a:spcBef>
                        <a:spcAft>
                          <a:spcPts val="0"/>
                        </a:spcAft>
                        <a:buNone/>
                      </a:pPr>
                      <a:r>
                        <a:rPr lang="en" sz="1000">
                          <a:latin typeface="Proxima Nova"/>
                          <a:ea typeface="Proxima Nova"/>
                          <a:cs typeface="Proxima Nova"/>
                          <a:sym typeface="Proxima Nova"/>
                        </a:rPr>
                        <a:t>1:30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2:00</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The Box Model</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Emphasize the role of margins and padding in defining content space, along with display for layout rules.</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772150">
                <a:tc>
                  <a:txBody>
                    <a:bodyPr/>
                    <a:lstStyle/>
                    <a:p>
                      <a:pPr marL="0" lvl="0" indent="0" algn="l" rtl="0">
                        <a:spcBef>
                          <a:spcPts val="0"/>
                        </a:spcBef>
                        <a:spcAft>
                          <a:spcPts val="0"/>
                        </a:spcAft>
                        <a:buNone/>
                      </a:pPr>
                      <a:r>
                        <a:rPr lang="en" sz="1000">
                          <a:latin typeface="Proxima Nova"/>
                          <a:ea typeface="Proxima Nova"/>
                          <a:cs typeface="Proxima Nova"/>
                          <a:sym typeface="Proxima Nova"/>
                        </a:rPr>
                        <a:t>2:00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3:00</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Practicing the Box Model</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Build a page layout using box model properties. Be sure to support each team/group throughout this exercise. You may encourage groups instead of partners if students are struggling.</a:t>
                      </a:r>
                      <a:endParaRPr sz="1000">
                        <a:solidFill>
                          <a:srgbClr val="000000"/>
                        </a:solidFill>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bl>
          </a:graphicData>
        </a:graphic>
      </p:graphicFrame>
      <p:sp>
        <p:nvSpPr>
          <p:cNvPr id="329" name="Google Shape;329;p3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0"/>
          <p:cNvSpPr txBox="1">
            <a:spLocks noGrp="1"/>
          </p:cNvSpPr>
          <p:nvPr>
            <p:ph type="body" idx="4294967295"/>
          </p:nvPr>
        </p:nvSpPr>
        <p:spPr>
          <a:xfrm>
            <a:off x="457200" y="1249850"/>
            <a:ext cx="5534700" cy="294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solidFill>
                  <a:schemeClr val="dk1"/>
                </a:solidFill>
              </a:rPr>
              <a:t>In this lesson, you will:</a:t>
            </a:r>
            <a:endParaRPr>
              <a:solidFill>
                <a:schemeClr val="dk1"/>
              </a:solidFill>
            </a:endParaRPr>
          </a:p>
          <a:p>
            <a:pPr marL="0" marR="0" lvl="0" indent="0" algn="l" rtl="0">
              <a:lnSpc>
                <a:spcPct val="100000"/>
              </a:lnSpc>
              <a:spcBef>
                <a:spcPts val="0"/>
              </a:spcBef>
              <a:spcAft>
                <a:spcPts val="0"/>
              </a:spcAft>
              <a:buClr>
                <a:srgbClr val="000000"/>
              </a:buClr>
              <a:buSzPts val="2300"/>
              <a:buFont typeface="Helvetica Neue"/>
              <a:buNone/>
            </a:pPr>
            <a:endParaRPr sz="1700" b="1">
              <a:solidFill>
                <a:schemeClr val="dk1"/>
              </a:solidFill>
            </a:endParaRPr>
          </a:p>
          <a:p>
            <a:pPr marL="457200" marR="0" lvl="0" indent="-330200" algn="l" rtl="0">
              <a:lnSpc>
                <a:spcPct val="115000"/>
              </a:lnSpc>
              <a:spcBef>
                <a:spcPts val="0"/>
              </a:spcBef>
              <a:spcAft>
                <a:spcPts val="0"/>
              </a:spcAft>
              <a:buClr>
                <a:schemeClr val="dk1"/>
              </a:buClr>
              <a:buSzPts val="1600"/>
              <a:buChar char="●"/>
            </a:pPr>
            <a:r>
              <a:rPr lang="en" sz="1600">
                <a:solidFill>
                  <a:schemeClr val="dk1"/>
                </a:solidFill>
              </a:rPr>
              <a:t>Link to files from HTML using relative paths.</a:t>
            </a:r>
            <a:endParaRPr sz="1600">
              <a:solidFill>
                <a:schemeClr val="dk1"/>
              </a:solidFill>
            </a:endParaRPr>
          </a:p>
          <a:p>
            <a:pPr marL="457200" marR="0" lvl="0" indent="-330200" algn="l" rtl="0">
              <a:lnSpc>
                <a:spcPct val="115000"/>
              </a:lnSpc>
              <a:spcBef>
                <a:spcPts val="700"/>
              </a:spcBef>
              <a:spcAft>
                <a:spcPts val="0"/>
              </a:spcAft>
              <a:buClr>
                <a:schemeClr val="dk1"/>
              </a:buClr>
              <a:buSzPts val="1600"/>
              <a:buChar char="●"/>
            </a:pPr>
            <a:r>
              <a:rPr lang="en" sz="1600">
                <a:solidFill>
                  <a:schemeClr val="dk1"/>
                </a:solidFill>
              </a:rPr>
              <a:t>Apply normalizing CSS to avoid browser default styling interference.</a:t>
            </a:r>
            <a:endParaRPr sz="1600">
              <a:solidFill>
                <a:schemeClr val="dk1"/>
              </a:solidFill>
            </a:endParaRPr>
          </a:p>
          <a:p>
            <a:pPr marL="457200" marR="0" lvl="0" indent="-330200" algn="l" rtl="0">
              <a:lnSpc>
                <a:spcPct val="115000"/>
              </a:lnSpc>
              <a:spcBef>
                <a:spcPts val="700"/>
              </a:spcBef>
              <a:spcAft>
                <a:spcPts val="0"/>
              </a:spcAft>
              <a:buClr>
                <a:schemeClr val="dk1"/>
              </a:buClr>
              <a:buSzPts val="1600"/>
              <a:buChar char="●"/>
            </a:pPr>
            <a:r>
              <a:rPr lang="en" sz="1600">
                <a:solidFill>
                  <a:schemeClr val="dk1"/>
                </a:solidFill>
              </a:rPr>
              <a:t>Use margins and padding to create spacing between elements.</a:t>
            </a:r>
            <a:endParaRPr sz="1600">
              <a:solidFill>
                <a:schemeClr val="dk1"/>
              </a:solidFill>
            </a:endParaRPr>
          </a:p>
          <a:p>
            <a:pPr marL="457200" marR="0" lvl="0" indent="-330200" algn="l" rtl="0">
              <a:lnSpc>
                <a:spcPct val="115000"/>
              </a:lnSpc>
              <a:spcBef>
                <a:spcPts val="700"/>
              </a:spcBef>
              <a:spcAft>
                <a:spcPts val="0"/>
              </a:spcAft>
              <a:buClr>
                <a:schemeClr val="dk1"/>
              </a:buClr>
              <a:buSzPts val="1600"/>
              <a:buChar char="●"/>
            </a:pPr>
            <a:r>
              <a:rPr lang="en" sz="1600">
                <a:solidFill>
                  <a:schemeClr val="dk1"/>
                </a:solidFill>
              </a:rPr>
              <a:t>Set the display property of elements to create page layouts.</a:t>
            </a:r>
            <a:endParaRPr sz="1600">
              <a:solidFill>
                <a:schemeClr val="dk1"/>
              </a:solidFill>
            </a:endParaRPr>
          </a:p>
          <a:p>
            <a:pPr marL="0" marR="0" lvl="0" indent="0" algn="l" rtl="0">
              <a:lnSpc>
                <a:spcPct val="115000"/>
              </a:lnSpc>
              <a:spcBef>
                <a:spcPts val="700"/>
              </a:spcBef>
              <a:spcAft>
                <a:spcPts val="0"/>
              </a:spcAft>
              <a:buNone/>
            </a:pPr>
            <a:endParaRPr sz="1600">
              <a:solidFill>
                <a:schemeClr val="dk1"/>
              </a:solidFill>
            </a:endParaRPr>
          </a:p>
          <a:p>
            <a:pPr marL="0" marR="0" lvl="0" indent="0" algn="l" rtl="0">
              <a:lnSpc>
                <a:spcPct val="115000"/>
              </a:lnSpc>
              <a:spcBef>
                <a:spcPts val="700"/>
              </a:spcBef>
              <a:spcAft>
                <a:spcPts val="0"/>
              </a:spcAft>
              <a:buNone/>
            </a:pPr>
            <a:endParaRPr sz="1600">
              <a:solidFill>
                <a:schemeClr val="dk1"/>
              </a:solidFill>
            </a:endParaRPr>
          </a:p>
          <a:p>
            <a:pPr marL="0" marR="0" lvl="0" indent="0" algn="l" rtl="0">
              <a:lnSpc>
                <a:spcPct val="115000"/>
              </a:lnSpc>
              <a:spcBef>
                <a:spcPts val="700"/>
              </a:spcBef>
              <a:spcAft>
                <a:spcPts val="700"/>
              </a:spcAft>
              <a:buNone/>
            </a:pPr>
            <a:endParaRPr sz="1600">
              <a:solidFill>
                <a:schemeClr val="dk1"/>
              </a:solidFill>
            </a:endParaRPr>
          </a:p>
        </p:txBody>
      </p:sp>
      <p:sp>
        <p:nvSpPr>
          <p:cNvPr id="335" name="Google Shape;335;p40"/>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6</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336" name="Google Shape;336;p40"/>
          <p:cNvPicPr preferRelativeResize="0"/>
          <p:nvPr/>
        </p:nvPicPr>
        <p:blipFill>
          <a:blip r:embed="rId3">
            <a:alphaModFix/>
          </a:blip>
          <a:stretch>
            <a:fillRect/>
          </a:stretch>
        </p:blipFill>
        <p:spPr>
          <a:xfrm>
            <a:off x="6302320" y="1133463"/>
            <a:ext cx="1819968" cy="2561116"/>
          </a:xfrm>
          <a:prstGeom prst="rect">
            <a:avLst/>
          </a:prstGeom>
          <a:noFill/>
          <a:ln>
            <a:noFill/>
          </a:ln>
        </p:spPr>
      </p:pic>
      <p:sp>
        <p:nvSpPr>
          <p:cNvPr id="337" name="Google Shape;337;p40"/>
          <p:cNvSpPr txBox="1"/>
          <p:nvPr/>
        </p:nvSpPr>
        <p:spPr>
          <a:xfrm>
            <a:off x="457200" y="28037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Proxima Nova"/>
                <a:ea typeface="Proxima Nova"/>
                <a:cs typeface="Proxima Nova"/>
                <a:sym typeface="Proxima Nova"/>
              </a:rPr>
              <a:t>Today’s Learning Objectives</a:t>
            </a:r>
            <a:endParaRPr sz="2400" b="1">
              <a:latin typeface="Proxima Nova"/>
              <a:ea typeface="Proxima Nova"/>
              <a:cs typeface="Proxima Nova"/>
              <a:sym typeface="Proxima Nova"/>
            </a:endParaRPr>
          </a:p>
        </p:txBody>
      </p:sp>
      <p:sp>
        <p:nvSpPr>
          <p:cNvPr id="338" name="Google Shape;338;p4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r>
              <a:rPr lang="en"/>
              <a:t> | © 2020 General Assembly</a:t>
            </a:r>
            <a:endParaRPr/>
          </a:p>
        </p:txBody>
      </p:sp>
      <p:sp>
        <p:nvSpPr>
          <p:cNvPr id="339" name="Google Shape;339;p40"/>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1"/>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Quick Review</a:t>
            </a:r>
            <a:endParaRPr/>
          </a:p>
        </p:txBody>
      </p:sp>
      <p:sp>
        <p:nvSpPr>
          <p:cNvPr id="345" name="Google Shape;345;p41"/>
          <p:cNvSpPr txBox="1">
            <a:spLocks noGrp="1"/>
          </p:cNvSpPr>
          <p:nvPr>
            <p:ph type="body" idx="1"/>
          </p:nvPr>
        </p:nvSpPr>
        <p:spPr>
          <a:xfrm>
            <a:off x="457200" y="1143000"/>
            <a:ext cx="5361600" cy="29379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chemeClr val="dk1"/>
              </a:buClr>
              <a:buSzPts val="1800"/>
              <a:buChar char="●"/>
            </a:pPr>
            <a:r>
              <a:rPr lang="en">
                <a:solidFill>
                  <a:schemeClr val="dk1"/>
                </a:solidFill>
              </a:rPr>
              <a:t>What are the two major types of HTML tags?</a:t>
            </a:r>
            <a:endParaRPr>
              <a:solidFill>
                <a:schemeClr val="dk1"/>
              </a:solidFill>
            </a:endParaRPr>
          </a:p>
          <a:p>
            <a:pPr marL="0" lvl="0" indent="0" algn="l" rtl="0">
              <a:lnSpc>
                <a:spcPct val="100000"/>
              </a:lnSpc>
              <a:spcBef>
                <a:spcPts val="0"/>
              </a:spcBef>
              <a:spcAft>
                <a:spcPts val="0"/>
              </a:spcAft>
              <a:buNone/>
            </a:pPr>
            <a:endParaRPr>
              <a:solidFill>
                <a:schemeClr val="dk1"/>
              </a:solidFill>
            </a:endParaRPr>
          </a:p>
          <a:p>
            <a:pPr marL="457200" lvl="0" indent="-342900" algn="l" rtl="0">
              <a:lnSpc>
                <a:spcPct val="100000"/>
              </a:lnSpc>
              <a:spcBef>
                <a:spcPts val="0"/>
              </a:spcBef>
              <a:spcAft>
                <a:spcPts val="0"/>
              </a:spcAft>
              <a:buClr>
                <a:schemeClr val="dk1"/>
              </a:buClr>
              <a:buSzPts val="1800"/>
              <a:buChar char="●"/>
            </a:pPr>
            <a:r>
              <a:rPr lang="en">
                <a:solidFill>
                  <a:schemeClr val="dk1"/>
                </a:solidFill>
              </a:rPr>
              <a:t>What are the three parts of a CSS declaration?</a:t>
            </a:r>
            <a:endParaRPr>
              <a:solidFill>
                <a:schemeClr val="dk1"/>
              </a:solidFill>
            </a:endParaRPr>
          </a:p>
          <a:p>
            <a:pPr marL="0" lvl="0" indent="0" algn="l" rtl="0">
              <a:lnSpc>
                <a:spcPct val="100000"/>
              </a:lnSpc>
              <a:spcBef>
                <a:spcPts val="0"/>
              </a:spcBef>
              <a:spcAft>
                <a:spcPts val="0"/>
              </a:spcAft>
              <a:buNone/>
            </a:pPr>
            <a:endParaRPr>
              <a:solidFill>
                <a:schemeClr val="dk1"/>
              </a:solidFill>
            </a:endParaRPr>
          </a:p>
          <a:p>
            <a:pPr marL="457200" lvl="0" indent="-342900" algn="l" rtl="0">
              <a:lnSpc>
                <a:spcPct val="100000"/>
              </a:lnSpc>
              <a:spcBef>
                <a:spcPts val="0"/>
              </a:spcBef>
              <a:spcAft>
                <a:spcPts val="0"/>
              </a:spcAft>
              <a:buClr>
                <a:schemeClr val="dk1"/>
              </a:buClr>
              <a:buSzPts val="1800"/>
              <a:buChar char="●"/>
            </a:pPr>
            <a:r>
              <a:rPr lang="en">
                <a:solidFill>
                  <a:schemeClr val="dk1"/>
                </a:solidFill>
              </a:rPr>
              <a:t>What are some CSS selectors we’ve learned?</a:t>
            </a:r>
            <a:endParaRPr>
              <a:solidFill>
                <a:schemeClr val="dk1"/>
              </a:solidFill>
            </a:endParaRPr>
          </a:p>
          <a:p>
            <a:pPr marL="0" lvl="0" indent="0" algn="l" rtl="0">
              <a:lnSpc>
                <a:spcPct val="100000"/>
              </a:lnSpc>
              <a:spcBef>
                <a:spcPts val="0"/>
              </a:spcBef>
              <a:spcAft>
                <a:spcPts val="0"/>
              </a:spcAft>
              <a:buNone/>
            </a:pPr>
            <a:endParaRPr>
              <a:solidFill>
                <a:schemeClr val="dk1"/>
              </a:solidFill>
            </a:endParaRPr>
          </a:p>
          <a:p>
            <a:pPr marL="457200" lvl="0" indent="-342900" algn="l" rtl="0">
              <a:lnSpc>
                <a:spcPct val="100000"/>
              </a:lnSpc>
              <a:spcBef>
                <a:spcPts val="0"/>
              </a:spcBef>
              <a:spcAft>
                <a:spcPts val="0"/>
              </a:spcAft>
              <a:buClr>
                <a:schemeClr val="dk1"/>
              </a:buClr>
              <a:buSzPts val="1800"/>
              <a:buChar char="●"/>
            </a:pPr>
            <a:r>
              <a:rPr lang="en">
                <a:solidFill>
                  <a:schemeClr val="dk1"/>
                </a:solidFill>
              </a:rPr>
              <a:t>Who has explored some CSS properties since last class?</a:t>
            </a:r>
            <a:endParaRPr>
              <a:solidFill>
                <a:schemeClr val="dk1"/>
              </a:solidFill>
            </a:endParaRPr>
          </a:p>
          <a:p>
            <a:pPr marL="0" lvl="0" indent="0" algn="ctr" rtl="0">
              <a:lnSpc>
                <a:spcPct val="100000"/>
              </a:lnSpc>
              <a:spcBef>
                <a:spcPts val="0"/>
              </a:spcBef>
              <a:spcAft>
                <a:spcPts val="0"/>
              </a:spcAft>
              <a:buNone/>
            </a:pPr>
            <a:endParaRPr>
              <a:solidFill>
                <a:schemeClr val="dk1"/>
              </a:solidFill>
            </a:endParaRPr>
          </a:p>
          <a:p>
            <a:pPr marL="0" lvl="0" indent="0" algn="ctr" rtl="0">
              <a:lnSpc>
                <a:spcPct val="100000"/>
              </a:lnSpc>
              <a:spcBef>
                <a:spcPts val="0"/>
              </a:spcBef>
              <a:spcAft>
                <a:spcPts val="0"/>
              </a:spcAft>
              <a:buNone/>
            </a:pPr>
            <a:endParaRPr>
              <a:solidFill>
                <a:schemeClr val="dk1"/>
              </a:solidFill>
            </a:endParaRPr>
          </a:p>
          <a:p>
            <a:pPr marL="0" lvl="0" indent="0" algn="ctr"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1600"/>
              </a:spcAft>
              <a:buNone/>
            </a:pPr>
            <a:endParaRPr/>
          </a:p>
        </p:txBody>
      </p:sp>
      <p:pic>
        <p:nvPicPr>
          <p:cNvPr id="346" name="Google Shape;346;p41"/>
          <p:cNvPicPr preferRelativeResize="0"/>
          <p:nvPr/>
        </p:nvPicPr>
        <p:blipFill>
          <a:blip r:embed="rId3">
            <a:alphaModFix/>
          </a:blip>
          <a:stretch>
            <a:fillRect/>
          </a:stretch>
        </p:blipFill>
        <p:spPr>
          <a:xfrm>
            <a:off x="5818800" y="1166963"/>
            <a:ext cx="3020401" cy="3020401"/>
          </a:xfrm>
          <a:prstGeom prst="rect">
            <a:avLst/>
          </a:prstGeom>
          <a:noFill/>
          <a:ln>
            <a:noFill/>
          </a:ln>
        </p:spPr>
      </p:pic>
      <p:sp>
        <p:nvSpPr>
          <p:cNvPr id="347" name="Google Shape;347;p4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r>
              <a:rPr lang="en"/>
              <a:t> | © 2020 General Assembly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2"/>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Cascading: What Does It Mean?</a:t>
            </a:r>
            <a:endParaRPr/>
          </a:p>
        </p:txBody>
      </p:sp>
      <p:sp>
        <p:nvSpPr>
          <p:cNvPr id="353" name="Google Shape;353;p42"/>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Think of the Document Tree as a Real Tree</a:t>
            </a:r>
            <a:endParaRPr/>
          </a:p>
        </p:txBody>
      </p:sp>
      <p:sp>
        <p:nvSpPr>
          <p:cNvPr id="359" name="Google Shape;359;p43"/>
          <p:cNvSpPr txBox="1">
            <a:spLocks noGrp="1"/>
          </p:cNvSpPr>
          <p:nvPr>
            <p:ph type="body" idx="4294967295"/>
          </p:nvPr>
        </p:nvSpPr>
        <p:spPr>
          <a:xfrm>
            <a:off x="802375" y="1039000"/>
            <a:ext cx="3829800" cy="2917800"/>
          </a:xfrm>
          <a:prstGeom prst="rect">
            <a:avLst/>
          </a:prstGeom>
          <a:ln w="19050" cap="flat" cmpd="sng">
            <a:solidFill>
              <a:srgbClr val="CCCCCC"/>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chemeClr val="dk1"/>
                </a:solidFill>
                <a:latin typeface="Inconsolata"/>
                <a:ea typeface="Inconsolata"/>
                <a:cs typeface="Inconsolata"/>
                <a:sym typeface="Inconsolata"/>
              </a:rPr>
              <a:t>&lt;main&gt;</a:t>
            </a:r>
            <a:endParaRPr>
              <a:solidFill>
                <a:schemeClr val="dk1"/>
              </a:solidFill>
              <a:latin typeface="Inconsolata"/>
              <a:ea typeface="Inconsolata"/>
              <a:cs typeface="Inconsolata"/>
              <a:sym typeface="Inconsolata"/>
            </a:endParaRPr>
          </a:p>
          <a:p>
            <a:pPr marL="0" lvl="0" indent="228600" algn="l" rtl="0">
              <a:lnSpc>
                <a:spcPct val="100000"/>
              </a:lnSpc>
              <a:spcBef>
                <a:spcPts val="0"/>
              </a:spcBef>
              <a:spcAft>
                <a:spcPts val="0"/>
              </a:spcAft>
              <a:buNone/>
            </a:pPr>
            <a:r>
              <a:rPr lang="en">
                <a:solidFill>
                  <a:schemeClr val="dk1"/>
                </a:solidFill>
                <a:latin typeface="Inconsolata"/>
                <a:ea typeface="Inconsolata"/>
                <a:cs typeface="Inconsolata"/>
                <a:sym typeface="Inconsolata"/>
              </a:rPr>
              <a:t>&lt;section&gt;</a:t>
            </a:r>
            <a:endParaRPr>
              <a:solidFill>
                <a:schemeClr val="dk1"/>
              </a:solidFill>
              <a:latin typeface="Inconsolata"/>
              <a:ea typeface="Inconsolata"/>
              <a:cs typeface="Inconsolata"/>
              <a:sym typeface="Inconsolata"/>
            </a:endParaRPr>
          </a:p>
          <a:p>
            <a:pPr marL="0" lvl="0" indent="457200" algn="l" rtl="0">
              <a:lnSpc>
                <a:spcPct val="100000"/>
              </a:lnSpc>
              <a:spcBef>
                <a:spcPts val="0"/>
              </a:spcBef>
              <a:spcAft>
                <a:spcPts val="0"/>
              </a:spcAft>
              <a:buNone/>
            </a:pPr>
            <a:r>
              <a:rPr lang="en">
                <a:solidFill>
                  <a:schemeClr val="dk1"/>
                </a:solidFill>
                <a:latin typeface="Inconsolata"/>
                <a:ea typeface="Inconsolata"/>
                <a:cs typeface="Inconsolata"/>
                <a:sym typeface="Inconsolata"/>
              </a:rPr>
              <a:t>&lt;div class=“green-font”&gt;</a:t>
            </a:r>
            <a:endParaRPr>
              <a:solidFill>
                <a:schemeClr val="dk1"/>
              </a:solidFill>
              <a:latin typeface="Inconsolata"/>
              <a:ea typeface="Inconsolata"/>
              <a:cs typeface="Inconsolata"/>
              <a:sym typeface="Inconsolata"/>
            </a:endParaRPr>
          </a:p>
          <a:p>
            <a:pPr marL="0" lvl="0" indent="685800" algn="l" rtl="0">
              <a:lnSpc>
                <a:spcPct val="100000"/>
              </a:lnSpc>
              <a:spcBef>
                <a:spcPts val="0"/>
              </a:spcBef>
              <a:spcAft>
                <a:spcPts val="0"/>
              </a:spcAft>
              <a:buNone/>
            </a:pPr>
            <a:r>
              <a:rPr lang="en">
                <a:solidFill>
                  <a:schemeClr val="dk1"/>
                </a:solidFill>
                <a:latin typeface="Inconsolata"/>
                <a:ea typeface="Inconsolata"/>
                <a:cs typeface="Inconsolata"/>
                <a:sym typeface="Inconsolata"/>
              </a:rPr>
              <a:t>Content A</a:t>
            </a:r>
            <a:endParaRPr>
              <a:solidFill>
                <a:schemeClr val="dk1"/>
              </a:solidFill>
              <a:latin typeface="Inconsolata"/>
              <a:ea typeface="Inconsolata"/>
              <a:cs typeface="Inconsolata"/>
              <a:sym typeface="Inconsolata"/>
            </a:endParaRPr>
          </a:p>
          <a:p>
            <a:pPr marL="0" lvl="0" indent="457200" algn="l" rtl="0">
              <a:lnSpc>
                <a:spcPct val="100000"/>
              </a:lnSpc>
              <a:spcBef>
                <a:spcPts val="0"/>
              </a:spcBef>
              <a:spcAft>
                <a:spcPts val="0"/>
              </a:spcAft>
              <a:buNone/>
            </a:pPr>
            <a:r>
              <a:rPr lang="en">
                <a:solidFill>
                  <a:schemeClr val="dk1"/>
                </a:solidFill>
                <a:latin typeface="Inconsolata"/>
                <a:ea typeface="Inconsolata"/>
                <a:cs typeface="Inconsolata"/>
                <a:sym typeface="Inconsolata"/>
              </a:rPr>
              <a:t>&lt;/div&gt;</a:t>
            </a:r>
            <a:endParaRPr>
              <a:solidFill>
                <a:schemeClr val="dk1"/>
              </a:solidFill>
              <a:latin typeface="Inconsolata"/>
              <a:ea typeface="Inconsolata"/>
              <a:cs typeface="Inconsolata"/>
              <a:sym typeface="Inconsolata"/>
            </a:endParaRPr>
          </a:p>
          <a:p>
            <a:pPr marL="0" lvl="0" indent="457200" algn="l" rtl="0">
              <a:lnSpc>
                <a:spcPct val="100000"/>
              </a:lnSpc>
              <a:spcBef>
                <a:spcPts val="0"/>
              </a:spcBef>
              <a:spcAft>
                <a:spcPts val="0"/>
              </a:spcAft>
              <a:buNone/>
            </a:pPr>
            <a:r>
              <a:rPr lang="en">
                <a:solidFill>
                  <a:schemeClr val="dk1"/>
                </a:solidFill>
                <a:latin typeface="Inconsolata"/>
                <a:ea typeface="Inconsolata"/>
                <a:cs typeface="Inconsolata"/>
                <a:sym typeface="Inconsolata"/>
              </a:rPr>
              <a:t>&lt;div&gt;</a:t>
            </a:r>
            <a:endParaRPr>
              <a:solidFill>
                <a:schemeClr val="dk1"/>
              </a:solidFill>
              <a:latin typeface="Inconsolata"/>
              <a:ea typeface="Inconsolata"/>
              <a:cs typeface="Inconsolata"/>
              <a:sym typeface="Inconsolata"/>
            </a:endParaRPr>
          </a:p>
          <a:p>
            <a:pPr marL="0" lvl="0" indent="685800" algn="l" rtl="0">
              <a:lnSpc>
                <a:spcPct val="100000"/>
              </a:lnSpc>
              <a:spcBef>
                <a:spcPts val="0"/>
              </a:spcBef>
              <a:spcAft>
                <a:spcPts val="0"/>
              </a:spcAft>
              <a:buNone/>
            </a:pPr>
            <a:r>
              <a:rPr lang="en">
                <a:solidFill>
                  <a:schemeClr val="dk1"/>
                </a:solidFill>
                <a:latin typeface="Inconsolata"/>
                <a:ea typeface="Inconsolata"/>
                <a:cs typeface="Inconsolata"/>
                <a:sym typeface="Inconsolata"/>
              </a:rPr>
              <a:t>Content B</a:t>
            </a:r>
            <a:endParaRPr>
              <a:solidFill>
                <a:schemeClr val="dk1"/>
              </a:solidFill>
              <a:latin typeface="Inconsolata"/>
              <a:ea typeface="Inconsolata"/>
              <a:cs typeface="Inconsolata"/>
              <a:sym typeface="Inconsolata"/>
            </a:endParaRPr>
          </a:p>
          <a:p>
            <a:pPr marL="0" lvl="0" indent="457200" algn="l" rtl="0">
              <a:lnSpc>
                <a:spcPct val="100000"/>
              </a:lnSpc>
              <a:spcBef>
                <a:spcPts val="0"/>
              </a:spcBef>
              <a:spcAft>
                <a:spcPts val="0"/>
              </a:spcAft>
              <a:buNone/>
            </a:pPr>
            <a:r>
              <a:rPr lang="en">
                <a:solidFill>
                  <a:schemeClr val="dk1"/>
                </a:solidFill>
                <a:latin typeface="Inconsolata"/>
                <a:ea typeface="Inconsolata"/>
                <a:cs typeface="Inconsolata"/>
                <a:sym typeface="Inconsolata"/>
              </a:rPr>
              <a:t>&lt;/div&gt;</a:t>
            </a:r>
            <a:endParaRPr>
              <a:solidFill>
                <a:schemeClr val="dk1"/>
              </a:solidFill>
              <a:latin typeface="Inconsolata"/>
              <a:ea typeface="Inconsolata"/>
              <a:cs typeface="Inconsolata"/>
              <a:sym typeface="Inconsolata"/>
            </a:endParaRPr>
          </a:p>
          <a:p>
            <a:pPr marL="0" lvl="0" indent="228600" algn="l" rtl="0">
              <a:lnSpc>
                <a:spcPct val="100000"/>
              </a:lnSpc>
              <a:spcBef>
                <a:spcPts val="0"/>
              </a:spcBef>
              <a:spcAft>
                <a:spcPts val="0"/>
              </a:spcAft>
              <a:buNone/>
            </a:pPr>
            <a:r>
              <a:rPr lang="en">
                <a:solidFill>
                  <a:schemeClr val="dk1"/>
                </a:solidFill>
                <a:latin typeface="Inconsolata"/>
                <a:ea typeface="Inconsolata"/>
                <a:cs typeface="Inconsolata"/>
                <a:sym typeface="Inconsolata"/>
              </a:rPr>
              <a:t>&lt;/section&gt;</a:t>
            </a:r>
            <a:endParaRPr>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None/>
            </a:pPr>
            <a:r>
              <a:rPr lang="en">
                <a:solidFill>
                  <a:schemeClr val="dk1"/>
                </a:solidFill>
                <a:latin typeface="Inconsolata"/>
                <a:ea typeface="Inconsolata"/>
                <a:cs typeface="Inconsolata"/>
                <a:sym typeface="Inconsolata"/>
              </a:rPr>
              <a:t>&lt;/main&gt;</a:t>
            </a:r>
            <a:endParaRPr>
              <a:solidFill>
                <a:schemeClr val="dk1"/>
              </a:solidFill>
              <a:latin typeface="Inconsolata"/>
              <a:ea typeface="Inconsolata"/>
              <a:cs typeface="Inconsolata"/>
              <a:sym typeface="Inconsolata"/>
            </a:endParaRPr>
          </a:p>
        </p:txBody>
      </p:sp>
      <p:sp>
        <p:nvSpPr>
          <p:cNvPr id="360" name="Google Shape;360;p43"/>
          <p:cNvSpPr txBox="1"/>
          <p:nvPr/>
        </p:nvSpPr>
        <p:spPr>
          <a:xfrm>
            <a:off x="1343586" y="4043363"/>
            <a:ext cx="2188800" cy="53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Proxima Nova"/>
                <a:ea typeface="Proxima Nova"/>
                <a:cs typeface="Proxima Nova"/>
                <a:sym typeface="Proxima Nova"/>
              </a:rPr>
              <a:t>DOM Tree</a:t>
            </a:r>
            <a:endParaRPr sz="1800" b="1">
              <a:latin typeface="Proxima Nova"/>
              <a:ea typeface="Proxima Nova"/>
              <a:cs typeface="Proxima Nova"/>
              <a:sym typeface="Proxima Nova"/>
            </a:endParaRPr>
          </a:p>
        </p:txBody>
      </p:sp>
      <p:sp>
        <p:nvSpPr>
          <p:cNvPr id="361" name="Google Shape;361;p43"/>
          <p:cNvSpPr txBox="1"/>
          <p:nvPr/>
        </p:nvSpPr>
        <p:spPr>
          <a:xfrm>
            <a:off x="5458386" y="4043363"/>
            <a:ext cx="2188800" cy="53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Proxima Nova"/>
                <a:ea typeface="Proxima Nova"/>
                <a:cs typeface="Proxima Nova"/>
                <a:sym typeface="Proxima Nova"/>
              </a:rPr>
              <a:t>Real Tree</a:t>
            </a:r>
            <a:endParaRPr sz="1800" b="1">
              <a:latin typeface="Proxima Nova"/>
              <a:ea typeface="Proxima Nova"/>
              <a:cs typeface="Proxima Nova"/>
              <a:sym typeface="Proxima Nova"/>
            </a:endParaRPr>
          </a:p>
        </p:txBody>
      </p:sp>
      <p:sp>
        <p:nvSpPr>
          <p:cNvPr id="362" name="Google Shape;362;p43"/>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9</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363" name="Google Shape;363;p43"/>
          <p:cNvPicPr preferRelativeResize="0"/>
          <p:nvPr/>
        </p:nvPicPr>
        <p:blipFill>
          <a:blip r:embed="rId3">
            <a:alphaModFix/>
          </a:blip>
          <a:stretch>
            <a:fillRect/>
          </a:stretch>
        </p:blipFill>
        <p:spPr>
          <a:xfrm>
            <a:off x="5241188" y="1005475"/>
            <a:ext cx="2623169" cy="2885486"/>
          </a:xfrm>
          <a:prstGeom prst="rect">
            <a:avLst/>
          </a:prstGeom>
          <a:noFill/>
          <a:ln>
            <a:noFill/>
          </a:ln>
        </p:spPr>
      </p:pic>
      <p:sp>
        <p:nvSpPr>
          <p:cNvPr id="364" name="Google Shape;364;p43"/>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65" name="Google Shape;365;p4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r>
              <a:rPr lang="en"/>
              <a:t> | © 2020 General Assembly</a:t>
            </a:r>
            <a:endParaRPr/>
          </a:p>
        </p:txBody>
      </p:sp>
    </p:spTree>
  </p:cSld>
  <p:clrMapOvr>
    <a:masterClrMapping/>
  </p:clrMapOvr>
</p:sld>
</file>

<file path=ppt/theme/theme1.xml><?xml version="1.0" encoding="utf-8"?>
<a:theme xmlns:a="http://schemas.openxmlformats.org/drawingml/2006/main"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3240</Words>
  <Application>Microsoft Office PowerPoint</Application>
  <PresentationFormat>On-screen Show (16:9)</PresentationFormat>
  <Paragraphs>391</Paragraphs>
  <Slides>45</Slides>
  <Notes>45</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Verdana</vt:lpstr>
      <vt:lpstr>Inconsolata</vt:lpstr>
      <vt:lpstr>Helvetica Neue</vt:lpstr>
      <vt:lpstr>Oswald</vt:lpstr>
      <vt:lpstr>Proxima Nova</vt:lpstr>
      <vt:lpstr>Courier New</vt:lpstr>
      <vt:lpstr>GA Curriculum Template (7.20)</vt:lpstr>
      <vt:lpstr>CSS Layouts</vt:lpstr>
      <vt:lpstr>Lesson 03 Change Log FEWD 3.1 - 3.2</vt:lpstr>
      <vt:lpstr>Pre-Class Materials and Preparation </vt:lpstr>
      <vt:lpstr>Box Model</vt:lpstr>
      <vt:lpstr>Suggested Agenda </vt:lpstr>
      <vt:lpstr>PowerPoint Presentation</vt:lpstr>
      <vt:lpstr>Quick Review</vt:lpstr>
      <vt:lpstr>Cascading: What Does It Mean?</vt:lpstr>
      <vt:lpstr>Think of the Document Tree as a Real Tree</vt:lpstr>
      <vt:lpstr>What If I Apply My Styles at Each of These Spots?</vt:lpstr>
      <vt:lpstr>&lt;main&gt; Styles the Whole Tree — .leaves Styles a Small Leaf</vt:lpstr>
      <vt:lpstr>Classes &amp; IDs</vt:lpstr>
      <vt:lpstr>Class &amp; ID</vt:lpstr>
      <vt:lpstr>Defining a Class or ID</vt:lpstr>
      <vt:lpstr>Defining a Class or ID</vt:lpstr>
      <vt:lpstr>More Advanced Selectors</vt:lpstr>
      <vt:lpstr>Selectors Targeting Multiple Attributes</vt:lpstr>
      <vt:lpstr>Specific selectors override general selectors: ID &gt; Class &gt; Element</vt:lpstr>
      <vt:lpstr>!important</vt:lpstr>
      <vt:lpstr>CSS Exploration</vt:lpstr>
      <vt:lpstr>CSS Exploration</vt:lpstr>
      <vt:lpstr>Structuring HTML</vt:lpstr>
      <vt:lpstr>The DOM Tree</vt:lpstr>
      <vt:lpstr>Tree-Like Structures Can Be Visualized</vt:lpstr>
      <vt:lpstr>How Is This Page Structured?</vt:lpstr>
      <vt:lpstr>Remember: HTML Is Subjective (to Some Degree)</vt:lpstr>
      <vt:lpstr>The Box Model</vt:lpstr>
      <vt:lpstr>CSS Box Model</vt:lpstr>
      <vt:lpstr>The Box Model</vt:lpstr>
      <vt:lpstr>Box Model Basics</vt:lpstr>
      <vt:lpstr>CSS Display Property</vt:lpstr>
      <vt:lpstr>display</vt:lpstr>
      <vt:lpstr>Block vs. Inline Elements</vt:lpstr>
      <vt:lpstr>Positioning Elements: block</vt:lpstr>
      <vt:lpstr>Positioning Elements: inline</vt:lpstr>
      <vt:lpstr>Positioning Elements: inline-block</vt:lpstr>
      <vt:lpstr>Positioning Elements: none</vt:lpstr>
      <vt:lpstr>Normalizing CSS</vt:lpstr>
      <vt:lpstr>Normalizing Output</vt:lpstr>
      <vt:lpstr>How to Use Normalize</vt:lpstr>
      <vt:lpstr>Normalize vs. Reset</vt:lpstr>
      <vt:lpstr>Use Normalize or Reset on this week’s homework!</vt:lpstr>
      <vt:lpstr>Practicing the Box Model</vt:lpstr>
      <vt:lpstr>Key Takeaways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Layouts</dc:title>
  <cp:lastModifiedBy>Tor Johnson</cp:lastModifiedBy>
  <cp:revision>1</cp:revision>
  <dcterms:modified xsi:type="dcterms:W3CDTF">2022-01-25T07:43:12Z</dcterms:modified>
</cp:coreProperties>
</file>