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7" r:id="rId3"/>
    <p:sldId id="258" r:id="rId4"/>
    <p:sldId id="259" r:id="rId5"/>
    <p:sldId id="260" r:id="rId6"/>
    <p:sldId id="261" r:id="rId7"/>
    <p:sldId id="295" r:id="rId8"/>
    <p:sldId id="297" r:id="rId9"/>
    <p:sldId id="298" r:id="rId10"/>
    <p:sldId id="299" r:id="rId11"/>
    <p:sldId id="296" r:id="rId12"/>
    <p:sldId id="262" r:id="rId13"/>
    <p:sldId id="263" r:id="rId14"/>
    <p:sldId id="264" r:id="rId15"/>
    <p:sldId id="265" r:id="rId16"/>
    <p:sldId id="266" r:id="rId17"/>
    <p:sldId id="267"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5143500" type="screen16x9"/>
  <p:notesSz cx="6858000" cy="9144000"/>
  <p:embeddedFontLst>
    <p:embeddedFont>
      <p:font typeface="Helvetica Neue" panose="02000503000000020004" pitchFamily="2" charset="0"/>
      <p:regular r:id="rId46"/>
      <p:bold r:id="rId47"/>
      <p:italic r:id="rId48"/>
      <p:boldItalic r:id="rId49"/>
    </p:embeddedFont>
    <p:embeddedFont>
      <p:font typeface="Inconsolata" pitchFamily="49" charset="77"/>
      <p:regular r:id="rId50"/>
      <p:bold r:id="rId51"/>
    </p:embeddedFont>
    <p:embeddedFont>
      <p:font typeface="Oswald" pitchFamily="2" charset="77"/>
      <p:regular r:id="rId52"/>
      <p:bold r:id="rId53"/>
    </p:embeddedFont>
    <p:embeddedFont>
      <p:font typeface="Proxima Nova" panose="02000506030000020004" pitchFamily="2"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A0D91-CC49-42A9-BEF7-3E8392083C09}">
  <a:tblStyle styleId="{17AA0D91-CC49-42A9-BEF7-3E8392083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136" d="100"/>
          <a:sy n="136" d="100"/>
        </p:scale>
        <p:origin x="960" y="184"/>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w3schools.com/css/css_combinators.as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9bedda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9bedd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23b987b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f23b987b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23b987b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23b987b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23b987b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23b987b4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23b987b4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23b987b4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23b987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23b987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60ba568d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60ba568d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descriptive tags can help when styling and organizing content on the page.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there’s no need to memorize all of them — if you see anyone trying quickly to write all of these down, they’ll have way too much they think they need to focus on. All they need to take away is that semantic elements exist and why they should use them.</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438dec8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438dec8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Have students turn to the person next to them and come up with answers, then share comments as a class. If teaching remote, use a Slack thread to collect answers instead. Solicit answers involving parent-child-sibling relationships between the &lt;main&gt;, &lt;section&gt;, and &lt;div&gt; tags.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c2658c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c2658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8b077bc2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8b077bc2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60ba568d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60ba568d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would be helpful to leave the table of semantic elements from the previous slides visible during this exercise for reference.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438dec8f9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438dec8f9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Arrange the answers on the board in columns of importance from 1–5.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 collect answers in a Slack thread, then compare them against each other — the more detailed responses can be encapsulated in the broader ideas that are important. Details and specific tags are less important; ideas, and connections between concepts are most important. This should again release pressure on students to memorize/write down every single detail of the content.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Important points to ensure are included in the answers are that HTML is the structure of a site — it’s not programming yet, just raw material for websites. Also, semantics matter: You can get the same content on the page with a large variety of tags, but choosing the right tags will help communicate your intentions more clearly and maintain consistency.</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a9bedda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a9bedda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38dec8f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438dec8f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CSS is what makes sites look the way they do.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HTML could simply say we have a “chair,” but CSS is what makes it an egg chair, a La-Z-Boy, an Eames classic… CSS determines the style of the content.</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ae6ab59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ae6ab59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Review the CSS properties and discuss their syntax and/or importance in how they are used to build out designs. Use the code in the walk-through as examples when introducing the following slides.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60ba568d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60ba568d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A CSS consists of a </a:t>
            </a:r>
            <a:r>
              <a:rPr lang="en" b="1">
                <a:solidFill>
                  <a:schemeClr val="dk1"/>
                </a:solidFill>
                <a:highlight>
                  <a:srgbClr val="FFFFFF"/>
                </a:highlight>
              </a:rPr>
              <a:t>selector</a:t>
            </a:r>
            <a:r>
              <a:rPr lang="en">
                <a:solidFill>
                  <a:schemeClr val="dk1"/>
                </a:solidFill>
                <a:highlight>
                  <a:srgbClr val="FFFFFF"/>
                </a:highlight>
              </a:rPr>
              <a:t> and a </a:t>
            </a:r>
            <a:r>
              <a:rPr lang="en" b="1">
                <a:solidFill>
                  <a:schemeClr val="dk1"/>
                </a:solidFill>
                <a:highlight>
                  <a:srgbClr val="FFFFFF"/>
                </a:highlight>
              </a:rPr>
              <a:t>declaration block</a:t>
            </a:r>
            <a:r>
              <a:rPr lang="en">
                <a:solidFill>
                  <a:schemeClr val="dk1"/>
                </a:solidFill>
                <a:highlight>
                  <a:srgbClr val="FFFFFF"/>
                </a:highlight>
              </a:rPr>
              <a:t>.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selector points to the HTML element you want to style.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declaration block contains one or more directions for how to style that element.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You can have several declarations for one element (font, size, color, alignment).</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is separated by a semicolons.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declaration includes a CSS property name and a value.</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A CSS declaration always ends with a semicolon and declaration blocks are surrounded by curly braces.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438dec8f9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438dec8f9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Which one is the selector? Value? Property?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TEACHING TIPS:</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teaching remote, create a thread for each one and solicit suggestions for what other selectors/values/properties there might be.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438dec8f9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438dec8f9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multiple selectors is especially effective when the same type of style is repeated throughout a site. If you ever want to change the color, for example, you would typically be changing it in all other places where the same color was chosen as part of altering the theme of the site.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5cd60ff54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5cd60ff54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Parent selectors are commonly used to target specific areas of the site. Targeting an element based on it’s path adds to its specificity and increases its weight when compared to other rules applied to the same type of element.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Find out more about combinators here: </a:t>
            </a:r>
            <a:r>
              <a:rPr lang="en" u="sng">
                <a:solidFill>
                  <a:schemeClr val="hlink"/>
                </a:solidFill>
                <a:hlinkClick r:id="rId3"/>
              </a:rPr>
              <a:t>https://www.w3schools.com/css/css_combinators.asp</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438dec8f9_0_2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438dec8f9_0_2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99665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99665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438dec8f9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438dec8f9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438dec8f9_0_1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438dec8f9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6438dec8f9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6438dec8f9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This can be a good opportunity to introduce the “Don’t Repeat Yourself” mantra.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a:t>
            </a:r>
            <a:r>
              <a:rPr lang="en" b="1">
                <a:solidFill>
                  <a:schemeClr val="dk1"/>
                </a:solidFill>
                <a:highlight>
                  <a:srgbClr val="FFFFFF"/>
                </a:highlight>
                <a:latin typeface="Courier New"/>
                <a:ea typeface="Courier New"/>
                <a:cs typeface="Courier New"/>
                <a:sym typeface="Courier New"/>
              </a:rPr>
              <a:t>color:white</a:t>
            </a:r>
            <a:r>
              <a:rPr lang="en">
                <a:solidFill>
                  <a:schemeClr val="dk1"/>
                </a:solidFill>
                <a:highlight>
                  <a:srgbClr val="FFFFFF"/>
                </a:highlight>
              </a:rPr>
              <a:t> is listed for 10 different elements in 10 different places, for example, that single rule should be in a single declaration impacting all 10 of the desired elements. That way, changing it to a different color throughout the site will be easier and you’ll be less prone to “missing a spot.” This is a perfect use case for creating a class called </a:t>
            </a:r>
            <a:r>
              <a:rPr lang="en" b="1">
                <a:solidFill>
                  <a:schemeClr val="dk1"/>
                </a:solidFill>
                <a:highlight>
                  <a:srgbClr val="FFFFFF"/>
                </a:highlight>
                <a:latin typeface="Courier New"/>
                <a:ea typeface="Courier New"/>
                <a:cs typeface="Courier New"/>
                <a:sym typeface="Courier New"/>
              </a:rPr>
              <a:t>.white</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438dec8f9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438dec8f9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again that attempting to memorize every CSS property and its possible values would be a bad use of time. Knowing the most commonly used ones and how to quickly research the less-common ones when needed is the essential skill to take away.</a:t>
            </a:r>
            <a:endParaRPr>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23b987b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23b987b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23b987b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23b987b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23b987b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23b987b4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f23b987b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f23b987b4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60ba568d3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760ba568d3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Of course there are more or less on each developer’s individual list, so these are by no means </a:t>
            </a:r>
            <a:r>
              <a:rPr lang="en" i="1"/>
              <a:t>the</a:t>
            </a:r>
            <a:r>
              <a:rPr lang="en"/>
              <a:t> most important CSS properties. Reiterate that students will get a sense for which ones are important based on which they’re using the most often and seeing the most often when inspecting sites in their browser.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438dec8f9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438dec8f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encourage students to make changes to the rules and see what happens — experimentation will be key to exploring these early concepts.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337ec60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337ec60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8dec8f9_0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8dec8f9_0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b6904ed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b6904e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37ec60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337ec60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60ba568d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TALKING POINTS: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Learning objectives help frame the lesson and give students an idea of what to expect and focus on in the lesson.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TEACHING TIPS: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760ba568d3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bbf6fd0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bbf6fd0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directions to the web browser about what should be displayed on the webpage — i.e., its content. </a:t>
            </a:r>
            <a:endParaRPr/>
          </a:p>
          <a:p>
            <a:pPr marL="457200" lvl="0" indent="-298450" algn="l" rtl="0">
              <a:spcBef>
                <a:spcPts val="0"/>
              </a:spcBef>
              <a:spcAft>
                <a:spcPts val="0"/>
              </a:spcAft>
              <a:buSzPts val="1100"/>
              <a:buChar char="●"/>
            </a:pPr>
            <a:r>
              <a:rPr lang="en"/>
              <a:t>CSS is the style that’s added to that content. </a:t>
            </a:r>
            <a:endParaRPr/>
          </a:p>
          <a:p>
            <a:pPr marL="457200" lvl="0" indent="-298450" algn="l" rtl="0">
              <a:spcBef>
                <a:spcPts val="0"/>
              </a:spcBef>
              <a:spcAft>
                <a:spcPts val="0"/>
              </a:spcAft>
              <a:buSzPts val="1100"/>
              <a:buChar char="●"/>
            </a:pPr>
            <a:r>
              <a:rPr lang="en"/>
              <a:t>JavaScript creates interactive elements. </a:t>
            </a:r>
            <a:endParaRPr/>
          </a:p>
          <a:p>
            <a:pPr marL="457200" lvl="0" indent="-298450" algn="l" rtl="0">
              <a:spcBef>
                <a:spcPts val="0"/>
              </a:spcBef>
              <a:spcAft>
                <a:spcPts val="0"/>
              </a:spcAft>
              <a:buSzPts val="1100"/>
              <a:buChar char="●"/>
            </a:pPr>
            <a:r>
              <a:rPr lang="en"/>
              <a:t>Today, we’ll be practicing with HTML and CSS.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f6b8dc04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f6b8dc04a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ca4dab350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ca4dab350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ga-core.s3.amazonaws.com/production/upload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ga.co/curriculum-feedbac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ZHYFov7OGasONOTKRYbmOJUAbRXEyC8v/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GkYLK/?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APJygN/?grid_type=list" TargetMode="External"/><Relationship Id="rId4" Type="http://schemas.openxmlformats.org/officeDocument/2006/relationships/hyperlink" Target="https://codepen.io/collection/ngGByb/?grid_type=li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 and </a:t>
            </a:r>
            <a:br>
              <a:rPr lang="en"/>
            </a:br>
            <a:r>
              <a:rPr lang="en"/>
              <a:t>Introduction to CSS</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Attributes are additional information we add to an element. </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are made up of two parts: a </a:t>
            </a:r>
            <a:r>
              <a:rPr lang="en" b="1">
                <a:solidFill>
                  <a:schemeClr val="dk1"/>
                </a:solidFill>
                <a:highlight>
                  <a:schemeClr val="accent1"/>
                </a:highlight>
              </a:rPr>
              <a:t>name</a:t>
            </a:r>
            <a:r>
              <a:rPr lang="en">
                <a:solidFill>
                  <a:schemeClr val="dk1"/>
                </a:solidFill>
              </a:rPr>
              <a:t> and a </a:t>
            </a:r>
            <a:r>
              <a:rPr lang="en" b="1">
                <a:solidFill>
                  <a:schemeClr val="dk1"/>
                </a:solidFill>
                <a:highlight>
                  <a:schemeClr val="accent2"/>
                </a:highlight>
              </a:rPr>
              <a:t>value</a:t>
            </a:r>
            <a:r>
              <a:rPr lang="en">
                <a:solidFill>
                  <a:schemeClr val="dk1"/>
                </a:solidFill>
              </a:rPr>
              <a:t>, separated by “=”.</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40" name="Google Shape;440;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441" name="Google Shape;44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&lt;a href=“http://www.amazon.com”&gt;Amazon&lt;/a&gt;</a:t>
            </a:r>
            <a:endParaRPr sz="2400" dirty="0">
              <a:latin typeface="Inconsolata"/>
              <a:ea typeface="Inconsolata"/>
              <a:cs typeface="Inconsolata"/>
              <a:sym typeface="Inconsolata"/>
            </a:endParaRPr>
          </a:p>
        </p:txBody>
      </p:sp>
      <p:cxnSp>
        <p:nvCxnSpPr>
          <p:cNvPr id="443" name="Google Shape;443;p49"/>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44" name="Google Shape;444;p49"/>
          <p:cNvCxnSpPr/>
          <p:nvPr/>
        </p:nvCxnSpPr>
        <p:spPr>
          <a:xfrm>
            <a:off x="2799375" y="2943625"/>
            <a:ext cx="3325200" cy="0"/>
          </a:xfrm>
          <a:prstGeom prst="straightConnector1">
            <a:avLst/>
          </a:prstGeom>
          <a:noFill/>
          <a:ln w="38100" cap="flat" cmpd="sng">
            <a:solidFill>
              <a:schemeClr val="accent2"/>
            </a:solidFill>
            <a:prstDash val="solid"/>
            <a:round/>
            <a:headEnd type="none" w="med" len="med"/>
            <a:tailEnd type="none" w="med" len="med"/>
          </a:ln>
        </p:spPr>
      </p:cxnSp>
      <p:sp>
        <p:nvSpPr>
          <p:cNvPr id="445" name="Google Shape;445;p49"/>
          <p:cNvSpPr txBox="1"/>
          <p:nvPr/>
        </p:nvSpPr>
        <p:spPr>
          <a:xfrm>
            <a:off x="142286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w="38100" cap="flat" cmpd="sng">
              <a:solidFill>
                <a:schemeClr val="lt2"/>
              </a:solidFill>
              <a:prstDash val="solid"/>
              <a:round/>
              <a:headEnd type="none" w="med" len="med"/>
              <a:tailEnd type="none" w="med" len="med"/>
            </a:ln>
          </p:spPr>
        </p:cxnSp>
        <p:cxnSp>
          <p:nvCxnSpPr>
            <p:cNvPr id="449" name="Google Shape;449;p49"/>
            <p:cNvCxnSpPr/>
            <p:nvPr/>
          </p:nvCxnSpPr>
          <p:spPr>
            <a:xfrm rot="10800000">
              <a:off x="1533525" y="3266300"/>
              <a:ext cx="0" cy="329400"/>
            </a:xfrm>
            <a:prstGeom prst="straightConnector1">
              <a:avLst/>
            </a:prstGeom>
            <a:noFill/>
            <a:ln w="38100" cap="flat" cmpd="sng">
              <a:solidFill>
                <a:schemeClr val="lt2"/>
              </a:solidFill>
              <a:prstDash val="solid"/>
              <a:round/>
              <a:headEnd type="none" w="med" len="med"/>
              <a:tailEnd type="none" w="med" len="med"/>
            </a:ln>
          </p:spPr>
        </p:cxnSp>
        <p:cxnSp>
          <p:nvCxnSpPr>
            <p:cNvPr id="450" name="Google Shape;450;p49"/>
            <p:cNvCxnSpPr/>
            <p:nvPr/>
          </p:nvCxnSpPr>
          <p:spPr>
            <a:xfrm rot="10800000">
              <a:off x="6181725" y="3266275"/>
              <a:ext cx="0" cy="307200"/>
            </a:xfrm>
            <a:prstGeom prst="straightConnector1">
              <a:avLst/>
            </a:prstGeom>
            <a:noFill/>
            <a:ln w="38100" cap="flat" cmpd="sng">
              <a:solidFill>
                <a:schemeClr val="lt2"/>
              </a:solidFill>
              <a:prstDash val="solid"/>
              <a:round/>
              <a:headEnd type="none" w="med" len="med"/>
              <a:tailEnd type="none" w="med" len="med"/>
            </a:ln>
          </p:spPr>
        </p:cxnSp>
      </p:grpSp>
      <p:sp>
        <p:nvSpPr>
          <p:cNvPr id="451" name="Google Shape;451;p49"/>
          <p:cNvSpPr txBox="1"/>
          <p:nvPr/>
        </p:nvSpPr>
        <p:spPr>
          <a:xfrm>
            <a:off x="2799384" y="3666225"/>
            <a:ext cx="20193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Front-End Web Development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13</a:t>
            </a:fld>
            <a:r>
              <a:rPr lang="en">
                <a:solidFill>
                  <a:schemeClr val="dk1"/>
                </a:solidFill>
              </a:rPr>
              <a:t> | © 2020 General Assembly</a:t>
            </a:r>
            <a:endParaRPr>
              <a:solidFill>
                <a:schemeClr val="dk1"/>
              </a:solidFill>
            </a:endParaRPr>
          </a:p>
        </p:txBody>
      </p:sp>
      <p:sp>
        <p:nvSpPr>
          <p:cNvPr id="349" name="Google Shape;349;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0" name="Google Shape;350;p42"/>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a:t>img</a:t>
            </a:r>
            <a:r>
              <a:rPr lang="en"/>
              <a:t> tag requires a </a:t>
            </a:r>
            <a:r>
              <a:rPr lang="en" b="1"/>
              <a:t>src</a:t>
            </a:r>
            <a:r>
              <a:rPr lang="en"/>
              <a:t> attribute, which tells the browser where to find the image.</a:t>
            </a:r>
            <a:endParaRPr/>
          </a:p>
        </p:txBody>
      </p:sp>
      <p:sp>
        <p:nvSpPr>
          <p:cNvPr id="351" name="Google Shape;351;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52" name="Google Shape;352;p42"/>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14</a:t>
            </a:fld>
            <a:r>
              <a:rPr lang="en">
                <a:solidFill>
                  <a:schemeClr val="dk1"/>
                </a:solidFill>
              </a:rPr>
              <a:t> | © 2020 General Assembly</a:t>
            </a:r>
            <a:endParaRPr>
              <a:solidFill>
                <a:schemeClr val="dk1"/>
              </a:solidFill>
            </a:endParaRPr>
          </a:p>
        </p:txBody>
      </p:sp>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9" name="Google Shape;359;p43"/>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write the src?</a:t>
            </a:r>
            <a:endParaRPr/>
          </a:p>
          <a:p>
            <a:pPr marL="0" lvl="0" indent="0" algn="l" rtl="0">
              <a:spcBef>
                <a:spcPts val="1600"/>
              </a:spcBef>
              <a:spcAft>
                <a:spcPts val="1600"/>
              </a:spcAft>
              <a:buNone/>
            </a:pPr>
            <a:r>
              <a:rPr lang="en"/>
              <a:t>There are different approaches to specifying an image location</a:t>
            </a:r>
            <a:endParaRPr/>
          </a:p>
        </p:txBody>
      </p:sp>
      <p:sp>
        <p:nvSpPr>
          <p:cNvPr id="360" name="Google Shape;360;p4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61" name="Google Shape;361;p43"/>
          <p:cNvPicPr preferRelativeResize="0"/>
          <p:nvPr/>
        </p:nvPicPr>
        <p:blipFill>
          <a:blip r:embed="rId3">
            <a:alphaModFix/>
          </a:blip>
          <a:stretch>
            <a:fillRect/>
          </a:stretch>
        </p:blipFill>
        <p:spPr>
          <a:xfrm>
            <a:off x="5901600" y="979050"/>
            <a:ext cx="2362200"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15</a:t>
            </a:fld>
            <a:r>
              <a:rPr lang="en">
                <a:solidFill>
                  <a:schemeClr val="dk1"/>
                </a:solidFill>
              </a:rPr>
              <a:t> | © 2020 General Assembly</a:t>
            </a:r>
            <a:endParaRPr>
              <a:solidFill>
                <a:schemeClr val="dk1"/>
              </a:solidFill>
            </a:endParaRPr>
          </a:p>
        </p:txBody>
      </p:sp>
      <p:sp>
        <p:nvSpPr>
          <p:cNvPr id="367" name="Google Shape;367;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68" name="Google Shape;368;p44"/>
          <p:cNvSpPr txBox="1">
            <a:spLocks noGrp="1"/>
          </p:cNvSpPr>
          <p:nvPr>
            <p:ph type="body" idx="4294967295"/>
          </p:nvPr>
        </p:nvSpPr>
        <p:spPr>
          <a:xfrm>
            <a:off x="457200" y="908350"/>
            <a:ext cx="4354500" cy="17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Absolute Path</a:t>
            </a:r>
            <a:endParaRPr/>
          </a:p>
        </p:txBody>
      </p:sp>
      <p:sp>
        <p:nvSpPr>
          <p:cNvPr id="369" name="Google Shape;369;p4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70" name="Google Shape;370;p44"/>
          <p:cNvPicPr preferRelativeResize="0"/>
          <p:nvPr/>
        </p:nvPicPr>
        <p:blipFill>
          <a:blip r:embed="rId3">
            <a:alphaModFix/>
          </a:blip>
          <a:stretch>
            <a:fillRect/>
          </a:stretch>
        </p:blipFill>
        <p:spPr>
          <a:xfrm>
            <a:off x="5901600" y="979050"/>
            <a:ext cx="2362200" cy="2628900"/>
          </a:xfrm>
          <a:prstGeom prst="rect">
            <a:avLst/>
          </a:prstGeom>
          <a:noFill/>
          <a:ln>
            <a:noFill/>
          </a:ln>
        </p:spPr>
      </p:pic>
      <p:sp>
        <p:nvSpPr>
          <p:cNvPr id="371" name="Google Shape;371;p44"/>
          <p:cNvSpPr/>
          <p:nvPr/>
        </p:nvSpPr>
        <p:spPr>
          <a:xfrm>
            <a:off x="545200" y="2384775"/>
            <a:ext cx="4687500" cy="6780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2" name="Google Shape;372;p44"/>
          <p:cNvSpPr/>
          <p:nvPr/>
        </p:nvSpPr>
        <p:spPr>
          <a:xfrm>
            <a:off x="545200" y="1385800"/>
            <a:ext cx="4687500" cy="572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3" name="Google Shape;373;p44"/>
          <p:cNvSpPr txBox="1">
            <a:spLocks noGrp="1"/>
          </p:cNvSpPr>
          <p:nvPr>
            <p:ph type="body" idx="4294967295"/>
          </p:nvPr>
        </p:nvSpPr>
        <p:spPr>
          <a:xfrm>
            <a:off x="545200" y="3273925"/>
            <a:ext cx="4354500" cy="49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Full URL</a:t>
            </a:r>
            <a:endParaRPr/>
          </a:p>
        </p:txBody>
      </p:sp>
      <p:sp>
        <p:nvSpPr>
          <p:cNvPr id="374" name="Google Shape;374;p44"/>
          <p:cNvSpPr/>
          <p:nvPr/>
        </p:nvSpPr>
        <p:spPr>
          <a:xfrm>
            <a:off x="545200" y="3690613"/>
            <a:ext cx="8141700" cy="8634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a:t>
            </a:r>
            <a:r>
              <a:rPr lang="en" sz="1800" u="sng">
                <a:solidFill>
                  <a:schemeClr val="hlink"/>
                </a:solidFill>
                <a:latin typeface="Inconsolata"/>
                <a:ea typeface="Inconsolata"/>
                <a:cs typeface="Inconsolata"/>
                <a:sym typeface="Inconsolata"/>
                <a:hlinkClick r:id="rId4"/>
              </a:rPr>
              <a:t>https://ga-core.s3.amazonaws.com/production/uploads/</a:t>
            </a:r>
            <a:br>
              <a:rPr lang="en" sz="1800">
                <a:solidFill>
                  <a:schemeClr val="dk1"/>
                </a:solidFill>
                <a:latin typeface="Inconsolata"/>
                <a:ea typeface="Inconsolata"/>
                <a:cs typeface="Inconsolata"/>
                <a:sym typeface="Inconsolata"/>
              </a:rPr>
            </a:br>
            <a:r>
              <a:rPr lang="en" sz="1800">
                <a:solidFill>
                  <a:schemeClr val="dk1"/>
                </a:solidFill>
                <a:latin typeface="Inconsolata"/>
                <a:ea typeface="Inconsolata"/>
                <a:cs typeface="Inconsolata"/>
                <a:sym typeface="Inconsolata"/>
              </a:rPr>
              <a:t>program/default_image/397/thumb_User-Experience-Sketching.jpg"&gt;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16</a:t>
            </a:fld>
            <a:r>
              <a:rPr lang="en">
                <a:solidFill>
                  <a:schemeClr val="dk1"/>
                </a:solidFill>
              </a:rPr>
              <a:t> | © 2020 General Assembly</a:t>
            </a:r>
            <a:endParaRPr>
              <a:solidFill>
                <a:schemeClr val="dk1"/>
              </a:solidFill>
            </a:endParaRPr>
          </a:p>
        </p:txBody>
      </p:sp>
      <p:sp>
        <p:nvSpPr>
          <p:cNvPr id="380" name="Google Shape;380;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File Formats</a:t>
            </a:r>
            <a:endParaRPr/>
          </a:p>
        </p:txBody>
      </p:sp>
      <p:sp>
        <p:nvSpPr>
          <p:cNvPr id="381" name="Google Shape;381;p45"/>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4 file formats:</a:t>
            </a:r>
            <a:endParaRPr/>
          </a:p>
          <a:p>
            <a:pPr marL="457200" lvl="0" indent="-342900" algn="l" rtl="0">
              <a:spcBef>
                <a:spcPts val="1600"/>
              </a:spcBef>
              <a:spcAft>
                <a:spcPts val="0"/>
              </a:spcAft>
              <a:buSzPts val="1800"/>
              <a:buChar char="●"/>
            </a:pPr>
            <a:r>
              <a:rPr lang="en"/>
              <a:t>JPG / JPEG</a:t>
            </a:r>
            <a:endParaRPr/>
          </a:p>
          <a:p>
            <a:pPr marL="457200" lvl="0" indent="-342900" algn="l" rtl="0">
              <a:spcBef>
                <a:spcPts val="0"/>
              </a:spcBef>
              <a:spcAft>
                <a:spcPts val="0"/>
              </a:spcAft>
              <a:buSzPts val="1800"/>
              <a:buChar char="●"/>
            </a:pPr>
            <a:r>
              <a:rPr lang="en"/>
              <a:t>PNG</a:t>
            </a:r>
            <a:endParaRPr/>
          </a:p>
          <a:p>
            <a:pPr marL="457200" lvl="0" indent="-342900" algn="l" rtl="0">
              <a:spcBef>
                <a:spcPts val="0"/>
              </a:spcBef>
              <a:spcAft>
                <a:spcPts val="0"/>
              </a:spcAft>
              <a:buSzPts val="1800"/>
              <a:buChar char="●"/>
            </a:pPr>
            <a:r>
              <a:rPr lang="en"/>
              <a:t>GIF</a:t>
            </a:r>
            <a:endParaRPr/>
          </a:p>
          <a:p>
            <a:pPr marL="457200" lvl="0" indent="-342900" algn="l" rtl="0">
              <a:spcBef>
                <a:spcPts val="0"/>
              </a:spcBef>
              <a:spcAft>
                <a:spcPts val="0"/>
              </a:spcAft>
              <a:buSzPts val="1800"/>
              <a:buChar char="●"/>
            </a:pPr>
            <a:r>
              <a:rPr lang="en"/>
              <a:t>SVG</a:t>
            </a:r>
            <a:endParaRPr/>
          </a:p>
        </p:txBody>
      </p:sp>
      <p:sp>
        <p:nvSpPr>
          <p:cNvPr id="382" name="Google Shape;382;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83" name="Google Shape;383;p45"/>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a:t>
            </a:r>
            <a:endParaRPr/>
          </a:p>
        </p:txBody>
      </p:sp>
      <p:sp>
        <p:nvSpPr>
          <p:cNvPr id="389" name="Google Shape;389;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Common Semantic Elements</a:t>
            </a:r>
            <a:endParaRPr dirty="0"/>
          </a:p>
        </p:txBody>
      </p:sp>
      <p:graphicFrame>
        <p:nvGraphicFramePr>
          <p:cNvPr id="408" name="Google Shape;408;p48"/>
          <p:cNvGraphicFramePr/>
          <p:nvPr>
            <p:extLst>
              <p:ext uri="{D42A27DB-BD31-4B8C-83A1-F6EECF244321}">
                <p14:modId xmlns:p14="http://schemas.microsoft.com/office/powerpoint/2010/main" val="460080972"/>
              </p:ext>
            </p:extLst>
          </p:nvPr>
        </p:nvGraphicFramePr>
        <p:xfrm>
          <a:off x="600913" y="1051650"/>
          <a:ext cx="7684825" cy="3040170"/>
        </p:xfrm>
        <a:graphic>
          <a:graphicData uri="http://schemas.openxmlformats.org/drawingml/2006/table">
            <a:tbl>
              <a:tblPr>
                <a:noFill/>
                <a:tableStyleId>{17AA0D91-CC49-42A9-BEF7-3E8392083C09}</a:tableStyleId>
              </a:tblPr>
              <a:tblGrid>
                <a:gridCol w="1662975">
                  <a:extLst>
                    <a:ext uri="{9D8B030D-6E8A-4147-A177-3AD203B41FA5}">
                      <a16:colId xmlns:a16="http://schemas.microsoft.com/office/drawing/2014/main" val="20000"/>
                    </a:ext>
                  </a:extLst>
                </a:gridCol>
                <a:gridCol w="6021850">
                  <a:extLst>
                    <a:ext uri="{9D8B030D-6E8A-4147-A177-3AD203B41FA5}">
                      <a16:colId xmlns:a16="http://schemas.microsoft.com/office/drawing/2014/main" val="20001"/>
                    </a:ext>
                  </a:extLst>
                </a:gridCol>
              </a:tblGrid>
              <a:tr h="345025">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main</a:t>
                      </a:r>
                      <a:endParaRPr sz="160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Indicates the main content of a page.</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header</a:t>
                      </a:r>
                      <a:endParaRPr sz="160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Content placed above and contextualizing the main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2"/>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nav</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navigation section, typically containing links or tabs.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3"/>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section</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Typically indicates one of several, equally placed segments of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4"/>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aside</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sidebar of content placed next to and supplementing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5"/>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footer</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The bottom of a page or section</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6"/>
                  </a:ext>
                </a:extLst>
              </a:tr>
            </a:tbl>
          </a:graphicData>
        </a:graphic>
      </p:graphicFrame>
      <p:sp>
        <p:nvSpPr>
          <p:cNvPr id="409" name="Google Shape;409;p4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0" name="Google Shape;410;p4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a:spLocks noGrp="1"/>
          </p:cNvSpPr>
          <p:nvPr>
            <p:ph type="title"/>
          </p:nvPr>
        </p:nvSpPr>
        <p:spPr>
          <a:xfrm>
            <a:off x="1035575" y="237050"/>
            <a:ext cx="48828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Semantic HTML</a:t>
            </a:r>
            <a:endParaRPr sz="2800" b="0">
              <a:solidFill>
                <a:srgbClr val="FFFFFF"/>
              </a:solidFill>
            </a:endParaRPr>
          </a:p>
        </p:txBody>
      </p:sp>
      <p:sp>
        <p:nvSpPr>
          <p:cNvPr id="417" name="Google Shape;417;p49"/>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8" name="Google Shape;418;p49"/>
          <p:cNvSpPr txBox="1">
            <a:spLocks noGrp="1"/>
          </p:cNvSpPr>
          <p:nvPr>
            <p:ph type="body" idx="1"/>
          </p:nvPr>
        </p:nvSpPr>
        <p:spPr>
          <a:xfrm>
            <a:off x="457200" y="954625"/>
            <a:ext cx="8229600" cy="45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How are the elements in the following HTML nested, and why would a developer write HTML this way?</a:t>
            </a:r>
            <a:endParaRPr/>
          </a:p>
        </p:txBody>
      </p:sp>
      <p:sp>
        <p:nvSpPr>
          <p:cNvPr id="419" name="Google Shape;419;p4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420" name="Google Shape;420;p49"/>
          <p:cNvSpPr/>
          <p:nvPr/>
        </p:nvSpPr>
        <p:spPr>
          <a:xfrm>
            <a:off x="545200" y="1769375"/>
            <a:ext cx="8013000" cy="2767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    List of Links</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A</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B</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438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02 Change Log </a:t>
            </a:r>
            <a:r>
              <a:rPr lang="en">
                <a:solidFill>
                  <a:schemeClr val="lt1"/>
                </a:solidFill>
              </a:rPr>
              <a:t>FEWD 3.1 - 3.2</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p:txBody>
      </p:sp>
      <p:sp>
        <p:nvSpPr>
          <p:cNvPr id="304" name="Google Shape;304;p36"/>
          <p:cNvSpPr txBox="1">
            <a:spLocks noGrp="1"/>
          </p:cNvSpPr>
          <p:nvPr>
            <p:ph type="body" idx="4294967295"/>
          </p:nvPr>
        </p:nvSpPr>
        <p:spPr>
          <a:xfrm>
            <a:off x="979500" y="1265650"/>
            <a:ext cx="7099500" cy="32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3">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20</a:t>
            </a:fld>
            <a:r>
              <a:rPr lang="en">
                <a:solidFill>
                  <a:schemeClr val="dk1"/>
                </a:solidFill>
              </a:rPr>
              <a:t> | © 2020 General Assembly</a:t>
            </a:r>
            <a:endParaRPr>
              <a:solidFill>
                <a:schemeClr val="dk1"/>
              </a:solidFill>
            </a:endParaRPr>
          </a:p>
        </p:txBody>
      </p:sp>
      <p:sp>
        <p:nvSpPr>
          <p:cNvPr id="426" name="Google Shape;426;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 Sheet: Semantic Elements</a:t>
            </a:r>
            <a:endParaRPr/>
          </a:p>
        </p:txBody>
      </p:sp>
      <p:sp>
        <p:nvSpPr>
          <p:cNvPr id="427" name="Google Shape;427;p50"/>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can be confusing to know when to use one element versus another, because they all do the same thing. </a:t>
            </a:r>
            <a:r>
              <a:rPr lang="en" u="sng">
                <a:solidFill>
                  <a:schemeClr val="hlink"/>
                </a:solidFill>
                <a:hlinkClick r:id="rId3"/>
              </a:rPr>
              <a:t>This flowchart</a:t>
            </a:r>
            <a:r>
              <a:rPr lang="en"/>
              <a:t> can help you decide.</a:t>
            </a:r>
            <a:endParaRPr/>
          </a:p>
          <a:p>
            <a:pPr marL="0" lvl="0" indent="0" algn="l" rtl="0">
              <a:spcBef>
                <a:spcPts val="1600"/>
              </a:spcBef>
              <a:spcAft>
                <a:spcPts val="1600"/>
              </a:spcAft>
              <a:buNone/>
            </a:pPr>
            <a:r>
              <a:rPr lang="en"/>
              <a:t>There isn’t “one right way” to structure HTML. It’s subjective, so do your best.</a:t>
            </a:r>
            <a:endParaRPr/>
          </a:p>
        </p:txBody>
      </p:sp>
      <p:sp>
        <p:nvSpPr>
          <p:cNvPr id="428" name="Google Shape;428;p5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429" name="Google Shape;429;p50"/>
          <p:cNvPicPr preferRelativeResize="0"/>
          <p:nvPr/>
        </p:nvPicPr>
        <p:blipFill>
          <a:blip r:embed="rId4">
            <a:alphaModFix/>
          </a:blip>
          <a:stretch>
            <a:fillRect/>
          </a:stretch>
        </p:blipFill>
        <p:spPr>
          <a:xfrm>
            <a:off x="7276250" y="1341600"/>
            <a:ext cx="1552100" cy="1552100"/>
          </a:xfrm>
          <a:prstGeom prst="rect">
            <a:avLst/>
          </a:prstGeom>
          <a:noFill/>
          <a:ln>
            <a:noFill/>
          </a:ln>
        </p:spPr>
      </p:pic>
      <p:pic>
        <p:nvPicPr>
          <p:cNvPr id="430" name="Google Shape;430;p50"/>
          <p:cNvPicPr preferRelativeResize="0"/>
          <p:nvPr/>
        </p:nvPicPr>
        <p:blipFill>
          <a:blip r:embed="rId5">
            <a:alphaModFix/>
          </a:blip>
          <a:stretch>
            <a:fillRect/>
          </a:stretch>
        </p:blipFill>
        <p:spPr>
          <a:xfrm>
            <a:off x="5459325" y="1341600"/>
            <a:ext cx="1552099" cy="1552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Meatless Burgers Article</a:t>
            </a:r>
            <a:endParaRPr/>
          </a:p>
        </p:txBody>
      </p:sp>
      <p:sp>
        <p:nvSpPr>
          <p:cNvPr id="436" name="Google Shape;436;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437" name="Google Shape;437;p51"/>
          <p:cNvSpPr txBox="1">
            <a:spLocks noGrp="1"/>
          </p:cNvSpPr>
          <p:nvPr>
            <p:ph type="body" idx="1"/>
          </p:nvPr>
        </p:nvSpPr>
        <p:spPr>
          <a:xfrm>
            <a:off x="457200" y="1143000"/>
            <a:ext cx="8229600" cy="7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recreate a section of a real website using semantic HTML tags.</a:t>
            </a:r>
            <a:endParaRPr/>
          </a:p>
        </p:txBody>
      </p:sp>
      <p:sp>
        <p:nvSpPr>
          <p:cNvPr id="438" name="Google Shape;438;p51"/>
          <p:cNvSpPr/>
          <p:nvPr/>
        </p:nvSpPr>
        <p:spPr>
          <a:xfrm>
            <a:off x="7532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starter_code</a:t>
            </a:r>
            <a:endParaRPr lang="en-US" dirty="0"/>
          </a:p>
        </p:txBody>
      </p:sp>
      <p:sp>
        <p:nvSpPr>
          <p:cNvPr id="439" name="Google Shape;439;p51"/>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52195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solution_code</a:t>
            </a:r>
            <a:endParaRPr lang="en-US" dirty="0"/>
          </a:p>
        </p:txBody>
      </p:sp>
      <p:sp>
        <p:nvSpPr>
          <p:cNvPr id="441" name="Google Shape;441;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 HTML Basics</a:t>
            </a:r>
            <a:endParaRPr sz="2800" b="0">
              <a:solidFill>
                <a:srgbClr val="FFFFFF"/>
              </a:solidFill>
            </a:endParaRPr>
          </a:p>
        </p:txBody>
      </p:sp>
      <p:sp>
        <p:nvSpPr>
          <p:cNvPr id="447" name="Google Shape;447;p5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8" name="Google Shape;448;p5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moving on to CSS, let’s talk about what we’ve learned about HTML so far. </a:t>
            </a:r>
            <a:endParaRPr/>
          </a:p>
          <a:p>
            <a:pPr marL="0" lvl="0" indent="0" algn="l" rtl="0">
              <a:spcBef>
                <a:spcPts val="1600"/>
              </a:spcBef>
              <a:spcAft>
                <a:spcPts val="0"/>
              </a:spcAft>
              <a:buNone/>
            </a:pPr>
            <a:r>
              <a:rPr lang="en"/>
              <a:t>What are the most important points? </a:t>
            </a:r>
            <a:endParaRPr/>
          </a:p>
          <a:p>
            <a:pPr marL="0" lvl="0" indent="0" algn="l" rtl="0">
              <a:spcBef>
                <a:spcPts val="1600"/>
              </a:spcBef>
              <a:spcAft>
                <a:spcPts val="1600"/>
              </a:spcAft>
              <a:buNone/>
            </a:pPr>
            <a:r>
              <a:rPr lang="en"/>
              <a:t>There’s a lot of new information already and lots more to come — it’s important to prioritize and prevent information overload!</a:t>
            </a:r>
            <a:endParaRPr/>
          </a:p>
        </p:txBody>
      </p:sp>
      <p:sp>
        <p:nvSpPr>
          <p:cNvPr id="449" name="Google Shape;449;p5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55" name="Google Shape;455;p5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Let’s Talk Basics</a:t>
            </a:r>
            <a:endParaRPr/>
          </a:p>
        </p:txBody>
      </p:sp>
      <p:pic>
        <p:nvPicPr>
          <p:cNvPr id="461" name="Google Shape;461;p54"/>
          <p:cNvPicPr preferRelativeResize="0"/>
          <p:nvPr/>
        </p:nvPicPr>
        <p:blipFill>
          <a:blip r:embed="rId3">
            <a:alphaModFix/>
          </a:blip>
          <a:stretch>
            <a:fillRect/>
          </a:stretch>
        </p:blipFill>
        <p:spPr>
          <a:xfrm>
            <a:off x="2339750" y="1068175"/>
            <a:ext cx="4464501" cy="3482299"/>
          </a:xfrm>
          <a:prstGeom prst="rect">
            <a:avLst/>
          </a:prstGeom>
          <a:noFill/>
          <a:ln>
            <a:noFill/>
          </a:ln>
        </p:spPr>
      </p:pic>
      <p:sp>
        <p:nvSpPr>
          <p:cNvPr id="462" name="Google Shape;46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3" name="Google Shape;46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4" name="Google Shape;46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70" name="Google Shape;470;p5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As we introduce CSS, have this handy reference to the most basic selectors, properties, and values open in a separate browser window.</a:t>
            </a:r>
            <a:endParaRPr>
              <a:solidFill>
                <a:schemeClr val="dk1"/>
              </a:solidFill>
            </a:endParaRPr>
          </a:p>
        </p:txBody>
      </p:sp>
      <p:sp>
        <p:nvSpPr>
          <p:cNvPr id="471" name="Google Shape;47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72" name="Google Shape;472;p55"/>
          <p:cNvSpPr/>
          <p:nvPr/>
        </p:nvSpPr>
        <p:spPr>
          <a:xfrm>
            <a:off x="838500" y="219070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algn="ctr"/>
            <a:r>
              <a:rPr lang="en-US" dirty="0"/>
              <a:t>Exercises and Homework/Lesson 02/03_css_properties</a:t>
            </a:r>
          </a:p>
        </p:txBody>
      </p:sp>
      <p:sp>
        <p:nvSpPr>
          <p:cNvPr id="473" name="Google Shape;47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74" name="Google Shape;474;p5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5" name="Google Shape;475;p5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p:nvPr/>
        </p:nvSpPr>
        <p:spPr>
          <a:xfrm>
            <a:off x="380663" y="162572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Selector</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(What we are styling)</a:t>
            </a:r>
            <a:endParaRPr sz="1800">
              <a:latin typeface="Proxima Nova"/>
              <a:ea typeface="Proxima Nova"/>
              <a:cs typeface="Proxima Nova"/>
              <a:sym typeface="Proxima Nova"/>
            </a:endParaRPr>
          </a:p>
        </p:txBody>
      </p:sp>
      <p:sp>
        <p:nvSpPr>
          <p:cNvPr id="481" name="Google Shape;481;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CSS</a:t>
            </a:r>
            <a:endParaRPr/>
          </a:p>
        </p:txBody>
      </p:sp>
      <p:sp>
        <p:nvSpPr>
          <p:cNvPr id="482" name="Google Shape;482;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483" name="Google Shape;483;p56"/>
          <p:cNvSpPr txBox="1"/>
          <p:nvPr/>
        </p:nvSpPr>
        <p:spPr>
          <a:xfrm>
            <a:off x="2517263" y="1670600"/>
            <a:ext cx="4253700" cy="16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Inconsolata"/>
                <a:ea typeface="Inconsolata"/>
                <a:cs typeface="Inconsolata"/>
                <a:sym typeface="Inconsolata"/>
              </a:rPr>
              <a:t>p {</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color: blue;</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font-size: 20px;</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font-style: italic;</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a:t>
            </a:r>
            <a:endParaRPr sz="2400" b="1">
              <a:latin typeface="Inconsolata"/>
              <a:ea typeface="Inconsolata"/>
              <a:cs typeface="Inconsolata"/>
              <a:sym typeface="Inconsolata"/>
            </a:endParaRPr>
          </a:p>
        </p:txBody>
      </p:sp>
      <p:cxnSp>
        <p:nvCxnSpPr>
          <p:cNvPr id="484" name="Google Shape;484;p56"/>
          <p:cNvCxnSpPr/>
          <p:nvPr/>
        </p:nvCxnSpPr>
        <p:spPr>
          <a:xfrm>
            <a:off x="2047213" y="1873150"/>
            <a:ext cx="407400" cy="0"/>
          </a:xfrm>
          <a:prstGeom prst="straightConnector1">
            <a:avLst/>
          </a:prstGeom>
          <a:noFill/>
          <a:ln w="38100" cap="flat" cmpd="sng">
            <a:solidFill>
              <a:schemeClr val="accent2"/>
            </a:solidFill>
            <a:prstDash val="solid"/>
            <a:round/>
            <a:headEnd type="none" w="med" len="med"/>
            <a:tailEnd type="stealth" w="med" len="med"/>
          </a:ln>
        </p:spPr>
      </p:cxnSp>
      <p:grpSp>
        <p:nvGrpSpPr>
          <p:cNvPr id="485" name="Google Shape;485;p56"/>
          <p:cNvGrpSpPr/>
          <p:nvPr/>
        </p:nvGrpSpPr>
        <p:grpSpPr>
          <a:xfrm rot="-5400000">
            <a:off x="5288758" y="2341842"/>
            <a:ext cx="1761646" cy="329425"/>
            <a:chOff x="1528775" y="3266275"/>
            <a:chExt cx="4672800" cy="329425"/>
          </a:xfrm>
        </p:grpSpPr>
        <p:cxnSp>
          <p:nvCxnSpPr>
            <p:cNvPr id="486" name="Google Shape;486;p56"/>
            <p:cNvCxnSpPr/>
            <p:nvPr/>
          </p:nvCxnSpPr>
          <p:spPr>
            <a:xfrm>
              <a:off x="1528775" y="3577625"/>
              <a:ext cx="4672800" cy="0"/>
            </a:xfrm>
            <a:prstGeom prst="straightConnector1">
              <a:avLst/>
            </a:prstGeom>
            <a:noFill/>
            <a:ln w="38100" cap="flat" cmpd="sng">
              <a:solidFill>
                <a:schemeClr val="accent2"/>
              </a:solidFill>
              <a:prstDash val="solid"/>
              <a:round/>
              <a:headEnd type="none" w="med" len="med"/>
              <a:tailEnd type="none" w="med" len="med"/>
            </a:ln>
          </p:spPr>
        </p:cxnSp>
        <p:cxnSp>
          <p:nvCxnSpPr>
            <p:cNvPr id="487" name="Google Shape;487;p56"/>
            <p:cNvCxnSpPr/>
            <p:nvPr/>
          </p:nvCxnSpPr>
          <p:spPr>
            <a:xfrm rot="10800000">
              <a:off x="1533525" y="3266300"/>
              <a:ext cx="0" cy="329400"/>
            </a:xfrm>
            <a:prstGeom prst="straightConnector1">
              <a:avLst/>
            </a:prstGeom>
            <a:noFill/>
            <a:ln w="38100" cap="flat" cmpd="sng">
              <a:solidFill>
                <a:schemeClr val="accent2"/>
              </a:solidFill>
              <a:prstDash val="solid"/>
              <a:round/>
              <a:headEnd type="none" w="med" len="med"/>
              <a:tailEnd type="none" w="med" len="med"/>
            </a:ln>
          </p:spPr>
        </p:cxnSp>
        <p:cxnSp>
          <p:nvCxnSpPr>
            <p:cNvPr id="488" name="Google Shape;488;p56"/>
            <p:cNvCxnSpPr/>
            <p:nvPr/>
          </p:nvCxnSpPr>
          <p:spPr>
            <a:xfrm rot="10800000">
              <a:off x="6181725" y="3266275"/>
              <a:ext cx="0" cy="307200"/>
            </a:xfrm>
            <a:prstGeom prst="straightConnector1">
              <a:avLst/>
            </a:prstGeom>
            <a:noFill/>
            <a:ln w="38100" cap="flat" cmpd="sng">
              <a:solidFill>
                <a:schemeClr val="accent2"/>
              </a:solidFill>
              <a:prstDash val="solid"/>
              <a:round/>
              <a:headEnd type="none" w="med" len="med"/>
              <a:tailEnd type="none" w="med" len="med"/>
            </a:ln>
          </p:spPr>
        </p:cxnSp>
      </p:grpSp>
      <p:sp>
        <p:nvSpPr>
          <p:cNvPr id="489" name="Google Shape;489;p56"/>
          <p:cNvSpPr txBox="1"/>
          <p:nvPr/>
        </p:nvSpPr>
        <p:spPr>
          <a:xfrm>
            <a:off x="6472263" y="201967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Declaration Block</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(Our styles)</a:t>
            </a:r>
            <a:endParaRPr sz="1800">
              <a:latin typeface="Proxima Nova"/>
              <a:ea typeface="Proxima Nova"/>
              <a:cs typeface="Proxima Nova"/>
              <a:sym typeface="Proxima Nova"/>
            </a:endParaRPr>
          </a:p>
        </p:txBody>
      </p:sp>
      <p:sp>
        <p:nvSpPr>
          <p:cNvPr id="490" name="Google Shape;490;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Styles Look Like</a:t>
            </a:r>
            <a:endParaRPr/>
          </a:p>
        </p:txBody>
      </p:sp>
      <p:sp>
        <p:nvSpPr>
          <p:cNvPr id="496" name="Google Shape;496;p57"/>
          <p:cNvSpPr txBox="1">
            <a:spLocks noGrp="1"/>
          </p:cNvSpPr>
          <p:nvPr>
            <p:ph type="body" idx="1"/>
          </p:nvPr>
        </p:nvSpPr>
        <p:spPr>
          <a:xfrm>
            <a:off x="457200" y="2602600"/>
            <a:ext cx="8229600" cy="1356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What are the individual parts of this CSS rule?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How do you think we could change or extend them?</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What other style changes do you think we could make?</a:t>
            </a:r>
            <a:endParaRPr>
              <a:solidFill>
                <a:schemeClr val="dk1"/>
              </a:solidFill>
            </a:endParaRPr>
          </a:p>
        </p:txBody>
      </p:sp>
      <p:sp>
        <p:nvSpPr>
          <p:cNvPr id="497" name="Google Shape;497;p57"/>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98" name="Google Shape;498;p5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Selectors</a:t>
            </a:r>
            <a:endParaRPr/>
          </a:p>
        </p:txBody>
      </p:sp>
      <p:sp>
        <p:nvSpPr>
          <p:cNvPr id="504" name="Google Shape;504;p58"/>
          <p:cNvSpPr txBox="1">
            <a:spLocks noGrp="1"/>
          </p:cNvSpPr>
          <p:nvPr>
            <p:ph type="body" idx="4294967295"/>
          </p:nvPr>
        </p:nvSpPr>
        <p:spPr>
          <a:xfrm>
            <a:off x="457200" y="2351825"/>
            <a:ext cx="8219100" cy="25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Two selectors together, mixing HTML elements and custom classes if you like. The example above targets </a:t>
            </a:r>
            <a:r>
              <a:rPr lang="en" b="1">
                <a:solidFill>
                  <a:schemeClr val="dk1"/>
                </a:solidFill>
                <a:latin typeface="Inconsolata"/>
                <a:ea typeface="Inconsolata"/>
                <a:cs typeface="Inconsolata"/>
                <a:sym typeface="Inconsolata"/>
              </a:rPr>
              <a:t>p</a:t>
            </a:r>
            <a:r>
              <a:rPr lang="en">
                <a:solidFill>
                  <a:schemeClr val="dk1"/>
                </a:solidFill>
              </a:rPr>
              <a:t> tags and </a:t>
            </a:r>
            <a:r>
              <a:rPr lang="en" b="1">
                <a:solidFill>
                  <a:schemeClr val="dk1"/>
                </a:solidFill>
              </a:rPr>
              <a:t>q</a:t>
            </a:r>
            <a:r>
              <a:rPr lang="en">
                <a:solidFill>
                  <a:schemeClr val="dk1"/>
                </a:solidFill>
              </a:rPr>
              <a:t> tags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unlimited number of selectors can go together — just separate each new selector with a comma.</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05" name="Google Shape;505;p58"/>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q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06" name="Google Shape;506;p5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07" name="Google Shape;50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08" name="Google Shape;50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Selectors</a:t>
            </a:r>
            <a:endParaRPr/>
          </a:p>
        </p:txBody>
      </p:sp>
      <p:sp>
        <p:nvSpPr>
          <p:cNvPr id="514" name="Google Shape;514;p59"/>
          <p:cNvSpPr txBox="1">
            <a:spLocks noGrp="1"/>
          </p:cNvSpPr>
          <p:nvPr>
            <p:ph type="body" idx="4294967295"/>
          </p:nvPr>
        </p:nvSpPr>
        <p:spPr>
          <a:xfrm>
            <a:off x="457200" y="2361675"/>
            <a:ext cx="8219100" cy="21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target elements according to their specific parent element by separating two selectors with a space. The example above targets all </a:t>
            </a:r>
            <a:r>
              <a:rPr lang="en" b="1">
                <a:solidFill>
                  <a:schemeClr val="dk1"/>
                </a:solidFill>
                <a:latin typeface="Inconsolata"/>
                <a:ea typeface="Inconsolata"/>
                <a:cs typeface="Inconsolata"/>
                <a:sym typeface="Inconsolata"/>
              </a:rPr>
              <a:t>a</a:t>
            </a:r>
            <a:r>
              <a:rPr lang="en">
                <a:solidFill>
                  <a:schemeClr val="dk1"/>
                </a:solidFill>
              </a:rPr>
              <a:t> tags contained within a </a:t>
            </a:r>
            <a:r>
              <a:rPr lang="en" b="1">
                <a:solidFill>
                  <a:schemeClr val="dk1"/>
                </a:solidFill>
              </a:rPr>
              <a:t>p</a:t>
            </a:r>
            <a:r>
              <a:rPr lang="en">
                <a:solidFill>
                  <a:schemeClr val="dk1"/>
                </a:solidFill>
              </a:rPr>
              <a:t> tag.</a:t>
            </a:r>
            <a:endParaRPr>
              <a:solidFill>
                <a:schemeClr val="dk1"/>
              </a:solidFill>
            </a:endParaRPr>
          </a:p>
          <a:p>
            <a:pPr marL="0" lvl="0" indent="0" algn="l" rtl="0">
              <a:spcBef>
                <a:spcPts val="1600"/>
              </a:spcBef>
              <a:spcAft>
                <a:spcPts val="1600"/>
              </a:spcAft>
              <a:buNone/>
            </a:pPr>
            <a:r>
              <a:rPr lang="en">
                <a:solidFill>
                  <a:schemeClr val="dk1"/>
                </a:solidFill>
              </a:rPr>
              <a:t>There are also other selectors, called </a:t>
            </a:r>
            <a:r>
              <a:rPr lang="en" b="1">
                <a:solidFill>
                  <a:schemeClr val="dk1"/>
                </a:solidFill>
              </a:rPr>
              <a:t>combinators</a:t>
            </a:r>
            <a:r>
              <a:rPr lang="en">
                <a:solidFill>
                  <a:schemeClr val="dk1"/>
                </a:solidFill>
              </a:rPr>
              <a:t>, that target elements based on their specific relationships to other elements.</a:t>
            </a:r>
            <a:endParaRPr>
              <a:solidFill>
                <a:schemeClr val="dk1"/>
              </a:solidFill>
            </a:endParaRPr>
          </a:p>
        </p:txBody>
      </p:sp>
      <p:sp>
        <p:nvSpPr>
          <p:cNvPr id="515" name="Google Shape;515;p59"/>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16" name="Google Shape;516;p5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17" name="Google Shape;517;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18" name="Google Shape;518;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a:solidFill>
                  <a:srgbClr val="FFFFFF"/>
                </a:solidFill>
              </a:rPr>
              <a:t>General Selectors</a:t>
            </a:r>
            <a:endParaRPr>
              <a:solidFill>
                <a:srgbClr val="FFFFFF"/>
              </a:solidFill>
            </a:endParaRPr>
          </a:p>
        </p:txBody>
      </p:sp>
      <p:sp>
        <p:nvSpPr>
          <p:cNvPr id="524" name="Google Shape;524;p60"/>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30</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525" name="Google Shape;525;p60"/>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Specific Selectors</a:t>
            </a:r>
            <a:endParaRPr/>
          </a:p>
        </p:txBody>
      </p:sp>
      <p:sp>
        <p:nvSpPr>
          <p:cNvPr id="526" name="Google Shape;526;p60"/>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Cascades Throughout HTML</a:t>
            </a:r>
            <a:endParaRPr/>
          </a:p>
        </p:txBody>
      </p:sp>
      <p:sp>
        <p:nvSpPr>
          <p:cNvPr id="527" name="Google Shape;527;p60"/>
          <p:cNvSpPr txBox="1">
            <a:spLocks noGrp="1"/>
          </p:cNvSpPr>
          <p:nvPr>
            <p:ph type="body" idx="3"/>
          </p:nvPr>
        </p:nvSpPr>
        <p:spPr>
          <a:xfrm>
            <a:off x="458325" y="1811075"/>
            <a:ext cx="3642600" cy="280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rPr>
              <a:t>Using selectors that are generic, i.e., represent a “trunk” of the tree, will result in styles that cascade and affect many elements.</a:t>
            </a:r>
            <a:endParaRPr>
              <a:solidFill>
                <a:srgbClr val="FFFFFF"/>
              </a:solidFill>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b="1">
                <a:solidFill>
                  <a:srgbClr val="FFFFFF"/>
                </a:solidFill>
              </a:rPr>
              <a:t>Good uses:</a:t>
            </a:r>
            <a:r>
              <a:rPr lang="en">
                <a:solidFill>
                  <a:srgbClr val="FFFFFF"/>
                </a:solidFill>
              </a:rPr>
              <a:t> Color themes, font styles, and other stylistic elements repeated throughout the site.</a:t>
            </a:r>
            <a:endParaRPr>
              <a:solidFill>
                <a:srgbClr val="FFFFFF"/>
              </a:solidFill>
            </a:endParaRPr>
          </a:p>
          <a:p>
            <a:pPr marL="0" lvl="0" indent="0" algn="l" rtl="0">
              <a:spcBef>
                <a:spcPts val="0"/>
              </a:spcBef>
              <a:spcAft>
                <a:spcPts val="1600"/>
              </a:spcAft>
              <a:buNone/>
            </a:pPr>
            <a:endParaRPr>
              <a:solidFill>
                <a:srgbClr val="000000"/>
              </a:solidFill>
              <a:highlight>
                <a:srgbClr val="FFFFFF"/>
              </a:highlight>
            </a:endParaRPr>
          </a:p>
        </p:txBody>
      </p:sp>
      <p:sp>
        <p:nvSpPr>
          <p:cNvPr id="528" name="Google Shape;528;p60"/>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Hit Limited Amount of Elements</a:t>
            </a:r>
            <a:endParaRPr/>
          </a:p>
        </p:txBody>
      </p:sp>
      <p:sp>
        <p:nvSpPr>
          <p:cNvPr id="529" name="Google Shape;529;p60"/>
          <p:cNvSpPr txBox="1">
            <a:spLocks noGrp="1"/>
          </p:cNvSpPr>
          <p:nvPr>
            <p:ph type="body" idx="5"/>
          </p:nvPr>
        </p:nvSpPr>
        <p:spPr>
          <a:xfrm>
            <a:off x="4847175" y="1811075"/>
            <a:ext cx="3751200" cy="2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IDs are useful for styles that are only applied in small, limited sections of the website. </a:t>
            </a:r>
            <a:endParaRPr/>
          </a:p>
          <a:p>
            <a:pPr marL="0" lvl="0" indent="0" algn="l" rtl="0">
              <a:spcBef>
                <a:spcPts val="1600"/>
              </a:spcBef>
              <a:spcAft>
                <a:spcPts val="1600"/>
              </a:spcAft>
              <a:buNone/>
            </a:pPr>
            <a:r>
              <a:rPr lang="en" b="1"/>
              <a:t>Good uses:</a:t>
            </a:r>
            <a:r>
              <a:rPr lang="en"/>
              <a:t> The spacing and placement of individual elements and styling of non-repeated elements.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535" name="Google Shape;535;p61"/>
          <p:cNvSpPr txBox="1">
            <a:spLocks noGrp="1"/>
          </p:cNvSpPr>
          <p:nvPr>
            <p:ph type="body" idx="4294967295"/>
          </p:nvPr>
        </p:nvSpPr>
        <p:spPr>
          <a:xfrm>
            <a:off x="457200" y="2498600"/>
            <a:ext cx="8219100" cy="18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Properties</a:t>
            </a:r>
            <a:r>
              <a:rPr lang="en">
                <a:solidFill>
                  <a:schemeClr val="dk1"/>
                </a:solidFill>
              </a:rPr>
              <a:t> are parts of the CSS spec that control style behavior. Most are logically named, but not all.</a:t>
            </a:r>
            <a:endParaRPr>
              <a:solidFill>
                <a:schemeClr val="dk1"/>
              </a:solidFill>
            </a:endParaRPr>
          </a:p>
          <a:p>
            <a:pPr marL="0" lvl="0" indent="0" algn="l" rtl="0">
              <a:spcBef>
                <a:spcPts val="1600"/>
              </a:spcBef>
              <a:spcAft>
                <a:spcPts val="1600"/>
              </a:spcAft>
              <a:buNone/>
            </a:pPr>
            <a:r>
              <a:rPr lang="en">
                <a:solidFill>
                  <a:schemeClr val="dk1"/>
                </a:solidFill>
              </a:rPr>
              <a:t>Properties will always be followed by a colon, then the value. </a:t>
            </a:r>
            <a:endParaRPr>
              <a:solidFill>
                <a:schemeClr val="dk1"/>
              </a:solidFill>
            </a:endParaRPr>
          </a:p>
        </p:txBody>
      </p:sp>
      <p:sp>
        <p:nvSpPr>
          <p:cNvPr id="536" name="Google Shape;536;p6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color</a:t>
            </a:r>
            <a:r>
              <a:rPr lang="en" sz="1800">
                <a:solidFill>
                  <a:schemeClr val="dk1"/>
                </a:solidFill>
                <a:latin typeface="Inconsolata"/>
                <a:ea typeface="Inconsolata"/>
                <a:cs typeface="Inconsolata"/>
                <a:sym typeface="Inconsolata"/>
              </a:rPr>
              <a:t>: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text-decoration</a:t>
            </a:r>
            <a:r>
              <a:rPr lang="en" sz="1800">
                <a:solidFill>
                  <a:schemeClr val="dk1"/>
                </a:solidFill>
                <a:latin typeface="Inconsolata"/>
                <a:ea typeface="Inconsolata"/>
                <a:cs typeface="Inconsolata"/>
                <a:sym typeface="Inconsolata"/>
              </a:rPr>
              <a:t>: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37" name="Google Shape;537;p6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38" name="Google Shape;538;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39" name="Google Shape;539;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45" name="Google Shape;545;p62"/>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all </a:t>
            </a:r>
            <a:r>
              <a:rPr lang="en" b="1">
                <a:solidFill>
                  <a:schemeClr val="dk1"/>
                </a:solidFill>
                <a:latin typeface="Inconsolata"/>
                <a:ea typeface="Inconsolata"/>
                <a:cs typeface="Inconsolata"/>
                <a:sym typeface="Inconsolata"/>
              </a:rPr>
              <a:t>p</a:t>
            </a:r>
            <a:r>
              <a:rPr lang="en">
                <a:solidFill>
                  <a:schemeClr val="dk1"/>
                </a:solidFill>
              </a:rPr>
              <a:t> tags are having their </a:t>
            </a:r>
            <a:r>
              <a:rPr lang="en" b="1">
                <a:solidFill>
                  <a:schemeClr val="dk1"/>
                </a:solidFill>
                <a:latin typeface="Inconsolata"/>
                <a:ea typeface="Inconsolata"/>
                <a:cs typeface="Inconsolata"/>
                <a:sym typeface="Inconsolata"/>
              </a:rPr>
              <a:t>color</a:t>
            </a:r>
            <a:r>
              <a:rPr lang="en">
                <a:solidFill>
                  <a:schemeClr val="dk1"/>
                </a:solidFill>
              </a:rPr>
              <a:t> property set to the value of </a:t>
            </a:r>
            <a:r>
              <a:rPr lang="en" b="1">
                <a:solidFill>
                  <a:schemeClr val="dk1"/>
                </a:solidFill>
                <a:latin typeface="Inconsolata"/>
                <a:ea typeface="Inconsolata"/>
                <a:cs typeface="Inconsolata"/>
                <a:sym typeface="Inconsolata"/>
              </a:rPr>
              <a:t>white</a:t>
            </a:r>
            <a:r>
              <a:rPr lang="en">
                <a:solidFill>
                  <a:schemeClr val="dk1"/>
                </a:solidFill>
              </a:rPr>
              <a:t>. This changes their font color to the given value.</a:t>
            </a:r>
            <a:endParaRPr>
              <a:solidFill>
                <a:schemeClr val="dk1"/>
              </a:solidFill>
            </a:endParaRPr>
          </a:p>
          <a:p>
            <a:pPr marL="0" lvl="0" indent="0" algn="l" rtl="0">
              <a:spcBef>
                <a:spcPts val="1600"/>
              </a:spcBef>
              <a:spcAft>
                <a:spcPts val="1600"/>
              </a:spcAft>
              <a:buNone/>
            </a:pPr>
            <a:r>
              <a:rPr lang="en">
                <a:solidFill>
                  <a:schemeClr val="dk1"/>
                </a:solidFill>
              </a:rPr>
              <a:t>You must have at least one property/value pair per selector (otherwise, nothing happens). And they </a:t>
            </a:r>
            <a:r>
              <a:rPr lang="en" b="1">
                <a:solidFill>
                  <a:schemeClr val="dk1"/>
                </a:solidFill>
                <a:highlight>
                  <a:schemeClr val="accent2"/>
                </a:highlight>
              </a:rPr>
              <a:t>MUST</a:t>
            </a:r>
            <a:r>
              <a:rPr lang="en">
                <a:solidFill>
                  <a:schemeClr val="dk1"/>
                </a:solidFill>
                <a:highlight>
                  <a:schemeClr val="accent2"/>
                </a:highlight>
              </a:rPr>
              <a:t> end with a semicolon — always!</a:t>
            </a:r>
            <a:endParaRPr>
              <a:solidFill>
                <a:schemeClr val="dk1"/>
              </a:solidFill>
              <a:highlight>
                <a:schemeClr val="accent2"/>
              </a:highlight>
            </a:endParaRPr>
          </a:p>
        </p:txBody>
      </p:sp>
      <p:sp>
        <p:nvSpPr>
          <p:cNvPr id="546" name="Google Shape;546;p62"/>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47" name="Google Shape;547;p6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48" name="Google Shape;548;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49" name="Google Shape;549;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55" name="Google Shape;555;p63"/>
          <p:cNvSpPr txBox="1">
            <a:spLocks noGrp="1"/>
          </p:cNvSpPr>
          <p:nvPr>
            <p:ph type="body" idx="4294967295"/>
          </p:nvPr>
        </p:nvSpPr>
        <p:spPr>
          <a:xfrm>
            <a:off x="457200" y="2896600"/>
            <a:ext cx="8219100" cy="18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 an </a:t>
            </a:r>
            <a:r>
              <a:rPr lang="en">
                <a:solidFill>
                  <a:schemeClr val="dk1"/>
                </a:solidFill>
                <a:highlight>
                  <a:schemeClr val="accent2"/>
                </a:highlight>
              </a:rPr>
              <a:t>unlimited amount of property/value pairs</a:t>
            </a:r>
            <a:r>
              <a:rPr lang="en">
                <a:solidFill>
                  <a:schemeClr val="dk1"/>
                </a:solidFill>
              </a:rPr>
              <a:t> in a style declaration. </a:t>
            </a:r>
            <a:endParaRPr>
              <a:solidFill>
                <a:schemeClr val="dk1"/>
              </a:solidFill>
            </a:endParaRPr>
          </a:p>
          <a:p>
            <a:pPr marL="0" lvl="0" indent="0" algn="l" rtl="0">
              <a:spcBef>
                <a:spcPts val="1600"/>
              </a:spcBef>
              <a:spcAft>
                <a:spcPts val="1600"/>
              </a:spcAft>
              <a:buNone/>
            </a:pPr>
            <a:r>
              <a:rPr lang="en">
                <a:solidFill>
                  <a:schemeClr val="dk1"/>
                </a:solidFill>
              </a:rPr>
              <a:t>If you find that many declarations share the same property/value pairs, consider declaring that property/value pair in a more broadly targeted selector.</a:t>
            </a:r>
            <a:endParaRPr>
              <a:solidFill>
                <a:schemeClr val="dk1"/>
              </a:solidFill>
            </a:endParaRPr>
          </a:p>
        </p:txBody>
      </p:sp>
      <p:sp>
        <p:nvSpPr>
          <p:cNvPr id="556" name="Google Shape;556;p63"/>
          <p:cNvSpPr/>
          <p:nvPr/>
        </p:nvSpPr>
        <p:spPr>
          <a:xfrm>
            <a:off x="545200" y="1028375"/>
            <a:ext cx="8013000" cy="1775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font-weight: bold;</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padding: 15px;</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57" name="Google Shape;557;p6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58" name="Google Shape;558;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559;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64"/>
          <p:cNvPicPr preferRelativeResize="0"/>
          <p:nvPr/>
        </p:nvPicPr>
        <p:blipFill>
          <a:blip r:embed="rId3">
            <a:alphaModFix/>
          </a:blip>
          <a:stretch>
            <a:fillRect/>
          </a:stretch>
        </p:blipFill>
        <p:spPr>
          <a:xfrm>
            <a:off x="1346525" y="1028455"/>
            <a:ext cx="6594939" cy="2703925"/>
          </a:xfrm>
          <a:prstGeom prst="rect">
            <a:avLst/>
          </a:prstGeom>
          <a:noFill/>
          <a:ln>
            <a:noFill/>
          </a:ln>
        </p:spPr>
      </p:pic>
      <p:sp>
        <p:nvSpPr>
          <p:cNvPr id="565" name="Google Shape;565;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Whole Universe of CSS Properties and Values</a:t>
            </a:r>
            <a:endParaRPr/>
          </a:p>
        </p:txBody>
      </p:sp>
      <p:sp>
        <p:nvSpPr>
          <p:cNvPr id="566" name="Google Shape;566;p64"/>
          <p:cNvSpPr/>
          <p:nvPr/>
        </p:nvSpPr>
        <p:spPr>
          <a:xfrm>
            <a:off x="2164650" y="3794100"/>
            <a:ext cx="5105700" cy="7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A good dev knows what planet they are on.</a:t>
            </a:r>
            <a:endParaRPr sz="1800" b="1">
              <a:latin typeface="Proxima Nova"/>
              <a:ea typeface="Proxima Nova"/>
              <a:cs typeface="Proxima Nova"/>
              <a:sym typeface="Proxima Nova"/>
            </a:endParaRPr>
          </a:p>
        </p:txBody>
      </p:sp>
      <p:cxnSp>
        <p:nvCxnSpPr>
          <p:cNvPr id="567" name="Google Shape;567;p64"/>
          <p:cNvCxnSpPr/>
          <p:nvPr/>
        </p:nvCxnSpPr>
        <p:spPr>
          <a:xfrm rot="10800000">
            <a:off x="4717500" y="3137600"/>
            <a:ext cx="0" cy="8229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6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69" name="Google Shape;569;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57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Colors</a:t>
            </a:r>
            <a:endParaRPr/>
          </a:p>
        </p:txBody>
      </p:sp>
      <p:sp>
        <p:nvSpPr>
          <p:cNvPr id="576" name="Google Shape;576;p65"/>
          <p:cNvSpPr txBox="1">
            <a:spLocks noGrp="1"/>
          </p:cNvSpPr>
          <p:nvPr>
            <p:ph type="body" idx="4294967295"/>
          </p:nvPr>
        </p:nvSpPr>
        <p:spPr>
          <a:xfrm>
            <a:off x="457200" y="2956150"/>
            <a:ext cx="82191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Colors</a:t>
            </a:r>
            <a:r>
              <a:rPr lang="en">
                <a:solidFill>
                  <a:schemeClr val="dk1"/>
                </a:solidFill>
              </a:rPr>
              <a:t> are used throughout the CSS spec for a variety of properties.</a:t>
            </a:r>
            <a:endParaRPr>
              <a:solidFill>
                <a:schemeClr val="dk1"/>
              </a:solidFill>
            </a:endParaRPr>
          </a:p>
          <a:p>
            <a:pPr marL="0" lvl="0" indent="0" algn="l" rtl="0">
              <a:spcBef>
                <a:spcPts val="1600"/>
              </a:spcBef>
              <a:spcAft>
                <a:spcPts val="0"/>
              </a:spcAft>
              <a:buNone/>
            </a:pPr>
            <a:r>
              <a:rPr lang="en">
                <a:solidFill>
                  <a:schemeClr val="dk1"/>
                </a:solidFill>
              </a:rPr>
              <a:t>Colors can be specified in a variety of ways.</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77" name="Google Shape;577;p6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8" name="Google Shape;578;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579;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580" name="Google Shape;580;p65"/>
          <p:cNvSpPr/>
          <p:nvPr/>
        </p:nvSpPr>
        <p:spPr>
          <a:xfrm>
            <a:off x="3492563" y="1199381"/>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5"/>
          <p:cNvSpPr/>
          <p:nvPr/>
        </p:nvSpPr>
        <p:spPr>
          <a:xfrm>
            <a:off x="5127800" y="1199381"/>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5"/>
          <p:cNvSpPr/>
          <p:nvPr/>
        </p:nvSpPr>
        <p:spPr>
          <a:xfrm>
            <a:off x="1857325" y="1199381"/>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Keywords</a:t>
            </a:r>
            <a:endParaRPr/>
          </a:p>
        </p:txBody>
      </p:sp>
      <p:sp>
        <p:nvSpPr>
          <p:cNvPr id="588" name="Google Shape;588;p66"/>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a keyword built into the CSS spec.</a:t>
            </a:r>
            <a:endParaRPr>
              <a:solidFill>
                <a:schemeClr val="dk1"/>
              </a:solidFill>
            </a:endParaRPr>
          </a:p>
          <a:p>
            <a:pPr marL="0" lvl="0" indent="0" algn="l" rtl="0">
              <a:spcBef>
                <a:spcPts val="1600"/>
              </a:spcBef>
              <a:spcAft>
                <a:spcPts val="1600"/>
              </a:spcAft>
              <a:buNone/>
            </a:pPr>
            <a:r>
              <a:rPr lang="en">
                <a:solidFill>
                  <a:schemeClr val="dk1"/>
                </a:solidFill>
              </a:rPr>
              <a:t>Aside from </a:t>
            </a:r>
            <a:r>
              <a:rPr lang="en" b="1">
                <a:solidFill>
                  <a:schemeClr val="dk1"/>
                </a:solidFill>
                <a:latin typeface="Inconsolata"/>
                <a:ea typeface="Inconsolata"/>
                <a:cs typeface="Inconsolata"/>
                <a:sym typeface="Inconsolata"/>
              </a:rPr>
              <a:t>black</a:t>
            </a:r>
            <a:r>
              <a:rPr lang="en">
                <a:solidFill>
                  <a:schemeClr val="dk1"/>
                </a:solidFill>
              </a:rPr>
              <a:t> and </a:t>
            </a:r>
            <a:r>
              <a:rPr lang="en" b="1">
                <a:solidFill>
                  <a:schemeClr val="dk1"/>
                </a:solidFill>
                <a:latin typeface="Inconsolata"/>
                <a:ea typeface="Inconsolata"/>
                <a:cs typeface="Inconsolata"/>
                <a:sym typeface="Inconsolata"/>
              </a:rPr>
              <a:t>white</a:t>
            </a:r>
            <a:r>
              <a:rPr lang="en">
                <a:solidFill>
                  <a:schemeClr val="dk1"/>
                </a:solidFill>
              </a:rPr>
              <a:t>, they aren’t used much.</a:t>
            </a:r>
            <a:endParaRPr>
              <a:solidFill>
                <a:schemeClr val="dk1"/>
              </a:solidFill>
            </a:endParaRPr>
          </a:p>
        </p:txBody>
      </p:sp>
      <p:sp>
        <p:nvSpPr>
          <p:cNvPr id="589" name="Google Shape;589;p66"/>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90" name="Google Shape;590;p66"/>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1" name="Google Shape;591;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592;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in RGB</a:t>
            </a:r>
            <a:endParaRPr/>
          </a:p>
        </p:txBody>
      </p:sp>
      <p:sp>
        <p:nvSpPr>
          <p:cNvPr id="598" name="Google Shape;598;p67"/>
          <p:cNvSpPr txBox="1">
            <a:spLocks noGrp="1"/>
          </p:cNvSpPr>
          <p:nvPr>
            <p:ph type="body" idx="4294967295"/>
          </p:nvPr>
        </p:nvSpPr>
        <p:spPr>
          <a:xfrm>
            <a:off x="457200"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the combination of red, green, and blue.</a:t>
            </a:r>
            <a:endParaRPr>
              <a:solidFill>
                <a:schemeClr val="dk1"/>
              </a:solidFill>
            </a:endParaRPr>
          </a:p>
          <a:p>
            <a:pPr marL="0" lvl="0" indent="0" algn="l" rtl="0">
              <a:spcBef>
                <a:spcPts val="1600"/>
              </a:spcBef>
              <a:spcAft>
                <a:spcPts val="1600"/>
              </a:spcAft>
              <a:buNone/>
            </a:pPr>
            <a:r>
              <a:rPr lang="en">
                <a:solidFill>
                  <a:schemeClr val="dk1"/>
                </a:solidFill>
              </a:rPr>
              <a:t>RGB is additive - combine all the colors to get white.</a:t>
            </a:r>
            <a:endParaRPr>
              <a:solidFill>
                <a:schemeClr val="dk1"/>
              </a:solidFill>
            </a:endParaRPr>
          </a:p>
        </p:txBody>
      </p:sp>
      <p:sp>
        <p:nvSpPr>
          <p:cNvPr id="599" name="Google Shape;599;p67"/>
          <p:cNvSpPr/>
          <p:nvPr/>
        </p:nvSpPr>
        <p:spPr>
          <a:xfrm>
            <a:off x="501256"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#ffdb00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00" name="Google Shape;600;p6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01" name="Google Shape;60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602;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603" name="Google Shape;603;p67"/>
          <p:cNvSpPr txBox="1">
            <a:spLocks noGrp="1"/>
          </p:cNvSpPr>
          <p:nvPr>
            <p:ph type="body" idx="4294967295"/>
          </p:nvPr>
        </p:nvSpPr>
        <p:spPr>
          <a:xfrm>
            <a:off x="4852225"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 can be defined either in arabic numbers </a:t>
            </a:r>
            <a:r>
              <a:rPr lang="en" b="1">
                <a:solidFill>
                  <a:schemeClr val="dk1"/>
                </a:solidFill>
              </a:rPr>
              <a:t>(0-255) </a:t>
            </a:r>
            <a:r>
              <a:rPr lang="en">
                <a:solidFill>
                  <a:schemeClr val="dk1"/>
                </a:solidFill>
              </a:rPr>
              <a:t>or base-16 hexadecimal numbers </a:t>
            </a:r>
            <a:r>
              <a:rPr lang="en" b="1">
                <a:solidFill>
                  <a:schemeClr val="dk1"/>
                </a:solidFill>
              </a:rPr>
              <a:t>(0-FF)</a:t>
            </a:r>
            <a:r>
              <a:rPr lang="en">
                <a:solidFill>
                  <a:schemeClr val="dk1"/>
                </a:solidFill>
              </a:rPr>
              <a:t>.</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604" name="Google Shape;604;p67"/>
          <p:cNvSpPr/>
          <p:nvPr/>
        </p:nvSpPr>
        <p:spPr>
          <a:xfrm>
            <a:off x="4896281"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rgb(255,219, 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RGBA - Adding Transparency</a:t>
            </a:r>
            <a:endParaRPr/>
          </a:p>
        </p:txBody>
      </p:sp>
      <p:sp>
        <p:nvSpPr>
          <p:cNvPr id="610" name="Google Shape;610;p68"/>
          <p:cNvSpPr txBox="1">
            <a:spLocks noGrp="1"/>
          </p:cNvSpPr>
          <p:nvPr>
            <p:ph type="body" idx="4294967295"/>
          </p:nvPr>
        </p:nvSpPr>
        <p:spPr>
          <a:xfrm>
            <a:off x="457200" y="2956150"/>
            <a:ext cx="85206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RGBa works identically to RGB, expect that it takes a 4th value called the "alpha".</a:t>
            </a:r>
            <a:endParaRPr>
              <a:solidFill>
                <a:schemeClr val="dk1"/>
              </a:solidFill>
            </a:endParaRPr>
          </a:p>
          <a:p>
            <a:pPr marL="0" lvl="0" indent="0" algn="l" rtl="0">
              <a:spcBef>
                <a:spcPts val="1600"/>
              </a:spcBef>
              <a:spcAft>
                <a:spcPts val="1600"/>
              </a:spcAft>
              <a:buNone/>
            </a:pPr>
            <a:r>
              <a:rPr lang="en">
                <a:solidFill>
                  <a:schemeClr val="dk1"/>
                </a:solidFill>
              </a:rPr>
              <a:t>This is a value between 0 and 1 which will be used to determine a color's opacity </a:t>
            </a:r>
            <a:br>
              <a:rPr lang="en">
                <a:solidFill>
                  <a:schemeClr val="dk1"/>
                </a:solidFill>
              </a:rPr>
            </a:br>
            <a:r>
              <a:rPr lang="en">
                <a:solidFill>
                  <a:schemeClr val="dk1"/>
                </a:solidFill>
              </a:rPr>
              <a:t>on the page,</a:t>
            </a:r>
            <a:endParaRPr>
              <a:solidFill>
                <a:schemeClr val="dk1"/>
              </a:solidFill>
            </a:endParaRPr>
          </a:p>
        </p:txBody>
      </p:sp>
      <p:sp>
        <p:nvSpPr>
          <p:cNvPr id="611" name="Google Shape;611;p6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12" name="Google Shape;612;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3" name="Google Shape;613;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614" name="Google Shape;614;p68"/>
          <p:cNvSpPr/>
          <p:nvPr/>
        </p:nvSpPr>
        <p:spPr>
          <a:xfrm>
            <a:off x="3147767" y="1223619"/>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8"/>
          <p:cNvSpPr/>
          <p:nvPr/>
        </p:nvSpPr>
        <p:spPr>
          <a:xfrm>
            <a:off x="4767683" y="1223619"/>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8"/>
          <p:cNvSpPr/>
          <p:nvPr/>
        </p:nvSpPr>
        <p:spPr>
          <a:xfrm>
            <a:off x="1527850" y="1223619"/>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8"/>
          <p:cNvSpPr/>
          <p:nvPr/>
        </p:nvSpPr>
        <p:spPr>
          <a:xfrm>
            <a:off x="6387600" y="1191219"/>
            <a:ext cx="1394400" cy="1394400"/>
          </a:xfrm>
          <a:prstGeom prst="ellipse">
            <a:avLst/>
          </a:pr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CSS Properties</a:t>
            </a:r>
            <a:endParaRPr/>
          </a:p>
        </p:txBody>
      </p:sp>
      <p:graphicFrame>
        <p:nvGraphicFramePr>
          <p:cNvPr id="623" name="Google Shape;623;p69"/>
          <p:cNvGraphicFramePr/>
          <p:nvPr/>
        </p:nvGraphicFramePr>
        <p:xfrm>
          <a:off x="600913" y="853070"/>
          <a:ext cx="7823650" cy="3838770"/>
        </p:xfrm>
        <a:graphic>
          <a:graphicData uri="http://schemas.openxmlformats.org/drawingml/2006/table">
            <a:tbl>
              <a:tblPr>
                <a:noFill/>
                <a:tableStyleId>{17AA0D91-CC49-42A9-BEF7-3E8392083C09}</a:tableStyleId>
              </a:tblPr>
              <a:tblGrid>
                <a:gridCol w="2107850">
                  <a:extLst>
                    <a:ext uri="{9D8B030D-6E8A-4147-A177-3AD203B41FA5}">
                      <a16:colId xmlns:a16="http://schemas.microsoft.com/office/drawing/2014/main" val="20000"/>
                    </a:ext>
                  </a:extLst>
                </a:gridCol>
                <a:gridCol w="5715800">
                  <a:extLst>
                    <a:ext uri="{9D8B030D-6E8A-4147-A177-3AD203B41FA5}">
                      <a16:colId xmlns:a16="http://schemas.microsoft.com/office/drawing/2014/main" val="20001"/>
                    </a:ext>
                  </a:extLst>
                </a:gridCol>
              </a:tblGrid>
              <a:tr h="398775">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Property Name</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Description</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557575">
                <a:tc>
                  <a:txBody>
                    <a:bodyPr/>
                    <a:lstStyle/>
                    <a:p>
                      <a:pPr marL="0" lvl="0" indent="0" algn="l" rtl="0">
                        <a:spcBef>
                          <a:spcPts val="0"/>
                        </a:spcBef>
                        <a:spcAft>
                          <a:spcPts val="0"/>
                        </a:spcAft>
                        <a:buNone/>
                      </a:pPr>
                      <a:r>
                        <a:rPr lang="en" b="1">
                          <a:latin typeface="Inconsolata"/>
                          <a:ea typeface="Inconsolata"/>
                          <a:cs typeface="Inconsolata"/>
                          <a:sym typeface="Inconsolata"/>
                        </a:rPr>
                        <a:t>background, background-color</a:t>
                      </a:r>
                      <a:endParaRPr b="1">
                        <a:latin typeface="Inconsolata"/>
                        <a:ea typeface="Inconsolata"/>
                        <a:cs typeface="Inconsolata"/>
                        <a:sym typeface="Inconsolat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The style behind an element; can be images, colors, or gradients.</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border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Styles the edges around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color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the color of text, NOT the background color!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5250">
                <a:tc>
                  <a:txBody>
                    <a:bodyPr/>
                    <a:lstStyle/>
                    <a:p>
                      <a:pPr marL="0" lvl="0" indent="0" algn="l" rtl="0">
                        <a:spcBef>
                          <a:spcPts val="0"/>
                        </a:spcBef>
                        <a:spcAft>
                          <a:spcPts val="0"/>
                        </a:spcAft>
                        <a:buNone/>
                      </a:pPr>
                      <a:r>
                        <a:rPr lang="en" b="1">
                          <a:latin typeface="Inconsolata"/>
                          <a:ea typeface="Inconsolata"/>
                          <a:cs typeface="Inconsolata"/>
                          <a:sym typeface="Inconsolata"/>
                        </a:rPr>
                        <a:t>font</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500"/>
                        </a:spcAft>
                        <a:buClr>
                          <a:schemeClr val="dk1"/>
                        </a:buClr>
                        <a:buSzPts val="1100"/>
                        <a:buFont typeface="Arial"/>
                        <a:buNone/>
                      </a:pPr>
                      <a:r>
                        <a:rPr lang="en">
                          <a:solidFill>
                            <a:schemeClr val="dk1"/>
                          </a:solidFill>
                          <a:latin typeface="Proxima Nova"/>
                          <a:ea typeface="Proxima Nova"/>
                          <a:cs typeface="Proxima Nova"/>
                          <a:sym typeface="Proxima Nova"/>
                        </a:rPr>
                        <a:t>Controls font family, size, style, and weight.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height, width</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how tall or wide an element should be in px, %, or ems.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margin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outside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padding</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on the inside border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text-align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Defines the direction that text lines up in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4" name="Google Shape;624;p6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25" name="Google Shape;62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6" name="Google Shape;62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CSS Basics</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6854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syntax of CSS style rules, in addition to how semantic HTML can create synergy with CSS scope.</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072075" y="1164500"/>
            <a:ext cx="44127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Choose semantic HTML tags to define and </a:t>
            </a:r>
            <a:br>
              <a:rPr lang="en" sz="1400">
                <a:solidFill>
                  <a:schemeClr val="dk1"/>
                </a:solidFill>
              </a:rPr>
            </a:br>
            <a:r>
              <a:rPr lang="en" sz="1400">
                <a:solidFill>
                  <a:schemeClr val="dk1"/>
                </a:solidFill>
              </a:rPr>
              <a:t>organize content.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CSS to apply style to webpages.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Learn the basics of CSS syntax, including selectors and style rules.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Press Release</a:t>
            </a:r>
            <a:endParaRPr dirty="0"/>
          </a:p>
        </p:txBody>
      </p:sp>
      <p:sp>
        <p:nvSpPr>
          <p:cNvPr id="632" name="Google Shape;632;p7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633" name="Google Shape;633;p70"/>
          <p:cNvSpPr txBox="1">
            <a:spLocks noGrp="1"/>
          </p:cNvSpPr>
          <p:nvPr>
            <p:ph type="body" idx="1"/>
          </p:nvPr>
        </p:nvSpPr>
        <p:spPr>
          <a:xfrm>
            <a:off x="457200" y="1143000"/>
            <a:ext cx="8229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Let’s style a press release</a:t>
            </a:r>
            <a:endParaRPr dirty="0"/>
          </a:p>
        </p:txBody>
      </p:sp>
      <p:sp>
        <p:nvSpPr>
          <p:cNvPr id="634" name="Google Shape;634;p70"/>
          <p:cNvSpPr/>
          <p:nvPr/>
        </p:nvSpPr>
        <p:spPr>
          <a:xfrm>
            <a:off x="7532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starter_code</a:t>
            </a:r>
            <a:endParaRPr lang="en-US" dirty="0"/>
          </a:p>
        </p:txBody>
      </p:sp>
      <p:sp>
        <p:nvSpPr>
          <p:cNvPr id="635" name="Google Shape;635;p70"/>
          <p:cNvSpPr/>
          <p:nvPr/>
        </p:nvSpPr>
        <p:spPr>
          <a:xfrm>
            <a:off x="4238688" y="30127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0"/>
          <p:cNvSpPr/>
          <p:nvPr/>
        </p:nvSpPr>
        <p:spPr>
          <a:xfrm>
            <a:off x="52195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solution_code</a:t>
            </a:r>
            <a:endParaRPr lang="en-US" dirty="0"/>
          </a:p>
        </p:txBody>
      </p:sp>
      <p:sp>
        <p:nvSpPr>
          <p:cNvPr id="637" name="Google Shape;637;p7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Styling Tips</a:t>
            </a:r>
            <a:endParaRPr/>
          </a:p>
        </p:txBody>
      </p:sp>
      <p:sp>
        <p:nvSpPr>
          <p:cNvPr id="643" name="Google Shape;643;p71"/>
          <p:cNvSpPr txBox="1">
            <a:spLocks noGrp="1"/>
          </p:cNvSpPr>
          <p:nvPr>
            <p:ph type="body" idx="4294967295"/>
          </p:nvPr>
        </p:nvSpPr>
        <p:spPr>
          <a:xfrm>
            <a:off x="457200" y="1092800"/>
            <a:ext cx="4760400" cy="31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Always put a new style on a new line.</a:t>
            </a:r>
            <a:endParaRPr/>
          </a:p>
          <a:p>
            <a:pPr marL="457200" lvl="0" indent="-342900" algn="l" rtl="0">
              <a:spcBef>
                <a:spcPts val="1000"/>
              </a:spcBef>
              <a:spcAft>
                <a:spcPts val="0"/>
              </a:spcAft>
              <a:buSzPts val="1800"/>
              <a:buChar char="●"/>
            </a:pPr>
            <a:r>
              <a:rPr lang="en"/>
              <a:t>Try to organize styles logically by section.</a:t>
            </a:r>
            <a:endParaRPr/>
          </a:p>
          <a:p>
            <a:pPr marL="457200" lvl="0" indent="-342900" algn="l" rtl="0">
              <a:spcBef>
                <a:spcPts val="1000"/>
              </a:spcBef>
              <a:spcAft>
                <a:spcPts val="0"/>
              </a:spcAft>
              <a:buSzPts val="1800"/>
              <a:buChar char="●"/>
            </a:pPr>
            <a:r>
              <a:rPr lang="en"/>
              <a:t>Use external style sheets that are linked in the head of your HTML document.</a:t>
            </a:r>
            <a:endParaRPr/>
          </a:p>
          <a:p>
            <a:pPr marL="457200" lvl="0" indent="-342900" algn="l" rtl="0">
              <a:spcBef>
                <a:spcPts val="1000"/>
              </a:spcBef>
              <a:spcAft>
                <a:spcPts val="0"/>
              </a:spcAft>
              <a:buSzPts val="1800"/>
              <a:buChar char="●"/>
            </a:pPr>
            <a:r>
              <a:rPr lang="en"/>
              <a:t>Use whitespace so people can read your code.</a:t>
            </a:r>
            <a:endParaRPr/>
          </a:p>
          <a:p>
            <a:pPr marL="457200" lvl="0" indent="-342900" algn="l" rtl="0">
              <a:spcBef>
                <a:spcPts val="1000"/>
              </a:spcBef>
              <a:spcAft>
                <a:spcPts val="1000"/>
              </a:spcAft>
              <a:buSzPts val="1800"/>
              <a:buChar char="●"/>
            </a:pPr>
            <a:r>
              <a:rPr lang="en"/>
              <a:t>Comments are welcome</a:t>
            </a:r>
            <a:r>
              <a:rPr lang="en">
                <a:solidFill>
                  <a:schemeClr val="dk1"/>
                </a:solidFill>
              </a:rPr>
              <a:t> in your CSS</a:t>
            </a:r>
            <a:r>
              <a:rPr lang="en"/>
              <a:t>.</a:t>
            </a:r>
            <a:endParaRPr/>
          </a:p>
        </p:txBody>
      </p:sp>
      <p:sp>
        <p:nvSpPr>
          <p:cNvPr id="644" name="Google Shape;644;p7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45" name="Google Shape;645;p71"/>
          <p:cNvPicPr preferRelativeResize="0"/>
          <p:nvPr/>
        </p:nvPicPr>
        <p:blipFill>
          <a:blip r:embed="rId3">
            <a:alphaModFix/>
          </a:blip>
          <a:stretch>
            <a:fillRect/>
          </a:stretch>
        </p:blipFill>
        <p:spPr>
          <a:xfrm>
            <a:off x="5586300" y="572275"/>
            <a:ext cx="3100500" cy="3100500"/>
          </a:xfrm>
          <a:prstGeom prst="rect">
            <a:avLst/>
          </a:prstGeom>
          <a:noFill/>
          <a:ln>
            <a:noFill/>
          </a:ln>
        </p:spPr>
      </p:pic>
      <p:sp>
        <p:nvSpPr>
          <p:cNvPr id="646" name="Google Shape;646;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7" name="Google Shape;647;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2"/>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53" name="Google Shape;653;p7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42</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654" name="Google Shape;654;p72"/>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655" name="Google Shape;655;p72"/>
          <p:cNvSpPr txBox="1">
            <a:spLocks noGrp="1"/>
          </p:cNvSpPr>
          <p:nvPr>
            <p:ph type="subTitle" idx="1"/>
          </p:nvPr>
        </p:nvSpPr>
        <p:spPr>
          <a:xfrm>
            <a:off x="457200" y="1171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CSS Cascades Through the DOM</a:t>
            </a:r>
            <a:endParaRPr/>
          </a:p>
        </p:txBody>
      </p:sp>
      <p:sp>
        <p:nvSpPr>
          <p:cNvPr id="656" name="Google Shape;656;p72"/>
          <p:cNvSpPr txBox="1">
            <a:spLocks noGrp="1"/>
          </p:cNvSpPr>
          <p:nvPr>
            <p:ph type="body" idx="3"/>
          </p:nvPr>
        </p:nvSpPr>
        <p:spPr>
          <a:xfrm>
            <a:off x="458325" y="17348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Style is defined in terms of </a:t>
            </a:r>
            <a:r>
              <a:rPr lang="en" b="1"/>
              <a:t>properties</a:t>
            </a:r>
            <a:r>
              <a:rPr lang="en"/>
              <a:t> and </a:t>
            </a:r>
            <a:r>
              <a:rPr lang="en" b="1"/>
              <a:t>values</a:t>
            </a:r>
            <a:r>
              <a:rPr lang="en"/>
              <a:t>.</a:t>
            </a:r>
            <a:endParaRPr/>
          </a:p>
          <a:p>
            <a:pPr marL="457200" lvl="0" indent="-342900" algn="l" rtl="0">
              <a:spcBef>
                <a:spcPts val="1000"/>
              </a:spcBef>
              <a:spcAft>
                <a:spcPts val="0"/>
              </a:spcAft>
              <a:buSzPts val="1800"/>
              <a:buChar char="●"/>
            </a:pPr>
            <a:r>
              <a:rPr lang="en"/>
              <a:t>Using the right selectors can apply consistent styles across the whole page.</a:t>
            </a:r>
            <a:endParaRPr/>
          </a:p>
          <a:p>
            <a:pPr marL="457200" lvl="0" indent="-342900" algn="l" rtl="0">
              <a:spcBef>
                <a:spcPts val="1000"/>
              </a:spcBef>
              <a:spcAft>
                <a:spcPts val="1000"/>
              </a:spcAft>
              <a:buSzPts val="1800"/>
              <a:buChar char="●"/>
            </a:pPr>
            <a:r>
              <a:rPr lang="en"/>
              <a:t>Semantic HTML helps coordinate with CSS.</a:t>
            </a:r>
            <a:endParaRPr/>
          </a:p>
        </p:txBody>
      </p:sp>
      <p:sp>
        <p:nvSpPr>
          <p:cNvPr id="657" name="Google Shape;657;p72"/>
          <p:cNvSpPr txBox="1">
            <a:spLocks noGrp="1"/>
          </p:cNvSpPr>
          <p:nvPr>
            <p:ph type="subTitle" idx="4"/>
          </p:nvPr>
        </p:nvSpPr>
        <p:spPr>
          <a:xfrm>
            <a:off x="4864075" y="1171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CSS Box Model</a:t>
            </a:r>
            <a:endParaRPr/>
          </a:p>
        </p:txBody>
      </p:sp>
      <p:sp>
        <p:nvSpPr>
          <p:cNvPr id="658" name="Google Shape;658;p72"/>
          <p:cNvSpPr txBox="1">
            <a:spLocks noGrp="1"/>
          </p:cNvSpPr>
          <p:nvPr>
            <p:ph type="body" idx="5"/>
          </p:nvPr>
        </p:nvSpPr>
        <p:spPr>
          <a:xfrm>
            <a:off x="4864075" y="1778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1</a:t>
            </a:r>
            <a:endParaRPr/>
          </a:p>
          <a:p>
            <a:pPr marL="457200" lvl="0" indent="-342900" algn="l" rtl="0">
              <a:spcBef>
                <a:spcPts val="1000"/>
              </a:spcBef>
              <a:spcAft>
                <a:spcPts val="1000"/>
              </a:spcAft>
              <a:buSzPts val="1800"/>
              <a:buChar char="●"/>
            </a:pPr>
            <a:r>
              <a:rPr lang="en"/>
              <a:t>The box model defines spacing and sizing of elements.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1055688" y="985202"/>
          <a:ext cx="3000000" cy="3000000"/>
        </p:xfrm>
        <a:graphic>
          <a:graphicData uri="http://schemas.openxmlformats.org/drawingml/2006/table">
            <a:tbl>
              <a:tblPr>
                <a:noFill/>
                <a:tableStyleId>{17AA0D91-CC49-42A9-BEF7-3E8392083C09}</a:tableStyleId>
              </a:tblPr>
              <a:tblGrid>
                <a:gridCol w="1635825">
                  <a:extLst>
                    <a:ext uri="{9D8B030D-6E8A-4147-A177-3AD203B41FA5}">
                      <a16:colId xmlns:a16="http://schemas.microsoft.com/office/drawing/2014/main" val="20000"/>
                    </a:ext>
                  </a:extLst>
                </a:gridCol>
                <a:gridCol w="1848625">
                  <a:extLst>
                    <a:ext uri="{9D8B030D-6E8A-4147-A177-3AD203B41FA5}">
                      <a16:colId xmlns:a16="http://schemas.microsoft.com/office/drawing/2014/main" val="20001"/>
                    </a:ext>
                  </a:extLst>
                </a:gridCol>
                <a:gridCol w="3617425">
                  <a:extLst>
                    <a:ext uri="{9D8B030D-6E8A-4147-A177-3AD203B41FA5}">
                      <a16:colId xmlns:a16="http://schemas.microsoft.com/office/drawing/2014/main" val="20002"/>
                    </a:ext>
                  </a:extLst>
                </a:gridCol>
              </a:tblGrid>
              <a:tr h="4645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Semantic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concept of container elements in HTML, using specific elements to communicate purpose.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Meatless Burgers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semantic HTML tags to a webpage.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HTML Tables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Tables provide a strictly defined example of parent/child elements and are good semantic HTML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1:20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Build a Table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principles of HTML tables to a practical example.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1:20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syntax and concepts behind basic CSS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–2</a:t>
                      </a: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Explaining 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Partner exercise push students to explain what they've just learned to others and reveal gaps in understanding.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 Exploration</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Encourages students to experiment with CSS.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Choose semantic HTML tags to define and </a:t>
            </a:r>
            <a:br>
              <a:rPr lang="en" sz="1600">
                <a:solidFill>
                  <a:schemeClr val="dk1"/>
                </a:solidFill>
              </a:rPr>
            </a:br>
            <a:r>
              <a:rPr lang="en" sz="1600">
                <a:solidFill>
                  <a:schemeClr val="dk1"/>
                </a:solidFill>
              </a:rPr>
              <a:t>organize content.</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CSS to apply style to webpages.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Learn the basics of CSS syntax, including selectors </a:t>
            </a:r>
            <a:br>
              <a:rPr lang="en" sz="1600">
                <a:solidFill>
                  <a:schemeClr val="dk1"/>
                </a:solidFill>
              </a:rPr>
            </a:br>
            <a:r>
              <a:rPr lang="en" sz="1600">
                <a:solidFill>
                  <a:schemeClr val="dk1"/>
                </a:solidFill>
              </a:rPr>
              <a:t>and style rules.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42BF62-CADD-44D5-9AD4-7B25F1820091}"/>
              </a:ext>
            </a:extLst>
          </p:cNvPr>
          <p:cNvSpPr>
            <a:spLocks noGrp="1"/>
          </p:cNvSpPr>
          <p:nvPr>
            <p:ph type="title"/>
          </p:nvPr>
        </p:nvSpPr>
        <p:spPr/>
        <p:txBody>
          <a:bodyPr/>
          <a:lstStyle/>
          <a:p>
            <a:r>
              <a:rPr lang="en-US" dirty="0"/>
              <a:t>HTML Warm Up</a:t>
            </a:r>
          </a:p>
        </p:txBody>
      </p:sp>
      <p:sp>
        <p:nvSpPr>
          <p:cNvPr id="7" name="Subtitle 6">
            <a:extLst>
              <a:ext uri="{FF2B5EF4-FFF2-40B4-BE49-F238E27FC236}">
                <a16:creationId xmlns:a16="http://schemas.microsoft.com/office/drawing/2014/main" id="{362295A2-1BCD-4EA5-ABED-7E8672779C41}"/>
              </a:ext>
            </a:extLst>
          </p:cNvPr>
          <p:cNvSpPr>
            <a:spLocks noGrp="1"/>
          </p:cNvSpPr>
          <p:nvPr>
            <p:ph type="subTitle" idx="1"/>
          </p:nvPr>
        </p:nvSpPr>
        <p:spPr/>
        <p:txBody>
          <a:bodyPr/>
          <a:lstStyle/>
          <a:p>
            <a:r>
              <a:rPr lang="en-US" dirty="0"/>
              <a:t>Front-End Web Development</a:t>
            </a:r>
          </a:p>
          <a:p>
            <a:endParaRPr lang="en-US" dirty="0"/>
          </a:p>
        </p:txBody>
      </p:sp>
      <p:sp>
        <p:nvSpPr>
          <p:cNvPr id="5" name="Slide Number Placeholder 4">
            <a:extLst>
              <a:ext uri="{FF2B5EF4-FFF2-40B4-BE49-F238E27FC236}">
                <a16:creationId xmlns:a16="http://schemas.microsoft.com/office/drawing/2014/main" id="{459968CC-A682-457C-88F3-94E21ECFD31A}"/>
              </a:ext>
            </a:extLst>
          </p:cNvPr>
          <p:cNvSpPr>
            <a:spLocks noGrp="1"/>
          </p:cNvSpPr>
          <p:nvPr>
            <p:ph type="sldNum" idx="4294967295"/>
          </p:nvPr>
        </p:nvSpPr>
        <p:spPr>
          <a:xfrm>
            <a:off x="0" y="4662488"/>
            <a:ext cx="2371725" cy="393700"/>
          </a:xfrm>
        </p:spPr>
        <p:txBody>
          <a:bodyPr/>
          <a:lstStyle/>
          <a:p>
            <a:pPr marL="0" lvl="0" indent="0" algn="l" rtl="0">
              <a:spcBef>
                <a:spcPts val="0"/>
              </a:spcBef>
              <a:spcAft>
                <a:spcPts val="0"/>
              </a:spcAft>
              <a:buNone/>
            </a:pPr>
            <a:fld id="{00000000-1234-1234-1234-123412341234}" type="slidenum">
              <a:rPr lang="en-US" smtClean="0"/>
              <a:t>7</a:t>
            </a:fld>
            <a:r>
              <a:rPr lang="en-US"/>
              <a:t> | © 2020 General Assembly</a:t>
            </a:r>
          </a:p>
        </p:txBody>
      </p:sp>
    </p:spTree>
    <p:extLst>
      <p:ext uri="{BB962C8B-B14F-4D97-AF65-F5344CB8AC3E}">
        <p14:creationId xmlns:p14="http://schemas.microsoft.com/office/powerpoint/2010/main" val="334545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w="19050" cap="flat" cmpd="sng">
            <a:solidFill>
              <a:srgbClr val="FFDB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a:off x="4077588" y="908350"/>
            <a:ext cx="2517000" cy="2494500"/>
          </a:xfrm>
          <a:prstGeom prst="ellipse">
            <a:avLst/>
          </a:prstGeom>
          <a:solidFill>
            <a:srgbClr val="00A7BD">
              <a:alpha val="46070"/>
            </a:srgbClr>
          </a:solidFill>
          <a:ln w="19050" cap="flat" cmpd="sng">
            <a:solidFill>
              <a:srgbClr val="00A7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a:off x="3339616" y="2256420"/>
            <a:ext cx="2516700" cy="2494500"/>
          </a:xfrm>
          <a:prstGeom prst="ellipse">
            <a:avLst/>
          </a:prstGeom>
          <a:solidFill>
            <a:srgbClr val="E51B24">
              <a:alpha val="44690"/>
            </a:srgbClr>
          </a:solidFill>
          <a:ln w="19050" cap="flat" cmpd="sng">
            <a:solidFill>
              <a:srgbClr val="E51B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txBox="1"/>
          <p:nvPr/>
        </p:nvSpPr>
        <p:spPr>
          <a:xfrm>
            <a:off x="2829300" y="1659150"/>
            <a:ext cx="11751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Content</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HTML</a:t>
            </a:r>
            <a:endParaRPr sz="1800" b="1">
              <a:latin typeface="Proxima Nova"/>
              <a:ea typeface="Proxima Nova"/>
              <a:cs typeface="Proxima Nova"/>
              <a:sym typeface="Proxima Nova"/>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353" name="Google Shape;353;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Style</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CSS</a:t>
            </a:r>
            <a:endParaRPr sz="1800" b="1">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Interactivity</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JavaScript</a:t>
            </a:r>
            <a:endParaRPr sz="1800" b="1">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0" name="Google Shape;360;p42"/>
          <p:cNvCxnSpPr/>
          <p:nvPr/>
        </p:nvCxnSpPr>
        <p:spPr>
          <a:xfrm rot="10800000">
            <a:off x="7026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1" name="Google Shape;361;p42"/>
          <p:cNvCxnSpPr/>
          <p:nvPr/>
        </p:nvCxnSpPr>
        <p:spPr>
          <a:xfrm rot="10800000">
            <a:off x="6103025" y="3954950"/>
            <a:ext cx="721500" cy="0"/>
          </a:xfrm>
          <a:prstGeom prst="straightConnector1">
            <a:avLst/>
          </a:prstGeom>
          <a:noFill/>
          <a:ln w="19050" cap="flat" cmpd="sng">
            <a:solidFill>
              <a:srgbClr val="B7B7B7"/>
            </a:solidFill>
            <a:prstDash val="solid"/>
            <a:round/>
            <a:headEnd type="none" w="med" len="med"/>
            <a:tailEnd type="triangle" w="med" len="med"/>
          </a:ln>
        </p:spPr>
      </p:cxnSp>
      <p:sp>
        <p:nvSpPr>
          <p:cNvPr id="362" name="Google Shape;362;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516200" y="1008400"/>
          <a:ext cx="8260250" cy="3372275"/>
        </p:xfrm>
        <a:graphic>
          <a:graphicData uri="http://schemas.openxmlformats.org/drawingml/2006/table">
            <a:tbl>
              <a:tblPr>
                <a:noFill/>
              </a:tblPr>
              <a:tblGrid>
                <a:gridCol w="1688775">
                  <a:extLst>
                    <a:ext uri="{9D8B030D-6E8A-4147-A177-3AD203B41FA5}">
                      <a16:colId xmlns:a16="http://schemas.microsoft.com/office/drawing/2014/main" val="20000"/>
                    </a:ext>
                  </a:extLst>
                </a:gridCol>
                <a:gridCol w="6571475">
                  <a:extLst>
                    <a:ext uri="{9D8B030D-6E8A-4147-A177-3AD203B41FA5}">
                      <a16:colId xmlns:a16="http://schemas.microsoft.com/office/drawing/2014/main" val="20001"/>
                    </a:ext>
                  </a:extLst>
                </a:gridCol>
              </a:tblGrid>
              <a:tr h="1568975">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Regular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803300">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Self-closing Tags (aka Void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420" name="Google Shape;420;p48"/>
          <p:cNvSpPr txBox="1"/>
          <p:nvPr/>
        </p:nvSpPr>
        <p:spPr>
          <a:xfrm>
            <a:off x="4056938"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Closing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HTML</a:t>
            </a:r>
            <a:endParaRPr/>
          </a:p>
        </p:txBody>
      </p:sp>
      <p:sp>
        <p:nvSpPr>
          <p:cNvPr id="422" name="Google Shape;42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&lt;p&gt;Hello GA&lt;/p&gt;</a:t>
            </a:r>
            <a:endParaRPr sz="2400" dirty="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latin typeface="Inconsolata"/>
                <a:ea typeface="Inconsolata"/>
                <a:cs typeface="Inconsolata"/>
                <a:sym typeface="Inconsolata"/>
              </a:rPr>
              <a:t>&lt;img src="picture.jpg" /&gt;</a:t>
            </a:r>
            <a:endParaRPr sz="2400" dirty="0">
              <a:latin typeface="Inconsolata"/>
              <a:ea typeface="Inconsolata"/>
              <a:cs typeface="Inconsolata"/>
              <a:sym typeface="Inconsolata"/>
            </a:endParaRPr>
          </a:p>
          <a:p>
            <a:pPr marL="0" lvl="0" indent="0" algn="l" rtl="0">
              <a:spcBef>
                <a:spcPts val="0"/>
              </a:spcBef>
              <a:spcAft>
                <a:spcPts val="0"/>
              </a:spcAft>
              <a:buNone/>
            </a:pPr>
            <a:r>
              <a:rPr lang="en" sz="2400" dirty="0">
                <a:latin typeface="Inconsolata"/>
                <a:ea typeface="Inconsolata"/>
                <a:cs typeface="Inconsolata"/>
                <a:sym typeface="Inconsolata"/>
              </a:rPr>
              <a:t>&lt;img src="picture.jpg" alt="A picture"&gt;</a:t>
            </a:r>
            <a:endParaRPr sz="2400" dirty="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6" name="Google Shape;426;p48"/>
          <p:cNvCxnSpPr/>
          <p:nvPr/>
        </p:nvCxnSpPr>
        <p:spPr>
          <a:xfrm>
            <a:off x="4427225" y="17450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7" name="Google Shape;427;p48"/>
          <p:cNvCxnSpPr/>
          <p:nvPr/>
        </p:nvCxnSpPr>
        <p:spPr>
          <a:xfrm>
            <a:off x="3105825" y="1744450"/>
            <a:ext cx="1271700" cy="1200"/>
          </a:xfrm>
          <a:prstGeom prst="straightConnector1">
            <a:avLst/>
          </a:prstGeom>
          <a:noFill/>
          <a:ln w="38100" cap="flat" cmpd="sng">
            <a:solidFill>
              <a:schemeClr val="lt2"/>
            </a:solidFill>
            <a:prstDash val="solid"/>
            <a:round/>
            <a:headEnd type="none" w="med" len="med"/>
            <a:tailEnd type="none" w="med" len="med"/>
          </a:ln>
        </p:spPr>
      </p:cxnSp>
      <p:cxnSp>
        <p:nvCxnSpPr>
          <p:cNvPr id="428" name="Google Shape;428;p48"/>
          <p:cNvCxnSpPr/>
          <p:nvPr/>
        </p:nvCxnSpPr>
        <p:spPr>
          <a:xfrm>
            <a:off x="2679625" y="3633238"/>
            <a:ext cx="618900" cy="0"/>
          </a:xfrm>
          <a:prstGeom prst="straightConnector1">
            <a:avLst/>
          </a:prstGeom>
          <a:noFill/>
          <a:ln w="38100" cap="flat" cmpd="sng">
            <a:solidFill>
              <a:schemeClr val="dk2"/>
            </a:solidFill>
            <a:prstDash val="solid"/>
            <a:round/>
            <a:headEnd type="none" w="med" len="med"/>
            <a:tailEnd type="none" w="med" len="med"/>
          </a:ln>
        </p:spPr>
      </p:cxnSp>
      <p:cxnSp>
        <p:nvCxnSpPr>
          <p:cNvPr id="429" name="Google Shape;429;p48"/>
          <p:cNvCxnSpPr/>
          <p:nvPr/>
        </p:nvCxnSpPr>
        <p:spPr>
          <a:xfrm>
            <a:off x="3393650" y="3633238"/>
            <a:ext cx="2471700" cy="0"/>
          </a:xfrm>
          <a:prstGeom prst="straightConnector1">
            <a:avLst/>
          </a:prstGeom>
          <a:noFill/>
          <a:ln w="38100" cap="flat" cmpd="sng">
            <a:solidFill>
              <a:schemeClr val="lt2"/>
            </a:solidFill>
            <a:prstDash val="solid"/>
            <a:round/>
            <a:headEnd type="none" w="med" len="med"/>
            <a:tailEnd type="none" w="med" len="med"/>
          </a:ln>
        </p:spPr>
      </p:cxnSp>
      <p:sp>
        <p:nvSpPr>
          <p:cNvPr id="430" name="Google Shape;430;p48"/>
          <p:cNvSpPr txBox="1"/>
          <p:nvPr/>
        </p:nvSpPr>
        <p:spPr>
          <a:xfrm>
            <a:off x="22953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3450</Words>
  <Application>Microsoft Macintosh PowerPoint</Application>
  <PresentationFormat>On-screen Show (16:9)</PresentationFormat>
  <Paragraphs>446</Paragraphs>
  <Slides>43</Slides>
  <Notes>42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Proxima Nova</vt:lpstr>
      <vt:lpstr>Arial</vt:lpstr>
      <vt:lpstr>Inconsolata</vt:lpstr>
      <vt:lpstr>Verdana</vt:lpstr>
      <vt:lpstr>Oswald</vt:lpstr>
      <vt:lpstr>Courier New</vt:lpstr>
      <vt:lpstr>Helvetica Neue</vt:lpstr>
      <vt:lpstr>GA Curriculum Template (7.20)</vt:lpstr>
      <vt:lpstr>Semantic HTML and  Introduction to CSS</vt:lpstr>
      <vt:lpstr>Lesson 02 Change Log FEWD 3.1 - 3.2          </vt:lpstr>
      <vt:lpstr>Pre-Class Materials and Preparation </vt:lpstr>
      <vt:lpstr>CSS Basics </vt:lpstr>
      <vt:lpstr>Suggested Agenda </vt:lpstr>
      <vt:lpstr>PowerPoint Presentation</vt:lpstr>
      <vt:lpstr>HTML Warm Up</vt:lpstr>
      <vt:lpstr>What Is Front-End Development?</vt:lpstr>
      <vt:lpstr>The Anatomy of HTML</vt:lpstr>
      <vt:lpstr>Attributes</vt:lpstr>
      <vt:lpstr>Bovine</vt:lpstr>
      <vt:lpstr>Images</vt:lpstr>
      <vt:lpstr>Images</vt:lpstr>
      <vt:lpstr>Images</vt:lpstr>
      <vt:lpstr>Images</vt:lpstr>
      <vt:lpstr>Image File Formats</vt:lpstr>
      <vt:lpstr>Semantic HTML</vt:lpstr>
      <vt:lpstr>Common Semantic Elements</vt:lpstr>
      <vt:lpstr>Semantic HTML</vt:lpstr>
      <vt:lpstr>Cheat Sheet: Semantic Elements</vt:lpstr>
      <vt:lpstr>Meatless Burgers Article</vt:lpstr>
      <vt:lpstr> HTML Basics</vt:lpstr>
      <vt:lpstr>CSS Basics</vt:lpstr>
      <vt:lpstr>CSS: Let’s Talk Basics</vt:lpstr>
      <vt:lpstr>CSS Basics</vt:lpstr>
      <vt:lpstr>The Anatomy of CSS</vt:lpstr>
      <vt:lpstr>What Styles Look Like</vt:lpstr>
      <vt:lpstr>Multiple Selectors</vt:lpstr>
      <vt:lpstr>Parent Selectors</vt:lpstr>
      <vt:lpstr>General Selectors</vt:lpstr>
      <vt:lpstr>Properties</vt:lpstr>
      <vt:lpstr>Properties + Values</vt:lpstr>
      <vt:lpstr>Properties + Values</vt:lpstr>
      <vt:lpstr>There Is a Whole Universe of CSS Properties and Values</vt:lpstr>
      <vt:lpstr>Defining Colors</vt:lpstr>
      <vt:lpstr>Color Keywords</vt:lpstr>
      <vt:lpstr>Color in RGB</vt:lpstr>
      <vt:lpstr>RGBA - Adding Transparency</vt:lpstr>
      <vt:lpstr>Important CSS Properties</vt:lpstr>
      <vt:lpstr>Press Release</vt:lpstr>
      <vt:lpstr>Quick Styling Tips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HTML and  Introduction to CSS</dc:title>
  <cp:lastModifiedBy>Tor Johnson</cp:lastModifiedBy>
  <cp:revision>2</cp:revision>
  <dcterms:modified xsi:type="dcterms:W3CDTF">2022-01-20T06:56:14Z</dcterms:modified>
</cp:coreProperties>
</file>