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6"/>
  </p:notesMasterIdLst>
  <p:sldIdLst>
    <p:sldId id="256" r:id="rId2"/>
    <p:sldId id="257" r:id="rId3"/>
    <p:sldId id="258" r:id="rId4"/>
    <p:sldId id="259" r:id="rId5"/>
    <p:sldId id="260" r:id="rId6"/>
    <p:sldId id="261" r:id="rId7"/>
    <p:sldId id="309" r:id="rId8"/>
    <p:sldId id="30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9144000" cy="5143500" type="screen16x9"/>
  <p:notesSz cx="6858000" cy="9144000"/>
  <p:embeddedFontLst>
    <p:embeddedFont>
      <p:font typeface="Inconsolata" pitchFamily="1" charset="0"/>
      <p:regular r:id="rId57"/>
      <p:bold r:id="rId58"/>
    </p:embeddedFont>
    <p:embeddedFont>
      <p:font typeface="Oswald" panose="00000500000000000000" pitchFamily="2" charset="0"/>
      <p:regular r:id="rId59"/>
      <p:bold r:id="rId60"/>
    </p:embeddedFont>
    <p:embeddedFont>
      <p:font typeface="Proxima Nova"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A65991-806D-4845-B7CD-65F974F0AF10}">
  <a:tblStyle styleId="{50A65991-806D-4845-B7CD-65F974F0AF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26" y="270"/>
      </p:cViewPr>
      <p:guideLst>
        <p:guide orient="horz" pos="93"/>
        <p:guide orient="horz" pos="2914"/>
        <p:guide pos="130"/>
        <p:guide pos="5649"/>
        <p:guide orient="horz" pos="735"/>
        <p:guide orient="horz" pos="2573"/>
        <p:guide pos="3211"/>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aniuse.com/#search=flexbo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depen.io/jkeohan/pen/zdKJOY"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codepen.io/GAmarketing/pen/KKKBJr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codepen.io/GAmarketing/pen/LYYBaEX"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codepen.io/GAmarketing/pen/Yzzjgqb"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c4dc3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c4dc3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4df813e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4df813e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43c4dc3b0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43c4dc3b0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3"/>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d0408af4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d0408af4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aa78bb49d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aa78bb4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bc12782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bc12782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bc12782f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bc12782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3c4dc3b0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43c4dc3b0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43c4dc3b0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43c4dc3b0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bc12782f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bc12782f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9b7e61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69b7e6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bc12782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bc12782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TALKING POINTS:</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457200" lvl="0" indent="-298450" algn="l" rtl="0">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3c4dc3b0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3c4dc3b0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12782f8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12782f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43c4dc3b0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43c4dc3b0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lang="en" b="1">
                <a:solidFill>
                  <a:schemeClr val="dk1"/>
                </a:solidFill>
                <a:latin typeface="Courier New"/>
                <a:ea typeface="Courier New"/>
                <a:cs typeface="Courier New"/>
                <a:sym typeface="Courier New"/>
              </a:rPr>
              <a:t>flex</a:t>
            </a:r>
            <a:r>
              <a:rPr lang="en">
                <a:solidFill>
                  <a:schemeClr val="dk1"/>
                </a:solidFill>
              </a:rPr>
              <a:t>. </a:t>
            </a:r>
            <a:r>
              <a:rPr lang="en" b="1">
                <a:solidFill>
                  <a:schemeClr val="dk1"/>
                </a:solidFill>
                <a:latin typeface="Courier New"/>
                <a:ea typeface="Courier New"/>
                <a:cs typeface="Courier New"/>
                <a:sym typeface="Courier New"/>
              </a:rPr>
              <a:t>justify-content</a:t>
            </a:r>
            <a:r>
              <a:rPr lang="en">
                <a:solidFill>
                  <a:schemeClr val="dk1"/>
                </a:solidFill>
              </a:rPr>
              <a:t> and </a:t>
            </a:r>
            <a:r>
              <a:rPr lang="en" b="1">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8d7795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8d7795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https://codepen.io/jkeohan/pen/zdKJOY</a:t>
            </a:r>
            <a:endParaRPr/>
          </a:p>
          <a:p>
            <a:pPr marL="914400" lvl="1" indent="-298450" algn="l" rtl="0">
              <a:lnSpc>
                <a:spcPct val="115000"/>
              </a:lnSpc>
              <a:spcBef>
                <a:spcPts val="0"/>
              </a:spcBef>
              <a:spcAft>
                <a:spcPts val="0"/>
              </a:spcAft>
              <a:buClr>
                <a:schemeClr val="dk1"/>
              </a:buClr>
              <a:buSzPts val="1100"/>
              <a:buChar char="○"/>
            </a:pPr>
            <a:r>
              <a:rPr lang="en" u="sng">
                <a:solidFill>
                  <a:schemeClr val="hlink"/>
                </a:solidFill>
                <a:hlinkClick r:id="rId4"/>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3c4dc3b0_0_1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3c4dc3b0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3c4dc3b0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43c4dc3b0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43c4dc3b0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43c4dc3b0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43c4dc3b0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43c4dc3b0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43c4dc3b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43c4dc3b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a78bb4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a78bb4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43c4dc3b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43c4dc3b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43c4dc3b0_0_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43c4dc3b0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43c4dc3b0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43c4dc3b0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43c4dc3b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43c4dc3b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c4dc3b0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c4dc3b0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43c4dc3b0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43c4dc3b0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43c4dc3b0_0_1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43c4dc3b0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643c4dc3b0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643c4dc3b0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643c4dc3b0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643c4dc3b0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643c4dc3b0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643c4dc3b0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338965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338965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43c4dc3b0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43c4dc3b0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43c4dc3b0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43c4dc3b0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43c4dc3b0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43c4dc3b0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8d77951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8d77951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643c4dc3b0_0_1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643c4dc3b0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643c4dc3b0_0_1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643c4dc3b0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643c4dc3b0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43c4dc3b0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6f772b5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f772b5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bc12782f8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bc12782f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6f772b5a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f772b5a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38965d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38965d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bc12782f8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bc12782f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f772b5ae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f772b5ae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f4df813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f4df813e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SzPts val="1100"/>
              <a:buChar char="●"/>
            </a:pPr>
            <a:r>
              <a:rPr lang="en">
                <a:solidFill>
                  <a:schemeClr val="dk1"/>
                </a:solidFill>
              </a:rPr>
              <a:t>Here is the starter code: </a:t>
            </a:r>
            <a:r>
              <a:rPr lang="en" u="sng">
                <a:solidFill>
                  <a:schemeClr val="hlink"/>
                </a:solidFill>
                <a:hlinkClick r:id="rId3"/>
              </a:rPr>
              <a:t>https://codepen.io/GAmarketing/pen/LYYBaEX</a:t>
            </a:r>
            <a:endParaRPr>
              <a:solidFill>
                <a:schemeClr val="dk1"/>
              </a:solidFill>
            </a:endParaRPr>
          </a:p>
          <a:p>
            <a:pPr marL="457200" lvl="0" indent="-298450" algn="l" rtl="0">
              <a:spcBef>
                <a:spcPts val="0"/>
              </a:spcBef>
              <a:spcAft>
                <a:spcPts val="0"/>
              </a:spcAft>
              <a:buSzPts val="1100"/>
              <a:buChar char="●"/>
            </a:pPr>
            <a:r>
              <a:rPr lang="en">
                <a:solidFill>
                  <a:schemeClr val="dk1"/>
                </a:solidFill>
              </a:rPr>
              <a:t>Here is the solution code: </a:t>
            </a:r>
            <a:r>
              <a:rPr lang="en" u="sng">
                <a:solidFill>
                  <a:schemeClr val="hlink"/>
                </a:solidFill>
                <a:hlinkClick r:id="rId4"/>
              </a:rPr>
              <a:t>https://codepen.io/GAmarketing/pen/Yzzjgqb</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f772b5ae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f772b5ae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0408af4a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0" name="Google Shape;330;g6d0408af4a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98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f6e434c5e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f6e434c5e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folders/1tSlI6rPlQ8iJAzUDxXmFEuPR0Yarsrf4?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boQdR/?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nkGQPp/"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drive.google.com/drive/folders/1Q0Fw4JfOcuFBKtvgBSwo2W0ZIIpje4Xs?usp=sharing" TargetMode="Externa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drive.google.com/drive/folders/1Q0Fw4JfOcuFBKtvgBSwo2W0ZIIpje4Xs?usp=sharing" TargetMode="External"/><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hyperlink" Target="https://codepen.io/GAmarketing/pen/LYYBaEX" TargetMode="External"/><Relationship Id="rId2" Type="http://schemas.openxmlformats.org/officeDocument/2006/relationships/notesSlide" Target="../notesSlides/notesSlide52.xml"/><Relationship Id="rId1" Type="http://schemas.openxmlformats.org/officeDocument/2006/relationships/slideLayout" Target="../slideLayouts/slideLayout16.xml"/><Relationship Id="rId4" Type="http://schemas.openxmlformats.org/officeDocument/2006/relationships/hyperlink" Target="https://codepen.io/GAmarketing/pen/Yzzjgqb"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349" name="Google Shape;349;p42"/>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And </a:t>
            </a:r>
            <a:r>
              <a:rPr lang="en" b="1">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graphicFrame>
        <p:nvGraphicFramePr>
          <p:cNvPr id="353" name="Google Shape;353;p42"/>
          <p:cNvGraphicFramePr/>
          <p:nvPr/>
        </p:nvGraphicFramePr>
        <p:xfrm>
          <a:off x="5183400" y="1166950"/>
          <a:ext cx="3000000" cy="3000000"/>
        </p:xfrm>
        <a:graphic>
          <a:graphicData uri="http://schemas.openxmlformats.org/drawingml/2006/table">
            <a:tbl>
              <a:tblPr>
                <a:noFill/>
                <a:tableStyleId>{50A65991-806D-4845-B7CD-65F974F0AF10}</a:tableStyleId>
              </a:tblPr>
              <a:tblGrid>
                <a:gridCol w="1002700">
                  <a:extLst>
                    <a:ext uri="{9D8B030D-6E8A-4147-A177-3AD203B41FA5}">
                      <a16:colId xmlns:a16="http://schemas.microsoft.com/office/drawing/2014/main" val="20000"/>
                    </a:ext>
                  </a:extLst>
                </a:gridCol>
                <a:gridCol w="1002700">
                  <a:extLst>
                    <a:ext uri="{9D8B030D-6E8A-4147-A177-3AD203B41FA5}">
                      <a16:colId xmlns:a16="http://schemas.microsoft.com/office/drawing/2014/main" val="20001"/>
                    </a:ext>
                  </a:extLst>
                </a:gridCol>
                <a:gridCol w="1002700">
                  <a:extLst>
                    <a:ext uri="{9D8B030D-6E8A-4147-A177-3AD203B41FA5}">
                      <a16:colId xmlns:a16="http://schemas.microsoft.com/office/drawing/2014/main" val="20002"/>
                    </a:ext>
                  </a:extLst>
                </a:gridCol>
              </a:tblGrid>
              <a:tr h="789000">
                <a:tc gridSpan="3">
                  <a:txBody>
                    <a:bodyPr/>
                    <a:lstStyle/>
                    <a:p>
                      <a:pPr marL="0" lvl="0" indent="0" algn="l" rtl="0">
                        <a:spcBef>
                          <a:spcPts val="0"/>
                        </a:spcBef>
                        <a:spcAft>
                          <a:spcPts val="0"/>
                        </a:spcAft>
                        <a:buNone/>
                      </a:pPr>
                      <a:r>
                        <a:rPr lang="en"/>
                        <a:t>Title</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44850">
                <a:tc>
                  <a:txBody>
                    <a:bodyPr/>
                    <a:lstStyle/>
                    <a:p>
                      <a:pPr marL="0" lvl="0" indent="0" algn="l" rtl="0">
                        <a:spcBef>
                          <a:spcPts val="0"/>
                        </a:spcBef>
                        <a:spcAft>
                          <a:spcPts val="0"/>
                        </a:spcAft>
                        <a:buNone/>
                      </a:pPr>
                      <a:r>
                        <a:rPr lang="en"/>
                        <a:t>First Column</a:t>
                      </a:r>
                      <a:endParaRPr/>
                    </a:p>
                  </a:txBody>
                  <a:tcPr marL="91425" marR="91425" marT="91425" marB="91425"/>
                </a:tc>
                <a:tc>
                  <a:txBody>
                    <a:bodyPr/>
                    <a:lstStyle/>
                    <a:p>
                      <a:pPr marL="0" lvl="0" indent="0" algn="l" rtl="0">
                        <a:spcBef>
                          <a:spcPts val="0"/>
                        </a:spcBef>
                        <a:spcAft>
                          <a:spcPts val="0"/>
                        </a:spcAft>
                        <a:buNone/>
                      </a:pPr>
                      <a:r>
                        <a:rPr lang="en"/>
                        <a:t>Second Column</a:t>
                      </a:r>
                      <a:endParaRPr/>
                    </a:p>
                  </a:txBody>
                  <a:tcPr marL="91425" marR="91425" marT="91425" marB="91425"/>
                </a:tc>
                <a:tc>
                  <a:txBody>
                    <a:bodyPr/>
                    <a:lstStyle/>
                    <a:p>
                      <a:pPr marL="0" lvl="0" indent="0" algn="l" rtl="0">
                        <a:spcBef>
                          <a:spcPts val="0"/>
                        </a:spcBef>
                        <a:spcAft>
                          <a:spcPts val="0"/>
                        </a:spcAft>
                        <a:buNone/>
                      </a:pPr>
                      <a:r>
                        <a:rPr lang="en"/>
                        <a:t>Third Column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Floats</a:t>
            </a:r>
            <a:endParaRPr/>
          </a:p>
        </p:txBody>
      </p:sp>
      <p:sp>
        <p:nvSpPr>
          <p:cNvPr id="359" name="Google Shape;359;p43"/>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lang="en" b="1">
                <a:solidFill>
                  <a:schemeClr val="dk1"/>
                </a:solidFill>
                <a:highlight>
                  <a:schemeClr val="accent2"/>
                </a:highlight>
              </a:rPr>
              <a:t>float</a:t>
            </a:r>
            <a:r>
              <a:rPr lang="en" b="1">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3" name="Google Shape;363;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With Floats</a:t>
            </a:r>
            <a:endParaRPr/>
          </a:p>
        </p:txBody>
      </p:sp>
      <p:sp>
        <p:nvSpPr>
          <p:cNvPr id="369" name="Google Shape;369;p44"/>
          <p:cNvSpPr txBox="1">
            <a:spLocks noGrp="1"/>
          </p:cNvSpPr>
          <p:nvPr>
            <p:ph type="body" idx="4294967295"/>
          </p:nvPr>
        </p:nvSpPr>
        <p:spPr>
          <a:xfrm>
            <a:off x="457200" y="1062775"/>
            <a:ext cx="80484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floating was intended for wrapping text around an image newspaper-style, the lack of alternatives offered by CSS for page layouts meant it became abused for all manner of layout applications.</a:t>
            </a:r>
            <a:endParaRPr/>
          </a:p>
          <a:p>
            <a:pPr marL="0" lvl="0" indent="0" algn="l" rtl="0">
              <a:spcBef>
                <a:spcPts val="1600"/>
              </a:spcBef>
              <a:spcAft>
                <a:spcPts val="0"/>
              </a:spcAft>
              <a:buNone/>
            </a:pPr>
            <a:r>
              <a:rPr lang="en"/>
              <a:t>Unfortunately, float properties can cause all sorts of unintended interactions with other elements on the page.</a:t>
            </a:r>
            <a:endParaRPr/>
          </a:p>
          <a:p>
            <a:pPr marL="0" lvl="0" indent="0" algn="l" rtl="0">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2" name="Google Shape;372;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Proxima Nova"/>
                <a:ea typeface="Proxima Nova"/>
                <a:cs typeface="Proxima Nova"/>
                <a:sym typeface="Proxima Nova"/>
              </a:rPr>
              <a:t>There are two relatively new tools in the CSS layout toolbox:</a:t>
            </a:r>
            <a:r>
              <a:rPr lang="en" sz="2600" b="1">
                <a:solidFill>
                  <a:srgbClr val="ED332F"/>
                </a:solidFill>
                <a:latin typeface="Proxima Nova"/>
                <a:ea typeface="Proxima Nova"/>
                <a:cs typeface="Proxima Nova"/>
                <a:sym typeface="Proxima Nova"/>
              </a:rPr>
              <a:t> flexbox </a:t>
            </a:r>
            <a:r>
              <a:rPr lang="en" sz="2600" b="1">
                <a:solidFill>
                  <a:schemeClr val="dk1"/>
                </a:solidFill>
                <a:latin typeface="Proxima Nova"/>
                <a:ea typeface="Proxima Nova"/>
                <a:cs typeface="Proxima Nova"/>
                <a:sym typeface="Proxima Nova"/>
              </a:rPr>
              <a:t>and </a:t>
            </a:r>
            <a:r>
              <a:rPr lang="en" sz="2600" b="1">
                <a:solidFill>
                  <a:srgbClr val="ED332F"/>
                </a:solidFill>
                <a:latin typeface="Proxima Nova"/>
                <a:ea typeface="Proxima Nova"/>
                <a:cs typeface="Proxima Nova"/>
                <a:sym typeface="Proxima Nova"/>
              </a:rPr>
              <a:t>CSS Grid. </a:t>
            </a:r>
            <a:r>
              <a:rPr lang="en" sz="2600" b="1">
                <a:latin typeface="Proxima Nova"/>
                <a:ea typeface="Proxima Nova"/>
                <a:cs typeface="Proxima Nova"/>
                <a:sym typeface="Proxima Nova"/>
              </a:rPr>
              <a:t>Previously we had to create layout with</a:t>
            </a:r>
            <a:r>
              <a:rPr lang="en" sz="2600" b="1">
                <a:solidFill>
                  <a:srgbClr val="ED332F"/>
                </a:solidFill>
                <a:latin typeface="Proxima Nova"/>
                <a:ea typeface="Proxima Nova"/>
                <a:cs typeface="Proxima Nova"/>
                <a:sym typeface="Proxima Nova"/>
              </a:rPr>
              <a:t> floats </a:t>
            </a:r>
            <a:r>
              <a:rPr lang="en" sz="2600" b="1">
                <a:latin typeface="Proxima Nova"/>
                <a:ea typeface="Proxima Nova"/>
                <a:cs typeface="Proxima Nova"/>
                <a:sym typeface="Proxima Nova"/>
              </a:rPr>
              <a:t>and</a:t>
            </a:r>
            <a:r>
              <a:rPr lang="en" sz="2600" b="1">
                <a:solidFill>
                  <a:srgbClr val="ED332F"/>
                </a:solidFill>
                <a:latin typeface="Proxima Nova"/>
                <a:ea typeface="Proxima Nova"/>
                <a:cs typeface="Proxima Nova"/>
                <a:sym typeface="Proxima Nova"/>
              </a:rPr>
              <a:t> clears, </a:t>
            </a:r>
            <a:r>
              <a:rPr lang="en" sz="2600" b="1">
                <a:latin typeface="Proxima Nova"/>
                <a:ea typeface="Proxima Nova"/>
                <a:cs typeface="Proxima Nova"/>
                <a:sym typeface="Proxima Nova"/>
              </a:rPr>
              <a:t>which now can return to their original purpose: floating images.</a:t>
            </a:r>
            <a:endParaRPr sz="2600" b="1">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Flexbox Work?</a:t>
            </a:r>
            <a:endParaRPr/>
          </a:p>
        </p:txBody>
      </p:sp>
      <p:sp>
        <p:nvSpPr>
          <p:cNvPr id="384" name="Google Shape;384;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It’s a visual diagram of a webpage’s HTML structure.</a:t>
            </a:r>
            <a:endParaRPr sz="1800">
              <a:latin typeface="Proxima Nova"/>
              <a:ea typeface="Proxima Nova"/>
              <a:cs typeface="Proxima Nova"/>
              <a:sym typeface="Proxima Nova"/>
            </a:endParaRPr>
          </a:p>
        </p:txBody>
      </p:sp>
      <p:sp>
        <p:nvSpPr>
          <p:cNvPr id="391" name="Google Shape;391;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class=”ichi”&gt;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class=”ni”&gt;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&lt;p&gt;More 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4871475" y="1351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834400" y="284012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a:t>
            </a:r>
            <a:r>
              <a:rPr lang="en" b="1">
                <a:highlight>
                  <a:schemeClr val="accent2"/>
                </a:highlight>
              </a:rPr>
              <a:t>containers</a:t>
            </a:r>
            <a:r>
              <a:rPr lang="en"/>
              <a:t> are the elements that contain the elements you are trying to align.</a:t>
            </a:r>
            <a:endParaRPr/>
          </a:p>
          <a:p>
            <a:pPr marL="0" lvl="0" indent="0" algn="l" rtl="0">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Goes on the Parent Element</a:t>
            </a:r>
            <a:endParaRPr/>
          </a:p>
        </p:txBody>
      </p:sp>
      <p:pic>
        <p:nvPicPr>
          <p:cNvPr id="420" name="Google Shape;420;p49"/>
          <p:cNvPicPr preferRelativeResize="0"/>
          <p:nvPr/>
        </p:nvPicPr>
        <p:blipFill rotWithShape="1">
          <a:blip r:embed="rId3">
            <a:alphaModFix/>
          </a:blip>
          <a:srcRect r="5249"/>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Children (Items)</a:t>
            </a:r>
            <a:endParaRPr/>
          </a:p>
        </p:txBody>
      </p:sp>
      <p:sp>
        <p:nvSpPr>
          <p:cNvPr id="429" name="Google Shape;429;p50"/>
          <p:cNvSpPr txBox="1">
            <a:spLocks noGrp="1"/>
          </p:cNvSpPr>
          <p:nvPr>
            <p:ph type="body" idx="4294967295"/>
          </p:nvPr>
        </p:nvSpPr>
        <p:spPr>
          <a:xfrm>
            <a:off x="457200" y="13302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 </a:t>
            </a:r>
            <a:r>
              <a:rPr lang="en" b="1">
                <a:highlight>
                  <a:schemeClr val="accent2"/>
                </a:highlight>
              </a:rPr>
              <a:t>items</a:t>
            </a:r>
            <a:r>
              <a:rPr lang="en"/>
              <a:t> are the children that go inside the parent container.</a:t>
            </a:r>
            <a:endParaRPr/>
          </a:p>
          <a:p>
            <a:pPr marL="0" lvl="0" indent="0" algn="l" rtl="0">
              <a:spcBef>
                <a:spcPts val="1600"/>
              </a:spcBef>
              <a:spcAft>
                <a:spcPts val="0"/>
              </a:spcAft>
              <a:buClr>
                <a:schemeClr val="dk1"/>
              </a:buClr>
              <a:buSzPts val="1100"/>
              <a:buFont typeface="Arial"/>
              <a:buNone/>
            </a:pPr>
            <a:r>
              <a:rPr lang="en"/>
              <a:t>In simple layouts, the </a:t>
            </a:r>
            <a:r>
              <a:rPr lang="en" b="1"/>
              <a:t>child elements may not receive any special styling</a:t>
            </a:r>
            <a:r>
              <a:rPr lang="en"/>
              <a:t> — which may surprise you.</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430" name="Google Shape;430;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2" name="Google Shape;432;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871475"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758050"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main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p:txBody>
      </p:sp>
      <p:sp>
        <p:nvSpPr>
          <p:cNvPr id="452" name="Google Shape;452;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When you put </a:t>
            </a:r>
            <a:r>
              <a:rPr lang="en" b="1">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lang="en" b="1">
                <a:latin typeface="Inconsolata"/>
                <a:ea typeface="Inconsolata"/>
                <a:cs typeface="Inconsolata"/>
                <a:sym typeface="Inconsolata"/>
              </a:rPr>
              <a:t>&lt;main&gt;</a:t>
            </a:r>
            <a:r>
              <a:rPr lang="en">
                <a:latin typeface="Proxima Nova"/>
                <a:ea typeface="Proxima Nova"/>
                <a:cs typeface="Proxima Nova"/>
                <a:sym typeface="Proxima Nova"/>
              </a:rPr>
              <a:t> controls the two</a:t>
            </a:r>
            <a:r>
              <a:rPr lang="en" b="1">
                <a:latin typeface="Proxima Nova"/>
                <a:ea typeface="Proxima Nova"/>
                <a:cs typeface="Proxima Nova"/>
                <a:sym typeface="Proxima Nova"/>
              </a:rPr>
              <a:t> </a:t>
            </a:r>
            <a:r>
              <a:rPr lang="en" b="1">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Clr>
                <a:srgbClr val="000000"/>
              </a:buClr>
              <a:buSzPts val="1200"/>
              <a:buChar char="➔"/>
            </a:pPr>
            <a:r>
              <a:rPr lang="en" sz="1200" u="sng">
                <a:solidFill>
                  <a:schemeClr val="hlink"/>
                </a:solidFill>
                <a:hlinkClick r:id="rId3" action="ppaction://hlinksldjump"/>
              </a:rPr>
              <a:t>Pre-Class Materials and Preparation</a:t>
            </a:r>
            <a:r>
              <a:rPr lang="en" sz="1200">
                <a:solidFill>
                  <a:schemeClr val="dk1"/>
                </a:solidFill>
              </a:rPr>
              <a:t> - Added two new CodePens — Floats Example and Flexbox Intro Example — to Reference Code. </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Didn’t Happen in This Example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60" name="Google Shape;460;p52"/>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p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600" b="1">
              <a:latin typeface="Inconsolata"/>
              <a:ea typeface="Inconsolata"/>
              <a:cs typeface="Inconsolata"/>
              <a:sym typeface="Inconsolata"/>
            </a:endParaRPr>
          </a:p>
          <a:p>
            <a:pPr marL="0" lvl="0" indent="0" algn="l" rtl="0">
              <a:spcBef>
                <a:spcPts val="0"/>
              </a:spcBef>
              <a:spcAft>
                <a:spcPts val="0"/>
              </a:spcAft>
              <a:buNone/>
            </a:pPr>
            <a:endParaRPr sz="1600" b="1">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Notice that, despite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 row, nothing happened to the </a:t>
            </a:r>
            <a:r>
              <a:rPr lang="en" b="1">
                <a:latin typeface="Inconsolata"/>
                <a:ea typeface="Inconsolata"/>
                <a:cs typeface="Inconsolata"/>
                <a:sym typeface="Inconsolata"/>
              </a:rPr>
              <a:t>&lt;p&gt;</a:t>
            </a:r>
            <a:r>
              <a:rPr lang="en">
                <a:latin typeface="Proxima Nova"/>
                <a:ea typeface="Proxima Nova"/>
                <a:cs typeface="Proxima Nova"/>
                <a:sym typeface="Proxima Nova"/>
              </a:rPr>
              <a:t>. This is because </a:t>
            </a:r>
            <a:r>
              <a:rPr lang="en" b="1">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&lt;p&gt;Content&lt;/p&gt;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&lt;p&gt;More 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4871475"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a:off x="758050"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475" name="Google Shape;475;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Building Flexbox Layouts...</a:t>
            </a:r>
            <a:endParaRPr/>
          </a:p>
        </p:txBody>
      </p:sp>
      <p:sp>
        <p:nvSpPr>
          <p:cNvPr id="481" name="Google Shape;481;p53"/>
          <p:cNvSpPr txBox="1">
            <a:spLocks noGrp="1"/>
          </p:cNvSpPr>
          <p:nvPr>
            <p:ph type="body" idx="4294967295"/>
          </p:nvPr>
        </p:nvSpPr>
        <p:spPr>
          <a:xfrm>
            <a:off x="457200" y="1030300"/>
            <a:ext cx="82191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...Every container must have…</a:t>
            </a:r>
            <a:endParaRPr>
              <a:solidFill>
                <a:schemeClr val="dk1"/>
              </a:solidFill>
            </a:endParaRPr>
          </a:p>
          <a:p>
            <a:pPr marL="457200" lvl="0" indent="0" algn="l" rtl="0">
              <a:spcBef>
                <a:spcPts val="0"/>
              </a:spcBef>
              <a:spcAft>
                <a:spcPts val="0"/>
              </a:spcAft>
              <a:buNone/>
            </a:pPr>
            <a:r>
              <a:rPr lang="en" b="1">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marL="0" lvl="0" indent="0" algn="l" rtl="0">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marL="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84" name="Google Shape;48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body" idx="4294967295"/>
          </p:nvPr>
        </p:nvSpPr>
        <p:spPr>
          <a:xfrm>
            <a:off x="457200" y="1082375"/>
            <a:ext cx="8520600" cy="308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axis is horizontal by default and controlled by </a:t>
            </a:r>
            <a:r>
              <a:rPr lang="en" b="1">
                <a:latin typeface="Inconsolata"/>
                <a:ea typeface="Inconsolata"/>
                <a:cs typeface="Inconsolata"/>
                <a:sym typeface="Inconsolata"/>
              </a:rPr>
              <a:t>justify-content</a:t>
            </a:r>
            <a:r>
              <a:rPr lang="en"/>
              <a:t>.</a:t>
            </a:r>
            <a:endParaRPr/>
          </a:p>
          <a:p>
            <a:pPr marL="457200" lvl="0" indent="-342900" algn="l" rtl="0">
              <a:spcBef>
                <a:spcPts val="0"/>
              </a:spcBef>
              <a:spcAft>
                <a:spcPts val="0"/>
              </a:spcAft>
              <a:buSzPts val="1800"/>
              <a:buChar char="●"/>
            </a:pPr>
            <a:r>
              <a:rPr lang="en">
                <a:solidFill>
                  <a:schemeClr val="dk1"/>
                </a:solidFill>
              </a:rPr>
              <a:t>The cross axis is controlled by the </a:t>
            </a:r>
            <a:r>
              <a:rPr lang="en" b="1">
                <a:solidFill>
                  <a:schemeClr val="dk1"/>
                </a:solidFill>
                <a:latin typeface="Inconsolata"/>
                <a:ea typeface="Inconsolata"/>
                <a:cs typeface="Inconsolata"/>
                <a:sym typeface="Inconsolata"/>
              </a:rPr>
              <a:t>align-items</a:t>
            </a:r>
            <a:r>
              <a:rPr lang="en"/>
              <a:t> property of the parent.</a:t>
            </a:r>
            <a:endParaRPr/>
          </a:p>
          <a:p>
            <a:pPr marL="457200" lvl="0" indent="-342900" algn="l" rtl="0">
              <a:spcBef>
                <a:spcPts val="0"/>
              </a:spcBef>
              <a:spcAft>
                <a:spcPts val="0"/>
              </a:spcAft>
              <a:buSzPts val="1800"/>
              <a:buChar char="●"/>
            </a:pPr>
            <a:r>
              <a:rPr lang="en"/>
              <a:t>Direct children automatically fall into place.</a:t>
            </a:r>
            <a:endParaRPr/>
          </a:p>
        </p:txBody>
      </p:sp>
      <p:sp>
        <p:nvSpPr>
          <p:cNvPr id="490" name="Google Shape;49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w="9525" cap="flat" cmpd="sng">
            <a:solidFill>
              <a:srgbClr val="B7B7B7"/>
            </a:solidFill>
            <a:prstDash val="solid"/>
            <a:round/>
            <a:headEnd type="none" w="sm" len="sm"/>
            <a:tailEnd type="none" w="sm" len="sm"/>
          </a:ln>
        </p:spPr>
      </p:pic>
      <p:sp>
        <p:nvSpPr>
          <p:cNvPr id="492" name="Google Shape;49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4" name="Google Shape;49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Positioning</a:t>
            </a:r>
            <a:endParaRPr/>
          </a:p>
        </p:txBody>
      </p:sp>
      <p:sp>
        <p:nvSpPr>
          <p:cNvPr id="500" name="Google Shape;500;p55"/>
          <p:cNvSpPr txBox="1">
            <a:spLocks noGrp="1"/>
          </p:cNvSpPr>
          <p:nvPr>
            <p:ph type="body" idx="4294967295"/>
          </p:nvPr>
        </p:nvSpPr>
        <p:spPr>
          <a:xfrm>
            <a:off x="5206850" y="2014125"/>
            <a:ext cx="2516700" cy="269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CSS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.container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display: flex;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justify-content: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align-items: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.item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background-color: teal;</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height: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margin: 5px;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width: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6" name="Google Shape;506;p55"/>
            <p:cNvSpPr txBox="1"/>
            <p:nvPr/>
          </p:nvSpPr>
          <p:spPr>
            <a:xfrm>
              <a:off x="51768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0" name="Google Shape;510;p55"/>
            <p:cNvSpPr txBox="1"/>
            <p:nvPr/>
          </p:nvSpPr>
          <p:spPr>
            <a:xfrm>
              <a:off x="7585092" y="2484831"/>
              <a:ext cx="9729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When you put </a:t>
            </a:r>
            <a:r>
              <a:rPr lang="en" sz="1600" b="1">
                <a:highlight>
                  <a:schemeClr val="accent2"/>
                </a:highlight>
                <a:latin typeface="Inconsolata"/>
                <a:ea typeface="Inconsolata"/>
                <a:cs typeface="Inconsolata"/>
                <a:sym typeface="Inconsolata"/>
              </a:rPr>
              <a:t>justify-content</a:t>
            </a:r>
            <a:r>
              <a:rPr lang="en" sz="1600" b="1">
                <a:latin typeface="Inconsolata"/>
                <a:ea typeface="Inconsolata"/>
                <a:cs typeface="Inconsolata"/>
                <a:sym typeface="Inconsolata"/>
              </a:rPr>
              <a:t>: center;</a:t>
            </a:r>
            <a:r>
              <a:rPr lang="en" sz="1600">
                <a:latin typeface="Proxima Nova"/>
                <a:ea typeface="Proxima Nova"/>
                <a:cs typeface="Proxima Nova"/>
                <a:sym typeface="Proxima Nova"/>
              </a:rPr>
              <a:t> onto a parent element, its children squeeze together in the </a:t>
            </a:r>
            <a:r>
              <a:rPr lang="en" sz="1600" b="1">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highlight>
                  <a:schemeClr val="accent2"/>
                </a:highlight>
                <a:latin typeface="Inconsolata"/>
                <a:ea typeface="Inconsolata"/>
                <a:cs typeface="Inconsolata"/>
                <a:sym typeface="Inconsolata"/>
              </a:rPr>
              <a:t>align-items</a:t>
            </a:r>
            <a:r>
              <a:rPr lang="en" sz="1600" b="1">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Once again, notice there are </a:t>
            </a:r>
            <a:r>
              <a:rPr lang="en" sz="1600" b="1">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6"/>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sz="2800" b="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523" name="Google Shape;523;p5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ctr"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https://drive.google.com/drive/folders/1tSlI6rPlQ8iJAzUDxXmFEuPR0Yarsrf4?usp=sharing</a:t>
            </a:r>
            <a:endParaRPr sz="1800">
              <a:latin typeface="Proxima Nova"/>
              <a:ea typeface="Proxima Nova"/>
              <a:cs typeface="Proxima Nova"/>
              <a:sym typeface="Proxima Nova"/>
            </a:endParaRPr>
          </a:p>
        </p:txBody>
      </p:sp>
      <p:sp>
        <p:nvSpPr>
          <p:cNvPr id="525" name="Google Shape;525;p5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26" name="Google Shape;526;p5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Parent Properties Reference</a:t>
            </a:r>
            <a:endParaRPr/>
          </a:p>
        </p:txBody>
      </p:sp>
      <p:sp>
        <p:nvSpPr>
          <p:cNvPr id="532" name="Google Shape;532;p5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about orientation — flexbox layouts are inherently vertical or horizontal.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endParaRPr>
              <a:latin typeface="Inconsolata"/>
              <a:ea typeface="Inconsolata"/>
              <a:cs typeface="Inconsolata"/>
              <a:sym typeface="Inconsolata"/>
            </a:endParaRPr>
          </a:p>
        </p:txBody>
      </p:sp>
      <p:sp>
        <p:nvSpPr>
          <p:cNvPr id="539" name="Google Shape;539;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9"/>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easily flip the display order without reordering your HTML!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52" name="Google Shape;552;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do layouts in a row. This is the default, and flexbox will cram every child into this single row.</a:t>
            </a:r>
            <a:endParaRPr/>
          </a:p>
          <a:p>
            <a:pPr marL="0" lvl="0" indent="0" algn="l" rtl="0">
              <a:spcBef>
                <a:spcPts val="1600"/>
              </a:spcBef>
              <a:spcAft>
                <a:spcPts val="1600"/>
              </a:spcAft>
              <a:buNone/>
            </a:pPr>
            <a:r>
              <a:rPr lang="en" b="1">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flip rows, too! This is very advantageous for users accustomed to right-to-left languages.</a:t>
            </a:r>
            <a:endParaRPr/>
          </a:p>
          <a:p>
            <a:pPr marL="0" lvl="0" indent="0" algn="l" rtl="0">
              <a:spcBef>
                <a:spcPts val="1600"/>
              </a:spcBef>
              <a:spcAft>
                <a:spcPts val="1600"/>
              </a:spcAft>
              <a:buNone/>
            </a:pPr>
            <a:r>
              <a:rPr lang="en" b="1">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default, all boxes are stuffed into one row.</a:t>
            </a:r>
            <a:endParaRPr/>
          </a:p>
          <a:p>
            <a:pPr marL="0" lvl="0" indent="0" algn="l" rtl="0">
              <a:spcBef>
                <a:spcPts val="1600"/>
              </a:spcBef>
              <a:spcAft>
                <a:spcPts val="1600"/>
              </a:spcAft>
              <a:buNone/>
            </a:pPr>
            <a:r>
              <a:rPr lang="en" b="1">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endParaRPr>
              <a:latin typeface="Inconsolata"/>
              <a:ea typeface="Inconsolata"/>
              <a:cs typeface="Inconsolata"/>
              <a:sym typeface="Inconsolata"/>
            </a:endParaRPr>
          </a:p>
        </p:txBody>
      </p:sp>
      <p:sp>
        <p:nvSpPr>
          <p:cNvPr id="591" name="Google Shape;591;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03" name="Google Shape;603;p63"/>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 can make them pop out into additional rows as needed.</a:t>
            </a:r>
            <a:endParaRPr/>
          </a:p>
          <a:p>
            <a:pPr marL="0" lvl="0" indent="0" algn="l" rtl="0">
              <a:spcBef>
                <a:spcPts val="1600"/>
              </a:spcBef>
              <a:spcAft>
                <a:spcPts val="1600"/>
              </a:spcAft>
              <a:buNone/>
            </a:pPr>
            <a:r>
              <a:rPr lang="en" b="1">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05" name="Google Shape;605;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17" name="Google Shape;617;p6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can display right to left and bottom to top </a:t>
            </a:r>
            <a:r>
              <a:rPr lang="en">
                <a:solidFill>
                  <a:schemeClr val="dk1"/>
                </a:solidFill>
              </a:rPr>
              <a:t>as well</a:t>
            </a:r>
            <a:r>
              <a:rPr lang="en"/>
              <a:t>.</a:t>
            </a:r>
            <a:endParaRPr/>
          </a:p>
          <a:p>
            <a:pPr marL="0" lvl="0" indent="0" algn="l" rtl="0">
              <a:spcBef>
                <a:spcPts val="1600"/>
              </a:spcBef>
              <a:spcAft>
                <a:spcPts val="1600"/>
              </a:spcAft>
              <a:buNone/>
            </a:pPr>
            <a:r>
              <a:rPr lang="en" b="1">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31" name="Google Shape;631;p65"/>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controls how boxes are spaced in flexbox rows/columns. </a:t>
            </a:r>
            <a:endParaRPr/>
          </a:p>
          <a:p>
            <a:pPr marL="0" lvl="0" indent="0" algn="l" rtl="0">
              <a:spcBef>
                <a:spcPts val="1600"/>
              </a:spcBef>
              <a:spcAft>
                <a:spcPts val="0"/>
              </a:spcAft>
              <a:buNone/>
            </a:pPr>
            <a:r>
              <a:rPr lang="en" b="1">
                <a:latin typeface="Inconsolata"/>
                <a:ea typeface="Inconsolata"/>
                <a:cs typeface="Inconsolata"/>
                <a:sym typeface="Inconsolata"/>
              </a:rPr>
              <a:t>flex-start</a:t>
            </a:r>
            <a:r>
              <a:rPr lang="en"/>
              <a:t> pushes everything toward the start direction.</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Centering is easy! Note, however, that auto margins don't work in flex land.</a:t>
            </a:r>
            <a:endParaRPr/>
          </a:p>
          <a:p>
            <a:pPr marL="0" lvl="0" indent="0" algn="l" rtl="0">
              <a:spcBef>
                <a:spcPts val="1600"/>
              </a:spcBef>
              <a:spcAft>
                <a:spcPts val="0"/>
              </a:spcAft>
              <a:buNone/>
            </a:pPr>
            <a:r>
              <a:rPr lang="en"/>
              <a:t>Either go flex all the way or don’t go flex at all.</a:t>
            </a:r>
            <a:endParaRPr/>
          </a:p>
          <a:p>
            <a:pPr marL="0" lvl="0" indent="0" algn="l" rtl="0">
              <a:spcBef>
                <a:spcPts val="1600"/>
              </a:spcBef>
              <a:spcAft>
                <a:spcPts val="1600"/>
              </a:spcAft>
              <a:buNone/>
            </a:pPr>
            <a:r>
              <a:rPr lang="en" b="1">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justify-content</a:t>
            </a:r>
            <a:r>
              <a:rPr lang="en"/>
              <a:t> (Cont.)</a:t>
            </a:r>
            <a:endParaRPr/>
          </a:p>
        </p:txBody>
      </p:sp>
      <p:sp>
        <p:nvSpPr>
          <p:cNvPr id="644" name="Google Shape;644;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everything to the end direction with </a:t>
            </a:r>
            <a:r>
              <a:rPr lang="en" b="1">
                <a:solidFill>
                  <a:schemeClr val="dk1"/>
                </a:solidFill>
                <a:latin typeface="Inconsolata"/>
                <a:ea typeface="Inconsolata"/>
                <a:cs typeface="Inconsolata"/>
                <a:sym typeface="Inconsolata"/>
              </a:rPr>
              <a:t>flex-end</a:t>
            </a:r>
            <a:r>
              <a:rPr lang="en"/>
              <a:t>.</a:t>
            </a:r>
            <a:endParaRPr/>
          </a:p>
          <a:p>
            <a:pPr marL="0" lvl="0" indent="0" algn="l" rtl="0">
              <a:spcBef>
                <a:spcPts val="1600"/>
              </a:spcBef>
              <a:spcAft>
                <a:spcPts val="0"/>
              </a:spcAft>
              <a:buNone/>
            </a:pPr>
            <a:r>
              <a:rPr lang="en"/>
              <a:t>This is similar to </a:t>
            </a:r>
            <a:r>
              <a:rPr lang="en" b="1">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body" idx="4294967295"/>
          </p:nvPr>
        </p:nvSpPr>
        <p:spPr>
          <a:xfrm>
            <a:off x="457200" y="1143000"/>
            <a:ext cx="4711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stuff as far apart as </a:t>
            </a:r>
            <a:br>
              <a:rPr lang="en"/>
            </a:br>
            <a:r>
              <a:rPr lang="en"/>
              <a:t>possible using:</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9"/>
          <p:cNvSpPr txBox="1">
            <a:spLocks noGrp="1"/>
          </p:cNvSpPr>
          <p:nvPr>
            <p:ph type="body" idx="4294967295"/>
          </p:nvPr>
        </p:nvSpPr>
        <p:spPr>
          <a:xfrm>
            <a:off x="457200" y="1143000"/>
            <a:ext cx="391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with respect to total row/column width, leaving equal spacing between each item.</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children items vertically.</a:t>
            </a:r>
            <a:endParaRPr/>
          </a:p>
          <a:p>
            <a:pPr marL="0" lvl="0" indent="0" algn="l" rtl="0">
              <a:spcBef>
                <a:spcPts val="1600"/>
              </a:spcBef>
              <a:spcAft>
                <a:spcPts val="1600"/>
              </a:spcAft>
              <a:buNone/>
            </a:pPr>
            <a:r>
              <a:rPr lang="en" b="1">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endParaRPr>
              <a:latin typeface="Inconsolata"/>
              <a:ea typeface="Inconsolata"/>
              <a:cs typeface="Inconsolata"/>
              <a:sym typeface="Inconsolata"/>
            </a:endParaRPr>
          </a:p>
        </p:txBody>
      </p:sp>
      <p:sp>
        <p:nvSpPr>
          <p:cNvPr id="692" name="Google Shape;692;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with the top of the box,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04" name="Google Shape;70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Flexbox</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9795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544275" y="1164500"/>
            <a:ext cx="4234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lang="en" sz="1400" b="1">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a:t>
            </a:r>
            <a:r>
              <a:rPr lang="en" sz="1400" b="1">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Bottom align children,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3"/>
          <p:cNvSpPr txBox="1">
            <a:spLocks noGrp="1"/>
          </p:cNvSpPr>
          <p:nvPr>
            <p:ph type="body" idx="4294967295"/>
          </p:nvPr>
        </p:nvSpPr>
        <p:spPr>
          <a:xfrm>
            <a:off x="457200" y="1143000"/>
            <a:ext cx="37770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by the middle baseline of the text in the child.</a:t>
            </a:r>
            <a:endParaRPr/>
          </a:p>
          <a:p>
            <a:pPr marL="0" lvl="0" indent="0" algn="l" rtl="0">
              <a:spcBef>
                <a:spcPts val="1600"/>
              </a:spcBef>
              <a:spcAft>
                <a:spcPts val="0"/>
              </a:spcAft>
              <a:buNone/>
            </a:pPr>
            <a:r>
              <a:rPr lang="en" b="1" i="1"/>
              <a:t>Note</a:t>
            </a:r>
            <a:r>
              <a:rPr lang="en" i="1"/>
              <a:t>: The orange line is for demonstration only — you won’t see this IRL.</a:t>
            </a:r>
            <a:endParaRPr i="1"/>
          </a:p>
          <a:p>
            <a:pPr marL="0" lvl="0" indent="0" algn="l" rtl="0">
              <a:spcBef>
                <a:spcPts val="1600"/>
              </a:spcBef>
              <a:spcAft>
                <a:spcPts val="1600"/>
              </a:spcAft>
              <a:buNone/>
            </a:pPr>
            <a:r>
              <a:rPr lang="en" b="1">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w="9525" cap="flat" cmpd="sng">
            <a:solidFill>
              <a:srgbClr val="FF9900"/>
            </a:solidFill>
            <a:prstDash val="solid"/>
            <a:round/>
            <a:headEnd type="none" w="med" len="med"/>
            <a:tailEnd type="none" w="med" len="med"/>
          </a:ln>
        </p:spPr>
      </p:cxnSp>
      <p:sp>
        <p:nvSpPr>
          <p:cNvPr id="734" name="Google Shape;734;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Stretch children to fill the container.</a:t>
            </a:r>
            <a:endParaRPr/>
          </a:p>
          <a:p>
            <a:pPr marL="0" lvl="0" indent="0" algn="l" rtl="0">
              <a:spcBef>
                <a:spcPts val="1600"/>
              </a:spcBef>
              <a:spcAft>
                <a:spcPts val="1600"/>
              </a:spcAft>
              <a:buNone/>
            </a:pPr>
            <a:r>
              <a:rPr lang="en" b="1">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5"/>
          <p:cNvSpPr txBox="1">
            <a:spLocks noGrp="1"/>
          </p:cNvSpPr>
          <p:nvPr>
            <p:ph type="body" idx="4294967295"/>
          </p:nvPr>
        </p:nvSpPr>
        <p:spPr>
          <a:xfrm>
            <a:off x="457200" y="1059325"/>
            <a:ext cx="8050800" cy="107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Open up the layout challenge folder and review the PDF.  Build the first two layouts!</a:t>
            </a:r>
            <a:endParaRPr/>
          </a:p>
        </p:txBody>
      </p:sp>
      <p:sp>
        <p:nvSpPr>
          <p:cNvPr id="752" name="Google Shape;752;p7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 Part 1</a:t>
            </a:r>
            <a:endParaRPr/>
          </a:p>
        </p:txBody>
      </p:sp>
      <p:sp>
        <p:nvSpPr>
          <p:cNvPr id="753" name="Google Shape;753;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
        <p:nvSpPr>
          <p:cNvPr id="754" name="Google Shape;754;p75"/>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5"/>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Child Properties Reference</a:t>
            </a:r>
            <a:endParaRPr/>
          </a:p>
        </p:txBody>
      </p:sp>
      <p:sp>
        <p:nvSpPr>
          <p:cNvPr id="763" name="Google Shape;763;p7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7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the order in which children render within a row.</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3;</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1;</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order</a:t>
            </a:r>
            <a:endParaRPr>
              <a:latin typeface="Inconsolata"/>
              <a:ea typeface="Inconsolata"/>
              <a:cs typeface="Inconsolata"/>
              <a:sym typeface="Inconsolata"/>
            </a:endParaRPr>
          </a:p>
        </p:txBody>
      </p:sp>
      <p:sp>
        <p:nvSpPr>
          <p:cNvPr id="770" name="Google Shape;770;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8"/>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the rate at which individual children grow in width across viewports.</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2;</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0.5;</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flex-grow</a:t>
            </a:r>
            <a:endParaRPr>
              <a:latin typeface="Inconsolata"/>
              <a:ea typeface="Inconsolata"/>
              <a:cs typeface="Inconsolata"/>
              <a:sym typeface="Inconsolata"/>
            </a:endParaRPr>
          </a:p>
        </p:txBody>
      </p:sp>
      <p:sp>
        <p:nvSpPr>
          <p:cNvPr id="782" name="Google Shape;782;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7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works like </a:t>
            </a:r>
            <a:r>
              <a:rPr lang="en" b="1">
                <a:solidFill>
                  <a:schemeClr val="dk1"/>
                </a:solidFill>
                <a:latin typeface="Inconsolata"/>
                <a:ea typeface="Inconsolata"/>
                <a:cs typeface="Inconsolata"/>
                <a:sym typeface="Inconsolata"/>
              </a:rPr>
              <a:t>align-items</a:t>
            </a:r>
            <a:r>
              <a:rPr lang="en"/>
              <a:t> but for an individual child, so you can override on a per-item basis.</a:t>
            </a:r>
            <a:endParaRPr/>
          </a:p>
          <a:p>
            <a:pPr marL="0" lvl="0" indent="0" algn="l" rtl="0">
              <a:lnSpc>
                <a:spcPct val="100000"/>
              </a:lnSpc>
              <a:spcBef>
                <a:spcPts val="1600"/>
              </a:spcBef>
              <a:spcAft>
                <a:spcPts val="0"/>
              </a:spcAft>
              <a:buNone/>
            </a:pPr>
            <a:r>
              <a:rPr lang="en" b="1">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align-self</a:t>
            </a:r>
            <a:endParaRPr>
              <a:latin typeface="Inconsolata"/>
              <a:ea typeface="Inconsolata"/>
              <a:cs typeface="Inconsolata"/>
              <a:sym typeface="Inconsolata"/>
            </a:endParaRPr>
          </a:p>
        </p:txBody>
      </p:sp>
      <p:sp>
        <p:nvSpPr>
          <p:cNvPr id="795" name="Google Shape;795;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 Layouts</a:t>
            </a:r>
            <a:endParaRPr/>
          </a:p>
        </p:txBody>
      </p:sp>
      <p:sp>
        <p:nvSpPr>
          <p:cNvPr id="806" name="Google Shape;806;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813" name="Google Shape;813;p8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nest a flex container inside of a flex container — no problem.</a:t>
            </a:r>
            <a:endParaRPr/>
          </a:p>
          <a:p>
            <a:pPr marL="0" lvl="0" indent="0" algn="l" rtl="0">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Flex Within Flex?</a:t>
            </a:r>
            <a:endParaRPr/>
          </a:p>
        </p:txBody>
      </p:sp>
      <p:sp>
        <p:nvSpPr>
          <p:cNvPr id="815" name="Google Shape;815;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8" name="Google Shape;818;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{50A65991-806D-4845-B7CD-65F974F0AF10}</a:tableStyleId>
              </a:tblPr>
              <a:tblGrid>
                <a:gridCol w="1562900">
                  <a:extLst>
                    <a:ext uri="{9D8B030D-6E8A-4147-A177-3AD203B41FA5}">
                      <a16:colId xmlns:a16="http://schemas.microsoft.com/office/drawing/2014/main" val="20000"/>
                    </a:ext>
                  </a:extLst>
                </a:gridCol>
                <a:gridCol w="1766200">
                  <a:extLst>
                    <a:ext uri="{9D8B030D-6E8A-4147-A177-3AD203B41FA5}">
                      <a16:colId xmlns:a16="http://schemas.microsoft.com/office/drawing/2014/main" val="20001"/>
                    </a:ext>
                  </a:extLst>
                </a:gridCol>
                <a:gridCol w="3456150">
                  <a:extLst>
                    <a:ext uri="{9D8B030D-6E8A-4147-A177-3AD203B41FA5}">
                      <a16:colId xmlns:a16="http://schemas.microsoft.com/office/drawing/2014/main" val="20002"/>
                    </a:ext>
                  </a:extLst>
                </a:gridCol>
              </a:tblGrid>
              <a:tr h="557450">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Flexbox Instruction/Walk-Through</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Nav With Flexbox</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Children Properties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Airbnb Mockup</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main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display: flex;</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align-items: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justify-content: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824" name="Google Shape;824;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Flexboxes Require Dual Flex Declarations</a:t>
            </a:r>
            <a:endParaRPr/>
          </a:p>
          <a:p>
            <a:pPr marL="0" lvl="0" indent="0" algn="l" rtl="0">
              <a:spcBef>
                <a:spcPts val="0"/>
              </a:spcBef>
              <a:spcAft>
                <a:spcPts val="0"/>
              </a:spcAft>
              <a:buNone/>
            </a:pPr>
            <a:endParaRPr/>
          </a:p>
        </p:txBody>
      </p:sp>
      <p:sp>
        <p:nvSpPr>
          <p:cNvPr id="825" name="Google Shape;825;p82"/>
          <p:cNvSpPr txBox="1"/>
          <p:nvPr/>
        </p:nvSpPr>
        <p:spPr>
          <a:xfrm>
            <a:off x="509575" y="2375150"/>
            <a:ext cx="2882400" cy="22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class=”ichi”&gt;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class=”ni”&gt;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2"/>
            <p:cNvSpPr/>
            <p:nvPr/>
          </p:nvSpPr>
          <p:spPr>
            <a:xfrm>
              <a:off x="4737925" y="1104475"/>
              <a:ext cx="3816000" cy="14013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2"/>
            <p:cNvSpPr/>
            <p:nvPr/>
          </p:nvSpPr>
          <p:spPr>
            <a:xfrm>
              <a:off x="661575" y="1104475"/>
              <a:ext cx="3816000" cy="14238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2"/>
            <p:cNvSpPr/>
            <p:nvPr/>
          </p:nvSpPr>
          <p:spPr>
            <a:xfrm>
              <a:off x="5811627" y="1629928"/>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2"/>
            <p:cNvSpPr/>
            <p:nvPr/>
          </p:nvSpPr>
          <p:spPr>
            <a:xfrm>
              <a:off x="1735275" y="1641166"/>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lang="en" b="1">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83"/>
          <p:cNvSpPr txBox="1">
            <a:spLocks noGrp="1"/>
          </p:cNvSpPr>
          <p:nvPr>
            <p:ph type="title"/>
          </p:nvPr>
        </p:nvSpPr>
        <p:spPr>
          <a:xfrm>
            <a:off x="908850" y="3132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 Layout Challenge Part 2</a:t>
            </a:r>
            <a:endParaRPr sz="2800" b="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51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51</a:t>
            </a:fld>
            <a:endParaRPr/>
          </a:p>
        </p:txBody>
      </p:sp>
      <p:sp>
        <p:nvSpPr>
          <p:cNvPr id="847" name="Google Shape;847;p83"/>
          <p:cNvSpPr txBox="1">
            <a:spLocks noGrp="1"/>
          </p:cNvSpPr>
          <p:nvPr>
            <p:ph type="body" idx="1"/>
          </p:nvPr>
        </p:nvSpPr>
        <p:spPr>
          <a:xfrm>
            <a:off x="457200" y="1143000"/>
            <a:ext cx="8229600" cy="86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Continue with the layout challenge and complete layouts 3, 4, and 5</a:t>
            </a:r>
            <a:endParaRPr/>
          </a:p>
        </p:txBody>
      </p:sp>
      <p:sp>
        <p:nvSpPr>
          <p:cNvPr id="848" name="Google Shape;848;p8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3"/>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endParaRPr sz="1800">
              <a:latin typeface="Proxima Nova"/>
              <a:ea typeface="Proxima Nova"/>
              <a:cs typeface="Proxima Nova"/>
              <a:sym typeface="Proxima Nova"/>
            </a:endParaRPr>
          </a:p>
        </p:txBody>
      </p:sp>
      <p:sp>
        <p:nvSpPr>
          <p:cNvPr id="851" name="Google Shape;851;p83"/>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https://drive.google.com/drive/folders/1Q0Fw4JfOcuFBKtvgBSwo2W0ZIIpje4Xs?usp=sharing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5"/>
        <p:cNvGrpSpPr/>
        <p:nvPr/>
      </p:nvGrpSpPr>
      <p:grpSpPr>
        <a:xfrm>
          <a:off x="0" y="0"/>
          <a:ext cx="0" cy="0"/>
          <a:chOff x="0" y="0"/>
          <a:chExt cx="0" cy="0"/>
        </a:xfrm>
      </p:grpSpPr>
      <p:sp>
        <p:nvSpPr>
          <p:cNvPr id="856" name="Google Shape;856;p84"/>
          <p:cNvSpPr txBox="1">
            <a:spLocks noGrp="1"/>
          </p:cNvSpPr>
          <p:nvPr>
            <p:ph type="title"/>
          </p:nvPr>
        </p:nvSpPr>
        <p:spPr>
          <a:xfrm>
            <a:off x="908850" y="3132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 Airbnb Mockup</a:t>
            </a:r>
            <a:endParaRPr sz="2800" b="0">
              <a:solidFill>
                <a:srgbClr val="000000"/>
              </a:solidFill>
            </a:endParaRPr>
          </a:p>
        </p:txBody>
      </p:sp>
      <p:sp>
        <p:nvSpPr>
          <p:cNvPr id="857" name="Google Shape;857;p84"/>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52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58" name="Google Shape;858;p8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52</a:t>
            </a:fld>
            <a:endParaRPr/>
          </a:p>
        </p:txBody>
      </p:sp>
      <p:sp>
        <p:nvSpPr>
          <p:cNvPr id="859" name="Google Shape;859;p84"/>
          <p:cNvSpPr txBox="1">
            <a:spLocks noGrp="1"/>
          </p:cNvSpPr>
          <p:nvPr>
            <p:ph type="body" idx="1"/>
          </p:nvPr>
        </p:nvSpPr>
        <p:spPr>
          <a:xfrm>
            <a:off x="457200" y="1143000"/>
            <a:ext cx="8229600" cy="86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Many professional websites use flex properties, including Airbnb! Practice your new flex skills by recreating the examples provided in the screenshots.</a:t>
            </a:r>
            <a:endParaRPr/>
          </a:p>
        </p:txBody>
      </p:sp>
      <p:sp>
        <p:nvSpPr>
          <p:cNvPr id="860" name="Google Shape;860;p84"/>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60-90 minutes</a:t>
            </a:r>
            <a:endParaRPr/>
          </a:p>
        </p:txBody>
      </p:sp>
      <p:sp>
        <p:nvSpPr>
          <p:cNvPr id="861" name="Google Shape;861;p84"/>
          <p:cNvSpPr/>
          <p:nvPr/>
        </p:nvSpPr>
        <p:spPr>
          <a:xfrm>
            <a:off x="753200" y="2142763"/>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https://codepen.io/GAmarketing/pen/LYYBaEX</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862" name="Google Shape;862;p84"/>
          <p:cNvSpPr/>
          <p:nvPr/>
        </p:nvSpPr>
        <p:spPr>
          <a:xfrm>
            <a:off x="4238688" y="274456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4"/>
          <p:cNvSpPr/>
          <p:nvPr/>
        </p:nvSpPr>
        <p:spPr>
          <a:xfrm>
            <a:off x="5219500" y="2142763"/>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https://codepen.io/GAmarketing/pen/Yzzjgqb</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5"/>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870" name="Google Shape;870;p85"/>
          <p:cNvSpPr txBox="1">
            <a:spLocks noGrp="1"/>
          </p:cNvSpPr>
          <p:nvPr>
            <p:ph type="subTitle" idx="1"/>
          </p:nvPr>
        </p:nvSpPr>
        <p:spPr>
          <a:xfrm>
            <a:off x="457200" y="1060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Flex, Don’t Float!</a:t>
            </a:r>
            <a:endParaRPr/>
          </a:p>
        </p:txBody>
      </p:sp>
      <p:sp>
        <p:nvSpPr>
          <p:cNvPr id="871" name="Google Shape;871;p85"/>
          <p:cNvSpPr txBox="1">
            <a:spLocks noGrp="1"/>
          </p:cNvSpPr>
          <p:nvPr>
            <p:ph type="body" idx="3"/>
          </p:nvPr>
        </p:nvSpPr>
        <p:spPr>
          <a:xfrm>
            <a:off x="458325" y="1623875"/>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Container elements given </a:t>
            </a:r>
            <a:r>
              <a:rPr lang="en" b="1">
                <a:latin typeface="Inconsolata"/>
                <a:ea typeface="Inconsolata"/>
                <a:cs typeface="Inconsolata"/>
                <a:sym typeface="Inconsolata"/>
              </a:rPr>
              <a:t>display: flex</a:t>
            </a:r>
            <a:r>
              <a:rPr lang="en"/>
              <a:t> can arrange their children.</a:t>
            </a:r>
            <a:endParaRPr/>
          </a:p>
          <a:p>
            <a:pPr marL="457200" lvl="0" indent="-342900" algn="l" rtl="0">
              <a:lnSpc>
                <a:spcPct val="100000"/>
              </a:lnSpc>
              <a:spcBef>
                <a:spcPts val="1000"/>
              </a:spcBef>
              <a:spcAft>
                <a:spcPts val="0"/>
              </a:spcAft>
              <a:buSzPts val="1800"/>
              <a:buChar char="●"/>
            </a:pPr>
            <a:r>
              <a:rPr lang="en"/>
              <a:t>Children elements can be given specific flex properties just for them.</a:t>
            </a:r>
            <a:endParaRPr/>
          </a:p>
          <a:p>
            <a:pPr marL="457200" lvl="0" indent="-342900" algn="l" rtl="0">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a:spLocks noGrp="1"/>
          </p:cNvSpPr>
          <p:nvPr>
            <p:ph type="subTitle" idx="4"/>
          </p:nvPr>
        </p:nvSpPr>
        <p:spPr>
          <a:xfrm>
            <a:off x="4864075" y="1060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in the Second Dimension</a:t>
            </a:r>
            <a:endParaRPr/>
          </a:p>
        </p:txBody>
      </p:sp>
      <p:sp>
        <p:nvSpPr>
          <p:cNvPr id="873" name="Google Shape;873;p85"/>
          <p:cNvSpPr txBox="1">
            <a:spLocks noGrp="1"/>
          </p:cNvSpPr>
          <p:nvPr>
            <p:ph type="body" idx="5"/>
          </p:nvPr>
        </p:nvSpPr>
        <p:spPr>
          <a:xfrm>
            <a:off x="4864075" y="1667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2</a:t>
            </a:r>
            <a:endParaRPr/>
          </a:p>
          <a:p>
            <a:pPr marL="457200" lvl="0" indent="-342900" algn="l" rtl="0">
              <a:spcBef>
                <a:spcPts val="0"/>
              </a:spcBef>
              <a:spcAft>
                <a:spcPts val="0"/>
              </a:spcAft>
              <a:buSzPts val="1800"/>
              <a:buChar char="●"/>
            </a:pPr>
            <a:r>
              <a:rPr lang="en"/>
              <a:t>CSS Grid is coming up!</a:t>
            </a:r>
            <a:endParaRPr/>
          </a:p>
        </p:txBody>
      </p:sp>
      <p:sp>
        <p:nvSpPr>
          <p:cNvPr id="874" name="Google Shape;874;p85"/>
          <p:cNvSpPr txBox="1">
            <a:spLocks noGrp="1"/>
          </p:cNvSpPr>
          <p:nvPr>
            <p:ph type="sldNum" idx="12"/>
          </p:nvPr>
        </p:nvSpPr>
        <p:spPr>
          <a:xfrm>
            <a:off x="458325" y="45237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r>
              <a:rPr lang="en"/>
              <a:t> | © 2020 General Assembly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2300"/>
              <a:buFont typeface="Helvetica Neue"/>
              <a:buNone/>
            </a:pPr>
            <a:endParaRPr sz="1700" b="1">
              <a:solidFill>
                <a:schemeClr val="dk1"/>
              </a:solidFill>
              <a:latin typeface="Proxima Nova"/>
              <a:ea typeface="Proxima Nova"/>
              <a:cs typeface="Proxima Nova"/>
              <a:sym typeface="Proxima Nova"/>
            </a:endParaRPr>
          </a:p>
          <a:p>
            <a:pPr marL="457200" lvl="0" indent="-330200" algn="l" rtl="0">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lang="en" sz="1600" b="1">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lang="en" sz="1600" b="1">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0"/>
              </a:spcAft>
              <a:buClr>
                <a:schemeClr val="dk1"/>
              </a:buClr>
              <a:buSzPts val="1100"/>
              <a:buFont typeface="Arial"/>
              <a:buNone/>
            </a:pP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700"/>
              </a:spcAft>
              <a:buNone/>
            </a:pP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Warm-Up!</a:t>
            </a:r>
            <a:endParaRPr sz="3600" dirty="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extLst>
      <p:ext uri="{BB962C8B-B14F-4D97-AF65-F5344CB8AC3E}">
        <p14:creationId xmlns:p14="http://schemas.microsoft.com/office/powerpoint/2010/main" val="169976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Practicing the Box Model</a:t>
            </a:r>
            <a:endParaRPr/>
          </a:p>
        </p:txBody>
      </p:sp>
      <p:sp>
        <p:nvSpPr>
          <p:cNvPr id="705" name="Google Shape;705;p77"/>
          <p:cNvSpPr txBox="1">
            <a:spLocks noGrp="1"/>
          </p:cNvSpPr>
          <p:nvPr>
            <p:ph type="body" idx="1"/>
          </p:nvPr>
        </p:nvSpPr>
        <p:spPr>
          <a:xfrm>
            <a:off x="457200" y="1143000"/>
            <a:ext cx="83490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Use what you have learned about the box model and selectors to create a style guide</a:t>
            </a:r>
            <a:endParaRPr dirty="0"/>
          </a:p>
          <a:p>
            <a:pPr marL="457200" lvl="0" indent="-342900" algn="l" rtl="0">
              <a:spcBef>
                <a:spcPts val="1000"/>
              </a:spcBef>
              <a:spcAft>
                <a:spcPts val="0"/>
              </a:spcAft>
              <a:buSzPts val="1800"/>
              <a:buAutoNum type="arabicPeriod"/>
            </a:pPr>
            <a:r>
              <a:rPr lang="en" dirty="0"/>
              <a:t>Style guides are critical to all large scale projects</a:t>
            </a:r>
            <a:endParaRPr dirty="0"/>
          </a:p>
          <a:p>
            <a:pPr marL="457200" lvl="0" indent="-342900" algn="l" rtl="0">
              <a:spcBef>
                <a:spcPts val="1000"/>
              </a:spcBef>
              <a:spcAft>
                <a:spcPts val="0"/>
              </a:spcAft>
              <a:buSzPts val="1800"/>
              <a:buAutoNum type="arabicPeriod"/>
            </a:pPr>
            <a:r>
              <a:rPr lang="en" dirty="0"/>
              <a:t>Open the project folder starter code: </a:t>
            </a:r>
            <a:br>
              <a:rPr lang="en" dirty="0"/>
            </a:br>
            <a:r>
              <a:rPr lang="en-US" b="1" dirty="0"/>
              <a:t>Exercises and Homework\Lesson 04\01 Nested Selectors Style Guide</a:t>
            </a:r>
            <a:endParaRPr lang="en-US" b="1" u="sng" dirty="0">
              <a:solidFill>
                <a:schemeClr val="hlink"/>
              </a:solidFill>
            </a:endParaRPr>
          </a:p>
          <a:p>
            <a:pPr marL="457200" lvl="0" indent="-342900" algn="l" rtl="0">
              <a:spcBef>
                <a:spcPts val="1000"/>
              </a:spcBef>
              <a:spcAft>
                <a:spcPts val="1000"/>
              </a:spcAft>
              <a:buSzPts val="1800"/>
              <a:buAutoNum type="arabicPeriod"/>
            </a:pPr>
            <a:r>
              <a:rPr lang="en-US" dirty="0"/>
              <a:t>The README.md file contains a list of necessary styles</a:t>
            </a:r>
          </a:p>
        </p:txBody>
      </p:sp>
      <p:sp>
        <p:nvSpPr>
          <p:cNvPr id="706" name="Google Shape;706;p7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sp>
        <p:nvSpPr>
          <p:cNvPr id="707" name="Google Shape;707;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CSS: </a:t>
            </a:r>
            <a:r>
              <a:rPr lang="en"/>
              <a:t>Layout Introduction</a:t>
            </a:r>
            <a:endParaRPr sz="360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3597</Words>
  <Application>Microsoft Office PowerPoint</Application>
  <PresentationFormat>On-screen Show (16:9)</PresentationFormat>
  <Paragraphs>513</Paragraphs>
  <Slides>54</Slides>
  <Notes>54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Inconsolata</vt:lpstr>
      <vt:lpstr>Helvetica Neue</vt:lpstr>
      <vt:lpstr>Oswald</vt:lpstr>
      <vt:lpstr>Proxima Nova</vt:lpstr>
      <vt:lpstr>Courier New</vt:lpstr>
      <vt:lpstr>GA Curriculum Template (7.20)</vt:lpstr>
      <vt:lpstr>Flexbox</vt:lpstr>
      <vt:lpstr>Lesson 04 Change Log FEWD 3.1–3.2</vt:lpstr>
      <vt:lpstr>Pre-Class Materials and Preparation </vt:lpstr>
      <vt:lpstr>Flexbox </vt:lpstr>
      <vt:lpstr>Suggested Agenda </vt:lpstr>
      <vt:lpstr>Today’s Learning Objectives</vt:lpstr>
      <vt:lpstr>Warm-Up!</vt:lpstr>
      <vt:lpstr>Practicing the Box Model</vt:lpstr>
      <vt:lpstr>CSS: Layout Introduction</vt:lpstr>
      <vt:lpstr>Tables</vt:lpstr>
      <vt:lpstr>Floats</vt:lpstr>
      <vt:lpstr>The Problem With Floats</vt:lpstr>
      <vt:lpstr>PowerPoint Presentation</vt:lpstr>
      <vt:lpstr>How Does Flexbox Work?</vt:lpstr>
      <vt:lpstr>Key Idea: Remember the DOM Tree</vt:lpstr>
      <vt:lpstr>We Can Visualize our HTML</vt:lpstr>
      <vt:lpstr>Flexbox Goes on the Parent Element</vt:lpstr>
      <vt:lpstr>Children (Items)</vt:lpstr>
      <vt:lpstr>display: flex; in Action</vt:lpstr>
      <vt:lpstr>What Didn’t Happen in This Example  </vt:lpstr>
      <vt:lpstr>When Building Flexbox Layouts...</vt:lpstr>
      <vt:lpstr>Flexbox Gives You Control Over Alignment</vt:lpstr>
      <vt:lpstr>Flexbox Positioning</vt:lpstr>
      <vt:lpstr> Flexing Our Layout Muscles</vt:lpstr>
      <vt:lpstr>Flex Parent Properties Reference</vt:lpstr>
      <vt:lpstr>flex-direction</vt:lpstr>
      <vt:lpstr>flex-direction (Cont.)</vt:lpstr>
      <vt:lpstr>flex-direction (Cont.)</vt:lpstr>
      <vt:lpstr>flex-direction (Cont.)</vt:lpstr>
      <vt:lpstr>flex-wrap</vt:lpstr>
      <vt:lpstr>flex-wrap (Cont.)</vt:lpstr>
      <vt:lpstr>flex-wrap (Cont.)</vt:lpstr>
      <vt:lpstr>justify-content</vt:lpstr>
      <vt:lpstr>justify-content (Cont.)</vt:lpstr>
      <vt:lpstr>justify-content (Cont.)</vt:lpstr>
      <vt:lpstr>justify-content (Cont.)</vt:lpstr>
      <vt:lpstr>justify-content (Cont.)</vt:lpstr>
      <vt:lpstr>align-items</vt:lpstr>
      <vt:lpstr>align-items (Cont.)</vt:lpstr>
      <vt:lpstr>align-items (Cont.)</vt:lpstr>
      <vt:lpstr>align-items (Cont.)</vt:lpstr>
      <vt:lpstr>align-items (Cont.)</vt:lpstr>
      <vt:lpstr>Layout Challenge Part 1</vt:lpstr>
      <vt:lpstr>Flex Child Properties Reference</vt:lpstr>
      <vt:lpstr>order</vt:lpstr>
      <vt:lpstr>flex-grow</vt:lpstr>
      <vt:lpstr>align-self</vt:lpstr>
      <vt:lpstr>Nested Flexbox Layouts</vt:lpstr>
      <vt:lpstr>Can You Flex Within Flex?</vt:lpstr>
      <vt:lpstr>Nested Flexboxes Require Dual Flex Declarations </vt:lpstr>
      <vt:lpstr> Layout Challenge Part 2</vt:lpstr>
      <vt:lpstr> Airbnb Mockup</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cp:lastModifiedBy>Tor Johnson</cp:lastModifiedBy>
  <cp:revision>1</cp:revision>
  <dcterms:modified xsi:type="dcterms:W3CDTF">2022-01-27T20:48:30Z</dcterms:modified>
</cp:coreProperties>
</file>