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roxima Nova"/>
      <p:regular r:id="rId40"/>
      <p:bold r:id="rId41"/>
      <p:italic r:id="rId42"/>
      <p:boldItalic r:id="rId43"/>
    </p:embeddedFont>
    <p:embeddedFont>
      <p:font typeface="Inconsolata"/>
      <p:regular r:id="rId44"/>
      <p:bold r:id="rId45"/>
    </p:embeddedFont>
    <p:embeddedFont>
      <p:font typeface="Helvetica Neue"/>
      <p:regular r:id="rId46"/>
      <p:bold r:id="rId47"/>
      <p:italic r:id="rId48"/>
      <p:boldItalic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875100-6D30-4883-ABE4-8A729A5619A3}">
  <a:tblStyle styleId="{78875100-6D30-4883-ABE4-8A729A5619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3211"/>
        <p:guide pos="2571" orient="horz"/>
        <p:guide pos="47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Inconsolata-regular.fntdata"/><Relationship Id="rId43" Type="http://schemas.openxmlformats.org/officeDocument/2006/relationships/font" Target="fonts/ProximaNova-boldItalic.fntdata"/><Relationship Id="rId46" Type="http://schemas.openxmlformats.org/officeDocument/2006/relationships/font" Target="fonts/HelveticaNeue-regular.fntdata"/><Relationship Id="rId45" Type="http://schemas.openxmlformats.org/officeDocument/2006/relationships/font" Target="fonts/Inconsolat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tml-css-js.com/html/tutorial/html-tag-attributes.ph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6bfb7965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bfb7965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6f6b8dc04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f6b8dc04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Note that the building above doesn’t yet have any walls, any paint, electricity/appliances, etc</a:t>
            </a:r>
            <a:r>
              <a:rPr lang="en">
                <a:solidFill>
                  <a:schemeClr val="dk1"/>
                </a:solidFill>
                <a:highlight>
                  <a:srgbClr val="FFFFFF"/>
                </a:highlight>
              </a:rPr>
              <a:t>.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a:t>
            </a:r>
            <a:r>
              <a:rPr lang="en">
                <a:solidFill>
                  <a:schemeClr val="dk1"/>
                </a:solidFill>
                <a:highlight>
                  <a:srgbClr val="FFFFFF"/>
                </a:highlight>
              </a:rPr>
              <a:t>his is HTML without CSS or JS. We will get to CSS and JS, but without HTML, there’s nothing holding it together. This is why we’re starting with it.</a:t>
            </a: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6f6b8dc04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f6b8dc04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the boilerplate for HTML. If you’ve had students install a text editor, this is a good time to show them the hotkey for an HTML boilerplate file, or save it for later in the day. This shows them that text editors can be very powerful tools for productivity and will get some more interested in shortcuts. If you type this out in your code editor for them, you can also show them autocompleting tags so they don’t have to type out the brackets.</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6f6b8dc04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f6b8dc04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Discuss the difference between a programming language and a markup language.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Students can guess what HTML means, if you haven’t explained it already.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The tags are essentially annotations for content and simply help define what type of content is on the page. A good comparison is that of a Google or Word doc. Adding and structuring content using either of those tools requires making decisions — what should be a heading 1, 2 or 3, bold vs. paragraph text, etc.</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ca4dab35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ca4dab35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HTML is made of tags — the double carets you see </a:t>
            </a:r>
            <a:r>
              <a:rPr lang="en">
                <a:solidFill>
                  <a:schemeClr val="dk1"/>
                </a:solidFill>
              </a:rPr>
              <a:t>—</a:t>
            </a:r>
            <a:r>
              <a:rPr lang="en"/>
              <a:t> which tell the browser how to format the content.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f6b8dc04a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f6b8dc04a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ca4dab350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ca4dab350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indent="-298450" lvl="0" marL="457200" rtl="0" algn="l">
              <a:spcBef>
                <a:spcPts val="0"/>
              </a:spcBef>
              <a:spcAft>
                <a:spcPts val="0"/>
              </a:spcAft>
              <a:buSzPts val="1100"/>
              <a:buFont typeface="Proxima Nova"/>
              <a:buChar char="●"/>
            </a:pPr>
            <a:r>
              <a:rPr lang="en"/>
              <a:t>The attribute </a:t>
            </a:r>
            <a:r>
              <a:rPr b="1" lang="en"/>
              <a:t>name</a:t>
            </a:r>
            <a:r>
              <a:rPr lang="en"/>
              <a:t> indicates what </a:t>
            </a:r>
            <a:r>
              <a:rPr b="1" lang="en"/>
              <a:t>kind</a:t>
            </a:r>
            <a:r>
              <a:rPr lang="en"/>
              <a:t> of extra information you’re supplying about the element’s content. </a:t>
            </a:r>
            <a:endParaRPr/>
          </a:p>
          <a:p>
            <a:pPr indent="-298450" lvl="0" marL="457200" rtl="0" algn="l">
              <a:spcBef>
                <a:spcPts val="0"/>
              </a:spcBef>
              <a:spcAft>
                <a:spcPts val="0"/>
              </a:spcAft>
              <a:buSzPts val="1100"/>
              <a:buFont typeface="Proxima Nova"/>
              <a:buChar char="●"/>
            </a:pPr>
            <a:r>
              <a:rPr lang="en"/>
              <a:t>The </a:t>
            </a:r>
            <a:r>
              <a:rPr b="1" lang="en"/>
              <a:t>value</a:t>
            </a:r>
            <a:r>
              <a:rPr lang="en"/>
              <a:t> is the </a:t>
            </a:r>
            <a:r>
              <a:rPr b="1" lang="en"/>
              <a:t>information</a:t>
            </a:r>
            <a:r>
              <a:rPr lang="en"/>
              <a:t> regarding the attribute. </a:t>
            </a:r>
            <a:endParaRPr/>
          </a:p>
          <a:p>
            <a:pPr indent="-298450" lvl="0" marL="457200" rtl="0" algn="l">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indent="-298450" lvl="0" marL="457200" rtl="0" algn="l">
              <a:spcBef>
                <a:spcPts val="0"/>
              </a:spcBef>
              <a:spcAft>
                <a:spcPts val="0"/>
              </a:spcAft>
              <a:buSzPts val="1100"/>
              <a:buChar char="●"/>
            </a:pPr>
            <a:r>
              <a:rPr b="1" lang="en"/>
              <a:t>Additional resource</a:t>
            </a:r>
            <a:r>
              <a:rPr lang="en"/>
              <a:t>: </a:t>
            </a:r>
            <a:r>
              <a:rPr lang="en" u="sng">
                <a:solidFill>
                  <a:schemeClr val="hlink"/>
                </a:solidFill>
                <a:hlinkClick r:id="rId2"/>
              </a:rPr>
              <a:t>https://html-css-js.com/html/tutorial/html-tag-attributes.php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6bfb7965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bfb7965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6f6b8dc04a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f6b8dc04a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solicit answers from students and keep track of the tags they’ve identified. If you keep a tally of how often a tag is mentioned, this can create a picture of the most commonly seen/used tags, which should flow well into the next few slides that define the most common ones. You can also mention that divs/sections/etc. are containers for other tags and define the structure of the site (the DOM tree/parents/children). Hover over elements in the inspector to demonstrate its capabilities. Finally, you should demonstrate Inspector yourself and show how you can alter anything about a website by editing, adding, or deleting elements — note that this doesn’t actually save changes to the original page.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a9588065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a9588065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d3a6ac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d3a6ac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6f6b8dc04a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f6b8dc04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Tags help define a hierarchy for the website. The individual elements have relationships and connections to other elements nearby, including parent and children elements.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You can go back to the site you inspected and point out some of these relationships.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What you want to show is the nesting of the tags, with the parent tags like &lt;body&gt;, &lt;main&gt; acting like the trunk of a tree and the &lt;a&gt;, &lt;img&gt;, &lt;p&gt; tags acting like leaves. Draw it on the board to emphasize what’s going on.</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6ca4dab350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ca4dab350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out the siblings, children, and parent relationships in this diagram</a:t>
            </a:r>
            <a:endParaRPr/>
          </a:p>
          <a:p>
            <a:pPr indent="-298450" lvl="0" marL="457200" rtl="0" algn="l">
              <a:spcBef>
                <a:spcPts val="0"/>
              </a:spcBef>
              <a:spcAft>
                <a:spcPts val="0"/>
              </a:spcAft>
              <a:buSzPts val="1100"/>
              <a:buChar char="-"/>
            </a:pPr>
            <a:r>
              <a:rPr lang="en"/>
              <a:t>Notice how the &lt;body&gt; is a parent one level up from the &lt;h1&gt; and the &lt;ul&gt;?</a:t>
            </a:r>
            <a:endParaRPr/>
          </a:p>
          <a:p>
            <a:pPr indent="-298450" lvl="0" marL="457200" rtl="0" algn="l">
              <a:spcBef>
                <a:spcPts val="0"/>
              </a:spcBef>
              <a:spcAft>
                <a:spcPts val="0"/>
              </a:spcAft>
              <a:buSzPts val="1100"/>
              <a:buChar char="-"/>
            </a:pPr>
            <a:r>
              <a:rPr lang="en"/>
              <a:t>However, the &lt;ul&gt; is both a child of the &lt;body&gt; and a parent of the &lt;li&gt; elements — this is common with HTML.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65bbf6fd08_1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5bbf6fd08_1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Without HTML, all text renders at the same level. We want to create hierarchy and structure to our site, so we start with indicating which text is a header, a subheader (of multiple levels), or just plain old paragraph text. Anchor and image tags can create connections between our webpage and other sites or image files.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Walk students through the elements above.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bfb7965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bfb7965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let’s talk about adding another element to your page: lists. Lists are either unordered (with plain bullets) or ordered (with numbers). Ordered or unordered list tags will tell your browser to display the list item with a bullet or a number.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65bbf6fd08_1_1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5bbf6fd08_1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let’s talk about the elements found only in the &lt;head&gt; tag, such as &lt;link&gt; and &lt;title&gt;. The value </a:t>
            </a:r>
            <a:r>
              <a:rPr lang="en"/>
              <a:t>assigned</a:t>
            </a:r>
            <a:r>
              <a:rPr lang="en"/>
              <a:t> to &lt;title&gt; will be visible in the browsers tab for that page. &lt;link&gt; is used to import a CSS file. A page can import multiple CSS files and therefore would require a &lt;link&gt; tag to reference each one.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6fae773c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fae773c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this will be student's first partner/group activity, suggest a specific tech setup for working together. Ideally, a pair programmer navigator/driver pattern should emerge, instead of two students working silently in parallel. </a:t>
            </a:r>
            <a:endParaRPr/>
          </a:p>
          <a:p>
            <a:pPr indent="-298450" lvl="0" marL="457200" rtl="0" algn="l">
              <a:spcBef>
                <a:spcPts val="0"/>
              </a:spcBef>
              <a:spcAft>
                <a:spcPts val="0"/>
              </a:spcAft>
              <a:buSzPts val="1100"/>
              <a:buChar char="●"/>
            </a:pPr>
            <a:r>
              <a:rPr lang="en"/>
              <a:t>For remote classrooms, this will be their first breakout room experience, so give them some extra time to acclimate and pop in to as many rooms as possible to demonstrate that you can visit them as needed.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8bbedb05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8bbedb05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Because this will be student's first partner/group activity, suggest a specific tech setup for working together. Ideally, a pair programmer navigator/driver pattern should emerge, instead of two students working silently in parallel.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remote classrooms, this will be their first breakout room experience, so give them some extra time to acclimate and pop in to as many rooms as possible to demonstrate that you can visit them as needed.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6bfb796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bfb796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cfcdfc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cfcdfc9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6ca4dab350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ca4dab350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3f26898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3f2689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ca4dab350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ca4dab350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bbedb05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bbedb05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Encourage students who seem comfortable to push further into new material by looking into HTML tables.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902de57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902de57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3337744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3337744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3337744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3337744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Check out the Training for Trainers (T4T) lesson “Planning Your Agenda” for tips. Ask your manager to provide access.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ca4dab350_0_73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DURATION: </a:t>
            </a:r>
            <a:r>
              <a:rPr lang="en" sz="1100">
                <a:solidFill>
                  <a:schemeClr val="dk1"/>
                </a:solidFill>
              </a:rPr>
              <a:t>1 minute</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TALKING POINTS:</a:t>
            </a:r>
            <a:endParaRPr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indent="0" lvl="0" marL="0" rtl="0" algn="l">
              <a:spcBef>
                <a:spcPts val="900"/>
              </a:spcBef>
              <a:spcAft>
                <a:spcPts val="0"/>
              </a:spcAft>
              <a:buClr>
                <a:schemeClr val="dk1"/>
              </a:buClr>
              <a:buSzPts val="1100"/>
              <a:buFont typeface="Arial"/>
              <a:buNone/>
            </a:pPr>
            <a:r>
              <a:rPr b="1" lang="en" sz="1100">
                <a:solidFill>
                  <a:schemeClr val="dk1"/>
                </a:solidFill>
              </a:rPr>
              <a:t>TEACHING TIPS:</a:t>
            </a:r>
            <a:endParaRPr b="1" sz="1100">
              <a:solidFill>
                <a:schemeClr val="dk1"/>
              </a:solidFill>
            </a:endParaRPr>
          </a:p>
          <a:p>
            <a:pPr indent="-298450" lvl="0" marL="457200" rtl="0" algn="l">
              <a:spcBef>
                <a:spcPts val="90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
        <p:nvSpPr>
          <p:cNvPr id="319" name="Google Shape;319;g6ca4dab350_0_737: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f6b8dc0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f6b8dc0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Feel free to suggest a specific text editor and enforce a standard one across all students — it will be easier to show shortcuts, hotkeys, etc. You may want to pause on this slide and discuss each editor’s virtues or come back to it and have students install all of these things at once.</a:t>
            </a:r>
            <a:endParaRPr>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f6b8dc04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f6b8dc04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You can add your own favorite resources or suggest alternatives to the ones listed above. Early on and throughout the course, demonstrate how to google coding questions effectively, such as including the technology/langage you’re working with and identifying promising Stack Overflow results through upvotes and reading the question for context.</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5bbf6fd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5bbf6fd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HTML is directions to the web browser about what should be displayed on the webpage — i.e., its content. </a:t>
            </a:r>
            <a:endParaRPr/>
          </a:p>
          <a:p>
            <a:pPr indent="-298450" lvl="0" marL="457200" rtl="0" algn="l">
              <a:spcBef>
                <a:spcPts val="0"/>
              </a:spcBef>
              <a:spcAft>
                <a:spcPts val="0"/>
              </a:spcAft>
              <a:buSzPts val="1100"/>
              <a:buChar char="●"/>
            </a:pPr>
            <a:r>
              <a:rPr lang="en"/>
              <a:t>CSS is the style that’s added to that content. </a:t>
            </a:r>
            <a:endParaRPr/>
          </a:p>
          <a:p>
            <a:pPr indent="-298450" lvl="0" marL="457200" rtl="0" algn="l">
              <a:spcBef>
                <a:spcPts val="0"/>
              </a:spcBef>
              <a:spcAft>
                <a:spcPts val="0"/>
              </a:spcAft>
              <a:buSzPts val="1100"/>
              <a:buChar char="●"/>
            </a:pPr>
            <a:r>
              <a:rPr lang="en"/>
              <a:t>JavaScript creates interactive elements. </a:t>
            </a:r>
            <a:endParaRPr/>
          </a:p>
          <a:p>
            <a:pPr indent="-298450" lvl="0" marL="457200" rtl="0" algn="l">
              <a:spcBef>
                <a:spcPts val="0"/>
              </a:spcBef>
              <a:spcAft>
                <a:spcPts val="0"/>
              </a:spcAft>
              <a:buSzPts val="1100"/>
              <a:buChar char="●"/>
            </a:pPr>
            <a:r>
              <a:rPr lang="en"/>
              <a:t>Today, we’ll be practicing with HTML and CSS.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drive.google.com/file/d/1Cdgm7UfN03xK4qRbXiKzX0BJt2Fg4m2o/view?usp=sharing" TargetMode="Externa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hyperlink" Target="https://codepen.io/GAmarketing/pen/YzzLyVp" TargetMode="External"/><Relationship Id="rId4" Type="http://schemas.openxmlformats.org/officeDocument/2006/relationships/hyperlink" Target="https://codepen.io/GAmarketing/pen/YzzLyZ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codepen.io/GAmarketing/pen/RwwyPLw" TargetMode="External"/><Relationship Id="rId4" Type="http://schemas.openxmlformats.org/officeDocument/2006/relationships/hyperlink" Target="https://codepen.io/GAmarketing/pen/MWWGwo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my.generalassemb.ly/enroll/ncYwjKAscH6cGzvX4RsJ" TargetMode="External"/><Relationship Id="rId4" Type="http://schemas.openxmlformats.org/officeDocument/2006/relationships/hyperlink" Target="https://codepen.io/collection/DboQbW/?grid_type=list" TargetMode="External"/><Relationship Id="rId5" Type="http://schemas.openxmlformats.org/officeDocument/2006/relationships/hyperlink" Target="https://codepen.io/collection/nmBGQM/" TargetMode="External"/><Relationship Id="rId6" Type="http://schemas.openxmlformats.org/officeDocument/2006/relationships/hyperlink" Target="https://codepen.io/collection/ngGdQ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hyperlink" Target="https://codepen.io/GAmarketing/pen/jOOxbM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stackoverflow.com/" TargetMode="External"/><Relationship Id="rId4" Type="http://schemas.openxmlformats.org/officeDocument/2006/relationships/hyperlink" Target="https://css-tricks.com/" TargetMode="External"/><Relationship Id="rId5" Type="http://schemas.openxmlformats.org/officeDocument/2006/relationships/hyperlink" Target="https://developer.mozilla.org/en-US/" TargetMode="External"/><Relationship Id="rId6" Type="http://schemas.openxmlformats.org/officeDocument/2006/relationships/hyperlink" Target="https://codepen.io/" TargetMode="External"/><Relationship Id="rId7" Type="http://schemas.openxmlformats.org/officeDocument/2006/relationships/hyperlink" Target="https://caniuse.com/" TargetMode="External"/><Relationship Id="rId8"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Orientation and</a:t>
            </a:r>
            <a:br>
              <a:rPr lang="en"/>
            </a:br>
            <a:r>
              <a:rPr lang="en"/>
              <a:t>Introduction to</a:t>
            </a:r>
            <a:r>
              <a:rPr lang="en"/>
              <a:t> HTML</a:t>
            </a:r>
            <a:endParaRPr/>
          </a:p>
        </p:txBody>
      </p:sp>
      <p:sp>
        <p:nvSpPr>
          <p:cNvPr id="287" name="Google Shape;287;p3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HTML?</a:t>
            </a:r>
            <a:endParaRPr/>
          </a:p>
        </p:txBody>
      </p:sp>
      <p:sp>
        <p:nvSpPr>
          <p:cNvPr id="368" name="Google Shape;368;p4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a:t>
            </a:r>
            <a:r>
              <a:rPr lang="en"/>
              <a:t> </a:t>
            </a:r>
            <a:r>
              <a:rPr lang="en"/>
              <a:t>Structure for Webpages</a:t>
            </a:r>
            <a:endParaRPr/>
          </a:p>
        </p:txBody>
      </p:sp>
      <p:sp>
        <p:nvSpPr>
          <p:cNvPr id="374" name="Google Shape;374;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75" name="Google Shape;375;p44"/>
          <p:cNvPicPr preferRelativeResize="0"/>
          <p:nvPr/>
        </p:nvPicPr>
        <p:blipFill rotWithShape="1">
          <a:blip r:embed="rId3">
            <a:alphaModFix/>
          </a:blip>
          <a:srcRect b="0" l="0" r="0" t="0"/>
          <a:stretch/>
        </p:blipFill>
        <p:spPr>
          <a:xfrm>
            <a:off x="1578111" y="1074500"/>
            <a:ext cx="5987776" cy="3366800"/>
          </a:xfrm>
          <a:prstGeom prst="rect">
            <a:avLst/>
          </a:prstGeom>
          <a:noFill/>
          <a:ln>
            <a:noFill/>
          </a:ln>
        </p:spPr>
      </p:pic>
      <p:sp>
        <p:nvSpPr>
          <p:cNvPr id="376" name="Google Shape;376;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380" name="Shape 380"/>
        <p:cNvGrpSpPr/>
        <p:nvPr/>
      </p:nvGrpSpPr>
      <p:grpSpPr>
        <a:xfrm>
          <a:off x="0" y="0"/>
          <a:ext cx="0" cy="0"/>
          <a:chOff x="0" y="0"/>
          <a:chExt cx="0" cy="0"/>
        </a:xfrm>
      </p:grpSpPr>
      <p:cxnSp>
        <p:nvCxnSpPr>
          <p:cNvPr id="381" name="Google Shape;381;p45"/>
          <p:cNvCxnSpPr/>
          <p:nvPr/>
        </p:nvCxnSpPr>
        <p:spPr>
          <a:xfrm rot="5400000">
            <a:off x="1304950" y="2362375"/>
            <a:ext cx="2858700" cy="249900"/>
          </a:xfrm>
          <a:prstGeom prst="bentConnector4">
            <a:avLst>
              <a:gd fmla="val 132" name="adj1"/>
              <a:gd fmla="val 195288" name="adj2"/>
            </a:avLst>
          </a:prstGeom>
          <a:noFill/>
          <a:ln cap="flat" cmpd="sng" w="19050">
            <a:solidFill>
              <a:schemeClr val="accent1"/>
            </a:solidFill>
            <a:prstDash val="solid"/>
            <a:round/>
            <a:headEnd len="med" w="med" type="triangle"/>
            <a:tailEnd len="med" w="med" type="none"/>
          </a:ln>
        </p:spPr>
      </p:cxnSp>
      <p:sp>
        <p:nvSpPr>
          <p:cNvPr id="382" name="Google Shape;382;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HTML Basics</a:t>
            </a:r>
            <a:endParaRPr>
              <a:solidFill>
                <a:srgbClr val="FFFFFF"/>
              </a:solidFill>
            </a:endParaRPr>
          </a:p>
        </p:txBody>
      </p:sp>
      <p:sp>
        <p:nvSpPr>
          <p:cNvPr id="383" name="Google Shape;383;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4" name="Google Shape;384;p45"/>
          <p:cNvSpPr txBox="1"/>
          <p:nvPr/>
        </p:nvSpPr>
        <p:spPr>
          <a:xfrm>
            <a:off x="2859161" y="814591"/>
            <a:ext cx="4172700" cy="4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&lt;!DOCTYPE html&gt;</a:t>
            </a:r>
            <a:endParaRPr sz="18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indent="0" lvl="0" marL="2286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&lt;title&gt;GA&lt;/title&gt;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indent="0" lvl="0" marL="2286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&lt;p&gt;Hey GA!&lt;/p&gt;</a:t>
            </a:r>
            <a:endParaRPr sz="1800">
              <a:solidFill>
                <a:srgbClr val="FFFFFF"/>
              </a:solidFill>
              <a:latin typeface="Inconsolata"/>
              <a:ea typeface="Inconsolata"/>
              <a:cs typeface="Inconsolata"/>
              <a:sym typeface="Inconsolata"/>
            </a:endParaRPr>
          </a:p>
          <a:p>
            <a:pPr indent="0" lvl="0" marL="114300" rtl="0" algn="l">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p:txBody>
      </p:sp>
      <p:sp>
        <p:nvSpPr>
          <p:cNvPr id="385" name="Google Shape;385;p45"/>
          <p:cNvSpPr txBox="1"/>
          <p:nvPr/>
        </p:nvSpPr>
        <p:spPr>
          <a:xfrm>
            <a:off x="516650" y="1791025"/>
            <a:ext cx="1563000" cy="13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Proxima Nova"/>
                <a:ea typeface="Proxima Nova"/>
                <a:cs typeface="Proxima Nova"/>
                <a:sym typeface="Proxima Nova"/>
              </a:rPr>
              <a:t>The doctype for all HTML documents is the same: </a:t>
            </a:r>
            <a:endParaRPr b="1" sz="1200">
              <a:solidFill>
                <a:srgbClr val="FFFF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200">
                <a:solidFill>
                  <a:schemeClr val="accent1"/>
                </a:solidFill>
                <a:latin typeface="Proxima Nova"/>
                <a:ea typeface="Proxima Nova"/>
                <a:cs typeface="Proxima Nova"/>
                <a:sym typeface="Proxima Nova"/>
              </a:rPr>
              <a:t>&lt;!DOCTYPE html&gt;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It is ALWAYS the first item on a page.</a:t>
            </a:r>
            <a:endParaRPr b="1" sz="1200">
              <a:solidFill>
                <a:srgbClr val="FFFFFF"/>
              </a:solidFill>
              <a:latin typeface="Proxima Nova"/>
              <a:ea typeface="Proxima Nova"/>
              <a:cs typeface="Proxima Nova"/>
              <a:sym typeface="Proxima Nova"/>
            </a:endParaRPr>
          </a:p>
        </p:txBody>
      </p:sp>
      <p:sp>
        <p:nvSpPr>
          <p:cNvPr id="386" name="Google Shape;386;p45"/>
          <p:cNvSpPr txBox="1"/>
          <p:nvPr/>
        </p:nvSpPr>
        <p:spPr>
          <a:xfrm>
            <a:off x="6080825" y="1630300"/>
            <a:ext cx="2461200" cy="7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A7BD"/>
                </a:solidFill>
                <a:latin typeface="Proxima Nova"/>
                <a:ea typeface="Proxima Nova"/>
                <a:cs typeface="Proxima Nova"/>
                <a:sym typeface="Proxima Nova"/>
              </a:rPr>
              <a:t>&lt;html&gt; </a:t>
            </a:r>
            <a:r>
              <a:rPr b="1" lang="en" sz="1200">
                <a:solidFill>
                  <a:srgbClr val="FFFFFF"/>
                </a:solidFill>
                <a:latin typeface="Proxima Nova"/>
                <a:ea typeface="Proxima Nova"/>
                <a:cs typeface="Proxima Nova"/>
                <a:sym typeface="Proxima Nova"/>
              </a:rPr>
              <a:t>tag ALWAYS encloses </a:t>
            </a:r>
            <a:br>
              <a:rPr b="1" lang="en" sz="1200">
                <a:solidFill>
                  <a:srgbClr val="FFFFFF"/>
                </a:solidFill>
                <a:latin typeface="Proxima Nova"/>
                <a:ea typeface="Proxima Nova"/>
                <a:cs typeface="Proxima Nova"/>
                <a:sym typeface="Proxima Nova"/>
              </a:rPr>
            </a:br>
            <a:r>
              <a:rPr b="1" lang="en" sz="1200">
                <a:solidFill>
                  <a:srgbClr val="FFFFFF"/>
                </a:solidFill>
                <a:latin typeface="Proxima Nova"/>
                <a:ea typeface="Proxima Nova"/>
                <a:cs typeface="Proxima Nova"/>
                <a:sym typeface="Proxima Nova"/>
              </a:rPr>
              <a:t>the entire document</a:t>
            </a:r>
            <a:endParaRPr b="1" sz="1200">
              <a:solidFill>
                <a:srgbClr val="FFFFFF"/>
              </a:solidFill>
              <a:latin typeface="Proxima Nova"/>
              <a:ea typeface="Proxima Nova"/>
              <a:cs typeface="Proxima Nova"/>
              <a:sym typeface="Proxima Nova"/>
            </a:endParaRPr>
          </a:p>
        </p:txBody>
      </p:sp>
      <p:sp>
        <p:nvSpPr>
          <p:cNvPr id="387" name="Google Shape;387;p45"/>
          <p:cNvSpPr txBox="1"/>
          <p:nvPr/>
        </p:nvSpPr>
        <p:spPr>
          <a:xfrm>
            <a:off x="6007550" y="2648600"/>
            <a:ext cx="2461200" cy="13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2"/>
                </a:solidFill>
                <a:latin typeface="Proxima Nova"/>
                <a:ea typeface="Proxima Nova"/>
                <a:cs typeface="Proxima Nova"/>
                <a:sym typeface="Proxima Nova"/>
              </a:rPr>
              <a:t>&lt;head&gt;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and</a:t>
            </a:r>
            <a:r>
              <a:rPr b="1" lang="en" sz="1200">
                <a:latin typeface="Proxima Nova"/>
                <a:ea typeface="Proxima Nova"/>
                <a:cs typeface="Proxima Nova"/>
                <a:sym typeface="Proxima Nova"/>
              </a:rPr>
              <a:t> </a:t>
            </a:r>
            <a:r>
              <a:rPr b="1" lang="en" sz="1200">
                <a:solidFill>
                  <a:schemeClr val="accent2"/>
                </a:solidFill>
                <a:latin typeface="Proxima Nova"/>
                <a:ea typeface="Proxima Nova"/>
                <a:cs typeface="Proxima Nova"/>
                <a:sym typeface="Proxima Nova"/>
              </a:rPr>
              <a:t>&lt;body&gt;</a:t>
            </a:r>
            <a:r>
              <a:rPr b="1" lang="en" sz="1200">
                <a:solidFill>
                  <a:schemeClr val="accent4"/>
                </a:solidFill>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tags are  where page content go. The </a:t>
            </a:r>
            <a:r>
              <a:rPr b="1" lang="en" sz="1200">
                <a:solidFill>
                  <a:schemeClr val="accent2"/>
                </a:solidFill>
                <a:latin typeface="Proxima Nova"/>
                <a:ea typeface="Proxima Nova"/>
                <a:cs typeface="Proxima Nova"/>
                <a:sym typeface="Proxima Nova"/>
              </a:rPr>
              <a:t>&lt;head&gt;</a:t>
            </a:r>
            <a:r>
              <a:rPr b="1" lang="en" sz="1200">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contains what machines see,</a:t>
            </a:r>
            <a:r>
              <a:rPr b="1" lang="en" sz="1200">
                <a:latin typeface="Proxima Nova"/>
                <a:ea typeface="Proxima Nova"/>
                <a:cs typeface="Proxima Nova"/>
                <a:sym typeface="Proxima Nova"/>
              </a:rPr>
              <a:t> </a:t>
            </a:r>
            <a:r>
              <a:rPr b="1" lang="en" sz="1200">
                <a:solidFill>
                  <a:schemeClr val="accent2"/>
                </a:solidFill>
                <a:latin typeface="Proxima Nova"/>
                <a:ea typeface="Proxima Nova"/>
                <a:cs typeface="Proxima Nova"/>
                <a:sym typeface="Proxima Nova"/>
              </a:rPr>
              <a:t>&lt;body&gt;</a:t>
            </a:r>
            <a:r>
              <a:rPr b="1" lang="en" sz="1200">
                <a:solidFill>
                  <a:schemeClr val="accent4"/>
                </a:solidFill>
                <a:latin typeface="Proxima Nova"/>
                <a:ea typeface="Proxima Nova"/>
                <a:cs typeface="Proxima Nova"/>
                <a:sym typeface="Proxima Nova"/>
              </a:rPr>
              <a:t> </a:t>
            </a:r>
            <a:r>
              <a:rPr b="1" lang="en" sz="1200">
                <a:solidFill>
                  <a:srgbClr val="FFFFFF"/>
                </a:solidFill>
                <a:latin typeface="Proxima Nova"/>
                <a:ea typeface="Proxima Nova"/>
                <a:cs typeface="Proxima Nova"/>
                <a:sym typeface="Proxima Nova"/>
              </a:rPr>
              <a:t>is what people see.</a:t>
            </a:r>
            <a:endParaRPr b="1" sz="1200">
              <a:solidFill>
                <a:srgbClr val="FFFFFF"/>
              </a:solidFill>
              <a:latin typeface="Proxima Nova"/>
              <a:ea typeface="Proxima Nova"/>
              <a:cs typeface="Proxima Nova"/>
              <a:sym typeface="Proxima Nova"/>
            </a:endParaRPr>
          </a:p>
        </p:txBody>
      </p:sp>
      <p:cxnSp>
        <p:nvCxnSpPr>
          <p:cNvPr id="388" name="Google Shape;388;p45"/>
          <p:cNvCxnSpPr>
            <a:stCxn id="387" idx="0"/>
          </p:cNvCxnSpPr>
          <p:nvPr/>
        </p:nvCxnSpPr>
        <p:spPr>
          <a:xfrm flipH="1" rot="5400000">
            <a:off x="5924900" y="1335350"/>
            <a:ext cx="165300" cy="2461200"/>
          </a:xfrm>
          <a:prstGeom prst="bentConnector2">
            <a:avLst/>
          </a:prstGeom>
          <a:noFill/>
          <a:ln cap="flat" cmpd="sng" w="19050">
            <a:solidFill>
              <a:schemeClr val="accent2"/>
            </a:solidFill>
            <a:prstDash val="solid"/>
            <a:round/>
            <a:headEnd len="med" w="med" type="none"/>
            <a:tailEnd len="med" w="med" type="triangle"/>
          </a:ln>
        </p:spPr>
      </p:cxnSp>
      <p:cxnSp>
        <p:nvCxnSpPr>
          <p:cNvPr id="389" name="Google Shape;389;p45"/>
          <p:cNvCxnSpPr/>
          <p:nvPr/>
        </p:nvCxnSpPr>
        <p:spPr>
          <a:xfrm rot="10800000">
            <a:off x="3882350" y="1329700"/>
            <a:ext cx="3355800" cy="300600"/>
          </a:xfrm>
          <a:prstGeom prst="bentConnector3">
            <a:avLst>
              <a:gd fmla="val 50000" name="adj1"/>
            </a:avLst>
          </a:prstGeom>
          <a:noFill/>
          <a:ln cap="flat" cmpd="sng" w="19050">
            <a:solidFill>
              <a:srgbClr val="00A7BD"/>
            </a:solidFill>
            <a:prstDash val="solid"/>
            <a:round/>
            <a:headEnd len="med" w="med" type="none"/>
            <a:tailEnd len="med" w="med" type="triangle"/>
          </a:ln>
        </p:spPr>
      </p:cxnSp>
      <p:sp>
        <p:nvSpPr>
          <p:cNvPr id="390" name="Google Shape;390;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People Think HTML Is Programming — It’s Not!</a:t>
            </a:r>
            <a:endParaRPr/>
          </a:p>
        </p:txBody>
      </p:sp>
      <p:sp>
        <p:nvSpPr>
          <p:cNvPr id="396" name="Google Shape;396;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97" name="Google Shape;397;p46"/>
          <p:cNvPicPr preferRelativeResize="0"/>
          <p:nvPr/>
        </p:nvPicPr>
        <p:blipFill rotWithShape="1">
          <a:blip r:embed="rId3">
            <a:alphaModFix/>
          </a:blip>
          <a:srcRect b="49514" l="4445" r="1965" t="13174"/>
          <a:stretch/>
        </p:blipFill>
        <p:spPr>
          <a:xfrm>
            <a:off x="1578100" y="1007150"/>
            <a:ext cx="5987800" cy="3353674"/>
          </a:xfrm>
          <a:prstGeom prst="rect">
            <a:avLst/>
          </a:prstGeom>
          <a:noFill/>
          <a:ln>
            <a:noFill/>
          </a:ln>
        </p:spPr>
      </p:pic>
      <p:sp>
        <p:nvSpPr>
          <p:cNvPr id="398" name="Google Shape;398;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47"/>
          <p:cNvPicPr preferRelativeResize="0"/>
          <p:nvPr/>
        </p:nvPicPr>
        <p:blipFill rotWithShape="1">
          <a:blip r:embed="rId3">
            <a:alphaModFix/>
          </a:blip>
          <a:srcRect b="56119" l="0" r="0" t="0"/>
          <a:stretch/>
        </p:blipFill>
        <p:spPr>
          <a:xfrm>
            <a:off x="768700" y="2463653"/>
            <a:ext cx="4615927" cy="506346"/>
          </a:xfrm>
          <a:prstGeom prst="rect">
            <a:avLst/>
          </a:prstGeom>
          <a:noFill/>
          <a:ln>
            <a:noFill/>
          </a:ln>
        </p:spPr>
      </p:pic>
      <p:pic>
        <p:nvPicPr>
          <p:cNvPr id="404" name="Google Shape;404;p47"/>
          <p:cNvPicPr preferRelativeResize="0"/>
          <p:nvPr/>
        </p:nvPicPr>
        <p:blipFill rotWithShape="1">
          <a:blip r:embed="rId4">
            <a:alphaModFix/>
          </a:blip>
          <a:srcRect b="47867" l="0" r="0" t="0"/>
          <a:stretch/>
        </p:blipFill>
        <p:spPr>
          <a:xfrm>
            <a:off x="675950" y="2023525"/>
            <a:ext cx="4768048" cy="2485699"/>
          </a:xfrm>
          <a:prstGeom prst="rect">
            <a:avLst/>
          </a:prstGeom>
          <a:noFill/>
          <a:ln>
            <a:noFill/>
          </a:ln>
        </p:spPr>
      </p:pic>
      <p:pic>
        <p:nvPicPr>
          <p:cNvPr id="405" name="Google Shape;405;p47"/>
          <p:cNvPicPr preferRelativeResize="0"/>
          <p:nvPr/>
        </p:nvPicPr>
        <p:blipFill rotWithShape="1">
          <a:blip r:embed="rId3">
            <a:alphaModFix/>
          </a:blip>
          <a:srcRect b="0" l="3722" r="5269" t="68616"/>
          <a:stretch/>
        </p:blipFill>
        <p:spPr>
          <a:xfrm>
            <a:off x="768700" y="3205500"/>
            <a:ext cx="4565298" cy="393600"/>
          </a:xfrm>
          <a:prstGeom prst="rect">
            <a:avLst/>
          </a:prstGeom>
          <a:noFill/>
          <a:ln>
            <a:noFill/>
          </a:ln>
        </p:spPr>
      </p:pic>
      <p:sp>
        <p:nvSpPr>
          <p:cNvPr id="406" name="Google Shape;406;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7" name="Google Shape;407;p47"/>
          <p:cNvSpPr txBox="1"/>
          <p:nvPr/>
        </p:nvSpPr>
        <p:spPr>
          <a:xfrm>
            <a:off x="6590425" y="2647400"/>
            <a:ext cx="1280100" cy="13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These symbols surround every tag.</a:t>
            </a:r>
            <a:endParaRPr sz="1800">
              <a:latin typeface="Proxima Nova"/>
              <a:ea typeface="Proxima Nova"/>
              <a:cs typeface="Proxima Nova"/>
              <a:sym typeface="Proxima Nova"/>
            </a:endParaRPr>
          </a:p>
        </p:txBody>
      </p:sp>
      <p:sp>
        <p:nvSpPr>
          <p:cNvPr id="408" name="Google Shape;408;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Hypertext Markup Language</a:t>
            </a:r>
            <a:endParaRPr/>
          </a:p>
        </p:txBody>
      </p:sp>
      <p:sp>
        <p:nvSpPr>
          <p:cNvPr id="409" name="Google Shape;409;p47"/>
          <p:cNvSpPr txBox="1"/>
          <p:nvPr>
            <p:ph idx="4294967295" type="body"/>
          </p:nvPr>
        </p:nvSpPr>
        <p:spPr>
          <a:xfrm>
            <a:off x="457200" y="1023500"/>
            <a:ext cx="56232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HTML is made up of tags.</a:t>
            </a:r>
            <a:endParaRPr/>
          </a:p>
          <a:p>
            <a:pPr indent="-342900" lvl="0" marL="457200" rtl="0" algn="l">
              <a:spcBef>
                <a:spcPts val="0"/>
              </a:spcBef>
              <a:spcAft>
                <a:spcPts val="0"/>
              </a:spcAft>
              <a:buSzPts val="1800"/>
              <a:buChar char="●"/>
            </a:pPr>
            <a:r>
              <a:rPr lang="en"/>
              <a:t>Tags tell the browser how to encode the content (e.g., will the content be formatted as an image or as a link?)</a:t>
            </a:r>
            <a:endParaRPr/>
          </a:p>
        </p:txBody>
      </p:sp>
      <p:sp>
        <p:nvSpPr>
          <p:cNvPr id="410" name="Google Shape;410;p47"/>
          <p:cNvSpPr/>
          <p:nvPr/>
        </p:nvSpPr>
        <p:spPr>
          <a:xfrm>
            <a:off x="6526675" y="853075"/>
            <a:ext cx="1407600" cy="1407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txBox="1"/>
          <p:nvPr/>
        </p:nvSpPr>
        <p:spPr>
          <a:xfrm>
            <a:off x="6356575" y="1389925"/>
            <a:ext cx="1747800" cy="63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6000">
                <a:solidFill>
                  <a:schemeClr val="dk1"/>
                </a:solidFill>
                <a:latin typeface="Proxima Nova"/>
                <a:ea typeface="Proxima Nova"/>
                <a:cs typeface="Proxima Nova"/>
                <a:sym typeface="Proxima Nova"/>
              </a:rPr>
              <a:t>&lt; &gt;</a:t>
            </a:r>
            <a:endParaRPr sz="6000"/>
          </a:p>
        </p:txBody>
      </p:sp>
      <p:cxnSp>
        <p:nvCxnSpPr>
          <p:cNvPr id="412" name="Google Shape;412;p47"/>
          <p:cNvCxnSpPr/>
          <p:nvPr/>
        </p:nvCxnSpPr>
        <p:spPr>
          <a:xfrm>
            <a:off x="763850" y="4509225"/>
            <a:ext cx="4575000" cy="0"/>
          </a:xfrm>
          <a:prstGeom prst="straightConnector1">
            <a:avLst/>
          </a:prstGeom>
          <a:noFill/>
          <a:ln cap="flat" cmpd="sng" w="9525">
            <a:solidFill>
              <a:srgbClr val="000000"/>
            </a:solidFill>
            <a:prstDash val="solid"/>
            <a:round/>
            <a:headEnd len="med" w="med" type="none"/>
            <a:tailEnd len="med" w="med" type="none"/>
          </a:ln>
        </p:spPr>
      </p:cxnSp>
      <p:cxnSp>
        <p:nvCxnSpPr>
          <p:cNvPr id="413" name="Google Shape;413;p47"/>
          <p:cNvCxnSpPr/>
          <p:nvPr/>
        </p:nvCxnSpPr>
        <p:spPr>
          <a:xfrm rot="10800000">
            <a:off x="7230475" y="2316500"/>
            <a:ext cx="0" cy="351900"/>
          </a:xfrm>
          <a:prstGeom prst="straightConnector1">
            <a:avLst/>
          </a:prstGeom>
          <a:noFill/>
          <a:ln cap="flat" cmpd="sng" w="19050">
            <a:solidFill>
              <a:srgbClr val="B7B7B7"/>
            </a:solidFill>
            <a:prstDash val="solid"/>
            <a:round/>
            <a:headEnd len="med" w="med" type="none"/>
            <a:tailEnd len="med" w="med" type="triangle"/>
          </a:ln>
        </p:spPr>
      </p:cxnSp>
      <p:sp>
        <p:nvSpPr>
          <p:cNvPr id="414" name="Google Shape;414;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graphicFrame>
        <p:nvGraphicFramePr>
          <p:cNvPr id="419" name="Google Shape;419;p48"/>
          <p:cNvGraphicFramePr/>
          <p:nvPr/>
        </p:nvGraphicFramePr>
        <p:xfrm>
          <a:off x="516200" y="1008400"/>
          <a:ext cx="3000000" cy="3000000"/>
        </p:xfrm>
        <a:graphic>
          <a:graphicData uri="http://schemas.openxmlformats.org/drawingml/2006/table">
            <a:tbl>
              <a:tblPr>
                <a:noFill/>
                <a:tableStyleId>{78875100-6D30-4883-ABE4-8A729A5619A3}</a:tableStyleId>
              </a:tblPr>
              <a:tblGrid>
                <a:gridCol w="1688775"/>
                <a:gridCol w="6571475"/>
              </a:tblGrid>
              <a:tr h="1568975">
                <a:tc>
                  <a:txBody>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Proxima Nova"/>
                          <a:ea typeface="Proxima Nova"/>
                          <a:cs typeface="Proxima Nova"/>
                          <a:sym typeface="Proxima Nova"/>
                        </a:rPr>
                        <a:t>Regular Tags</a:t>
                      </a:r>
                      <a:endParaRPr b="1" sz="18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a:solidFill>
                          <a:srgbClr val="FFFFFF"/>
                        </a:solidFill>
                      </a:endParaRPr>
                    </a:p>
                  </a:txBody>
                  <a:tcPr marT="91425" marB="91425" marR="91425" marL="91425" anchor="ctr">
                    <a:solidFill>
                      <a:schemeClr val="lt2"/>
                    </a:solidFill>
                  </a:tcPr>
                </a:tc>
                <a:tc>
                  <a:txBody>
                    <a:bodyPr/>
                    <a:lstStyle/>
                    <a:p>
                      <a:pPr indent="0" lvl="0" marL="0" rtl="0" algn="l">
                        <a:spcBef>
                          <a:spcPts val="0"/>
                        </a:spcBef>
                        <a:spcAft>
                          <a:spcPts val="0"/>
                        </a:spcAft>
                        <a:buNone/>
                      </a:pPr>
                      <a:r>
                        <a:t/>
                      </a:r>
                      <a:endParaRPr/>
                    </a:p>
                  </a:txBody>
                  <a:tcPr marT="91425" marB="91425" marR="91425" marL="91425"/>
                </a:tc>
              </a:tr>
              <a:tr h="1803300">
                <a:tc>
                  <a:txBody>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Proxima Nova"/>
                          <a:ea typeface="Proxima Nova"/>
                          <a:cs typeface="Proxima Nova"/>
                          <a:sym typeface="Proxima Nova"/>
                        </a:rPr>
                        <a:t>Self-closing Tags (aka Void Tags)</a:t>
                      </a:r>
                      <a:endParaRPr b="1" sz="18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a:solidFill>
                          <a:srgbClr val="FFFFFF"/>
                        </a:solidFill>
                      </a:endParaRPr>
                    </a:p>
                  </a:txBody>
                  <a:tcPr marT="91425" marB="91425" marR="91425" marL="91425" anchor="ctr">
                    <a:solidFill>
                      <a:schemeClr val="lt2"/>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20" name="Google Shape;420;p48"/>
          <p:cNvSpPr txBox="1"/>
          <p:nvPr/>
        </p:nvSpPr>
        <p:spPr>
          <a:xfrm>
            <a:off x="4056938" y="18104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Proxima Nova"/>
                <a:ea typeface="Proxima Nova"/>
                <a:cs typeface="Proxima Nova"/>
                <a:sym typeface="Proxima Nova"/>
              </a:rPr>
              <a:t>Closing</a:t>
            </a:r>
            <a:r>
              <a:rPr lang="en">
                <a:latin typeface="Proxima Nova"/>
                <a:ea typeface="Proxima Nova"/>
                <a:cs typeface="Proxima Nova"/>
                <a:sym typeface="Proxima Nova"/>
              </a:rPr>
              <a:t> </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Anatomy of HTML</a:t>
            </a:r>
            <a:endParaRPr/>
          </a:p>
        </p:txBody>
      </p:sp>
      <p:sp>
        <p:nvSpPr>
          <p:cNvPr id="422" name="Google Shape;42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&lt;p&gt;Hello GA&lt;/p&gt;</a:t>
            </a:r>
            <a:endParaRPr sz="240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Inconsolata"/>
                <a:ea typeface="Inconsolata"/>
                <a:cs typeface="Inconsolata"/>
                <a:sym typeface="Inconsolata"/>
              </a:rPr>
              <a:t>&lt;img src="picture.jpg" /&gt;</a:t>
            </a:r>
            <a:endParaRPr sz="2400">
              <a:latin typeface="Inconsolata"/>
              <a:ea typeface="Inconsolata"/>
              <a:cs typeface="Inconsolata"/>
              <a:sym typeface="Inconsolata"/>
            </a:endParaRPr>
          </a:p>
          <a:p>
            <a:pPr indent="0" lvl="0" marL="0" rtl="0" algn="l">
              <a:spcBef>
                <a:spcPts val="0"/>
              </a:spcBef>
              <a:spcAft>
                <a:spcPts val="0"/>
              </a:spcAft>
              <a:buNone/>
            </a:pPr>
            <a:r>
              <a:rPr lang="en" sz="2400">
                <a:latin typeface="Inconsolata"/>
                <a:ea typeface="Inconsolata"/>
                <a:cs typeface="Inconsolata"/>
                <a:sym typeface="Inconsolata"/>
              </a:rPr>
              <a:t>&lt;img src="picture.jpg" alt="A picture"&gt;</a:t>
            </a:r>
            <a:endParaRPr sz="240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cap="flat" cmpd="sng" w="38100">
            <a:solidFill>
              <a:schemeClr val="dk2"/>
            </a:solidFill>
            <a:prstDash val="solid"/>
            <a:round/>
            <a:headEnd len="med" w="med" type="none"/>
            <a:tailEnd len="med" w="med" type="none"/>
          </a:ln>
        </p:spPr>
      </p:cxnSp>
      <p:cxnSp>
        <p:nvCxnSpPr>
          <p:cNvPr id="426" name="Google Shape;426;p48"/>
          <p:cNvCxnSpPr/>
          <p:nvPr/>
        </p:nvCxnSpPr>
        <p:spPr>
          <a:xfrm>
            <a:off x="4427225" y="1745050"/>
            <a:ext cx="376500" cy="0"/>
          </a:xfrm>
          <a:prstGeom prst="straightConnector1">
            <a:avLst/>
          </a:prstGeom>
          <a:noFill/>
          <a:ln cap="flat" cmpd="sng" w="38100">
            <a:solidFill>
              <a:schemeClr val="dk2"/>
            </a:solidFill>
            <a:prstDash val="solid"/>
            <a:round/>
            <a:headEnd len="med" w="med" type="none"/>
            <a:tailEnd len="med" w="med" type="none"/>
          </a:ln>
        </p:spPr>
      </p:cxnSp>
      <p:cxnSp>
        <p:nvCxnSpPr>
          <p:cNvPr id="427" name="Google Shape;427;p48"/>
          <p:cNvCxnSpPr/>
          <p:nvPr/>
        </p:nvCxnSpPr>
        <p:spPr>
          <a:xfrm>
            <a:off x="3105825" y="1744450"/>
            <a:ext cx="1271700" cy="1200"/>
          </a:xfrm>
          <a:prstGeom prst="straightConnector1">
            <a:avLst/>
          </a:prstGeom>
          <a:noFill/>
          <a:ln cap="flat" cmpd="sng" w="38100">
            <a:solidFill>
              <a:schemeClr val="lt2"/>
            </a:solidFill>
            <a:prstDash val="solid"/>
            <a:round/>
            <a:headEnd len="med" w="med" type="none"/>
            <a:tailEnd len="med" w="med" type="none"/>
          </a:ln>
        </p:spPr>
      </p:cxnSp>
      <p:cxnSp>
        <p:nvCxnSpPr>
          <p:cNvPr id="428" name="Google Shape;428;p48"/>
          <p:cNvCxnSpPr/>
          <p:nvPr/>
        </p:nvCxnSpPr>
        <p:spPr>
          <a:xfrm>
            <a:off x="2679625" y="3633238"/>
            <a:ext cx="618900" cy="0"/>
          </a:xfrm>
          <a:prstGeom prst="straightConnector1">
            <a:avLst/>
          </a:prstGeom>
          <a:noFill/>
          <a:ln cap="flat" cmpd="sng" w="38100">
            <a:solidFill>
              <a:schemeClr val="dk2"/>
            </a:solidFill>
            <a:prstDash val="solid"/>
            <a:round/>
            <a:headEnd len="med" w="med" type="none"/>
            <a:tailEnd len="med" w="med" type="none"/>
          </a:ln>
        </p:spPr>
      </p:cxnSp>
      <p:cxnSp>
        <p:nvCxnSpPr>
          <p:cNvPr id="429" name="Google Shape;429;p48"/>
          <p:cNvCxnSpPr/>
          <p:nvPr/>
        </p:nvCxnSpPr>
        <p:spPr>
          <a:xfrm>
            <a:off x="3393650" y="3633238"/>
            <a:ext cx="2471700" cy="0"/>
          </a:xfrm>
          <a:prstGeom prst="straightConnector1">
            <a:avLst/>
          </a:prstGeom>
          <a:noFill/>
          <a:ln cap="flat" cmpd="sng" w="38100">
            <a:solidFill>
              <a:schemeClr val="lt2"/>
            </a:solidFill>
            <a:prstDash val="solid"/>
            <a:round/>
            <a:headEnd len="med" w="med" type="none"/>
            <a:tailEnd len="med" w="med" type="none"/>
          </a:ln>
        </p:spPr>
      </p:cxnSp>
      <p:sp>
        <p:nvSpPr>
          <p:cNvPr id="430" name="Google Shape;430;p48"/>
          <p:cNvSpPr txBox="1"/>
          <p:nvPr/>
        </p:nvSpPr>
        <p:spPr>
          <a:xfrm>
            <a:off x="2295313" y="18104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idx="4294967295" type="body"/>
          </p:nvPr>
        </p:nvSpPr>
        <p:spPr>
          <a:xfrm>
            <a:off x="457200" y="853075"/>
            <a:ext cx="8229600" cy="2937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a:solidFill>
                  <a:schemeClr val="dk1"/>
                </a:solidFill>
              </a:rPr>
              <a:t>Attributes are additional information we add to an element. </a:t>
            </a:r>
            <a:endParaRPr b="1">
              <a:solidFill>
                <a:schemeClr val="dk1"/>
              </a:solidFill>
            </a:endParaRPr>
          </a:p>
          <a:p>
            <a:pPr indent="-342900" lvl="0" marL="457200" rtl="0" algn="l">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indent="-342900" lvl="0" marL="457200" rtl="0" algn="l">
              <a:spcBef>
                <a:spcPts val="0"/>
              </a:spcBef>
              <a:spcAft>
                <a:spcPts val="0"/>
              </a:spcAft>
              <a:buClr>
                <a:schemeClr val="dk1"/>
              </a:buClr>
              <a:buSzPts val="1800"/>
              <a:buFont typeface="Verdana"/>
              <a:buChar char="●"/>
            </a:pPr>
            <a:r>
              <a:rPr lang="en">
                <a:solidFill>
                  <a:schemeClr val="dk1"/>
                </a:solidFill>
              </a:rPr>
              <a:t>They are made up of two parts: a </a:t>
            </a:r>
            <a:r>
              <a:rPr b="1" lang="en">
                <a:solidFill>
                  <a:schemeClr val="dk1"/>
                </a:solidFill>
                <a:highlight>
                  <a:schemeClr val="accent1"/>
                </a:highlight>
              </a:rPr>
              <a:t>name</a:t>
            </a:r>
            <a:r>
              <a:rPr lang="en">
                <a:solidFill>
                  <a:schemeClr val="dk1"/>
                </a:solidFill>
              </a:rPr>
              <a:t> and a </a:t>
            </a:r>
            <a:r>
              <a:rPr b="1" lang="en">
                <a:solidFill>
                  <a:schemeClr val="dk1"/>
                </a:solidFill>
                <a:highlight>
                  <a:schemeClr val="accent2"/>
                </a:highlight>
              </a:rPr>
              <a:t>value</a:t>
            </a:r>
            <a:r>
              <a:rPr lang="en">
                <a:solidFill>
                  <a:schemeClr val="dk1"/>
                </a:solidFill>
              </a:rPr>
              <a:t>, separated by “=”.</a:t>
            </a:r>
            <a:endParaRPr>
              <a:solidFill>
                <a:schemeClr val="dk1"/>
              </a:solidFill>
            </a:endParaRPr>
          </a:p>
          <a:p>
            <a:pPr indent="0" lvl="0" marL="457200" rtl="0" algn="l">
              <a:spcBef>
                <a:spcPts val="1100"/>
              </a:spcBef>
              <a:spcAft>
                <a:spcPts val="1100"/>
              </a:spcAft>
              <a:buNone/>
            </a:pPr>
            <a:r>
              <a:t/>
            </a:r>
            <a:endParaRPr>
              <a:solidFill>
                <a:schemeClr val="dk1"/>
              </a:solidFill>
            </a:endParaRPr>
          </a:p>
        </p:txBody>
      </p:sp>
      <p:sp>
        <p:nvSpPr>
          <p:cNvPr id="440" name="Google Shape;440;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1" name="Google Shape;441;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Inconsolata"/>
                <a:ea typeface="Inconsolata"/>
                <a:cs typeface="Inconsolata"/>
                <a:sym typeface="Inconsolata"/>
              </a:rPr>
              <a:t>&lt;a href= “http://www.amazon.com”&gt;Amazon&lt;/a&gt;</a:t>
            </a:r>
            <a:endParaRPr sz="2400">
              <a:latin typeface="Inconsolata"/>
              <a:ea typeface="Inconsolata"/>
              <a:cs typeface="Inconsolata"/>
              <a:sym typeface="Inconsolata"/>
            </a:endParaRPr>
          </a:p>
        </p:txBody>
      </p:sp>
      <p:cxnSp>
        <p:nvCxnSpPr>
          <p:cNvPr id="443" name="Google Shape;443;p49"/>
          <p:cNvCxnSpPr/>
          <p:nvPr/>
        </p:nvCxnSpPr>
        <p:spPr>
          <a:xfrm flipH="1" rot="10800000">
            <a:off x="1725375" y="2943325"/>
            <a:ext cx="587700" cy="300"/>
          </a:xfrm>
          <a:prstGeom prst="straightConnector1">
            <a:avLst/>
          </a:prstGeom>
          <a:noFill/>
          <a:ln cap="flat" cmpd="sng" w="38100">
            <a:solidFill>
              <a:schemeClr val="accent1"/>
            </a:solidFill>
            <a:prstDash val="solid"/>
            <a:round/>
            <a:headEnd len="med" w="med" type="none"/>
            <a:tailEnd len="med" w="med" type="none"/>
          </a:ln>
        </p:spPr>
      </p:cxnSp>
      <p:cxnSp>
        <p:nvCxnSpPr>
          <p:cNvPr id="444" name="Google Shape;444;p49"/>
          <p:cNvCxnSpPr/>
          <p:nvPr/>
        </p:nvCxnSpPr>
        <p:spPr>
          <a:xfrm>
            <a:off x="2799375" y="2943625"/>
            <a:ext cx="3325200" cy="0"/>
          </a:xfrm>
          <a:prstGeom prst="straightConnector1">
            <a:avLst/>
          </a:prstGeom>
          <a:noFill/>
          <a:ln cap="flat" cmpd="sng" w="38100">
            <a:solidFill>
              <a:schemeClr val="accent2"/>
            </a:solidFill>
            <a:prstDash val="solid"/>
            <a:round/>
            <a:headEnd len="med" w="med" type="none"/>
            <a:tailEnd len="med" w="med" type="none"/>
          </a:ln>
        </p:spPr>
      </p:cxnSp>
      <p:sp>
        <p:nvSpPr>
          <p:cNvPr id="445" name="Google Shape;445;p49"/>
          <p:cNvSpPr txBox="1"/>
          <p:nvPr/>
        </p:nvSpPr>
        <p:spPr>
          <a:xfrm>
            <a:off x="1422863" y="2995785"/>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cap="flat" cmpd="sng" w="38100">
              <a:solidFill>
                <a:schemeClr val="lt2"/>
              </a:solidFill>
              <a:prstDash val="solid"/>
              <a:round/>
              <a:headEnd len="med" w="med" type="none"/>
              <a:tailEnd len="med" w="med" type="none"/>
            </a:ln>
          </p:spPr>
        </p:cxnSp>
        <p:cxnSp>
          <p:nvCxnSpPr>
            <p:cNvPr id="449" name="Google Shape;449;p49"/>
            <p:cNvCxnSpPr/>
            <p:nvPr/>
          </p:nvCxnSpPr>
          <p:spPr>
            <a:xfrm rot="10800000">
              <a:off x="1533525" y="3266300"/>
              <a:ext cx="0" cy="329400"/>
            </a:xfrm>
            <a:prstGeom prst="straightConnector1">
              <a:avLst/>
            </a:prstGeom>
            <a:noFill/>
            <a:ln cap="flat" cmpd="sng" w="38100">
              <a:solidFill>
                <a:schemeClr val="lt2"/>
              </a:solidFill>
              <a:prstDash val="solid"/>
              <a:round/>
              <a:headEnd len="med" w="med" type="none"/>
              <a:tailEnd len="med" w="med" type="none"/>
            </a:ln>
          </p:spPr>
        </p:cxnSp>
        <p:cxnSp>
          <p:nvCxnSpPr>
            <p:cNvPr id="450" name="Google Shape;450;p49"/>
            <p:cNvCxnSpPr/>
            <p:nvPr/>
          </p:nvCxnSpPr>
          <p:spPr>
            <a:xfrm rot="10800000">
              <a:off x="6181725" y="3266275"/>
              <a:ext cx="0" cy="307200"/>
            </a:xfrm>
            <a:prstGeom prst="straightConnector1">
              <a:avLst/>
            </a:prstGeom>
            <a:noFill/>
            <a:ln cap="flat" cmpd="sng" w="38100">
              <a:solidFill>
                <a:schemeClr val="lt2"/>
              </a:solidFill>
              <a:prstDash val="solid"/>
              <a:round/>
              <a:headEnd len="med" w="med" type="none"/>
              <a:tailEnd len="med" w="med" type="none"/>
            </a:ln>
          </p:spPr>
        </p:cxnSp>
      </p:grpSp>
      <p:sp>
        <p:nvSpPr>
          <p:cNvPr id="451" name="Google Shape;451;p49"/>
          <p:cNvSpPr txBox="1"/>
          <p:nvPr/>
        </p:nvSpPr>
        <p:spPr>
          <a:xfrm>
            <a:off x="2799384" y="3666225"/>
            <a:ext cx="20193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Exercises</a:t>
            </a:r>
            <a:endParaRPr/>
          </a:p>
        </p:txBody>
      </p:sp>
      <p:sp>
        <p:nvSpPr>
          <p:cNvPr id="458" name="Google Shape;458;p5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1"/>
          <p:cNvSpPr txBox="1"/>
          <p:nvPr>
            <p:ph type="title"/>
          </p:nvPr>
        </p:nvSpPr>
        <p:spPr>
          <a:xfrm>
            <a:off x="1008325" y="278475"/>
            <a:ext cx="49098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2800">
                <a:solidFill>
                  <a:srgbClr val="000000"/>
                </a:solidFill>
              </a:rPr>
              <a:t>Hello,</a:t>
            </a:r>
            <a:r>
              <a:rPr lang="en" sz="2800">
                <a:solidFill>
                  <a:srgbClr val="000000"/>
                </a:solidFill>
              </a:rPr>
              <a:t> </a:t>
            </a:r>
            <a:r>
              <a:rPr lang="en" sz="2800">
                <a:solidFill>
                  <a:srgbClr val="000000"/>
                </a:solidFill>
              </a:rPr>
              <a:t>Inspector!</a:t>
            </a:r>
            <a:endParaRPr b="0" sz="2800">
              <a:solidFill>
                <a:srgbClr val="000000"/>
              </a:solidFill>
            </a:endParaRPr>
          </a:p>
        </p:txBody>
      </p:sp>
      <p:sp>
        <p:nvSpPr>
          <p:cNvPr id="464" name="Google Shape;464;p51"/>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5" name="Google Shape;465;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6" name="Google Shape;466;p5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Visit one of your favorite websites and </a:t>
            </a:r>
            <a:r>
              <a:rPr b="1" lang="en">
                <a:solidFill>
                  <a:schemeClr val="dk1"/>
                </a:solidFill>
              </a:rPr>
              <a:t>identify three HTML tags</a:t>
            </a:r>
            <a:r>
              <a:rPr lang="en">
                <a:solidFill>
                  <a:schemeClr val="dk1"/>
                </a:solidFill>
              </a:rPr>
              <a:t> used within it.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To view the HTML structure of a page using Google Chrome, simply right click on any element on the page and choose “</a:t>
            </a:r>
            <a:r>
              <a:rPr lang="en">
                <a:solidFill>
                  <a:schemeClr val="dk1"/>
                </a:solidFill>
              </a:rPr>
              <a:t>Inspect</a:t>
            </a:r>
            <a:r>
              <a:rPr lang="en">
                <a:solidFill>
                  <a:schemeClr val="dk1"/>
                </a:solidFill>
              </a:rPr>
              <a:t>.” This will open the DevTools panel (this is your new world!) and allow you to view and edit the HTML structure underlying the page.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Then, you might use resources such as W3Schools to get a sense of what the tag means and its most common use cases.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p>
        </p:txBody>
      </p:sp>
      <p:sp>
        <p:nvSpPr>
          <p:cNvPr id="467" name="Google Shape;467;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HTML</a:t>
            </a:r>
            <a:endParaRPr/>
          </a:p>
        </p:txBody>
      </p:sp>
      <p:sp>
        <p:nvSpPr>
          <p:cNvPr id="473" name="Google Shape;473;p5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979500" y="332100"/>
            <a:ext cx="7185000" cy="643800"/>
          </a:xfrm>
          <a:prstGeom prst="rect">
            <a:avLst/>
          </a:prstGeom>
          <a:solidFill>
            <a:srgbClr val="FF0018"/>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Lesson 01 Change Log </a:t>
            </a:r>
            <a:r>
              <a:rPr lang="en">
                <a:solidFill>
                  <a:schemeClr val="lt1"/>
                </a:solidFill>
              </a:rPr>
              <a:t>FEWD 3.1 - 3.2</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293" name="Google Shape;293;p35"/>
          <p:cNvSpPr txBox="1"/>
          <p:nvPr>
            <p:ph idx="4294967295" type="body"/>
          </p:nvPr>
        </p:nvSpPr>
        <p:spPr>
          <a:xfrm>
            <a:off x="979500" y="1265650"/>
            <a:ext cx="7099500" cy="32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indent="0" lvl="0" marL="0" rtl="0" algn="l">
              <a:spcBef>
                <a:spcPts val="1600"/>
              </a:spcBef>
              <a:spcAft>
                <a:spcPts val="1600"/>
              </a:spcAft>
              <a:buNone/>
            </a:pPr>
            <a:r>
              <a:rPr b="1" lang="en" sz="1600">
                <a:solidFill>
                  <a:schemeClr val="dk1"/>
                </a:solidFill>
                <a:highlight>
                  <a:srgbClr val="FED532"/>
                </a:highlight>
              </a:rPr>
              <a:t>Share how the lesson went through our Instructor Lesson Exit Ticket - the Curriculum Feedback form: </a:t>
            </a:r>
            <a:r>
              <a:rPr b="1" lang="en" sz="1600" u="sng">
                <a:solidFill>
                  <a:schemeClr val="accent5"/>
                </a:solidFill>
                <a:highlight>
                  <a:srgbClr val="FED532"/>
                </a:highlight>
                <a:hlinkClick r:id="rId3">
                  <a:extLst>
                    <a:ext uri="{A12FA001-AC4F-418D-AE19-62706E023703}">
                      <ahyp:hlinkClr val="tx"/>
                    </a:ext>
                  </a:extLst>
                </a:hlinkClick>
              </a:rPr>
              <a:t>http://ga.co/curriculum-feedback</a:t>
            </a:r>
            <a:r>
              <a:rPr b="1" lang="en" sz="1600">
                <a:solidFill>
                  <a:schemeClr val="dk1"/>
                </a:solidFill>
                <a:highlight>
                  <a:srgbClr val="FED532"/>
                </a:highlight>
              </a:rPr>
              <a:t> </a:t>
            </a:r>
            <a:endParaRPr sz="1200"/>
          </a:p>
        </p:txBody>
      </p:sp>
      <p:sp>
        <p:nvSpPr>
          <p:cNvPr id="294" name="Google Shape;294;p3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Your</a:t>
            </a:r>
            <a:r>
              <a:rPr lang="en"/>
              <a:t> HTML Tags</a:t>
            </a:r>
            <a:r>
              <a:rPr lang="en"/>
              <a:t> as a Tree</a:t>
            </a:r>
            <a:endParaRPr/>
          </a:p>
        </p:txBody>
      </p:sp>
      <p:sp>
        <p:nvSpPr>
          <p:cNvPr id="479" name="Google Shape;479;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80" name="Google Shape;480;p53"/>
          <p:cNvPicPr preferRelativeResize="0"/>
          <p:nvPr/>
        </p:nvPicPr>
        <p:blipFill>
          <a:blip r:embed="rId3">
            <a:alphaModFix/>
          </a:blip>
          <a:stretch>
            <a:fillRect/>
          </a:stretch>
        </p:blipFill>
        <p:spPr>
          <a:xfrm>
            <a:off x="3125451" y="1166974"/>
            <a:ext cx="2893101" cy="3182424"/>
          </a:xfrm>
          <a:prstGeom prst="rect">
            <a:avLst/>
          </a:prstGeom>
          <a:noFill/>
          <a:ln>
            <a:noFill/>
          </a:ln>
        </p:spPr>
      </p:pic>
      <p:sp>
        <p:nvSpPr>
          <p:cNvPr id="481" name="Google Shape;481;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cxnSp>
        <p:nvCxnSpPr>
          <p:cNvPr id="486" name="Google Shape;486;p54"/>
          <p:cNvCxnSpPr>
            <a:stCxn id="487" idx="2"/>
            <a:endCxn id="488" idx="0"/>
          </p:cNvCxnSpPr>
          <p:nvPr/>
        </p:nvCxnSpPr>
        <p:spPr>
          <a:xfrm flipH="1">
            <a:off x="3328200" y="1777000"/>
            <a:ext cx="1243800" cy="509700"/>
          </a:xfrm>
          <a:prstGeom prst="straightConnector1">
            <a:avLst/>
          </a:prstGeom>
          <a:noFill/>
          <a:ln cap="flat" cmpd="sng" w="19050">
            <a:solidFill>
              <a:srgbClr val="B7B7B7"/>
            </a:solidFill>
            <a:prstDash val="solid"/>
            <a:round/>
            <a:headEnd len="med" w="med" type="none"/>
            <a:tailEnd len="med" w="med" type="triangle"/>
          </a:ln>
        </p:spPr>
      </p:cxnSp>
      <p:sp>
        <p:nvSpPr>
          <p:cNvPr id="489" name="Google Shape;489;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90" name="Google Shape;490;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Can Have Parents, Children, and Siblings</a:t>
            </a:r>
            <a:endParaRPr/>
          </a:p>
        </p:txBody>
      </p:sp>
      <p:sp>
        <p:nvSpPr>
          <p:cNvPr id="491" name="Google Shape;491;p54"/>
          <p:cNvSpPr/>
          <p:nvPr/>
        </p:nvSpPr>
        <p:spPr>
          <a:xfrm>
            <a:off x="4015800" y="3366495"/>
            <a:ext cx="1112400" cy="559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Inconsolata"/>
                <a:ea typeface="Inconsolata"/>
                <a:cs typeface="Inconsolata"/>
                <a:sym typeface="Inconsolata"/>
              </a:rPr>
              <a:t>&lt;li&gt;</a:t>
            </a:r>
            <a:endParaRPr b="1" sz="1800">
              <a:solidFill>
                <a:srgbClr val="FFFFFF"/>
              </a:solidFill>
              <a:latin typeface="Inconsolata"/>
              <a:ea typeface="Inconsolata"/>
              <a:cs typeface="Inconsolata"/>
              <a:sym typeface="Inconsolata"/>
            </a:endParaRPr>
          </a:p>
        </p:txBody>
      </p:sp>
      <p:sp>
        <p:nvSpPr>
          <p:cNvPr id="492" name="Google Shape;492;p54"/>
          <p:cNvSpPr/>
          <p:nvPr/>
        </p:nvSpPr>
        <p:spPr>
          <a:xfrm>
            <a:off x="5259550" y="3366495"/>
            <a:ext cx="1112400" cy="559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Inconsolata"/>
                <a:ea typeface="Inconsolata"/>
                <a:cs typeface="Inconsolata"/>
                <a:sym typeface="Inconsolata"/>
              </a:rPr>
              <a:t>&lt;li&gt;</a:t>
            </a:r>
            <a:endParaRPr b="1" sz="1800">
              <a:solidFill>
                <a:srgbClr val="FFFFFF"/>
              </a:solidFill>
              <a:latin typeface="Inconsolata"/>
              <a:ea typeface="Inconsolata"/>
              <a:cs typeface="Inconsolata"/>
              <a:sym typeface="Inconsolata"/>
            </a:endParaRPr>
          </a:p>
        </p:txBody>
      </p:sp>
      <p:sp>
        <p:nvSpPr>
          <p:cNvPr id="493" name="Google Shape;493;p54"/>
          <p:cNvSpPr/>
          <p:nvPr/>
        </p:nvSpPr>
        <p:spPr>
          <a:xfrm>
            <a:off x="6503300" y="3366495"/>
            <a:ext cx="1112400" cy="5592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Inconsolata"/>
                <a:ea typeface="Inconsolata"/>
                <a:cs typeface="Inconsolata"/>
                <a:sym typeface="Inconsolata"/>
              </a:rPr>
              <a:t>&lt;li&gt;</a:t>
            </a:r>
            <a:endParaRPr b="1" sz="1800">
              <a:solidFill>
                <a:srgbClr val="FFFFFF"/>
              </a:solidFill>
              <a:latin typeface="Inconsolata"/>
              <a:ea typeface="Inconsolata"/>
              <a:cs typeface="Inconsolata"/>
              <a:sym typeface="Inconsolata"/>
            </a:endParaRPr>
          </a:p>
        </p:txBody>
      </p:sp>
      <p:cxnSp>
        <p:nvCxnSpPr>
          <p:cNvPr id="494" name="Google Shape;494;p54"/>
          <p:cNvCxnSpPr/>
          <p:nvPr/>
        </p:nvCxnSpPr>
        <p:spPr>
          <a:xfrm>
            <a:off x="4572000" y="1777216"/>
            <a:ext cx="1243800" cy="509400"/>
          </a:xfrm>
          <a:prstGeom prst="straightConnector1">
            <a:avLst/>
          </a:prstGeom>
          <a:noFill/>
          <a:ln cap="flat" cmpd="sng" w="19050">
            <a:solidFill>
              <a:srgbClr val="B7B7B7"/>
            </a:solidFill>
            <a:prstDash val="solid"/>
            <a:round/>
            <a:headEnd len="med" w="med" type="none"/>
            <a:tailEnd len="med" w="med" type="triangle"/>
          </a:ln>
        </p:spPr>
      </p:cxnSp>
      <p:cxnSp>
        <p:nvCxnSpPr>
          <p:cNvPr id="495" name="Google Shape;495;p54"/>
          <p:cNvCxnSpPr>
            <a:stCxn id="496" idx="2"/>
            <a:endCxn id="491" idx="0"/>
          </p:cNvCxnSpPr>
          <p:nvPr/>
        </p:nvCxnSpPr>
        <p:spPr>
          <a:xfrm flipH="1">
            <a:off x="4571950" y="2845882"/>
            <a:ext cx="1243800" cy="520500"/>
          </a:xfrm>
          <a:prstGeom prst="straightConnector1">
            <a:avLst/>
          </a:prstGeom>
          <a:noFill/>
          <a:ln cap="flat" cmpd="sng" w="19050">
            <a:solidFill>
              <a:srgbClr val="B7B7B7"/>
            </a:solidFill>
            <a:prstDash val="solid"/>
            <a:round/>
            <a:headEnd len="med" w="med" type="none"/>
            <a:tailEnd len="med" w="med" type="triangle"/>
          </a:ln>
        </p:spPr>
      </p:cxnSp>
      <p:cxnSp>
        <p:nvCxnSpPr>
          <p:cNvPr id="497" name="Google Shape;497;p54"/>
          <p:cNvCxnSpPr>
            <a:stCxn id="496" idx="2"/>
            <a:endCxn id="492" idx="0"/>
          </p:cNvCxnSpPr>
          <p:nvPr/>
        </p:nvCxnSpPr>
        <p:spPr>
          <a:xfrm>
            <a:off x="5815750" y="2845882"/>
            <a:ext cx="0" cy="520500"/>
          </a:xfrm>
          <a:prstGeom prst="straightConnector1">
            <a:avLst/>
          </a:prstGeom>
          <a:noFill/>
          <a:ln cap="flat" cmpd="sng" w="19050">
            <a:solidFill>
              <a:srgbClr val="B7B7B7"/>
            </a:solidFill>
            <a:prstDash val="solid"/>
            <a:round/>
            <a:headEnd len="med" w="med" type="none"/>
            <a:tailEnd len="med" w="med" type="triangle"/>
          </a:ln>
        </p:spPr>
      </p:cxnSp>
      <p:cxnSp>
        <p:nvCxnSpPr>
          <p:cNvPr id="498" name="Google Shape;498;p54"/>
          <p:cNvCxnSpPr>
            <a:stCxn id="496" idx="2"/>
            <a:endCxn id="493" idx="0"/>
          </p:cNvCxnSpPr>
          <p:nvPr/>
        </p:nvCxnSpPr>
        <p:spPr>
          <a:xfrm>
            <a:off x="5815750" y="2845882"/>
            <a:ext cx="1243800" cy="520500"/>
          </a:xfrm>
          <a:prstGeom prst="straightConnector1">
            <a:avLst/>
          </a:prstGeom>
          <a:noFill/>
          <a:ln cap="flat" cmpd="sng" w="19050">
            <a:solidFill>
              <a:srgbClr val="B7B7B7"/>
            </a:solidFill>
            <a:prstDash val="solid"/>
            <a:round/>
            <a:headEnd len="med" w="med" type="none"/>
            <a:tailEnd len="med" w="med" type="triangle"/>
          </a:ln>
        </p:spPr>
      </p:cxnSp>
      <p:sp>
        <p:nvSpPr>
          <p:cNvPr id="487" name="Google Shape;487;p54"/>
          <p:cNvSpPr/>
          <p:nvPr/>
        </p:nvSpPr>
        <p:spPr>
          <a:xfrm>
            <a:off x="3471150" y="1217800"/>
            <a:ext cx="2201700" cy="559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&lt;body&gt;</a:t>
            </a:r>
            <a:endParaRPr b="1" sz="1800">
              <a:latin typeface="Inconsolata"/>
              <a:ea typeface="Inconsolata"/>
              <a:cs typeface="Inconsolata"/>
              <a:sym typeface="Inconsolata"/>
            </a:endParaRPr>
          </a:p>
        </p:txBody>
      </p:sp>
      <p:sp>
        <p:nvSpPr>
          <p:cNvPr id="488" name="Google Shape;488;p54"/>
          <p:cNvSpPr/>
          <p:nvPr/>
        </p:nvSpPr>
        <p:spPr>
          <a:xfrm>
            <a:off x="2227400" y="2286682"/>
            <a:ext cx="2201700" cy="559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&lt;h1&gt;</a:t>
            </a:r>
            <a:endParaRPr b="1" sz="1800">
              <a:latin typeface="Inconsolata"/>
              <a:ea typeface="Inconsolata"/>
              <a:cs typeface="Inconsolata"/>
              <a:sym typeface="Inconsolata"/>
            </a:endParaRPr>
          </a:p>
        </p:txBody>
      </p:sp>
      <p:sp>
        <p:nvSpPr>
          <p:cNvPr id="496" name="Google Shape;496;p54"/>
          <p:cNvSpPr/>
          <p:nvPr/>
        </p:nvSpPr>
        <p:spPr>
          <a:xfrm>
            <a:off x="4714900" y="2286682"/>
            <a:ext cx="2201700" cy="559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&lt;ul&gt;</a:t>
            </a:r>
            <a:endParaRPr b="1" sz="1800">
              <a:latin typeface="Inconsolata"/>
              <a:ea typeface="Inconsolata"/>
              <a:cs typeface="Inconsolata"/>
              <a:sym typeface="Inconsolata"/>
            </a:endParaRPr>
          </a:p>
        </p:txBody>
      </p:sp>
      <p:sp>
        <p:nvSpPr>
          <p:cNvPr id="499" name="Google Shape;499;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5" name="Google Shape;505;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Tags</a:t>
            </a:r>
            <a:endParaRPr/>
          </a:p>
        </p:txBody>
      </p:sp>
      <p:graphicFrame>
        <p:nvGraphicFramePr>
          <p:cNvPr id="506" name="Google Shape;506;p55"/>
          <p:cNvGraphicFramePr/>
          <p:nvPr/>
        </p:nvGraphicFramePr>
        <p:xfrm>
          <a:off x="600913" y="1051650"/>
          <a:ext cx="3000000" cy="3000000"/>
        </p:xfrm>
        <a:graphic>
          <a:graphicData uri="http://schemas.openxmlformats.org/drawingml/2006/table">
            <a:tbl>
              <a:tblPr>
                <a:noFill/>
                <a:tableStyleId>{78875100-6D30-4883-ABE4-8A729A5619A3}</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h1</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Main headings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&lt;h1&gt;The Explorer&lt;/h1&gt;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h2–h6</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Subheadings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&lt;h2&gt;Articles&lt;/h2&gt;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p</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Paragraph of text</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&lt;p&gt;This is a really cool site.&lt;/p&gt;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a</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Anchor tag for links to other web addresses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&lt;a href=”google.com”&gt; Search for stuff &lt;/a&gt;</a:t>
                      </a:r>
                      <a:endParaRPr>
                        <a:latin typeface="Inconsolata"/>
                        <a:ea typeface="Inconsolata"/>
                        <a:cs typeface="Inconsolata"/>
                        <a:sym typeface="Inconsolata"/>
                      </a:endParaRPr>
                    </a:p>
                  </a:txBody>
                  <a:tcPr marT="91425" marB="91425" marR="91425" marL="91425">
                    <a:solidFill>
                      <a:srgbClr val="FFFFFF">
                        <a:alpha val="50770"/>
                      </a:srgbClr>
                    </a:solidFill>
                  </a:tcPr>
                </a:tc>
              </a:tr>
              <a:tr h="381000">
                <a:tc>
                  <a:txBody>
                    <a:bodyPr/>
                    <a:lstStyle/>
                    <a:p>
                      <a:pPr indent="0" lvl="0" marL="0" rtl="0" algn="l">
                        <a:spcBef>
                          <a:spcPts val="0"/>
                        </a:spcBef>
                        <a:spcAft>
                          <a:spcPts val="0"/>
                        </a:spcAft>
                        <a:buNone/>
                      </a:pPr>
                      <a:r>
                        <a:rPr b="1" lang="en" sz="1800">
                          <a:latin typeface="Inconsolata"/>
                          <a:ea typeface="Inconsolata"/>
                          <a:cs typeface="Inconsolata"/>
                          <a:sym typeface="Inconsolata"/>
                        </a:rPr>
                        <a:t>img</a:t>
                      </a:r>
                      <a:endParaRPr b="1" sz="1800">
                        <a:latin typeface="Inconsolata"/>
                        <a:ea typeface="Inconsolata"/>
                        <a:cs typeface="Inconsolata"/>
                        <a:sym typeface="Inconsolat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Images</a:t>
                      </a:r>
                      <a:endParaRPr>
                        <a:latin typeface="Proxima Nova"/>
                        <a:ea typeface="Proxima Nova"/>
                        <a:cs typeface="Proxima Nova"/>
                        <a:sym typeface="Proxima Nova"/>
                      </a:endParaRPr>
                    </a:p>
                  </a:txBody>
                  <a:tcPr marT="91425" marB="91425" marR="91425" marL="91425">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&lt;img src=”pic.jpg”&gt;</a:t>
                      </a:r>
                      <a:endParaRPr>
                        <a:latin typeface="Inconsolata"/>
                        <a:ea typeface="Inconsolata"/>
                        <a:cs typeface="Inconsolata"/>
                        <a:sym typeface="Inconsolata"/>
                      </a:endParaRPr>
                    </a:p>
                  </a:txBody>
                  <a:tcPr marT="91425" marB="91425" marR="91425" marL="91425">
                    <a:solidFill>
                      <a:srgbClr val="FFFFFF">
                        <a:alpha val="5077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2" name="Google Shape;512;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Common HTML Tags: </a:t>
            </a:r>
            <a:r>
              <a:rPr lang="en"/>
              <a:t>Lists</a:t>
            </a:r>
            <a:endParaRPr/>
          </a:p>
        </p:txBody>
      </p:sp>
      <p:graphicFrame>
        <p:nvGraphicFramePr>
          <p:cNvPr id="513" name="Google Shape;513;p56"/>
          <p:cNvGraphicFramePr/>
          <p:nvPr/>
        </p:nvGraphicFramePr>
        <p:xfrm>
          <a:off x="600913" y="1051650"/>
          <a:ext cx="3000000" cy="3000000"/>
        </p:xfrm>
        <a:graphic>
          <a:graphicData uri="http://schemas.openxmlformats.org/drawingml/2006/table">
            <a:tbl>
              <a:tblPr>
                <a:noFill/>
                <a:tableStyleId>{78875100-6D30-4883-ABE4-8A729A5619A3}</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r h="656025">
                <a:tc>
                  <a:txBody>
                    <a:bodyPr/>
                    <a:lstStyle/>
                    <a:p>
                      <a:pPr indent="0" lvl="0" marL="0" rtl="0" algn="l">
                        <a:spcBef>
                          <a:spcPts val="0"/>
                        </a:spcBef>
                        <a:spcAft>
                          <a:spcPts val="0"/>
                        </a:spcAft>
                        <a:buNone/>
                      </a:pPr>
                      <a:r>
                        <a:rPr b="1" lang="en" sz="1800">
                          <a:latin typeface="Inconsolata"/>
                          <a:ea typeface="Inconsolata"/>
                          <a:cs typeface="Inconsolata"/>
                          <a:sym typeface="Inconsolata"/>
                        </a:rPr>
                        <a:t>li</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List item</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rowSpan="2">
                  <a:txBody>
                    <a:bodyPr/>
                    <a:lstStyle/>
                    <a:p>
                      <a:pPr indent="0" lvl="0" marL="0" rtl="0" algn="l">
                        <a:spcBef>
                          <a:spcPts val="0"/>
                        </a:spcBef>
                        <a:spcAft>
                          <a:spcPts val="0"/>
                        </a:spcAft>
                        <a:buNone/>
                      </a:pPr>
                      <a:r>
                        <a:rPr lang="en">
                          <a:latin typeface="Inconsolata"/>
                          <a:ea typeface="Inconsolata"/>
                          <a:cs typeface="Inconsolata"/>
                          <a:sym typeface="Inconsolata"/>
                        </a:rPr>
                        <a:t>&lt;ul&gt;</a:t>
                      </a:r>
                      <a:endParaRPr>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a:t>
                      </a:r>
                      <a:r>
                        <a:rPr lang="en">
                          <a:solidFill>
                            <a:schemeClr val="dk1"/>
                          </a:solidFill>
                          <a:latin typeface="Inconsolata"/>
                          <a:ea typeface="Inconsolata"/>
                          <a:cs typeface="Inconsolata"/>
                          <a:sym typeface="Inconsolata"/>
                        </a:rPr>
                        <a:t>&lt;li&gt;Monday&lt;/li&gt;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&lt;/ul&gt;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656025">
                <a:tc>
                  <a:txBody>
                    <a:bodyPr/>
                    <a:lstStyle/>
                    <a:p>
                      <a:pPr indent="0" lvl="0" marL="0" rtl="0" algn="l">
                        <a:spcBef>
                          <a:spcPts val="0"/>
                        </a:spcBef>
                        <a:spcAft>
                          <a:spcPts val="0"/>
                        </a:spcAft>
                        <a:buNone/>
                      </a:pPr>
                      <a:r>
                        <a:rPr b="1" lang="en" sz="1800">
                          <a:latin typeface="Inconsolata"/>
                          <a:ea typeface="Inconsolata"/>
                          <a:cs typeface="Inconsolata"/>
                          <a:sym typeface="Inconsolata"/>
                        </a:rPr>
                        <a:t>ul</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Unordered list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vMerge="1"/>
              </a:tr>
              <a:tr h="804675">
                <a:tc>
                  <a:txBody>
                    <a:bodyPr/>
                    <a:lstStyle/>
                    <a:p>
                      <a:pPr indent="0" lvl="0" marL="0" rtl="0" algn="l">
                        <a:spcBef>
                          <a:spcPts val="0"/>
                        </a:spcBef>
                        <a:spcAft>
                          <a:spcPts val="0"/>
                        </a:spcAft>
                        <a:buNone/>
                      </a:pPr>
                      <a:r>
                        <a:rPr b="1" lang="en" sz="1800">
                          <a:latin typeface="Inconsolata"/>
                          <a:ea typeface="Inconsolata"/>
                          <a:cs typeface="Inconsolata"/>
                          <a:sym typeface="Inconsolata"/>
                        </a:rPr>
                        <a:t>ol</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Ordered list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a:t>
                      </a:r>
                      <a:r>
                        <a:rPr lang="en">
                          <a:solidFill>
                            <a:schemeClr val="dk1"/>
                          </a:solidFill>
                          <a:latin typeface="Inconsolata"/>
                          <a:ea typeface="Inconsolata"/>
                          <a:cs typeface="Inconsolata"/>
                          <a:sym typeface="Inconsolata"/>
                        </a:rPr>
                        <a:t>&lt;li&gt;Monday&lt;/li&gt;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9" name="Google Shape;519;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Tags in the Document Head</a:t>
            </a:r>
            <a:endParaRPr/>
          </a:p>
          <a:p>
            <a:pPr indent="0" lvl="0" marL="0" rtl="0" algn="l">
              <a:spcBef>
                <a:spcPts val="0"/>
              </a:spcBef>
              <a:spcAft>
                <a:spcPts val="0"/>
              </a:spcAft>
              <a:buNone/>
            </a:pPr>
            <a:r>
              <a:t/>
            </a:r>
            <a:endParaRPr/>
          </a:p>
        </p:txBody>
      </p:sp>
      <p:graphicFrame>
        <p:nvGraphicFramePr>
          <p:cNvPr id="520" name="Google Shape;520;p57"/>
          <p:cNvGraphicFramePr/>
          <p:nvPr/>
        </p:nvGraphicFramePr>
        <p:xfrm>
          <a:off x="600913" y="1051650"/>
          <a:ext cx="3000000" cy="3000000"/>
        </p:xfrm>
        <a:graphic>
          <a:graphicData uri="http://schemas.openxmlformats.org/drawingml/2006/table">
            <a:tbl>
              <a:tblPr>
                <a:noFill/>
                <a:tableStyleId>{78875100-6D30-4883-ABE4-8A729A5619A3}</a:tableStyleId>
              </a:tblPr>
              <a:tblGrid>
                <a:gridCol w="1947425"/>
                <a:gridCol w="2997375"/>
                <a:gridCol w="2997375"/>
              </a:tblGrid>
              <a:tr h="381000">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Element</a:t>
                      </a:r>
                      <a:endParaRPr b="1" sz="1800">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Description</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Example</a:t>
                      </a:r>
                      <a:endParaRPr b="1" sz="1800">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r h="1051400">
                <a:tc>
                  <a:txBody>
                    <a:bodyPr/>
                    <a:lstStyle/>
                    <a:p>
                      <a:pPr indent="0" lvl="0" marL="0" rtl="0" algn="l">
                        <a:spcBef>
                          <a:spcPts val="0"/>
                        </a:spcBef>
                        <a:spcAft>
                          <a:spcPts val="0"/>
                        </a:spcAft>
                        <a:buNone/>
                      </a:pPr>
                      <a:r>
                        <a:rPr b="1" lang="en" sz="1800">
                          <a:latin typeface="Inconsolata"/>
                          <a:ea typeface="Inconsolata"/>
                          <a:cs typeface="Inconsolata"/>
                          <a:sym typeface="Inconsolata"/>
                        </a:rPr>
                        <a:t>link</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Links a CSS style sheet.</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&lt;link href=”css/style.css”&gt;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r h="1051400">
                <a:tc>
                  <a:txBody>
                    <a:bodyPr/>
                    <a:lstStyle/>
                    <a:p>
                      <a:pPr indent="0" lvl="0" marL="0" rtl="0" algn="l">
                        <a:spcBef>
                          <a:spcPts val="0"/>
                        </a:spcBef>
                        <a:spcAft>
                          <a:spcPts val="0"/>
                        </a:spcAft>
                        <a:buNone/>
                      </a:pPr>
                      <a:r>
                        <a:rPr b="1" lang="en" sz="1800">
                          <a:latin typeface="Inconsolata"/>
                          <a:ea typeface="Inconsolata"/>
                          <a:cs typeface="Inconsolata"/>
                          <a:sym typeface="Inconsolata"/>
                        </a:rPr>
                        <a:t>title</a:t>
                      </a:r>
                      <a:endParaRPr b="1" sz="1800">
                        <a:latin typeface="Inconsolata"/>
                        <a:ea typeface="Inconsolata"/>
                        <a:cs typeface="Inconsolata"/>
                        <a:sym typeface="Inconsolata"/>
                      </a:endParaRPr>
                    </a:p>
                  </a:txBody>
                  <a:tcPr marT="91425" marB="91425" marR="91425" marL="91425">
                    <a:lnR cap="flat" cmpd="sng" w="9525">
                      <a:solidFill>
                        <a:srgbClr val="9E9E9E"/>
                      </a:solidFill>
                      <a:prstDash val="solid"/>
                      <a:round/>
                      <a:headEnd len="sm" w="sm" type="none"/>
                      <a:tailEnd len="sm" w="sm" type="none"/>
                    </a:lnR>
                    <a:solidFill>
                      <a:srgbClr val="FFFFFF">
                        <a:alpha val="50770"/>
                      </a:srgbClr>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Website title that shows up in the browser tab.</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c>
                  <a:txBody>
                    <a:bodyPr/>
                    <a:lstStyle/>
                    <a:p>
                      <a:pPr indent="0" lvl="0" marL="0" rtl="0" algn="l">
                        <a:spcBef>
                          <a:spcPts val="0"/>
                        </a:spcBef>
                        <a:spcAft>
                          <a:spcPts val="0"/>
                        </a:spcAft>
                        <a:buNone/>
                      </a:pPr>
                      <a:r>
                        <a:rPr lang="en">
                          <a:latin typeface="Inconsolata"/>
                          <a:ea typeface="Inconsolata"/>
                          <a:cs typeface="Inconsolata"/>
                          <a:sym typeface="Inconsolata"/>
                        </a:rPr>
                        <a:t>&lt;title&gt;My website&lt;/title&gt;</a:t>
                      </a:r>
                      <a:endParaRPr>
                        <a:latin typeface="Inconsolata"/>
                        <a:ea typeface="Inconsolata"/>
                        <a:cs typeface="Inconsolata"/>
                        <a:sym typeface="Inconsolat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alpha val="5077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chemeClr val="dk1"/>
                </a:solidFill>
              </a:rPr>
              <a:t>‹#›</a:t>
            </a:fld>
            <a:r>
              <a:rPr lang="en">
                <a:solidFill>
                  <a:schemeClr val="dk1"/>
                </a:solidFill>
              </a:rPr>
              <a:t> | © 2020 General Assembly</a:t>
            </a:r>
            <a:endParaRPr>
              <a:solidFill>
                <a:schemeClr val="dk1"/>
              </a:solidFill>
            </a:endParaRPr>
          </a:p>
        </p:txBody>
      </p:sp>
      <p:sp>
        <p:nvSpPr>
          <p:cNvPr id="526" name="Google Shape;526;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Cheat Sheet: HTML Elements</a:t>
            </a:r>
            <a:endParaRPr/>
          </a:p>
        </p:txBody>
      </p:sp>
      <p:sp>
        <p:nvSpPr>
          <p:cNvPr id="527" name="Google Shape;527;p58"/>
          <p:cNvSpPr txBox="1"/>
          <p:nvPr>
            <p:ph idx="4294967295" type="body"/>
          </p:nvPr>
        </p:nvSpPr>
        <p:spPr>
          <a:xfrm>
            <a:off x="457200" y="1143000"/>
            <a:ext cx="50448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providing a handy cheat sheet to reference HTML elements </a:t>
            </a:r>
            <a:r>
              <a:rPr lang="en" u="sng">
                <a:solidFill>
                  <a:schemeClr val="hlink"/>
                </a:solidFill>
                <a:hlinkClick r:id="rId3"/>
              </a:rPr>
              <a:t>here</a:t>
            </a:r>
            <a:r>
              <a:rPr lang="en"/>
              <a:t>.</a:t>
            </a:r>
            <a:endParaRPr/>
          </a:p>
          <a:p>
            <a:pPr indent="0" lvl="0" marL="0" rtl="0" algn="l">
              <a:spcBef>
                <a:spcPts val="1600"/>
              </a:spcBef>
              <a:spcAft>
                <a:spcPts val="1600"/>
              </a:spcAft>
              <a:buNone/>
            </a:pPr>
            <a:r>
              <a:rPr lang="en"/>
              <a:t>The “Structural” and “Text/Image” lists in the cheat sheet are a good place to start when learning HTML. Forms will come later.</a:t>
            </a:r>
            <a:endParaRPr/>
          </a:p>
        </p:txBody>
      </p:sp>
      <p:sp>
        <p:nvSpPr>
          <p:cNvPr id="528" name="Google Shape;528;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529" name="Google Shape;529;p58"/>
          <p:cNvPicPr preferRelativeResize="0"/>
          <p:nvPr/>
        </p:nvPicPr>
        <p:blipFill rotWithShape="1">
          <a:blip r:embed="rId4">
            <a:alphaModFix/>
          </a:blip>
          <a:srcRect b="0" l="0" r="0" t="3799"/>
          <a:stretch/>
        </p:blipFill>
        <p:spPr>
          <a:xfrm>
            <a:off x="5381450" y="908350"/>
            <a:ext cx="3337200" cy="3235449"/>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35" name="Google Shape;535;p5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Recreate This Slide in HTML!</a:t>
            </a:r>
            <a:endParaRPr/>
          </a:p>
        </p:txBody>
      </p:sp>
      <p:sp>
        <p:nvSpPr>
          <p:cNvPr id="536" name="Google Shape;536;p59"/>
          <p:cNvSpPr txBox="1"/>
          <p:nvPr>
            <p:ph idx="1" type="body"/>
          </p:nvPr>
        </p:nvSpPr>
        <p:spPr>
          <a:xfrm>
            <a:off x="457200" y="11028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Hypertext Markup Challenge</a:t>
            </a:r>
            <a:endParaRPr b="1"/>
          </a:p>
          <a:p>
            <a:pPr indent="0" lvl="0" marL="0" rtl="0" algn="l">
              <a:spcBef>
                <a:spcPts val="1600"/>
              </a:spcBef>
              <a:spcAft>
                <a:spcPts val="0"/>
              </a:spcAft>
              <a:buNone/>
            </a:pPr>
            <a:r>
              <a:rPr lang="en"/>
              <a:t>Using the following HTML tags, recreate the contents of this slide, not including the teal title portion. Tags you should use include:</a:t>
            </a:r>
            <a:endParaRPr/>
          </a:p>
          <a:p>
            <a:pPr indent="-342900" lvl="0" marL="457200" rtl="0" algn="l">
              <a:spcBef>
                <a:spcPts val="1600"/>
              </a:spcBef>
              <a:spcAft>
                <a:spcPts val="0"/>
              </a:spcAft>
              <a:buSzPts val="1800"/>
              <a:buFont typeface="Inconsolata"/>
              <a:buChar char="●"/>
            </a:pPr>
            <a:r>
              <a:rPr lang="en">
                <a:latin typeface="Inconsolata"/>
                <a:ea typeface="Inconsolata"/>
                <a:cs typeface="Inconsolata"/>
                <a:sym typeface="Inconsolata"/>
              </a:rPr>
              <a:t>&lt;h1&gt;</a:t>
            </a:r>
            <a:endParaRPr>
              <a:latin typeface="Inconsolata"/>
              <a:ea typeface="Inconsolata"/>
              <a:cs typeface="Inconsolata"/>
              <a:sym typeface="Inconsolata"/>
            </a:endParaRPr>
          </a:p>
          <a:p>
            <a:pPr indent="-342900" lvl="0" marL="457200" rtl="0" algn="l">
              <a:spcBef>
                <a:spcPts val="0"/>
              </a:spcBef>
              <a:spcAft>
                <a:spcPts val="0"/>
              </a:spcAft>
              <a:buSzPts val="1800"/>
              <a:buFont typeface="Inconsolata"/>
              <a:buChar char="●"/>
            </a:pPr>
            <a:r>
              <a:rPr lang="en">
                <a:latin typeface="Inconsolata"/>
                <a:ea typeface="Inconsolata"/>
                <a:cs typeface="Inconsolata"/>
                <a:sym typeface="Inconsolata"/>
              </a:rPr>
              <a:t>&lt;p&gt;</a:t>
            </a:r>
            <a:endParaRPr>
              <a:latin typeface="Inconsolata"/>
              <a:ea typeface="Inconsolata"/>
              <a:cs typeface="Inconsolata"/>
              <a:sym typeface="Inconsolata"/>
            </a:endParaRPr>
          </a:p>
          <a:p>
            <a:pPr indent="-342900" lvl="0" marL="457200" rtl="0" algn="l">
              <a:spcBef>
                <a:spcPts val="0"/>
              </a:spcBef>
              <a:spcAft>
                <a:spcPts val="0"/>
              </a:spcAft>
              <a:buSzPts val="1800"/>
              <a:buFont typeface="Inconsolata"/>
              <a:buChar char="●"/>
            </a:pPr>
            <a:r>
              <a:rPr lang="en">
                <a:latin typeface="Inconsolata"/>
                <a:ea typeface="Inconsolata"/>
                <a:cs typeface="Inconsolata"/>
                <a:sym typeface="Inconsolata"/>
              </a:rPr>
              <a:t>&lt;ul&gt;</a:t>
            </a:r>
            <a:endParaRPr>
              <a:latin typeface="Inconsolata"/>
              <a:ea typeface="Inconsolata"/>
              <a:cs typeface="Inconsolata"/>
              <a:sym typeface="Inconsolata"/>
            </a:endParaRPr>
          </a:p>
          <a:p>
            <a:pPr indent="-342900" lvl="0" marL="457200" rtl="0" algn="l">
              <a:spcBef>
                <a:spcPts val="0"/>
              </a:spcBef>
              <a:spcAft>
                <a:spcPts val="0"/>
              </a:spcAft>
              <a:buSzPts val="1800"/>
              <a:buFont typeface="Inconsolata"/>
              <a:buChar char="●"/>
            </a:pPr>
            <a:r>
              <a:rPr lang="en">
                <a:latin typeface="Inconsolata"/>
                <a:ea typeface="Inconsolata"/>
                <a:cs typeface="Inconsolata"/>
                <a:sym typeface="Inconsolata"/>
              </a:rPr>
              <a:t>&lt;li&gt;</a:t>
            </a:r>
            <a:endParaRPr>
              <a:latin typeface="Inconsolata"/>
              <a:ea typeface="Inconsolata"/>
              <a:cs typeface="Inconsolata"/>
              <a:sym typeface="Inconsolata"/>
            </a:endParaRPr>
          </a:p>
        </p:txBody>
      </p:sp>
      <p:sp>
        <p:nvSpPr>
          <p:cNvPr id="537" name="Google Shape;537;p5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1" name="Shape 541"/>
        <p:cNvGrpSpPr/>
        <p:nvPr/>
      </p:nvGrpSpPr>
      <p:grpSpPr>
        <a:xfrm>
          <a:off x="0" y="0"/>
          <a:ext cx="0" cy="0"/>
          <a:chOff x="0" y="0"/>
          <a:chExt cx="0" cy="0"/>
        </a:xfrm>
      </p:grpSpPr>
      <p:sp>
        <p:nvSpPr>
          <p:cNvPr id="542" name="Google Shape;542;p60"/>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43" name="Google Shape;543;p6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Press Release</a:t>
            </a:r>
            <a:endParaRPr/>
          </a:p>
        </p:txBody>
      </p:sp>
      <p:sp>
        <p:nvSpPr>
          <p:cNvPr id="544" name="Google Shape;544;p6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make a press release together! We’ll take plain old text and apply HTML tags to define certain sections according to their role in the document.</a:t>
            </a:r>
            <a:endParaRPr/>
          </a:p>
        </p:txBody>
      </p:sp>
      <p:sp>
        <p:nvSpPr>
          <p:cNvPr id="545" name="Google Shape;545;p6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6" name="Google Shape;546;p60"/>
          <p:cNvSpPr/>
          <p:nvPr/>
        </p:nvSpPr>
        <p:spPr>
          <a:xfrm>
            <a:off x="753200" y="21978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https://codepen.io/GAmarketing/pen/YzzLyVp</a:t>
            </a:r>
            <a:endParaRPr sz="1800">
              <a:latin typeface="Proxima Nova"/>
              <a:ea typeface="Proxima Nova"/>
              <a:cs typeface="Proxima Nova"/>
              <a:sym typeface="Proxima Nova"/>
            </a:endParaRPr>
          </a:p>
        </p:txBody>
      </p:sp>
      <p:sp>
        <p:nvSpPr>
          <p:cNvPr id="547" name="Google Shape;547;p60"/>
          <p:cNvSpPr/>
          <p:nvPr/>
        </p:nvSpPr>
        <p:spPr>
          <a:xfrm>
            <a:off x="4238688" y="28760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0"/>
          <p:cNvSpPr/>
          <p:nvPr/>
        </p:nvSpPr>
        <p:spPr>
          <a:xfrm>
            <a:off x="5219500" y="21978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a:t>
            </a:r>
            <a:r>
              <a:rPr b="1" lang="en" sz="1600">
                <a:latin typeface="Proxima Nova"/>
                <a:ea typeface="Proxima Nova"/>
                <a:cs typeface="Proxima Nova"/>
                <a:sym typeface="Proxima Nova"/>
              </a:rPr>
              <a:t>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u="sng">
                <a:solidFill>
                  <a:schemeClr val="hlink"/>
                </a:solidFill>
                <a:latin typeface="Proxima Nova"/>
                <a:ea typeface="Proxima Nova"/>
                <a:cs typeface="Proxima Nova"/>
                <a:sym typeface="Proxima Nova"/>
                <a:hlinkClick r:id="rId4"/>
              </a:rPr>
              <a:t>https://codepen.io/GAmarketing/pen/YzzLyZG</a:t>
            </a:r>
            <a:endParaRPr sz="1800">
              <a:latin typeface="Proxima Nova"/>
              <a:ea typeface="Proxima Nova"/>
              <a:cs typeface="Proxima Nova"/>
              <a:sym typeface="Proxima Nova"/>
            </a:endParaRPr>
          </a:p>
        </p:txBody>
      </p:sp>
      <p:sp>
        <p:nvSpPr>
          <p:cNvPr id="549" name="Google Shape;549;p6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1"/>
          <p:cNvSpPr txBox="1"/>
          <p:nvPr>
            <p:ph idx="12" type="sldNum"/>
          </p:nvPr>
        </p:nvSpPr>
        <p:spPr>
          <a:xfrm>
            <a:off x="-51366" y="4749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55" name="Google Shape;555;p61"/>
          <p:cNvSpPr txBox="1"/>
          <p:nvPr>
            <p:ph type="title"/>
          </p:nvPr>
        </p:nvSpPr>
        <p:spPr>
          <a:xfrm>
            <a:off x="908850" y="237038"/>
            <a:ext cx="5009400" cy="45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Bovine</a:t>
            </a:r>
            <a:endParaRPr/>
          </a:p>
        </p:txBody>
      </p:sp>
      <p:sp>
        <p:nvSpPr>
          <p:cNvPr id="556" name="Google Shape;556;p61"/>
          <p:cNvSpPr txBox="1"/>
          <p:nvPr>
            <p:ph idx="1" type="body"/>
          </p:nvPr>
        </p:nvSpPr>
        <p:spPr>
          <a:xfrm>
            <a:off x="457200" y="1143000"/>
            <a:ext cx="8229600" cy="29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Let’s tag an article together!</a:t>
            </a:r>
            <a:endParaRPr/>
          </a:p>
          <a:p>
            <a:pPr indent="0" lvl="0" marL="0" rtl="0" algn="l">
              <a:lnSpc>
                <a:spcPct val="115000"/>
              </a:lnSpc>
              <a:spcBef>
                <a:spcPts val="1600"/>
              </a:spcBef>
              <a:spcAft>
                <a:spcPts val="0"/>
              </a:spcAft>
              <a:buSzPts val="1800"/>
              <a:buNone/>
            </a:pPr>
            <a:r>
              <a:rPr lang="en"/>
              <a:t>Our steps are:</a:t>
            </a:r>
            <a:endParaRPr/>
          </a:p>
          <a:p>
            <a:pPr indent="-342900" lvl="0" marL="457200" rtl="0" algn="l">
              <a:lnSpc>
                <a:spcPct val="115000"/>
              </a:lnSpc>
              <a:spcBef>
                <a:spcPts val="1600"/>
              </a:spcBef>
              <a:spcAft>
                <a:spcPts val="0"/>
              </a:spcAft>
              <a:buSzPts val="1800"/>
              <a:buAutoNum type="arabicPeriod"/>
            </a:pPr>
            <a:r>
              <a:rPr lang="en"/>
              <a:t>Link the HTML, Images, and CSS</a:t>
            </a:r>
            <a:endParaRPr/>
          </a:p>
          <a:p>
            <a:pPr indent="-342900" lvl="0" marL="457200" rtl="0" algn="l">
              <a:lnSpc>
                <a:spcPct val="115000"/>
              </a:lnSpc>
              <a:spcBef>
                <a:spcPts val="0"/>
              </a:spcBef>
              <a:spcAft>
                <a:spcPts val="0"/>
              </a:spcAft>
              <a:buSzPts val="1800"/>
              <a:buAutoNum type="arabicPeriod"/>
            </a:pPr>
            <a:r>
              <a:rPr lang="en"/>
              <a:t>Add the content to the html</a:t>
            </a:r>
            <a:endParaRPr/>
          </a:p>
          <a:p>
            <a:pPr indent="-342900" lvl="0" marL="457200" rtl="0" algn="l">
              <a:lnSpc>
                <a:spcPct val="115000"/>
              </a:lnSpc>
              <a:spcBef>
                <a:spcPts val="0"/>
              </a:spcBef>
              <a:spcAft>
                <a:spcPts val="0"/>
              </a:spcAft>
              <a:buSzPts val="1800"/>
              <a:buAutoNum type="arabicPeriod"/>
            </a:pPr>
            <a:r>
              <a:rPr lang="en"/>
              <a:t>Tag the content</a:t>
            </a:r>
            <a:endParaRPr/>
          </a:p>
        </p:txBody>
      </p:sp>
      <p:sp>
        <p:nvSpPr>
          <p:cNvPr id="557" name="Google Shape;557;p61"/>
          <p:cNvSpPr txBox="1"/>
          <p:nvPr>
            <p:ph idx="3" type="sldNum"/>
          </p:nvPr>
        </p:nvSpPr>
        <p:spPr>
          <a:xfrm>
            <a:off x="457200" y="4662725"/>
            <a:ext cx="2372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8" name="Google Shape;558;p6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SzPts val="9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64" name="Google Shape;564;p62"/>
          <p:cNvSpPr txBox="1"/>
          <p:nvPr>
            <p:ph type="title"/>
          </p:nvPr>
        </p:nvSpPr>
        <p:spPr>
          <a:xfrm>
            <a:off x="847575" y="2117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 Kasserole</a:t>
            </a:r>
            <a:endParaRPr/>
          </a:p>
        </p:txBody>
      </p:sp>
      <p:sp>
        <p:nvSpPr>
          <p:cNvPr id="565" name="Google Shape;565;p6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Your goal is to experiment with formatting content in HTML. Fork the CodePen as your own. Then, code away! Add the hyperlinks properly, reference the image, create metadata, and get a real webpage going.</a:t>
            </a:r>
            <a:endParaRPr/>
          </a:p>
        </p:txBody>
      </p:sp>
      <p:sp>
        <p:nvSpPr>
          <p:cNvPr id="566" name="Google Shape;566;p62"/>
          <p:cNvSpPr/>
          <p:nvPr/>
        </p:nvSpPr>
        <p:spPr>
          <a:xfrm>
            <a:off x="7532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800" u="sng">
                <a:solidFill>
                  <a:schemeClr val="hlink"/>
                </a:solidFill>
                <a:latin typeface="Proxima Nova"/>
                <a:ea typeface="Proxima Nova"/>
                <a:cs typeface="Proxima Nova"/>
                <a:sym typeface="Proxima Nova"/>
                <a:hlinkClick r:id="rId3"/>
              </a:rPr>
              <a:t>https://codepen.io/GAmarketing/pen/RwwyPLw</a:t>
            </a:r>
            <a:endParaRPr sz="1800">
              <a:latin typeface="Proxima Nova"/>
              <a:ea typeface="Proxima Nova"/>
              <a:cs typeface="Proxima Nova"/>
              <a:sym typeface="Proxima Nova"/>
            </a:endParaRPr>
          </a:p>
        </p:txBody>
      </p:sp>
      <p:sp>
        <p:nvSpPr>
          <p:cNvPr id="567" name="Google Shape;567;p62"/>
          <p:cNvSpPr/>
          <p:nvPr/>
        </p:nvSpPr>
        <p:spPr>
          <a:xfrm>
            <a:off x="4238688" y="30544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2"/>
          <p:cNvSpPr/>
          <p:nvPr/>
        </p:nvSpPr>
        <p:spPr>
          <a:xfrm>
            <a:off x="52195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https://codepen.io/GAmarketing/pen/MWWGwoO</a:t>
            </a:r>
            <a:endParaRPr sz="1800">
              <a:latin typeface="Proxima Nova"/>
              <a:ea typeface="Proxima Nova"/>
              <a:cs typeface="Proxima Nova"/>
              <a:sym typeface="Proxima Nova"/>
            </a:endParaRPr>
          </a:p>
        </p:txBody>
      </p:sp>
      <p:sp>
        <p:nvSpPr>
          <p:cNvPr id="569" name="Google Shape;569;p6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rPr>
              <a:t>30 Minutes</a:t>
            </a:r>
            <a:endParaRPr>
              <a:solidFill>
                <a:schemeClr val="dk1"/>
              </a:solidFill>
            </a:endParaRPr>
          </a:p>
          <a:p>
            <a:pPr indent="0" lvl="0" marL="0" rtl="0" algn="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a:t>
            </a:r>
            <a:r>
              <a:rPr lang="en"/>
              <a:t>Preparation</a:t>
            </a:r>
            <a:endParaRPr/>
          </a:p>
          <a:p>
            <a:pPr indent="0" lvl="0" marL="0" rtl="0" algn="l">
              <a:spcBef>
                <a:spcPts val="0"/>
              </a:spcBef>
              <a:spcAft>
                <a:spcPts val="0"/>
              </a:spcAft>
              <a:buNone/>
            </a:pPr>
            <a:r>
              <a:t/>
            </a:r>
            <a:endParaRPr/>
          </a:p>
        </p:txBody>
      </p:sp>
      <p:sp>
        <p:nvSpPr>
          <p:cNvPr id="300" name="Google Shape;300;p36"/>
          <p:cNvSpPr txBox="1"/>
          <p:nvPr>
            <p:ph idx="4294967295" type="body"/>
          </p:nvPr>
        </p:nvSpPr>
        <p:spPr>
          <a:xfrm>
            <a:off x="979500" y="1078375"/>
            <a:ext cx="7099500" cy="36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teaching remote, use breakout rooms for partner and group activities, and try adapting some of the partner exercises into small groups depending on your class size. For discussions, use slack threads to collect responses and review them after some time has passed. Be sure to frequently check in with students and solicit responses via slack during instruction.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For more remote teaching guidance, </a:t>
            </a:r>
            <a:r>
              <a:rPr lang="en" sz="1400" u="sng">
                <a:solidFill>
                  <a:schemeClr val="hlink"/>
                </a:solidFill>
                <a:hlinkClick r:id="rId3"/>
              </a:rPr>
              <a:t>the myGA "How to Teach Online" course</a:t>
            </a:r>
            <a:r>
              <a:rPr lang="en" sz="1400">
                <a:solidFill>
                  <a:schemeClr val="dk1"/>
                </a:solidFill>
              </a:rPr>
              <a:t> is available.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4"/>
              </a:rPr>
              <a:t>Reference Code</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5"/>
              </a:rPr>
              <a:t>Starter Code in CodePen</a:t>
            </a:r>
            <a:endParaRPr sz="1400">
              <a:solidFill>
                <a:schemeClr val="dk1"/>
              </a:solidFill>
            </a:endParaRPr>
          </a:p>
          <a:p>
            <a:pPr indent="-317500" lvl="1" marL="914400" rtl="0" algn="l">
              <a:spcBef>
                <a:spcPts val="0"/>
              </a:spcBef>
              <a:spcAft>
                <a:spcPts val="0"/>
              </a:spcAft>
              <a:buClr>
                <a:schemeClr val="dk1"/>
              </a:buClr>
              <a:buSzPts val="1400"/>
              <a:buChar char="○"/>
            </a:pPr>
            <a:r>
              <a:rPr lang="en" sz="1400" u="sng">
                <a:solidFill>
                  <a:schemeClr val="hlink"/>
                </a:solidFill>
                <a:hlinkClick r:id="rId6"/>
              </a:rPr>
              <a:t>Solution Code in CodePen</a:t>
            </a:r>
            <a:endParaRPr sz="1400">
              <a:solidFill>
                <a:schemeClr val="dk1"/>
              </a:solidFill>
            </a:endParaRPr>
          </a:p>
        </p:txBody>
      </p:sp>
      <p:sp>
        <p:nvSpPr>
          <p:cNvPr id="301" name="Google Shape;301;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3"/>
          <p:cNvSpPr txBox="1"/>
          <p:nvPr>
            <p:ph type="title"/>
          </p:nvPr>
        </p:nvSpPr>
        <p:spPr>
          <a:xfrm>
            <a:off x="908850" y="275313"/>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0018"/>
              </a:buClr>
              <a:buSzPts val="5600"/>
              <a:buFont typeface="Helvetica Neue"/>
              <a:buNone/>
            </a:pPr>
            <a:r>
              <a:rPr lang="en" sz="2800">
                <a:solidFill>
                  <a:srgbClr val="000000"/>
                </a:solidFill>
              </a:rPr>
              <a:t> Cookie Time</a:t>
            </a:r>
            <a:endParaRPr sz="2800">
              <a:solidFill>
                <a:srgbClr val="ED332F"/>
              </a:solidFill>
              <a:latin typeface="Proxima Nova"/>
              <a:ea typeface="Proxima Nova"/>
              <a:cs typeface="Proxima Nova"/>
              <a:sym typeface="Proxima Nova"/>
            </a:endParaRPr>
          </a:p>
        </p:txBody>
      </p:sp>
      <p:sp>
        <p:nvSpPr>
          <p:cNvPr id="575" name="Google Shape;575;p63"/>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6" name="Google Shape;576;p63"/>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7" name="Google Shape;577;p6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
        <p:nvSpPr>
          <p:cNvPr id="578" name="Google Shape;578;p63"/>
          <p:cNvSpPr txBox="1"/>
          <p:nvPr>
            <p:ph idx="1" type="body"/>
          </p:nvPr>
        </p:nvSpPr>
        <p:spPr>
          <a:xfrm>
            <a:off x="457200" y="1143000"/>
            <a:ext cx="8229600" cy="12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Follow the directions in the CodePen to add HTML tags to the given document. Think about the common tags we’ve seen. You can also sneak a peek at the CSS for a glimpse ahead at how style is applied to specific tags!</a:t>
            </a:r>
            <a:endParaRPr/>
          </a:p>
        </p:txBody>
      </p:sp>
      <p:sp>
        <p:nvSpPr>
          <p:cNvPr id="579" name="Google Shape;579;p63"/>
          <p:cNvSpPr/>
          <p:nvPr/>
        </p:nvSpPr>
        <p:spPr>
          <a:xfrm>
            <a:off x="7532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Starter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rPr>
              <a:t>https://codepen.io/GAmarketing/pen/abbGvNe</a:t>
            </a:r>
            <a:endParaRPr sz="1800">
              <a:latin typeface="Proxima Nova"/>
              <a:ea typeface="Proxima Nova"/>
              <a:cs typeface="Proxima Nova"/>
              <a:sym typeface="Proxima Nova"/>
            </a:endParaRPr>
          </a:p>
        </p:txBody>
      </p:sp>
      <p:sp>
        <p:nvSpPr>
          <p:cNvPr id="580" name="Google Shape;580;p63"/>
          <p:cNvSpPr/>
          <p:nvPr/>
        </p:nvSpPr>
        <p:spPr>
          <a:xfrm>
            <a:off x="4238688" y="3054450"/>
            <a:ext cx="666600" cy="393600"/>
          </a:xfrm>
          <a:prstGeom prst="rightArrow">
            <a:avLst>
              <a:gd fmla="val 50000" name="adj1"/>
              <a:gd fmla="val 50000" name="adj2"/>
            </a:avLst>
          </a:prstGeom>
          <a:solidFill>
            <a:srgbClr val="00A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3"/>
          <p:cNvSpPr/>
          <p:nvPr/>
        </p:nvSpPr>
        <p:spPr>
          <a:xfrm>
            <a:off x="5219500" y="2376200"/>
            <a:ext cx="3171300" cy="18831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Solution code: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https://codepen.io/GAmarketing/pen/jOOxbMK</a:t>
            </a:r>
            <a:endParaRPr sz="1800">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5" name="Shape 585"/>
        <p:cNvGrpSpPr/>
        <p:nvPr/>
      </p:nvGrpSpPr>
      <p:grpSpPr>
        <a:xfrm>
          <a:off x="0" y="0"/>
          <a:ext cx="0" cy="0"/>
          <a:chOff x="0" y="0"/>
          <a:chExt cx="0" cy="0"/>
        </a:xfrm>
      </p:grpSpPr>
      <p:sp>
        <p:nvSpPr>
          <p:cNvPr id="586" name="Google Shape;586;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87" name="Google Shape;587;p64"/>
          <p:cNvSpPr txBox="1"/>
          <p:nvPr>
            <p:ph type="title"/>
          </p:nvPr>
        </p:nvSpPr>
        <p:spPr>
          <a:xfrm>
            <a:off x="457200" y="876225"/>
            <a:ext cx="4114800" cy="313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Flex Lesson</a:t>
            </a:r>
            <a:endParaRPr/>
          </a:p>
        </p:txBody>
      </p:sp>
      <p:sp>
        <p:nvSpPr>
          <p:cNvPr id="588" name="Google Shape;588;p64"/>
          <p:cNvSpPr txBox="1"/>
          <p:nvPr>
            <p:ph idx="1" type="body"/>
          </p:nvPr>
        </p:nvSpPr>
        <p:spPr>
          <a:xfrm>
            <a:off x="457200" y="1841850"/>
            <a:ext cx="8229600" cy="145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HTML Tables</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5"/>
          <p:cNvSpPr txBox="1"/>
          <p:nvPr>
            <p:ph type="title"/>
          </p:nvPr>
        </p:nvSpPr>
        <p:spPr>
          <a:xfrm>
            <a:off x="457210" y="257255"/>
            <a:ext cx="3393900" cy="578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594" name="Google Shape;594;p65"/>
          <p:cNvSpPr txBox="1"/>
          <p:nvPr/>
        </p:nvSpPr>
        <p:spPr>
          <a:xfrm>
            <a:off x="457200" y="4662725"/>
            <a:ext cx="2860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5" name="Google Shape;595;p65"/>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Time</a:t>
            </a:r>
            <a:endParaRPr/>
          </a:p>
        </p:txBody>
      </p:sp>
      <p:sp>
        <p:nvSpPr>
          <p:cNvPr id="596" name="Google Shape;596;p65"/>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HTML Is Content</a:t>
            </a:r>
            <a:endParaRPr/>
          </a:p>
        </p:txBody>
      </p:sp>
      <p:sp>
        <p:nvSpPr>
          <p:cNvPr id="597" name="Google Shape;597;p65"/>
          <p:cNvSpPr txBox="1"/>
          <p:nvPr>
            <p:ph idx="3" type="body"/>
          </p:nvPr>
        </p:nvSpPr>
        <p:spPr>
          <a:xfrm>
            <a:off x="458325" y="1811075"/>
            <a:ext cx="3334500" cy="2808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Tags</a:t>
            </a:r>
            <a:r>
              <a:rPr lang="en"/>
              <a:t> define and describe the content on a webpage.</a:t>
            </a:r>
            <a:endParaRPr/>
          </a:p>
          <a:p>
            <a:pPr indent="-342900" lvl="0" marL="457200" rtl="0" algn="l">
              <a:lnSpc>
                <a:spcPct val="100000"/>
              </a:lnSpc>
              <a:spcBef>
                <a:spcPts val="1000"/>
              </a:spcBef>
              <a:spcAft>
                <a:spcPts val="1000"/>
              </a:spcAft>
              <a:buSzPts val="1800"/>
              <a:buChar char="●"/>
            </a:pPr>
            <a:r>
              <a:rPr lang="en"/>
              <a:t>Elements are </a:t>
            </a:r>
            <a:r>
              <a:rPr b="1" lang="en"/>
              <a:t>related</a:t>
            </a:r>
            <a:r>
              <a:rPr lang="en"/>
              <a:t> to each other via parent, child, and sibling relationships.</a:t>
            </a:r>
            <a:endParaRPr/>
          </a:p>
        </p:txBody>
      </p:sp>
      <p:sp>
        <p:nvSpPr>
          <p:cNvPr id="598" name="Google Shape;598;p65"/>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Style!</a:t>
            </a:r>
            <a:endParaRPr/>
          </a:p>
        </p:txBody>
      </p:sp>
      <p:sp>
        <p:nvSpPr>
          <p:cNvPr id="599" name="Google Shape;599;p65"/>
          <p:cNvSpPr txBox="1"/>
          <p:nvPr>
            <p:ph idx="5" type="body"/>
          </p:nvPr>
        </p:nvSpPr>
        <p:spPr>
          <a:xfrm>
            <a:off x="4864075" y="1854425"/>
            <a:ext cx="4103100" cy="28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CSS will add style to our HTML elements.</a:t>
            </a:r>
            <a:endParaRPr/>
          </a:p>
          <a:p>
            <a:pPr indent="-342900" lvl="0" marL="457200" rtl="0" algn="l">
              <a:spcBef>
                <a:spcPts val="1000"/>
              </a:spcBef>
              <a:spcAft>
                <a:spcPts val="1000"/>
              </a:spcAft>
              <a:buSzPts val="1800"/>
              <a:buChar char="●"/>
            </a:pPr>
            <a:r>
              <a:rPr lang="en"/>
              <a:t>CSS rules use selectors to select specific HTML tags to style.</a:t>
            </a:r>
            <a:endParaRPr/>
          </a:p>
        </p:txBody>
      </p:sp>
      <p:sp>
        <p:nvSpPr>
          <p:cNvPr id="600" name="Google Shape;600;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 to HTML</a:t>
            </a:r>
            <a:endParaRPr/>
          </a:p>
          <a:p>
            <a:pPr indent="0" lvl="0" marL="0" rtl="0" algn="l">
              <a:spcBef>
                <a:spcPts val="0"/>
              </a:spcBef>
              <a:spcAft>
                <a:spcPts val="0"/>
              </a:spcAft>
              <a:buNone/>
            </a:pPr>
            <a:r>
              <a:t/>
            </a:r>
            <a:endParaRPr/>
          </a:p>
        </p:txBody>
      </p:sp>
      <p:sp>
        <p:nvSpPr>
          <p:cNvPr id="307" name="Google Shape;307;p37"/>
          <p:cNvSpPr txBox="1"/>
          <p:nvPr>
            <p:ph idx="4294967295" type="body"/>
          </p:nvPr>
        </p:nvSpPr>
        <p:spPr>
          <a:xfrm>
            <a:off x="979500" y="1164500"/>
            <a:ext cx="31878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300">
                <a:solidFill>
                  <a:schemeClr val="dk1"/>
                </a:solidFill>
              </a:rPr>
              <a:t>This lesson introduces HTML elements and relationships, setting the stage for semantic HTML and CSS.</a:t>
            </a:r>
            <a:endParaRPr sz="13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
        <p:nvSpPr>
          <p:cNvPr id="308" name="Google Shape;308;p37"/>
          <p:cNvSpPr txBox="1"/>
          <p:nvPr>
            <p:ph idx="4294967295" type="body"/>
          </p:nvPr>
        </p:nvSpPr>
        <p:spPr>
          <a:xfrm>
            <a:off x="4366175" y="1164500"/>
            <a:ext cx="44127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Create HTML documents using common element tags.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Inspect web pages using the browser’s developer tools.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Describe the relationship between HTML, CSS, and JavaScript in websites.</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Duration: </a:t>
            </a:r>
            <a:r>
              <a:rPr lang="en" sz="1600">
                <a:solidFill>
                  <a:schemeClr val="dk1"/>
                </a:solidFill>
              </a:rPr>
              <a:t>180</a:t>
            </a:r>
            <a:r>
              <a:rPr lang="en" sz="1600">
                <a:solidFill>
                  <a:schemeClr val="dk1"/>
                </a:solidFill>
              </a:rPr>
              <a:t> minutes</a:t>
            </a:r>
            <a:endParaRPr sz="1600">
              <a:solidFill>
                <a:schemeClr val="dk1"/>
              </a:solidFill>
              <a:latin typeface="Arial"/>
              <a:ea typeface="Arial"/>
              <a:cs typeface="Arial"/>
              <a:sym typeface="Arial"/>
            </a:endParaRPr>
          </a:p>
          <a:p>
            <a:pPr indent="0" lvl="0" marL="0" rtl="0" algn="l">
              <a:spcBef>
                <a:spcPts val="1600"/>
              </a:spcBef>
              <a:spcAft>
                <a:spcPts val="1600"/>
              </a:spcAft>
              <a:buNone/>
            </a:pPr>
            <a:r>
              <a:t/>
            </a:r>
            <a:endParaRPr b="1">
              <a:solidFill>
                <a:schemeClr val="dk1"/>
              </a:solidFill>
            </a:endParaRPr>
          </a:p>
        </p:txBody>
      </p:sp>
      <p:sp>
        <p:nvSpPr>
          <p:cNvPr id="309" name="Google Shape;309;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315" name="Google Shape;315;p38"/>
          <p:cNvGraphicFramePr/>
          <p:nvPr/>
        </p:nvGraphicFramePr>
        <p:xfrm>
          <a:off x="1027388" y="1041102"/>
          <a:ext cx="3000000" cy="3000000"/>
        </p:xfrm>
        <a:graphic>
          <a:graphicData uri="http://schemas.openxmlformats.org/drawingml/2006/table">
            <a:tbl>
              <a:tblPr>
                <a:noFill/>
                <a:tableStyleId>{78875100-6D30-4883-ABE4-8A729A5619A3}</a:tableStyleId>
              </a:tblPr>
              <a:tblGrid>
                <a:gridCol w="1632900"/>
                <a:gridCol w="1845325"/>
                <a:gridCol w="3610975"/>
              </a:tblGrid>
              <a:tr h="347675">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Time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Activity</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Purpose</a:t>
                      </a:r>
                      <a:endParaRPr b="1" sz="1000">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33225">
                <a:tc>
                  <a:txBody>
                    <a:bodyPr/>
                    <a:lstStyle/>
                    <a:p>
                      <a:pPr indent="0" lvl="0" marL="0" rtl="0" algn="l">
                        <a:spcBef>
                          <a:spcPts val="0"/>
                        </a:spcBef>
                        <a:spcAft>
                          <a:spcPts val="0"/>
                        </a:spcAft>
                        <a:buNone/>
                      </a:pPr>
                      <a:r>
                        <a:rPr lang="en" sz="1000">
                          <a:latin typeface="Proxima Nova"/>
                          <a:ea typeface="Proxima Nova"/>
                          <a:cs typeface="Proxima Nova"/>
                          <a:sym typeface="Proxima Nova"/>
                        </a:rPr>
                        <a:t>0:00–0:15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Welcome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the lesson’s objectives and agenda. Ensure students are properly set up for the course.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0:15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0:30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HTML Instruction</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Understand HTMLs place in web development.</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0:30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0:45</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Hello Inspector</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Introduce the Chrome Inspector tool and ability to edit pages.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33225">
                <a:tc>
                  <a:txBody>
                    <a:bodyPr/>
                    <a:lstStyle/>
                    <a:p>
                      <a:pPr indent="0" lvl="0" marL="0" rtl="0" algn="l">
                        <a:spcBef>
                          <a:spcPts val="0"/>
                        </a:spcBef>
                        <a:spcAft>
                          <a:spcPts val="0"/>
                        </a:spcAft>
                        <a:buNone/>
                      </a:pPr>
                      <a:r>
                        <a:rPr lang="en" sz="1000">
                          <a:latin typeface="Proxima Nova"/>
                          <a:ea typeface="Proxima Nova"/>
                          <a:cs typeface="Proxima Nova"/>
                          <a:sym typeface="Proxima Nova"/>
                        </a:rPr>
                        <a:t>0:45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Structure of HTML</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Understand relationships between elements and the common tags.</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1:15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Recreate a Slide in HTML</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Simple exercise translating content into HTML.</a:t>
                      </a:r>
                      <a:endParaRPr sz="1000">
                        <a:solidFill>
                          <a:srgbClr val="000000"/>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33225">
                <a:tc>
                  <a:txBody>
                    <a:bodyPr/>
                    <a:lstStyle/>
                    <a:p>
                      <a:pPr indent="0" lvl="0" marL="0" rtl="0" algn="l">
                        <a:spcBef>
                          <a:spcPts val="0"/>
                        </a:spcBef>
                        <a:spcAft>
                          <a:spcPts val="0"/>
                        </a:spcAft>
                        <a:buNone/>
                      </a:pPr>
                      <a:r>
                        <a:rPr lang="en" sz="1000">
                          <a:latin typeface="Proxima Nova"/>
                          <a:ea typeface="Proxima Nova"/>
                          <a:cs typeface="Proxima Nova"/>
                          <a:sym typeface="Proxima Nova"/>
                        </a:rPr>
                        <a:t>1:30 </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Press Release </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Walk-through of using tags to define and shape content on a page.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2:00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2:30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Kasserole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Partner exercise to recreate a simple HTML site.</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32850">
                <a:tc>
                  <a:txBody>
                    <a:bodyPr/>
                    <a:lstStyle/>
                    <a:p>
                      <a:pPr indent="0" lvl="0" marL="0" rtl="0" algn="l">
                        <a:spcBef>
                          <a:spcPts val="0"/>
                        </a:spcBef>
                        <a:spcAft>
                          <a:spcPts val="0"/>
                        </a:spcAft>
                        <a:buNone/>
                      </a:pPr>
                      <a:r>
                        <a:rPr lang="en" sz="1000">
                          <a:latin typeface="Proxima Nova"/>
                          <a:ea typeface="Proxima Nova"/>
                          <a:cs typeface="Proxima Nova"/>
                          <a:sym typeface="Proxima Nova"/>
                        </a:rPr>
                        <a:t>2:30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Cookie Time</a:t>
                      </a:r>
                      <a:endParaRPr b="1"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Solo activity to recreate a site. </a:t>
                      </a:r>
                      <a:endParaRPr sz="1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16" name="Google Shape;316;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idx="4294967295" type="body"/>
          </p:nvPr>
        </p:nvSpPr>
        <p:spPr>
          <a:xfrm>
            <a:off x="481700" y="1143000"/>
            <a:ext cx="5476500" cy="29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sz="17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Create HTML documents using common element tags.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Inspect web pages using the browser’s developer tools.</a:t>
            </a:r>
            <a:endParaRPr sz="1600">
              <a:solidFill>
                <a:schemeClr val="dk1"/>
              </a:solidFill>
            </a:endParaRPr>
          </a:p>
          <a:p>
            <a:pPr indent="-330200" lvl="0" marL="457200" marR="0" rtl="0" algn="l">
              <a:lnSpc>
                <a:spcPct val="115000"/>
              </a:lnSpc>
              <a:spcBef>
                <a:spcPts val="700"/>
              </a:spcBef>
              <a:spcAft>
                <a:spcPts val="0"/>
              </a:spcAft>
              <a:buClr>
                <a:schemeClr val="dk1"/>
              </a:buClr>
              <a:buSzPts val="1600"/>
              <a:buChar char="●"/>
            </a:pPr>
            <a:r>
              <a:rPr lang="en" sz="1600">
                <a:solidFill>
                  <a:schemeClr val="dk1"/>
                </a:solidFill>
              </a:rPr>
              <a:t>Describe the relationship between HTML, CSS, and JavaScript in websites.</a:t>
            </a:r>
            <a:endParaRPr sz="1600">
              <a:solidFill>
                <a:schemeClr val="dk1"/>
              </a:solidFill>
            </a:endParaRPr>
          </a:p>
          <a:p>
            <a:pPr indent="0" lvl="0" marL="0" marR="0" rtl="0" algn="l">
              <a:lnSpc>
                <a:spcPct val="115000"/>
              </a:lnSpc>
              <a:spcBef>
                <a:spcPts val="700"/>
              </a:spcBef>
              <a:spcAft>
                <a:spcPts val="700"/>
              </a:spcAft>
              <a:buNone/>
            </a:pPr>
            <a:r>
              <a:t/>
            </a:r>
            <a:endParaRPr sz="1600">
              <a:solidFill>
                <a:schemeClr val="dk1"/>
              </a:solidFill>
            </a:endParaRPr>
          </a:p>
        </p:txBody>
      </p:sp>
      <p:pic>
        <p:nvPicPr>
          <p:cNvPr id="322" name="Google Shape;322;p39"/>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23" name="Google Shape;323;p39"/>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324" name="Google Shape;324;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25" name="Google Shape;325;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We’ll Use</a:t>
            </a:r>
            <a:endParaRPr/>
          </a:p>
        </p:txBody>
      </p:sp>
      <p:sp>
        <p:nvSpPr>
          <p:cNvPr id="331" name="Google Shape;331;p40"/>
          <p:cNvSpPr txBox="1"/>
          <p:nvPr>
            <p:ph idx="4294967295" type="body"/>
          </p:nvPr>
        </p:nvSpPr>
        <p:spPr>
          <a:xfrm>
            <a:off x="457200" y="1143000"/>
            <a:ext cx="44757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Slack for communication</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A text editor</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Google Chrome</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Code</a:t>
            </a:r>
            <a:r>
              <a:rPr lang="en">
                <a:solidFill>
                  <a:schemeClr val="dk1"/>
                </a:solidFill>
              </a:rPr>
              <a:t>P</a:t>
            </a:r>
            <a:r>
              <a:rPr lang="en" sz="1800">
                <a:solidFill>
                  <a:schemeClr val="dk1"/>
                </a:solidFill>
              </a:rPr>
              <a:t>en</a:t>
            </a:r>
            <a:endParaRPr sz="1800">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Trello for task management</a:t>
            </a:r>
            <a:endParaRPr>
              <a:solidFill>
                <a:schemeClr val="dk1"/>
              </a:solidFill>
            </a:endParaRPr>
          </a:p>
        </p:txBody>
      </p:sp>
      <p:pic>
        <p:nvPicPr>
          <p:cNvPr id="332" name="Google Shape;332;p40"/>
          <p:cNvPicPr preferRelativeResize="0"/>
          <p:nvPr/>
        </p:nvPicPr>
        <p:blipFill>
          <a:blip r:embed="rId3">
            <a:alphaModFix/>
          </a:blip>
          <a:stretch>
            <a:fillRect/>
          </a:stretch>
        </p:blipFill>
        <p:spPr>
          <a:xfrm>
            <a:off x="5344875" y="1166975"/>
            <a:ext cx="3341925" cy="2088709"/>
          </a:xfrm>
          <a:prstGeom prst="rect">
            <a:avLst/>
          </a:prstGeom>
          <a:noFill/>
          <a:ln>
            <a:noFill/>
          </a:ln>
        </p:spPr>
      </p:pic>
      <p:sp>
        <p:nvSpPr>
          <p:cNvPr id="333" name="Google Shape;333;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4" name="Google Shape;334;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idx="4294967295" type="body"/>
          </p:nvPr>
        </p:nvSpPr>
        <p:spPr>
          <a:xfrm>
            <a:off x="457200" y="1143000"/>
            <a:ext cx="46047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Stack Overflow</a:t>
            </a:r>
            <a:r>
              <a:rPr lang="en"/>
              <a:t> for coding questions</a:t>
            </a:r>
            <a:endParaRPr/>
          </a:p>
          <a:p>
            <a:pPr indent="-342900" lvl="0" marL="457200" rtl="0" algn="l">
              <a:spcBef>
                <a:spcPts val="1000"/>
              </a:spcBef>
              <a:spcAft>
                <a:spcPts val="0"/>
              </a:spcAft>
              <a:buSzPts val="1800"/>
              <a:buChar char="●"/>
            </a:pPr>
            <a:r>
              <a:rPr lang="en" u="sng">
                <a:solidFill>
                  <a:schemeClr val="hlink"/>
                </a:solidFill>
                <a:hlinkClick r:id="rId4"/>
              </a:rPr>
              <a:t>CSS-Tricks</a:t>
            </a:r>
            <a:r>
              <a:rPr lang="en"/>
              <a:t> for CSS/HTML questions</a:t>
            </a:r>
            <a:endParaRPr/>
          </a:p>
          <a:p>
            <a:pPr indent="-342900" lvl="0" marL="457200" rtl="0" algn="l">
              <a:spcBef>
                <a:spcPts val="1000"/>
              </a:spcBef>
              <a:spcAft>
                <a:spcPts val="0"/>
              </a:spcAft>
              <a:buSzPts val="1800"/>
              <a:buChar char="●"/>
            </a:pPr>
            <a:r>
              <a:rPr lang="en" u="sng">
                <a:solidFill>
                  <a:schemeClr val="hlink"/>
                </a:solidFill>
                <a:hlinkClick r:id="rId5"/>
              </a:rPr>
              <a:t>MDN</a:t>
            </a:r>
            <a:r>
              <a:rPr lang="en">
                <a:solidFill>
                  <a:schemeClr val="dk1"/>
                </a:solidFill>
              </a:rPr>
              <a:t> for referencing standards of JS</a:t>
            </a:r>
            <a:endParaRPr>
              <a:solidFill>
                <a:schemeClr val="dk1"/>
              </a:solidFill>
            </a:endParaRPr>
          </a:p>
          <a:p>
            <a:pPr indent="-342900" lvl="0" marL="457200" rtl="0" algn="l">
              <a:spcBef>
                <a:spcPts val="1000"/>
              </a:spcBef>
              <a:spcAft>
                <a:spcPts val="0"/>
              </a:spcAft>
              <a:buClr>
                <a:schemeClr val="dk1"/>
              </a:buClr>
              <a:buSzPts val="1800"/>
              <a:buChar char="●"/>
            </a:pPr>
            <a:r>
              <a:rPr lang="en" u="sng">
                <a:solidFill>
                  <a:schemeClr val="hlink"/>
                </a:solidFill>
                <a:hlinkClick r:id="rId6"/>
              </a:rPr>
              <a:t>CodePen</a:t>
            </a:r>
            <a:r>
              <a:rPr lang="en">
                <a:solidFill>
                  <a:schemeClr val="dk1"/>
                </a:solidFill>
              </a:rPr>
              <a:t> for easy code sandboxes</a:t>
            </a:r>
            <a:endParaRPr>
              <a:solidFill>
                <a:schemeClr val="dk1"/>
              </a:solidFill>
            </a:endParaRPr>
          </a:p>
          <a:p>
            <a:pPr indent="-342900" lvl="0" marL="457200" rtl="0" algn="l">
              <a:spcBef>
                <a:spcPts val="1000"/>
              </a:spcBef>
              <a:spcAft>
                <a:spcPts val="1000"/>
              </a:spcAft>
              <a:buSzPts val="1800"/>
              <a:buChar char="●"/>
            </a:pPr>
            <a:r>
              <a:rPr lang="en" u="sng">
                <a:solidFill>
                  <a:schemeClr val="hlink"/>
                </a:solidFill>
                <a:hlinkClick r:id="rId7"/>
              </a:rPr>
              <a:t>CanIUse.com</a:t>
            </a:r>
            <a:r>
              <a:rPr lang="en"/>
              <a:t> for browser compatibility checks</a:t>
            </a:r>
            <a:endParaRPr/>
          </a:p>
        </p:txBody>
      </p:sp>
      <p:sp>
        <p:nvSpPr>
          <p:cNvPr id="340" name="Google Shape;340;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esources</a:t>
            </a:r>
            <a:endParaRPr/>
          </a:p>
        </p:txBody>
      </p:sp>
      <p:sp>
        <p:nvSpPr>
          <p:cNvPr id="341" name="Google Shape;341;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42" name="Google Shape;342;p41"/>
          <p:cNvPicPr preferRelativeResize="0"/>
          <p:nvPr/>
        </p:nvPicPr>
        <p:blipFill>
          <a:blip r:embed="rId8">
            <a:alphaModFix/>
          </a:blip>
          <a:stretch>
            <a:fillRect/>
          </a:stretch>
        </p:blipFill>
        <p:spPr>
          <a:xfrm>
            <a:off x="5344875" y="1166975"/>
            <a:ext cx="3341925" cy="2088699"/>
          </a:xfrm>
          <a:prstGeom prst="rect">
            <a:avLst/>
          </a:prstGeom>
          <a:noFill/>
          <a:ln>
            <a:noFill/>
          </a:ln>
        </p:spPr>
      </p:pic>
      <p:sp>
        <p:nvSpPr>
          <p:cNvPr id="343" name="Google Shape;343;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cap="flat" cmpd="sng" w="19050">
            <a:solidFill>
              <a:srgbClr val="FFDB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
          <p:cNvSpPr/>
          <p:nvPr/>
        </p:nvSpPr>
        <p:spPr>
          <a:xfrm>
            <a:off x="4077588" y="908350"/>
            <a:ext cx="2517000" cy="2494500"/>
          </a:xfrm>
          <a:prstGeom prst="ellipse">
            <a:avLst/>
          </a:prstGeom>
          <a:solidFill>
            <a:srgbClr val="00A7BD">
              <a:alpha val="46070"/>
            </a:srgbClr>
          </a:solidFill>
          <a:ln cap="flat" cmpd="sng" w="19050">
            <a:solidFill>
              <a:srgbClr val="00A7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2"/>
          <p:cNvSpPr/>
          <p:nvPr/>
        </p:nvSpPr>
        <p:spPr>
          <a:xfrm>
            <a:off x="3339616" y="2256420"/>
            <a:ext cx="2516700" cy="2494500"/>
          </a:xfrm>
          <a:prstGeom prst="ellipse">
            <a:avLst/>
          </a:prstGeom>
          <a:solidFill>
            <a:srgbClr val="E51B24">
              <a:alpha val="44690"/>
            </a:srgbClr>
          </a:solidFill>
          <a:ln cap="flat" cmpd="sng" w="19050">
            <a:solidFill>
              <a:srgbClr val="E51B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txBox="1"/>
          <p:nvPr/>
        </p:nvSpPr>
        <p:spPr>
          <a:xfrm>
            <a:off x="2829300" y="1659150"/>
            <a:ext cx="11751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u="sng">
                <a:latin typeface="Proxima Nova"/>
                <a:ea typeface="Proxima Nova"/>
                <a:cs typeface="Proxima Nova"/>
                <a:sym typeface="Proxima Nova"/>
              </a:rPr>
              <a:t>Content</a:t>
            </a:r>
            <a:endParaRPr b="1" i="1" sz="1800" u="sng">
              <a:latin typeface="Proxima Nova"/>
              <a:ea typeface="Proxima Nova"/>
              <a:cs typeface="Proxima Nova"/>
              <a:sym typeface="Proxima Nova"/>
            </a:endParaRPr>
          </a:p>
          <a:p>
            <a:pPr indent="0" lvl="0" marL="0" rtl="0" algn="ctr">
              <a:spcBef>
                <a:spcPts val="0"/>
              </a:spcBef>
              <a:spcAft>
                <a:spcPts val="0"/>
              </a:spcAft>
              <a:buNone/>
            </a:pPr>
            <a:r>
              <a:rPr b="1" lang="en" sz="1800">
                <a:latin typeface="Proxima Nova"/>
                <a:ea typeface="Proxima Nova"/>
                <a:cs typeface="Proxima Nova"/>
                <a:sym typeface="Proxima Nova"/>
              </a:rPr>
              <a:t>HTML</a:t>
            </a:r>
            <a:endParaRPr b="1" sz="1800">
              <a:latin typeface="Proxima Nova"/>
              <a:ea typeface="Proxima Nova"/>
              <a:cs typeface="Proxima Nova"/>
              <a:sym typeface="Proxima Nova"/>
            </a:endParaRPr>
          </a:p>
        </p:txBody>
      </p:sp>
      <p:sp>
        <p:nvSpPr>
          <p:cNvPr id="352" name="Google Shape;352;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53" name="Google Shape;353;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u="sng">
                <a:latin typeface="Proxima Nova"/>
                <a:ea typeface="Proxima Nova"/>
                <a:cs typeface="Proxima Nova"/>
                <a:sym typeface="Proxima Nova"/>
              </a:rPr>
              <a:t>Style</a:t>
            </a:r>
            <a:endParaRPr b="1" i="1" sz="1800" u="sng">
              <a:latin typeface="Proxima Nova"/>
              <a:ea typeface="Proxima Nova"/>
              <a:cs typeface="Proxima Nova"/>
              <a:sym typeface="Proxima Nova"/>
            </a:endParaRPr>
          </a:p>
          <a:p>
            <a:pPr indent="0" lvl="0" marL="0" rtl="0" algn="ctr">
              <a:spcBef>
                <a:spcPts val="0"/>
              </a:spcBef>
              <a:spcAft>
                <a:spcPts val="0"/>
              </a:spcAft>
              <a:buNone/>
            </a:pPr>
            <a:r>
              <a:rPr b="1" lang="en" sz="1800">
                <a:latin typeface="Proxima Nova"/>
                <a:ea typeface="Proxima Nova"/>
                <a:cs typeface="Proxima Nova"/>
                <a:sym typeface="Proxima Nova"/>
              </a:rPr>
              <a:t>CSS</a:t>
            </a:r>
            <a:endParaRPr b="1" sz="1800">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u="sng">
                <a:latin typeface="Proxima Nova"/>
                <a:ea typeface="Proxima Nova"/>
                <a:cs typeface="Proxima Nova"/>
                <a:sym typeface="Proxima Nova"/>
              </a:rPr>
              <a:t>Interactivity</a:t>
            </a:r>
            <a:endParaRPr b="1" i="1" sz="1800" u="sng">
              <a:latin typeface="Proxima Nova"/>
              <a:ea typeface="Proxima Nova"/>
              <a:cs typeface="Proxima Nova"/>
              <a:sym typeface="Proxima Nova"/>
            </a:endParaRPr>
          </a:p>
          <a:p>
            <a:pPr indent="0" lvl="0" marL="0" rtl="0" algn="ctr">
              <a:spcBef>
                <a:spcPts val="0"/>
              </a:spcBef>
              <a:spcAft>
                <a:spcPts val="0"/>
              </a:spcAft>
              <a:buNone/>
            </a:pPr>
            <a:r>
              <a:rPr b="1" lang="en" sz="1800">
                <a:latin typeface="Proxima Nova"/>
                <a:ea typeface="Proxima Nova"/>
                <a:cs typeface="Proxima Nova"/>
                <a:sym typeface="Proxima Nova"/>
              </a:rPr>
              <a:t>JavaScript</a:t>
            </a:r>
            <a:endParaRPr b="1" sz="1800">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B</a:t>
            </a:r>
            <a:r>
              <a:rPr lang="en" sz="1800">
                <a:latin typeface="Proxima Nova"/>
                <a:ea typeface="Proxima Nova"/>
                <a:cs typeface="Proxima Nova"/>
                <a:sym typeface="Proxima Nova"/>
              </a:rPr>
              <a:t>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cap="flat" cmpd="sng" w="19050">
            <a:solidFill>
              <a:srgbClr val="B7B7B7"/>
            </a:solidFill>
            <a:prstDash val="solid"/>
            <a:round/>
            <a:headEnd len="med" w="med" type="none"/>
            <a:tailEnd len="med" w="med" type="triangle"/>
          </a:ln>
        </p:spPr>
      </p:cxnSp>
      <p:cxnSp>
        <p:nvCxnSpPr>
          <p:cNvPr id="360" name="Google Shape;360;p42"/>
          <p:cNvCxnSpPr/>
          <p:nvPr/>
        </p:nvCxnSpPr>
        <p:spPr>
          <a:xfrm rot="10800000">
            <a:off x="7026550" y="2027400"/>
            <a:ext cx="721500" cy="0"/>
          </a:xfrm>
          <a:prstGeom prst="straightConnector1">
            <a:avLst/>
          </a:prstGeom>
          <a:noFill/>
          <a:ln cap="flat" cmpd="sng" w="19050">
            <a:solidFill>
              <a:srgbClr val="B7B7B7"/>
            </a:solidFill>
            <a:prstDash val="solid"/>
            <a:round/>
            <a:headEnd len="med" w="med" type="none"/>
            <a:tailEnd len="med" w="med" type="triangle"/>
          </a:ln>
        </p:spPr>
      </p:cxnSp>
      <p:cxnSp>
        <p:nvCxnSpPr>
          <p:cNvPr id="361" name="Google Shape;361;p42"/>
          <p:cNvCxnSpPr/>
          <p:nvPr/>
        </p:nvCxnSpPr>
        <p:spPr>
          <a:xfrm rot="10800000">
            <a:off x="6103025" y="3954950"/>
            <a:ext cx="721500" cy="0"/>
          </a:xfrm>
          <a:prstGeom prst="straightConnector1">
            <a:avLst/>
          </a:prstGeom>
          <a:noFill/>
          <a:ln cap="flat" cmpd="sng" w="19050">
            <a:solidFill>
              <a:srgbClr val="B7B7B7"/>
            </a:solidFill>
            <a:prstDash val="solid"/>
            <a:round/>
            <a:headEnd len="med" w="med" type="none"/>
            <a:tailEnd len="med" w="med" type="triangle"/>
          </a:ln>
        </p:spPr>
      </p:cxnSp>
      <p:sp>
        <p:nvSpPr>
          <p:cNvPr id="362" name="Google Shape;362;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