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Proxima Nova"/>
      <p:regular r:id="rId52"/>
      <p:bold r:id="rId53"/>
      <p:italic r:id="rId54"/>
      <p:boldItalic r:id="rId55"/>
    </p:embeddedFont>
    <p:embeddedFont>
      <p:font typeface="Inconsolata"/>
      <p:regular r:id="rId56"/>
      <p:bold r:id="rId57"/>
    </p:embeddedFon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pos="3211">
          <p15:clr>
            <a:srgbClr val="9AA0A6"/>
          </p15:clr>
        </p15:guide>
        <p15:guide id="7" orient="horz" pos="735">
          <p15:clr>
            <a:srgbClr val="9AA0A6"/>
          </p15:clr>
        </p15:guide>
        <p15:guide id="8" pos="4709">
          <p15:clr>
            <a:srgbClr val="9AA0A6"/>
          </p15:clr>
        </p15:guide>
        <p15:guide id="9" orient="horz" pos="25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029553-32E3-4009-89E0-D6B0BAA36CEE}">
  <a:tblStyle styleId="{9E029553-32E3-4009-89E0-D6B0BAA36C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130"/>
        <p:guide pos="2914" orient="horz"/>
        <p:guide pos="5649"/>
        <p:guide pos="572" orient="horz"/>
        <p:guide pos="3211"/>
        <p:guide pos="735" orient="horz"/>
        <p:guide pos="4709"/>
        <p:guide pos="257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5.xml"/><Relationship Id="rId55" Type="http://schemas.openxmlformats.org/officeDocument/2006/relationships/font" Target="fonts/ProximaNova-boldItalic.fntdata"/><Relationship Id="rId10" Type="http://schemas.openxmlformats.org/officeDocument/2006/relationships/slide" Target="slides/slide4.xml"/><Relationship Id="rId54" Type="http://schemas.openxmlformats.org/officeDocument/2006/relationships/font" Target="fonts/ProximaNova-italic.fntdata"/><Relationship Id="rId13" Type="http://schemas.openxmlformats.org/officeDocument/2006/relationships/slide" Target="slides/slide7.xml"/><Relationship Id="rId57" Type="http://schemas.openxmlformats.org/officeDocument/2006/relationships/font" Target="fonts/Inconsolata-bold.fntdata"/><Relationship Id="rId12" Type="http://schemas.openxmlformats.org/officeDocument/2006/relationships/slide" Target="slides/slide6.xml"/><Relationship Id="rId56" Type="http://schemas.openxmlformats.org/officeDocument/2006/relationships/font" Target="fonts/Inconsolata-regular.fntdata"/><Relationship Id="rId15" Type="http://schemas.openxmlformats.org/officeDocument/2006/relationships/slide" Target="slides/slide9.xml"/><Relationship Id="rId59" Type="http://schemas.openxmlformats.org/officeDocument/2006/relationships/font" Target="fonts/Oswald-bold.fntdata"/><Relationship Id="rId14" Type="http://schemas.openxmlformats.org/officeDocument/2006/relationships/slide" Target="slides/slide8.xml"/><Relationship Id="rId58"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tml-css-js.com/html/tutorial/html-tag-attributes.php"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tml-css-js.com/html/tutorial/html-tag-attributes.php"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ecificity.keegan.st/"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2441247a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2441247a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Ask students if a rule written for &lt;main&gt; would affect &lt;div&gt;, and vice versa.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Look for natural groupings and common visual themes throughout websites — chances are they are all defined by the same rule that has been given a broad-enough selector to impact all elements with that style.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2441247a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2441247a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6c10cb097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c10cb097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2441247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2441247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is just one answer to the previous slide’s question. If your class drew something different than this, that’s OK!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The content tags should have been much more agreeable than the container/semantic tags, which are where developers have to make more judgment calls on HTML elements.</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2441247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f2441247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indent="-298450" lvl="0" marL="457200" rtl="0" algn="l">
              <a:spcBef>
                <a:spcPts val="0"/>
              </a:spcBef>
              <a:spcAft>
                <a:spcPts val="0"/>
              </a:spcAft>
              <a:buSzPts val="1100"/>
              <a:buFont typeface="Proxima Nova"/>
              <a:buChar char="●"/>
            </a:pPr>
            <a:r>
              <a:rPr lang="en"/>
              <a:t>The attribute </a:t>
            </a:r>
            <a:r>
              <a:rPr b="1" lang="en"/>
              <a:t>name</a:t>
            </a:r>
            <a:r>
              <a:rPr lang="en"/>
              <a:t> indicates what </a:t>
            </a:r>
            <a:r>
              <a:rPr b="1" lang="en"/>
              <a:t>kind</a:t>
            </a:r>
            <a:r>
              <a:rPr lang="en"/>
              <a:t> of extra information you’re supplying about the element’s content. </a:t>
            </a:r>
            <a:endParaRPr/>
          </a:p>
          <a:p>
            <a:pPr indent="-298450" lvl="0" marL="457200" rtl="0" algn="l">
              <a:spcBef>
                <a:spcPts val="0"/>
              </a:spcBef>
              <a:spcAft>
                <a:spcPts val="0"/>
              </a:spcAft>
              <a:buSzPts val="1100"/>
              <a:buFont typeface="Proxima Nova"/>
              <a:buChar char="●"/>
            </a:pPr>
            <a:r>
              <a:rPr lang="en"/>
              <a:t>The </a:t>
            </a:r>
            <a:r>
              <a:rPr b="1" lang="en"/>
              <a:t>value</a:t>
            </a:r>
            <a:r>
              <a:rPr lang="en"/>
              <a:t> is the </a:t>
            </a:r>
            <a:r>
              <a:rPr b="1" lang="en"/>
              <a:t>information</a:t>
            </a:r>
            <a:r>
              <a:rPr lang="en"/>
              <a:t> regarding the attribute. </a:t>
            </a:r>
            <a:endParaRPr/>
          </a:p>
          <a:p>
            <a:pPr indent="-298450" lvl="0" marL="457200" rtl="0" algn="l">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indent="-298450" lvl="0" marL="457200" rtl="0" algn="l">
              <a:spcBef>
                <a:spcPts val="0"/>
              </a:spcBef>
              <a:spcAft>
                <a:spcPts val="0"/>
              </a:spcAft>
              <a:buSzPts val="1100"/>
              <a:buChar char="●"/>
            </a:pPr>
            <a:r>
              <a:rPr b="1" lang="en"/>
              <a:t>Additional resource</a:t>
            </a:r>
            <a:r>
              <a:rPr lang="en"/>
              <a:t>: </a:t>
            </a:r>
            <a:r>
              <a:rPr lang="en" u="sng">
                <a:solidFill>
                  <a:schemeClr val="hlink"/>
                </a:solidFill>
                <a:hlinkClick r:id="rId2"/>
              </a:rPr>
              <a:t>https://html-css-js.com/html/tutorial/html-tag-attributes.php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2441247ab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2441247ab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indent="-298450" lvl="0" marL="457200" rtl="0" algn="l">
              <a:spcBef>
                <a:spcPts val="0"/>
              </a:spcBef>
              <a:spcAft>
                <a:spcPts val="0"/>
              </a:spcAft>
              <a:buSzPts val="1100"/>
              <a:buFont typeface="Proxima Nova"/>
              <a:buChar char="●"/>
            </a:pPr>
            <a:r>
              <a:rPr lang="en"/>
              <a:t>The attribute </a:t>
            </a:r>
            <a:r>
              <a:rPr b="1" lang="en"/>
              <a:t>name</a:t>
            </a:r>
            <a:r>
              <a:rPr lang="en"/>
              <a:t> indicates what </a:t>
            </a:r>
            <a:r>
              <a:rPr b="1" lang="en"/>
              <a:t>kind</a:t>
            </a:r>
            <a:r>
              <a:rPr lang="en"/>
              <a:t> of extra information you’re supplying about the element’s content. </a:t>
            </a:r>
            <a:endParaRPr/>
          </a:p>
          <a:p>
            <a:pPr indent="-298450" lvl="0" marL="457200" rtl="0" algn="l">
              <a:spcBef>
                <a:spcPts val="0"/>
              </a:spcBef>
              <a:spcAft>
                <a:spcPts val="0"/>
              </a:spcAft>
              <a:buSzPts val="1100"/>
              <a:buFont typeface="Proxima Nova"/>
              <a:buChar char="●"/>
            </a:pPr>
            <a:r>
              <a:rPr lang="en"/>
              <a:t>The </a:t>
            </a:r>
            <a:r>
              <a:rPr b="1" lang="en"/>
              <a:t>value</a:t>
            </a:r>
            <a:r>
              <a:rPr lang="en"/>
              <a:t> is the </a:t>
            </a:r>
            <a:r>
              <a:rPr b="1" lang="en"/>
              <a:t>information</a:t>
            </a:r>
            <a:r>
              <a:rPr lang="en"/>
              <a:t> regarding the attribute. </a:t>
            </a:r>
            <a:endParaRPr/>
          </a:p>
          <a:p>
            <a:pPr indent="-298450" lvl="0" marL="457200" rtl="0" algn="l">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indent="-298450" lvl="0" marL="457200" rtl="0" algn="l">
              <a:spcBef>
                <a:spcPts val="0"/>
              </a:spcBef>
              <a:spcAft>
                <a:spcPts val="0"/>
              </a:spcAft>
              <a:buSzPts val="1100"/>
              <a:buChar char="●"/>
            </a:pPr>
            <a:r>
              <a:rPr b="1" lang="en"/>
              <a:t>Additional resource</a:t>
            </a:r>
            <a:r>
              <a:rPr lang="en"/>
              <a:t>: </a:t>
            </a:r>
            <a:r>
              <a:rPr lang="en" u="sng">
                <a:solidFill>
                  <a:schemeClr val="hlink"/>
                </a:solidFill>
                <a:hlinkClick r:id="rId2"/>
              </a:rPr>
              <a:t>https://html-css-js.com/html/tutorial/html-tag-attributes.php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2441247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f244124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f2441247ab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f2441247ab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Explain that a series of selectors that are connected without a space are all targeting the same element. The subtle difference between this and the parent selector can easily cause unintended behavior.</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f2441247ab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f2441247ab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Also note that adding more specific targeting, such as parent selectors, combinators, or compound selectors like </a:t>
            </a:r>
            <a:r>
              <a:rPr b="1" lang="en">
                <a:solidFill>
                  <a:schemeClr val="dk1"/>
                </a:solidFill>
                <a:latin typeface="Courier New"/>
                <a:ea typeface="Courier New"/>
                <a:cs typeface="Courier New"/>
                <a:sym typeface="Courier New"/>
              </a:rPr>
              <a:t>div.my-class</a:t>
            </a:r>
            <a:r>
              <a:rPr lang="en">
                <a:solidFill>
                  <a:schemeClr val="dk1"/>
                </a:solidFill>
              </a:rPr>
              <a:t>, will also affect the specificity.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Reference this specificity calculator as a nice tool: </a:t>
            </a:r>
            <a:r>
              <a:rPr lang="en" u="sng">
                <a:solidFill>
                  <a:schemeClr val="hlink"/>
                </a:solidFill>
                <a:hlinkClick r:id="rId2"/>
              </a:rPr>
              <a:t>https://specificity.keegan.st/</a:t>
            </a:r>
            <a:r>
              <a:rPr lang="en">
                <a:solidFill>
                  <a:schemeClr val="dk1"/>
                </a:solidFill>
              </a:rPr>
              <a:t>.</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2441247a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2441247a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latin typeface="Courier New"/>
                <a:ea typeface="Courier New"/>
                <a:cs typeface="Courier New"/>
                <a:sym typeface="Courier New"/>
              </a:rPr>
              <a:t>!important</a:t>
            </a:r>
            <a:r>
              <a:rPr lang="en">
                <a:solidFill>
                  <a:schemeClr val="dk1"/>
                </a:solidFill>
              </a:rPr>
              <a:t> is the end game of the specificity rules conflict. Once you get more specific than an ID, things get dicey — using parent selectors can help make more specific rules when necessary.</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d3e375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d3e375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f2441247ab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f2441247ab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2faa450b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f2faa450b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f2441247ab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f2441247ab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6f6e434c5e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f6e434c5e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is a good time to review the term “DOM” and ask what relationships can exist between DOM elements: parents/children/siblings.</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6b034c6d7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b034c6d7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6f6e434c5e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f6e434c5e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Split students into groups and give them dry erase markers. Have them wrestle with the problem.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In a remote class, let them know they have screenshare and marker tools in Zoom. They should be able to draw outlines over the image using screenshare.</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The biggest area students struggle with is seeing the need for containers. This is a good bridge into how CSS works and box model — set it up and you’ll hook them.</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If you’re using a projector and whiteboard, you could draw outlines around the parts of the page as students describe them. Once they’ve given each part an element, you can turn off the projector and reveal the HTML skeleton behind the site.</a:t>
            </a: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6f6e434c5e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f6e434c5e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is just one answer to the previous slide’s question. If your class drew something different than this, that’s OK!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The content tags should have been much more agreeable than the container/semantic tags, which are where developers have to make more judgment calls on HTML elements.</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6c10cb097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6c10cb097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6f6e434c5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6f6e434c5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6f6e434c5e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6f6e434c5e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You should also open up Chrome Inspector on a website and reveal its box-model highlighting feature. Explain the colors behind the box model and how you can play around with the values right there in Inspector — hopefully students are getting used to using the Inspector frequently as they code!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You should also explain how margin/padding shorthand declarations go clockwise around the box — draw that out for the class.</a:t>
            </a:r>
            <a:endParaRPr>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6c10cb09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c10cb09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6f6e434c5e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6f6e434c5e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6f6e434c5e_0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6f6e434c5e_0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r>
              <a:rPr lang="en">
                <a:solidFill>
                  <a:schemeClr val="dk1"/>
                </a:solidFill>
              </a:rPr>
              <a:t>:</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You’ve already seen the </a:t>
            </a:r>
            <a:r>
              <a:rPr b="1" lang="en">
                <a:solidFill>
                  <a:schemeClr val="dk1"/>
                </a:solidFill>
                <a:latin typeface="Courier New"/>
                <a:ea typeface="Courier New"/>
                <a:cs typeface="Courier New"/>
                <a:sym typeface="Courier New"/>
              </a:rPr>
              <a:t>display</a:t>
            </a:r>
            <a:r>
              <a:rPr lang="en">
                <a:solidFill>
                  <a:schemeClr val="dk1"/>
                </a:solidFill>
              </a:rPr>
              <a:t> property in the previous example defining block and inline.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far we’ve covered CSS rules that influence a single element. Now we’re moving on to CSS rules that influence how that element is placed within the broader context of the page and the relationships it has to nearby elements.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7accf7bc82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7accf7bc82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6f6e434c5e_0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6f6e434c5e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Using Inspector is crucial for figuring out which elements are block versus inline when you’re first starting out. It can be tough to know!</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6f6e434c5e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6f6e434c5e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6d040df1a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6d040df1a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6d040df1a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6d040df1a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6d040df1a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6d040df1a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Question</a:t>
            </a:r>
            <a:r>
              <a:rPr lang="en">
                <a:solidFill>
                  <a:schemeClr val="dk1"/>
                </a:solidFill>
              </a:rPr>
              <a:t>: If we don’t want something to be visible, why even put it in the HTML at all?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Answer</a:t>
            </a:r>
            <a:r>
              <a:rPr lang="en">
                <a:solidFill>
                  <a:schemeClr val="dk1"/>
                </a:solidFill>
              </a:rPr>
              <a:t>: We can use JavaScript to turn it visible later on and do the opposite to hide elements by giving them </a:t>
            </a:r>
            <a:r>
              <a:rPr b="1" lang="en">
                <a:solidFill>
                  <a:schemeClr val="dk1"/>
                </a:solidFill>
                <a:latin typeface="Courier New"/>
                <a:ea typeface="Courier New"/>
                <a:cs typeface="Courier New"/>
                <a:sym typeface="Courier New"/>
              </a:rPr>
              <a:t>display: none</a:t>
            </a:r>
            <a:r>
              <a:rPr lang="en">
                <a:solidFill>
                  <a:schemeClr val="dk1"/>
                </a:solidFill>
              </a:rPr>
              <a:t> as well!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8237717b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8237717b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8237717b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8237717b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339e5d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339e5d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8237717b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8237717b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8237717b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8237717b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efb21f0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efb21f0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6f6e434c5e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6f6e434c5e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assignment may be beyond what students can do. Support them and make them push into new material. Again, this could be a partial code-along/self-guided activity.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goal would be that they get a little frustrated and push into flexbox on their own. Weaker students may feel lost, but support a productive struggle. Potentially bring students together for code-alongs as they work through this. At this point, encourage exploration more than anything!</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6c10cb097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6c10cb097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339e5d8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339e5d8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47a84a9a2e_0_39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b="1" sz="1100">
              <a:solidFill>
                <a:schemeClr val="dk1"/>
              </a:solidFill>
              <a:latin typeface="Proxima Nova"/>
              <a:ea typeface="Proxima Nova"/>
              <a:cs typeface="Proxima Nova"/>
              <a:sym typeface="Proxima Nova"/>
            </a:endParaRPr>
          </a:p>
        </p:txBody>
      </p:sp>
      <p:sp>
        <p:nvSpPr>
          <p:cNvPr id="332" name="Google Shape;332;g47a84a9a2e_0_397: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6f6e434c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f6e434c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write down any properties volunteered from students on the board. If remote, create a Slack thread for each of the questions.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Reassure students that it’s OK if they didn’t!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Encourage them to keep trying new things — development is very practice-/project-based and the best way to know the concepts is by using them.</a:t>
            </a:r>
            <a:endParaRPr>
              <a:solidFill>
                <a:schemeClr val="dk1"/>
              </a:solidFill>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2441247ab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2441247ab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2441247a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2441247a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Styles </a:t>
            </a:r>
            <a:r>
              <a:rPr i="1" lang="en">
                <a:solidFill>
                  <a:schemeClr val="dk1"/>
                </a:solidFill>
              </a:rPr>
              <a:t>cascade</a:t>
            </a:r>
            <a:r>
              <a:rPr b="1" lang="en">
                <a:solidFill>
                  <a:schemeClr val="dk1"/>
                </a:solidFill>
              </a:rPr>
              <a:t> </a:t>
            </a:r>
            <a:r>
              <a:rPr lang="en">
                <a:solidFill>
                  <a:schemeClr val="dk1"/>
                </a:solidFill>
              </a:rPr>
              <a:t>through your document following basic “trunk” elements down to the “leaves.” A rule affecting the “tree” would naturally impact all of the leaves as well, while a rule targeting one specific leaf would miss the surrounding branches, the trunk of the tree, etc.</a:t>
            </a:r>
            <a:endParaRPr b="1">
              <a:solidFill>
                <a:schemeClr val="dk1"/>
              </a:solidFill>
              <a:highlight>
                <a:srgbClr val="FFFF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2" name="Google Shape;212;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2" name="Google Shape;222;p26"/>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23" name="Google Shape;223;p26"/>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4" name="Shape 224"/>
        <p:cNvGrpSpPr/>
        <p:nvPr/>
      </p:nvGrpSpPr>
      <p:grpSpPr>
        <a:xfrm>
          <a:off x="0" y="0"/>
          <a:ext cx="0" cy="0"/>
          <a:chOff x="0" y="0"/>
          <a:chExt cx="0" cy="0"/>
        </a:xfrm>
      </p:grpSpPr>
      <p:sp>
        <p:nvSpPr>
          <p:cNvPr id="225" name="Google Shape;225;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7" name="Google Shape;227;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8" name="Google Shape;228;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9" name="Google Shape;229;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0" name="Google Shape;230;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1" name="Google Shape;231;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2" name="Google Shape;232;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3" name="Google Shape;233;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4" name="Shape 234"/>
        <p:cNvGrpSpPr/>
        <p:nvPr/>
      </p:nvGrpSpPr>
      <p:grpSpPr>
        <a:xfrm>
          <a:off x="0" y="0"/>
          <a:ext cx="0" cy="0"/>
          <a:chOff x="0" y="0"/>
          <a:chExt cx="0" cy="0"/>
        </a:xfrm>
      </p:grpSpPr>
      <p:sp>
        <p:nvSpPr>
          <p:cNvPr id="235" name="Google Shape;235;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7" name="Google Shape;237;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8" name="Google Shape;238;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9" name="Google Shape;239;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0" name="Google Shape;240;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41" name="Google Shape;241;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2" name="Shape 242"/>
        <p:cNvGrpSpPr/>
        <p:nvPr/>
      </p:nvGrpSpPr>
      <p:grpSpPr>
        <a:xfrm>
          <a:off x="0" y="0"/>
          <a:ext cx="0" cy="0"/>
          <a:chOff x="0" y="0"/>
          <a:chExt cx="0" cy="0"/>
        </a:xfrm>
      </p:grpSpPr>
      <p:sp>
        <p:nvSpPr>
          <p:cNvPr id="243" name="Google Shape;243;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4" name="Google Shape;244;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5" name="Google Shape;245;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6" name="Google Shape;246;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7" name="Google Shape;247;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8" name="Google Shape;248;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9" name="Google Shape;249;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50" name="Shape 250"/>
        <p:cNvGrpSpPr/>
        <p:nvPr/>
      </p:nvGrpSpPr>
      <p:grpSpPr>
        <a:xfrm>
          <a:off x="0" y="0"/>
          <a:ext cx="0" cy="0"/>
          <a:chOff x="0" y="0"/>
          <a:chExt cx="0" cy="0"/>
        </a:xfrm>
      </p:grpSpPr>
      <p:sp>
        <p:nvSpPr>
          <p:cNvPr id="251" name="Google Shape;251;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3" name="Google Shape;253;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4" name="Google Shape;254;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5" name="Google Shape;255;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6" name="Google Shape;256;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7" name="Shape 257"/>
        <p:cNvGrpSpPr/>
        <p:nvPr/>
      </p:nvGrpSpPr>
      <p:grpSpPr>
        <a:xfrm>
          <a:off x="0" y="0"/>
          <a:ext cx="0" cy="0"/>
          <a:chOff x="0" y="0"/>
          <a:chExt cx="0" cy="0"/>
        </a:xfrm>
      </p:grpSpPr>
      <p:sp>
        <p:nvSpPr>
          <p:cNvPr id="258" name="Google Shape;258;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9" name="Google Shape;259;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60" name="Google Shape;260;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61" name="Google Shape;261;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2" name="Google Shape;262;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3" name="Google Shape;263;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4" name="Google Shape;264;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5" name="Google Shape;265;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6" name="Google Shape;266;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7" name="Google Shape;267;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8" name="Shape 268"/>
        <p:cNvGrpSpPr/>
        <p:nvPr/>
      </p:nvGrpSpPr>
      <p:grpSpPr>
        <a:xfrm>
          <a:off x="0" y="0"/>
          <a:ext cx="0" cy="0"/>
          <a:chOff x="0" y="0"/>
          <a:chExt cx="0" cy="0"/>
        </a:xfrm>
      </p:grpSpPr>
      <p:sp>
        <p:nvSpPr>
          <p:cNvPr id="269" name="Google Shape;269;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71" name="Google Shape;271;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2" name="Google Shape;272;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3" name="Google Shape;273;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4" name="Shape 274"/>
        <p:cNvGrpSpPr/>
        <p:nvPr/>
      </p:nvGrpSpPr>
      <p:grpSpPr>
        <a:xfrm>
          <a:off x="0" y="0"/>
          <a:ext cx="0" cy="0"/>
          <a:chOff x="0" y="0"/>
          <a:chExt cx="0" cy="0"/>
        </a:xfrm>
      </p:grpSpPr>
      <p:sp>
        <p:nvSpPr>
          <p:cNvPr id="275" name="Google Shape;275;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6" name="Google Shape;276;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7" name="Google Shape;277;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8" name="Google Shape;278;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9" name="Google Shape;279;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80" name="Google Shape;280;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81" name="Google Shape;281;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2" name="Google Shape;282;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3" name="Google Shape;283;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4" name="Shape 284"/>
        <p:cNvGrpSpPr/>
        <p:nvPr/>
      </p:nvGrpSpPr>
      <p:grpSpPr>
        <a:xfrm>
          <a:off x="0" y="0"/>
          <a:ext cx="0" cy="0"/>
          <a:chOff x="0" y="0"/>
          <a:chExt cx="0" cy="0"/>
        </a:xfrm>
      </p:grpSpPr>
      <p:sp>
        <p:nvSpPr>
          <p:cNvPr id="285" name="Google Shape;285;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7" name="Google Shape;287;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8" name="Google Shape;288;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9" name="Google Shape;289;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90" name="Google Shape;290;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91" name="Google Shape;291;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2" name="Google Shape;292;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3" name="Google Shape;293;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4" name="Google Shape;294;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hyperlink" Target="https://drive.google.com/drive/folders/1K_Whx2c2PQK2QfQu7h9uyNjdLRaUSdRC?usp=sharing" TargetMode="External"/><Relationship Id="rId4" Type="http://schemas.openxmlformats.org/officeDocument/2006/relationships/hyperlink" Target="https://drive.google.com/drive/folders/1K_Whx2c2PQK2QfQu7h9uyNjdLRaUSdRC?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drive.google.com/drive/folders/1VAZyify_6c48UlN4iKmBfIPh4AMYY6xM?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AzZJko?grid_type=list" TargetMode="External"/><Relationship Id="rId4" Type="http://schemas.openxmlformats.org/officeDocument/2006/relationships/hyperlink" Target="https://codepen.io/collection/XpWQvL/" TargetMode="External"/><Relationship Id="rId5" Type="http://schemas.openxmlformats.org/officeDocument/2006/relationships/hyperlink" Target="https://codepen.io/collection/XmBQJP/?grid_type=list" TargetMode="External"/><Relationship Id="rId6" Type="http://schemas.openxmlformats.org/officeDocument/2006/relationships/hyperlink" Target="https://codepen.io/collection/nZdPp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hyperlink" Target="http://necolas.github.io/normalize.css/" TargetMode="External"/><Relationship Id="rId4" Type="http://schemas.openxmlformats.org/officeDocument/2006/relationships/hyperlink" Target="http://necolas.github.io/normalize.css/" TargetMode="External"/><Relationship Id="rId5" Type="http://schemas.openxmlformats.org/officeDocument/2006/relationships/hyperlink" Target="http://necolas.github.io/normalize.css/" TargetMode="External"/><Relationship Id="rId6"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 Id="rId3" Type="http://schemas.openxmlformats.org/officeDocument/2006/relationships/hyperlink" Target="https://drive.google.com/drive/folders/1VAZyify_6c48UlN4iKmBfIPh4AMYY6xM?usp=shar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Layouts</a:t>
            </a:r>
            <a:endParaRPr/>
          </a:p>
        </p:txBody>
      </p:sp>
      <p:sp>
        <p:nvSpPr>
          <p:cNvPr id="300" name="Google Shape;300;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I Apply My Styles at Each of These Spots?</a:t>
            </a:r>
            <a:endParaRPr/>
          </a:p>
        </p:txBody>
      </p:sp>
      <p:sp>
        <p:nvSpPr>
          <p:cNvPr id="371" name="Google Shape;371;p44"/>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2" name="Google Shape;372;p44"/>
          <p:cNvSpPr txBox="1"/>
          <p:nvPr/>
        </p:nvSpPr>
        <p:spPr>
          <a:xfrm>
            <a:off x="3924208" y="4227217"/>
            <a:ext cx="4430100" cy="51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consolata"/>
                <a:ea typeface="Inconsolata"/>
                <a:cs typeface="Inconsolata"/>
                <a:sym typeface="Inconsolata"/>
              </a:rPr>
              <a:t>&lt;main&gt;</a:t>
            </a:r>
            <a:endParaRPr>
              <a:latin typeface="Inconsolata"/>
              <a:ea typeface="Inconsolata"/>
              <a:cs typeface="Inconsolata"/>
              <a:sym typeface="Inconsolata"/>
            </a:endParaRPr>
          </a:p>
        </p:txBody>
      </p:sp>
      <p:cxnSp>
        <p:nvCxnSpPr>
          <p:cNvPr id="373" name="Google Shape;373;p44"/>
          <p:cNvCxnSpPr/>
          <p:nvPr/>
        </p:nvCxnSpPr>
        <p:spPr>
          <a:xfrm>
            <a:off x="4875383" y="3595117"/>
            <a:ext cx="1097100" cy="632100"/>
          </a:xfrm>
          <a:prstGeom prst="bentConnector3">
            <a:avLst>
              <a:gd fmla="val 50000" name="adj1"/>
            </a:avLst>
          </a:prstGeom>
          <a:noFill/>
          <a:ln cap="flat" cmpd="sng" w="19050">
            <a:solidFill>
              <a:schemeClr val="dk2"/>
            </a:solidFill>
            <a:prstDash val="solid"/>
            <a:round/>
            <a:headEnd len="med" w="med" type="triangle"/>
            <a:tailEnd len="med" w="med" type="none"/>
          </a:ln>
        </p:spPr>
      </p:cxnSp>
      <p:pic>
        <p:nvPicPr>
          <p:cNvPr id="374" name="Google Shape;374;p44"/>
          <p:cNvPicPr preferRelativeResize="0"/>
          <p:nvPr/>
        </p:nvPicPr>
        <p:blipFill>
          <a:blip r:embed="rId3">
            <a:alphaModFix/>
          </a:blip>
          <a:stretch>
            <a:fillRect/>
          </a:stretch>
        </p:blipFill>
        <p:spPr>
          <a:xfrm>
            <a:off x="3412813" y="1157875"/>
            <a:ext cx="2623169" cy="2885486"/>
          </a:xfrm>
          <a:prstGeom prst="rect">
            <a:avLst/>
          </a:prstGeom>
          <a:noFill/>
          <a:ln>
            <a:noFill/>
          </a:ln>
        </p:spPr>
      </p:pic>
      <p:sp>
        <p:nvSpPr>
          <p:cNvPr id="375" name="Google Shape;375;p44"/>
          <p:cNvSpPr txBox="1"/>
          <p:nvPr/>
        </p:nvSpPr>
        <p:spPr>
          <a:xfrm>
            <a:off x="1090550" y="4227217"/>
            <a:ext cx="4430100" cy="51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consolata"/>
                <a:ea typeface="Inconsolata"/>
                <a:cs typeface="Inconsolata"/>
                <a:sym typeface="Inconsolata"/>
              </a:rPr>
              <a:t>&lt;div class=“leaves”&gt;</a:t>
            </a:r>
            <a:endParaRPr>
              <a:latin typeface="Inconsolata"/>
              <a:ea typeface="Inconsolata"/>
              <a:cs typeface="Inconsolata"/>
              <a:sym typeface="Inconsolata"/>
            </a:endParaRPr>
          </a:p>
        </p:txBody>
      </p:sp>
      <p:cxnSp>
        <p:nvCxnSpPr>
          <p:cNvPr id="376" name="Google Shape;376;p44"/>
          <p:cNvCxnSpPr>
            <a:endCxn id="375" idx="0"/>
          </p:cNvCxnSpPr>
          <p:nvPr/>
        </p:nvCxnSpPr>
        <p:spPr>
          <a:xfrm rot="5400000">
            <a:off x="2661800" y="2964817"/>
            <a:ext cx="1906200" cy="618600"/>
          </a:xfrm>
          <a:prstGeom prst="bentConnector3">
            <a:avLst>
              <a:gd fmla="val -495" name="adj1"/>
            </a:avLst>
          </a:prstGeom>
          <a:noFill/>
          <a:ln cap="flat" cmpd="sng" w="19050">
            <a:solidFill>
              <a:schemeClr val="dk2"/>
            </a:solidFill>
            <a:prstDash val="solid"/>
            <a:round/>
            <a:headEnd len="med" w="med" type="triangle"/>
            <a:tailEnd len="med" w="med" type="none"/>
          </a:ln>
        </p:spPr>
      </p:cxnSp>
      <p:sp>
        <p:nvSpPr>
          <p:cNvPr id="377" name="Google Shape;377;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8" name="Google Shape;378;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highlight>
                  <a:srgbClr val="FFFFFF"/>
                </a:highlight>
                <a:latin typeface="Inconsolata"/>
                <a:ea typeface="Inconsolata"/>
                <a:cs typeface="Inconsolata"/>
                <a:sym typeface="Inconsolata"/>
              </a:rPr>
              <a:t>&lt;main&gt;</a:t>
            </a:r>
            <a:r>
              <a:rPr lang="en" sz="2000"/>
              <a:t> Styles the Whole Tree — </a:t>
            </a:r>
            <a:r>
              <a:rPr lang="en" sz="2000">
                <a:solidFill>
                  <a:srgbClr val="000000"/>
                </a:solidFill>
                <a:highlight>
                  <a:srgbClr val="FFFFFF"/>
                </a:highlight>
                <a:latin typeface="Inconsolata"/>
                <a:ea typeface="Inconsolata"/>
                <a:cs typeface="Inconsolata"/>
                <a:sym typeface="Inconsolata"/>
              </a:rPr>
              <a:t>.leaves</a:t>
            </a:r>
            <a:r>
              <a:rPr lang="en" sz="2000"/>
              <a:t> Styles a Small Leaf</a:t>
            </a:r>
            <a:endParaRPr sz="2000"/>
          </a:p>
        </p:txBody>
      </p:sp>
      <p:sp>
        <p:nvSpPr>
          <p:cNvPr id="384" name="Google Shape;384;p45"/>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85" name="Google Shape;385;p45"/>
          <p:cNvSpPr txBox="1"/>
          <p:nvPr/>
        </p:nvSpPr>
        <p:spPr>
          <a:xfrm>
            <a:off x="3924208" y="4227217"/>
            <a:ext cx="4430100" cy="51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consolata"/>
                <a:ea typeface="Inconsolata"/>
                <a:cs typeface="Inconsolata"/>
                <a:sym typeface="Inconsolata"/>
              </a:rPr>
              <a:t>&lt;main&gt;</a:t>
            </a:r>
            <a:endParaRPr>
              <a:latin typeface="Inconsolata"/>
              <a:ea typeface="Inconsolata"/>
              <a:cs typeface="Inconsolata"/>
              <a:sym typeface="Inconsolata"/>
            </a:endParaRPr>
          </a:p>
        </p:txBody>
      </p:sp>
      <p:pic>
        <p:nvPicPr>
          <p:cNvPr id="386" name="Google Shape;386;p45"/>
          <p:cNvPicPr preferRelativeResize="0"/>
          <p:nvPr/>
        </p:nvPicPr>
        <p:blipFill>
          <a:blip r:embed="rId3">
            <a:alphaModFix/>
          </a:blip>
          <a:stretch>
            <a:fillRect/>
          </a:stretch>
        </p:blipFill>
        <p:spPr>
          <a:xfrm>
            <a:off x="3412813" y="1157875"/>
            <a:ext cx="2623169" cy="2885486"/>
          </a:xfrm>
          <a:prstGeom prst="rect">
            <a:avLst/>
          </a:prstGeom>
          <a:noFill/>
          <a:ln>
            <a:noFill/>
          </a:ln>
        </p:spPr>
      </p:pic>
      <p:sp>
        <p:nvSpPr>
          <p:cNvPr id="387" name="Google Shape;387;p45"/>
          <p:cNvSpPr txBox="1"/>
          <p:nvPr/>
        </p:nvSpPr>
        <p:spPr>
          <a:xfrm>
            <a:off x="1090550" y="4227217"/>
            <a:ext cx="4430100" cy="51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consolata"/>
                <a:ea typeface="Inconsolata"/>
                <a:cs typeface="Inconsolata"/>
                <a:sym typeface="Inconsolata"/>
              </a:rPr>
              <a:t>&lt;div class=“leaves”&gt;</a:t>
            </a:r>
            <a:endParaRPr>
              <a:latin typeface="Inconsolata"/>
              <a:ea typeface="Inconsolata"/>
              <a:cs typeface="Inconsolata"/>
              <a:sym typeface="Inconsolata"/>
            </a:endParaRPr>
          </a:p>
        </p:txBody>
      </p:sp>
      <p:cxnSp>
        <p:nvCxnSpPr>
          <p:cNvPr id="388" name="Google Shape;388;p45"/>
          <p:cNvCxnSpPr/>
          <p:nvPr/>
        </p:nvCxnSpPr>
        <p:spPr>
          <a:xfrm rot="5400000">
            <a:off x="2661800" y="2964817"/>
            <a:ext cx="1906200" cy="618600"/>
          </a:xfrm>
          <a:prstGeom prst="bentConnector3">
            <a:avLst>
              <a:gd fmla="val -495" name="adj1"/>
            </a:avLst>
          </a:prstGeom>
          <a:noFill/>
          <a:ln cap="flat" cmpd="sng" w="19050">
            <a:solidFill>
              <a:schemeClr val="dk2"/>
            </a:solidFill>
            <a:prstDash val="solid"/>
            <a:round/>
            <a:headEnd len="med" w="med" type="triangle"/>
            <a:tailEnd len="med" w="med" type="none"/>
          </a:ln>
        </p:spPr>
      </p:cxnSp>
      <p:sp>
        <p:nvSpPr>
          <p:cNvPr id="389" name="Google Shape;389;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0" name="Google Shape;390;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cxnSp>
        <p:nvCxnSpPr>
          <p:cNvPr id="391" name="Google Shape;391;p45"/>
          <p:cNvCxnSpPr/>
          <p:nvPr/>
        </p:nvCxnSpPr>
        <p:spPr>
          <a:xfrm>
            <a:off x="4875383" y="3595117"/>
            <a:ext cx="1097100" cy="632100"/>
          </a:xfrm>
          <a:prstGeom prst="bentConnector3">
            <a:avLst>
              <a:gd fmla="val 50000" name="adj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&amp; IDs</a:t>
            </a:r>
            <a:endParaRPr/>
          </a:p>
        </p:txBody>
      </p:sp>
      <p:sp>
        <p:nvSpPr>
          <p:cNvPr id="397" name="Google Shape;397;p4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&amp; ID</a:t>
            </a:r>
            <a:endParaRPr/>
          </a:p>
        </p:txBody>
      </p:sp>
      <p:sp>
        <p:nvSpPr>
          <p:cNvPr id="403" name="Google Shape;403;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4" name="Google Shape;404;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5" name="Google Shape;405;p47"/>
          <p:cNvSpPr txBox="1"/>
          <p:nvPr/>
        </p:nvSpPr>
        <p:spPr>
          <a:xfrm>
            <a:off x="1025025" y="1616400"/>
            <a:ext cx="7002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With classes and ids we can target specific elements on a page, so we can manipulate it uniquely.</a:t>
            </a:r>
            <a:endParaRPr sz="2500"/>
          </a:p>
          <a:p>
            <a:pPr indent="0" lvl="0" marL="0" rtl="0" algn="l">
              <a:spcBef>
                <a:spcPts val="0"/>
              </a:spcBef>
              <a:spcAft>
                <a:spcPts val="0"/>
              </a:spcAft>
              <a:buNone/>
            </a:pPr>
            <a:r>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8"/>
          <p:cNvSpPr txBox="1"/>
          <p:nvPr>
            <p:ph idx="4294967295" type="body"/>
          </p:nvPr>
        </p:nvSpPr>
        <p:spPr>
          <a:xfrm>
            <a:off x="457200" y="853075"/>
            <a:ext cx="8229600" cy="2937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a:solidFill>
                  <a:schemeClr val="dk1"/>
                </a:solidFill>
              </a:rPr>
              <a:t>Classes and IDs are defined as attributes</a:t>
            </a:r>
            <a:endParaRPr b="1">
              <a:solidFill>
                <a:schemeClr val="dk1"/>
              </a:solidFill>
            </a:endParaRPr>
          </a:p>
          <a:p>
            <a:pPr indent="-342900" lvl="0" marL="457200" rtl="0" algn="l">
              <a:spcBef>
                <a:spcPts val="1100"/>
              </a:spcBef>
              <a:spcAft>
                <a:spcPts val="0"/>
              </a:spcAft>
              <a:buClr>
                <a:schemeClr val="dk1"/>
              </a:buClr>
              <a:buSzPts val="1800"/>
              <a:buFont typeface="Verdana"/>
              <a:buChar char="●"/>
            </a:pPr>
            <a:r>
              <a:rPr lang="en">
                <a:solidFill>
                  <a:schemeClr val="dk1"/>
                </a:solidFill>
              </a:rPr>
              <a:t>They must start with a letter</a:t>
            </a:r>
            <a:endParaRPr>
              <a:solidFill>
                <a:schemeClr val="dk1"/>
              </a:solidFill>
            </a:endParaRPr>
          </a:p>
          <a:p>
            <a:pPr indent="-342900" lvl="0" marL="457200" rtl="0" algn="l">
              <a:spcBef>
                <a:spcPts val="0"/>
              </a:spcBef>
              <a:spcAft>
                <a:spcPts val="0"/>
              </a:spcAft>
              <a:buClr>
                <a:schemeClr val="dk1"/>
              </a:buClr>
              <a:buSzPts val="1800"/>
              <a:buFont typeface="Verdana"/>
              <a:buChar char="●"/>
            </a:pPr>
            <a:r>
              <a:rPr lang="en">
                <a:solidFill>
                  <a:schemeClr val="dk1"/>
                </a:solidFill>
              </a:rPr>
              <a:t>They can contain letters, numbers, the hyphen (-), and underscore (_)</a:t>
            </a:r>
            <a:endParaRPr>
              <a:solidFill>
                <a:schemeClr val="dk1"/>
              </a:solidFill>
            </a:endParaRPr>
          </a:p>
          <a:p>
            <a:pPr indent="0" lvl="0" marL="457200" rtl="0" algn="l">
              <a:spcBef>
                <a:spcPts val="1100"/>
              </a:spcBef>
              <a:spcAft>
                <a:spcPts val="1100"/>
              </a:spcAft>
              <a:buNone/>
            </a:pPr>
            <a:r>
              <a:t/>
            </a:r>
            <a:endParaRPr>
              <a:solidFill>
                <a:schemeClr val="dk1"/>
              </a:solidFill>
            </a:endParaRPr>
          </a:p>
        </p:txBody>
      </p:sp>
      <p:sp>
        <p:nvSpPr>
          <p:cNvPr id="411" name="Google Shape;411;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2" name="Google Shape;412;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 Class or ID</a:t>
            </a:r>
            <a:endParaRPr/>
          </a:p>
        </p:txBody>
      </p:sp>
      <p:sp>
        <p:nvSpPr>
          <p:cNvPr id="413" name="Google Shape;413;p48"/>
          <p:cNvSpPr txBox="1"/>
          <p:nvPr/>
        </p:nvSpPr>
        <p:spPr>
          <a:xfrm>
            <a:off x="1162650" y="2383450"/>
            <a:ext cx="68187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&lt;p class=”featuredText”&gt;Many Products&lt;/p&gt;</a:t>
            </a:r>
            <a:endParaRPr sz="2400">
              <a:latin typeface="Inconsolata"/>
              <a:ea typeface="Inconsolata"/>
              <a:cs typeface="Inconsolata"/>
              <a:sym typeface="Inconsolata"/>
            </a:endParaRPr>
          </a:p>
        </p:txBody>
      </p:sp>
      <p:cxnSp>
        <p:nvCxnSpPr>
          <p:cNvPr id="414" name="Google Shape;414;p48"/>
          <p:cNvCxnSpPr/>
          <p:nvPr/>
        </p:nvCxnSpPr>
        <p:spPr>
          <a:xfrm flipH="1" rot="10800000">
            <a:off x="1725375" y="2943325"/>
            <a:ext cx="587700" cy="300"/>
          </a:xfrm>
          <a:prstGeom prst="straightConnector1">
            <a:avLst/>
          </a:prstGeom>
          <a:noFill/>
          <a:ln cap="flat" cmpd="sng" w="38100">
            <a:solidFill>
              <a:schemeClr val="accent1"/>
            </a:solidFill>
            <a:prstDash val="solid"/>
            <a:round/>
            <a:headEnd len="med" w="med" type="none"/>
            <a:tailEnd len="med" w="med" type="none"/>
          </a:ln>
        </p:spPr>
      </p:cxnSp>
      <p:cxnSp>
        <p:nvCxnSpPr>
          <p:cNvPr id="415" name="Google Shape;415;p48"/>
          <p:cNvCxnSpPr/>
          <p:nvPr/>
        </p:nvCxnSpPr>
        <p:spPr>
          <a:xfrm>
            <a:off x="2799375" y="2943625"/>
            <a:ext cx="1879200" cy="0"/>
          </a:xfrm>
          <a:prstGeom prst="straightConnector1">
            <a:avLst/>
          </a:prstGeom>
          <a:noFill/>
          <a:ln cap="flat" cmpd="sng" w="38100">
            <a:solidFill>
              <a:schemeClr val="accent2"/>
            </a:solidFill>
            <a:prstDash val="solid"/>
            <a:round/>
            <a:headEnd len="med" w="med" type="none"/>
            <a:tailEnd len="med" w="med" type="none"/>
          </a:ln>
        </p:spPr>
      </p:cxnSp>
      <p:sp>
        <p:nvSpPr>
          <p:cNvPr id="416" name="Google Shape;416;p48"/>
          <p:cNvSpPr txBox="1"/>
          <p:nvPr/>
        </p:nvSpPr>
        <p:spPr>
          <a:xfrm>
            <a:off x="2829299" y="2995775"/>
            <a:ext cx="18087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Class Name</a:t>
            </a:r>
            <a:endParaRPr>
              <a:latin typeface="Proxima Nova"/>
              <a:ea typeface="Proxima Nova"/>
              <a:cs typeface="Proxima Nova"/>
              <a:sym typeface="Proxima Nova"/>
            </a:endParaRPr>
          </a:p>
        </p:txBody>
      </p:sp>
      <p:sp>
        <p:nvSpPr>
          <p:cNvPr id="417" name="Google Shape;417;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9"/>
          <p:cNvSpPr txBox="1"/>
          <p:nvPr>
            <p:ph idx="4294967295" type="body"/>
          </p:nvPr>
        </p:nvSpPr>
        <p:spPr>
          <a:xfrm>
            <a:off x="457200" y="853075"/>
            <a:ext cx="8229600" cy="2937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a:solidFill>
                  <a:schemeClr val="dk1"/>
                </a:solidFill>
              </a:rPr>
              <a:t>Classes and IDs are defined as attributes</a:t>
            </a:r>
            <a:endParaRPr b="1">
              <a:solidFill>
                <a:schemeClr val="dk1"/>
              </a:solidFill>
            </a:endParaRPr>
          </a:p>
          <a:p>
            <a:pPr indent="-342900" lvl="0" marL="457200" rtl="0" algn="l">
              <a:spcBef>
                <a:spcPts val="1100"/>
              </a:spcBef>
              <a:spcAft>
                <a:spcPts val="0"/>
              </a:spcAft>
              <a:buClr>
                <a:schemeClr val="dk1"/>
              </a:buClr>
              <a:buSzPts val="1800"/>
              <a:buFont typeface="Verdana"/>
              <a:buChar char="●"/>
            </a:pPr>
            <a:r>
              <a:rPr lang="en">
                <a:solidFill>
                  <a:schemeClr val="dk1"/>
                </a:solidFill>
              </a:rPr>
              <a:t>Id’s are UNIQUE on a page</a:t>
            </a:r>
            <a:endParaRPr>
              <a:solidFill>
                <a:schemeClr val="dk1"/>
              </a:solidFill>
            </a:endParaRPr>
          </a:p>
          <a:p>
            <a:pPr indent="-342900" lvl="0" marL="457200" rtl="0" algn="l">
              <a:spcBef>
                <a:spcPts val="0"/>
              </a:spcBef>
              <a:spcAft>
                <a:spcPts val="0"/>
              </a:spcAft>
              <a:buClr>
                <a:schemeClr val="dk1"/>
              </a:buClr>
              <a:buSzPts val="1800"/>
              <a:buFont typeface="Verdana"/>
              <a:buChar char="●"/>
            </a:pPr>
            <a:r>
              <a:rPr lang="en">
                <a:solidFill>
                  <a:schemeClr val="dk1"/>
                </a:solidFill>
              </a:rPr>
              <a:t>Classes can be used many times on a page</a:t>
            </a:r>
            <a:endParaRPr>
              <a:solidFill>
                <a:schemeClr val="dk1"/>
              </a:solidFill>
            </a:endParaRPr>
          </a:p>
          <a:p>
            <a:pPr indent="0" lvl="0" marL="457200" rtl="0" algn="l">
              <a:spcBef>
                <a:spcPts val="1100"/>
              </a:spcBef>
              <a:spcAft>
                <a:spcPts val="1100"/>
              </a:spcAft>
              <a:buNone/>
            </a:pPr>
            <a:r>
              <a:t/>
            </a:r>
            <a:endParaRPr>
              <a:solidFill>
                <a:schemeClr val="dk1"/>
              </a:solidFill>
            </a:endParaRPr>
          </a:p>
        </p:txBody>
      </p:sp>
      <p:sp>
        <p:nvSpPr>
          <p:cNvPr id="423" name="Google Shape;423;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4" name="Google Shape;424;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 Class or ID</a:t>
            </a:r>
            <a:endParaRPr/>
          </a:p>
        </p:txBody>
      </p:sp>
      <p:sp>
        <p:nvSpPr>
          <p:cNvPr id="425" name="Google Shape;425;p49"/>
          <p:cNvSpPr txBox="1"/>
          <p:nvPr/>
        </p:nvSpPr>
        <p:spPr>
          <a:xfrm>
            <a:off x="1162650" y="2383450"/>
            <a:ext cx="68187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&lt;p id=”theUsername”&gt;GaiusMarius&lt;/p&gt;</a:t>
            </a:r>
            <a:endParaRPr sz="2400">
              <a:latin typeface="Inconsolata"/>
              <a:ea typeface="Inconsolata"/>
              <a:cs typeface="Inconsolata"/>
              <a:sym typeface="Inconsolata"/>
            </a:endParaRPr>
          </a:p>
        </p:txBody>
      </p:sp>
      <p:cxnSp>
        <p:nvCxnSpPr>
          <p:cNvPr id="426" name="Google Shape;426;p49"/>
          <p:cNvCxnSpPr/>
          <p:nvPr/>
        </p:nvCxnSpPr>
        <p:spPr>
          <a:xfrm>
            <a:off x="2294500" y="2943625"/>
            <a:ext cx="1765500" cy="12000"/>
          </a:xfrm>
          <a:prstGeom prst="straightConnector1">
            <a:avLst/>
          </a:prstGeom>
          <a:noFill/>
          <a:ln cap="flat" cmpd="sng" w="38100">
            <a:solidFill>
              <a:schemeClr val="accent2"/>
            </a:solidFill>
            <a:prstDash val="solid"/>
            <a:round/>
            <a:headEnd len="med" w="med" type="none"/>
            <a:tailEnd len="med" w="med" type="none"/>
          </a:ln>
        </p:spPr>
      </p:cxnSp>
      <p:sp>
        <p:nvSpPr>
          <p:cNvPr id="427" name="Google Shape;427;p49"/>
          <p:cNvSpPr txBox="1"/>
          <p:nvPr/>
        </p:nvSpPr>
        <p:spPr>
          <a:xfrm>
            <a:off x="2324424" y="2995775"/>
            <a:ext cx="18087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ID Name</a:t>
            </a:r>
            <a:endParaRPr>
              <a:latin typeface="Proxima Nova"/>
              <a:ea typeface="Proxima Nova"/>
              <a:cs typeface="Proxima Nova"/>
              <a:sym typeface="Proxima Nova"/>
            </a:endParaRPr>
          </a:p>
        </p:txBody>
      </p:sp>
      <p:sp>
        <p:nvSpPr>
          <p:cNvPr id="428" name="Google Shape;428;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Advanced Selectors</a:t>
            </a:r>
            <a:endParaRPr/>
          </a:p>
        </p:txBody>
      </p:sp>
      <p:sp>
        <p:nvSpPr>
          <p:cNvPr id="434" name="Google Shape;434;p5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Selectors Targeting Multiple Attributes</a:t>
            </a:r>
            <a:endParaRPr/>
          </a:p>
        </p:txBody>
      </p:sp>
      <p:sp>
        <p:nvSpPr>
          <p:cNvPr id="440" name="Google Shape;440;p51"/>
          <p:cNvSpPr txBox="1"/>
          <p:nvPr>
            <p:ph idx="4294967295" type="body"/>
          </p:nvPr>
        </p:nvSpPr>
        <p:spPr>
          <a:xfrm>
            <a:off x="457200" y="2407150"/>
            <a:ext cx="8219100" cy="17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can also combine several selectors together in order to target only the elements that match all of the selectors included. The example above targets only </a:t>
            </a:r>
            <a:r>
              <a:rPr b="1" lang="en">
                <a:solidFill>
                  <a:schemeClr val="dk1"/>
                </a:solidFill>
                <a:latin typeface="Inconsolata"/>
                <a:ea typeface="Inconsolata"/>
                <a:cs typeface="Inconsolata"/>
                <a:sym typeface="Inconsolata"/>
              </a:rPr>
              <a:t>div</a:t>
            </a:r>
            <a:r>
              <a:rPr lang="en">
                <a:solidFill>
                  <a:schemeClr val="dk1"/>
                </a:solidFill>
              </a:rPr>
              <a:t> elements with the </a:t>
            </a:r>
            <a:r>
              <a:rPr b="1" lang="en">
                <a:solidFill>
                  <a:schemeClr val="dk1"/>
                </a:solidFill>
                <a:latin typeface="Inconsolata"/>
                <a:ea typeface="Inconsolata"/>
                <a:cs typeface="Inconsolata"/>
                <a:sym typeface="Inconsolata"/>
              </a:rPr>
              <a:t>.my-class</a:t>
            </a:r>
            <a:r>
              <a:rPr lang="en">
                <a:solidFill>
                  <a:schemeClr val="dk1"/>
                </a:solidFill>
              </a:rPr>
              <a:t> class. </a:t>
            </a:r>
            <a:endParaRPr>
              <a:solidFill>
                <a:schemeClr val="dk1"/>
              </a:solidFill>
            </a:endParaRPr>
          </a:p>
          <a:p>
            <a:pPr indent="0" lvl="0" marL="0" rtl="0" algn="l">
              <a:spcBef>
                <a:spcPts val="1600"/>
              </a:spcBef>
              <a:spcAft>
                <a:spcPts val="1600"/>
              </a:spcAft>
              <a:buNone/>
            </a:pPr>
            <a:r>
              <a:rPr lang="en">
                <a:solidFill>
                  <a:schemeClr val="dk1"/>
                </a:solidFill>
                <a:highlight>
                  <a:schemeClr val="accent2"/>
                </a:highlight>
              </a:rPr>
              <a:t>Notice that there is no space between </a:t>
            </a:r>
            <a:r>
              <a:rPr b="1" lang="en">
                <a:solidFill>
                  <a:schemeClr val="dk1"/>
                </a:solidFill>
                <a:highlight>
                  <a:schemeClr val="accent2"/>
                </a:highlight>
                <a:latin typeface="Inconsolata"/>
                <a:ea typeface="Inconsolata"/>
                <a:cs typeface="Inconsolata"/>
                <a:sym typeface="Inconsolata"/>
              </a:rPr>
              <a:t>div</a:t>
            </a:r>
            <a:r>
              <a:rPr lang="en">
                <a:solidFill>
                  <a:schemeClr val="dk1"/>
                </a:solidFill>
                <a:highlight>
                  <a:schemeClr val="accent2"/>
                </a:highlight>
              </a:rPr>
              <a:t> and </a:t>
            </a:r>
            <a:r>
              <a:rPr b="1" lang="en">
                <a:solidFill>
                  <a:schemeClr val="dk1"/>
                </a:solidFill>
                <a:highlight>
                  <a:schemeClr val="accent2"/>
                </a:highlight>
                <a:latin typeface="Inconsolata"/>
                <a:ea typeface="Inconsolata"/>
                <a:cs typeface="Inconsolata"/>
                <a:sym typeface="Inconsolata"/>
              </a:rPr>
              <a:t>.my-class</a:t>
            </a:r>
            <a:r>
              <a:rPr lang="en">
                <a:solidFill>
                  <a:schemeClr val="dk1"/>
                </a:solidFill>
                <a:highlight>
                  <a:schemeClr val="accent2"/>
                </a:highlight>
              </a:rPr>
              <a:t>.</a:t>
            </a:r>
            <a:endParaRPr b="1">
              <a:solidFill>
                <a:schemeClr val="dk1"/>
              </a:solidFill>
              <a:highlight>
                <a:schemeClr val="accent2"/>
              </a:highlight>
              <a:latin typeface="Courier New"/>
              <a:ea typeface="Courier New"/>
              <a:cs typeface="Courier New"/>
              <a:sym typeface="Courier New"/>
            </a:endParaRPr>
          </a:p>
        </p:txBody>
      </p:sp>
      <p:sp>
        <p:nvSpPr>
          <p:cNvPr id="441" name="Google Shape;441;p51"/>
          <p:cNvSpPr/>
          <p:nvPr/>
        </p:nvSpPr>
        <p:spPr>
          <a:xfrm>
            <a:off x="545200" y="1028375"/>
            <a:ext cx="8013000" cy="1267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1"/>
                </a:solidFill>
                <a:latin typeface="Inconsolata"/>
                <a:ea typeface="Inconsolata"/>
                <a:cs typeface="Inconsolata"/>
                <a:sym typeface="Inconsolata"/>
              </a:rPr>
              <a:t>div.my-class {</a:t>
            </a:r>
            <a:endParaRPr sz="18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42" name="Google Shape;442;p51"/>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43" name="Google Shape;443;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4" name="Google Shape;444;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2"/>
          <p:cNvSpPr txBox="1"/>
          <p:nvPr>
            <p:ph idx="4294967295" type="title"/>
          </p:nvPr>
        </p:nvSpPr>
        <p:spPr>
          <a:xfrm>
            <a:off x="747900" y="1767225"/>
            <a:ext cx="7515900" cy="1282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2800">
                <a:solidFill>
                  <a:schemeClr val="dk2"/>
                </a:solidFill>
              </a:rPr>
              <a:t>Specific selectors override general selectors:</a:t>
            </a:r>
            <a:endParaRPr sz="2800">
              <a:solidFill>
                <a:schemeClr val="dk2"/>
              </a:solidFill>
            </a:endParaRPr>
          </a:p>
          <a:p>
            <a:pPr indent="0" lvl="0" marL="0" rtl="0" algn="ctr">
              <a:spcBef>
                <a:spcPts val="0"/>
              </a:spcBef>
              <a:spcAft>
                <a:spcPts val="0"/>
              </a:spcAft>
              <a:buClr>
                <a:schemeClr val="dk1"/>
              </a:buClr>
              <a:buSzPts val="1100"/>
              <a:buFont typeface="Arial"/>
              <a:buNone/>
            </a:pPr>
            <a:r>
              <a:rPr b="0" lang="en" sz="2800">
                <a:solidFill>
                  <a:srgbClr val="000000"/>
                </a:solidFill>
              </a:rPr>
              <a:t>ID &gt; Class &gt; Element</a:t>
            </a:r>
            <a:endParaRPr sz="2800">
              <a:solidFill>
                <a:srgbClr val="000000"/>
              </a:solidFill>
            </a:endParaRPr>
          </a:p>
        </p:txBody>
      </p:sp>
      <p:sp>
        <p:nvSpPr>
          <p:cNvPr id="450" name="Google Shape;450;p52"/>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51" name="Google Shape;451;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2" name="Google Shape;452;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!important</a:t>
            </a:r>
            <a:endParaRPr>
              <a:latin typeface="Inconsolata"/>
              <a:ea typeface="Inconsolata"/>
              <a:cs typeface="Inconsolata"/>
              <a:sym typeface="Inconsolata"/>
            </a:endParaRPr>
          </a:p>
        </p:txBody>
      </p:sp>
      <p:sp>
        <p:nvSpPr>
          <p:cNvPr id="458" name="Google Shape;458;p53"/>
          <p:cNvSpPr txBox="1"/>
          <p:nvPr>
            <p:ph idx="4294967295" type="body"/>
          </p:nvPr>
        </p:nvSpPr>
        <p:spPr>
          <a:xfrm>
            <a:off x="462450" y="2428250"/>
            <a:ext cx="8219100" cy="211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Using </a:t>
            </a:r>
            <a:r>
              <a:rPr b="1" lang="en">
                <a:solidFill>
                  <a:schemeClr val="dk1"/>
                </a:solidFill>
                <a:latin typeface="Inconsolata"/>
                <a:ea typeface="Inconsolata"/>
                <a:cs typeface="Inconsolata"/>
                <a:sym typeface="Inconsolata"/>
              </a:rPr>
              <a:t>!important</a:t>
            </a:r>
            <a:r>
              <a:rPr lang="en">
                <a:solidFill>
                  <a:schemeClr val="dk1"/>
                </a:solidFill>
              </a:rPr>
              <a:t> makes this style jump out of the DOM tree order and take precedence over all other styles.</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If you use this in your work regularly, </a:t>
            </a:r>
            <a:r>
              <a:rPr b="1" lang="en">
                <a:solidFill>
                  <a:schemeClr val="dk1"/>
                </a:solidFill>
              </a:rPr>
              <a:t>code reviewers will not be happy</a:t>
            </a:r>
            <a:r>
              <a:rPr lang="en">
                <a:solidFill>
                  <a:schemeClr val="dk1"/>
                </a:solidFill>
              </a:rPr>
              <a:t>. This is considered a brute-force, last-resort approach when all other selectors have failed.</a:t>
            </a:r>
            <a:endParaRPr>
              <a:solidFill>
                <a:schemeClr val="dk1"/>
              </a:solidFill>
            </a:endParaRPr>
          </a:p>
        </p:txBody>
      </p:sp>
      <p:sp>
        <p:nvSpPr>
          <p:cNvPr id="459" name="Google Shape;459;p53"/>
          <p:cNvSpPr/>
          <p:nvPr/>
        </p:nvSpPr>
        <p:spPr>
          <a:xfrm>
            <a:off x="545200" y="1028375"/>
            <a:ext cx="8013000" cy="1284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1"/>
                </a:solidFill>
                <a:latin typeface="Inconsolata"/>
                <a:ea typeface="Inconsolata"/>
                <a:cs typeface="Inconsolata"/>
                <a:sym typeface="Inconsolata"/>
              </a:rPr>
              <a:t>.make-it-white {</a:t>
            </a:r>
            <a:endParaRPr sz="18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lang="en" sz="1800">
                <a:solidFill>
                  <a:schemeClr val="dk1"/>
                </a:solidFill>
                <a:latin typeface="Inconsolata"/>
                <a:ea typeface="Inconsolata"/>
                <a:cs typeface="Inconsolata"/>
                <a:sym typeface="Inconsolata"/>
              </a:rPr>
              <a:t>  color: white </a:t>
            </a:r>
            <a:r>
              <a:rPr lang="en" sz="1800">
                <a:solidFill>
                  <a:schemeClr val="dk1"/>
                </a:solidFill>
                <a:highlight>
                  <a:schemeClr val="accent2"/>
                </a:highlight>
                <a:latin typeface="Inconsolata"/>
                <a:ea typeface="Inconsolata"/>
                <a:cs typeface="Inconsolata"/>
                <a:sym typeface="Inconsolata"/>
              </a:rPr>
              <a:t>!important</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60" name="Google Shape;460;p53"/>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1" name="Google Shape;461;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2" name="Google Shape;462;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03 Change Log FEWD 3.1 - 3.2</a:t>
            </a:r>
            <a:endParaRPr>
              <a:solidFill>
                <a:srgbClr val="FFFFFF"/>
              </a:solidFill>
            </a:endParaRPr>
          </a:p>
        </p:txBody>
      </p:sp>
      <p:sp>
        <p:nvSpPr>
          <p:cNvPr id="306" name="Google Shape;306;p36"/>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SzPts val="1200"/>
              <a:buChar char="➔"/>
            </a:pPr>
            <a:r>
              <a:rPr lang="en" sz="1200" u="sng">
                <a:solidFill>
                  <a:schemeClr val="hlink"/>
                </a:solidFill>
                <a:hlinkClick action="ppaction://hlinksldjump" r:id="rId3"/>
              </a:rPr>
              <a:t>Pre-Class Materials and Preparation</a:t>
            </a:r>
            <a:r>
              <a:rPr lang="en" sz="1200"/>
              <a:t> - </a:t>
            </a:r>
            <a:r>
              <a:rPr lang="en" sz="1200">
                <a:solidFill>
                  <a:schemeClr val="dk1"/>
                </a:solidFill>
              </a:rPr>
              <a:t>Added warmup activities to the new CodePen collection “Warmups”.</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307" name="Google Shape;307;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Exploration</a:t>
            </a:r>
            <a:endParaRPr/>
          </a:p>
        </p:txBody>
      </p:sp>
      <p:sp>
        <p:nvSpPr>
          <p:cNvPr id="468" name="Google Shape;468;p5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
        <p:nvSpPr>
          <p:cNvPr id="469" name="Google Shape;469;p5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70" name="Google Shape;470;p54"/>
          <p:cNvSpPr txBox="1"/>
          <p:nvPr>
            <p:ph idx="1" type="body"/>
          </p:nvPr>
        </p:nvSpPr>
        <p:spPr>
          <a:xfrm>
            <a:off x="457200" y="1143000"/>
            <a:ext cx="8229600" cy="103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exercise is to practice writing specific selectors to apply </a:t>
            </a:r>
            <a:r>
              <a:rPr lang="en"/>
              <a:t>styles</a:t>
            </a:r>
            <a:r>
              <a:rPr lang="en"/>
              <a:t>. </a:t>
            </a:r>
            <a:r>
              <a:rPr lang="en"/>
              <a:t>Remember, there’s more than one right answer!</a:t>
            </a:r>
            <a:endParaRPr/>
          </a:p>
        </p:txBody>
      </p:sp>
      <p:sp>
        <p:nvSpPr>
          <p:cNvPr id="471" name="Google Shape;471;p54"/>
          <p:cNvSpPr/>
          <p:nvPr/>
        </p:nvSpPr>
        <p:spPr>
          <a:xfrm>
            <a:off x="753200" y="2182203"/>
            <a:ext cx="3171300" cy="1976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https://drive.google.com/drive/folders/1K_Whx2c2PQK2QfQu7h9uyNjdLRaUSdRC?usp=sharing</a:t>
            </a:r>
            <a:endParaRPr sz="1800">
              <a:latin typeface="Proxima Nova"/>
              <a:ea typeface="Proxima Nova"/>
              <a:cs typeface="Proxima Nova"/>
              <a:sym typeface="Proxima Nova"/>
            </a:endParaRPr>
          </a:p>
        </p:txBody>
      </p:sp>
      <p:sp>
        <p:nvSpPr>
          <p:cNvPr id="472" name="Google Shape;472;p54"/>
          <p:cNvSpPr/>
          <p:nvPr/>
        </p:nvSpPr>
        <p:spPr>
          <a:xfrm>
            <a:off x="4238688" y="2860438"/>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4"/>
          <p:cNvSpPr/>
          <p:nvPr/>
        </p:nvSpPr>
        <p:spPr>
          <a:xfrm>
            <a:off x="5219500" y="2182203"/>
            <a:ext cx="3171300" cy="2018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https://drive.google.com/drive/folders/1K_Whx2c2PQK2QfQu7h9uyNjdLRaUSdRC?usp=sharing</a:t>
            </a:r>
            <a:endParaRPr sz="1800">
              <a:latin typeface="Proxima Nova"/>
              <a:ea typeface="Proxima Nova"/>
              <a:cs typeface="Proxima Nova"/>
              <a:sym typeface="Proxima Nova"/>
            </a:endParaRPr>
          </a:p>
        </p:txBody>
      </p:sp>
      <p:sp>
        <p:nvSpPr>
          <p:cNvPr id="474" name="Google Shape;474;p54"/>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Exploration</a:t>
            </a:r>
            <a:endParaRPr/>
          </a:p>
        </p:txBody>
      </p:sp>
      <p:sp>
        <p:nvSpPr>
          <p:cNvPr id="480" name="Google Shape;480;p55"/>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
        <p:nvSpPr>
          <p:cNvPr id="481" name="Google Shape;481;p5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2" name="Google Shape;482;p55"/>
          <p:cNvSpPr txBox="1"/>
          <p:nvPr>
            <p:ph idx="1" type="body"/>
          </p:nvPr>
        </p:nvSpPr>
        <p:spPr>
          <a:xfrm>
            <a:off x="457200" y="1143000"/>
            <a:ext cx="8229600" cy="103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exercise folder, open the README.md in Visual Studio Code for a list of specific styles to create</a:t>
            </a:r>
            <a:endParaRPr/>
          </a:p>
        </p:txBody>
      </p:sp>
      <p:sp>
        <p:nvSpPr>
          <p:cNvPr id="483" name="Google Shape;483;p55"/>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Structuring HTML</a:t>
            </a:r>
            <a:endParaRPr/>
          </a:p>
        </p:txBody>
      </p:sp>
      <p:sp>
        <p:nvSpPr>
          <p:cNvPr id="489" name="Google Shape;489;p5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a:t>
            </a:r>
            <a:r>
              <a:rPr lang="en"/>
              <a:t>DOM</a:t>
            </a:r>
            <a:r>
              <a:rPr lang="en"/>
              <a:t> Tree</a:t>
            </a:r>
            <a:endParaRPr/>
          </a:p>
        </p:txBody>
      </p:sp>
      <p:sp>
        <p:nvSpPr>
          <p:cNvPr id="495" name="Google Shape;495;p57"/>
          <p:cNvSpPr txBox="1"/>
          <p:nvPr/>
        </p:nvSpPr>
        <p:spPr>
          <a:xfrm>
            <a:off x="634350" y="3831463"/>
            <a:ext cx="78753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A visual diagram of a webpage’s HTML structure.</a:t>
            </a:r>
            <a:endParaRPr sz="1800">
              <a:latin typeface="Proxima Nova"/>
              <a:ea typeface="Proxima Nova"/>
              <a:cs typeface="Proxima Nova"/>
              <a:sym typeface="Proxima Nova"/>
            </a:endParaRPr>
          </a:p>
        </p:txBody>
      </p:sp>
      <p:sp>
        <p:nvSpPr>
          <p:cNvPr id="496" name="Google Shape;496;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97" name="Google Shape;497;p57"/>
          <p:cNvPicPr preferRelativeResize="0"/>
          <p:nvPr/>
        </p:nvPicPr>
        <p:blipFill>
          <a:blip r:embed="rId3">
            <a:alphaModFix/>
          </a:blip>
          <a:stretch>
            <a:fillRect/>
          </a:stretch>
        </p:blipFill>
        <p:spPr>
          <a:xfrm>
            <a:off x="3260416" y="779225"/>
            <a:ext cx="2623169" cy="2885486"/>
          </a:xfrm>
          <a:prstGeom prst="rect">
            <a:avLst/>
          </a:prstGeom>
          <a:noFill/>
          <a:ln>
            <a:noFill/>
          </a:ln>
        </p:spPr>
      </p:pic>
      <p:sp>
        <p:nvSpPr>
          <p:cNvPr id="498" name="Google Shape;498;p5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Tree-Like Structures Can Be Visualized</a:t>
            </a:r>
            <a:endParaRPr/>
          </a:p>
        </p:txBody>
      </p:sp>
      <p:sp>
        <p:nvSpPr>
          <p:cNvPr id="504" name="Google Shape;504;p58"/>
          <p:cNvSpPr txBox="1"/>
          <p:nvPr/>
        </p:nvSpPr>
        <p:spPr>
          <a:xfrm>
            <a:off x="634350" y="853075"/>
            <a:ext cx="3937800" cy="3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Inconsolata"/>
                <a:ea typeface="Inconsolata"/>
                <a:cs typeface="Inconsolata"/>
                <a:sym typeface="Inconsolata"/>
              </a:rPr>
              <a:t>&lt;main&gt;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 class=”ichi”&gt;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&lt;p&gt;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Content</a:t>
            </a:r>
            <a:endParaRPr b="1" sz="1800">
              <a:latin typeface="Inconsolata"/>
              <a:ea typeface="Inconsolata"/>
              <a:cs typeface="Inconsolata"/>
              <a:sym typeface="Inconsolata"/>
            </a:endParaRPr>
          </a:p>
          <a:p>
            <a:pPr indent="457200" lvl="0" marL="457200" rtl="0" algn="l">
              <a:spcBef>
                <a:spcPts val="0"/>
              </a:spcBef>
              <a:spcAft>
                <a:spcPts val="0"/>
              </a:spcAft>
              <a:buNone/>
            </a:pPr>
            <a:r>
              <a:rPr b="1" lang="en" sz="1800">
                <a:latin typeface="Inconsolata"/>
                <a:ea typeface="Inconsolata"/>
                <a:cs typeface="Inconsolata"/>
                <a:sym typeface="Inconsolata"/>
              </a:rPr>
              <a:t>&lt;/p&gt;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 class=”ni”&gt;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&lt;p&gt;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More content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&lt;/p&gt;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&lt;/main&gt;</a:t>
            </a:r>
            <a:endParaRPr b="1" sz="1800">
              <a:latin typeface="Inconsolata"/>
              <a:ea typeface="Inconsolata"/>
              <a:cs typeface="Inconsolata"/>
              <a:sym typeface="Inconsolata"/>
            </a:endParaRPr>
          </a:p>
        </p:txBody>
      </p:sp>
      <p:sp>
        <p:nvSpPr>
          <p:cNvPr id="505" name="Google Shape;505;p58"/>
          <p:cNvSpPr/>
          <p:nvPr/>
        </p:nvSpPr>
        <p:spPr>
          <a:xfrm>
            <a:off x="4535125" y="975475"/>
            <a:ext cx="4221600" cy="35949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8"/>
          <p:cNvSpPr/>
          <p:nvPr/>
        </p:nvSpPr>
        <p:spPr>
          <a:xfrm>
            <a:off x="4737925" y="1187500"/>
            <a:ext cx="3816000" cy="13182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8"/>
          <p:cNvSpPr/>
          <p:nvPr/>
        </p:nvSpPr>
        <p:spPr>
          <a:xfrm>
            <a:off x="4737925" y="2750200"/>
            <a:ext cx="3816000" cy="14238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8"/>
          <p:cNvSpPr/>
          <p:nvPr/>
        </p:nvSpPr>
        <p:spPr>
          <a:xfrm>
            <a:off x="5807175" y="1648375"/>
            <a:ext cx="1668600" cy="350400"/>
          </a:xfrm>
          <a:prstGeom prst="rect">
            <a:avLst/>
          </a:prstGeom>
          <a:solidFill>
            <a:srgbClr val="99999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8"/>
          <p:cNvSpPr/>
          <p:nvPr/>
        </p:nvSpPr>
        <p:spPr>
          <a:xfrm>
            <a:off x="5807175" y="3286900"/>
            <a:ext cx="1668600" cy="350400"/>
          </a:xfrm>
          <a:prstGeom prst="rect">
            <a:avLst/>
          </a:prstGeom>
          <a:solidFill>
            <a:srgbClr val="99999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8"/>
          <p:cNvSpPr txBox="1"/>
          <p:nvPr/>
        </p:nvSpPr>
        <p:spPr>
          <a:xfrm>
            <a:off x="3377400" y="2463175"/>
            <a:ext cx="53094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511" name="Google Shape;511;p58"/>
          <p:cNvSpPr txBox="1"/>
          <p:nvPr/>
        </p:nvSpPr>
        <p:spPr>
          <a:xfrm>
            <a:off x="8204525" y="4223100"/>
            <a:ext cx="608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512" name="Google Shape;512;p58"/>
          <p:cNvSpPr txBox="1"/>
          <p:nvPr/>
        </p:nvSpPr>
        <p:spPr>
          <a:xfrm>
            <a:off x="7799700" y="3795100"/>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513" name="Google Shape;513;p58"/>
          <p:cNvSpPr txBox="1"/>
          <p:nvPr/>
        </p:nvSpPr>
        <p:spPr>
          <a:xfrm>
            <a:off x="7799700" y="2134638"/>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514" name="Google Shape;514;p58"/>
          <p:cNvSpPr txBox="1"/>
          <p:nvPr/>
        </p:nvSpPr>
        <p:spPr>
          <a:xfrm>
            <a:off x="7198875" y="1650288"/>
            <a:ext cx="276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515" name="Google Shape;515;p58"/>
          <p:cNvSpPr txBox="1"/>
          <p:nvPr/>
        </p:nvSpPr>
        <p:spPr>
          <a:xfrm>
            <a:off x="7198875" y="3310750"/>
            <a:ext cx="276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516" name="Google Shape;516;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7" name="Google Shape;517;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9"/>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This Page Structured?</a:t>
            </a:r>
            <a:endParaRPr/>
          </a:p>
        </p:txBody>
      </p:sp>
      <p:pic>
        <p:nvPicPr>
          <p:cNvPr id="523" name="Google Shape;523;p59"/>
          <p:cNvPicPr preferRelativeResize="0"/>
          <p:nvPr/>
        </p:nvPicPr>
        <p:blipFill>
          <a:blip r:embed="rId3">
            <a:alphaModFix/>
          </a:blip>
          <a:stretch>
            <a:fillRect/>
          </a:stretch>
        </p:blipFill>
        <p:spPr>
          <a:xfrm>
            <a:off x="1741300" y="1061175"/>
            <a:ext cx="5661399" cy="3510725"/>
          </a:xfrm>
          <a:prstGeom prst="rect">
            <a:avLst/>
          </a:prstGeom>
          <a:noFill/>
          <a:ln cap="flat" cmpd="sng" w="9525">
            <a:solidFill>
              <a:srgbClr val="CCCCCC"/>
            </a:solidFill>
            <a:prstDash val="solid"/>
            <a:round/>
            <a:headEnd len="sm" w="sm" type="none"/>
            <a:tailEnd len="sm" w="sm" type="none"/>
          </a:ln>
        </p:spPr>
      </p:pic>
      <p:sp>
        <p:nvSpPr>
          <p:cNvPr id="524" name="Google Shape;524;p5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sp>
        <p:nvSpPr>
          <p:cNvPr id="525" name="Google Shape;525;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HTML </a:t>
            </a:r>
            <a:r>
              <a:rPr lang="en"/>
              <a:t>Is Subjective (to Some Degree)</a:t>
            </a:r>
            <a:endParaRPr/>
          </a:p>
        </p:txBody>
      </p:sp>
      <p:pic>
        <p:nvPicPr>
          <p:cNvPr id="531" name="Google Shape;531;p60"/>
          <p:cNvPicPr preferRelativeResize="0"/>
          <p:nvPr/>
        </p:nvPicPr>
        <p:blipFill rotWithShape="1">
          <a:blip r:embed="rId3">
            <a:alphaModFix/>
          </a:blip>
          <a:srcRect b="4773" l="2656" r="2807" t="2719"/>
          <a:stretch/>
        </p:blipFill>
        <p:spPr>
          <a:xfrm>
            <a:off x="1469700" y="1009650"/>
            <a:ext cx="6193175" cy="3438525"/>
          </a:xfrm>
          <a:prstGeom prst="rect">
            <a:avLst/>
          </a:prstGeom>
          <a:noFill/>
          <a:ln cap="flat" cmpd="sng" w="9525">
            <a:solidFill>
              <a:srgbClr val="000000"/>
            </a:solidFill>
            <a:prstDash val="solid"/>
            <a:round/>
            <a:headEnd len="sm" w="sm" type="none"/>
            <a:tailEnd len="sm" w="sm" type="none"/>
          </a:ln>
        </p:spPr>
      </p:pic>
      <p:sp>
        <p:nvSpPr>
          <p:cNvPr id="532" name="Google Shape;532;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33" name="Google Shape;533;p6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1"/>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Box Model</a:t>
            </a:r>
            <a:endParaRPr/>
          </a:p>
        </p:txBody>
      </p:sp>
      <p:sp>
        <p:nvSpPr>
          <p:cNvPr id="539" name="Google Shape;539;p6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Box Model</a:t>
            </a:r>
            <a:endParaRPr sz="2400"/>
          </a:p>
        </p:txBody>
      </p:sp>
      <p:sp>
        <p:nvSpPr>
          <p:cNvPr id="545" name="Google Shape;545;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As we discuss the details of the box model, you can reference the following CodePen for specific examples and illustrations of each concept:</a:t>
            </a:r>
            <a:endParaRPr/>
          </a:p>
          <a:p>
            <a:pPr indent="0" lvl="0" marL="0" rtl="0" algn="l">
              <a:spcBef>
                <a:spcPts val="0"/>
              </a:spcBef>
              <a:spcAft>
                <a:spcPts val="1600"/>
              </a:spcAft>
              <a:buNone/>
            </a:pPr>
            <a:r>
              <a:t/>
            </a:r>
            <a:endParaRPr/>
          </a:p>
        </p:txBody>
      </p:sp>
      <p:sp>
        <p:nvSpPr>
          <p:cNvPr id="546" name="Google Shape;546;p6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7" name="Google Shape;547;p6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48" name="Google Shape;548;p62"/>
          <p:cNvSpPr/>
          <p:nvPr/>
        </p:nvSpPr>
        <p:spPr>
          <a:xfrm>
            <a:off x="838500" y="2066550"/>
            <a:ext cx="7467000" cy="15195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https://drive.google.com/drive/folders/1VAZyify_6c48UlN4iKmBfIPh4AMYY6xM?usp=sharing</a:t>
            </a:r>
            <a:endParaRPr sz="1800">
              <a:solidFill>
                <a:schemeClr val="lt2"/>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1800">
              <a:latin typeface="Proxima Nova"/>
              <a:ea typeface="Proxima Nova"/>
              <a:cs typeface="Proxima Nova"/>
              <a:sym typeface="Proxima Nova"/>
            </a:endParaRPr>
          </a:p>
        </p:txBody>
      </p:sp>
      <p:sp>
        <p:nvSpPr>
          <p:cNvPr id="549" name="Google Shape;549;p6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50" name="Google Shape;550;p62"/>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Box Model</a:t>
            </a:r>
            <a:endParaRPr/>
          </a:p>
        </p:txBody>
      </p:sp>
      <p:sp>
        <p:nvSpPr>
          <p:cNvPr id="556" name="Google Shape;556;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pSp>
        <p:nvGrpSpPr>
          <p:cNvPr id="557" name="Google Shape;557;p63"/>
          <p:cNvGrpSpPr/>
          <p:nvPr/>
        </p:nvGrpSpPr>
        <p:grpSpPr>
          <a:xfrm>
            <a:off x="2739175" y="890075"/>
            <a:ext cx="3665638" cy="3654400"/>
            <a:chOff x="3593500" y="890075"/>
            <a:chExt cx="3665638" cy="3654400"/>
          </a:xfrm>
        </p:grpSpPr>
        <p:sp>
          <p:nvSpPr>
            <p:cNvPr id="558" name="Google Shape;558;p63"/>
            <p:cNvSpPr/>
            <p:nvPr/>
          </p:nvSpPr>
          <p:spPr>
            <a:xfrm>
              <a:off x="3637000" y="927075"/>
              <a:ext cx="3601500" cy="360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3"/>
            <p:cNvSpPr txBox="1"/>
            <p:nvPr/>
          </p:nvSpPr>
          <p:spPr>
            <a:xfrm>
              <a:off x="5000950" y="890075"/>
              <a:ext cx="8736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margin-top</a:t>
              </a:r>
              <a:endParaRPr sz="1000">
                <a:latin typeface="Proxima Nova"/>
                <a:ea typeface="Proxima Nova"/>
                <a:cs typeface="Proxima Nova"/>
                <a:sym typeface="Proxima Nova"/>
              </a:endParaRPr>
            </a:p>
          </p:txBody>
        </p:sp>
        <p:sp>
          <p:nvSpPr>
            <p:cNvPr id="560" name="Google Shape;560;p63"/>
            <p:cNvSpPr txBox="1"/>
            <p:nvPr/>
          </p:nvSpPr>
          <p:spPr>
            <a:xfrm>
              <a:off x="4929700" y="4241475"/>
              <a:ext cx="10161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margin-bottom</a:t>
              </a:r>
              <a:endParaRPr sz="1000">
                <a:latin typeface="Proxima Nova"/>
                <a:ea typeface="Proxima Nova"/>
                <a:cs typeface="Proxima Nova"/>
                <a:sym typeface="Proxima Nova"/>
              </a:endParaRPr>
            </a:p>
          </p:txBody>
        </p:sp>
        <p:sp>
          <p:nvSpPr>
            <p:cNvPr id="561" name="Google Shape;561;p63"/>
            <p:cNvSpPr/>
            <p:nvPr/>
          </p:nvSpPr>
          <p:spPr>
            <a:xfrm>
              <a:off x="3896500" y="1186575"/>
              <a:ext cx="3082500" cy="30825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3"/>
            <p:cNvSpPr/>
            <p:nvPr/>
          </p:nvSpPr>
          <p:spPr>
            <a:xfrm>
              <a:off x="4173100" y="1463025"/>
              <a:ext cx="2529300" cy="25296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3"/>
            <p:cNvSpPr txBox="1"/>
            <p:nvPr/>
          </p:nvSpPr>
          <p:spPr>
            <a:xfrm>
              <a:off x="5000950" y="1151775"/>
              <a:ext cx="8736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border-top</a:t>
              </a:r>
              <a:endParaRPr sz="1000">
                <a:latin typeface="Proxima Nova"/>
                <a:ea typeface="Proxima Nova"/>
                <a:cs typeface="Proxima Nova"/>
                <a:sym typeface="Proxima Nova"/>
              </a:endParaRPr>
            </a:p>
          </p:txBody>
        </p:sp>
        <p:sp>
          <p:nvSpPr>
            <p:cNvPr id="564" name="Google Shape;564;p63"/>
            <p:cNvSpPr txBox="1"/>
            <p:nvPr/>
          </p:nvSpPr>
          <p:spPr>
            <a:xfrm>
              <a:off x="5000950" y="1445600"/>
              <a:ext cx="8736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padding-top</a:t>
              </a:r>
              <a:endParaRPr sz="1000">
                <a:latin typeface="Proxima Nova"/>
                <a:ea typeface="Proxima Nova"/>
                <a:cs typeface="Proxima Nova"/>
                <a:sym typeface="Proxima Nova"/>
              </a:endParaRPr>
            </a:p>
          </p:txBody>
        </p:sp>
        <p:sp>
          <p:nvSpPr>
            <p:cNvPr id="565" name="Google Shape;565;p63"/>
            <p:cNvSpPr/>
            <p:nvPr/>
          </p:nvSpPr>
          <p:spPr>
            <a:xfrm>
              <a:off x="4465600" y="1753475"/>
              <a:ext cx="1944300" cy="19446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3"/>
            <p:cNvSpPr txBox="1"/>
            <p:nvPr/>
          </p:nvSpPr>
          <p:spPr>
            <a:xfrm>
              <a:off x="5000950" y="1811075"/>
              <a:ext cx="8736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width</a:t>
              </a:r>
              <a:endParaRPr sz="1000">
                <a:latin typeface="Proxima Nova"/>
                <a:ea typeface="Proxima Nova"/>
                <a:cs typeface="Proxima Nova"/>
                <a:sym typeface="Proxima Nova"/>
              </a:endParaRPr>
            </a:p>
          </p:txBody>
        </p:sp>
        <p:sp>
          <p:nvSpPr>
            <p:cNvPr id="567" name="Google Shape;567;p63"/>
            <p:cNvSpPr txBox="1"/>
            <p:nvPr/>
          </p:nvSpPr>
          <p:spPr>
            <a:xfrm>
              <a:off x="4844950" y="2176550"/>
              <a:ext cx="11856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background-color</a:t>
              </a:r>
              <a:endParaRPr sz="1000">
                <a:solidFill>
                  <a:srgbClr val="FFFFFF"/>
                </a:solidFill>
                <a:latin typeface="Proxima Nova"/>
                <a:ea typeface="Proxima Nova"/>
                <a:cs typeface="Proxima Nova"/>
                <a:sym typeface="Proxima Nova"/>
              </a:endParaRPr>
            </a:p>
          </p:txBody>
        </p:sp>
        <p:sp>
          <p:nvSpPr>
            <p:cNvPr id="568" name="Google Shape;568;p63"/>
            <p:cNvSpPr txBox="1"/>
            <p:nvPr/>
          </p:nvSpPr>
          <p:spPr>
            <a:xfrm>
              <a:off x="4733350" y="3698075"/>
              <a:ext cx="1408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padding-bottom</a:t>
              </a:r>
              <a:endParaRPr sz="1000">
                <a:latin typeface="Proxima Nova"/>
                <a:ea typeface="Proxima Nova"/>
                <a:cs typeface="Proxima Nova"/>
                <a:sym typeface="Proxima Nova"/>
              </a:endParaRPr>
            </a:p>
          </p:txBody>
        </p:sp>
        <p:sp>
          <p:nvSpPr>
            <p:cNvPr id="569" name="Google Shape;569;p63"/>
            <p:cNvSpPr txBox="1"/>
            <p:nvPr/>
          </p:nvSpPr>
          <p:spPr>
            <a:xfrm>
              <a:off x="4733350" y="3955475"/>
              <a:ext cx="1408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border-bottom</a:t>
              </a:r>
              <a:endParaRPr sz="1000">
                <a:latin typeface="Proxima Nova"/>
                <a:ea typeface="Proxima Nova"/>
                <a:cs typeface="Proxima Nova"/>
                <a:sym typeface="Proxima Nova"/>
              </a:endParaRPr>
            </a:p>
          </p:txBody>
        </p:sp>
        <p:sp>
          <p:nvSpPr>
            <p:cNvPr id="570" name="Google Shape;570;p63"/>
            <p:cNvSpPr txBox="1"/>
            <p:nvPr/>
          </p:nvSpPr>
          <p:spPr>
            <a:xfrm rot="-5400000">
              <a:off x="3783188" y="2574275"/>
              <a:ext cx="10161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padding-left</a:t>
              </a:r>
              <a:endParaRPr sz="1000">
                <a:latin typeface="Proxima Nova"/>
                <a:ea typeface="Proxima Nova"/>
                <a:cs typeface="Proxima Nova"/>
                <a:sym typeface="Proxima Nova"/>
              </a:endParaRPr>
            </a:p>
          </p:txBody>
        </p:sp>
        <p:sp>
          <p:nvSpPr>
            <p:cNvPr id="571" name="Google Shape;571;p63"/>
            <p:cNvSpPr txBox="1"/>
            <p:nvPr/>
          </p:nvSpPr>
          <p:spPr>
            <a:xfrm rot="-5400000">
              <a:off x="3040600" y="2574275"/>
              <a:ext cx="1408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margin-left</a:t>
              </a:r>
              <a:endParaRPr sz="1000">
                <a:latin typeface="Proxima Nova"/>
                <a:ea typeface="Proxima Nova"/>
                <a:cs typeface="Proxima Nova"/>
                <a:sym typeface="Proxima Nova"/>
              </a:endParaRPr>
            </a:p>
          </p:txBody>
        </p:sp>
        <p:sp>
          <p:nvSpPr>
            <p:cNvPr id="572" name="Google Shape;572;p63"/>
            <p:cNvSpPr txBox="1"/>
            <p:nvPr/>
          </p:nvSpPr>
          <p:spPr>
            <a:xfrm rot="-5400000">
              <a:off x="3310950" y="2574275"/>
              <a:ext cx="1408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border-left</a:t>
              </a:r>
              <a:endParaRPr sz="1000">
                <a:latin typeface="Proxima Nova"/>
                <a:ea typeface="Proxima Nova"/>
                <a:cs typeface="Proxima Nova"/>
                <a:sym typeface="Proxima Nova"/>
              </a:endParaRPr>
            </a:p>
          </p:txBody>
        </p:sp>
        <p:sp>
          <p:nvSpPr>
            <p:cNvPr id="573" name="Google Shape;573;p63"/>
            <p:cNvSpPr txBox="1"/>
            <p:nvPr/>
          </p:nvSpPr>
          <p:spPr>
            <a:xfrm rot="5400000">
              <a:off x="6053350" y="2574275"/>
              <a:ext cx="10161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padding-right</a:t>
              </a:r>
              <a:endParaRPr sz="1000">
                <a:latin typeface="Proxima Nova"/>
                <a:ea typeface="Proxima Nova"/>
                <a:cs typeface="Proxima Nova"/>
                <a:sym typeface="Proxima Nova"/>
              </a:endParaRPr>
            </a:p>
          </p:txBody>
        </p:sp>
        <p:sp>
          <p:nvSpPr>
            <p:cNvPr id="574" name="Google Shape;574;p63"/>
            <p:cNvSpPr txBox="1"/>
            <p:nvPr/>
          </p:nvSpPr>
          <p:spPr>
            <a:xfrm rot="5400000">
              <a:off x="6403238" y="2574275"/>
              <a:ext cx="1408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margin-right</a:t>
              </a:r>
              <a:endParaRPr sz="1000">
                <a:latin typeface="Proxima Nova"/>
                <a:ea typeface="Proxima Nova"/>
                <a:cs typeface="Proxima Nova"/>
                <a:sym typeface="Proxima Nova"/>
              </a:endParaRPr>
            </a:p>
          </p:txBody>
        </p:sp>
        <p:sp>
          <p:nvSpPr>
            <p:cNvPr id="575" name="Google Shape;575;p63"/>
            <p:cNvSpPr txBox="1"/>
            <p:nvPr/>
          </p:nvSpPr>
          <p:spPr>
            <a:xfrm rot="5400000">
              <a:off x="6132888" y="2574275"/>
              <a:ext cx="1408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border-right</a:t>
              </a:r>
              <a:endParaRPr sz="1000">
                <a:latin typeface="Proxima Nova"/>
                <a:ea typeface="Proxima Nova"/>
                <a:cs typeface="Proxima Nova"/>
                <a:sym typeface="Proxima Nova"/>
              </a:endParaRPr>
            </a:p>
          </p:txBody>
        </p:sp>
        <p:sp>
          <p:nvSpPr>
            <p:cNvPr id="576" name="Google Shape;576;p63"/>
            <p:cNvSpPr txBox="1"/>
            <p:nvPr/>
          </p:nvSpPr>
          <p:spPr>
            <a:xfrm rot="-5400000">
              <a:off x="4135788" y="2574275"/>
              <a:ext cx="10161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height</a:t>
              </a:r>
              <a:endParaRPr sz="1000">
                <a:latin typeface="Proxima Nova"/>
                <a:ea typeface="Proxima Nova"/>
                <a:cs typeface="Proxima Nova"/>
                <a:sym typeface="Proxima Nova"/>
              </a:endParaRPr>
            </a:p>
          </p:txBody>
        </p:sp>
      </p:grpSp>
      <p:sp>
        <p:nvSpPr>
          <p:cNvPr id="577" name="Google Shape;577;p6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a:t>
            </a:r>
            <a:r>
              <a:rPr lang="en"/>
              <a:t>Materials and Preparation</a:t>
            </a:r>
            <a:endParaRPr/>
          </a:p>
          <a:p>
            <a:pPr indent="0" lvl="0" marL="0" rtl="0" algn="l">
              <a:spcBef>
                <a:spcPts val="0"/>
              </a:spcBef>
              <a:spcAft>
                <a:spcPts val="0"/>
              </a:spcAft>
              <a:buNone/>
            </a:pPr>
            <a:r>
              <a:t/>
            </a:r>
            <a:endParaRPr/>
          </a:p>
        </p:txBody>
      </p:sp>
      <p:sp>
        <p:nvSpPr>
          <p:cNvPr id="313" name="Google Shape;313;p37"/>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6"/>
              </a:rPr>
              <a:t>Warmups in CodePen</a:t>
            </a:r>
            <a:r>
              <a:rPr lang="en" sz="1400">
                <a:solidFill>
                  <a:schemeClr val="dk1"/>
                </a:solidFill>
              </a:rPr>
              <a:t> </a:t>
            </a:r>
            <a:endParaRPr sz="1400">
              <a:solidFill>
                <a:schemeClr val="dk1"/>
              </a:solidFill>
            </a:endParaRPr>
          </a:p>
        </p:txBody>
      </p:sp>
      <p:sp>
        <p:nvSpPr>
          <p:cNvPr id="314" name="Google Shape;314;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4"/>
          <p:cNvSpPr/>
          <p:nvPr/>
        </p:nvSpPr>
        <p:spPr>
          <a:xfrm>
            <a:off x="5406962" y="886584"/>
            <a:ext cx="3261158" cy="3261158"/>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83" name="Google Shape;583;p64"/>
          <p:cNvSpPr/>
          <p:nvPr/>
        </p:nvSpPr>
        <p:spPr>
          <a:xfrm>
            <a:off x="5641940" y="1121561"/>
            <a:ext cx="2791204" cy="2791204"/>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84" name="Google Shape;584;p64"/>
          <p:cNvSpPr/>
          <p:nvPr/>
        </p:nvSpPr>
        <p:spPr>
          <a:xfrm>
            <a:off x="5892401" y="1371886"/>
            <a:ext cx="2290281" cy="2290553"/>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85" name="Google Shape;585;p64"/>
          <p:cNvSpPr/>
          <p:nvPr/>
        </p:nvSpPr>
        <p:spPr>
          <a:xfrm>
            <a:off x="6157260" y="1634889"/>
            <a:ext cx="1760564" cy="1760835"/>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86" name="Google Shape;586;p64"/>
          <p:cNvSpPr/>
          <p:nvPr/>
        </p:nvSpPr>
        <p:spPr>
          <a:xfrm>
            <a:off x="5632038" y="1120300"/>
            <a:ext cx="2790300" cy="793500"/>
          </a:xfrm>
          <a:prstGeom prst="rect">
            <a:avLst/>
          </a:prstGeom>
          <a:solidFill>
            <a:srgbClr val="FFDB00">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5632050" y="1120300"/>
            <a:ext cx="750600" cy="2798100"/>
          </a:xfrm>
          <a:prstGeom prst="rect">
            <a:avLst/>
          </a:prstGeom>
          <a:solidFill>
            <a:srgbClr val="7DEBD9">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Model Basics</a:t>
            </a:r>
            <a:endParaRPr/>
          </a:p>
        </p:txBody>
      </p:sp>
      <p:sp>
        <p:nvSpPr>
          <p:cNvPr id="589" name="Google Shape;589;p64"/>
          <p:cNvSpPr txBox="1"/>
          <p:nvPr>
            <p:ph idx="4294967295" type="body"/>
          </p:nvPr>
        </p:nvSpPr>
        <p:spPr>
          <a:xfrm>
            <a:off x="457200" y="914400"/>
            <a:ext cx="4695300" cy="3711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Every element on a webpage is a box.</a:t>
            </a:r>
            <a:endParaRPr/>
          </a:p>
          <a:p>
            <a:pPr indent="-342900" lvl="0" marL="457200" rtl="0" algn="l">
              <a:lnSpc>
                <a:spcPct val="100000"/>
              </a:lnSpc>
              <a:spcBef>
                <a:spcPts val="1000"/>
              </a:spcBef>
              <a:spcAft>
                <a:spcPts val="0"/>
              </a:spcAft>
              <a:buSzPts val="1800"/>
              <a:buChar char="●"/>
            </a:pPr>
            <a:r>
              <a:rPr lang="en"/>
              <a:t>E</a:t>
            </a:r>
            <a:r>
              <a:rPr lang="en"/>
              <a:t>lements have a </a:t>
            </a:r>
            <a:r>
              <a:rPr b="1" lang="en">
                <a:latin typeface="Inconsolata"/>
                <a:ea typeface="Inconsolata"/>
                <a:cs typeface="Inconsolata"/>
                <a:sym typeface="Inconsolata"/>
              </a:rPr>
              <a:t>padding</a:t>
            </a:r>
            <a:r>
              <a:rPr lang="en"/>
              <a:t>, </a:t>
            </a:r>
            <a:r>
              <a:rPr b="1" lang="en">
                <a:latin typeface="Inconsolata"/>
                <a:ea typeface="Inconsolata"/>
                <a:cs typeface="Inconsolata"/>
                <a:sym typeface="Inconsolata"/>
              </a:rPr>
              <a:t>border</a:t>
            </a:r>
            <a:r>
              <a:rPr lang="en"/>
              <a:t>, and </a:t>
            </a:r>
            <a:r>
              <a:rPr b="1" lang="en">
                <a:latin typeface="Inconsolata"/>
                <a:ea typeface="Inconsolata"/>
                <a:cs typeface="Inconsolata"/>
                <a:sym typeface="Inconsolata"/>
              </a:rPr>
              <a:t>margin</a:t>
            </a:r>
            <a:r>
              <a:rPr lang="en"/>
              <a:t>.</a:t>
            </a:r>
            <a:endParaRPr/>
          </a:p>
          <a:p>
            <a:pPr indent="-342900" lvl="0" marL="457200" rtl="0" algn="l">
              <a:lnSpc>
                <a:spcPct val="100000"/>
              </a:lnSpc>
              <a:spcBef>
                <a:spcPts val="1000"/>
              </a:spcBef>
              <a:spcAft>
                <a:spcPts val="0"/>
              </a:spcAft>
              <a:buSzPts val="1800"/>
              <a:buChar char="●"/>
            </a:pPr>
            <a:r>
              <a:rPr b="1" lang="en">
                <a:latin typeface="Inconsolata"/>
                <a:ea typeface="Inconsolata"/>
                <a:cs typeface="Inconsolata"/>
                <a:sym typeface="Inconsolata"/>
              </a:rPr>
              <a:t>width + padding + border</a:t>
            </a:r>
            <a:r>
              <a:rPr b="1" lang="en"/>
              <a:t> </a:t>
            </a:r>
            <a:r>
              <a:rPr lang="en"/>
              <a:t>= actual </a:t>
            </a:r>
            <a:r>
              <a:rPr lang="en">
                <a:solidFill>
                  <a:schemeClr val="dk1"/>
                </a:solidFill>
              </a:rPr>
              <a:t>visible </a:t>
            </a:r>
            <a:r>
              <a:rPr lang="en"/>
              <a:t>width of an element's box.</a:t>
            </a:r>
            <a:endParaRPr/>
          </a:p>
          <a:p>
            <a:pPr indent="-342900" lvl="0" marL="457200" rtl="0" algn="l">
              <a:lnSpc>
                <a:spcPct val="100000"/>
              </a:lnSpc>
              <a:spcBef>
                <a:spcPts val="1000"/>
              </a:spcBef>
              <a:spcAft>
                <a:spcPts val="0"/>
              </a:spcAft>
              <a:buSzPts val="1800"/>
              <a:buChar char="●"/>
            </a:pPr>
            <a:r>
              <a:rPr b="1" lang="en">
                <a:latin typeface="Inconsolata"/>
                <a:ea typeface="Inconsolata"/>
                <a:cs typeface="Inconsolata"/>
                <a:sym typeface="Inconsolata"/>
              </a:rPr>
              <a:t>height + padding + border</a:t>
            </a:r>
            <a:r>
              <a:rPr lang="en"/>
              <a:t> = actual visible height of an element's box</a:t>
            </a:r>
            <a:r>
              <a:rPr lang="en"/>
              <a:t>.</a:t>
            </a:r>
            <a:endParaRPr/>
          </a:p>
          <a:p>
            <a:pPr indent="-342900" lvl="0" marL="457200" rtl="0" algn="l">
              <a:lnSpc>
                <a:spcPct val="100000"/>
              </a:lnSpc>
              <a:spcBef>
                <a:spcPts val="1000"/>
              </a:spcBef>
              <a:spcAft>
                <a:spcPts val="0"/>
              </a:spcAft>
              <a:buSzPts val="1800"/>
              <a:buChar char="●"/>
            </a:pPr>
            <a:r>
              <a:rPr b="1" lang="en">
                <a:latin typeface="Inconsolata"/>
                <a:ea typeface="Inconsolata"/>
                <a:cs typeface="Inconsolata"/>
                <a:sym typeface="Inconsolata"/>
              </a:rPr>
              <a:t>margin</a:t>
            </a:r>
            <a:r>
              <a:rPr lang="en"/>
              <a:t> is outside the box and does NOT count toward </a:t>
            </a:r>
            <a:r>
              <a:rPr lang="en">
                <a:solidFill>
                  <a:schemeClr val="dk1"/>
                </a:solidFill>
              </a:rPr>
              <a:t>visible </a:t>
            </a:r>
            <a:r>
              <a:rPr lang="en"/>
              <a:t>height and </a:t>
            </a:r>
            <a:r>
              <a:rPr lang="en">
                <a:solidFill>
                  <a:schemeClr val="dk1"/>
                </a:solidFill>
              </a:rPr>
              <a:t>visible </a:t>
            </a:r>
            <a:r>
              <a:rPr lang="en"/>
              <a:t>width.</a:t>
            </a:r>
            <a:endParaRPr/>
          </a:p>
          <a:p>
            <a:pPr indent="0" lvl="0" marL="457200" rtl="0" algn="l">
              <a:lnSpc>
                <a:spcPct val="100000"/>
              </a:lnSpc>
              <a:spcBef>
                <a:spcPts val="1000"/>
              </a:spcBef>
              <a:spcAft>
                <a:spcPts val="1000"/>
              </a:spcAft>
              <a:buNone/>
            </a:pPr>
            <a:r>
              <a:t/>
            </a:r>
            <a:endParaRPr/>
          </a:p>
        </p:txBody>
      </p:sp>
      <p:sp>
        <p:nvSpPr>
          <p:cNvPr id="590" name="Google Shape;590;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91" name="Google Shape;591;p64"/>
          <p:cNvSpPr txBox="1"/>
          <p:nvPr/>
        </p:nvSpPr>
        <p:spPr>
          <a:xfrm>
            <a:off x="6642019" y="853080"/>
            <a:ext cx="791045"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margin-top</a:t>
            </a:r>
            <a:endParaRPr sz="900">
              <a:latin typeface="Proxima Nova"/>
              <a:ea typeface="Proxima Nova"/>
              <a:cs typeface="Proxima Nova"/>
              <a:sym typeface="Proxima Nova"/>
            </a:endParaRPr>
          </a:p>
        </p:txBody>
      </p:sp>
      <p:sp>
        <p:nvSpPr>
          <p:cNvPr id="592" name="Google Shape;592;p64"/>
          <p:cNvSpPr txBox="1"/>
          <p:nvPr/>
        </p:nvSpPr>
        <p:spPr>
          <a:xfrm>
            <a:off x="6577502" y="3887773"/>
            <a:ext cx="920079"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margin-bottom</a:t>
            </a:r>
            <a:endParaRPr sz="900">
              <a:latin typeface="Proxima Nova"/>
              <a:ea typeface="Proxima Nova"/>
              <a:cs typeface="Proxima Nova"/>
              <a:sym typeface="Proxima Nova"/>
            </a:endParaRPr>
          </a:p>
        </p:txBody>
      </p:sp>
      <p:sp>
        <p:nvSpPr>
          <p:cNvPr id="593" name="Google Shape;593;p64"/>
          <p:cNvSpPr txBox="1"/>
          <p:nvPr/>
        </p:nvSpPr>
        <p:spPr>
          <a:xfrm>
            <a:off x="6642019" y="1090050"/>
            <a:ext cx="791045"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border-top</a:t>
            </a:r>
            <a:endParaRPr sz="900">
              <a:latin typeface="Proxima Nova"/>
              <a:ea typeface="Proxima Nova"/>
              <a:cs typeface="Proxima Nova"/>
              <a:sym typeface="Proxima Nova"/>
            </a:endParaRPr>
          </a:p>
        </p:txBody>
      </p:sp>
      <p:sp>
        <p:nvSpPr>
          <p:cNvPr id="594" name="Google Shape;594;p64"/>
          <p:cNvSpPr txBox="1"/>
          <p:nvPr/>
        </p:nvSpPr>
        <p:spPr>
          <a:xfrm>
            <a:off x="6609825" y="1356100"/>
            <a:ext cx="855426"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padding-top</a:t>
            </a:r>
            <a:endParaRPr sz="900">
              <a:latin typeface="Proxima Nova"/>
              <a:ea typeface="Proxima Nova"/>
              <a:cs typeface="Proxima Nova"/>
              <a:sym typeface="Proxima Nova"/>
            </a:endParaRPr>
          </a:p>
        </p:txBody>
      </p:sp>
      <p:sp>
        <p:nvSpPr>
          <p:cNvPr id="595" name="Google Shape;595;p64"/>
          <p:cNvSpPr txBox="1"/>
          <p:nvPr/>
        </p:nvSpPr>
        <p:spPr>
          <a:xfrm>
            <a:off x="6642019" y="1601396"/>
            <a:ext cx="791045" cy="27436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width</a:t>
            </a:r>
            <a:endParaRPr sz="900">
              <a:latin typeface="Proxima Nova"/>
              <a:ea typeface="Proxima Nova"/>
              <a:cs typeface="Proxima Nova"/>
              <a:sym typeface="Proxima Nova"/>
            </a:endParaRPr>
          </a:p>
        </p:txBody>
      </p:sp>
      <p:sp>
        <p:nvSpPr>
          <p:cNvPr id="596" name="Google Shape;596;p64"/>
          <p:cNvSpPr txBox="1"/>
          <p:nvPr/>
        </p:nvSpPr>
        <p:spPr>
          <a:xfrm>
            <a:off x="6399707" y="3395724"/>
            <a:ext cx="1275668"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padding-bottom</a:t>
            </a:r>
            <a:endParaRPr sz="900">
              <a:latin typeface="Proxima Nova"/>
              <a:ea typeface="Proxima Nova"/>
              <a:cs typeface="Proxima Nova"/>
              <a:sym typeface="Proxima Nova"/>
            </a:endParaRPr>
          </a:p>
        </p:txBody>
      </p:sp>
      <p:sp>
        <p:nvSpPr>
          <p:cNvPr id="597" name="Google Shape;597;p64"/>
          <p:cNvSpPr txBox="1"/>
          <p:nvPr/>
        </p:nvSpPr>
        <p:spPr>
          <a:xfrm>
            <a:off x="6399707" y="3628800"/>
            <a:ext cx="1275668"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border-bottom</a:t>
            </a:r>
            <a:endParaRPr sz="900">
              <a:latin typeface="Proxima Nova"/>
              <a:ea typeface="Proxima Nova"/>
              <a:cs typeface="Proxima Nova"/>
              <a:sym typeface="Proxima Nova"/>
            </a:endParaRPr>
          </a:p>
        </p:txBody>
      </p:sp>
      <p:sp>
        <p:nvSpPr>
          <p:cNvPr id="598" name="Google Shape;598;p64"/>
          <p:cNvSpPr txBox="1"/>
          <p:nvPr/>
        </p:nvSpPr>
        <p:spPr>
          <a:xfrm rot="-5400000">
            <a:off x="5539335" y="2378123"/>
            <a:ext cx="920079"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padding-left</a:t>
            </a:r>
            <a:endParaRPr sz="900">
              <a:latin typeface="Proxima Nova"/>
              <a:ea typeface="Proxima Nova"/>
              <a:cs typeface="Proxima Nova"/>
              <a:sym typeface="Proxima Nova"/>
            </a:endParaRPr>
          </a:p>
        </p:txBody>
      </p:sp>
      <p:sp>
        <p:nvSpPr>
          <p:cNvPr id="599" name="Google Shape;599;p64"/>
          <p:cNvSpPr txBox="1"/>
          <p:nvPr/>
        </p:nvSpPr>
        <p:spPr>
          <a:xfrm rot="-5400000">
            <a:off x="4866922" y="2378123"/>
            <a:ext cx="1275668"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margin-left</a:t>
            </a:r>
            <a:endParaRPr sz="900">
              <a:latin typeface="Proxima Nova"/>
              <a:ea typeface="Proxima Nova"/>
              <a:cs typeface="Proxima Nova"/>
              <a:sym typeface="Proxima Nova"/>
            </a:endParaRPr>
          </a:p>
        </p:txBody>
      </p:sp>
      <p:sp>
        <p:nvSpPr>
          <p:cNvPr id="600" name="Google Shape;600;p64"/>
          <p:cNvSpPr txBox="1"/>
          <p:nvPr/>
        </p:nvSpPr>
        <p:spPr>
          <a:xfrm rot="-5400000">
            <a:off x="5111724" y="2378123"/>
            <a:ext cx="1275668"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border-left</a:t>
            </a:r>
            <a:endParaRPr sz="900">
              <a:latin typeface="Proxima Nova"/>
              <a:ea typeface="Proxima Nova"/>
              <a:cs typeface="Proxima Nova"/>
              <a:sym typeface="Proxima Nova"/>
            </a:endParaRPr>
          </a:p>
        </p:txBody>
      </p:sp>
      <p:sp>
        <p:nvSpPr>
          <p:cNvPr id="601" name="Google Shape;601;p64"/>
          <p:cNvSpPr txBox="1"/>
          <p:nvPr/>
        </p:nvSpPr>
        <p:spPr>
          <a:xfrm rot="5400000">
            <a:off x="7594967" y="2378123"/>
            <a:ext cx="920079" cy="27436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padding-right</a:t>
            </a:r>
            <a:endParaRPr sz="900">
              <a:latin typeface="Proxima Nova"/>
              <a:ea typeface="Proxima Nova"/>
              <a:cs typeface="Proxima Nova"/>
              <a:sym typeface="Proxima Nova"/>
            </a:endParaRPr>
          </a:p>
        </p:txBody>
      </p:sp>
      <p:sp>
        <p:nvSpPr>
          <p:cNvPr id="602" name="Google Shape;602;p64"/>
          <p:cNvSpPr txBox="1"/>
          <p:nvPr/>
        </p:nvSpPr>
        <p:spPr>
          <a:xfrm rot="5400000">
            <a:off x="7911790" y="2378123"/>
            <a:ext cx="1275668" cy="27436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margin-right</a:t>
            </a:r>
            <a:endParaRPr sz="900">
              <a:latin typeface="Proxima Nova"/>
              <a:ea typeface="Proxima Nova"/>
              <a:cs typeface="Proxima Nova"/>
              <a:sym typeface="Proxima Nova"/>
            </a:endParaRPr>
          </a:p>
        </p:txBody>
      </p:sp>
      <p:sp>
        <p:nvSpPr>
          <p:cNvPr id="603" name="Google Shape;603;p64"/>
          <p:cNvSpPr txBox="1"/>
          <p:nvPr/>
        </p:nvSpPr>
        <p:spPr>
          <a:xfrm rot="5400000">
            <a:off x="7666988" y="2378123"/>
            <a:ext cx="1275668" cy="27436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border-right</a:t>
            </a:r>
            <a:endParaRPr sz="900">
              <a:latin typeface="Proxima Nova"/>
              <a:ea typeface="Proxima Nova"/>
              <a:cs typeface="Proxima Nova"/>
              <a:sym typeface="Proxima Nova"/>
            </a:endParaRPr>
          </a:p>
        </p:txBody>
      </p:sp>
      <p:sp>
        <p:nvSpPr>
          <p:cNvPr id="604" name="Google Shape;604;p64"/>
          <p:cNvSpPr txBox="1"/>
          <p:nvPr/>
        </p:nvSpPr>
        <p:spPr>
          <a:xfrm rot="-5400000">
            <a:off x="5802489" y="2378123"/>
            <a:ext cx="920079" cy="2743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height</a:t>
            </a:r>
            <a:endParaRPr sz="900">
              <a:latin typeface="Proxima Nova"/>
              <a:ea typeface="Proxima Nova"/>
              <a:cs typeface="Proxima Nova"/>
              <a:sym typeface="Proxima Nova"/>
            </a:endParaRPr>
          </a:p>
        </p:txBody>
      </p:sp>
      <p:sp>
        <p:nvSpPr>
          <p:cNvPr id="605" name="Google Shape;605;p6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Display Property</a:t>
            </a:r>
            <a:endParaRPr/>
          </a:p>
        </p:txBody>
      </p:sp>
      <p:sp>
        <p:nvSpPr>
          <p:cNvPr id="611" name="Google Shape;611;p6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lnSpc>
                <a:spcPct val="100000"/>
              </a:lnSpc>
              <a:spcBef>
                <a:spcPts val="700"/>
              </a:spcBef>
              <a:spcAft>
                <a:spcPts val="1000"/>
              </a:spcAft>
              <a:buClr>
                <a:schemeClr val="dk1"/>
              </a:buClr>
              <a:buSzPts val="1100"/>
              <a:buFont typeface="Arial"/>
              <a:buNone/>
            </a:pPr>
            <a:r>
              <a:rPr lang="en"/>
              <a:t>Front-End Web Development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display</a:t>
            </a:r>
            <a:endParaRPr>
              <a:latin typeface="Inconsolata"/>
              <a:ea typeface="Inconsolata"/>
              <a:cs typeface="Inconsolata"/>
              <a:sym typeface="Inconsolata"/>
            </a:endParaRPr>
          </a:p>
        </p:txBody>
      </p:sp>
      <p:sp>
        <p:nvSpPr>
          <p:cNvPr id="617" name="Google Shape;617;p66"/>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700"/>
              </a:spcBef>
              <a:spcAft>
                <a:spcPts val="0"/>
              </a:spcAft>
              <a:buNone/>
            </a:pPr>
            <a:r>
              <a:rPr b="1" lang="en">
                <a:solidFill>
                  <a:schemeClr val="dk1"/>
                </a:solidFill>
                <a:latin typeface="Inconsolata"/>
                <a:ea typeface="Inconsolata"/>
                <a:cs typeface="Inconsolata"/>
                <a:sym typeface="Inconsolata"/>
              </a:rPr>
              <a:t>d</a:t>
            </a:r>
            <a:r>
              <a:rPr b="1" lang="en">
                <a:solidFill>
                  <a:schemeClr val="dk1"/>
                </a:solidFill>
                <a:latin typeface="Inconsolata"/>
                <a:ea typeface="Inconsolata"/>
                <a:cs typeface="Inconsolata"/>
                <a:sym typeface="Inconsolata"/>
              </a:rPr>
              <a:t>isplay</a:t>
            </a:r>
            <a:r>
              <a:rPr lang="en">
                <a:solidFill>
                  <a:schemeClr val="dk1"/>
                </a:solidFill>
              </a:rPr>
              <a:t> controls the behavior of the box in which content sits.</a:t>
            </a:r>
            <a:r>
              <a:rPr lang="en">
                <a:solidFill>
                  <a:schemeClr val="dk1"/>
                </a:solidFill>
              </a:rPr>
              <a:t> We’ll cover several of the most commonly used values of the </a:t>
            </a:r>
            <a:r>
              <a:rPr b="1" lang="en">
                <a:solidFill>
                  <a:schemeClr val="dk1"/>
                </a:solidFill>
                <a:latin typeface="Inconsolata"/>
                <a:ea typeface="Inconsolata"/>
                <a:cs typeface="Inconsolata"/>
                <a:sym typeface="Inconsolata"/>
              </a:rPr>
              <a:t>d</a:t>
            </a:r>
            <a:r>
              <a:rPr b="1" lang="en">
                <a:solidFill>
                  <a:schemeClr val="dk1"/>
                </a:solidFill>
                <a:latin typeface="Inconsolata"/>
                <a:ea typeface="Inconsolata"/>
                <a:cs typeface="Inconsolata"/>
                <a:sym typeface="Inconsolata"/>
              </a:rPr>
              <a:t>isplay</a:t>
            </a:r>
            <a:r>
              <a:rPr lang="en">
                <a:solidFill>
                  <a:schemeClr val="dk1"/>
                </a:solidFill>
              </a:rPr>
              <a:t> property:</a:t>
            </a:r>
            <a:endParaRPr>
              <a:solidFill>
                <a:schemeClr val="dk1"/>
              </a:solidFill>
            </a:endParaRPr>
          </a:p>
          <a:p>
            <a:pPr indent="-342900" lvl="0" marL="457200" rtl="0" algn="l">
              <a:lnSpc>
                <a:spcPct val="100000"/>
              </a:lnSpc>
              <a:spcBef>
                <a:spcPts val="1000"/>
              </a:spcBef>
              <a:spcAft>
                <a:spcPts val="0"/>
              </a:spcAft>
              <a:buClr>
                <a:schemeClr val="dk1"/>
              </a:buClr>
              <a:buSzPts val="1800"/>
              <a:buFont typeface="Inconsolata"/>
              <a:buChar char="●"/>
            </a:pPr>
            <a:r>
              <a:rPr b="1" lang="en">
                <a:solidFill>
                  <a:schemeClr val="dk1"/>
                </a:solidFill>
                <a:latin typeface="Inconsolata"/>
                <a:ea typeface="Inconsolata"/>
                <a:cs typeface="Inconsolata"/>
                <a:sym typeface="Inconsolata"/>
              </a:rPr>
              <a:t>block</a:t>
            </a:r>
            <a:endParaRPr b="1">
              <a:solidFill>
                <a:schemeClr val="dk1"/>
              </a:solidFill>
              <a:latin typeface="Inconsolata"/>
              <a:ea typeface="Inconsolata"/>
              <a:cs typeface="Inconsolata"/>
              <a:sym typeface="Inconsolata"/>
            </a:endParaRPr>
          </a:p>
          <a:p>
            <a:pPr indent="-342900" lvl="0" marL="457200" rtl="0" algn="l">
              <a:lnSpc>
                <a:spcPct val="100000"/>
              </a:lnSpc>
              <a:spcBef>
                <a:spcPts val="0"/>
              </a:spcBef>
              <a:spcAft>
                <a:spcPts val="0"/>
              </a:spcAft>
              <a:buClr>
                <a:schemeClr val="dk1"/>
              </a:buClr>
              <a:buSzPts val="1800"/>
              <a:buFont typeface="Inconsolata"/>
              <a:buChar char="●"/>
            </a:pPr>
            <a:r>
              <a:rPr b="1" lang="en">
                <a:solidFill>
                  <a:schemeClr val="dk1"/>
                </a:solidFill>
                <a:latin typeface="Inconsolata"/>
                <a:ea typeface="Inconsolata"/>
                <a:cs typeface="Inconsolata"/>
                <a:sym typeface="Inconsolata"/>
              </a:rPr>
              <a:t>inline</a:t>
            </a:r>
            <a:endParaRPr b="1">
              <a:solidFill>
                <a:schemeClr val="dk1"/>
              </a:solidFill>
              <a:latin typeface="Inconsolata"/>
              <a:ea typeface="Inconsolata"/>
              <a:cs typeface="Inconsolata"/>
              <a:sym typeface="Inconsolata"/>
            </a:endParaRPr>
          </a:p>
          <a:p>
            <a:pPr indent="-342900" lvl="0" marL="457200" rtl="0" algn="l">
              <a:lnSpc>
                <a:spcPct val="100000"/>
              </a:lnSpc>
              <a:spcBef>
                <a:spcPts val="0"/>
              </a:spcBef>
              <a:spcAft>
                <a:spcPts val="0"/>
              </a:spcAft>
              <a:buClr>
                <a:schemeClr val="dk1"/>
              </a:buClr>
              <a:buSzPts val="1800"/>
              <a:buFont typeface="Inconsolata"/>
              <a:buChar char="●"/>
            </a:pPr>
            <a:r>
              <a:rPr b="1" lang="en">
                <a:solidFill>
                  <a:schemeClr val="dk1"/>
                </a:solidFill>
                <a:latin typeface="Inconsolata"/>
                <a:ea typeface="Inconsolata"/>
                <a:cs typeface="Inconsolata"/>
                <a:sym typeface="Inconsolata"/>
              </a:rPr>
              <a:t>inline-block</a:t>
            </a:r>
            <a:endParaRPr b="1">
              <a:solidFill>
                <a:schemeClr val="dk1"/>
              </a:solidFill>
              <a:latin typeface="Inconsolata"/>
              <a:ea typeface="Inconsolata"/>
              <a:cs typeface="Inconsolata"/>
              <a:sym typeface="Inconsolata"/>
            </a:endParaRPr>
          </a:p>
          <a:p>
            <a:pPr indent="-342900" lvl="0" marL="457200" rtl="0" algn="l">
              <a:lnSpc>
                <a:spcPct val="100000"/>
              </a:lnSpc>
              <a:spcBef>
                <a:spcPts val="0"/>
              </a:spcBef>
              <a:spcAft>
                <a:spcPts val="0"/>
              </a:spcAft>
              <a:buClr>
                <a:schemeClr val="dk1"/>
              </a:buClr>
              <a:buSzPts val="1800"/>
              <a:buFont typeface="Inconsolata"/>
              <a:buChar char="●"/>
            </a:pPr>
            <a:r>
              <a:rPr b="1" lang="en">
                <a:solidFill>
                  <a:schemeClr val="dk1"/>
                </a:solidFill>
                <a:latin typeface="Inconsolata"/>
                <a:ea typeface="Inconsolata"/>
                <a:cs typeface="Inconsolata"/>
                <a:sym typeface="Inconsolata"/>
              </a:rPr>
              <a:t>none</a:t>
            </a:r>
            <a:endParaRPr b="1">
              <a:solidFill>
                <a:schemeClr val="dk1"/>
              </a:solidFill>
              <a:latin typeface="Inconsolata"/>
              <a:ea typeface="Inconsolata"/>
              <a:cs typeface="Inconsolata"/>
              <a:sym typeface="Inconsolata"/>
            </a:endParaRPr>
          </a:p>
        </p:txBody>
      </p:sp>
      <p:sp>
        <p:nvSpPr>
          <p:cNvPr id="618" name="Google Shape;618;p6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19" name="Google Shape;619;p6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vs. Inline Elements</a:t>
            </a:r>
            <a:endParaRPr/>
          </a:p>
        </p:txBody>
      </p:sp>
      <p:sp>
        <p:nvSpPr>
          <p:cNvPr id="625" name="Google Shape;625;p67"/>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342900" lvl="0" marL="457200" rtl="0" algn="l">
              <a:lnSpc>
                <a:spcPct val="113000"/>
              </a:lnSpc>
              <a:spcBef>
                <a:spcPts val="0"/>
              </a:spcBef>
              <a:spcAft>
                <a:spcPts val="0"/>
              </a:spcAft>
              <a:buSzPts val="1800"/>
              <a:buChar char="●"/>
            </a:pPr>
            <a:r>
              <a:rPr lang="en"/>
              <a:t>Block-level elements fill the width content flow.</a:t>
            </a:r>
            <a:endParaRPr/>
          </a:p>
          <a:p>
            <a:pPr indent="-330200" lvl="1" marL="1371600" rtl="0" algn="l">
              <a:lnSpc>
                <a:spcPct val="113000"/>
              </a:lnSpc>
              <a:spcBef>
                <a:spcPts val="1000"/>
              </a:spcBef>
              <a:spcAft>
                <a:spcPts val="0"/>
              </a:spcAft>
              <a:buSzPts val="1600"/>
              <a:buFont typeface="Inconsolata"/>
              <a:buChar char="○"/>
            </a:pPr>
            <a:r>
              <a:rPr b="1" lang="en">
                <a:solidFill>
                  <a:schemeClr val="dk1"/>
                </a:solidFill>
                <a:latin typeface="Inconsolata"/>
                <a:ea typeface="Inconsolata"/>
                <a:cs typeface="Inconsolata"/>
                <a:sym typeface="Inconsolata"/>
              </a:rPr>
              <a:t>div, section, h1-h6, ul, ol, nav, header, footer</a:t>
            </a:r>
            <a:endParaRPr>
              <a:latin typeface="Inconsolata"/>
              <a:ea typeface="Inconsolata"/>
              <a:cs typeface="Inconsolata"/>
              <a:sym typeface="Inconsolata"/>
            </a:endParaRPr>
          </a:p>
          <a:p>
            <a:pPr indent="-342900" lvl="0" marL="457200" rtl="0" algn="l">
              <a:lnSpc>
                <a:spcPct val="113000"/>
              </a:lnSpc>
              <a:spcBef>
                <a:spcPts val="1000"/>
              </a:spcBef>
              <a:spcAft>
                <a:spcPts val="0"/>
              </a:spcAft>
              <a:buSzPts val="1800"/>
              <a:buChar char="●"/>
            </a:pPr>
            <a:r>
              <a:rPr lang="en"/>
              <a:t>Inline-level elements do NOT fill the width nor have discrete margin. </a:t>
            </a:r>
            <a:endParaRPr/>
          </a:p>
          <a:p>
            <a:pPr indent="-330200" lvl="1" marL="1371600" rtl="0" algn="l">
              <a:lnSpc>
                <a:spcPct val="113000"/>
              </a:lnSpc>
              <a:spcBef>
                <a:spcPts val="1000"/>
              </a:spcBef>
              <a:spcAft>
                <a:spcPts val="0"/>
              </a:spcAft>
              <a:buSzPts val="1600"/>
              <a:buFont typeface="Inconsolata"/>
              <a:buChar char="○"/>
            </a:pPr>
            <a:r>
              <a:rPr b="1" lang="en">
                <a:latin typeface="Inconsolata"/>
                <a:ea typeface="Inconsolata"/>
                <a:cs typeface="Inconsolata"/>
                <a:sym typeface="Inconsolata"/>
              </a:rPr>
              <a:t>a</a:t>
            </a:r>
            <a:r>
              <a:rPr b="1" lang="en">
                <a:latin typeface="Inconsolata"/>
                <a:ea typeface="Inconsolata"/>
                <a:cs typeface="Inconsolata"/>
                <a:sym typeface="Inconsolata"/>
              </a:rPr>
              <a:t>, </a:t>
            </a:r>
            <a:r>
              <a:rPr b="1" lang="en">
                <a:latin typeface="Inconsolata"/>
                <a:ea typeface="Inconsolata"/>
                <a:cs typeface="Inconsolata"/>
                <a:sym typeface="Inconsolata"/>
              </a:rPr>
              <a:t>span, img, button, sub, sup, b, em</a:t>
            </a:r>
            <a:endParaRPr>
              <a:latin typeface="Inconsolata"/>
              <a:ea typeface="Inconsolata"/>
              <a:cs typeface="Inconsolata"/>
              <a:sym typeface="Inconsolata"/>
            </a:endParaRPr>
          </a:p>
          <a:p>
            <a:pPr indent="-342900" lvl="0" marL="457200" rtl="0" algn="l">
              <a:lnSpc>
                <a:spcPct val="113000"/>
              </a:lnSpc>
              <a:spcBef>
                <a:spcPts val="1000"/>
              </a:spcBef>
              <a:spcAft>
                <a:spcPts val="0"/>
              </a:spcAft>
              <a:buSzPts val="1800"/>
              <a:buChar char="●"/>
            </a:pPr>
            <a:r>
              <a:rPr lang="en"/>
              <a:t>You can apply </a:t>
            </a:r>
            <a:r>
              <a:rPr b="1" lang="en">
                <a:latin typeface="Inconsolata"/>
                <a:ea typeface="Inconsolata"/>
                <a:cs typeface="Inconsolata"/>
                <a:sym typeface="Inconsolata"/>
              </a:rPr>
              <a:t>display</a:t>
            </a:r>
            <a:r>
              <a:rPr lang="en">
                <a:latin typeface="Inconsolata"/>
                <a:ea typeface="Inconsolata"/>
                <a:cs typeface="Inconsolata"/>
                <a:sym typeface="Inconsolata"/>
              </a:rPr>
              <a:t>: </a:t>
            </a:r>
            <a:r>
              <a:rPr b="1" lang="en">
                <a:latin typeface="Inconsolata"/>
                <a:ea typeface="Inconsolata"/>
                <a:cs typeface="Inconsolata"/>
                <a:sym typeface="Inconsolata"/>
              </a:rPr>
              <a:t>block</a:t>
            </a:r>
            <a:r>
              <a:rPr lang="en">
                <a:latin typeface="Inconsolata"/>
                <a:ea typeface="Inconsolata"/>
                <a:cs typeface="Inconsolata"/>
                <a:sym typeface="Inconsolata"/>
              </a:rPr>
              <a:t>;</a:t>
            </a:r>
            <a:r>
              <a:rPr lang="en"/>
              <a:t> to an inline element via CSS and it will become a block-level element (and vice versa).</a:t>
            </a:r>
            <a:endParaRPr/>
          </a:p>
          <a:p>
            <a:pPr indent="-342900" lvl="0" marL="457200" rtl="0" algn="l">
              <a:lnSpc>
                <a:spcPct val="113000"/>
              </a:lnSpc>
              <a:spcBef>
                <a:spcPts val="1000"/>
              </a:spcBef>
              <a:spcAft>
                <a:spcPts val="1000"/>
              </a:spcAft>
              <a:buSzPts val="1800"/>
              <a:buChar char="●"/>
            </a:pPr>
            <a:r>
              <a:rPr lang="en"/>
              <a:t>Refer here for list of inline elements: </a:t>
            </a:r>
            <a:r>
              <a:rPr lang="en" u="sng">
                <a:solidFill>
                  <a:schemeClr val="lt2"/>
                </a:solidFill>
              </a:rPr>
              <a:t>https://developer.mozilla.org/en-US/docs/Web/HTML/Inline_elements</a:t>
            </a:r>
            <a:endParaRPr u="sng">
              <a:solidFill>
                <a:schemeClr val="lt2"/>
              </a:solidFill>
            </a:endParaRPr>
          </a:p>
        </p:txBody>
      </p:sp>
      <p:sp>
        <p:nvSpPr>
          <p:cNvPr id="626" name="Google Shape;626;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7" name="Google Shape;627;p6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8"/>
          <p:cNvSpPr txBox="1"/>
          <p:nvPr>
            <p:ph idx="4294967295" type="body"/>
          </p:nvPr>
        </p:nvSpPr>
        <p:spPr>
          <a:xfrm>
            <a:off x="457200" y="1143000"/>
            <a:ext cx="43833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display: block;</a:t>
            </a:r>
            <a:endParaRPr>
              <a:solidFill>
                <a:schemeClr val="dk1"/>
              </a:solidFill>
              <a:latin typeface="Inconsolata"/>
              <a:ea typeface="Inconsolata"/>
              <a:cs typeface="Inconsolata"/>
              <a:sym typeface="Inconsolata"/>
            </a:endParaRPr>
          </a:p>
          <a:p>
            <a:pPr indent="-342900" lvl="0" marL="457200" rtl="0" algn="l">
              <a:lnSpc>
                <a:spcPct val="100000"/>
              </a:lnSpc>
              <a:spcBef>
                <a:spcPts val="1000"/>
              </a:spcBef>
              <a:spcAft>
                <a:spcPts val="0"/>
              </a:spcAft>
              <a:buClr>
                <a:schemeClr val="dk1"/>
              </a:buClr>
              <a:buSzPts val="1800"/>
              <a:buFont typeface="Inconsolata"/>
              <a:buChar char="●"/>
            </a:pPr>
            <a:r>
              <a:rPr lang="en">
                <a:solidFill>
                  <a:schemeClr val="dk1"/>
                </a:solidFill>
              </a:rPr>
              <a:t>This element takes up as much width as possible and the following element drops to a new line.</a:t>
            </a:r>
            <a:endParaRPr b="1">
              <a:solidFill>
                <a:schemeClr val="dk1"/>
              </a:solidFill>
              <a:latin typeface="Inconsolata"/>
              <a:ea typeface="Inconsolata"/>
              <a:cs typeface="Inconsolata"/>
              <a:sym typeface="Inconsolata"/>
            </a:endParaRPr>
          </a:p>
        </p:txBody>
      </p:sp>
      <p:sp>
        <p:nvSpPr>
          <p:cNvPr id="633" name="Google Shape;633;p6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t>Image source</a:t>
            </a:r>
            <a:r>
              <a:rPr lang="en"/>
              <a:t>; </a:t>
            </a:r>
            <a:r>
              <a:rPr lang="en"/>
              <a:t>css-tricks.com</a:t>
            </a:r>
            <a:endParaRPr/>
          </a:p>
        </p:txBody>
      </p:sp>
      <p:sp>
        <p:nvSpPr>
          <p:cNvPr id="634" name="Google Shape;634;p6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ositioning Elements: </a:t>
            </a:r>
            <a:r>
              <a:rPr lang="en">
                <a:latin typeface="Inconsolata"/>
                <a:ea typeface="Inconsolata"/>
                <a:cs typeface="Inconsolata"/>
                <a:sym typeface="Inconsolata"/>
              </a:rPr>
              <a:t>block</a:t>
            </a:r>
            <a:endParaRPr>
              <a:latin typeface="Inconsolata"/>
              <a:ea typeface="Inconsolata"/>
              <a:cs typeface="Inconsolata"/>
              <a:sym typeface="Inconsolata"/>
            </a:endParaRPr>
          </a:p>
        </p:txBody>
      </p:sp>
      <p:pic>
        <p:nvPicPr>
          <p:cNvPr id="635" name="Google Shape;635;p68"/>
          <p:cNvPicPr preferRelativeResize="0"/>
          <p:nvPr/>
        </p:nvPicPr>
        <p:blipFill>
          <a:blip r:embed="rId3">
            <a:alphaModFix/>
          </a:blip>
          <a:stretch>
            <a:fillRect/>
          </a:stretch>
        </p:blipFill>
        <p:spPr>
          <a:xfrm>
            <a:off x="4952548" y="1341975"/>
            <a:ext cx="3871852" cy="1782045"/>
          </a:xfrm>
          <a:prstGeom prst="rect">
            <a:avLst/>
          </a:prstGeom>
          <a:noFill/>
          <a:ln cap="flat" cmpd="sng" w="9525">
            <a:solidFill>
              <a:srgbClr val="CCCCCC"/>
            </a:solidFill>
            <a:prstDash val="solid"/>
            <a:round/>
            <a:headEnd len="sm" w="sm" type="none"/>
            <a:tailEnd len="sm" w="sm" type="none"/>
          </a:ln>
        </p:spPr>
      </p:pic>
      <p:sp>
        <p:nvSpPr>
          <p:cNvPr id="636" name="Google Shape;636;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9"/>
          <p:cNvSpPr txBox="1"/>
          <p:nvPr>
            <p:ph idx="4294967295" type="body"/>
          </p:nvPr>
        </p:nvSpPr>
        <p:spPr>
          <a:xfrm>
            <a:off x="457200" y="1143000"/>
            <a:ext cx="43833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display: inline;</a:t>
            </a:r>
            <a:r>
              <a:rPr lang="en">
                <a:solidFill>
                  <a:schemeClr val="dk1"/>
                </a:solidFill>
                <a:latin typeface="Inconsolata"/>
                <a:ea typeface="Inconsolata"/>
                <a:cs typeface="Inconsolata"/>
                <a:sym typeface="Inconsolata"/>
              </a:rPr>
              <a:t> </a:t>
            </a:r>
            <a:endParaRPr>
              <a:solidFill>
                <a:schemeClr val="dk1"/>
              </a:solidFill>
              <a:latin typeface="Inconsolata"/>
              <a:ea typeface="Inconsolata"/>
              <a:cs typeface="Inconsolata"/>
              <a:sym typeface="Inconsolata"/>
            </a:endParaRPr>
          </a:p>
          <a:p>
            <a:pPr indent="-342900" lvl="0" marL="457200" rtl="0" algn="l">
              <a:lnSpc>
                <a:spcPct val="100000"/>
              </a:lnSpc>
              <a:spcBef>
                <a:spcPts val="1600"/>
              </a:spcBef>
              <a:spcAft>
                <a:spcPts val="0"/>
              </a:spcAft>
              <a:buClr>
                <a:schemeClr val="dk1"/>
              </a:buClr>
              <a:buSzPts val="1800"/>
              <a:buFont typeface="Inconsolata"/>
              <a:buChar char="●"/>
            </a:pPr>
            <a:r>
              <a:rPr lang="en">
                <a:solidFill>
                  <a:schemeClr val="dk1"/>
                </a:solidFill>
              </a:rPr>
              <a:t>This element takes up only as much width as it needs. Padding and margins only work for </a:t>
            </a:r>
            <a:r>
              <a:rPr b="1" lang="en">
                <a:solidFill>
                  <a:schemeClr val="dk1"/>
                </a:solidFill>
                <a:latin typeface="Inconsolata"/>
                <a:ea typeface="Inconsolata"/>
                <a:cs typeface="Inconsolata"/>
                <a:sym typeface="Inconsolata"/>
              </a:rPr>
              <a:t>left</a:t>
            </a:r>
            <a:r>
              <a:rPr lang="en">
                <a:solidFill>
                  <a:schemeClr val="dk1"/>
                </a:solidFill>
              </a:rPr>
              <a:t> and </a:t>
            </a:r>
            <a:r>
              <a:rPr b="1" lang="en">
                <a:solidFill>
                  <a:schemeClr val="dk1"/>
                </a:solidFill>
                <a:latin typeface="Inconsolata"/>
                <a:ea typeface="Inconsolata"/>
                <a:cs typeface="Inconsolata"/>
                <a:sym typeface="Inconsolata"/>
              </a:rPr>
              <a:t>right</a:t>
            </a:r>
            <a:r>
              <a:rPr lang="en">
                <a:solidFill>
                  <a:schemeClr val="dk1"/>
                </a:solidFill>
              </a:rPr>
              <a:t>, not </a:t>
            </a:r>
            <a:r>
              <a:rPr b="1" lang="en">
                <a:solidFill>
                  <a:schemeClr val="dk1"/>
                </a:solidFill>
                <a:latin typeface="Inconsolata"/>
                <a:ea typeface="Inconsolata"/>
                <a:cs typeface="Inconsolata"/>
                <a:sym typeface="Inconsolata"/>
              </a:rPr>
              <a:t>top</a:t>
            </a:r>
            <a:r>
              <a:rPr lang="en">
                <a:solidFill>
                  <a:schemeClr val="dk1"/>
                </a:solidFill>
              </a:rPr>
              <a:t> and </a:t>
            </a:r>
            <a:r>
              <a:rPr b="1" lang="en">
                <a:solidFill>
                  <a:schemeClr val="dk1"/>
                </a:solidFill>
                <a:latin typeface="Inconsolata"/>
                <a:ea typeface="Inconsolata"/>
                <a:cs typeface="Inconsolata"/>
                <a:sym typeface="Inconsolata"/>
              </a:rPr>
              <a:t>bottom</a:t>
            </a:r>
            <a:r>
              <a:rPr lang="en">
                <a:solidFill>
                  <a:schemeClr val="dk1"/>
                </a:solidFill>
              </a:rPr>
              <a:t>. </a:t>
            </a:r>
            <a:endParaRPr>
              <a:solidFill>
                <a:schemeClr val="dk1"/>
              </a:solidFill>
            </a:endParaRPr>
          </a:p>
          <a:p>
            <a:pPr indent="-342900" lvl="0" marL="457200" rtl="0" algn="l">
              <a:lnSpc>
                <a:spcPct val="100000"/>
              </a:lnSpc>
              <a:spcBef>
                <a:spcPts val="1600"/>
              </a:spcBef>
              <a:spcAft>
                <a:spcPts val="1600"/>
              </a:spcAft>
              <a:buClr>
                <a:schemeClr val="dk1"/>
              </a:buClr>
              <a:buSzPts val="1800"/>
              <a:buFont typeface="Inconsolata"/>
              <a:buChar char="●"/>
            </a:pPr>
            <a:r>
              <a:rPr b="1" lang="en">
                <a:solidFill>
                  <a:schemeClr val="dk1"/>
                </a:solidFill>
                <a:latin typeface="Inconsolata"/>
                <a:ea typeface="Inconsolata"/>
                <a:cs typeface="Inconsolata"/>
                <a:sym typeface="Inconsolata"/>
              </a:rPr>
              <a:t>top</a:t>
            </a:r>
            <a:r>
              <a:rPr lang="en">
                <a:solidFill>
                  <a:schemeClr val="dk1"/>
                </a:solidFill>
              </a:rPr>
              <a:t> and </a:t>
            </a:r>
            <a:r>
              <a:rPr b="1" lang="en">
                <a:solidFill>
                  <a:schemeClr val="dk1"/>
                </a:solidFill>
                <a:latin typeface="Inconsolata"/>
                <a:ea typeface="Inconsolata"/>
                <a:cs typeface="Inconsolata"/>
                <a:sym typeface="Inconsolata"/>
              </a:rPr>
              <a:t>bottom</a:t>
            </a:r>
            <a:r>
              <a:rPr lang="en">
                <a:solidFill>
                  <a:schemeClr val="dk1"/>
                </a:solidFill>
              </a:rPr>
              <a:t> spacing is controlled by the </a:t>
            </a:r>
            <a:r>
              <a:rPr b="1" lang="en">
                <a:solidFill>
                  <a:schemeClr val="dk1"/>
                </a:solidFill>
                <a:latin typeface="Inconsolata"/>
                <a:ea typeface="Inconsolata"/>
                <a:cs typeface="Inconsolata"/>
                <a:sym typeface="Inconsolata"/>
              </a:rPr>
              <a:t>line-height</a:t>
            </a:r>
            <a:r>
              <a:rPr lang="en">
                <a:solidFill>
                  <a:schemeClr val="dk1"/>
                </a:solidFill>
              </a:rPr>
              <a:t> property because the content is inline.</a:t>
            </a:r>
            <a:endParaRPr b="1">
              <a:solidFill>
                <a:schemeClr val="dk1"/>
              </a:solidFill>
              <a:latin typeface="Inconsolata"/>
              <a:ea typeface="Inconsolata"/>
              <a:cs typeface="Inconsolata"/>
              <a:sym typeface="Inconsolata"/>
            </a:endParaRPr>
          </a:p>
        </p:txBody>
      </p:sp>
      <p:sp>
        <p:nvSpPr>
          <p:cNvPr id="642" name="Google Shape;642;p6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1"/>
                </a:solidFill>
              </a:rPr>
              <a:t>Image source</a:t>
            </a:r>
            <a:r>
              <a:rPr lang="en">
                <a:solidFill>
                  <a:schemeClr val="dk1"/>
                </a:solidFill>
              </a:rPr>
              <a:t>; css-tricks.com</a:t>
            </a:r>
            <a:endParaRPr/>
          </a:p>
        </p:txBody>
      </p:sp>
      <p:sp>
        <p:nvSpPr>
          <p:cNvPr id="643" name="Google Shape;643;p6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Positioning Elements: </a:t>
            </a:r>
            <a:r>
              <a:rPr lang="en">
                <a:latin typeface="Inconsolata"/>
                <a:ea typeface="Inconsolata"/>
                <a:cs typeface="Inconsolata"/>
                <a:sym typeface="Inconsolata"/>
              </a:rPr>
              <a:t>inline</a:t>
            </a:r>
            <a:endParaRPr>
              <a:latin typeface="Inconsolata"/>
              <a:ea typeface="Inconsolata"/>
              <a:cs typeface="Inconsolata"/>
              <a:sym typeface="Inconsolata"/>
            </a:endParaRPr>
          </a:p>
        </p:txBody>
      </p:sp>
      <p:sp>
        <p:nvSpPr>
          <p:cNvPr id="644" name="Google Shape;644;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45" name="Google Shape;645;p69"/>
          <p:cNvPicPr preferRelativeResize="0"/>
          <p:nvPr/>
        </p:nvPicPr>
        <p:blipFill rotWithShape="1">
          <a:blip r:embed="rId3">
            <a:alphaModFix/>
          </a:blip>
          <a:srcRect b="0" l="1430" r="3864" t="4952"/>
          <a:stretch/>
        </p:blipFill>
        <p:spPr>
          <a:xfrm>
            <a:off x="4952550" y="1381700"/>
            <a:ext cx="3871850" cy="1109650"/>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70"/>
          <p:cNvPicPr preferRelativeResize="0"/>
          <p:nvPr/>
        </p:nvPicPr>
        <p:blipFill rotWithShape="1">
          <a:blip r:embed="rId3">
            <a:alphaModFix/>
          </a:blip>
          <a:srcRect b="-5285" l="1362" r="1352" t="0"/>
          <a:stretch/>
        </p:blipFill>
        <p:spPr>
          <a:xfrm>
            <a:off x="4952550" y="1381700"/>
            <a:ext cx="3871850" cy="1647225"/>
          </a:xfrm>
          <a:prstGeom prst="rect">
            <a:avLst/>
          </a:prstGeom>
          <a:noFill/>
          <a:ln cap="flat" cmpd="sng" w="9525">
            <a:solidFill>
              <a:srgbClr val="CCCCCC"/>
            </a:solidFill>
            <a:prstDash val="solid"/>
            <a:round/>
            <a:headEnd len="sm" w="sm" type="none"/>
            <a:tailEnd len="sm" w="sm" type="none"/>
          </a:ln>
        </p:spPr>
      </p:pic>
      <p:sp>
        <p:nvSpPr>
          <p:cNvPr id="651" name="Google Shape;651;p70"/>
          <p:cNvSpPr txBox="1"/>
          <p:nvPr>
            <p:ph idx="4294967295" type="body"/>
          </p:nvPr>
        </p:nvSpPr>
        <p:spPr>
          <a:xfrm>
            <a:off x="457200" y="1143000"/>
            <a:ext cx="43833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Inconsolata"/>
                <a:ea typeface="Inconsolata"/>
                <a:cs typeface="Inconsolata"/>
                <a:sym typeface="Inconsolata"/>
              </a:rPr>
              <a:t>display: inline-block;</a:t>
            </a:r>
            <a:endParaRPr>
              <a:solidFill>
                <a:schemeClr val="dk1"/>
              </a:solidFill>
              <a:latin typeface="Inconsolata"/>
              <a:ea typeface="Inconsolata"/>
              <a:cs typeface="Inconsolata"/>
              <a:sym typeface="Inconsolata"/>
            </a:endParaRPr>
          </a:p>
          <a:p>
            <a:pPr indent="-342900" lvl="0" marL="457200" rtl="0" algn="l">
              <a:spcBef>
                <a:spcPts val="1600"/>
              </a:spcBef>
              <a:spcAft>
                <a:spcPts val="0"/>
              </a:spcAft>
              <a:buClr>
                <a:schemeClr val="dk1"/>
              </a:buClr>
              <a:buSzPts val="1800"/>
              <a:buFont typeface="Inconsolata"/>
              <a:buChar char="●"/>
            </a:pPr>
            <a:r>
              <a:rPr lang="en">
                <a:solidFill>
                  <a:schemeClr val="dk1"/>
                </a:solidFill>
              </a:rPr>
              <a:t>This combines the two concepts. </a:t>
            </a:r>
            <a:endParaRPr>
              <a:solidFill>
                <a:schemeClr val="dk1"/>
              </a:solidFill>
            </a:endParaRPr>
          </a:p>
          <a:p>
            <a:pPr indent="-342900" lvl="0" marL="457200" rtl="0" algn="l">
              <a:spcBef>
                <a:spcPts val="1600"/>
              </a:spcBef>
              <a:spcAft>
                <a:spcPts val="1600"/>
              </a:spcAft>
              <a:buClr>
                <a:schemeClr val="dk1"/>
              </a:buClr>
              <a:buSzPts val="1800"/>
              <a:buFont typeface="Inconsolata"/>
              <a:buChar char="●"/>
            </a:pPr>
            <a:r>
              <a:rPr lang="en">
                <a:solidFill>
                  <a:schemeClr val="dk1"/>
                </a:solidFill>
              </a:rPr>
              <a:t>Inline blocks display inline with other items but allow you to use all </a:t>
            </a:r>
            <a:r>
              <a:rPr b="1" lang="en">
                <a:solidFill>
                  <a:schemeClr val="dk1"/>
                </a:solidFill>
                <a:latin typeface="Inconsolata"/>
                <a:ea typeface="Inconsolata"/>
                <a:cs typeface="Inconsolata"/>
                <a:sym typeface="Inconsolata"/>
              </a:rPr>
              <a:t>margin</a:t>
            </a:r>
            <a:r>
              <a:rPr lang="en">
                <a:solidFill>
                  <a:schemeClr val="dk1"/>
                </a:solidFill>
                <a:latin typeface="Inconsolata"/>
                <a:ea typeface="Inconsolata"/>
                <a:cs typeface="Inconsolata"/>
                <a:sym typeface="Inconsolata"/>
              </a:rPr>
              <a:t>, </a:t>
            </a:r>
            <a:r>
              <a:rPr b="1" lang="en">
                <a:solidFill>
                  <a:schemeClr val="dk1"/>
                </a:solidFill>
                <a:latin typeface="Inconsolata"/>
                <a:ea typeface="Inconsolata"/>
                <a:cs typeface="Inconsolata"/>
                <a:sym typeface="Inconsolata"/>
              </a:rPr>
              <a:t>padding</a:t>
            </a:r>
            <a:r>
              <a:rPr lang="en">
                <a:solidFill>
                  <a:schemeClr val="dk1"/>
                </a:solidFill>
                <a:latin typeface="Inconsolata"/>
                <a:ea typeface="Inconsolata"/>
                <a:cs typeface="Inconsolata"/>
                <a:sym typeface="Inconsolata"/>
              </a:rPr>
              <a:t>, </a:t>
            </a:r>
            <a:r>
              <a:rPr b="1" lang="en">
                <a:solidFill>
                  <a:schemeClr val="dk1"/>
                </a:solidFill>
                <a:latin typeface="Inconsolata"/>
                <a:ea typeface="Inconsolata"/>
                <a:cs typeface="Inconsolata"/>
                <a:sym typeface="Inconsolata"/>
              </a:rPr>
              <a:t>height</a:t>
            </a:r>
            <a:r>
              <a:rPr lang="en">
                <a:solidFill>
                  <a:schemeClr val="dk1"/>
                </a:solidFill>
              </a:rPr>
              <a:t>, and </a:t>
            </a:r>
            <a:r>
              <a:rPr b="1" lang="en">
                <a:solidFill>
                  <a:schemeClr val="dk1"/>
                </a:solidFill>
                <a:latin typeface="Inconsolata"/>
                <a:ea typeface="Inconsolata"/>
                <a:cs typeface="Inconsolata"/>
                <a:sym typeface="Inconsolata"/>
              </a:rPr>
              <a:t>width</a:t>
            </a:r>
            <a:r>
              <a:rPr lang="en">
                <a:solidFill>
                  <a:schemeClr val="dk1"/>
                </a:solidFill>
              </a:rPr>
              <a:t> properties.</a:t>
            </a:r>
            <a:endParaRPr b="1">
              <a:solidFill>
                <a:schemeClr val="dk1"/>
              </a:solidFill>
              <a:latin typeface="Inconsolata"/>
              <a:ea typeface="Inconsolata"/>
              <a:cs typeface="Inconsolata"/>
              <a:sym typeface="Inconsolata"/>
            </a:endParaRPr>
          </a:p>
        </p:txBody>
      </p:sp>
      <p:sp>
        <p:nvSpPr>
          <p:cNvPr id="652" name="Google Shape;652;p7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1"/>
                </a:solidFill>
              </a:rPr>
              <a:t>Image source</a:t>
            </a:r>
            <a:r>
              <a:rPr lang="en">
                <a:solidFill>
                  <a:schemeClr val="dk1"/>
                </a:solidFill>
              </a:rPr>
              <a:t>; css-tricks.com</a:t>
            </a:r>
            <a:endParaRPr/>
          </a:p>
        </p:txBody>
      </p:sp>
      <p:sp>
        <p:nvSpPr>
          <p:cNvPr id="653" name="Google Shape;653;p7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Positioning Elements: </a:t>
            </a:r>
            <a:r>
              <a:rPr lang="en">
                <a:latin typeface="Inconsolata"/>
                <a:ea typeface="Inconsolata"/>
                <a:cs typeface="Inconsolata"/>
                <a:sym typeface="Inconsolata"/>
              </a:rPr>
              <a:t>inline-block</a:t>
            </a:r>
            <a:endParaRPr>
              <a:latin typeface="Inconsolata"/>
              <a:ea typeface="Inconsolata"/>
              <a:cs typeface="Inconsolata"/>
              <a:sym typeface="Inconsolata"/>
            </a:endParaRPr>
          </a:p>
        </p:txBody>
      </p:sp>
      <p:sp>
        <p:nvSpPr>
          <p:cNvPr id="654" name="Google Shape;654;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1"/>
          <p:cNvSpPr txBox="1"/>
          <p:nvPr>
            <p:ph idx="4294967295" type="body"/>
          </p:nvPr>
        </p:nvSpPr>
        <p:spPr>
          <a:xfrm>
            <a:off x="457200" y="1143000"/>
            <a:ext cx="43833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Inconsolata"/>
                <a:ea typeface="Inconsolata"/>
                <a:cs typeface="Inconsolata"/>
                <a:sym typeface="Inconsolata"/>
              </a:rPr>
              <a:t>display: none;</a:t>
            </a:r>
            <a:endParaRPr>
              <a:solidFill>
                <a:schemeClr val="dk1"/>
              </a:solidFill>
              <a:latin typeface="Inconsolata"/>
              <a:ea typeface="Inconsolata"/>
              <a:cs typeface="Inconsolata"/>
              <a:sym typeface="Inconsolata"/>
            </a:endParaRPr>
          </a:p>
          <a:p>
            <a:pPr indent="-342900" lvl="0" marL="457200" rtl="0" algn="l">
              <a:spcBef>
                <a:spcPts val="1600"/>
              </a:spcBef>
              <a:spcAft>
                <a:spcPts val="0"/>
              </a:spcAft>
              <a:buClr>
                <a:schemeClr val="dk1"/>
              </a:buClr>
              <a:buSzPts val="1800"/>
              <a:buFont typeface="Inconsolata"/>
              <a:buChar char="●"/>
            </a:pPr>
            <a:r>
              <a:rPr lang="en">
                <a:solidFill>
                  <a:schemeClr val="dk1"/>
                </a:solidFill>
              </a:rPr>
              <a:t>Nothing shows up at all. It's in the DOM the browser sees, but the user won't see it. You can use Chrome DevTools to see the browser’s view.</a:t>
            </a:r>
            <a:endParaRPr>
              <a:solidFill>
                <a:schemeClr val="dk1"/>
              </a:solidFill>
            </a:endParaRPr>
          </a:p>
          <a:p>
            <a:pPr indent="-342900" lvl="0" marL="457200" rtl="0" algn="l">
              <a:spcBef>
                <a:spcPts val="1600"/>
              </a:spcBef>
              <a:spcAft>
                <a:spcPts val="1600"/>
              </a:spcAft>
              <a:buClr>
                <a:schemeClr val="dk1"/>
              </a:buClr>
              <a:buSzPts val="1800"/>
              <a:buFont typeface="Inconsolata"/>
              <a:buChar char="●"/>
            </a:pPr>
            <a:r>
              <a:rPr lang="en">
                <a:solidFill>
                  <a:schemeClr val="dk1"/>
                </a:solidFill>
              </a:rPr>
              <a:t>This may seem useless now, but just wait until we hit JavaScript. You're going to love </a:t>
            </a:r>
            <a:r>
              <a:rPr b="1" lang="en">
                <a:solidFill>
                  <a:schemeClr val="dk1"/>
                </a:solidFill>
                <a:latin typeface="Inconsolata"/>
                <a:ea typeface="Inconsolata"/>
                <a:cs typeface="Inconsolata"/>
                <a:sym typeface="Inconsolata"/>
              </a:rPr>
              <a:t>display: none</a:t>
            </a:r>
            <a:r>
              <a:rPr lang="en">
                <a:solidFill>
                  <a:schemeClr val="dk1"/>
                </a:solidFill>
              </a:rPr>
              <a:t>.</a:t>
            </a:r>
            <a:endParaRPr b="1">
              <a:solidFill>
                <a:schemeClr val="dk1"/>
              </a:solidFill>
              <a:latin typeface="Inconsolata"/>
              <a:ea typeface="Inconsolata"/>
              <a:cs typeface="Inconsolata"/>
              <a:sym typeface="Inconsolata"/>
            </a:endParaRPr>
          </a:p>
        </p:txBody>
      </p:sp>
      <p:sp>
        <p:nvSpPr>
          <p:cNvPr id="660" name="Google Shape;660;p7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1"/>
                </a:solidFill>
              </a:rPr>
              <a:t>Image source</a:t>
            </a:r>
            <a:r>
              <a:rPr lang="en">
                <a:solidFill>
                  <a:schemeClr val="dk1"/>
                </a:solidFill>
              </a:rPr>
              <a:t>; css-tricks.com</a:t>
            </a:r>
            <a:endParaRPr/>
          </a:p>
        </p:txBody>
      </p:sp>
      <p:sp>
        <p:nvSpPr>
          <p:cNvPr id="661" name="Google Shape;661;p7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Positioning Elements: </a:t>
            </a:r>
            <a:r>
              <a:rPr lang="en">
                <a:latin typeface="Inconsolata"/>
                <a:ea typeface="Inconsolata"/>
                <a:cs typeface="Inconsolata"/>
                <a:sym typeface="Inconsolata"/>
              </a:rPr>
              <a:t>none</a:t>
            </a:r>
            <a:endParaRPr>
              <a:latin typeface="Inconsolata"/>
              <a:ea typeface="Inconsolata"/>
              <a:cs typeface="Inconsolata"/>
              <a:sym typeface="Inconsolata"/>
            </a:endParaRPr>
          </a:p>
        </p:txBody>
      </p:sp>
      <p:sp>
        <p:nvSpPr>
          <p:cNvPr id="662" name="Google Shape;662;p7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63" name="Google Shape;663;p71"/>
          <p:cNvPicPr preferRelativeResize="0"/>
          <p:nvPr/>
        </p:nvPicPr>
        <p:blipFill>
          <a:blip r:embed="rId3">
            <a:alphaModFix/>
          </a:blip>
          <a:stretch>
            <a:fillRect/>
          </a:stretch>
        </p:blipFill>
        <p:spPr>
          <a:xfrm>
            <a:off x="4952550" y="1381700"/>
            <a:ext cx="3871850" cy="1647225"/>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Normalizing CSS</a:t>
            </a:r>
            <a:endParaRPr/>
          </a:p>
        </p:txBody>
      </p:sp>
      <p:sp>
        <p:nvSpPr>
          <p:cNvPr id="669" name="Google Shape;669;p72"/>
          <p:cNvSpPr txBox="1"/>
          <p:nvPr>
            <p:ph idx="1" type="subTitle"/>
          </p:nvPr>
        </p:nvSpPr>
        <p:spPr>
          <a:xfrm>
            <a:off x="530375" y="1243168"/>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Normalizing Output</a:t>
            </a:r>
            <a:endParaRPr/>
          </a:p>
        </p:txBody>
      </p:sp>
      <p:sp>
        <p:nvSpPr>
          <p:cNvPr id="675" name="Google Shape;675;p73"/>
          <p:cNvSpPr txBox="1"/>
          <p:nvPr>
            <p:ph idx="1" type="body"/>
          </p:nvPr>
        </p:nvSpPr>
        <p:spPr>
          <a:xfrm>
            <a:off x="457200" y="1143000"/>
            <a:ext cx="46398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Browsers all have their own </a:t>
            </a:r>
            <a:r>
              <a:rPr b="1" lang="en"/>
              <a:t>unique</a:t>
            </a:r>
            <a:r>
              <a:rPr lang="en"/>
              <a:t> ways of rendering things.</a:t>
            </a:r>
            <a:endParaRPr/>
          </a:p>
          <a:p>
            <a:pPr indent="-342900" lvl="0" marL="457200" rtl="0" algn="l">
              <a:spcBef>
                <a:spcPts val="1000"/>
              </a:spcBef>
              <a:spcAft>
                <a:spcPts val="0"/>
              </a:spcAft>
              <a:buSzPts val="1800"/>
              <a:buChar char="●"/>
            </a:pPr>
            <a:r>
              <a:rPr lang="en"/>
              <a:t>Very smart people have compared and contrasted these very minor differences and </a:t>
            </a:r>
            <a:r>
              <a:rPr b="1" lang="en"/>
              <a:t>fixed them for you</a:t>
            </a:r>
            <a:r>
              <a:rPr lang="en"/>
              <a:t> — how nice!</a:t>
            </a:r>
            <a:endParaRPr/>
          </a:p>
          <a:p>
            <a:pPr indent="-342900" lvl="0" marL="457200" rtl="0" algn="l">
              <a:spcBef>
                <a:spcPts val="1000"/>
              </a:spcBef>
              <a:spcAft>
                <a:spcPts val="1000"/>
              </a:spcAft>
              <a:buSzPts val="1800"/>
              <a:buChar char="●"/>
            </a:pPr>
            <a:r>
              <a:rPr lang="en"/>
              <a:t>There are many of these fixes, but we’ll make your life simple and point you to </a:t>
            </a:r>
            <a:r>
              <a:rPr b="1" lang="en"/>
              <a:t>the most popular one</a:t>
            </a:r>
            <a:r>
              <a:rPr lang="en"/>
              <a:t>, Normalize CSS: </a:t>
            </a:r>
            <a:r>
              <a:rPr lang="en" u="sng">
                <a:solidFill>
                  <a:schemeClr val="hlink"/>
                </a:solidFill>
                <a:hlinkClick r:id="rId3"/>
              </a:rPr>
              <a:t>http://necolas.github.io/normalize.css/</a:t>
            </a:r>
            <a:r>
              <a:rPr lang="en">
                <a:uFill>
                  <a:noFill/>
                </a:uFill>
                <a:hlinkClick r:id="rId4"/>
              </a:rPr>
              <a:t>.</a:t>
            </a:r>
            <a:r>
              <a:rPr lang="en" u="sng">
                <a:solidFill>
                  <a:schemeClr val="hlink"/>
                </a:solidFill>
                <a:hlinkClick r:id="rId5"/>
              </a:rPr>
              <a:t> </a:t>
            </a:r>
            <a:endParaRPr/>
          </a:p>
        </p:txBody>
      </p:sp>
      <p:pic>
        <p:nvPicPr>
          <p:cNvPr id="676" name="Google Shape;676;p73"/>
          <p:cNvPicPr preferRelativeResize="0"/>
          <p:nvPr/>
        </p:nvPicPr>
        <p:blipFill rotWithShape="1">
          <a:blip r:embed="rId6">
            <a:alphaModFix/>
          </a:blip>
          <a:srcRect b="11317" l="0" r="0" t="14952"/>
          <a:stretch/>
        </p:blipFill>
        <p:spPr>
          <a:xfrm>
            <a:off x="5301125" y="1166975"/>
            <a:ext cx="3550674" cy="2617926"/>
          </a:xfrm>
          <a:prstGeom prst="rect">
            <a:avLst/>
          </a:prstGeom>
          <a:noFill/>
          <a:ln>
            <a:noFill/>
          </a:ln>
        </p:spPr>
      </p:pic>
      <p:sp>
        <p:nvSpPr>
          <p:cNvPr id="677" name="Google Shape;677;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78" name="Google Shape;678;p7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Box Model</a:t>
            </a:r>
            <a:endParaRPr/>
          </a:p>
        </p:txBody>
      </p:sp>
      <p:sp>
        <p:nvSpPr>
          <p:cNvPr id="320" name="Google Shape;320;p38"/>
          <p:cNvSpPr txBox="1"/>
          <p:nvPr>
            <p:ph idx="4294967295" type="body"/>
          </p:nvPr>
        </p:nvSpPr>
        <p:spPr>
          <a:xfrm>
            <a:off x="9140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introduces the box model, which drives CSS sizing and positioning rules.</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
        <p:nvSpPr>
          <p:cNvPr id="321" name="Google Shape;321;p38"/>
          <p:cNvSpPr txBox="1"/>
          <p:nvPr>
            <p:ph idx="4294967295" type="body"/>
          </p:nvPr>
        </p:nvSpPr>
        <p:spPr>
          <a:xfrm>
            <a:off x="4330400" y="1164500"/>
            <a:ext cx="46116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Link to files from HTML using relative paths.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Apply normalizing CSS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 margins and padding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Set the display property of elements to </a:t>
            </a:r>
            <a:br>
              <a:rPr lang="en" sz="1400">
                <a:solidFill>
                  <a:schemeClr val="dk1"/>
                </a:solidFill>
              </a:rPr>
            </a:br>
            <a:r>
              <a:rPr lang="en" sz="1400">
                <a:solidFill>
                  <a:schemeClr val="dk1"/>
                </a:solidFill>
              </a:rPr>
              <a:t>create page layouts.</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indent="0" lvl="0" marL="0" rtl="0" algn="l">
              <a:spcBef>
                <a:spcPts val="1600"/>
              </a:spcBef>
              <a:spcAft>
                <a:spcPts val="1600"/>
              </a:spcAft>
              <a:buNone/>
            </a:pPr>
            <a:r>
              <a:t/>
            </a:r>
            <a:endParaRPr b="1">
              <a:solidFill>
                <a:schemeClr val="dk1"/>
              </a:solidFill>
            </a:endParaRPr>
          </a:p>
        </p:txBody>
      </p:sp>
      <p:sp>
        <p:nvSpPr>
          <p:cNvPr id="322" name="Google Shape;322;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Normalize</a:t>
            </a:r>
            <a:endParaRPr/>
          </a:p>
        </p:txBody>
      </p:sp>
      <p:sp>
        <p:nvSpPr>
          <p:cNvPr id="684" name="Google Shape;684;p74"/>
          <p:cNvSpPr txBox="1"/>
          <p:nvPr>
            <p:ph idx="1" type="body"/>
          </p:nvPr>
        </p:nvSpPr>
        <p:spPr>
          <a:xfrm>
            <a:off x="457200" y="1143000"/>
            <a:ext cx="5058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latin typeface="Inconsolata"/>
                <a:ea typeface="Inconsolata"/>
                <a:cs typeface="Inconsolata"/>
                <a:sym typeface="Inconsolata"/>
              </a:rPr>
              <a:t>&lt;head&gt;</a:t>
            </a:r>
            <a:endParaRPr b="1" sz="1400">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400">
                <a:latin typeface="Inconsolata"/>
                <a:ea typeface="Inconsolata"/>
                <a:cs typeface="Inconsolata"/>
                <a:sym typeface="Inconsolata"/>
              </a:rPr>
              <a:t>  &lt;title&gt;Something Unique&lt;/title&gt;</a:t>
            </a:r>
            <a:endParaRPr b="1" sz="1400">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400">
                <a:latin typeface="Inconsolata"/>
                <a:ea typeface="Inconsolata"/>
                <a:cs typeface="Inconsolata"/>
                <a:sym typeface="Inconsolata"/>
              </a:rPr>
              <a:t>  &lt;link rel="stylesheet" href="css/normalize.css"&gt;</a:t>
            </a:r>
            <a:endParaRPr b="1" sz="1400">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400">
                <a:latin typeface="Inconsolata"/>
                <a:ea typeface="Inconsolata"/>
                <a:cs typeface="Inconsolata"/>
                <a:sym typeface="Inconsolata"/>
              </a:rPr>
              <a:t>  &lt;link rel="stylesheet" href="css/main.css"&gt;</a:t>
            </a:r>
            <a:endParaRPr b="1" sz="1400">
              <a:latin typeface="Inconsolata"/>
              <a:ea typeface="Inconsolata"/>
              <a:cs typeface="Inconsolata"/>
              <a:sym typeface="Inconsolata"/>
            </a:endParaRPr>
          </a:p>
          <a:p>
            <a:pPr indent="0" lvl="0" marL="0" rtl="0" algn="l">
              <a:spcBef>
                <a:spcPts val="0"/>
              </a:spcBef>
              <a:spcAft>
                <a:spcPts val="0"/>
              </a:spcAft>
              <a:buNone/>
            </a:pPr>
            <a:r>
              <a:rPr b="1" lang="en" sz="1400">
                <a:latin typeface="Inconsolata"/>
                <a:ea typeface="Inconsolata"/>
                <a:cs typeface="Inconsolata"/>
                <a:sym typeface="Inconsolata"/>
              </a:rPr>
              <a:t>&lt;/head&gt;</a:t>
            </a:r>
            <a:endParaRPr b="1" sz="1400">
              <a:latin typeface="Inconsolata"/>
              <a:ea typeface="Inconsolata"/>
              <a:cs typeface="Inconsolata"/>
              <a:sym typeface="Inconsolata"/>
            </a:endParaRPr>
          </a:p>
          <a:p>
            <a:pPr indent="0" lvl="0" marL="0" rtl="0" algn="l">
              <a:spcBef>
                <a:spcPts val="0"/>
              </a:spcBef>
              <a:spcAft>
                <a:spcPts val="0"/>
              </a:spcAft>
              <a:buNone/>
            </a:pPr>
            <a:r>
              <a:t/>
            </a:r>
            <a:endParaRPr sz="1400"/>
          </a:p>
          <a:p>
            <a:pPr indent="-330200" lvl="0" marL="457200" rtl="0" algn="l">
              <a:spcBef>
                <a:spcPts val="0"/>
              </a:spcBef>
              <a:spcAft>
                <a:spcPts val="0"/>
              </a:spcAft>
              <a:buSzPts val="1600"/>
              <a:buAutoNum type="arabicPeriod"/>
            </a:pPr>
            <a:r>
              <a:rPr lang="en" sz="1600"/>
              <a:t>Download Normalize.</a:t>
            </a:r>
            <a:endParaRPr sz="1600"/>
          </a:p>
          <a:p>
            <a:pPr indent="-330200" lvl="0" marL="457200" rtl="0" algn="l">
              <a:spcBef>
                <a:spcPts val="0"/>
              </a:spcBef>
              <a:spcAft>
                <a:spcPts val="0"/>
              </a:spcAft>
              <a:buSzPts val="1600"/>
              <a:buAutoNum type="arabicPeriod"/>
            </a:pPr>
            <a:r>
              <a:rPr lang="en" sz="1600"/>
              <a:t>Place Normalize CSS </a:t>
            </a:r>
            <a:r>
              <a:rPr b="1" lang="en" sz="1600">
                <a:highlight>
                  <a:schemeClr val="accent2"/>
                </a:highlight>
              </a:rPr>
              <a:t>before</a:t>
            </a:r>
            <a:r>
              <a:rPr lang="en" sz="1600"/>
              <a:t> your external CSS.</a:t>
            </a:r>
            <a:endParaRPr sz="1600"/>
          </a:p>
          <a:p>
            <a:pPr indent="-330200" lvl="0" marL="457200" rtl="0" algn="l">
              <a:spcBef>
                <a:spcPts val="0"/>
              </a:spcBef>
              <a:spcAft>
                <a:spcPts val="0"/>
              </a:spcAft>
              <a:buSzPts val="1600"/>
              <a:buAutoNum type="arabicPeriod"/>
            </a:pPr>
            <a:r>
              <a:rPr lang="en" sz="1600"/>
              <a:t>Code away like normal.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Note</a:t>
            </a:r>
            <a:r>
              <a:rPr lang="en" sz="1600"/>
              <a:t>: In CodePen (see image), you use Normalize as a “CSS Base” by clicking the gear in the CSS panel.</a:t>
            </a:r>
            <a:endParaRPr sz="1600"/>
          </a:p>
        </p:txBody>
      </p:sp>
      <p:pic>
        <p:nvPicPr>
          <p:cNvPr id="685" name="Google Shape;685;p74"/>
          <p:cNvPicPr preferRelativeResize="0"/>
          <p:nvPr/>
        </p:nvPicPr>
        <p:blipFill rotWithShape="1">
          <a:blip r:embed="rId3">
            <a:alphaModFix/>
          </a:blip>
          <a:srcRect b="1325" l="2857" r="3745" t="2659"/>
          <a:stretch/>
        </p:blipFill>
        <p:spPr>
          <a:xfrm>
            <a:off x="5847725" y="757725"/>
            <a:ext cx="2898299" cy="3628050"/>
          </a:xfrm>
          <a:prstGeom prst="rect">
            <a:avLst/>
          </a:prstGeom>
          <a:noFill/>
          <a:ln cap="flat" cmpd="sng" w="9525">
            <a:solidFill>
              <a:srgbClr val="CCCCCC"/>
            </a:solidFill>
            <a:prstDash val="solid"/>
            <a:round/>
            <a:headEnd len="sm" w="sm" type="none"/>
            <a:tailEnd len="sm" w="sm" type="none"/>
          </a:ln>
        </p:spPr>
      </p:pic>
      <p:sp>
        <p:nvSpPr>
          <p:cNvPr id="686" name="Google Shape;686;p7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87" name="Google Shape;687;p7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5"/>
          <p:cNvSpPr txBox="1"/>
          <p:nvPr>
            <p:ph idx="4294967295" type="title"/>
          </p:nvPr>
        </p:nvSpPr>
        <p:spPr>
          <a:xfrm>
            <a:off x="762900" y="1816725"/>
            <a:ext cx="7618200" cy="1282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 sz="3200">
                <a:solidFill>
                  <a:schemeClr val="dk2"/>
                </a:solidFill>
              </a:rPr>
              <a:t>Normalize</a:t>
            </a:r>
            <a:r>
              <a:rPr lang="en" sz="3200">
                <a:solidFill>
                  <a:srgbClr val="000000"/>
                </a:solidFill>
              </a:rPr>
              <a:t> vs. </a:t>
            </a:r>
            <a:r>
              <a:rPr lang="en" sz="3200">
                <a:solidFill>
                  <a:schemeClr val="lt2"/>
                </a:solidFill>
              </a:rPr>
              <a:t>Reset</a:t>
            </a:r>
            <a:endParaRPr sz="3200">
              <a:solidFill>
                <a:schemeClr val="lt2"/>
              </a:solidFill>
            </a:endParaRPr>
          </a:p>
        </p:txBody>
      </p:sp>
      <p:sp>
        <p:nvSpPr>
          <p:cNvPr id="693" name="Google Shape;693;p75"/>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6"/>
          <p:cNvSpPr txBox="1"/>
          <p:nvPr>
            <p:ph idx="4294967295" type="title"/>
          </p:nvPr>
        </p:nvSpPr>
        <p:spPr>
          <a:xfrm>
            <a:off x="762900" y="1816725"/>
            <a:ext cx="7618200" cy="1282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 sz="3200">
                <a:solidFill>
                  <a:srgbClr val="000000"/>
                </a:solidFill>
              </a:rPr>
              <a:t>Use </a:t>
            </a:r>
            <a:r>
              <a:rPr lang="en" sz="3200">
                <a:solidFill>
                  <a:schemeClr val="dk2"/>
                </a:solidFill>
              </a:rPr>
              <a:t>Normalize </a:t>
            </a:r>
            <a:r>
              <a:rPr lang="en" sz="3200"/>
              <a:t>or </a:t>
            </a:r>
            <a:r>
              <a:rPr lang="en" sz="3200">
                <a:solidFill>
                  <a:schemeClr val="accent1"/>
                </a:solidFill>
              </a:rPr>
              <a:t>Reset </a:t>
            </a:r>
            <a:r>
              <a:rPr lang="en" sz="3200">
                <a:solidFill>
                  <a:srgbClr val="000000"/>
                </a:solidFill>
              </a:rPr>
              <a:t>on this week’s homework!</a:t>
            </a:r>
            <a:endParaRPr sz="3200">
              <a:solidFill>
                <a:srgbClr val="000000"/>
              </a:solidFill>
            </a:endParaRPr>
          </a:p>
        </p:txBody>
      </p:sp>
      <p:sp>
        <p:nvSpPr>
          <p:cNvPr id="699" name="Google Shape;699;p76"/>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7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Practicing the Box Model</a:t>
            </a:r>
            <a:endParaRPr/>
          </a:p>
        </p:txBody>
      </p:sp>
      <p:sp>
        <p:nvSpPr>
          <p:cNvPr id="705" name="Google Shape;705;p77"/>
          <p:cNvSpPr txBox="1"/>
          <p:nvPr>
            <p:ph idx="1" type="body"/>
          </p:nvPr>
        </p:nvSpPr>
        <p:spPr>
          <a:xfrm>
            <a:off x="457200" y="1143000"/>
            <a:ext cx="83490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Use what you have </a:t>
            </a:r>
            <a:r>
              <a:rPr lang="en"/>
              <a:t>learned</a:t>
            </a:r>
            <a:r>
              <a:rPr lang="en"/>
              <a:t> about the box model and selectors to create a style guide</a:t>
            </a:r>
            <a:endParaRPr/>
          </a:p>
          <a:p>
            <a:pPr indent="-342900" lvl="0" marL="457200" rtl="0" algn="l">
              <a:spcBef>
                <a:spcPts val="1000"/>
              </a:spcBef>
              <a:spcAft>
                <a:spcPts val="0"/>
              </a:spcAft>
              <a:buSzPts val="1800"/>
              <a:buAutoNum type="arabicPeriod"/>
            </a:pPr>
            <a:r>
              <a:rPr lang="en"/>
              <a:t>Style guides are critical to all </a:t>
            </a:r>
            <a:r>
              <a:rPr lang="en"/>
              <a:t>large</a:t>
            </a:r>
            <a:r>
              <a:rPr lang="en"/>
              <a:t> scale projects</a:t>
            </a:r>
            <a:endParaRPr/>
          </a:p>
          <a:p>
            <a:pPr indent="-342900" lvl="0" marL="457200" rtl="0" algn="l">
              <a:spcBef>
                <a:spcPts val="1000"/>
              </a:spcBef>
              <a:spcAft>
                <a:spcPts val="0"/>
              </a:spcAft>
              <a:buSzPts val="1800"/>
              <a:buAutoNum type="arabicPeriod"/>
            </a:pPr>
            <a:r>
              <a:rPr lang="en"/>
              <a:t>Open the project folder starter code: </a:t>
            </a:r>
            <a:r>
              <a:rPr lang="en" u="sng">
                <a:solidFill>
                  <a:schemeClr val="hlink"/>
                </a:solidFill>
                <a:hlinkClick r:id="rId3"/>
              </a:rPr>
              <a:t>https://drive.google.com/drive/folders/1VAZyify_6c48UlN4iKmBfIPh4AMYY6xM?usp=sharing</a:t>
            </a:r>
            <a:endParaRPr/>
          </a:p>
          <a:p>
            <a:pPr indent="-342900" lvl="0" marL="457200" rtl="0" algn="l">
              <a:spcBef>
                <a:spcPts val="1000"/>
              </a:spcBef>
              <a:spcAft>
                <a:spcPts val="1000"/>
              </a:spcAft>
              <a:buSzPts val="1800"/>
              <a:buAutoNum type="arabicPeriod"/>
            </a:pPr>
            <a:r>
              <a:rPr lang="en"/>
              <a:t>The README.md file contains a list of necessary styles</a:t>
            </a:r>
            <a:endParaRPr/>
          </a:p>
        </p:txBody>
      </p:sp>
      <p:sp>
        <p:nvSpPr>
          <p:cNvPr id="706" name="Google Shape;706;p7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60 minutes</a:t>
            </a:r>
            <a:endParaRPr/>
          </a:p>
        </p:txBody>
      </p:sp>
      <p:sp>
        <p:nvSpPr>
          <p:cNvPr id="707" name="Google Shape;707;p7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8"/>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713" name="Google Shape;713;p78"/>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714" name="Google Shape;714;p78"/>
          <p:cNvSpPr txBox="1"/>
          <p:nvPr>
            <p:ph idx="1" type="subTitle"/>
          </p:nvPr>
        </p:nvSpPr>
        <p:spPr>
          <a:xfrm>
            <a:off x="457200" y="10957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Display and the Box Model</a:t>
            </a:r>
            <a:endParaRPr/>
          </a:p>
        </p:txBody>
      </p:sp>
      <p:sp>
        <p:nvSpPr>
          <p:cNvPr id="715" name="Google Shape;715;p78"/>
          <p:cNvSpPr txBox="1"/>
          <p:nvPr>
            <p:ph idx="3" type="body"/>
          </p:nvPr>
        </p:nvSpPr>
        <p:spPr>
          <a:xfrm>
            <a:off x="458325" y="1658675"/>
            <a:ext cx="3691800" cy="2808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Block elements have three key properties affecting their size and spacing:</a:t>
            </a:r>
            <a:endParaRPr/>
          </a:p>
          <a:p>
            <a:pPr indent="-330200" lvl="1" marL="914400" rtl="0" algn="l">
              <a:lnSpc>
                <a:spcPct val="100000"/>
              </a:lnSpc>
              <a:spcBef>
                <a:spcPts val="0"/>
              </a:spcBef>
              <a:spcAft>
                <a:spcPts val="0"/>
              </a:spcAft>
              <a:buSzPts val="1600"/>
              <a:buFont typeface="Inconsolata"/>
              <a:buChar char="○"/>
            </a:pPr>
            <a:r>
              <a:rPr b="1" lang="en">
                <a:latin typeface="Inconsolata"/>
                <a:ea typeface="Inconsolata"/>
                <a:cs typeface="Inconsolata"/>
                <a:sym typeface="Inconsolata"/>
              </a:rPr>
              <a:t>padding</a:t>
            </a:r>
            <a:endParaRPr b="1">
              <a:latin typeface="Inconsolata"/>
              <a:ea typeface="Inconsolata"/>
              <a:cs typeface="Inconsolata"/>
              <a:sym typeface="Inconsolata"/>
            </a:endParaRPr>
          </a:p>
          <a:p>
            <a:pPr indent="-330200" lvl="1" marL="914400" rtl="0" algn="l">
              <a:lnSpc>
                <a:spcPct val="100000"/>
              </a:lnSpc>
              <a:spcBef>
                <a:spcPts val="0"/>
              </a:spcBef>
              <a:spcAft>
                <a:spcPts val="0"/>
              </a:spcAft>
              <a:buSzPts val="1600"/>
              <a:buFont typeface="Inconsolata"/>
              <a:buChar char="○"/>
            </a:pPr>
            <a:r>
              <a:rPr b="1" lang="en">
                <a:latin typeface="Inconsolata"/>
                <a:ea typeface="Inconsolata"/>
                <a:cs typeface="Inconsolata"/>
                <a:sym typeface="Inconsolata"/>
              </a:rPr>
              <a:t>margin</a:t>
            </a:r>
            <a:endParaRPr b="1">
              <a:latin typeface="Inconsolata"/>
              <a:ea typeface="Inconsolata"/>
              <a:cs typeface="Inconsolata"/>
              <a:sym typeface="Inconsolata"/>
            </a:endParaRPr>
          </a:p>
          <a:p>
            <a:pPr indent="-330200" lvl="1" marL="914400" rtl="0" algn="l">
              <a:lnSpc>
                <a:spcPct val="100000"/>
              </a:lnSpc>
              <a:spcBef>
                <a:spcPts val="0"/>
              </a:spcBef>
              <a:spcAft>
                <a:spcPts val="0"/>
              </a:spcAft>
              <a:buSzPts val="1600"/>
              <a:buFont typeface="Inconsolata"/>
              <a:buChar char="○"/>
            </a:pPr>
            <a:r>
              <a:rPr b="1" lang="en">
                <a:latin typeface="Inconsolata"/>
                <a:ea typeface="Inconsolata"/>
                <a:cs typeface="Inconsolata"/>
                <a:sym typeface="Inconsolata"/>
              </a:rPr>
              <a:t>border</a:t>
            </a:r>
            <a:endParaRPr b="1">
              <a:latin typeface="Inconsolata"/>
              <a:ea typeface="Inconsolata"/>
              <a:cs typeface="Inconsolata"/>
              <a:sym typeface="Inconsolata"/>
            </a:endParaRPr>
          </a:p>
          <a:p>
            <a:pPr indent="-342900" lvl="0" marL="457200" rtl="0" algn="l">
              <a:lnSpc>
                <a:spcPct val="100000"/>
              </a:lnSpc>
              <a:spcBef>
                <a:spcPts val="1000"/>
              </a:spcBef>
              <a:spcAft>
                <a:spcPts val="0"/>
              </a:spcAft>
              <a:buSzPts val="1800"/>
              <a:buChar char="●"/>
            </a:pPr>
            <a:r>
              <a:rPr lang="en"/>
              <a:t>The </a:t>
            </a:r>
            <a:r>
              <a:rPr b="1" lang="en">
                <a:latin typeface="Inconsolata"/>
                <a:ea typeface="Inconsolata"/>
                <a:cs typeface="Inconsolata"/>
                <a:sym typeface="Inconsolata"/>
              </a:rPr>
              <a:t>display</a:t>
            </a:r>
            <a:r>
              <a:rPr lang="en"/>
              <a:t> property is used to set elements next to or on top of each other.</a:t>
            </a:r>
            <a:endParaRPr/>
          </a:p>
        </p:txBody>
      </p:sp>
      <p:sp>
        <p:nvSpPr>
          <p:cNvPr id="716" name="Google Shape;716;p78"/>
          <p:cNvSpPr txBox="1"/>
          <p:nvPr>
            <p:ph idx="4" type="subTitle"/>
          </p:nvPr>
        </p:nvSpPr>
        <p:spPr>
          <a:xfrm>
            <a:off x="4864075" y="10957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Layouts With Flexbox</a:t>
            </a:r>
            <a:endParaRPr/>
          </a:p>
        </p:txBody>
      </p:sp>
      <p:sp>
        <p:nvSpPr>
          <p:cNvPr id="717" name="Google Shape;717;p78"/>
          <p:cNvSpPr txBox="1"/>
          <p:nvPr>
            <p:ph idx="5" type="body"/>
          </p:nvPr>
        </p:nvSpPr>
        <p:spPr>
          <a:xfrm>
            <a:off x="4864075" y="170202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Flexbox creates dynamic, responsive layouts.</a:t>
            </a:r>
            <a:endParaRPr/>
          </a:p>
        </p:txBody>
      </p:sp>
      <p:sp>
        <p:nvSpPr>
          <p:cNvPr id="718" name="Google Shape;718;p7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28" name="Google Shape;328;p39"/>
          <p:cNvGraphicFramePr/>
          <p:nvPr/>
        </p:nvGraphicFramePr>
        <p:xfrm>
          <a:off x="979488" y="1071652"/>
          <a:ext cx="3000000" cy="3000000"/>
        </p:xfrm>
        <a:graphic>
          <a:graphicData uri="http://schemas.openxmlformats.org/drawingml/2006/table">
            <a:tbl>
              <a:tblPr>
                <a:noFill/>
                <a:tableStyleId>{9E029553-32E3-4009-89E0-D6B0BAA36CEE}</a:tableStyleId>
              </a:tblPr>
              <a:tblGrid>
                <a:gridCol w="1629475"/>
                <a:gridCol w="1841425"/>
                <a:gridCol w="3603375"/>
              </a:tblGrid>
              <a:tr h="543175">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76025">
                <a:tc>
                  <a:txBody>
                    <a:bodyPr/>
                    <a:lstStyle/>
                    <a:p>
                      <a:pPr indent="0" lvl="0" marL="0" rtl="0" algn="l">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Linking Files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students to file structures in web development projects.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76025">
                <a:tc>
                  <a:txBody>
                    <a:bodyPr/>
                    <a:lstStyle/>
                    <a:p>
                      <a:pPr indent="0" lvl="0" marL="0" rtl="0" algn="l">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0:45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Practice With Paths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Exercise linking techniques with local files. Useful for showing them how it "really" works outside of CodePen.</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76025">
                <a:tc>
                  <a:txBody>
                    <a:bodyPr/>
                    <a:lstStyle/>
                    <a:p>
                      <a:pPr indent="0" lvl="0" marL="0" rtl="0" algn="l">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Normalizing CSS/Structuring HTML</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Reinforce the DOM tree and relationships between elements.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623650">
                <a:tc>
                  <a:txBody>
                    <a:bodyPr/>
                    <a:lstStyle/>
                    <a:p>
                      <a:pPr indent="0" lvl="0" marL="0" rtl="0" algn="l">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How Is This Page Structured?</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Practice wireframing based on existing websites. Establish the idea of container elements that may not have actual borders/backgrounds but are for layout purposes.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76025">
                <a:tc>
                  <a:txBody>
                    <a:bodyPr/>
                    <a:lstStyle/>
                    <a:p>
                      <a:pPr indent="0" lvl="0" marL="0" rtl="0" algn="l">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The Box Model</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Emphasize the role of margins and padding in defining content space, along with display for layout rules.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772150">
                <a:tc>
                  <a:txBody>
                    <a:bodyPr/>
                    <a:lstStyle/>
                    <a:p>
                      <a:pPr indent="0" lvl="0" marL="0" rtl="0" algn="l">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Practicing the Box Model</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Build a page layout using box model properties. Be sure to support each team/group throughout this exercise. You may encourage groups instead of partners if students are struggling.</a:t>
                      </a:r>
                      <a:endParaRPr sz="1000">
                        <a:solidFill>
                          <a:srgbClr val="000000"/>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29" name="Google Shape;329;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idx="4294967295" type="body"/>
          </p:nvPr>
        </p:nvSpPr>
        <p:spPr>
          <a:xfrm>
            <a:off x="457200" y="1249850"/>
            <a:ext cx="55347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Link to files from HTML using relative paths.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Apply normalizing CSS to avoid browser default styling interference.</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Use margins and padding to create spacing between elements.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Set the display property of elements to create page layouts.</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700"/>
              </a:spcAft>
              <a:buNone/>
            </a:pPr>
            <a:r>
              <a:t/>
            </a:r>
            <a:endParaRPr sz="1600">
              <a:solidFill>
                <a:schemeClr val="dk1"/>
              </a:solidFill>
            </a:endParaRPr>
          </a:p>
        </p:txBody>
      </p:sp>
      <p:sp>
        <p:nvSpPr>
          <p:cNvPr id="335" name="Google Shape;335;p40"/>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6" name="Google Shape;336;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7" name="Google Shape;337;p40"/>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38" name="Google Shape;338;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9" name="Google Shape;339;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Review</a:t>
            </a:r>
            <a:endParaRPr/>
          </a:p>
        </p:txBody>
      </p:sp>
      <p:sp>
        <p:nvSpPr>
          <p:cNvPr id="345" name="Google Shape;345;p41"/>
          <p:cNvSpPr txBox="1"/>
          <p:nvPr>
            <p:ph idx="1" type="body"/>
          </p:nvPr>
        </p:nvSpPr>
        <p:spPr>
          <a:xfrm>
            <a:off x="457200" y="1143000"/>
            <a:ext cx="5361600" cy="2937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What are the two major types of HTML tags?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What are the three parts of a CSS declaration?</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What are some CSS selectors we’ve learned?</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Who has explored some CSS properties since last class?</a:t>
            </a:r>
            <a:endParaRPr>
              <a:solidFill>
                <a:schemeClr val="dk1"/>
              </a:solidFill>
            </a:endParaRPr>
          </a:p>
          <a:p>
            <a:pPr indent="0" lvl="0" marL="0" rtl="0" algn="ctr">
              <a:lnSpc>
                <a:spcPct val="100000"/>
              </a:lnSpc>
              <a:spcBef>
                <a:spcPts val="0"/>
              </a:spcBef>
              <a:spcAft>
                <a:spcPts val="0"/>
              </a:spcAft>
              <a:buNone/>
            </a:pPr>
            <a:r>
              <a:t/>
            </a:r>
            <a:endParaRPr>
              <a:solidFill>
                <a:schemeClr val="dk1"/>
              </a:solidFill>
            </a:endParaRPr>
          </a:p>
          <a:p>
            <a:pPr indent="0" lvl="0" marL="0" rtl="0" algn="ctr">
              <a:lnSpc>
                <a:spcPct val="100000"/>
              </a:lnSpc>
              <a:spcBef>
                <a:spcPts val="0"/>
              </a:spcBef>
              <a:spcAft>
                <a:spcPts val="0"/>
              </a:spcAft>
              <a:buNone/>
            </a:pPr>
            <a:r>
              <a:t/>
            </a:r>
            <a:endParaRPr>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t/>
            </a:r>
            <a:endParaRPr/>
          </a:p>
        </p:txBody>
      </p:sp>
      <p:pic>
        <p:nvPicPr>
          <p:cNvPr id="346" name="Google Shape;346;p41"/>
          <p:cNvPicPr preferRelativeResize="0"/>
          <p:nvPr/>
        </p:nvPicPr>
        <p:blipFill>
          <a:blip r:embed="rId3">
            <a:alphaModFix/>
          </a:blip>
          <a:stretch>
            <a:fillRect/>
          </a:stretch>
        </p:blipFill>
        <p:spPr>
          <a:xfrm>
            <a:off x="5818800" y="1166963"/>
            <a:ext cx="3020401" cy="3020401"/>
          </a:xfrm>
          <a:prstGeom prst="rect">
            <a:avLst/>
          </a:prstGeom>
          <a:noFill/>
          <a:ln>
            <a:noFill/>
          </a:ln>
        </p:spPr>
      </p:pic>
      <p:sp>
        <p:nvSpPr>
          <p:cNvPr id="347" name="Google Shape;347;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Cascading: What Does It Mean?</a:t>
            </a:r>
            <a:endParaRPr/>
          </a:p>
        </p:txBody>
      </p:sp>
      <p:sp>
        <p:nvSpPr>
          <p:cNvPr id="353" name="Google Shape;353;p4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of the Document Tree as a Real Tree</a:t>
            </a:r>
            <a:endParaRPr/>
          </a:p>
        </p:txBody>
      </p:sp>
      <p:sp>
        <p:nvSpPr>
          <p:cNvPr id="359" name="Google Shape;359;p43"/>
          <p:cNvSpPr txBox="1"/>
          <p:nvPr>
            <p:ph idx="4294967295" type="body"/>
          </p:nvPr>
        </p:nvSpPr>
        <p:spPr>
          <a:xfrm>
            <a:off x="802375" y="1039000"/>
            <a:ext cx="3829800" cy="2917800"/>
          </a:xfrm>
          <a:prstGeom prst="rect">
            <a:avLst/>
          </a:prstGeom>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a:p>
            <a:pPr indent="22860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&lt;section&gt;</a:t>
            </a:r>
            <a:endParaRPr>
              <a:solidFill>
                <a:schemeClr val="dk1"/>
              </a:solidFill>
              <a:latin typeface="Inconsolata"/>
              <a:ea typeface="Inconsolata"/>
              <a:cs typeface="Inconsolata"/>
              <a:sym typeface="Inconsolata"/>
            </a:endParaRPr>
          </a:p>
          <a:p>
            <a:pPr indent="45720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&lt;div class=“green-font”&gt;</a:t>
            </a:r>
            <a:endParaRPr>
              <a:solidFill>
                <a:schemeClr val="dk1"/>
              </a:solidFill>
              <a:latin typeface="Inconsolata"/>
              <a:ea typeface="Inconsolata"/>
              <a:cs typeface="Inconsolata"/>
              <a:sym typeface="Inconsolata"/>
            </a:endParaRPr>
          </a:p>
          <a:p>
            <a:pPr indent="68580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Content A</a:t>
            </a:r>
            <a:endParaRPr>
              <a:solidFill>
                <a:schemeClr val="dk1"/>
              </a:solidFill>
              <a:latin typeface="Inconsolata"/>
              <a:ea typeface="Inconsolata"/>
              <a:cs typeface="Inconsolata"/>
              <a:sym typeface="Inconsolata"/>
            </a:endParaRPr>
          </a:p>
          <a:p>
            <a:pPr indent="45720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indent="45720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indent="68580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Content B</a:t>
            </a:r>
            <a:endParaRPr>
              <a:solidFill>
                <a:schemeClr val="dk1"/>
              </a:solidFill>
              <a:latin typeface="Inconsolata"/>
              <a:ea typeface="Inconsolata"/>
              <a:cs typeface="Inconsolata"/>
              <a:sym typeface="Inconsolata"/>
            </a:endParaRPr>
          </a:p>
          <a:p>
            <a:pPr indent="45720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indent="22860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&lt;/section&gt;</a:t>
            </a:r>
            <a:endParaRPr>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p:txBody>
      </p:sp>
      <p:sp>
        <p:nvSpPr>
          <p:cNvPr id="360" name="Google Shape;360;p43"/>
          <p:cNvSpPr txBox="1"/>
          <p:nvPr/>
        </p:nvSpPr>
        <p:spPr>
          <a:xfrm>
            <a:off x="1343586" y="4043363"/>
            <a:ext cx="21888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DOM Tree</a:t>
            </a:r>
            <a:endParaRPr b="1" sz="1800">
              <a:latin typeface="Proxima Nova"/>
              <a:ea typeface="Proxima Nova"/>
              <a:cs typeface="Proxima Nova"/>
              <a:sym typeface="Proxima Nova"/>
            </a:endParaRPr>
          </a:p>
        </p:txBody>
      </p:sp>
      <p:sp>
        <p:nvSpPr>
          <p:cNvPr id="361" name="Google Shape;361;p43"/>
          <p:cNvSpPr txBox="1"/>
          <p:nvPr/>
        </p:nvSpPr>
        <p:spPr>
          <a:xfrm>
            <a:off x="5458386" y="4043363"/>
            <a:ext cx="21888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Real Tree</a:t>
            </a:r>
            <a:endParaRPr b="1" sz="1800">
              <a:latin typeface="Proxima Nova"/>
              <a:ea typeface="Proxima Nova"/>
              <a:cs typeface="Proxima Nova"/>
              <a:sym typeface="Proxima Nova"/>
            </a:endParaRPr>
          </a:p>
        </p:txBody>
      </p:sp>
      <p:sp>
        <p:nvSpPr>
          <p:cNvPr id="362" name="Google Shape;362;p43"/>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63" name="Google Shape;363;p43"/>
          <p:cNvPicPr preferRelativeResize="0"/>
          <p:nvPr/>
        </p:nvPicPr>
        <p:blipFill>
          <a:blip r:embed="rId3">
            <a:alphaModFix/>
          </a:blip>
          <a:stretch>
            <a:fillRect/>
          </a:stretch>
        </p:blipFill>
        <p:spPr>
          <a:xfrm>
            <a:off x="5241188" y="1005475"/>
            <a:ext cx="2623169" cy="2885486"/>
          </a:xfrm>
          <a:prstGeom prst="rect">
            <a:avLst/>
          </a:prstGeom>
          <a:noFill/>
          <a:ln>
            <a:noFill/>
          </a:ln>
        </p:spPr>
      </p:pic>
      <p:sp>
        <p:nvSpPr>
          <p:cNvPr id="364" name="Google Shape;364;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5" name="Google Shape;365;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