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Proxima Nova"/>
      <p:regular r:id="rId59"/>
      <p:bold r:id="rId60"/>
      <p:italic r:id="rId61"/>
      <p:boldItalic r:id="rId62"/>
    </p:embeddedFont>
    <p:embeddedFont>
      <p:font typeface="Inconsolata"/>
      <p:regular r:id="rId63"/>
      <p:bold r:id="rId64"/>
    </p:embeddedFont>
    <p:embeddedFont>
      <p:font typeface="Oswald"/>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3">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A65991-806D-4845-B7CD-65F974F0AF10}">
  <a:tblStyle styleId="{50A65991-806D-4845-B7CD-65F974F0AF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735" orient="horz"/>
        <p:guide pos="2573" orient="horz"/>
        <p:guide pos="3211"/>
        <p:guide pos="4709"/>
        <p:guide pos="5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4.xml"/><Relationship Id="rId64" Type="http://schemas.openxmlformats.org/officeDocument/2006/relationships/font" Target="fonts/Inconsolata-bold.fntdata"/><Relationship Id="rId63" Type="http://schemas.openxmlformats.org/officeDocument/2006/relationships/font" Target="fonts/Inconsolata-regular.fntdata"/><Relationship Id="rId22" Type="http://schemas.openxmlformats.org/officeDocument/2006/relationships/slide" Target="slides/slide16.xml"/><Relationship Id="rId66" Type="http://schemas.openxmlformats.org/officeDocument/2006/relationships/font" Target="fonts/Oswald-bold.fntdata"/><Relationship Id="rId21" Type="http://schemas.openxmlformats.org/officeDocument/2006/relationships/slide" Target="slides/slide15.xml"/><Relationship Id="rId65"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roximaNova-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niuse.com/#search=flexbo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zdKJOY" TargetMode="External"/><Relationship Id="rId3" Type="http://schemas.openxmlformats.org/officeDocument/2006/relationships/hyperlink" Target="https://codepen.io/GAmarketing/pen/KKKBJrM"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lexbox-and-grids/the-most-popular-navigation-bars-created-with-flexbox-6c0f59f55686"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GAmarketing/pen/LYYBaEX" TargetMode="External"/><Relationship Id="rId3" Type="http://schemas.openxmlformats.org/officeDocument/2006/relationships/hyperlink" Target="https://codepen.io/GAmarketing/pen/Yzzjgqb"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lexbox-and-grids/the-most-popular-navigation-bars-created-with-flexbox-6c0f59f55686"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422788fb0859818152accc10f0714b2c" TargetMode="External"/><Relationship Id="rId3" Type="http://schemas.openxmlformats.org/officeDocument/2006/relationships/hyperlink" Target="https://codepen.io/jkeohan/pen/eepKXQ"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422788fb0859818152accc10f0714b2c" TargetMode="External"/><Relationship Id="rId3" Type="http://schemas.openxmlformats.org/officeDocument/2006/relationships/hyperlink" Target="https://codepen.io/jkeohan/pen/eepKXQ"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643c4dc3b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43c4dc3b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a</a:t>
            </a:r>
            <a:r>
              <a:rPr lang="en">
                <a:solidFill>
                  <a:schemeClr val="dk1"/>
                </a:solidFill>
                <a:highlight>
                  <a:srgbClr val="FFFFFF"/>
                </a:highlight>
              </a:rPr>
              <a:t> good opportunity to talk about backward compatibility — we have to keep floats around, as getting rid of them would break tons of websites and tools that rely on the old methods. There are TONs of “legacy” features in technology that have to stay where they are, but that doesn’t mean we should use them!</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298450" lvl="0" marL="457200" rtl="0" algn="l">
              <a:spcBef>
                <a:spcPts val="0"/>
              </a:spcBef>
              <a:spcAft>
                <a:spcPts val="0"/>
              </a:spcAft>
              <a:buSzPts val="1100"/>
              <a:buChar char="●"/>
            </a:pPr>
            <a:r>
              <a:rPr lang="en">
                <a:solidFill>
                  <a:schemeClr val="dk1"/>
                </a:solidFill>
                <a:highlight>
                  <a:srgbClr val="FFFFFF"/>
                </a:highlight>
              </a:rPr>
              <a:t>Show students </a:t>
            </a:r>
            <a:r>
              <a:rPr lang="en" u="sng">
                <a:solidFill>
                  <a:schemeClr val="hlink"/>
                </a:solidFill>
                <a:highlight>
                  <a:srgbClr val="FFFFFF"/>
                </a:highlight>
                <a:hlinkClick r:id="rId2"/>
              </a:rPr>
              <a:t>https://caniuse.com/#search=flexbox</a:t>
            </a:r>
            <a:r>
              <a:rPr lang="en">
                <a:solidFill>
                  <a:schemeClr val="dk1"/>
                </a:solidFill>
                <a:highlight>
                  <a:srgbClr val="FFFFFF"/>
                </a:highlight>
              </a:rPr>
              <a:t> so they can see just how supported flex has become across all browsers.</a:t>
            </a:r>
            <a:endParaRPr>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d0408af4a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d0408af4a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aa78bb49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aa78bb49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bc1278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bc1278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Have students recall the last lesson and the idea of a DOM tree. Talk about this with them. It will now become clear why it was introduced last class.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bc12782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bc12782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43c4dc3b0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43c4dc3b0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r>
              <a:rPr lang="en"/>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parent is where most of the flexing occurs. If you tell a container it should display as flex, it will arrange its child elements accordingly.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43c4dc3b0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43c4dc3b0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Child items can be given specific flex properties as well to arrange them in specific orders or sizes. The general scheme of how you want the items to be arranged belongs to parents. Properties that involve “this specific item should do X” will be child properties.</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8bc12782f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bc12782f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8bc12782f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bc12782f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TALKING POINTS:</a:t>
            </a:r>
            <a:endParaRPr b="1">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a:solidFill>
                  <a:schemeClr val="dk1"/>
                </a:solidFill>
                <a:highlight>
                  <a:schemeClr val="lt1"/>
                </a:highlight>
              </a:rPr>
              <a:t>Point out how &lt;main&gt; controls the sections — this is the key to understanding flexbox.</a:t>
            </a:r>
            <a:endParaRPr b="1">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643c4dc3b0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643c4dc3b0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are all default properties that can be overwritten if needed but represent a sensible starting point for all things flex.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following code-along/slides will address alternative options for each of these properties.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69b7e61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69b7e61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bc12782f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bc12782f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By default, flex items will be flexible along the horizontal axis. You can change it to flex vertically instead but, either way, you have to set a “main” axis that will flex and a “cross” axis that will not. What if you want two main axises? You can’t have them… yet.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643c4dc3b0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43c4dc3b0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Notice that the child elements don’t yet have “flex” properties. Again, the parent manages the spacing and layout of the children and has the display of </a:t>
            </a:r>
            <a:r>
              <a:rPr b="1" lang="en">
                <a:solidFill>
                  <a:schemeClr val="dk1"/>
                </a:solidFill>
                <a:latin typeface="Courier New"/>
                <a:ea typeface="Courier New"/>
                <a:cs typeface="Courier New"/>
                <a:sym typeface="Courier New"/>
              </a:rPr>
              <a:t>flex</a:t>
            </a:r>
            <a:r>
              <a:rPr lang="en">
                <a:solidFill>
                  <a:schemeClr val="dk1"/>
                </a:solidFill>
              </a:rPr>
              <a:t>. </a:t>
            </a:r>
            <a:r>
              <a:rPr b="1" lang="en">
                <a:solidFill>
                  <a:schemeClr val="dk1"/>
                </a:solidFill>
                <a:latin typeface="Courier New"/>
                <a:ea typeface="Courier New"/>
                <a:cs typeface="Courier New"/>
                <a:sym typeface="Courier New"/>
              </a:rPr>
              <a:t>justify-content</a:t>
            </a:r>
            <a:r>
              <a:rPr lang="en">
                <a:solidFill>
                  <a:schemeClr val="dk1"/>
                </a:solidFill>
              </a:rPr>
              <a:t> and </a:t>
            </a:r>
            <a:r>
              <a:rPr b="1" lang="en">
                <a:solidFill>
                  <a:schemeClr val="dk1"/>
                </a:solidFill>
                <a:latin typeface="Courier New"/>
                <a:ea typeface="Courier New"/>
                <a:cs typeface="Courier New"/>
                <a:sym typeface="Courier New"/>
              </a:rPr>
              <a:t>align-items</a:t>
            </a:r>
            <a:r>
              <a:rPr lang="en">
                <a:solidFill>
                  <a:schemeClr val="dk1"/>
                </a:solidFill>
              </a:rPr>
              <a:t> are also properties based on flexbox.</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8d77951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8d7795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a more detailed display of flexbox functionality, show the class these CodePens: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https://codepen.io/jkeohan/pen/zdKJOY</a:t>
            </a:r>
            <a:endParaRPr/>
          </a:p>
          <a:p>
            <a:pPr indent="-298450" lvl="1" marL="914400" rtl="0" algn="l">
              <a:lnSpc>
                <a:spcPct val="115000"/>
              </a:lnSpc>
              <a:spcBef>
                <a:spcPts val="0"/>
              </a:spcBef>
              <a:spcAft>
                <a:spcPts val="0"/>
              </a:spcAft>
              <a:buClr>
                <a:schemeClr val="dk1"/>
              </a:buClr>
              <a:buSzPts val="1100"/>
              <a:buChar char="○"/>
            </a:pPr>
            <a:r>
              <a:rPr lang="en" u="sng">
                <a:solidFill>
                  <a:schemeClr val="hlink"/>
                </a:solidFill>
                <a:hlinkClick r:id="rId3"/>
              </a:rPr>
              <a:t>https://codepen.io/GAmarketing/pen/KKKBJrM</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643c4dc3b0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43c4dc3b0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good to give a sense of these properties, but consider this section more of a reference area than a direct teaching plan. Don't feel obligated to present the entire list one at a time.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43c4dc3b0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43c4dc3b0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643c4dc3b0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43c4dc3b0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643c4dc3b0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43c4dc3b0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643c4dc3b0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643c4dc3b0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43c4dc3b0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43c4dc3b0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643c4dc3b0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43c4dc3b0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aa78b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aa78b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643c4dc3b0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43c4dc3b0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643c4dc3b0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43c4dc3b0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643c4dc3b0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643c4dc3b0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643c4dc3b0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643c4dc3b0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643c4dc3b0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643c4dc3b0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43c4dc3b0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43c4dc3b0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643c4dc3b0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643c4dc3b0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643c4dc3b0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643c4dc3b0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643c4dc3b0_0_1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643c4dc3b0_0_1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643c4dc3b0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643c4dc3b0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338965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38965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643c4dc3b0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643c4dc3b0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78d77951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78d77951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2"/>
              </a:rPr>
              <a:t>https://medium.com/flexbox-and-grids/the-most-popular-navigation-bars-created-with-flexbox-6c0f59f55686</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643c4dc3b0_0_1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643c4dc3b0_0_1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643c4dc3b0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43c4dc3b0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643c4dc3b0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643c4dc3b0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6f772b5a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6f772b5a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8bc12782f8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8bc12782f8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6f772b5a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6f772b5a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is a common implementation in which flexbox can be reapplied to several nested levels.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8bc12782f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8bc12782f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6f772b5a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6f772b5a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338965d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338965d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f4df813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f4df813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SzPts val="1100"/>
              <a:buChar char="●"/>
            </a:pPr>
            <a:r>
              <a:rPr lang="en">
                <a:solidFill>
                  <a:schemeClr val="dk1"/>
                </a:solidFill>
              </a:rPr>
              <a:t>Here is the starter code: </a:t>
            </a:r>
            <a:r>
              <a:rPr lang="en" u="sng">
                <a:solidFill>
                  <a:schemeClr val="hlink"/>
                </a:solidFill>
                <a:hlinkClick r:id="rId2"/>
              </a:rPr>
              <a:t>https://codepen.io/GAmarketing/pen/LYYBaEX</a:t>
            </a:r>
            <a:endParaRPr>
              <a:solidFill>
                <a:schemeClr val="dk1"/>
              </a:solidFill>
            </a:endParaRPr>
          </a:p>
          <a:p>
            <a:pPr indent="-298450" lvl="0" marL="457200" rtl="0" algn="l">
              <a:spcBef>
                <a:spcPts val="0"/>
              </a:spcBef>
              <a:spcAft>
                <a:spcPts val="0"/>
              </a:spcAft>
              <a:buSzPts val="1100"/>
              <a:buChar char="●"/>
            </a:pPr>
            <a:r>
              <a:rPr lang="en">
                <a:solidFill>
                  <a:schemeClr val="dk1"/>
                </a:solidFill>
              </a:rPr>
              <a:t>Here is the solution code: </a:t>
            </a:r>
            <a:r>
              <a:rPr lang="en" u="sng">
                <a:solidFill>
                  <a:schemeClr val="hlink"/>
                </a:solidFill>
                <a:hlinkClick r:id="rId3"/>
              </a:rPr>
              <a:t>https://codepen.io/GAmarketing/pen/Yzzjgqb</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f772b5ae8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f772b5ae8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2"/>
              </a:rPr>
              <a:t>https://medium.com/flexbox-and-grids/the-most-popular-navigation-bars-created-with-flexbox-6c0f59f55686</a:t>
            </a:r>
            <a:endParaRPr b="1">
              <a:solidFill>
                <a:schemeClr val="dk1"/>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d0408af4a_0_3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b="1" sz="1100">
              <a:solidFill>
                <a:schemeClr val="dk1"/>
              </a:solidFill>
              <a:latin typeface="Proxima Nova"/>
              <a:ea typeface="Proxima Nova"/>
              <a:cs typeface="Proxima Nova"/>
              <a:sym typeface="Proxima Nova"/>
            </a:endParaRPr>
          </a:p>
        </p:txBody>
      </p:sp>
      <p:sp>
        <p:nvSpPr>
          <p:cNvPr id="330" name="Google Shape;330;g6d0408af4a_0_397: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aa78bb49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aa78bb49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43c4dc3b0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43c4dc3b0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TEACHING TIPS</a:t>
            </a:r>
            <a:r>
              <a:rPr lang="en"/>
              <a:t>:</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indent="-298450" lvl="1" marL="914400" rtl="0" algn="l">
              <a:lnSpc>
                <a:spcPct val="115000"/>
              </a:lnSpc>
              <a:spcBef>
                <a:spcPts val="0"/>
              </a:spcBef>
              <a:spcAft>
                <a:spcPts val="0"/>
              </a:spcAft>
              <a:buSzPts val="1100"/>
              <a:buChar char="○"/>
            </a:pPr>
            <a:r>
              <a:rPr lang="en" u="sng">
                <a:solidFill>
                  <a:srgbClr val="1155CC"/>
                </a:solidFill>
                <a:highlight>
                  <a:srgbClr val="FFFFFF"/>
                </a:highlight>
                <a:hlinkClick r:id="rId2">
                  <a:extLst>
                    <a:ext uri="{A12FA001-AC4F-418D-AE19-62706E023703}">
                      <ahyp:hlinkClr val="tx"/>
                    </a:ext>
                  </a:extLst>
                </a:hlinkClick>
              </a:rPr>
              <a:t>https://codepen.io/jkeohan/pen/422788fb0859818152accc10f0714b2c</a:t>
            </a:r>
            <a:endParaRPr/>
          </a:p>
          <a:p>
            <a:pPr indent="-298450" lvl="1" marL="914400" rtl="0" algn="l">
              <a:lnSpc>
                <a:spcPct val="115000"/>
              </a:lnSpc>
              <a:spcBef>
                <a:spcPts val="0"/>
              </a:spcBef>
              <a:spcAft>
                <a:spcPts val="0"/>
              </a:spcAft>
              <a:buSzPts val="1100"/>
              <a:buChar char="○"/>
            </a:pPr>
            <a:r>
              <a:rPr lang="en" u="sng">
                <a:solidFill>
                  <a:schemeClr val="hlink"/>
                </a:solidFill>
                <a:hlinkClick r:id="rId3"/>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4df813e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4df813e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TEACHING TIPS</a:t>
            </a:r>
            <a:r>
              <a:rPr lang="en"/>
              <a:t>:</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indent="-298450" lvl="1" marL="914400" rtl="0" algn="l">
              <a:lnSpc>
                <a:spcPct val="115000"/>
              </a:lnSpc>
              <a:spcBef>
                <a:spcPts val="0"/>
              </a:spcBef>
              <a:spcAft>
                <a:spcPts val="0"/>
              </a:spcAft>
              <a:buSzPts val="1100"/>
              <a:buChar char="○"/>
            </a:pPr>
            <a:r>
              <a:rPr lang="en" u="sng">
                <a:solidFill>
                  <a:srgbClr val="1155CC"/>
                </a:solidFill>
                <a:highlight>
                  <a:srgbClr val="FFFFFF"/>
                </a:highlight>
                <a:hlinkClick r:id="rId2">
                  <a:extLst>
                    <a:ext uri="{A12FA001-AC4F-418D-AE19-62706E023703}">
                      <ahyp:hlinkClr val="tx"/>
                    </a:ext>
                  </a:extLst>
                </a:hlinkClick>
              </a:rPr>
              <a:t>https://codepen.io/jkeohan/pen/422788fb0859818152accc10f0714b2c</a:t>
            </a:r>
            <a:endParaRPr/>
          </a:p>
          <a:p>
            <a:pPr indent="-298450" lvl="1" marL="914400" rtl="0" algn="l">
              <a:lnSpc>
                <a:spcPct val="115000"/>
              </a:lnSpc>
              <a:spcBef>
                <a:spcPts val="0"/>
              </a:spcBef>
              <a:spcAft>
                <a:spcPts val="0"/>
              </a:spcAft>
              <a:buSzPts val="1100"/>
              <a:buChar char="○"/>
            </a:pPr>
            <a:r>
              <a:rPr lang="en" u="sng">
                <a:solidFill>
                  <a:schemeClr val="hlink"/>
                </a:solidFill>
                <a:hlinkClick r:id="rId3"/>
              </a:rPr>
              <a:t>https://codepen.io/jkeohan/pen/eepKXQ</a:t>
            </a:r>
            <a:r>
              <a:rPr lang="en">
                <a:highlight>
                  <a:srgbClr val="FFDB00"/>
                </a:highlight>
              </a:rPr>
              <a:t> </a:t>
            </a:r>
            <a:endParaRPr b="1">
              <a:highlight>
                <a:srgbClr val="FFDB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hyperlink" Target="https://drive.google.com/drive/folders/1tSlI6rPlQ8iJAzUDxXmFEuPR0Yarsrf4?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XboQdR/?grid_type=list" TargetMode="External"/><Relationship Id="rId4" Type="http://schemas.openxmlformats.org/officeDocument/2006/relationships/hyperlink" Target="https://codepen.io/collection/XpWQvL/" TargetMode="External"/><Relationship Id="rId5" Type="http://schemas.openxmlformats.org/officeDocument/2006/relationships/hyperlink" Target="https://codepen.io/collection/nkGQP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hyperlink" Target="https://drive.google.com/drive/folders/1Q0Fw4JfOcuFBKtvgBSwo2W0ZIIpje4Xs?usp=sharing" TargetMode="External"/><Relationship Id="rId4" Type="http://schemas.openxmlformats.org/officeDocument/2006/relationships/hyperlink" Target="https://drive.google.com/drive/folders/1Q0Fw4JfOcuFBKtvgBSwo2W0ZIIpje4Xs?usp=shari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hyperlink" Target="https://drive.google.com/drive/folders/1Q0Fw4JfOcuFBKtvgBSwo2W0ZIIpje4Xs?usp=sharing" TargetMode="External"/><Relationship Id="rId4" Type="http://schemas.openxmlformats.org/officeDocument/2006/relationships/hyperlink" Target="https://drive.google.com/drive/folders/1Q0Fw4JfOcuFBKtvgBSwo2W0ZIIpje4Xs?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hyperlink" Target="https://codepen.io/GAmarketing/pen/LYYBaEX" TargetMode="External"/><Relationship Id="rId4" Type="http://schemas.openxmlformats.org/officeDocument/2006/relationships/hyperlink" Target="https://codepen.io/GAmarketing/pen/Yzzjgqb"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Floats</a:t>
            </a:r>
            <a:endParaRPr/>
          </a:p>
        </p:txBody>
      </p:sp>
      <p:sp>
        <p:nvSpPr>
          <p:cNvPr id="369" name="Google Shape;369;p44"/>
          <p:cNvSpPr txBox="1"/>
          <p:nvPr>
            <p:ph idx="4294967295" type="body"/>
          </p:nvPr>
        </p:nvSpPr>
        <p:spPr>
          <a:xfrm>
            <a:off x="457200" y="1062775"/>
            <a:ext cx="80484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floating was intended </a:t>
            </a:r>
            <a:r>
              <a:rPr lang="en"/>
              <a:t>for</a:t>
            </a:r>
            <a:r>
              <a:rPr lang="en"/>
              <a:t> wrapping text around an image newspaper-style, the lack of alternatives offered by CSS for page layouts meant it became abused for all manner of layout applications.</a:t>
            </a:r>
            <a:endParaRPr/>
          </a:p>
          <a:p>
            <a:pPr indent="0" lvl="0" marL="0" rtl="0" algn="l">
              <a:spcBef>
                <a:spcPts val="1600"/>
              </a:spcBef>
              <a:spcAft>
                <a:spcPts val="0"/>
              </a:spcAft>
              <a:buNone/>
            </a:pPr>
            <a:r>
              <a:rPr lang="en"/>
              <a:t>Unfortunately, float properties can cause all sorts of unintended interactions with other elements on the page.</a:t>
            </a:r>
            <a:endParaRPr/>
          </a:p>
          <a:p>
            <a:pPr indent="0" lvl="0" marL="0" rtl="0" algn="l">
              <a:spcBef>
                <a:spcPts val="1600"/>
              </a:spcBef>
              <a:spcAft>
                <a:spcPts val="1600"/>
              </a:spcAft>
              <a:buNone/>
            </a:pPr>
            <a:r>
              <a:rPr lang="en"/>
              <a:t>This means you have to nudge a lot of other elements out of the way, especially if you’re using multiple floated elements. You may wind up with extra html elements and css that you do not need!</a:t>
            </a:r>
            <a:endParaRPr/>
          </a:p>
        </p:txBody>
      </p:sp>
      <p:sp>
        <p:nvSpPr>
          <p:cNvPr id="370" name="Google Shape;370;p44"/>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1" name="Google Shape;371;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2" name="Google Shape;372;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nvSpPr>
        <p:spPr>
          <a:xfrm>
            <a:off x="740700" y="1093575"/>
            <a:ext cx="7662600" cy="281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Proxima Nova"/>
                <a:ea typeface="Proxima Nova"/>
                <a:cs typeface="Proxima Nova"/>
                <a:sym typeface="Proxima Nova"/>
              </a:rPr>
              <a:t>There are two relatively new tools in the CSS layout toolbox:</a:t>
            </a:r>
            <a:r>
              <a:rPr b="1" lang="en" sz="2600">
                <a:solidFill>
                  <a:srgbClr val="ED332F"/>
                </a:solidFill>
                <a:latin typeface="Proxima Nova"/>
                <a:ea typeface="Proxima Nova"/>
                <a:cs typeface="Proxima Nova"/>
                <a:sym typeface="Proxima Nova"/>
              </a:rPr>
              <a:t> flexbox </a:t>
            </a:r>
            <a:r>
              <a:rPr b="1" lang="en" sz="2600">
                <a:solidFill>
                  <a:schemeClr val="dk1"/>
                </a:solidFill>
                <a:latin typeface="Proxima Nova"/>
                <a:ea typeface="Proxima Nova"/>
                <a:cs typeface="Proxima Nova"/>
                <a:sym typeface="Proxima Nova"/>
              </a:rPr>
              <a:t>and </a:t>
            </a:r>
            <a:r>
              <a:rPr b="1" lang="en" sz="2600">
                <a:solidFill>
                  <a:srgbClr val="ED332F"/>
                </a:solidFill>
                <a:latin typeface="Proxima Nova"/>
                <a:ea typeface="Proxima Nova"/>
                <a:cs typeface="Proxima Nova"/>
                <a:sym typeface="Proxima Nova"/>
              </a:rPr>
              <a:t>CSS Grid. </a:t>
            </a:r>
            <a:r>
              <a:rPr b="1" lang="en" sz="2600">
                <a:latin typeface="Proxima Nova"/>
                <a:ea typeface="Proxima Nova"/>
                <a:cs typeface="Proxima Nova"/>
                <a:sym typeface="Proxima Nova"/>
              </a:rPr>
              <a:t>Previously we had to create layout with</a:t>
            </a:r>
            <a:r>
              <a:rPr b="1" lang="en" sz="2600">
                <a:solidFill>
                  <a:srgbClr val="ED332F"/>
                </a:solidFill>
                <a:latin typeface="Proxima Nova"/>
                <a:ea typeface="Proxima Nova"/>
                <a:cs typeface="Proxima Nova"/>
                <a:sym typeface="Proxima Nova"/>
              </a:rPr>
              <a:t> floats </a:t>
            </a:r>
            <a:r>
              <a:rPr b="1" lang="en" sz="2600">
                <a:latin typeface="Proxima Nova"/>
                <a:ea typeface="Proxima Nova"/>
                <a:cs typeface="Proxima Nova"/>
                <a:sym typeface="Proxima Nova"/>
              </a:rPr>
              <a:t>and</a:t>
            </a:r>
            <a:r>
              <a:rPr b="1" lang="en" sz="2600">
                <a:solidFill>
                  <a:srgbClr val="ED332F"/>
                </a:solidFill>
                <a:latin typeface="Proxima Nova"/>
                <a:ea typeface="Proxima Nova"/>
                <a:cs typeface="Proxima Nova"/>
                <a:sym typeface="Proxima Nova"/>
              </a:rPr>
              <a:t> clears, </a:t>
            </a:r>
            <a:r>
              <a:rPr b="1" lang="en" sz="2600">
                <a:latin typeface="Proxima Nova"/>
                <a:ea typeface="Proxima Nova"/>
                <a:cs typeface="Proxima Nova"/>
                <a:sym typeface="Proxima Nova"/>
              </a:rPr>
              <a:t>which now can return to their original purpose: floating images.</a:t>
            </a:r>
            <a:endParaRPr b="1" sz="2600">
              <a:latin typeface="Proxima Nova"/>
              <a:ea typeface="Proxima Nova"/>
              <a:cs typeface="Proxima Nova"/>
              <a:sym typeface="Proxima Nova"/>
            </a:endParaRPr>
          </a:p>
        </p:txBody>
      </p:sp>
      <p:sp>
        <p:nvSpPr>
          <p:cNvPr id="378" name="Google Shape;378;p45"/>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Flexbox Work?</a:t>
            </a:r>
            <a:endParaRPr/>
          </a:p>
        </p:txBody>
      </p:sp>
      <p:sp>
        <p:nvSpPr>
          <p:cNvPr id="384" name="Google Shape;384;p4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Idea: Remember the DOM Tree</a:t>
            </a:r>
            <a:endParaRPr/>
          </a:p>
        </p:txBody>
      </p:sp>
      <p:sp>
        <p:nvSpPr>
          <p:cNvPr id="390" name="Google Shape;390;p47"/>
          <p:cNvSpPr txBox="1"/>
          <p:nvPr/>
        </p:nvSpPr>
        <p:spPr>
          <a:xfrm>
            <a:off x="634350" y="3970413"/>
            <a:ext cx="78753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It’s a</a:t>
            </a:r>
            <a:r>
              <a:rPr lang="en" sz="1800">
                <a:latin typeface="Proxima Nova"/>
                <a:ea typeface="Proxima Nova"/>
                <a:cs typeface="Proxima Nova"/>
                <a:sym typeface="Proxima Nova"/>
              </a:rPr>
              <a:t> visual diagram of a webpage’s HTML structure.</a:t>
            </a:r>
            <a:endParaRPr sz="1800">
              <a:latin typeface="Proxima Nova"/>
              <a:ea typeface="Proxima Nova"/>
              <a:cs typeface="Proxima Nova"/>
              <a:sym typeface="Proxima Nova"/>
            </a:endParaRPr>
          </a:p>
        </p:txBody>
      </p:sp>
      <p:sp>
        <p:nvSpPr>
          <p:cNvPr id="391" name="Google Shape;391;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92" name="Google Shape;392;p47"/>
          <p:cNvPicPr preferRelativeResize="0"/>
          <p:nvPr/>
        </p:nvPicPr>
        <p:blipFill>
          <a:blip r:embed="rId3">
            <a:alphaModFix/>
          </a:blip>
          <a:stretch>
            <a:fillRect/>
          </a:stretch>
        </p:blipFill>
        <p:spPr>
          <a:xfrm>
            <a:off x="3260416" y="1084950"/>
            <a:ext cx="2623169" cy="2885486"/>
          </a:xfrm>
          <a:prstGeom prst="rect">
            <a:avLst/>
          </a:prstGeom>
          <a:noFill/>
          <a:ln>
            <a:noFill/>
          </a:ln>
        </p:spPr>
      </p:pic>
      <p:sp>
        <p:nvSpPr>
          <p:cNvPr id="393" name="Google Shape;393;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Visualize our HTML</a:t>
            </a:r>
            <a:endParaRPr/>
          </a:p>
        </p:txBody>
      </p:sp>
      <p:sp>
        <p:nvSpPr>
          <p:cNvPr id="399" name="Google Shape;399;p48"/>
          <p:cNvSpPr txBox="1"/>
          <p:nvPr/>
        </p:nvSpPr>
        <p:spPr>
          <a:xfrm>
            <a:off x="494975" y="913500"/>
            <a:ext cx="3937800" cy="24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Inconsolata"/>
                <a:ea typeface="Inconsolata"/>
                <a:cs typeface="Inconsolata"/>
                <a:sym typeface="Inconsolata"/>
              </a:rPr>
              <a:t>&lt;main&gt;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 class=”ichi”&gt;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&lt;p&gt;Content&lt;/p&gt;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 class=”ni”&gt;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&lt;p&gt;More content&lt;/p&gt;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&lt;/main&gt;</a:t>
            </a:r>
            <a:endParaRPr b="1" sz="1800">
              <a:latin typeface="Inconsolata"/>
              <a:ea typeface="Inconsolata"/>
              <a:cs typeface="Inconsolata"/>
              <a:sym typeface="Inconsolata"/>
            </a:endParaRPr>
          </a:p>
        </p:txBody>
      </p:sp>
      <p:sp>
        <p:nvSpPr>
          <p:cNvPr id="400" name="Google Shape;400;p48"/>
          <p:cNvSpPr/>
          <p:nvPr/>
        </p:nvSpPr>
        <p:spPr>
          <a:xfrm>
            <a:off x="4535125" y="975475"/>
            <a:ext cx="4221600" cy="35949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8"/>
          <p:cNvSpPr/>
          <p:nvPr/>
        </p:nvSpPr>
        <p:spPr>
          <a:xfrm>
            <a:off x="4737925" y="1187500"/>
            <a:ext cx="3816000" cy="13182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8"/>
          <p:cNvSpPr/>
          <p:nvPr/>
        </p:nvSpPr>
        <p:spPr>
          <a:xfrm>
            <a:off x="4737925" y="2750200"/>
            <a:ext cx="3816000" cy="14238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8"/>
          <p:cNvSpPr/>
          <p:nvPr/>
        </p:nvSpPr>
        <p:spPr>
          <a:xfrm>
            <a:off x="4871475" y="1351900"/>
            <a:ext cx="1668600" cy="350400"/>
          </a:xfrm>
          <a:prstGeom prst="rect">
            <a:avLst/>
          </a:prstGeom>
          <a:solidFill>
            <a:srgbClr val="99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8"/>
          <p:cNvSpPr/>
          <p:nvPr/>
        </p:nvSpPr>
        <p:spPr>
          <a:xfrm>
            <a:off x="4834400" y="2840125"/>
            <a:ext cx="1668600" cy="350400"/>
          </a:xfrm>
          <a:prstGeom prst="rect">
            <a:avLst/>
          </a:prstGeom>
          <a:solidFill>
            <a:srgbClr val="99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3377400" y="2463175"/>
            <a:ext cx="53094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06" name="Google Shape;406;p48"/>
          <p:cNvSpPr txBox="1"/>
          <p:nvPr/>
        </p:nvSpPr>
        <p:spPr>
          <a:xfrm>
            <a:off x="8204525" y="4223100"/>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07" name="Google Shape;407;p48"/>
          <p:cNvSpPr txBox="1"/>
          <p:nvPr/>
        </p:nvSpPr>
        <p:spPr>
          <a:xfrm>
            <a:off x="7799700" y="3795100"/>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8" name="Google Shape;408;p48"/>
          <p:cNvSpPr txBox="1"/>
          <p:nvPr/>
        </p:nvSpPr>
        <p:spPr>
          <a:xfrm>
            <a:off x="7799700" y="2134638"/>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9" name="Google Shape;409;p48"/>
          <p:cNvSpPr txBox="1"/>
          <p:nvPr/>
        </p:nvSpPr>
        <p:spPr>
          <a:xfrm>
            <a:off x="4871475" y="1375837"/>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0" name="Google Shape;410;p48"/>
          <p:cNvSpPr txBox="1"/>
          <p:nvPr/>
        </p:nvSpPr>
        <p:spPr>
          <a:xfrm>
            <a:off x="4845825" y="2840125"/>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1" name="Google Shape;411;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2" name="Google Shape;412;p48"/>
          <p:cNvSpPr txBox="1"/>
          <p:nvPr/>
        </p:nvSpPr>
        <p:spPr>
          <a:xfrm>
            <a:off x="457200" y="3373400"/>
            <a:ext cx="3816000" cy="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Remember, by default, HTML elements are blocks that stack vertically on a page, like we see here on the right.</a:t>
            </a:r>
            <a:endParaRPr sz="1600">
              <a:latin typeface="Proxima Nova"/>
              <a:ea typeface="Proxima Nova"/>
              <a:cs typeface="Proxima Nova"/>
              <a:sym typeface="Proxima Nova"/>
            </a:endParaRPr>
          </a:p>
        </p:txBody>
      </p:sp>
      <p:sp>
        <p:nvSpPr>
          <p:cNvPr id="413" name="Google Shape;413;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a:t>
            </a:r>
            <a:r>
              <a:rPr b="1" lang="en">
                <a:highlight>
                  <a:schemeClr val="accent2"/>
                </a:highlight>
              </a:rPr>
              <a:t>containers</a:t>
            </a:r>
            <a:r>
              <a:rPr lang="en"/>
              <a:t> are the elements that contain the elements you are trying to align.</a:t>
            </a:r>
            <a:endParaRPr/>
          </a:p>
          <a:p>
            <a:pPr indent="0" lvl="0" marL="0" rtl="0" algn="l">
              <a:spcBef>
                <a:spcPts val="1600"/>
              </a:spcBef>
              <a:spcAft>
                <a:spcPts val="1600"/>
              </a:spcAft>
              <a:buNone/>
            </a:pPr>
            <a:r>
              <a:rPr lang="en"/>
              <a:t>Flex containers hold objects that contain child elements (like this bounce house). The parent element won’t flex, but it will tell its children to be flexible!</a:t>
            </a:r>
            <a:endParaRPr/>
          </a:p>
        </p:txBody>
      </p:sp>
      <p:sp>
        <p:nvSpPr>
          <p:cNvPr id="419" name="Google Shape;419;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Goes on the </a:t>
            </a:r>
            <a:r>
              <a:rPr lang="en"/>
              <a:t>Parent Element</a:t>
            </a:r>
            <a:endParaRPr/>
          </a:p>
        </p:txBody>
      </p:sp>
      <p:pic>
        <p:nvPicPr>
          <p:cNvPr id="420" name="Google Shape;420;p49"/>
          <p:cNvPicPr preferRelativeResize="0"/>
          <p:nvPr/>
        </p:nvPicPr>
        <p:blipFill rotWithShape="1">
          <a:blip r:embed="rId3">
            <a:alphaModFix/>
          </a:blip>
          <a:srcRect b="0" l="0" r="5249" t="0"/>
          <a:stretch/>
        </p:blipFill>
        <p:spPr>
          <a:xfrm>
            <a:off x="4769000" y="1259050"/>
            <a:ext cx="3917800" cy="2325800"/>
          </a:xfrm>
          <a:prstGeom prst="rect">
            <a:avLst/>
          </a:prstGeom>
          <a:noFill/>
          <a:ln>
            <a:noFill/>
          </a:ln>
        </p:spPr>
      </p:pic>
      <p:sp>
        <p:nvSpPr>
          <p:cNvPr id="421" name="Google Shape;421;p49"/>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22" name="Google Shape;422;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3" name="Google Shape;423;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Children (Items)</a:t>
            </a:r>
            <a:endParaRPr/>
          </a:p>
        </p:txBody>
      </p:sp>
      <p:sp>
        <p:nvSpPr>
          <p:cNvPr id="429" name="Google Shape;429;p50"/>
          <p:cNvSpPr txBox="1"/>
          <p:nvPr>
            <p:ph idx="4294967295" type="body"/>
          </p:nvPr>
        </p:nvSpPr>
        <p:spPr>
          <a:xfrm>
            <a:off x="457200" y="13302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Flex </a:t>
            </a:r>
            <a:r>
              <a:rPr b="1" lang="en">
                <a:highlight>
                  <a:schemeClr val="accent2"/>
                </a:highlight>
              </a:rPr>
              <a:t>items</a:t>
            </a:r>
            <a:r>
              <a:rPr lang="en"/>
              <a:t> are the children that go inside the parent container.</a:t>
            </a:r>
            <a:endParaRPr/>
          </a:p>
          <a:p>
            <a:pPr indent="0" lvl="0" marL="0" rtl="0" algn="l">
              <a:spcBef>
                <a:spcPts val="1600"/>
              </a:spcBef>
              <a:spcAft>
                <a:spcPts val="0"/>
              </a:spcAft>
              <a:buClr>
                <a:schemeClr val="dk1"/>
              </a:buClr>
              <a:buSzPts val="1100"/>
              <a:buFont typeface="Arial"/>
              <a:buNone/>
            </a:pPr>
            <a:r>
              <a:rPr lang="en"/>
              <a:t>In simple layouts, the </a:t>
            </a:r>
            <a:r>
              <a:rPr b="1" lang="en"/>
              <a:t>child elements may not receive any special styling</a:t>
            </a:r>
            <a:r>
              <a:rPr lang="en"/>
              <a:t> — which may surprise you.</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430" name="Google Shape;430;p5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31" name="Google Shape;431;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2" name="Google Shape;432;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77926" y="950675"/>
            <a:ext cx="3085876" cy="308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pSp>
        <p:nvGrpSpPr>
          <p:cNvPr id="438" name="Google Shape;438;p51"/>
          <p:cNvGrpSpPr/>
          <p:nvPr/>
        </p:nvGrpSpPr>
        <p:grpSpPr>
          <a:xfrm>
            <a:off x="509375" y="896911"/>
            <a:ext cx="8125240" cy="1303520"/>
            <a:chOff x="509550" y="975475"/>
            <a:chExt cx="8247300" cy="1878000"/>
          </a:xfrm>
        </p:grpSpPr>
        <p:sp>
          <p:nvSpPr>
            <p:cNvPr id="439" name="Google Shape;439;p51"/>
            <p:cNvSpPr/>
            <p:nvPr/>
          </p:nvSpPr>
          <p:spPr>
            <a:xfrm>
              <a:off x="509550" y="975475"/>
              <a:ext cx="8247300" cy="1878000"/>
            </a:xfrm>
            <a:prstGeom prst="rect">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p:nvPr/>
          </p:nvSpPr>
          <p:spPr>
            <a:xfrm>
              <a:off x="4737925" y="1104475"/>
              <a:ext cx="3816000" cy="14013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1"/>
            <p:cNvSpPr/>
            <p:nvPr/>
          </p:nvSpPr>
          <p:spPr>
            <a:xfrm>
              <a:off x="661575" y="1104475"/>
              <a:ext cx="3816000" cy="14238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p:nvPr/>
          </p:nvSpPr>
          <p:spPr>
            <a:xfrm>
              <a:off x="4871475" y="1194400"/>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1"/>
            <p:cNvSpPr/>
            <p:nvPr/>
          </p:nvSpPr>
          <p:spPr>
            <a:xfrm>
              <a:off x="758050" y="1194400"/>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txBox="1"/>
            <p:nvPr/>
          </p:nvSpPr>
          <p:spPr>
            <a:xfrm>
              <a:off x="8148450" y="2430655"/>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45" name="Google Shape;445;p51"/>
            <p:cNvSpPr txBox="1"/>
            <p:nvPr/>
          </p:nvSpPr>
          <p:spPr>
            <a:xfrm>
              <a:off x="3713936" y="2042582"/>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6" name="Google Shape;446;p51"/>
            <p:cNvSpPr txBox="1"/>
            <p:nvPr/>
          </p:nvSpPr>
          <p:spPr>
            <a:xfrm>
              <a:off x="7799700" y="2042594"/>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7" name="Google Shape;447;p51"/>
            <p:cNvSpPr txBox="1"/>
            <p:nvPr/>
          </p:nvSpPr>
          <p:spPr>
            <a:xfrm>
              <a:off x="4871475" y="1218262"/>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48" name="Google Shape;448;p51"/>
            <p:cNvSpPr txBox="1"/>
            <p:nvPr/>
          </p:nvSpPr>
          <p:spPr>
            <a:xfrm>
              <a:off x="769475" y="1194400"/>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49" name="Google Shape;449;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display: flex;</a:t>
            </a:r>
            <a:r>
              <a:rPr lang="en"/>
              <a:t> in Action</a:t>
            </a:r>
            <a:endParaRPr/>
          </a:p>
        </p:txBody>
      </p:sp>
      <p:sp>
        <p:nvSpPr>
          <p:cNvPr id="450" name="Google Shape;450;p51"/>
          <p:cNvSpPr txBox="1"/>
          <p:nvPr/>
        </p:nvSpPr>
        <p:spPr>
          <a:xfrm>
            <a:off x="3938975" y="2244250"/>
            <a:ext cx="28824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 css */</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m</a:t>
            </a:r>
            <a:r>
              <a:rPr b="1" lang="en" sz="1600">
                <a:highlight>
                  <a:schemeClr val="accent2"/>
                </a:highlight>
                <a:latin typeface="Inconsolata"/>
                <a:ea typeface="Inconsolata"/>
                <a:cs typeface="Inconsolata"/>
                <a:sym typeface="Inconsolata"/>
              </a:rPr>
              <a:t>ain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  display: flex;</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endParaRPr b="1" sz="1600">
              <a:highlight>
                <a:srgbClr val="FFD966"/>
              </a:highlight>
              <a:latin typeface="Inconsolata"/>
              <a:ea typeface="Inconsolata"/>
              <a:cs typeface="Inconsolata"/>
              <a:sym typeface="Inconsolata"/>
            </a:endParaRPr>
          </a:p>
        </p:txBody>
      </p:sp>
      <p:sp>
        <p:nvSpPr>
          <p:cNvPr id="451" name="Google Shape;451;p51"/>
          <p:cNvSpPr txBox="1"/>
          <p:nvPr/>
        </p:nvSpPr>
        <p:spPr>
          <a:xfrm>
            <a:off x="509575" y="2244250"/>
            <a:ext cx="2882400" cy="24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&lt;main&gt;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class=”ichi”&gt;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class=”ni”&gt;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&lt;p&gt;More 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&lt;/main&gt;</a:t>
            </a:r>
            <a:endParaRPr b="1" sz="1600">
              <a:highlight>
                <a:schemeClr val="accent2"/>
              </a:highlight>
              <a:latin typeface="Inconsolata"/>
              <a:ea typeface="Inconsolata"/>
              <a:cs typeface="Inconsolata"/>
              <a:sym typeface="Inconsolata"/>
            </a:endParaRPr>
          </a:p>
        </p:txBody>
      </p:sp>
      <p:sp>
        <p:nvSpPr>
          <p:cNvPr id="452" name="Google Shape;452;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3" name="Google Shape;453;p51"/>
          <p:cNvSpPr txBox="1"/>
          <p:nvPr/>
        </p:nvSpPr>
        <p:spPr>
          <a:xfrm>
            <a:off x="3938975" y="3418200"/>
            <a:ext cx="4583400" cy="101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When you put </a:t>
            </a:r>
            <a:r>
              <a:rPr b="1" lang="en">
                <a:latin typeface="Inconsolata"/>
                <a:ea typeface="Inconsolata"/>
                <a:cs typeface="Inconsolata"/>
                <a:sym typeface="Inconsolata"/>
              </a:rPr>
              <a:t>display: flex;</a:t>
            </a:r>
            <a:r>
              <a:rPr lang="en">
                <a:latin typeface="Proxima Nova"/>
                <a:ea typeface="Proxima Nova"/>
                <a:cs typeface="Proxima Nova"/>
                <a:sym typeface="Proxima Nova"/>
              </a:rPr>
              <a:t> into a parent element, its children become an orderly row. In this example, </a:t>
            </a:r>
            <a:r>
              <a:rPr b="1" lang="en">
                <a:latin typeface="Inconsolata"/>
                <a:ea typeface="Inconsolata"/>
                <a:cs typeface="Inconsolata"/>
                <a:sym typeface="Inconsolata"/>
              </a:rPr>
              <a:t>&lt;main&gt;</a:t>
            </a:r>
            <a:r>
              <a:rPr lang="en">
                <a:latin typeface="Proxima Nova"/>
                <a:ea typeface="Proxima Nova"/>
                <a:cs typeface="Proxima Nova"/>
                <a:sym typeface="Proxima Nova"/>
              </a:rPr>
              <a:t> controls the two</a:t>
            </a:r>
            <a:r>
              <a:rPr b="1" lang="en">
                <a:latin typeface="Proxima Nova"/>
                <a:ea typeface="Proxima Nova"/>
                <a:cs typeface="Proxima Nova"/>
                <a:sym typeface="Proxima Nova"/>
              </a:rPr>
              <a:t> </a:t>
            </a:r>
            <a:r>
              <a:rPr b="1" lang="en">
                <a:latin typeface="Inconsolata"/>
                <a:ea typeface="Inconsolata"/>
                <a:cs typeface="Inconsolata"/>
                <a:sym typeface="Inconsolata"/>
              </a:rPr>
              <a:t>&lt;section&gt;</a:t>
            </a:r>
            <a:r>
              <a:rPr lang="en">
                <a:latin typeface="Proxima Nova"/>
                <a:ea typeface="Proxima Nova"/>
                <a:cs typeface="Proxima Nova"/>
                <a:sym typeface="Proxima Nova"/>
              </a:rPr>
              <a:t> elements immediately beneath it in the DOM tree.</a:t>
            </a:r>
            <a:endParaRPr>
              <a:latin typeface="Proxima Nova"/>
              <a:ea typeface="Proxima Nova"/>
              <a:cs typeface="Proxima Nova"/>
              <a:sym typeface="Proxima Nova"/>
            </a:endParaRPr>
          </a:p>
        </p:txBody>
      </p:sp>
      <p:sp>
        <p:nvSpPr>
          <p:cNvPr id="454" name="Google Shape;454;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Didn’t Happen in This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60" name="Google Shape;460;p52"/>
          <p:cNvSpPr txBox="1"/>
          <p:nvPr/>
        </p:nvSpPr>
        <p:spPr>
          <a:xfrm>
            <a:off x="3938975" y="2244250"/>
            <a:ext cx="28824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latin typeface="Inconsolata"/>
                <a:ea typeface="Inconsolata"/>
                <a:cs typeface="Inconsolata"/>
                <a:sym typeface="Inconsolata"/>
              </a:rPr>
              <a:t>/* css */</a:t>
            </a:r>
            <a:endParaRPr b="1" sz="16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highlight>
                  <a:schemeClr val="accent2"/>
                </a:highlight>
                <a:latin typeface="Inconsolata"/>
                <a:ea typeface="Inconsolata"/>
                <a:cs typeface="Inconsolata"/>
                <a:sym typeface="Inconsolata"/>
              </a:rPr>
              <a:t>section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highlight>
                  <a:schemeClr val="accent2"/>
                </a:highlight>
                <a:latin typeface="Inconsolata"/>
                <a:ea typeface="Inconsolata"/>
                <a:cs typeface="Inconsolata"/>
                <a:sym typeface="Inconsolata"/>
              </a:rPr>
              <a:t>p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latin typeface="Inconsolata"/>
                <a:ea typeface="Inconsolata"/>
                <a:cs typeface="Inconsolata"/>
                <a:sym typeface="Inconsolata"/>
              </a:rPr>
              <a:t>  </a:t>
            </a:r>
            <a:endParaRPr b="1" sz="16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t/>
            </a:r>
            <a:endParaRPr b="1" sz="1600">
              <a:latin typeface="Inconsolata"/>
              <a:ea typeface="Inconsolata"/>
              <a:cs typeface="Inconsolata"/>
              <a:sym typeface="Inconsolata"/>
            </a:endParaRPr>
          </a:p>
          <a:p>
            <a:pPr indent="0" lvl="0" marL="0" rtl="0" algn="l">
              <a:spcBef>
                <a:spcPts val="0"/>
              </a:spcBef>
              <a:spcAft>
                <a:spcPts val="0"/>
              </a:spcAft>
              <a:buNone/>
            </a:pPr>
            <a:r>
              <a:t/>
            </a:r>
            <a:endParaRPr b="1" sz="1600">
              <a:latin typeface="Inconsolata"/>
              <a:ea typeface="Inconsolata"/>
              <a:cs typeface="Inconsolata"/>
              <a:sym typeface="Inconsolata"/>
            </a:endParaRPr>
          </a:p>
        </p:txBody>
      </p:sp>
      <p:sp>
        <p:nvSpPr>
          <p:cNvPr id="461" name="Google Shape;461;p52"/>
          <p:cNvSpPr txBox="1"/>
          <p:nvPr/>
        </p:nvSpPr>
        <p:spPr>
          <a:xfrm>
            <a:off x="3938975" y="3238500"/>
            <a:ext cx="4746000" cy="12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Notice that, despite the </a:t>
            </a:r>
            <a:r>
              <a:rPr b="1" lang="en">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a:t>
            </a:r>
            <a:r>
              <a:rPr lang="en">
                <a:latin typeface="Proxima Nova"/>
                <a:ea typeface="Proxima Nova"/>
                <a:cs typeface="Proxima Nova"/>
                <a:sym typeface="Proxima Nova"/>
              </a:rPr>
              <a:t>being in a</a:t>
            </a:r>
            <a:r>
              <a:rPr lang="en">
                <a:latin typeface="Proxima Nova"/>
                <a:ea typeface="Proxima Nova"/>
                <a:cs typeface="Proxima Nova"/>
                <a:sym typeface="Proxima Nova"/>
              </a:rPr>
              <a:t> row, nothing happened to the </a:t>
            </a:r>
            <a:r>
              <a:rPr b="1" lang="en">
                <a:latin typeface="Inconsolata"/>
                <a:ea typeface="Inconsolata"/>
                <a:cs typeface="Inconsolata"/>
                <a:sym typeface="Inconsolata"/>
              </a:rPr>
              <a:t>&lt;p&gt;</a:t>
            </a:r>
            <a:r>
              <a:rPr lang="en">
                <a:latin typeface="Proxima Nova"/>
                <a:ea typeface="Proxima Nova"/>
                <a:cs typeface="Proxima Nova"/>
                <a:sym typeface="Proxima Nova"/>
              </a:rPr>
              <a:t>. This is because </a:t>
            </a:r>
            <a:r>
              <a:rPr b="1" lang="en">
                <a:highlight>
                  <a:schemeClr val="accent2"/>
                </a:highlight>
                <a:latin typeface="Proxima Nova"/>
                <a:ea typeface="Proxima Nova"/>
                <a:cs typeface="Proxima Nova"/>
                <a:sym typeface="Proxima Nova"/>
              </a:rPr>
              <a:t>flexbox only affects one level down in the DOM</a:t>
            </a:r>
            <a:r>
              <a:rPr lang="en">
                <a:latin typeface="Proxima Nova"/>
                <a:ea typeface="Proxima Nova"/>
                <a:cs typeface="Proxima Nova"/>
                <a:sym typeface="Proxima Nova"/>
              </a:rPr>
              <a:t> — no more. Also notice that the </a:t>
            </a:r>
            <a:r>
              <a:rPr b="1" lang="en">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didn’t receive any styles. They are controlled solely by the parent.</a:t>
            </a:r>
            <a:endParaRPr>
              <a:latin typeface="Proxima Nova"/>
              <a:ea typeface="Proxima Nova"/>
              <a:cs typeface="Proxima Nova"/>
              <a:sym typeface="Proxima Nova"/>
            </a:endParaRPr>
          </a:p>
        </p:txBody>
      </p:sp>
      <p:sp>
        <p:nvSpPr>
          <p:cNvPr id="462" name="Google Shape;462;p52"/>
          <p:cNvSpPr txBox="1"/>
          <p:nvPr/>
        </p:nvSpPr>
        <p:spPr>
          <a:xfrm>
            <a:off x="509575" y="2244250"/>
            <a:ext cx="2882400" cy="24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class=”ichi”&gt;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	&lt;p&gt;Content&lt;/p&gt;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class=”ni”&gt;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&lt;p&gt;More content&lt;/p&gt;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p:txBody>
      </p:sp>
      <p:grpSp>
        <p:nvGrpSpPr>
          <p:cNvPr id="463" name="Google Shape;463;p52"/>
          <p:cNvGrpSpPr/>
          <p:nvPr/>
        </p:nvGrpSpPr>
        <p:grpSpPr>
          <a:xfrm>
            <a:off x="509375" y="896911"/>
            <a:ext cx="8125240" cy="1303520"/>
            <a:chOff x="509550" y="975475"/>
            <a:chExt cx="8247300" cy="1878000"/>
          </a:xfrm>
        </p:grpSpPr>
        <p:sp>
          <p:nvSpPr>
            <p:cNvPr id="464" name="Google Shape;464;p52"/>
            <p:cNvSpPr/>
            <p:nvPr/>
          </p:nvSpPr>
          <p:spPr>
            <a:xfrm>
              <a:off x="509550" y="975475"/>
              <a:ext cx="8247300" cy="18780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2"/>
            <p:cNvSpPr/>
            <p:nvPr/>
          </p:nvSpPr>
          <p:spPr>
            <a:xfrm>
              <a:off x="4737925" y="1104475"/>
              <a:ext cx="3816000" cy="14013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2"/>
            <p:cNvSpPr/>
            <p:nvPr/>
          </p:nvSpPr>
          <p:spPr>
            <a:xfrm>
              <a:off x="661575" y="1104475"/>
              <a:ext cx="3816000" cy="14238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2"/>
            <p:cNvSpPr/>
            <p:nvPr/>
          </p:nvSpPr>
          <p:spPr>
            <a:xfrm>
              <a:off x="4871475" y="1194400"/>
              <a:ext cx="1668600" cy="350400"/>
            </a:xfrm>
            <a:prstGeom prst="rect">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2"/>
            <p:cNvSpPr/>
            <p:nvPr/>
          </p:nvSpPr>
          <p:spPr>
            <a:xfrm>
              <a:off x="758050" y="1194400"/>
              <a:ext cx="1668600" cy="350400"/>
            </a:xfrm>
            <a:prstGeom prst="rect">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
            <p:cNvSpPr txBox="1"/>
            <p:nvPr/>
          </p:nvSpPr>
          <p:spPr>
            <a:xfrm>
              <a:off x="8148450" y="2430655"/>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70" name="Google Shape;470;p52"/>
            <p:cNvSpPr txBox="1"/>
            <p:nvPr/>
          </p:nvSpPr>
          <p:spPr>
            <a:xfrm>
              <a:off x="3713936" y="2042582"/>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1" name="Google Shape;471;p52"/>
            <p:cNvSpPr txBox="1"/>
            <p:nvPr/>
          </p:nvSpPr>
          <p:spPr>
            <a:xfrm>
              <a:off x="7799700" y="2042594"/>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2" name="Google Shape;472;p52"/>
            <p:cNvSpPr txBox="1"/>
            <p:nvPr/>
          </p:nvSpPr>
          <p:spPr>
            <a:xfrm>
              <a:off x="4871475" y="1218262"/>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73" name="Google Shape;473;p52"/>
            <p:cNvSpPr txBox="1"/>
            <p:nvPr/>
          </p:nvSpPr>
          <p:spPr>
            <a:xfrm>
              <a:off x="769475" y="1194400"/>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74" name="Google Shape;474;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5" name="Google Shape;475;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Building Flexbox Layouts...</a:t>
            </a:r>
            <a:endParaRPr/>
          </a:p>
        </p:txBody>
      </p:sp>
      <p:sp>
        <p:nvSpPr>
          <p:cNvPr id="481" name="Google Shape;481;p53"/>
          <p:cNvSpPr txBox="1"/>
          <p:nvPr>
            <p:ph idx="4294967295" type="body"/>
          </p:nvPr>
        </p:nvSpPr>
        <p:spPr>
          <a:xfrm>
            <a:off x="457200" y="1030300"/>
            <a:ext cx="82191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...Every container must have…</a:t>
            </a:r>
            <a:endParaRPr>
              <a:solidFill>
                <a:schemeClr val="dk1"/>
              </a:solidFill>
            </a:endParaRPr>
          </a:p>
          <a:p>
            <a:pPr indent="0" lvl="0" marL="457200" rtl="0" algn="l">
              <a:spcBef>
                <a:spcPts val="0"/>
              </a:spcBef>
              <a:spcAft>
                <a:spcPts val="0"/>
              </a:spcAft>
              <a:buNone/>
            </a:pPr>
            <a:r>
              <a:rPr b="1" lang="en">
                <a:solidFill>
                  <a:schemeClr val="dk1"/>
                </a:solidFill>
                <a:latin typeface="Inconsolata"/>
                <a:ea typeface="Inconsolata"/>
                <a:cs typeface="Inconsolata"/>
                <a:sym typeface="Inconsolata"/>
              </a:rPr>
              <a:t>display: flex;</a:t>
            </a:r>
            <a:endParaRPr b="1">
              <a:solidFill>
                <a:schemeClr val="dk1"/>
              </a:solidFill>
              <a:latin typeface="Inconsolata"/>
              <a:ea typeface="Inconsolata"/>
              <a:cs typeface="Inconsolata"/>
              <a:sym typeface="Inconsolata"/>
            </a:endParaRPr>
          </a:p>
          <a:p>
            <a:pPr indent="0" lvl="0" marL="0" rtl="0" algn="l">
              <a:lnSpc>
                <a:spcPct val="100000"/>
              </a:lnSpc>
              <a:spcBef>
                <a:spcPts val="1600"/>
              </a:spcBef>
              <a:spcAft>
                <a:spcPts val="0"/>
              </a:spcAft>
              <a:buNone/>
            </a:pPr>
            <a:r>
              <a:rPr lang="en">
                <a:solidFill>
                  <a:schemeClr val="dk1"/>
                </a:solidFill>
              </a:rPr>
              <a:t>...which also includes the following properties set by default:</a:t>
            </a:r>
            <a:endParaRPr>
              <a:solidFill>
                <a:schemeClr val="dk1"/>
              </a:solidFill>
            </a:endParaRPr>
          </a:p>
          <a:p>
            <a:pPr indent="0" lvl="0" marL="45720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flex-direction: row;</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justify-content: flex-start;</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align-items: stretch;</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What do you think those other properties do?</a:t>
            </a:r>
            <a:endParaRPr>
              <a:solidFill>
                <a:schemeClr val="dk1"/>
              </a:solidFill>
            </a:endParaRPr>
          </a:p>
          <a:p>
            <a:pPr indent="0" lvl="0" marL="0" rtl="0" algn="l">
              <a:lnSpc>
                <a:spcPct val="100000"/>
              </a:lnSpc>
              <a:spcBef>
                <a:spcPts val="0"/>
              </a:spcBef>
              <a:spcAft>
                <a:spcPts val="0"/>
              </a:spcAft>
              <a:buNone/>
            </a:pPr>
            <a:r>
              <a:t/>
            </a:r>
            <a:endParaRPr b="1">
              <a:solidFill>
                <a:schemeClr val="dk1"/>
              </a:solidFill>
              <a:latin typeface="Inconsolata"/>
              <a:ea typeface="Inconsolata"/>
              <a:cs typeface="Inconsolata"/>
              <a:sym typeface="Inconsolata"/>
            </a:endParaRPr>
          </a:p>
        </p:txBody>
      </p:sp>
      <p:sp>
        <p:nvSpPr>
          <p:cNvPr id="482" name="Google Shape;482;p5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83" name="Google Shape;483;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84" name="Google Shape;484;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04 Change Log FEWD 3.1–3.2</a:t>
            </a:r>
            <a:endParaRPr>
              <a:solidFill>
                <a:srgbClr val="FFFFFF"/>
              </a:solidFill>
            </a:endParaRPr>
          </a:p>
        </p:txBody>
      </p:sp>
      <p:sp>
        <p:nvSpPr>
          <p:cNvPr id="304" name="Google Shape;304;p36"/>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Clr>
                <a:srgbClr val="000000"/>
              </a:buClr>
              <a:buSzPts val="1200"/>
              <a:buChar char="➔"/>
            </a:pPr>
            <a:r>
              <a:rPr lang="en" sz="1200" u="sng">
                <a:solidFill>
                  <a:schemeClr val="hlink"/>
                </a:solidFill>
                <a:hlinkClick action="ppaction://hlinksldjump" r:id="rId3"/>
              </a:rPr>
              <a:t>Pre-Class Materials and Preparation</a:t>
            </a:r>
            <a:r>
              <a:rPr lang="en" sz="1200">
                <a:solidFill>
                  <a:schemeClr val="dk1"/>
                </a:solidFill>
              </a:rPr>
              <a:t> - Added two new CodePens — Floats Example and Flexbox Intro Example — to Reference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ph idx="4294967295" type="body"/>
          </p:nvPr>
        </p:nvSpPr>
        <p:spPr>
          <a:xfrm>
            <a:off x="457200" y="1082375"/>
            <a:ext cx="8520600" cy="308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main axis is horizontal by default and controlled by </a:t>
            </a:r>
            <a:r>
              <a:rPr b="1" lang="en">
                <a:latin typeface="Inconsolata"/>
                <a:ea typeface="Inconsolata"/>
                <a:cs typeface="Inconsolata"/>
                <a:sym typeface="Inconsolata"/>
              </a:rPr>
              <a:t>justify-content</a:t>
            </a:r>
            <a:r>
              <a:rPr lang="en"/>
              <a:t>.</a:t>
            </a:r>
            <a:endParaRPr/>
          </a:p>
          <a:p>
            <a:pPr indent="-342900" lvl="0" marL="457200" rtl="0" algn="l">
              <a:spcBef>
                <a:spcPts val="0"/>
              </a:spcBef>
              <a:spcAft>
                <a:spcPts val="0"/>
              </a:spcAft>
              <a:buSzPts val="1800"/>
              <a:buChar char="●"/>
            </a:pPr>
            <a:r>
              <a:rPr lang="en">
                <a:solidFill>
                  <a:schemeClr val="dk1"/>
                </a:solidFill>
              </a:rPr>
              <a:t>The cross axis is controlled by the </a:t>
            </a:r>
            <a:r>
              <a:rPr b="1" lang="en">
                <a:solidFill>
                  <a:schemeClr val="dk1"/>
                </a:solidFill>
                <a:latin typeface="Inconsolata"/>
                <a:ea typeface="Inconsolata"/>
                <a:cs typeface="Inconsolata"/>
                <a:sym typeface="Inconsolata"/>
              </a:rPr>
              <a:t>align-items</a:t>
            </a:r>
            <a:r>
              <a:rPr lang="en"/>
              <a:t> property of the parent.</a:t>
            </a:r>
            <a:endParaRPr/>
          </a:p>
          <a:p>
            <a:pPr indent="-342900" lvl="0" marL="457200" rtl="0" algn="l">
              <a:spcBef>
                <a:spcPts val="0"/>
              </a:spcBef>
              <a:spcAft>
                <a:spcPts val="0"/>
              </a:spcAft>
              <a:buSzPts val="1800"/>
              <a:buChar char="●"/>
            </a:pPr>
            <a:r>
              <a:rPr lang="en"/>
              <a:t>Direct children automatically fall into place.</a:t>
            </a:r>
            <a:endParaRPr/>
          </a:p>
        </p:txBody>
      </p:sp>
      <p:sp>
        <p:nvSpPr>
          <p:cNvPr id="490" name="Google Shape;490;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Gives You Control Over Alignment</a:t>
            </a:r>
            <a:endParaRPr/>
          </a:p>
        </p:txBody>
      </p:sp>
      <p:pic>
        <p:nvPicPr>
          <p:cNvPr id="491" name="Google Shape;491;p54"/>
          <p:cNvPicPr preferRelativeResize="0"/>
          <p:nvPr/>
        </p:nvPicPr>
        <p:blipFill>
          <a:blip r:embed="rId3">
            <a:alphaModFix/>
          </a:blip>
          <a:stretch>
            <a:fillRect/>
          </a:stretch>
        </p:blipFill>
        <p:spPr>
          <a:xfrm>
            <a:off x="2279212" y="2274475"/>
            <a:ext cx="4585575" cy="1957350"/>
          </a:xfrm>
          <a:prstGeom prst="rect">
            <a:avLst/>
          </a:prstGeom>
          <a:noFill/>
          <a:ln cap="flat" cmpd="sng" w="9525">
            <a:solidFill>
              <a:srgbClr val="B7B7B7"/>
            </a:solidFill>
            <a:prstDash val="solid"/>
            <a:round/>
            <a:headEnd len="sm" w="sm" type="none"/>
            <a:tailEnd len="sm" w="sm" type="none"/>
          </a:ln>
        </p:spPr>
      </p:pic>
      <p:sp>
        <p:nvSpPr>
          <p:cNvPr id="492" name="Google Shape;492;p54"/>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93" name="Google Shape;493;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4" name="Google Shape;494;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Positioning</a:t>
            </a:r>
            <a:endParaRPr/>
          </a:p>
        </p:txBody>
      </p:sp>
      <p:sp>
        <p:nvSpPr>
          <p:cNvPr id="500" name="Google Shape;500;p55"/>
          <p:cNvSpPr txBox="1"/>
          <p:nvPr>
            <p:ph idx="4294967295" type="body"/>
          </p:nvPr>
        </p:nvSpPr>
        <p:spPr>
          <a:xfrm>
            <a:off x="5206850" y="2014125"/>
            <a:ext cx="2516700" cy="269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CSS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.container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display: flex;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t>
            </a:r>
            <a:r>
              <a:rPr b="1" lang="en" sz="1400">
                <a:solidFill>
                  <a:schemeClr val="dk1"/>
                </a:solidFill>
                <a:highlight>
                  <a:schemeClr val="accent2"/>
                </a:highlight>
                <a:latin typeface="Inconsolata"/>
                <a:ea typeface="Inconsolata"/>
                <a:cs typeface="Inconsolata"/>
                <a:sym typeface="Inconsolata"/>
              </a:rPr>
              <a:t>justify-content: center;</a:t>
            </a:r>
            <a:endParaRPr b="1" sz="1400">
              <a:solidFill>
                <a:schemeClr val="dk1"/>
              </a:solidFill>
              <a:highlight>
                <a:schemeClr val="accent2"/>
              </a:highlight>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t>
            </a:r>
            <a:r>
              <a:rPr b="1" lang="en" sz="1400">
                <a:solidFill>
                  <a:schemeClr val="dk1"/>
                </a:solidFill>
                <a:highlight>
                  <a:schemeClr val="accent2"/>
                </a:highlight>
                <a:latin typeface="Inconsolata"/>
                <a:ea typeface="Inconsolata"/>
                <a:cs typeface="Inconsolata"/>
                <a:sym typeface="Inconsolata"/>
              </a:rPr>
              <a:t>align-items: center;</a:t>
            </a:r>
            <a:endParaRPr b="1" sz="1400">
              <a:solidFill>
                <a:schemeClr val="dk1"/>
              </a:solidFill>
              <a:highlight>
                <a:schemeClr val="accent2"/>
              </a:highlight>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.item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background-color: teal;</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height: 100px;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margin: 5px;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width: 100px;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p:txBody>
      </p:sp>
      <p:sp>
        <p:nvSpPr>
          <p:cNvPr id="501" name="Google Shape;501;p55"/>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grpSp>
        <p:nvGrpSpPr>
          <p:cNvPr id="502" name="Google Shape;502;p55"/>
          <p:cNvGrpSpPr/>
          <p:nvPr/>
        </p:nvGrpSpPr>
        <p:grpSpPr>
          <a:xfrm>
            <a:off x="5163550" y="853073"/>
            <a:ext cx="3531864" cy="1117679"/>
            <a:chOff x="4756252" y="1706761"/>
            <a:chExt cx="3839400" cy="1215000"/>
          </a:xfrm>
        </p:grpSpPr>
        <p:sp>
          <p:nvSpPr>
            <p:cNvPr id="503" name="Google Shape;503;p55"/>
            <p:cNvSpPr/>
            <p:nvPr/>
          </p:nvSpPr>
          <p:spPr>
            <a:xfrm>
              <a:off x="4756252" y="1706761"/>
              <a:ext cx="3839400" cy="12150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504" name="Google Shape;504;p55"/>
            <p:cNvSpPr/>
            <p:nvPr/>
          </p:nvSpPr>
          <p:spPr>
            <a:xfrm>
              <a:off x="4826865" y="1762650"/>
              <a:ext cx="3698100" cy="11031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505" name="Google Shape;505;p55"/>
            <p:cNvSpPr/>
            <p:nvPr/>
          </p:nvSpPr>
          <p:spPr>
            <a:xfrm>
              <a:off x="5148360"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06" name="Google Shape;506;p55"/>
            <p:cNvSpPr txBox="1"/>
            <p:nvPr/>
          </p:nvSpPr>
          <p:spPr>
            <a:xfrm>
              <a:off x="517686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07" name="Google Shape;507;p55"/>
            <p:cNvSpPr/>
            <p:nvPr/>
          </p:nvSpPr>
          <p:spPr>
            <a:xfrm>
              <a:off x="5959260"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08" name="Google Shape;508;p55"/>
            <p:cNvSpPr/>
            <p:nvPr/>
          </p:nvSpPr>
          <p:spPr>
            <a:xfrm>
              <a:off x="6770159"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09" name="Google Shape;509;p55"/>
            <p:cNvSpPr/>
            <p:nvPr/>
          </p:nvSpPr>
          <p:spPr>
            <a:xfrm>
              <a:off x="7581059"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10" name="Google Shape;510;p55"/>
            <p:cNvSpPr txBox="1"/>
            <p:nvPr/>
          </p:nvSpPr>
          <p:spPr>
            <a:xfrm>
              <a:off x="7585092" y="2484831"/>
              <a:ext cx="9729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roxima Nova"/>
                  <a:ea typeface="Proxima Nova"/>
                  <a:cs typeface="Proxima Nova"/>
                  <a:sym typeface="Proxima Nova"/>
                </a:rPr>
                <a:t>.container</a:t>
              </a:r>
              <a:endParaRPr sz="1200">
                <a:solidFill>
                  <a:schemeClr val="dk1"/>
                </a:solidFill>
                <a:latin typeface="Proxima Nova"/>
                <a:ea typeface="Proxima Nova"/>
                <a:cs typeface="Proxima Nova"/>
                <a:sym typeface="Proxima Nova"/>
              </a:endParaRPr>
            </a:p>
          </p:txBody>
        </p:sp>
        <p:sp>
          <p:nvSpPr>
            <p:cNvPr id="511" name="Google Shape;511;p55"/>
            <p:cNvSpPr txBox="1"/>
            <p:nvPr/>
          </p:nvSpPr>
          <p:spPr>
            <a:xfrm>
              <a:off x="597351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2" name="Google Shape;512;p55"/>
            <p:cNvSpPr txBox="1"/>
            <p:nvPr/>
          </p:nvSpPr>
          <p:spPr>
            <a:xfrm>
              <a:off x="679866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3" name="Google Shape;513;p55"/>
            <p:cNvSpPr txBox="1"/>
            <p:nvPr/>
          </p:nvSpPr>
          <p:spPr>
            <a:xfrm>
              <a:off x="762381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grpSp>
      <p:sp>
        <p:nvSpPr>
          <p:cNvPr id="514" name="Google Shape;514;p55"/>
          <p:cNvSpPr txBox="1"/>
          <p:nvPr/>
        </p:nvSpPr>
        <p:spPr>
          <a:xfrm>
            <a:off x="457200" y="1029900"/>
            <a:ext cx="4114800" cy="3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When you put </a:t>
            </a:r>
            <a:r>
              <a:rPr b="1" lang="en" sz="1600">
                <a:highlight>
                  <a:schemeClr val="accent2"/>
                </a:highlight>
                <a:latin typeface="Inconsolata"/>
                <a:ea typeface="Inconsolata"/>
                <a:cs typeface="Inconsolata"/>
                <a:sym typeface="Inconsolata"/>
              </a:rPr>
              <a:t>justify-content</a:t>
            </a:r>
            <a:r>
              <a:rPr b="1" lang="en" sz="1600">
                <a:latin typeface="Inconsolata"/>
                <a:ea typeface="Inconsolata"/>
                <a:cs typeface="Inconsolata"/>
                <a:sym typeface="Inconsolata"/>
              </a:rPr>
              <a:t>: center</a:t>
            </a:r>
            <a:r>
              <a:rPr b="1" lang="en" sz="1600">
                <a:latin typeface="Inconsolata"/>
                <a:ea typeface="Inconsolata"/>
                <a:cs typeface="Inconsolata"/>
                <a:sym typeface="Inconsolata"/>
              </a:rPr>
              <a:t>;</a:t>
            </a:r>
            <a:r>
              <a:rPr lang="en" sz="1600">
                <a:latin typeface="Proxima Nova"/>
                <a:ea typeface="Proxima Nova"/>
                <a:cs typeface="Proxima Nova"/>
                <a:sym typeface="Proxima Nova"/>
              </a:rPr>
              <a:t> onto a parent element, its children squeeze together in the </a:t>
            </a:r>
            <a:r>
              <a:rPr b="1" lang="en" sz="1600">
                <a:latin typeface="Proxima Nova"/>
                <a:ea typeface="Proxima Nova"/>
                <a:cs typeface="Proxima Nova"/>
                <a:sym typeface="Proxima Nova"/>
              </a:rPr>
              <a:t>center</a:t>
            </a:r>
            <a:r>
              <a:rPr lang="en" sz="1600">
                <a:latin typeface="Proxima Nova"/>
                <a:ea typeface="Proxima Nova"/>
                <a:cs typeface="Proxima Nova"/>
                <a:sym typeface="Proxima Nova"/>
              </a:rPr>
              <a:t> of the container along the primary axis (usually horizontal).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align-items</a:t>
            </a:r>
            <a:r>
              <a:rPr b="1" lang="en" sz="1600">
                <a:solidFill>
                  <a:schemeClr val="dk1"/>
                </a:solidFill>
                <a:latin typeface="Inconsolata"/>
                <a:ea typeface="Inconsolata"/>
                <a:cs typeface="Inconsolata"/>
                <a:sym typeface="Inconsolata"/>
              </a:rPr>
              <a:t>: center;</a:t>
            </a:r>
            <a:r>
              <a:rPr lang="en" sz="1600">
                <a:latin typeface="Proxima Nova"/>
                <a:ea typeface="Proxima Nova"/>
                <a:cs typeface="Proxima Nova"/>
                <a:sym typeface="Proxima Nova"/>
              </a:rPr>
              <a:t> on the parent element moves children to the cross-axis center (usually vertical) of the container.</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Once again, notice there are </a:t>
            </a:r>
            <a:r>
              <a:rPr b="1" lang="en" sz="1600">
                <a:highlight>
                  <a:schemeClr val="accent2"/>
                </a:highlight>
                <a:latin typeface="Proxima Nova"/>
                <a:ea typeface="Proxima Nova"/>
                <a:cs typeface="Proxima Nova"/>
                <a:sym typeface="Proxima Nova"/>
              </a:rPr>
              <a:t>no flex positioning styles on the children (.item)</a:t>
            </a:r>
            <a:r>
              <a:rPr lang="en" sz="1600">
                <a:highlight>
                  <a:schemeClr val="accent2"/>
                </a:highlight>
                <a:latin typeface="Proxima Nova"/>
                <a:ea typeface="Proxima Nova"/>
                <a:cs typeface="Proxima Nova"/>
                <a:sym typeface="Proxima Nova"/>
              </a:rPr>
              <a:t>.</a:t>
            </a:r>
            <a:endParaRPr sz="1600">
              <a:highlight>
                <a:schemeClr val="accent2"/>
              </a:highlight>
              <a:latin typeface="Proxima Nova"/>
              <a:ea typeface="Proxima Nova"/>
              <a:cs typeface="Proxima Nova"/>
              <a:sym typeface="Proxima Nova"/>
            </a:endParaRPr>
          </a:p>
        </p:txBody>
      </p:sp>
      <p:sp>
        <p:nvSpPr>
          <p:cNvPr id="515" name="Google Shape;515;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6"/>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1800">
                <a:solidFill>
                  <a:srgbClr val="FFFFFF"/>
                </a:solidFill>
              </a:rPr>
              <a:t> </a:t>
            </a:r>
            <a:r>
              <a:rPr lang="en" sz="2800">
                <a:solidFill>
                  <a:srgbClr val="FFFFFF"/>
                </a:solidFill>
              </a:rPr>
              <a:t>Flexing Our Layout Muscles</a:t>
            </a:r>
            <a:endParaRPr b="0" sz="2800">
              <a:solidFill>
                <a:srgbClr val="FFFFFF"/>
              </a:solidFill>
            </a:endParaRPr>
          </a:p>
        </p:txBody>
      </p:sp>
      <p:sp>
        <p:nvSpPr>
          <p:cNvPr id="521" name="Google Shape;521;p5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22" name="Google Shape;522;p5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3" name="Google Shape;523;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Refer to this interactive CodePen for the following examples of how to use flex properties on parent and child elements. They are many more properties:</a:t>
            </a:r>
            <a:endParaRPr/>
          </a:p>
        </p:txBody>
      </p:sp>
      <p:sp>
        <p:nvSpPr>
          <p:cNvPr id="524" name="Google Shape;524;p56"/>
          <p:cNvSpPr/>
          <p:nvPr/>
        </p:nvSpPr>
        <p:spPr>
          <a:xfrm>
            <a:off x="838500" y="1995250"/>
            <a:ext cx="7467000" cy="15195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https://drive.google.com/drive/folders/1tSlI6rPlQ8iJAzUDxXmFEuPR0Yarsrf4?usp=sharing</a:t>
            </a:r>
            <a:endParaRPr sz="1800">
              <a:latin typeface="Proxima Nova"/>
              <a:ea typeface="Proxima Nova"/>
              <a:cs typeface="Proxima Nova"/>
              <a:sym typeface="Proxima Nova"/>
            </a:endParaRPr>
          </a:p>
        </p:txBody>
      </p:sp>
      <p:sp>
        <p:nvSpPr>
          <p:cNvPr id="525" name="Google Shape;525;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6" name="Google Shape;526;p5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a:t>
            </a:r>
            <a:r>
              <a:rPr lang="en"/>
              <a:t>Parent Properties Reference</a:t>
            </a:r>
            <a:endParaRPr/>
          </a:p>
        </p:txBody>
      </p:sp>
      <p:sp>
        <p:nvSpPr>
          <p:cNvPr id="532" name="Google Shape;532;p5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8"/>
          <p:cNvSpPr txBox="1"/>
          <p:nvPr>
            <p:ph idx="4294967295" type="body"/>
          </p:nvPr>
        </p:nvSpPr>
        <p:spPr>
          <a:xfrm>
            <a:off x="457200" y="1143000"/>
            <a:ext cx="463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orientation — flexbox layouts are inherently vertical or horizontal.</a:t>
            </a:r>
            <a:endParaRPr/>
          </a:p>
          <a:p>
            <a:pPr indent="0" lvl="0" marL="0" rtl="0" algn="l">
              <a:spcBef>
                <a:spcPts val="1600"/>
              </a:spcBef>
              <a:spcAft>
                <a:spcPts val="1600"/>
              </a:spcAft>
              <a:buNone/>
            </a:pPr>
            <a:r>
              <a:rPr b="1" lang="en">
                <a:latin typeface="Inconsolata"/>
                <a:ea typeface="Inconsolata"/>
                <a:cs typeface="Inconsolata"/>
                <a:sym typeface="Inconsolata"/>
              </a:rPr>
              <a:t>flex-direction: column;</a:t>
            </a:r>
            <a:endParaRPr b="1">
              <a:latin typeface="Inconsolata"/>
              <a:ea typeface="Inconsolata"/>
              <a:cs typeface="Inconsolata"/>
              <a:sym typeface="Inconsolata"/>
            </a:endParaRPr>
          </a:p>
        </p:txBody>
      </p:sp>
      <p:sp>
        <p:nvSpPr>
          <p:cNvPr id="538" name="Google Shape;538;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lex-direction</a:t>
            </a:r>
            <a:endParaRPr>
              <a:latin typeface="Inconsolata"/>
              <a:ea typeface="Inconsolata"/>
              <a:cs typeface="Inconsolata"/>
              <a:sym typeface="Inconsolata"/>
            </a:endParaRPr>
          </a:p>
        </p:txBody>
      </p:sp>
      <p:sp>
        <p:nvSpPr>
          <p:cNvPr id="539" name="Google Shape;539;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40" name="Google Shape;540;p58"/>
          <p:cNvSpPr/>
          <p:nvPr/>
        </p:nvSpPr>
        <p:spPr>
          <a:xfrm>
            <a:off x="5921275" y="673050"/>
            <a:ext cx="2007600" cy="3797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41" name="Google Shape;541;p58"/>
          <p:cNvSpPr/>
          <p:nvPr/>
        </p:nvSpPr>
        <p:spPr>
          <a:xfrm>
            <a:off x="6562975" y="8437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42" name="Google Shape;542;p58"/>
          <p:cNvSpPr/>
          <p:nvPr/>
        </p:nvSpPr>
        <p:spPr>
          <a:xfrm>
            <a:off x="6562975" y="17271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43" name="Google Shape;543;p58"/>
          <p:cNvSpPr/>
          <p:nvPr/>
        </p:nvSpPr>
        <p:spPr>
          <a:xfrm>
            <a:off x="6562975" y="2628713"/>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44" name="Google Shape;544;p58"/>
          <p:cNvSpPr/>
          <p:nvPr/>
        </p:nvSpPr>
        <p:spPr>
          <a:xfrm>
            <a:off x="6562975" y="3521188"/>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45" name="Google Shape;545;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9"/>
          <p:cNvSpPr txBox="1"/>
          <p:nvPr>
            <p:ph idx="4294967295" type="body"/>
          </p:nvPr>
        </p:nvSpPr>
        <p:spPr>
          <a:xfrm>
            <a:off x="457200" y="1143000"/>
            <a:ext cx="463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easily flip the display order without reordering your HTML!</a:t>
            </a:r>
            <a:endParaRPr/>
          </a:p>
          <a:p>
            <a:pPr indent="0" lvl="0" marL="0" rtl="0" algn="l">
              <a:spcBef>
                <a:spcPts val="1600"/>
              </a:spcBef>
              <a:spcAft>
                <a:spcPts val="1600"/>
              </a:spcAft>
              <a:buNone/>
            </a:pPr>
            <a:r>
              <a:rPr b="1" lang="en">
                <a:latin typeface="Inconsolata"/>
                <a:ea typeface="Inconsolata"/>
                <a:cs typeface="Inconsolata"/>
                <a:sym typeface="Inconsolata"/>
              </a:rPr>
              <a:t>flex-direction: column-reverse;</a:t>
            </a:r>
            <a:endParaRPr b="1">
              <a:latin typeface="Inconsolata"/>
              <a:ea typeface="Inconsolata"/>
              <a:cs typeface="Inconsolata"/>
              <a:sym typeface="Inconsolata"/>
            </a:endParaRPr>
          </a:p>
        </p:txBody>
      </p:sp>
      <p:sp>
        <p:nvSpPr>
          <p:cNvPr id="551" name="Google Shape;551;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lex-direction</a:t>
            </a:r>
            <a:r>
              <a:rPr lang="en"/>
              <a:t> (Cont.)</a:t>
            </a:r>
            <a:endParaRPr/>
          </a:p>
        </p:txBody>
      </p:sp>
      <p:sp>
        <p:nvSpPr>
          <p:cNvPr id="552" name="Google Shape;552;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3" name="Google Shape;553;p59"/>
          <p:cNvSpPr/>
          <p:nvPr/>
        </p:nvSpPr>
        <p:spPr>
          <a:xfrm>
            <a:off x="5921275" y="673050"/>
            <a:ext cx="2007600" cy="3797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54" name="Google Shape;554;p59"/>
          <p:cNvSpPr/>
          <p:nvPr/>
        </p:nvSpPr>
        <p:spPr>
          <a:xfrm>
            <a:off x="6562975" y="8437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55" name="Google Shape;555;p59"/>
          <p:cNvSpPr/>
          <p:nvPr/>
        </p:nvSpPr>
        <p:spPr>
          <a:xfrm>
            <a:off x="6562975" y="17271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56" name="Google Shape;556;p59"/>
          <p:cNvSpPr/>
          <p:nvPr/>
        </p:nvSpPr>
        <p:spPr>
          <a:xfrm>
            <a:off x="6562975" y="2628713"/>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57" name="Google Shape;557;p59"/>
          <p:cNvSpPr/>
          <p:nvPr/>
        </p:nvSpPr>
        <p:spPr>
          <a:xfrm>
            <a:off x="6562975" y="3521188"/>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58" name="Google Shape;558;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0"/>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do layouts in a row. This is the default, and flexbox will cram every child into this single row.</a:t>
            </a:r>
            <a:endParaRPr/>
          </a:p>
          <a:p>
            <a:pPr indent="0" lvl="0" marL="0" rtl="0" algn="l">
              <a:spcBef>
                <a:spcPts val="1600"/>
              </a:spcBef>
              <a:spcAft>
                <a:spcPts val="1600"/>
              </a:spcAft>
              <a:buNone/>
            </a:pPr>
            <a:r>
              <a:rPr b="1" lang="en">
                <a:latin typeface="Inconsolata"/>
                <a:ea typeface="Inconsolata"/>
                <a:cs typeface="Inconsolata"/>
                <a:sym typeface="Inconsolata"/>
              </a:rPr>
              <a:t>flex-direction: row;</a:t>
            </a:r>
            <a:endParaRPr b="1">
              <a:latin typeface="Inconsolata"/>
              <a:ea typeface="Inconsolata"/>
              <a:cs typeface="Inconsolata"/>
              <a:sym typeface="Inconsolata"/>
            </a:endParaRPr>
          </a:p>
        </p:txBody>
      </p:sp>
      <p:sp>
        <p:nvSpPr>
          <p:cNvPr id="564" name="Google Shape;564;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65" name="Google Shape;565;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66" name="Google Shape;566;p60"/>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67" name="Google Shape;567;p60"/>
          <p:cNvSpPr/>
          <p:nvPr/>
        </p:nvSpPr>
        <p:spPr>
          <a:xfrm>
            <a:off x="50423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68" name="Google Shape;568;p60"/>
          <p:cNvSpPr/>
          <p:nvPr/>
        </p:nvSpPr>
        <p:spPr>
          <a:xfrm>
            <a:off x="59257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69" name="Google Shape;569;p60"/>
          <p:cNvSpPr/>
          <p:nvPr/>
        </p:nvSpPr>
        <p:spPr>
          <a:xfrm>
            <a:off x="6827338"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70" name="Google Shape;570;p60"/>
          <p:cNvSpPr/>
          <p:nvPr/>
        </p:nvSpPr>
        <p:spPr>
          <a:xfrm>
            <a:off x="7719813"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71" name="Google Shape;571;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1"/>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flip rows, too! This is very advantageous for users accustomed to right-to-left languages.</a:t>
            </a:r>
            <a:endParaRPr/>
          </a:p>
          <a:p>
            <a:pPr indent="0" lvl="0" marL="0" rtl="0" algn="l">
              <a:spcBef>
                <a:spcPts val="1600"/>
              </a:spcBef>
              <a:spcAft>
                <a:spcPts val="1600"/>
              </a:spcAft>
              <a:buNone/>
            </a:pPr>
            <a:r>
              <a:rPr b="1" lang="en">
                <a:latin typeface="Inconsolata"/>
                <a:ea typeface="Inconsolata"/>
                <a:cs typeface="Inconsolata"/>
                <a:sym typeface="Inconsolata"/>
              </a:rPr>
              <a:t>flex-direction: row-reverse;</a:t>
            </a:r>
            <a:endParaRPr b="1">
              <a:latin typeface="Inconsolata"/>
              <a:ea typeface="Inconsolata"/>
              <a:cs typeface="Inconsolata"/>
              <a:sym typeface="Inconsolata"/>
            </a:endParaRPr>
          </a:p>
        </p:txBody>
      </p:sp>
      <p:sp>
        <p:nvSpPr>
          <p:cNvPr id="577" name="Google Shape;577;p6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78" name="Google Shape;57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79" name="Google Shape;579;p61"/>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80" name="Google Shape;580;p61"/>
          <p:cNvSpPr/>
          <p:nvPr/>
        </p:nvSpPr>
        <p:spPr>
          <a:xfrm>
            <a:off x="50423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81" name="Google Shape;581;p61"/>
          <p:cNvSpPr/>
          <p:nvPr/>
        </p:nvSpPr>
        <p:spPr>
          <a:xfrm>
            <a:off x="59257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82" name="Google Shape;582;p61"/>
          <p:cNvSpPr/>
          <p:nvPr/>
        </p:nvSpPr>
        <p:spPr>
          <a:xfrm>
            <a:off x="6827338"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83" name="Google Shape;583;p61"/>
          <p:cNvSpPr/>
          <p:nvPr/>
        </p:nvSpPr>
        <p:spPr>
          <a:xfrm>
            <a:off x="7719813"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84" name="Google Shape;584;p6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2"/>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default, all boxes are stuffed into one row.</a:t>
            </a:r>
            <a:endParaRPr/>
          </a:p>
          <a:p>
            <a:pPr indent="0" lvl="0" marL="0" rtl="0" algn="l">
              <a:spcBef>
                <a:spcPts val="1600"/>
              </a:spcBef>
              <a:spcAft>
                <a:spcPts val="1600"/>
              </a:spcAft>
              <a:buNone/>
            </a:pPr>
            <a:r>
              <a:rPr b="1" lang="en">
                <a:latin typeface="Inconsolata"/>
                <a:ea typeface="Inconsolata"/>
                <a:cs typeface="Inconsolata"/>
                <a:sym typeface="Inconsolata"/>
              </a:rPr>
              <a:t>flex-wrap: nowrap;</a:t>
            </a:r>
            <a:endParaRPr>
              <a:latin typeface="Inconsolata"/>
              <a:ea typeface="Inconsolata"/>
              <a:cs typeface="Inconsolata"/>
              <a:sym typeface="Inconsolata"/>
            </a:endParaRPr>
          </a:p>
        </p:txBody>
      </p:sp>
      <p:sp>
        <p:nvSpPr>
          <p:cNvPr id="590" name="Google Shape;590;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lex-wrap</a:t>
            </a:r>
            <a:endParaRPr>
              <a:latin typeface="Inconsolata"/>
              <a:ea typeface="Inconsolata"/>
              <a:cs typeface="Inconsolata"/>
              <a:sym typeface="Inconsolata"/>
            </a:endParaRPr>
          </a:p>
        </p:txBody>
      </p:sp>
      <p:sp>
        <p:nvSpPr>
          <p:cNvPr id="591" name="Google Shape;591;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92" name="Google Shape;592;p62"/>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93" name="Google Shape;593;p62"/>
          <p:cNvSpPr/>
          <p:nvPr/>
        </p:nvSpPr>
        <p:spPr>
          <a:xfrm>
            <a:off x="50423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94" name="Google Shape;594;p62"/>
          <p:cNvSpPr/>
          <p:nvPr/>
        </p:nvSpPr>
        <p:spPr>
          <a:xfrm>
            <a:off x="59257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95" name="Google Shape;595;p62"/>
          <p:cNvSpPr/>
          <p:nvPr/>
        </p:nvSpPr>
        <p:spPr>
          <a:xfrm>
            <a:off x="6827338"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96" name="Google Shape;596;p62"/>
          <p:cNvSpPr/>
          <p:nvPr/>
        </p:nvSpPr>
        <p:spPr>
          <a:xfrm>
            <a:off x="7719813"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97" name="Google Shape;597;p6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3"/>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03" name="Google Shape;603;p63"/>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you can make them pop out into additional rows as needed.</a:t>
            </a:r>
            <a:endParaRPr/>
          </a:p>
          <a:p>
            <a:pPr indent="0" lvl="0" marL="0" rtl="0" algn="l">
              <a:spcBef>
                <a:spcPts val="1600"/>
              </a:spcBef>
              <a:spcAft>
                <a:spcPts val="1600"/>
              </a:spcAft>
              <a:buNone/>
            </a:pPr>
            <a:r>
              <a:rPr b="1" lang="en">
                <a:latin typeface="Inconsolata"/>
                <a:ea typeface="Inconsolata"/>
                <a:cs typeface="Inconsolata"/>
                <a:sym typeface="Inconsolata"/>
              </a:rPr>
              <a:t>flex-wrap: wrap;</a:t>
            </a:r>
            <a:endParaRPr>
              <a:latin typeface="Inconsolata"/>
              <a:ea typeface="Inconsolata"/>
              <a:cs typeface="Inconsolata"/>
              <a:sym typeface="Inconsolata"/>
            </a:endParaRPr>
          </a:p>
        </p:txBody>
      </p:sp>
      <p:sp>
        <p:nvSpPr>
          <p:cNvPr id="604" name="Google Shape;604;p6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lex-wrap</a:t>
            </a:r>
            <a:r>
              <a:rPr lang="en"/>
              <a:t> (Cont.)</a:t>
            </a:r>
            <a:endParaRPr/>
          </a:p>
        </p:txBody>
      </p:sp>
      <p:sp>
        <p:nvSpPr>
          <p:cNvPr id="605" name="Google Shape;605;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06" name="Google Shape;606;p63"/>
          <p:cNvSpPr/>
          <p:nvPr/>
        </p:nvSpPr>
        <p:spPr>
          <a:xfrm>
            <a:off x="5042375" y="1709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07" name="Google Shape;607;p63"/>
          <p:cNvSpPr/>
          <p:nvPr/>
        </p:nvSpPr>
        <p:spPr>
          <a:xfrm>
            <a:off x="5925779" y="1709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08" name="Google Shape;608;p63"/>
          <p:cNvSpPr/>
          <p:nvPr/>
        </p:nvSpPr>
        <p:spPr>
          <a:xfrm>
            <a:off x="6827355" y="1709175"/>
            <a:ext cx="16167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09" name="Google Shape;609;p63"/>
          <p:cNvSpPr/>
          <p:nvPr/>
        </p:nvSpPr>
        <p:spPr>
          <a:xfrm>
            <a:off x="5042375" y="2333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10" name="Google Shape;610;p63"/>
          <p:cNvSpPr/>
          <p:nvPr/>
        </p:nvSpPr>
        <p:spPr>
          <a:xfrm>
            <a:off x="5662636" y="2333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11" name="Google Shape;611;p6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311" name="Google Shape;311;p37"/>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4"/>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17" name="Google Shape;617;p64"/>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display right to left and bottom to top </a:t>
            </a:r>
            <a:r>
              <a:rPr lang="en">
                <a:solidFill>
                  <a:schemeClr val="dk1"/>
                </a:solidFill>
              </a:rPr>
              <a:t>as well</a:t>
            </a:r>
            <a:r>
              <a:rPr lang="en"/>
              <a:t>.</a:t>
            </a:r>
            <a:endParaRPr/>
          </a:p>
          <a:p>
            <a:pPr indent="0" lvl="0" marL="0" rtl="0" algn="l">
              <a:spcBef>
                <a:spcPts val="1600"/>
              </a:spcBef>
              <a:spcAft>
                <a:spcPts val="1600"/>
              </a:spcAft>
              <a:buNone/>
            </a:pPr>
            <a:r>
              <a:rPr b="1" lang="en">
                <a:latin typeface="Inconsolata"/>
                <a:ea typeface="Inconsolata"/>
                <a:cs typeface="Inconsolata"/>
                <a:sym typeface="Inconsolata"/>
              </a:rPr>
              <a:t>flex-wrap: wrap-reverse;</a:t>
            </a:r>
            <a:endParaRPr>
              <a:latin typeface="Inconsolata"/>
              <a:ea typeface="Inconsolata"/>
              <a:cs typeface="Inconsolata"/>
              <a:sym typeface="Inconsolata"/>
            </a:endParaRPr>
          </a:p>
        </p:txBody>
      </p:sp>
      <p:sp>
        <p:nvSpPr>
          <p:cNvPr id="618" name="Google Shape;618;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19" name="Google Shape;619;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0" name="Google Shape;620;p64"/>
          <p:cNvSpPr/>
          <p:nvPr/>
        </p:nvSpPr>
        <p:spPr>
          <a:xfrm>
            <a:off x="5042375" y="2333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21" name="Google Shape;621;p64"/>
          <p:cNvSpPr/>
          <p:nvPr/>
        </p:nvSpPr>
        <p:spPr>
          <a:xfrm>
            <a:off x="5925779" y="2333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22" name="Google Shape;622;p64"/>
          <p:cNvSpPr/>
          <p:nvPr/>
        </p:nvSpPr>
        <p:spPr>
          <a:xfrm>
            <a:off x="6827355" y="2333175"/>
            <a:ext cx="16167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23" name="Google Shape;623;p64"/>
          <p:cNvSpPr/>
          <p:nvPr/>
        </p:nvSpPr>
        <p:spPr>
          <a:xfrm>
            <a:off x="5042375" y="1709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24" name="Google Shape;624;p64"/>
          <p:cNvSpPr/>
          <p:nvPr/>
        </p:nvSpPr>
        <p:spPr>
          <a:xfrm>
            <a:off x="5662636" y="1709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25" name="Google Shape;625;p6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5"/>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31" name="Google Shape;631;p65"/>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t>
            </a:r>
            <a:r>
              <a:rPr lang="en"/>
              <a:t>ontrols how boxes are spaced in flexbox rows/columns. </a:t>
            </a:r>
            <a:endParaRPr/>
          </a:p>
          <a:p>
            <a:pPr indent="0" lvl="0" marL="0" rtl="0" algn="l">
              <a:spcBef>
                <a:spcPts val="1600"/>
              </a:spcBef>
              <a:spcAft>
                <a:spcPts val="0"/>
              </a:spcAft>
              <a:buNone/>
            </a:pPr>
            <a:r>
              <a:rPr b="1" lang="en">
                <a:latin typeface="Inconsolata"/>
                <a:ea typeface="Inconsolata"/>
                <a:cs typeface="Inconsolata"/>
                <a:sym typeface="Inconsolata"/>
              </a:rPr>
              <a:t>flex-start</a:t>
            </a:r>
            <a:r>
              <a:rPr lang="en"/>
              <a:t> pushes everything toward the start direction.</a:t>
            </a:r>
            <a:endParaRPr/>
          </a:p>
          <a:p>
            <a:pPr indent="0" lvl="0" marL="0" rtl="0" algn="l">
              <a:spcBef>
                <a:spcPts val="1600"/>
              </a:spcBef>
              <a:spcAft>
                <a:spcPts val="1600"/>
              </a:spcAft>
              <a:buNone/>
            </a:pPr>
            <a:r>
              <a:rPr b="1" lang="en">
                <a:latin typeface="Inconsolata"/>
                <a:ea typeface="Inconsolata"/>
                <a:cs typeface="Inconsolata"/>
                <a:sym typeface="Inconsolata"/>
              </a:rPr>
              <a:t>justify-content: flex-start;</a:t>
            </a:r>
            <a:endParaRPr>
              <a:latin typeface="Inconsolata"/>
              <a:ea typeface="Inconsolata"/>
              <a:cs typeface="Inconsolata"/>
              <a:sym typeface="Inconsolata"/>
            </a:endParaRPr>
          </a:p>
        </p:txBody>
      </p:sp>
      <p:sp>
        <p:nvSpPr>
          <p:cNvPr id="632" name="Google Shape;632;p6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endParaRPr>
              <a:latin typeface="Inconsolata"/>
              <a:ea typeface="Inconsolata"/>
              <a:cs typeface="Inconsolata"/>
              <a:sym typeface="Inconsolata"/>
            </a:endParaRPr>
          </a:p>
        </p:txBody>
      </p:sp>
      <p:sp>
        <p:nvSpPr>
          <p:cNvPr id="633" name="Google Shape;633;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4" name="Google Shape;634;p65"/>
          <p:cNvSpPr/>
          <p:nvPr/>
        </p:nvSpPr>
        <p:spPr>
          <a:xfrm>
            <a:off x="491760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35" name="Google Shape;635;p65"/>
          <p:cNvSpPr/>
          <p:nvPr/>
        </p:nvSpPr>
        <p:spPr>
          <a:xfrm>
            <a:off x="575274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36" name="Google Shape;636;p65"/>
          <p:cNvSpPr/>
          <p:nvPr/>
        </p:nvSpPr>
        <p:spPr>
          <a:xfrm>
            <a:off x="66050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37" name="Google Shape;637;p6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6"/>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Centering is easy! Note, however, that auto margins don't work in flex land.</a:t>
            </a:r>
            <a:endParaRPr/>
          </a:p>
          <a:p>
            <a:pPr indent="0" lvl="0" marL="0" rtl="0" algn="l">
              <a:spcBef>
                <a:spcPts val="1600"/>
              </a:spcBef>
              <a:spcAft>
                <a:spcPts val="0"/>
              </a:spcAft>
              <a:buNone/>
            </a:pPr>
            <a:r>
              <a:rPr lang="en"/>
              <a:t>Either go flex all the way or don’t go flex at all.</a:t>
            </a:r>
            <a:endParaRPr/>
          </a:p>
          <a:p>
            <a:pPr indent="0" lvl="0" marL="0" rtl="0" algn="l">
              <a:spcBef>
                <a:spcPts val="1600"/>
              </a:spcBef>
              <a:spcAft>
                <a:spcPts val="1600"/>
              </a:spcAft>
              <a:buNone/>
            </a:pPr>
            <a:r>
              <a:rPr b="1" lang="en">
                <a:latin typeface="Inconsolata"/>
                <a:ea typeface="Inconsolata"/>
                <a:cs typeface="Inconsolata"/>
                <a:sym typeface="Inconsolata"/>
              </a:rPr>
              <a:t>justify-content: center;</a:t>
            </a:r>
            <a:endParaRPr>
              <a:latin typeface="Inconsolata"/>
              <a:ea typeface="Inconsolata"/>
              <a:cs typeface="Inconsolata"/>
              <a:sym typeface="Inconsolata"/>
            </a:endParaRPr>
          </a:p>
        </p:txBody>
      </p:sp>
      <p:sp>
        <p:nvSpPr>
          <p:cNvPr id="643" name="Google Shape;643;p6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justify-content</a:t>
            </a:r>
            <a:r>
              <a:rPr lang="en"/>
              <a:t> (</a:t>
            </a:r>
            <a:r>
              <a:rPr lang="en"/>
              <a:t>Cont.)</a:t>
            </a:r>
            <a:endParaRPr/>
          </a:p>
        </p:txBody>
      </p:sp>
      <p:sp>
        <p:nvSpPr>
          <p:cNvPr id="644" name="Google Shape;644;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5" name="Google Shape;645;p66"/>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46" name="Google Shape;646;p66"/>
          <p:cNvSpPr/>
          <p:nvPr/>
        </p:nvSpPr>
        <p:spPr>
          <a:xfrm>
            <a:off x="556427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47" name="Google Shape;647;p66"/>
          <p:cNvSpPr/>
          <p:nvPr/>
        </p:nvSpPr>
        <p:spPr>
          <a:xfrm>
            <a:off x="639941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48" name="Google Shape;648;p66"/>
          <p:cNvSpPr/>
          <p:nvPr/>
        </p:nvSpPr>
        <p:spPr>
          <a:xfrm>
            <a:off x="72517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49" name="Google Shape;649;p6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7"/>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 everything to the end direction with </a:t>
            </a:r>
            <a:r>
              <a:rPr b="1" lang="en">
                <a:solidFill>
                  <a:schemeClr val="dk1"/>
                </a:solidFill>
                <a:latin typeface="Inconsolata"/>
                <a:ea typeface="Inconsolata"/>
                <a:cs typeface="Inconsolata"/>
                <a:sym typeface="Inconsolata"/>
              </a:rPr>
              <a:t>flex-end</a:t>
            </a:r>
            <a:r>
              <a:rPr lang="en"/>
              <a:t>.</a:t>
            </a:r>
            <a:endParaRPr/>
          </a:p>
          <a:p>
            <a:pPr indent="0" lvl="0" marL="0" rtl="0" algn="l">
              <a:spcBef>
                <a:spcPts val="1600"/>
              </a:spcBef>
              <a:spcAft>
                <a:spcPts val="0"/>
              </a:spcAft>
              <a:buNone/>
            </a:pPr>
            <a:r>
              <a:rPr lang="en"/>
              <a:t>This is similar to </a:t>
            </a:r>
            <a:r>
              <a:rPr b="1" lang="en">
                <a:latin typeface="Inconsolata"/>
                <a:ea typeface="Inconsolata"/>
                <a:cs typeface="Inconsolata"/>
                <a:sym typeface="Inconsolata"/>
              </a:rPr>
              <a:t>text-align: right</a:t>
            </a:r>
            <a:r>
              <a:rPr lang="en">
                <a:latin typeface="Inconsolata"/>
                <a:ea typeface="Inconsolata"/>
                <a:cs typeface="Inconsolata"/>
                <a:sym typeface="Inconsolata"/>
              </a:rPr>
              <a:t>;</a:t>
            </a:r>
            <a:r>
              <a:rPr lang="en"/>
              <a:t> but for layouts!</a:t>
            </a:r>
            <a:endParaRPr/>
          </a:p>
          <a:p>
            <a:pPr indent="0" lvl="0" marL="0" rtl="0" algn="l">
              <a:spcBef>
                <a:spcPts val="1600"/>
              </a:spcBef>
              <a:spcAft>
                <a:spcPts val="1600"/>
              </a:spcAft>
              <a:buNone/>
            </a:pPr>
            <a:r>
              <a:rPr b="1" lang="en">
                <a:latin typeface="Inconsolata"/>
                <a:ea typeface="Inconsolata"/>
                <a:cs typeface="Inconsolata"/>
                <a:sym typeface="Inconsolata"/>
              </a:rPr>
              <a:t>justify-content: flex-end;</a:t>
            </a:r>
            <a:endParaRPr>
              <a:latin typeface="Inconsolata"/>
              <a:ea typeface="Inconsolata"/>
              <a:cs typeface="Inconsolata"/>
              <a:sym typeface="Inconsolata"/>
            </a:endParaRPr>
          </a:p>
        </p:txBody>
      </p:sp>
      <p:sp>
        <p:nvSpPr>
          <p:cNvPr id="655" name="Google Shape;655;p6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56" name="Google Shape;656;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57" name="Google Shape;657;p67"/>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58" name="Google Shape;658;p67"/>
          <p:cNvSpPr/>
          <p:nvPr/>
        </p:nvSpPr>
        <p:spPr>
          <a:xfrm>
            <a:off x="615667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59" name="Google Shape;659;p67"/>
          <p:cNvSpPr/>
          <p:nvPr/>
        </p:nvSpPr>
        <p:spPr>
          <a:xfrm>
            <a:off x="699181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60" name="Google Shape;660;p67"/>
          <p:cNvSpPr/>
          <p:nvPr/>
        </p:nvSpPr>
        <p:spPr>
          <a:xfrm>
            <a:off x="78441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61" name="Google Shape;661;p6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8"/>
          <p:cNvSpPr txBox="1"/>
          <p:nvPr>
            <p:ph idx="4294967295" type="body"/>
          </p:nvPr>
        </p:nvSpPr>
        <p:spPr>
          <a:xfrm>
            <a:off x="457200" y="1143000"/>
            <a:ext cx="4711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 stuff as far apart as </a:t>
            </a:r>
            <a:br>
              <a:rPr lang="en"/>
            </a:br>
            <a:r>
              <a:rPr lang="en"/>
              <a:t>possible using:</a:t>
            </a:r>
            <a:endParaRPr/>
          </a:p>
          <a:p>
            <a:pPr indent="0" lvl="0" marL="0" rtl="0" algn="l">
              <a:spcBef>
                <a:spcPts val="1600"/>
              </a:spcBef>
              <a:spcAft>
                <a:spcPts val="1600"/>
              </a:spcAft>
              <a:buNone/>
            </a:pPr>
            <a:r>
              <a:rPr b="1" lang="en">
                <a:latin typeface="Inconsolata"/>
                <a:ea typeface="Inconsolata"/>
                <a:cs typeface="Inconsolata"/>
                <a:sym typeface="Inconsolata"/>
              </a:rPr>
              <a:t>justify-content: space-between;</a:t>
            </a:r>
            <a:endParaRPr>
              <a:latin typeface="Inconsolata"/>
              <a:ea typeface="Inconsolata"/>
              <a:cs typeface="Inconsolata"/>
              <a:sym typeface="Inconsolata"/>
            </a:endParaRPr>
          </a:p>
        </p:txBody>
      </p:sp>
      <p:sp>
        <p:nvSpPr>
          <p:cNvPr id="667" name="Google Shape;667;p6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68" name="Google Shape;668;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69" name="Google Shape;669;p68"/>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70" name="Google Shape;670;p68"/>
          <p:cNvSpPr/>
          <p:nvPr/>
        </p:nvSpPr>
        <p:spPr>
          <a:xfrm>
            <a:off x="498892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71" name="Google Shape;671;p68"/>
          <p:cNvSpPr/>
          <p:nvPr/>
        </p:nvSpPr>
        <p:spPr>
          <a:xfrm>
            <a:off x="641651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72" name="Google Shape;672;p68"/>
          <p:cNvSpPr/>
          <p:nvPr/>
        </p:nvSpPr>
        <p:spPr>
          <a:xfrm>
            <a:off x="78441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73" name="Google Shape;673;p6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9"/>
          <p:cNvSpPr txBox="1"/>
          <p:nvPr>
            <p:ph idx="4294967295" type="body"/>
          </p:nvPr>
        </p:nvSpPr>
        <p:spPr>
          <a:xfrm>
            <a:off x="457200" y="1143000"/>
            <a:ext cx="391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with respect to total row/column width, leaving equal spacing between each item.</a:t>
            </a:r>
            <a:endParaRPr/>
          </a:p>
          <a:p>
            <a:pPr indent="0" lvl="0" marL="0" rtl="0" algn="l">
              <a:spcBef>
                <a:spcPts val="1600"/>
              </a:spcBef>
              <a:spcAft>
                <a:spcPts val="1600"/>
              </a:spcAft>
              <a:buNone/>
            </a:pPr>
            <a:r>
              <a:rPr b="1" lang="en">
                <a:latin typeface="Inconsolata"/>
                <a:ea typeface="Inconsolata"/>
                <a:cs typeface="Inconsolata"/>
                <a:sym typeface="Inconsolata"/>
              </a:rPr>
              <a:t>justify-content: space-around;</a:t>
            </a:r>
            <a:endParaRPr b="1">
              <a:latin typeface="Inconsolata"/>
              <a:ea typeface="Inconsolata"/>
              <a:cs typeface="Inconsolata"/>
              <a:sym typeface="Inconsolata"/>
            </a:endParaRPr>
          </a:p>
        </p:txBody>
      </p:sp>
      <p:sp>
        <p:nvSpPr>
          <p:cNvPr id="679" name="Google Shape;679;p6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80" name="Google Shape;680;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81" name="Google Shape;681;p69"/>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82" name="Google Shape;682;p69"/>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83" name="Google Shape;683;p69"/>
          <p:cNvSpPr/>
          <p:nvPr/>
        </p:nvSpPr>
        <p:spPr>
          <a:xfrm>
            <a:off x="640799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84" name="Google Shape;684;p69"/>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85" name="Google Shape;685;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0"/>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children items vertically.</a:t>
            </a:r>
            <a:endParaRPr/>
          </a:p>
          <a:p>
            <a:pPr indent="0" lvl="0" marL="0" rtl="0" algn="l">
              <a:spcBef>
                <a:spcPts val="1600"/>
              </a:spcBef>
              <a:spcAft>
                <a:spcPts val="1600"/>
              </a:spcAft>
              <a:buNone/>
            </a:pPr>
            <a:r>
              <a:rPr b="1" lang="en">
                <a:latin typeface="Inconsolata"/>
                <a:ea typeface="Inconsolata"/>
                <a:cs typeface="Inconsolata"/>
                <a:sym typeface="Inconsolata"/>
              </a:rPr>
              <a:t>align-items: center;</a:t>
            </a:r>
            <a:endParaRPr>
              <a:latin typeface="Inconsolata"/>
              <a:ea typeface="Inconsolata"/>
              <a:cs typeface="Inconsolata"/>
              <a:sym typeface="Inconsolata"/>
            </a:endParaRPr>
          </a:p>
        </p:txBody>
      </p:sp>
      <p:sp>
        <p:nvSpPr>
          <p:cNvPr id="691" name="Google Shape;691;p7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a:t>
            </a:r>
            <a:r>
              <a:rPr lang="en">
                <a:latin typeface="Inconsolata"/>
                <a:ea typeface="Inconsolata"/>
                <a:cs typeface="Inconsolata"/>
                <a:sym typeface="Inconsolata"/>
              </a:rPr>
              <a:t>lign-items</a:t>
            </a:r>
            <a:endParaRPr>
              <a:latin typeface="Inconsolata"/>
              <a:ea typeface="Inconsolata"/>
              <a:cs typeface="Inconsolata"/>
              <a:sym typeface="Inconsolata"/>
            </a:endParaRPr>
          </a:p>
        </p:txBody>
      </p:sp>
      <p:sp>
        <p:nvSpPr>
          <p:cNvPr id="692" name="Google Shape;692;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3" name="Google Shape;693;p70"/>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94" name="Google Shape;694;p70"/>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95" name="Google Shape;695;p70"/>
          <p:cNvSpPr/>
          <p:nvPr/>
        </p:nvSpPr>
        <p:spPr>
          <a:xfrm>
            <a:off x="640799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96" name="Google Shape;696;p70"/>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97" name="Google Shape;697;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1"/>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a:t>
            </a:r>
            <a:r>
              <a:rPr lang="en"/>
              <a:t> children with the top of the box, even if they have different heights.</a:t>
            </a:r>
            <a:endParaRPr/>
          </a:p>
          <a:p>
            <a:pPr indent="0" lvl="0" marL="0" rtl="0" algn="l">
              <a:spcBef>
                <a:spcPts val="1600"/>
              </a:spcBef>
              <a:spcAft>
                <a:spcPts val="1600"/>
              </a:spcAft>
              <a:buNone/>
            </a:pPr>
            <a:r>
              <a:rPr b="1" lang="en">
                <a:latin typeface="Inconsolata"/>
                <a:ea typeface="Inconsolata"/>
                <a:cs typeface="Inconsolata"/>
                <a:sym typeface="Inconsolata"/>
              </a:rPr>
              <a:t>align-items: flex-start;</a:t>
            </a:r>
            <a:endParaRPr>
              <a:latin typeface="Inconsolata"/>
              <a:ea typeface="Inconsolata"/>
              <a:cs typeface="Inconsolata"/>
              <a:sym typeface="Inconsolata"/>
            </a:endParaRPr>
          </a:p>
        </p:txBody>
      </p:sp>
      <p:sp>
        <p:nvSpPr>
          <p:cNvPr id="703" name="Google Shape;703;p7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a:t>
            </a:r>
            <a:r>
              <a:rPr lang="en">
                <a:latin typeface="Inconsolata"/>
                <a:ea typeface="Inconsolata"/>
                <a:cs typeface="Inconsolata"/>
                <a:sym typeface="Inconsolata"/>
              </a:rPr>
              <a:t>lign-items</a:t>
            </a:r>
            <a:r>
              <a:rPr lang="en"/>
              <a:t> (Cont.)</a:t>
            </a:r>
            <a:endParaRPr/>
          </a:p>
        </p:txBody>
      </p:sp>
      <p:sp>
        <p:nvSpPr>
          <p:cNvPr id="704" name="Google Shape;704;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05" name="Google Shape;705;p71"/>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06" name="Google Shape;706;p71"/>
          <p:cNvSpPr/>
          <p:nvPr/>
        </p:nvSpPr>
        <p:spPr>
          <a:xfrm>
            <a:off x="5203250" y="1416813"/>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07" name="Google Shape;707;p71"/>
          <p:cNvSpPr/>
          <p:nvPr/>
        </p:nvSpPr>
        <p:spPr>
          <a:xfrm>
            <a:off x="6408000" y="1416832"/>
            <a:ext cx="684600" cy="108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08" name="Google Shape;708;p71"/>
          <p:cNvSpPr/>
          <p:nvPr/>
        </p:nvSpPr>
        <p:spPr>
          <a:xfrm>
            <a:off x="7612750" y="1416820"/>
            <a:ext cx="6846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09" name="Google Shape;709;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2"/>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align children, even if they have different heights.</a:t>
            </a:r>
            <a:endParaRPr/>
          </a:p>
          <a:p>
            <a:pPr indent="0" lvl="0" marL="0" rtl="0" algn="l">
              <a:spcBef>
                <a:spcPts val="1600"/>
              </a:spcBef>
              <a:spcAft>
                <a:spcPts val="1600"/>
              </a:spcAft>
              <a:buNone/>
            </a:pPr>
            <a:r>
              <a:rPr b="1" lang="en">
                <a:latin typeface="Inconsolata"/>
                <a:ea typeface="Inconsolata"/>
                <a:cs typeface="Inconsolata"/>
                <a:sym typeface="Inconsolata"/>
              </a:rPr>
              <a:t>align-items: flex-end;</a:t>
            </a:r>
            <a:endParaRPr>
              <a:latin typeface="Inconsolata"/>
              <a:ea typeface="Inconsolata"/>
              <a:cs typeface="Inconsolata"/>
              <a:sym typeface="Inconsolata"/>
            </a:endParaRPr>
          </a:p>
        </p:txBody>
      </p:sp>
      <p:sp>
        <p:nvSpPr>
          <p:cNvPr id="715" name="Google Shape;715;p7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16" name="Google Shape;716;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17" name="Google Shape;717;p72"/>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18" name="Google Shape;718;p72"/>
          <p:cNvSpPr/>
          <p:nvPr/>
        </p:nvSpPr>
        <p:spPr>
          <a:xfrm>
            <a:off x="5203250" y="24232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19" name="Google Shape;719;p72"/>
          <p:cNvSpPr/>
          <p:nvPr/>
        </p:nvSpPr>
        <p:spPr>
          <a:xfrm>
            <a:off x="6408000" y="2029657"/>
            <a:ext cx="684600" cy="108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20" name="Google Shape;720;p72"/>
          <p:cNvSpPr/>
          <p:nvPr/>
        </p:nvSpPr>
        <p:spPr>
          <a:xfrm>
            <a:off x="7612750" y="2684695"/>
            <a:ext cx="6846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21" name="Google Shape;721;p7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3"/>
          <p:cNvSpPr txBox="1"/>
          <p:nvPr>
            <p:ph idx="4294967295" type="body"/>
          </p:nvPr>
        </p:nvSpPr>
        <p:spPr>
          <a:xfrm>
            <a:off x="457200" y="1143000"/>
            <a:ext cx="37770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 children by the middle baseline of the text in the child.</a:t>
            </a:r>
            <a:endParaRPr/>
          </a:p>
          <a:p>
            <a:pPr indent="0" lvl="0" marL="0" rtl="0" algn="l">
              <a:spcBef>
                <a:spcPts val="1600"/>
              </a:spcBef>
              <a:spcAft>
                <a:spcPts val="0"/>
              </a:spcAft>
              <a:buNone/>
            </a:pPr>
            <a:r>
              <a:rPr b="1" i="1" lang="en"/>
              <a:t>Note</a:t>
            </a:r>
            <a:r>
              <a:rPr i="1" lang="en"/>
              <a:t>: The orange line is for demonstration only — you won’t see this IRL.</a:t>
            </a:r>
            <a:endParaRPr i="1"/>
          </a:p>
          <a:p>
            <a:pPr indent="0" lvl="0" marL="0" rtl="0" algn="l">
              <a:spcBef>
                <a:spcPts val="1600"/>
              </a:spcBef>
              <a:spcAft>
                <a:spcPts val="1600"/>
              </a:spcAft>
              <a:buNone/>
            </a:pPr>
            <a:r>
              <a:rPr b="1" lang="en">
                <a:latin typeface="Inconsolata"/>
                <a:ea typeface="Inconsolata"/>
                <a:cs typeface="Inconsolata"/>
                <a:sym typeface="Inconsolata"/>
              </a:rPr>
              <a:t>align-items: baseline;</a:t>
            </a:r>
            <a:endParaRPr>
              <a:latin typeface="Inconsolata"/>
              <a:ea typeface="Inconsolata"/>
              <a:cs typeface="Inconsolata"/>
              <a:sym typeface="Inconsolata"/>
            </a:endParaRPr>
          </a:p>
        </p:txBody>
      </p:sp>
      <p:sp>
        <p:nvSpPr>
          <p:cNvPr id="727" name="Google Shape;727;p7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28" name="Google Shape;728;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29" name="Google Shape;729;p73"/>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30" name="Google Shape;730;p73"/>
          <p:cNvSpPr/>
          <p:nvPr/>
        </p:nvSpPr>
        <p:spPr>
          <a:xfrm>
            <a:off x="5203250" y="1926375"/>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31" name="Google Shape;731;p73"/>
          <p:cNvSpPr/>
          <p:nvPr/>
        </p:nvSpPr>
        <p:spPr>
          <a:xfrm>
            <a:off x="6408000" y="2069850"/>
            <a:ext cx="684600" cy="10842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32" name="Google Shape;732;p73"/>
          <p:cNvSpPr/>
          <p:nvPr/>
        </p:nvSpPr>
        <p:spPr>
          <a:xfrm>
            <a:off x="7612750" y="1926375"/>
            <a:ext cx="684600" cy="539100"/>
          </a:xfrm>
          <a:prstGeom prst="rect">
            <a:avLst/>
          </a:prstGeom>
          <a:solidFill>
            <a:srgbClr val="FFFFFF"/>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733" name="Google Shape;733;p73"/>
          <p:cNvCxnSpPr/>
          <p:nvPr/>
        </p:nvCxnSpPr>
        <p:spPr>
          <a:xfrm>
            <a:off x="5009775" y="2385250"/>
            <a:ext cx="3494400" cy="0"/>
          </a:xfrm>
          <a:prstGeom prst="straightConnector1">
            <a:avLst/>
          </a:prstGeom>
          <a:noFill/>
          <a:ln cap="flat" cmpd="sng" w="9525">
            <a:solidFill>
              <a:srgbClr val="FF9900"/>
            </a:solidFill>
            <a:prstDash val="solid"/>
            <a:round/>
            <a:headEnd len="med" w="med" type="none"/>
            <a:tailEnd len="med" w="med" type="none"/>
          </a:ln>
        </p:spPr>
      </p:cxnSp>
      <p:sp>
        <p:nvSpPr>
          <p:cNvPr id="734" name="Google Shape;734;p7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Flexbox</a:t>
            </a:r>
            <a:endParaRPr/>
          </a:p>
          <a:p>
            <a:pPr indent="0" lvl="0" marL="0" rtl="0" algn="l">
              <a:spcBef>
                <a:spcPts val="0"/>
              </a:spcBef>
              <a:spcAft>
                <a:spcPts val="0"/>
              </a:spcAft>
              <a:buNone/>
            </a:pPr>
            <a:r>
              <a:t/>
            </a:r>
            <a:endParaRPr/>
          </a:p>
        </p:txBody>
      </p:sp>
      <p:sp>
        <p:nvSpPr>
          <p:cNvPr id="318" name="Google Shape;318;p38"/>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flexbox rules in CSS, allowing for flexible, modern layouts.</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19" name="Google Shape;319;p38"/>
          <p:cNvSpPr txBox="1"/>
          <p:nvPr>
            <p:ph idx="4294967295" type="body"/>
          </p:nvPr>
        </p:nvSpPr>
        <p:spPr>
          <a:xfrm>
            <a:off x="4544275" y="1164500"/>
            <a:ext cx="4234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lnSpc>
                <a:spcPct val="100000"/>
              </a:lnSpc>
              <a:spcBef>
                <a:spcPts val="1600"/>
              </a:spcBef>
              <a:spcAft>
                <a:spcPts val="0"/>
              </a:spcAft>
              <a:buClr>
                <a:schemeClr val="dk1"/>
              </a:buClr>
              <a:buSzPts val="1400"/>
              <a:buChar char="●"/>
            </a:pPr>
            <a:r>
              <a:rPr lang="en" sz="1400">
                <a:solidFill>
                  <a:schemeClr val="dk1"/>
                </a:solidFill>
              </a:rPr>
              <a:t>Use flexbox properties to create responsive layouts.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Apply flexbox properties to container elements to organize </a:t>
            </a:r>
            <a:r>
              <a:rPr b="1" lang="en" sz="1400">
                <a:solidFill>
                  <a:schemeClr val="dk1"/>
                </a:solidFill>
                <a:latin typeface="Inconsolata"/>
                <a:ea typeface="Inconsolata"/>
                <a:cs typeface="Inconsolata"/>
                <a:sym typeface="Inconsolata"/>
              </a:rPr>
              <a:t>flex-item</a:t>
            </a:r>
            <a:r>
              <a:rPr lang="en" sz="1400">
                <a:solidFill>
                  <a:schemeClr val="dk1"/>
                </a:solidFill>
              </a:rPr>
              <a:t> elements.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Apply flexbox properties to </a:t>
            </a:r>
            <a:r>
              <a:rPr b="1" lang="en" sz="1400">
                <a:solidFill>
                  <a:schemeClr val="dk1"/>
                </a:solidFill>
                <a:latin typeface="Inconsolata"/>
                <a:ea typeface="Inconsolata"/>
                <a:cs typeface="Inconsolata"/>
                <a:sym typeface="Inconsolata"/>
              </a:rPr>
              <a:t>flex-item</a:t>
            </a:r>
            <a:r>
              <a:rPr lang="en" sz="1400">
                <a:solidFill>
                  <a:schemeClr val="dk1"/>
                </a:solidFill>
                <a:latin typeface="Inconsolata"/>
                <a:ea typeface="Inconsolata"/>
                <a:cs typeface="Inconsolata"/>
                <a:sym typeface="Inconsolata"/>
              </a:rPr>
              <a:t>s</a:t>
            </a:r>
            <a:r>
              <a:rPr lang="en" sz="1400">
                <a:solidFill>
                  <a:schemeClr val="dk1"/>
                </a:solidFill>
              </a:rPr>
              <a:t> to differentiate unique elements.</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indent="0" lvl="0" marL="0" rtl="0" algn="l">
              <a:spcBef>
                <a:spcPts val="1600"/>
              </a:spcBef>
              <a:spcAft>
                <a:spcPts val="1600"/>
              </a:spcAft>
              <a:buNone/>
            </a:pPr>
            <a:r>
              <a:t/>
            </a:r>
            <a:endParaRPr b="1">
              <a:solidFill>
                <a:schemeClr val="dk1"/>
              </a:solidFill>
            </a:endParaRPr>
          </a:p>
        </p:txBody>
      </p:sp>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4"/>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Stretch children to fill the container.</a:t>
            </a:r>
            <a:endParaRPr/>
          </a:p>
          <a:p>
            <a:pPr indent="0" lvl="0" marL="0" rtl="0" algn="l">
              <a:spcBef>
                <a:spcPts val="1600"/>
              </a:spcBef>
              <a:spcAft>
                <a:spcPts val="1600"/>
              </a:spcAft>
              <a:buNone/>
            </a:pPr>
            <a:r>
              <a:rPr b="1" lang="en">
                <a:latin typeface="Inconsolata"/>
                <a:ea typeface="Inconsolata"/>
                <a:cs typeface="Inconsolata"/>
                <a:sym typeface="Inconsolata"/>
              </a:rPr>
              <a:t>align-content: stretch;</a:t>
            </a:r>
            <a:endParaRPr>
              <a:latin typeface="Inconsolata"/>
              <a:ea typeface="Inconsolata"/>
              <a:cs typeface="Inconsolata"/>
              <a:sym typeface="Inconsolata"/>
            </a:endParaRPr>
          </a:p>
        </p:txBody>
      </p:sp>
      <p:sp>
        <p:nvSpPr>
          <p:cNvPr id="740" name="Google Shape;740;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41" name="Google Shape;741;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42" name="Google Shape;742;p74"/>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43" name="Google Shape;743;p74"/>
          <p:cNvSpPr/>
          <p:nvPr/>
        </p:nvSpPr>
        <p:spPr>
          <a:xfrm>
            <a:off x="7612750" y="1413600"/>
            <a:ext cx="684600" cy="17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44" name="Google Shape;744;p74"/>
          <p:cNvSpPr/>
          <p:nvPr/>
        </p:nvSpPr>
        <p:spPr>
          <a:xfrm>
            <a:off x="6408000" y="1413600"/>
            <a:ext cx="684600" cy="17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45" name="Google Shape;745;p74"/>
          <p:cNvSpPr/>
          <p:nvPr/>
        </p:nvSpPr>
        <p:spPr>
          <a:xfrm>
            <a:off x="5203250" y="1413600"/>
            <a:ext cx="684600" cy="17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46" name="Google Shape;746;p7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5"/>
          <p:cNvSpPr txBox="1"/>
          <p:nvPr>
            <p:ph idx="4294967295" type="body"/>
          </p:nvPr>
        </p:nvSpPr>
        <p:spPr>
          <a:xfrm>
            <a:off x="457200" y="1059325"/>
            <a:ext cx="8050800" cy="107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 up the layout challenge </a:t>
            </a:r>
            <a:r>
              <a:rPr lang="en"/>
              <a:t>folder and review the PDF.  Build the first two layouts!</a:t>
            </a:r>
            <a:endParaRPr/>
          </a:p>
        </p:txBody>
      </p:sp>
      <p:sp>
        <p:nvSpPr>
          <p:cNvPr id="752" name="Google Shape;752;p7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Challenge Part 1</a:t>
            </a:r>
            <a:endParaRPr/>
          </a:p>
        </p:txBody>
      </p:sp>
      <p:sp>
        <p:nvSpPr>
          <p:cNvPr id="753" name="Google Shape;753;p7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4" name="Google Shape;754;p7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
        <p:nvSpPr>
          <p:cNvPr id="755" name="Google Shape;755;p75"/>
          <p:cNvSpPr/>
          <p:nvPr/>
        </p:nvSpPr>
        <p:spPr>
          <a:xfrm>
            <a:off x="7532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endParaRPr sz="1800">
              <a:latin typeface="Proxima Nova"/>
              <a:ea typeface="Proxima Nova"/>
              <a:cs typeface="Proxima Nova"/>
              <a:sym typeface="Proxima Nova"/>
            </a:endParaRPr>
          </a:p>
        </p:txBody>
      </p:sp>
      <p:sp>
        <p:nvSpPr>
          <p:cNvPr id="756" name="Google Shape;756;p75"/>
          <p:cNvSpPr/>
          <p:nvPr/>
        </p:nvSpPr>
        <p:spPr>
          <a:xfrm>
            <a:off x="4238688" y="2673488"/>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5"/>
          <p:cNvSpPr/>
          <p:nvPr/>
        </p:nvSpPr>
        <p:spPr>
          <a:xfrm>
            <a:off x="52195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https://drive.google.com/drive/folders/1Q0Fw4JfOcuFBKtvgBSwo2W0ZIIpje4Xs?usp=sharing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C</a:t>
            </a:r>
            <a:r>
              <a:rPr lang="en"/>
              <a:t>hild Properties Reference</a:t>
            </a:r>
            <a:endParaRPr/>
          </a:p>
        </p:txBody>
      </p:sp>
      <p:sp>
        <p:nvSpPr>
          <p:cNvPr id="763" name="Google Shape;763;p7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7"/>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order in which children render within a row.</a:t>
            </a:r>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order: 3;</a:t>
            </a:r>
            <a:endParaRPr b="1">
              <a:latin typeface="Inconsolata"/>
              <a:ea typeface="Inconsolata"/>
              <a:cs typeface="Inconsolata"/>
              <a:sym typeface="Inconsolata"/>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order: 1;</a:t>
            </a:r>
            <a:endParaRPr b="1">
              <a:latin typeface="Inconsolata"/>
              <a:ea typeface="Inconsolata"/>
              <a:cs typeface="Inconsolata"/>
              <a:sym typeface="Inconsolata"/>
            </a:endParaRPr>
          </a:p>
          <a:p>
            <a:pPr indent="0" lvl="0" marL="0" marR="0" rtl="0" algn="l">
              <a:lnSpc>
                <a:spcPct val="115000"/>
              </a:lnSpc>
              <a:spcBef>
                <a:spcPts val="1600"/>
              </a:spcBef>
              <a:spcAft>
                <a:spcPts val="1600"/>
              </a:spcAft>
              <a:buNone/>
            </a:pPr>
            <a:r>
              <a:rPr b="1" lang="en">
                <a:latin typeface="Inconsolata"/>
                <a:ea typeface="Inconsolata"/>
                <a:cs typeface="Inconsolata"/>
                <a:sym typeface="Inconsolata"/>
              </a:rPr>
              <a:t>order: 2;</a:t>
            </a:r>
            <a:endParaRPr>
              <a:latin typeface="Inconsolata"/>
              <a:ea typeface="Inconsolata"/>
              <a:cs typeface="Inconsolata"/>
              <a:sym typeface="Inconsolata"/>
            </a:endParaRPr>
          </a:p>
        </p:txBody>
      </p:sp>
      <p:sp>
        <p:nvSpPr>
          <p:cNvPr id="769" name="Google Shape;769;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o</a:t>
            </a:r>
            <a:r>
              <a:rPr lang="en">
                <a:latin typeface="Inconsolata"/>
                <a:ea typeface="Inconsolata"/>
                <a:cs typeface="Inconsolata"/>
                <a:sym typeface="Inconsolata"/>
              </a:rPr>
              <a:t>rder</a:t>
            </a:r>
            <a:endParaRPr>
              <a:latin typeface="Inconsolata"/>
              <a:ea typeface="Inconsolata"/>
              <a:cs typeface="Inconsolata"/>
              <a:sym typeface="Inconsolata"/>
            </a:endParaRPr>
          </a:p>
        </p:txBody>
      </p:sp>
      <p:sp>
        <p:nvSpPr>
          <p:cNvPr id="770" name="Google Shape;770;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71" name="Google Shape;771;p77"/>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72" name="Google Shape;772;p77"/>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73" name="Google Shape;773;p77"/>
          <p:cNvSpPr/>
          <p:nvPr/>
        </p:nvSpPr>
        <p:spPr>
          <a:xfrm>
            <a:off x="640799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74" name="Google Shape;774;p77"/>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75" name="Google Shape;775;p7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8"/>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the rate at which individual children grow in width across viewports.</a:t>
            </a:r>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flex-grow: 2;</a:t>
            </a:r>
            <a:endParaRPr b="1">
              <a:latin typeface="Inconsolata"/>
              <a:ea typeface="Inconsolata"/>
              <a:cs typeface="Inconsolata"/>
              <a:sym typeface="Inconsolata"/>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flex-grow: 0.5;</a:t>
            </a:r>
            <a:endParaRPr b="1">
              <a:latin typeface="Inconsolata"/>
              <a:ea typeface="Inconsolata"/>
              <a:cs typeface="Inconsolata"/>
              <a:sym typeface="Inconsolata"/>
            </a:endParaRPr>
          </a:p>
          <a:p>
            <a:pPr indent="0" lvl="0" marL="0" marR="0" rtl="0" algn="l">
              <a:lnSpc>
                <a:spcPct val="115000"/>
              </a:lnSpc>
              <a:spcBef>
                <a:spcPts val="1600"/>
              </a:spcBef>
              <a:spcAft>
                <a:spcPts val="1600"/>
              </a:spcAft>
              <a:buNone/>
            </a:pPr>
            <a:r>
              <a:rPr b="1" lang="en">
                <a:latin typeface="Inconsolata"/>
                <a:ea typeface="Inconsolata"/>
                <a:cs typeface="Inconsolata"/>
                <a:sym typeface="Inconsolata"/>
              </a:rPr>
              <a:t>flex-grow: 1;</a:t>
            </a:r>
            <a:endParaRPr>
              <a:latin typeface="Inconsolata"/>
              <a:ea typeface="Inconsolata"/>
              <a:cs typeface="Inconsolata"/>
              <a:sym typeface="Inconsolata"/>
            </a:endParaRPr>
          </a:p>
        </p:txBody>
      </p:sp>
      <p:sp>
        <p:nvSpPr>
          <p:cNvPr id="781" name="Google Shape;781;p7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lex-grow</a:t>
            </a:r>
            <a:endParaRPr>
              <a:latin typeface="Inconsolata"/>
              <a:ea typeface="Inconsolata"/>
              <a:cs typeface="Inconsolata"/>
              <a:sym typeface="Inconsolata"/>
            </a:endParaRPr>
          </a:p>
        </p:txBody>
      </p:sp>
      <p:sp>
        <p:nvSpPr>
          <p:cNvPr id="782" name="Google Shape;782;p7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83" name="Google Shape;783;p78"/>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84" name="Google Shape;784;p78"/>
          <p:cNvSpPr/>
          <p:nvPr/>
        </p:nvSpPr>
        <p:spPr>
          <a:xfrm>
            <a:off x="5055225" y="1946150"/>
            <a:ext cx="10635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85" name="Google Shape;785;p78"/>
          <p:cNvSpPr/>
          <p:nvPr/>
        </p:nvSpPr>
        <p:spPr>
          <a:xfrm>
            <a:off x="6259973" y="1946150"/>
            <a:ext cx="375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86" name="Google Shape;786;p78"/>
          <p:cNvSpPr/>
          <p:nvPr/>
        </p:nvSpPr>
        <p:spPr>
          <a:xfrm>
            <a:off x="67768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87" name="Google Shape;787;p78"/>
          <p:cNvSpPr/>
          <p:nvPr/>
        </p:nvSpPr>
        <p:spPr>
          <a:xfrm>
            <a:off x="7602673" y="1946150"/>
            <a:ext cx="8427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788" name="Google Shape;788;p7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9"/>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t>
            </a:r>
            <a:r>
              <a:rPr lang="en"/>
              <a:t>orks like </a:t>
            </a:r>
            <a:r>
              <a:rPr b="1" lang="en">
                <a:solidFill>
                  <a:schemeClr val="dk1"/>
                </a:solidFill>
                <a:latin typeface="Inconsolata"/>
                <a:ea typeface="Inconsolata"/>
                <a:cs typeface="Inconsolata"/>
                <a:sym typeface="Inconsolata"/>
              </a:rPr>
              <a:t>align-items</a:t>
            </a:r>
            <a:r>
              <a:rPr lang="en"/>
              <a:t> but for an individual child, so you can override on a per-item basis.</a:t>
            </a:r>
            <a:endParaRPr/>
          </a:p>
          <a:p>
            <a:pPr indent="0" lvl="0" marL="0" rtl="0" algn="l">
              <a:lnSpc>
                <a:spcPct val="100000"/>
              </a:lnSpc>
              <a:spcBef>
                <a:spcPts val="1600"/>
              </a:spcBef>
              <a:spcAft>
                <a:spcPts val="0"/>
              </a:spcAft>
              <a:buNone/>
            </a:pPr>
            <a:r>
              <a:rPr b="1" lang="en">
                <a:latin typeface="Inconsolata"/>
                <a:ea typeface="Inconsolata"/>
                <a:cs typeface="Inconsolata"/>
                <a:sym typeface="Inconsolata"/>
              </a:rPr>
              <a:t>align-self: flex-end;</a:t>
            </a:r>
            <a:endParaRPr>
              <a:latin typeface="Inconsolata"/>
              <a:ea typeface="Inconsolata"/>
              <a:cs typeface="Inconsolata"/>
              <a:sym typeface="Inconsolata"/>
            </a:endParaRPr>
          </a:p>
        </p:txBody>
      </p:sp>
      <p:sp>
        <p:nvSpPr>
          <p:cNvPr id="794" name="Google Shape;794;p7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a:t>
            </a:r>
            <a:r>
              <a:rPr lang="en">
                <a:latin typeface="Inconsolata"/>
                <a:ea typeface="Inconsolata"/>
                <a:cs typeface="Inconsolata"/>
                <a:sym typeface="Inconsolata"/>
              </a:rPr>
              <a:t>lign-self</a:t>
            </a:r>
            <a:endParaRPr>
              <a:latin typeface="Inconsolata"/>
              <a:ea typeface="Inconsolata"/>
              <a:cs typeface="Inconsolata"/>
              <a:sym typeface="Inconsolata"/>
            </a:endParaRPr>
          </a:p>
        </p:txBody>
      </p:sp>
      <p:sp>
        <p:nvSpPr>
          <p:cNvPr id="795" name="Google Shape;795;p7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96" name="Google Shape;796;p79"/>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97" name="Google Shape;797;p79"/>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98" name="Google Shape;798;p79"/>
          <p:cNvSpPr/>
          <p:nvPr/>
        </p:nvSpPr>
        <p:spPr>
          <a:xfrm>
            <a:off x="6407994" y="244068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99" name="Google Shape;799;p79"/>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800" name="Google Shape;800;p7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Flexbox Layouts</a:t>
            </a:r>
            <a:endParaRPr/>
          </a:p>
        </p:txBody>
      </p:sp>
      <p:sp>
        <p:nvSpPr>
          <p:cNvPr id="806" name="Google Shape;806;p8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1"/>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
        <p:nvSpPr>
          <p:cNvPr id="812" name="Google Shape;812;p81"/>
          <p:cNvSpPr/>
          <p:nvPr/>
        </p:nvSpPr>
        <p:spPr>
          <a:xfrm rot="-5400000">
            <a:off x="6838900" y="1254675"/>
            <a:ext cx="1828500" cy="2028000"/>
          </a:xfrm>
          <a:prstGeom prst="rect">
            <a:avLst/>
          </a:prstGeom>
          <a:solidFill>
            <a:srgbClr val="00A7B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813" name="Google Shape;813;p81"/>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nest a flex container inside of a flex container — no problem.</a:t>
            </a:r>
            <a:endParaRPr/>
          </a:p>
          <a:p>
            <a:pPr indent="0" lvl="0" marL="0" rtl="0" algn="l">
              <a:spcBef>
                <a:spcPts val="1600"/>
              </a:spcBef>
              <a:spcAft>
                <a:spcPts val="1600"/>
              </a:spcAft>
              <a:buNone/>
            </a:pPr>
            <a:r>
              <a:rPr lang="en"/>
              <a:t>Flex container properties only adjust their direct children, so you may need several layers of flexing to drill down to further descendent elements!</a:t>
            </a:r>
            <a:endParaRPr/>
          </a:p>
        </p:txBody>
      </p:sp>
      <p:sp>
        <p:nvSpPr>
          <p:cNvPr id="814" name="Google Shape;814;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Flex Within Flex?</a:t>
            </a:r>
            <a:endParaRPr/>
          </a:p>
        </p:txBody>
      </p:sp>
      <p:sp>
        <p:nvSpPr>
          <p:cNvPr id="815" name="Google Shape;815;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16" name="Google Shape;816;p81"/>
          <p:cNvSpPr/>
          <p:nvPr/>
        </p:nvSpPr>
        <p:spPr>
          <a:xfrm>
            <a:off x="475482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7" name="Google Shape;817;p81"/>
          <p:cNvSpPr/>
          <p:nvPr/>
        </p:nvSpPr>
        <p:spPr>
          <a:xfrm>
            <a:off x="74108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8" name="Google Shape;818;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82"/>
          <p:cNvSpPr txBox="1"/>
          <p:nvPr/>
        </p:nvSpPr>
        <p:spPr>
          <a:xfrm>
            <a:off x="3061650" y="2375150"/>
            <a:ext cx="2921700" cy="23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 css */</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main {</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display: flex;</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section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align-items: center;</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display: flex;</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justify-content: center;</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endParaRPr b="1" sz="1600">
              <a:highlight>
                <a:srgbClr val="FFD966"/>
              </a:highlight>
              <a:latin typeface="Inconsolata"/>
              <a:ea typeface="Inconsolata"/>
              <a:cs typeface="Inconsolata"/>
              <a:sym typeface="Inconsolata"/>
            </a:endParaRPr>
          </a:p>
        </p:txBody>
      </p:sp>
      <p:sp>
        <p:nvSpPr>
          <p:cNvPr id="824" name="Google Shape;824;p8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Flexboxes Require Dual Flex Declarations</a:t>
            </a:r>
            <a:endParaRPr/>
          </a:p>
          <a:p>
            <a:pPr indent="0" lvl="0" marL="0" rtl="0" algn="l">
              <a:spcBef>
                <a:spcPts val="0"/>
              </a:spcBef>
              <a:spcAft>
                <a:spcPts val="0"/>
              </a:spcAft>
              <a:buNone/>
            </a:pPr>
            <a:r>
              <a:t/>
            </a:r>
            <a:endParaRPr/>
          </a:p>
        </p:txBody>
      </p:sp>
      <p:sp>
        <p:nvSpPr>
          <p:cNvPr id="825" name="Google Shape;825;p82"/>
          <p:cNvSpPr txBox="1"/>
          <p:nvPr/>
        </p:nvSpPr>
        <p:spPr>
          <a:xfrm>
            <a:off x="509575" y="2375150"/>
            <a:ext cx="2882400" cy="22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 class=”ichi”&gt;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 class=”ni”&gt;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&lt;p&gt;More 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p:txBody>
      </p:sp>
      <p:grpSp>
        <p:nvGrpSpPr>
          <p:cNvPr id="826" name="Google Shape;826;p82"/>
          <p:cNvGrpSpPr/>
          <p:nvPr/>
        </p:nvGrpSpPr>
        <p:grpSpPr>
          <a:xfrm>
            <a:off x="509375" y="910411"/>
            <a:ext cx="8125240" cy="1303520"/>
            <a:chOff x="509550" y="975475"/>
            <a:chExt cx="8247300" cy="1878000"/>
          </a:xfrm>
        </p:grpSpPr>
        <p:sp>
          <p:nvSpPr>
            <p:cNvPr id="827" name="Google Shape;827;p82"/>
            <p:cNvSpPr/>
            <p:nvPr/>
          </p:nvSpPr>
          <p:spPr>
            <a:xfrm>
              <a:off x="509550" y="975475"/>
              <a:ext cx="8247300" cy="18780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2"/>
            <p:cNvSpPr/>
            <p:nvPr/>
          </p:nvSpPr>
          <p:spPr>
            <a:xfrm>
              <a:off x="4737925" y="1104475"/>
              <a:ext cx="3816000" cy="1401300"/>
            </a:xfrm>
            <a:prstGeom prst="rect">
              <a:avLst/>
            </a:prstGeom>
            <a:solidFill>
              <a:srgbClr val="FFD9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2"/>
            <p:cNvSpPr/>
            <p:nvPr/>
          </p:nvSpPr>
          <p:spPr>
            <a:xfrm>
              <a:off x="661575" y="1104475"/>
              <a:ext cx="3816000" cy="1423800"/>
            </a:xfrm>
            <a:prstGeom prst="rect">
              <a:avLst/>
            </a:prstGeom>
            <a:solidFill>
              <a:srgbClr val="FFD9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2"/>
            <p:cNvSpPr/>
            <p:nvPr/>
          </p:nvSpPr>
          <p:spPr>
            <a:xfrm>
              <a:off x="5811627" y="1629928"/>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2"/>
            <p:cNvSpPr/>
            <p:nvPr/>
          </p:nvSpPr>
          <p:spPr>
            <a:xfrm>
              <a:off x="1735275" y="1641166"/>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2"/>
            <p:cNvSpPr txBox="1"/>
            <p:nvPr/>
          </p:nvSpPr>
          <p:spPr>
            <a:xfrm>
              <a:off x="8148450" y="2430655"/>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833" name="Google Shape;833;p82"/>
            <p:cNvSpPr txBox="1"/>
            <p:nvPr/>
          </p:nvSpPr>
          <p:spPr>
            <a:xfrm>
              <a:off x="3713936" y="2042582"/>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4" name="Google Shape;834;p82"/>
            <p:cNvSpPr txBox="1"/>
            <p:nvPr/>
          </p:nvSpPr>
          <p:spPr>
            <a:xfrm>
              <a:off x="7799700" y="2042594"/>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5" name="Google Shape;835;p82"/>
            <p:cNvSpPr txBox="1"/>
            <p:nvPr/>
          </p:nvSpPr>
          <p:spPr>
            <a:xfrm>
              <a:off x="5811614" y="1653790"/>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836" name="Google Shape;836;p82"/>
            <p:cNvSpPr txBox="1"/>
            <p:nvPr/>
          </p:nvSpPr>
          <p:spPr>
            <a:xfrm>
              <a:off x="1735269" y="1665009"/>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837" name="Google Shape;837;p8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38" name="Google Shape;838;p82"/>
          <p:cNvSpPr txBox="1"/>
          <p:nvPr/>
        </p:nvSpPr>
        <p:spPr>
          <a:xfrm>
            <a:off x="5983350" y="2375150"/>
            <a:ext cx="2725800" cy="10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now plays two roles: </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It’s the child of </a:t>
            </a:r>
            <a:r>
              <a:rPr b="1" lang="en">
                <a:solidFill>
                  <a:schemeClr val="dk1"/>
                </a:solidFill>
                <a:latin typeface="Inconsolata"/>
                <a:ea typeface="Inconsolata"/>
                <a:cs typeface="Inconsolata"/>
                <a:sym typeface="Inconsolata"/>
              </a:rPr>
              <a:t>&lt;main&gt;</a:t>
            </a:r>
            <a:r>
              <a:rPr lang="en">
                <a:solidFill>
                  <a:schemeClr val="dk1"/>
                </a:solidFill>
                <a:latin typeface="Proxima Nova"/>
                <a:ea typeface="Proxima Nova"/>
                <a:cs typeface="Proxima Nova"/>
                <a:sym typeface="Proxima Nova"/>
              </a:rPr>
              <a:t> but also </a:t>
            </a:r>
            <a:br>
              <a:rPr lang="en">
                <a:solidFill>
                  <a:schemeClr val="dk1"/>
                </a:solidFill>
                <a:latin typeface="Proxima Nova"/>
                <a:ea typeface="Proxima Nova"/>
                <a:cs typeface="Proxima Nova"/>
                <a:sym typeface="Proxima Nova"/>
              </a:rPr>
            </a:br>
            <a:r>
              <a:rPr lang="en">
                <a:solidFill>
                  <a:schemeClr val="dk1"/>
                </a:solidFill>
                <a:highlight>
                  <a:schemeClr val="accent2"/>
                </a:highlight>
                <a:latin typeface="Proxima Nova"/>
                <a:ea typeface="Proxima Nova"/>
                <a:cs typeface="Proxima Nova"/>
                <a:sym typeface="Proxima Nova"/>
              </a:rPr>
              <a:t>the parent of &lt;p&gt; elements</a:t>
            </a:r>
            <a:r>
              <a:rPr lang="en">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When flex is applied to any element — even a flex child — it will control the children directly beneath it. You nest flexboxes indefinitely using this method.</a:t>
            </a:r>
            <a:endParaRPr>
              <a:latin typeface="Proxima Nova"/>
              <a:ea typeface="Proxima Nova"/>
              <a:cs typeface="Proxima Nova"/>
              <a:sym typeface="Proxima Nova"/>
            </a:endParaRPr>
          </a:p>
        </p:txBody>
      </p:sp>
      <p:sp>
        <p:nvSpPr>
          <p:cNvPr id="839" name="Google Shape;839;p8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83"/>
          <p:cNvSpPr txBox="1"/>
          <p:nvPr>
            <p:ph type="title"/>
          </p:nvPr>
        </p:nvSpPr>
        <p:spPr>
          <a:xfrm>
            <a:off x="908850" y="3132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Layout Challenge Part 2</a:t>
            </a:r>
            <a:endParaRPr b="0" sz="2800">
              <a:solidFill>
                <a:srgbClr val="000000"/>
              </a:solidFill>
            </a:endParaRPr>
          </a:p>
        </p:txBody>
      </p:sp>
      <p:sp>
        <p:nvSpPr>
          <p:cNvPr id="845" name="Google Shape;845;p8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6" name="Google Shape;846;p8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47" name="Google Shape;847;p83"/>
          <p:cNvSpPr txBox="1"/>
          <p:nvPr>
            <p:ph idx="1" type="body"/>
          </p:nvPr>
        </p:nvSpPr>
        <p:spPr>
          <a:xfrm>
            <a:off x="457200" y="1143000"/>
            <a:ext cx="8229600" cy="86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Continue with the layout challenge and complete layouts 3, 4, and 5</a:t>
            </a:r>
            <a:endParaRPr/>
          </a:p>
        </p:txBody>
      </p:sp>
      <p:sp>
        <p:nvSpPr>
          <p:cNvPr id="848" name="Google Shape;848;p8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60-90 minutes</a:t>
            </a:r>
            <a:endParaRPr/>
          </a:p>
        </p:txBody>
      </p:sp>
      <p:sp>
        <p:nvSpPr>
          <p:cNvPr id="849" name="Google Shape;849;p83"/>
          <p:cNvSpPr/>
          <p:nvPr/>
        </p:nvSpPr>
        <p:spPr>
          <a:xfrm>
            <a:off x="4238688" y="2744563"/>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3"/>
          <p:cNvSpPr/>
          <p:nvPr/>
        </p:nvSpPr>
        <p:spPr>
          <a:xfrm>
            <a:off x="7532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endParaRPr sz="1800">
              <a:latin typeface="Proxima Nova"/>
              <a:ea typeface="Proxima Nova"/>
              <a:cs typeface="Proxima Nova"/>
              <a:sym typeface="Proxima Nova"/>
            </a:endParaRPr>
          </a:p>
        </p:txBody>
      </p:sp>
      <p:sp>
        <p:nvSpPr>
          <p:cNvPr id="851" name="Google Shape;851;p83"/>
          <p:cNvSpPr/>
          <p:nvPr/>
        </p:nvSpPr>
        <p:spPr>
          <a:xfrm>
            <a:off x="52195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https://drive.google.com/drive/folders/1Q0Fw4JfOcuFBKtvgBSwo2W0ZIIpje4Xs?usp=sharing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{50A65991-806D-4845-B7CD-65F974F0AF10}</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0:00–1:15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Flexbox Instruction/Walk-Through</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Demonstrate flexbox properties using the walk-through code as examples.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Nav With Flexbox</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Apply the flexbox parent and child rules to create a navbar. Encourage students to look at the examples from the walk-through if they get stuck — it will be tough going from a length, list-based explanation to actually applying the rules.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Children Properties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properties applicable to specific children elements in flexbox containers.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Airbnb Mockup</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Students get a lengthier challenge based on a real-life website from a modern, techy company. </a:t>
                      </a:r>
                      <a:endParaRPr sz="1000">
                        <a:solidFill>
                          <a:srgbClr val="000000"/>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7" name="Google Shape;327;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5" name="Shape 855"/>
        <p:cNvGrpSpPr/>
        <p:nvPr/>
      </p:nvGrpSpPr>
      <p:grpSpPr>
        <a:xfrm>
          <a:off x="0" y="0"/>
          <a:ext cx="0" cy="0"/>
          <a:chOff x="0" y="0"/>
          <a:chExt cx="0" cy="0"/>
        </a:xfrm>
      </p:grpSpPr>
      <p:sp>
        <p:nvSpPr>
          <p:cNvPr id="856" name="Google Shape;856;p84"/>
          <p:cNvSpPr txBox="1"/>
          <p:nvPr>
            <p:ph type="title"/>
          </p:nvPr>
        </p:nvSpPr>
        <p:spPr>
          <a:xfrm>
            <a:off x="908850" y="3132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Airbnb Mockup</a:t>
            </a:r>
            <a:endParaRPr b="0" sz="2800">
              <a:solidFill>
                <a:srgbClr val="000000"/>
              </a:solidFill>
            </a:endParaRPr>
          </a:p>
        </p:txBody>
      </p:sp>
      <p:sp>
        <p:nvSpPr>
          <p:cNvPr id="857" name="Google Shape;857;p84"/>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58" name="Google Shape;858;p8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59" name="Google Shape;859;p84"/>
          <p:cNvSpPr txBox="1"/>
          <p:nvPr>
            <p:ph idx="1" type="body"/>
          </p:nvPr>
        </p:nvSpPr>
        <p:spPr>
          <a:xfrm>
            <a:off x="457200" y="1143000"/>
            <a:ext cx="8229600" cy="86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Many professional websites use flex properties, including Airbnb! Practice your new flex skills by recreating the examples provided in the screenshots.</a:t>
            </a:r>
            <a:endParaRPr/>
          </a:p>
        </p:txBody>
      </p:sp>
      <p:sp>
        <p:nvSpPr>
          <p:cNvPr id="860" name="Google Shape;860;p8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60-90 minutes</a:t>
            </a:r>
            <a:endParaRPr/>
          </a:p>
        </p:txBody>
      </p:sp>
      <p:sp>
        <p:nvSpPr>
          <p:cNvPr id="861" name="Google Shape;861;p84"/>
          <p:cNvSpPr/>
          <p:nvPr/>
        </p:nvSpPr>
        <p:spPr>
          <a:xfrm>
            <a:off x="753200" y="2142763"/>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https://codepen.io/GAmarketing/pen/LYYBaEX</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62" name="Google Shape;862;p84"/>
          <p:cNvSpPr/>
          <p:nvPr/>
        </p:nvSpPr>
        <p:spPr>
          <a:xfrm>
            <a:off x="4238688" y="2744563"/>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4"/>
          <p:cNvSpPr/>
          <p:nvPr/>
        </p:nvSpPr>
        <p:spPr>
          <a:xfrm>
            <a:off x="5219500" y="2142763"/>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https://codepen.io/GAmarketing/pen/Yzzjgqb</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85"/>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869" name="Google Shape;869;p8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870" name="Google Shape;870;p85"/>
          <p:cNvSpPr txBox="1"/>
          <p:nvPr>
            <p:ph idx="1" type="subTitle"/>
          </p:nvPr>
        </p:nvSpPr>
        <p:spPr>
          <a:xfrm>
            <a:off x="457200" y="10609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Flex, Don’t Float!</a:t>
            </a:r>
            <a:endParaRPr/>
          </a:p>
        </p:txBody>
      </p:sp>
      <p:sp>
        <p:nvSpPr>
          <p:cNvPr id="871" name="Google Shape;871;p85"/>
          <p:cNvSpPr txBox="1"/>
          <p:nvPr>
            <p:ph idx="3" type="body"/>
          </p:nvPr>
        </p:nvSpPr>
        <p:spPr>
          <a:xfrm>
            <a:off x="458325" y="1623875"/>
            <a:ext cx="3334500" cy="28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Container elements given </a:t>
            </a:r>
            <a:r>
              <a:rPr b="1" lang="en">
                <a:latin typeface="Inconsolata"/>
                <a:ea typeface="Inconsolata"/>
                <a:cs typeface="Inconsolata"/>
                <a:sym typeface="Inconsolata"/>
              </a:rPr>
              <a:t>display: flex</a:t>
            </a:r>
            <a:r>
              <a:rPr lang="en"/>
              <a:t> can arrange their children.</a:t>
            </a:r>
            <a:endParaRPr/>
          </a:p>
          <a:p>
            <a:pPr indent="-342900" lvl="0" marL="457200" rtl="0" algn="l">
              <a:lnSpc>
                <a:spcPct val="100000"/>
              </a:lnSpc>
              <a:spcBef>
                <a:spcPts val="1000"/>
              </a:spcBef>
              <a:spcAft>
                <a:spcPts val="0"/>
              </a:spcAft>
              <a:buSzPts val="1800"/>
              <a:buChar char="●"/>
            </a:pPr>
            <a:r>
              <a:rPr lang="en"/>
              <a:t>Children elements can be given specific flex properties just for them.</a:t>
            </a:r>
            <a:endParaRPr/>
          </a:p>
          <a:p>
            <a:pPr indent="-342900" lvl="0" marL="457200" rtl="0" algn="l">
              <a:lnSpc>
                <a:spcPct val="100000"/>
              </a:lnSpc>
              <a:spcBef>
                <a:spcPts val="1000"/>
              </a:spcBef>
              <a:spcAft>
                <a:spcPts val="1000"/>
              </a:spcAft>
              <a:buSzPts val="1800"/>
              <a:buChar char="●"/>
            </a:pPr>
            <a:r>
              <a:rPr lang="en"/>
              <a:t>Flex always works along one main axis.</a:t>
            </a:r>
            <a:endParaRPr/>
          </a:p>
        </p:txBody>
      </p:sp>
      <p:sp>
        <p:nvSpPr>
          <p:cNvPr id="872" name="Google Shape;872;p85"/>
          <p:cNvSpPr txBox="1"/>
          <p:nvPr>
            <p:ph idx="4" type="subTitle"/>
          </p:nvPr>
        </p:nvSpPr>
        <p:spPr>
          <a:xfrm>
            <a:off x="4864075" y="10609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Layouts in the Second Dimension</a:t>
            </a:r>
            <a:endParaRPr/>
          </a:p>
        </p:txBody>
      </p:sp>
      <p:sp>
        <p:nvSpPr>
          <p:cNvPr id="873" name="Google Shape;873;p85"/>
          <p:cNvSpPr txBox="1"/>
          <p:nvPr>
            <p:ph idx="5" type="body"/>
          </p:nvPr>
        </p:nvSpPr>
        <p:spPr>
          <a:xfrm>
            <a:off x="4864075" y="16672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 Homework No. 2</a:t>
            </a:r>
            <a:endParaRPr/>
          </a:p>
          <a:p>
            <a:pPr indent="-342900" lvl="0" marL="457200" rtl="0" algn="l">
              <a:spcBef>
                <a:spcPts val="0"/>
              </a:spcBef>
              <a:spcAft>
                <a:spcPts val="0"/>
              </a:spcAft>
              <a:buSzPts val="1800"/>
              <a:buChar char="●"/>
            </a:pPr>
            <a:r>
              <a:rPr lang="en"/>
              <a:t>CSS Grid is coming up!</a:t>
            </a:r>
            <a:endParaRPr/>
          </a:p>
        </p:txBody>
      </p:sp>
      <p:sp>
        <p:nvSpPr>
          <p:cNvPr id="874" name="Google Shape;874;p85"/>
          <p:cNvSpPr txBox="1"/>
          <p:nvPr>
            <p:ph idx="12" type="sldNum"/>
          </p:nvPr>
        </p:nvSpPr>
        <p:spPr>
          <a:xfrm>
            <a:off x="458325" y="4523700"/>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In this lesson, you will:</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2300"/>
              <a:buFont typeface="Helvetica Neue"/>
              <a:buNone/>
            </a:pPr>
            <a:r>
              <a:t/>
            </a:r>
            <a:endParaRPr b="1" sz="17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flexbox properties to create responsive layouts.</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container elements to organize </a:t>
            </a:r>
            <a:r>
              <a:rPr b="1" lang="en" sz="1600">
                <a:solidFill>
                  <a:schemeClr val="dk1"/>
                </a:solidFill>
                <a:latin typeface="Inconsolata"/>
                <a:ea typeface="Inconsolata"/>
                <a:cs typeface="Inconsolata"/>
                <a:sym typeface="Inconsolata"/>
              </a:rPr>
              <a:t>flex-item</a:t>
            </a:r>
            <a:r>
              <a:rPr lang="en" sz="1600">
                <a:solidFill>
                  <a:schemeClr val="dk1"/>
                </a:solidFill>
                <a:latin typeface="Proxima Nova"/>
                <a:ea typeface="Proxima Nova"/>
                <a:cs typeface="Proxima Nova"/>
                <a:sym typeface="Proxima Nova"/>
              </a:rPr>
              <a:t> elements.</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a:t>
            </a:r>
            <a:r>
              <a:rPr b="1" lang="en" sz="1600">
                <a:solidFill>
                  <a:schemeClr val="dk1"/>
                </a:solidFill>
                <a:latin typeface="Inconsolata"/>
                <a:ea typeface="Inconsolata"/>
                <a:cs typeface="Inconsolata"/>
                <a:sym typeface="Inconsolata"/>
              </a:rPr>
              <a:t>flex-item</a:t>
            </a:r>
            <a:r>
              <a:rPr lang="en" sz="1600">
                <a:solidFill>
                  <a:schemeClr val="dk1"/>
                </a:solidFill>
                <a:latin typeface="Inconsolata"/>
                <a:ea typeface="Inconsolata"/>
                <a:cs typeface="Inconsolata"/>
                <a:sym typeface="Inconsolata"/>
              </a:rPr>
              <a:t>s</a:t>
            </a:r>
            <a:r>
              <a:rPr lang="en" sz="1600">
                <a:solidFill>
                  <a:schemeClr val="dk1"/>
                </a:solidFill>
                <a:latin typeface="Proxima Nova"/>
                <a:ea typeface="Proxima Nova"/>
                <a:cs typeface="Proxima Nova"/>
                <a:sym typeface="Proxima Nova"/>
              </a:rPr>
              <a:t> to differentiate unique elements.</a:t>
            </a:r>
            <a:endParaRPr sz="1600">
              <a:solidFill>
                <a:schemeClr val="dk1"/>
              </a:solidFill>
              <a:latin typeface="Proxima Nova"/>
              <a:ea typeface="Proxima Nova"/>
              <a:cs typeface="Proxima Nova"/>
              <a:sym typeface="Proxima Nova"/>
            </a:endParaRPr>
          </a:p>
          <a:p>
            <a:pPr indent="0" lvl="0" marL="0" rtl="0" algn="l">
              <a:lnSpc>
                <a:spcPct val="115000"/>
              </a:lnSpc>
              <a:spcBef>
                <a:spcPts val="70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lnSpc>
                <a:spcPct val="115000"/>
              </a:lnSpc>
              <a:spcBef>
                <a:spcPts val="700"/>
              </a:spcBef>
              <a:spcAft>
                <a:spcPts val="700"/>
              </a:spcAft>
              <a:buNone/>
            </a:pPr>
            <a:r>
              <a:t/>
            </a:r>
            <a:endParaRPr sz="1800">
              <a:latin typeface="Proxima Nova"/>
              <a:ea typeface="Proxima Nova"/>
              <a:cs typeface="Proxima Nova"/>
              <a:sym typeface="Proxima Nova"/>
            </a:endParaRPr>
          </a:p>
        </p:txBody>
      </p:sp>
      <p:sp>
        <p:nvSpPr>
          <p:cNvPr id="333" name="Google Shape;333;p4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Objectives</a:t>
            </a:r>
            <a:endParaRPr/>
          </a:p>
        </p:txBody>
      </p:sp>
      <p:sp>
        <p:nvSpPr>
          <p:cNvPr id="336" name="Google Shape;336;p4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 name="Google Shape;33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57200" y="1777050"/>
            <a:ext cx="80145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CSS: </a:t>
            </a:r>
            <a:r>
              <a:rPr lang="en"/>
              <a:t>Layout Introduction</a:t>
            </a:r>
            <a:endParaRPr sz="3600"/>
          </a:p>
        </p:txBody>
      </p:sp>
      <p:sp>
        <p:nvSpPr>
          <p:cNvPr id="343" name="Google Shape;343;p4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349" name="Google Shape;349;p42"/>
          <p:cNvSpPr txBox="1"/>
          <p:nvPr>
            <p:ph idx="4294967295" type="body"/>
          </p:nvPr>
        </p:nvSpPr>
        <p:spPr>
          <a:xfrm>
            <a:off x="457200" y="1021375"/>
            <a:ext cx="4639800" cy="35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there was CSS, there was table-based layout. Layout is achieved by nesting tables inside of tables.</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We still use table-based layout for html emails.</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And </a:t>
            </a:r>
            <a:r>
              <a:rPr b="1" lang="en">
                <a:solidFill>
                  <a:schemeClr val="dk2"/>
                </a:solidFill>
              </a:rPr>
              <a:t>NOTHING </a:t>
            </a:r>
            <a:r>
              <a:rPr lang="en">
                <a:solidFill>
                  <a:schemeClr val="dk1"/>
                </a:solidFill>
              </a:rPr>
              <a:t>else.</a:t>
            </a:r>
            <a:endParaRPr>
              <a:solidFill>
                <a:schemeClr val="dk1"/>
              </a:solidFill>
            </a:endParaRPr>
          </a:p>
        </p:txBody>
      </p:sp>
      <p:sp>
        <p:nvSpPr>
          <p:cNvPr id="350" name="Google Shape;350;p42"/>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51" name="Google Shape;351;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 name="Google Shape;352;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53" name="Google Shape;353;p42"/>
          <p:cNvGraphicFramePr/>
          <p:nvPr/>
        </p:nvGraphicFramePr>
        <p:xfrm>
          <a:off x="5183400" y="1166950"/>
          <a:ext cx="3000000" cy="3000000"/>
        </p:xfrm>
        <a:graphic>
          <a:graphicData uri="http://schemas.openxmlformats.org/drawingml/2006/table">
            <a:tbl>
              <a:tblPr>
                <a:noFill/>
                <a:tableStyleId>{50A65991-806D-4845-B7CD-65F974F0AF10}</a:tableStyleId>
              </a:tblPr>
              <a:tblGrid>
                <a:gridCol w="1002700"/>
                <a:gridCol w="1002700"/>
                <a:gridCol w="1002700"/>
              </a:tblGrid>
              <a:tr h="789000">
                <a:tc gridSpan="3">
                  <a:txBody>
                    <a:bodyPr/>
                    <a:lstStyle/>
                    <a:p>
                      <a:pPr indent="0" lvl="0" marL="0" rtl="0" algn="l">
                        <a:spcBef>
                          <a:spcPts val="0"/>
                        </a:spcBef>
                        <a:spcAft>
                          <a:spcPts val="0"/>
                        </a:spcAft>
                        <a:buNone/>
                      </a:pPr>
                      <a:r>
                        <a:rPr lang="en"/>
                        <a:t>Title</a:t>
                      </a:r>
                      <a:endParaRPr/>
                    </a:p>
                  </a:txBody>
                  <a:tcPr marT="91425" marB="91425" marR="91425" marL="91425"/>
                </a:tc>
                <a:tc hMerge="1"/>
                <a:tc hMerge="1"/>
              </a:tr>
              <a:tr h="1544850">
                <a:tc>
                  <a:txBody>
                    <a:bodyPr/>
                    <a:lstStyle/>
                    <a:p>
                      <a:pPr indent="0" lvl="0" marL="0" rtl="0" algn="l">
                        <a:spcBef>
                          <a:spcPts val="0"/>
                        </a:spcBef>
                        <a:spcAft>
                          <a:spcPts val="0"/>
                        </a:spcAft>
                        <a:buNone/>
                      </a:pPr>
                      <a:r>
                        <a:rPr lang="en"/>
                        <a:t>First Column</a:t>
                      </a:r>
                      <a:endParaRPr/>
                    </a:p>
                  </a:txBody>
                  <a:tcPr marT="91425" marB="91425" marR="91425" marL="91425"/>
                </a:tc>
                <a:tc>
                  <a:txBody>
                    <a:bodyPr/>
                    <a:lstStyle/>
                    <a:p>
                      <a:pPr indent="0" lvl="0" marL="0" rtl="0" algn="l">
                        <a:spcBef>
                          <a:spcPts val="0"/>
                        </a:spcBef>
                        <a:spcAft>
                          <a:spcPts val="0"/>
                        </a:spcAft>
                        <a:buNone/>
                      </a:pPr>
                      <a:r>
                        <a:rPr lang="en"/>
                        <a:t>Second Column</a:t>
                      </a:r>
                      <a:endParaRPr/>
                    </a:p>
                  </a:txBody>
                  <a:tcPr marT="91425" marB="91425" marR="91425" marL="91425"/>
                </a:tc>
                <a:tc>
                  <a:txBody>
                    <a:bodyPr/>
                    <a:lstStyle/>
                    <a:p>
                      <a:pPr indent="0" lvl="0" marL="0" rtl="0" algn="l">
                        <a:spcBef>
                          <a:spcPts val="0"/>
                        </a:spcBef>
                        <a:spcAft>
                          <a:spcPts val="0"/>
                        </a:spcAft>
                        <a:buNone/>
                      </a:pPr>
                      <a:r>
                        <a:rPr lang="en"/>
                        <a:t>Third Column</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Floats</a:t>
            </a:r>
            <a:endParaRPr/>
          </a:p>
        </p:txBody>
      </p:sp>
      <p:sp>
        <p:nvSpPr>
          <p:cNvPr id="359" name="Google Shape;359;p43"/>
          <p:cNvSpPr txBox="1"/>
          <p:nvPr>
            <p:ph idx="4294967295" type="body"/>
          </p:nvPr>
        </p:nvSpPr>
        <p:spPr>
          <a:xfrm>
            <a:off x="457200" y="1021375"/>
            <a:ext cx="4639800" cy="35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CSS was written a LONG time ago, in a galaxy far, far away (the 1990s). </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That’s why we had the float-based system — it was intended for you </a:t>
            </a:r>
            <a:r>
              <a:rPr b="1" lang="en">
                <a:solidFill>
                  <a:schemeClr val="dk1"/>
                </a:solidFill>
                <a:highlight>
                  <a:schemeClr val="accent2"/>
                </a:highlight>
              </a:rPr>
              <a:t>float</a:t>
            </a:r>
            <a:r>
              <a:rPr b="1" lang="en">
                <a:solidFill>
                  <a:schemeClr val="dk1"/>
                </a:solidFill>
              </a:rPr>
              <a:t> </a:t>
            </a:r>
            <a:r>
              <a:rPr lang="en">
                <a:solidFill>
                  <a:schemeClr val="dk1"/>
                </a:solidFill>
              </a:rPr>
              <a:t>images in a sea of words, like in a magazine.</a:t>
            </a:r>
            <a:endParaRPr>
              <a:solidFill>
                <a:schemeClr val="dk1"/>
              </a:solidFill>
            </a:endParaRPr>
          </a:p>
        </p:txBody>
      </p:sp>
      <p:pic>
        <p:nvPicPr>
          <p:cNvPr id="360" name="Google Shape;360;p43"/>
          <p:cNvPicPr preferRelativeResize="0"/>
          <p:nvPr/>
        </p:nvPicPr>
        <p:blipFill>
          <a:blip r:embed="rId3">
            <a:alphaModFix/>
          </a:blip>
          <a:stretch>
            <a:fillRect/>
          </a:stretch>
        </p:blipFill>
        <p:spPr>
          <a:xfrm>
            <a:off x="5544650" y="517050"/>
            <a:ext cx="3177826" cy="3177826"/>
          </a:xfrm>
          <a:prstGeom prst="rect">
            <a:avLst/>
          </a:prstGeom>
          <a:noFill/>
          <a:ln>
            <a:noFill/>
          </a:ln>
        </p:spPr>
      </p:pic>
      <p:sp>
        <p:nvSpPr>
          <p:cNvPr id="361" name="Google Shape;361;p4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62" name="Google Shape;362;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 name="Google Shape;363;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