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y="5143500" cx="9144000"/>
  <p:notesSz cx="6858000" cy="9144000"/>
  <p:embeddedFontLst>
    <p:embeddedFont>
      <p:font typeface="Proxima Nova"/>
      <p:regular r:id="rId63"/>
      <p:bold r:id="rId64"/>
      <p:italic r:id="rId65"/>
      <p:boldItalic r:id="rId66"/>
    </p:embeddedFont>
    <p:embeddedFont>
      <p:font typeface="Inconsolata"/>
      <p:regular r:id="rId67"/>
      <p:bold r:id="rId68"/>
    </p:embeddedFont>
    <p:embeddedFont>
      <p:font typeface="Oswald"/>
      <p:regular r:id="rId69"/>
      <p:bold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3">
          <p15:clr>
            <a:srgbClr val="9AA0A6"/>
          </p15:clr>
        </p15:guide>
        <p15:guide id="2" pos="130">
          <p15:clr>
            <a:srgbClr val="9AA0A6"/>
          </p15:clr>
        </p15:guide>
        <p15:guide id="3" orient="horz" pos="2914">
          <p15:clr>
            <a:srgbClr val="9AA0A6"/>
          </p15:clr>
        </p15:guide>
        <p15:guide id="4" pos="5649">
          <p15:clr>
            <a:srgbClr val="9AA0A6"/>
          </p15:clr>
        </p15:guide>
        <p15:guide id="5" orient="horz" pos="735">
          <p15:clr>
            <a:srgbClr val="9AA0A6"/>
          </p15:clr>
        </p15:guide>
        <p15:guide id="6" pos="3211">
          <p15:clr>
            <a:srgbClr val="9AA0A6"/>
          </p15:clr>
        </p15:guide>
        <p15:guide id="7" orient="horz" pos="2573">
          <p15:clr>
            <a:srgbClr val="9AA0A6"/>
          </p15:clr>
        </p15:guide>
        <p15:guide id="8" pos="4709">
          <p15:clr>
            <a:srgbClr val="9AA0A6"/>
          </p15:clr>
        </p15:guide>
        <p15:guide id="9" orient="horz" pos="57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91800C-975C-411F-AEBC-61F4FE37F517}">
  <a:tblStyle styleId="{E391800C-975C-411F-AEBC-61F4FE37F51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3" orient="horz"/>
        <p:guide pos="130"/>
        <p:guide pos="2914" orient="horz"/>
        <p:guide pos="5649"/>
        <p:guide pos="735" orient="horz"/>
        <p:guide pos="3211"/>
        <p:guide pos="2573" orient="horz"/>
        <p:guide pos="4709"/>
        <p:guide pos="572"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schemas.openxmlformats.org/officeDocument/2006/relationships/font" Target="fonts/Oswald-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ProximaNova-bold.fntdata"/><Relationship Id="rId63" Type="http://schemas.openxmlformats.org/officeDocument/2006/relationships/font" Target="fonts/ProximaNova-regular.fntdata"/><Relationship Id="rId22" Type="http://schemas.openxmlformats.org/officeDocument/2006/relationships/slide" Target="slides/slide16.xml"/><Relationship Id="rId66" Type="http://schemas.openxmlformats.org/officeDocument/2006/relationships/font" Target="fonts/ProximaNova-boldItalic.fntdata"/><Relationship Id="rId21" Type="http://schemas.openxmlformats.org/officeDocument/2006/relationships/slide" Target="slides/slide15.xml"/><Relationship Id="rId65" Type="http://schemas.openxmlformats.org/officeDocument/2006/relationships/font" Target="fonts/ProximaNova-italic.fntdata"/><Relationship Id="rId24" Type="http://schemas.openxmlformats.org/officeDocument/2006/relationships/slide" Target="slides/slide18.xml"/><Relationship Id="rId68" Type="http://schemas.openxmlformats.org/officeDocument/2006/relationships/font" Target="fonts/Inconsolata-bold.fntdata"/><Relationship Id="rId23" Type="http://schemas.openxmlformats.org/officeDocument/2006/relationships/slide" Target="slides/slide17.xml"/><Relationship Id="rId67" Type="http://schemas.openxmlformats.org/officeDocument/2006/relationships/font" Target="fonts/Inconsolata-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Oswald-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depen.io/GAmarketing/pen/YzzJRRM"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youstart-labs/beginners-guide-to-choose-between-css-grid-and-flexbox-783005dd2412"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depen.io/jkeohan/pen/wbMNbP" TargetMode="External"/><Relationship Id="rId3" Type="http://schemas.openxmlformats.org/officeDocument/2006/relationships/hyperlink" Target="https://codepen.io/jkeohan/pen/yWNxmE?editors=0100" TargetMode="Externa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depen.io/jkeohan/pen/wbMNbP" TargetMode="External"/><Relationship Id="rId3" Type="http://schemas.openxmlformats.org/officeDocument/2006/relationships/hyperlink" Target="https://codepen.io/jkeohan/pen/yWNxmE?editors=0100"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depen.io/GAmarketing/pen/YzzJRRM"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dd4fa9b7e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dd4fa9b7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f1ac603c22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f1ac603c22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Work through this example with the class (this should be a 20–30-minute exercise).</a:t>
            </a:r>
            <a:endParaRPr>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rPr>
              <a:t>Solution: </a:t>
            </a:r>
            <a:r>
              <a:rPr lang="en" u="sng">
                <a:solidFill>
                  <a:schemeClr val="hlink"/>
                </a:solidFill>
                <a:hlinkClick r:id="rId2"/>
              </a:rPr>
              <a:t>https://codepen.io/GAmarketing/pen/YzzJRRM</a:t>
            </a:r>
            <a:endParaRPr b="1">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6c1436eed9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6c1436eed9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6f9b87f5bf_0_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6f9b87f5bf_0_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TALKING POINTS:</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After years of struggling with floats, clears, position, and margin tricks, most developers would give anything to just be able to set up a grid and say: “Each of these takes up a third of a page.” Now we can, but it took a long time to get here!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6f9b87f5bf_0_1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6f9b87f5bf_0_1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TEACHING TIPS:</a:t>
            </a:r>
            <a:endParaRPr b="1">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Reinforce the idea that there are multiple ways of achieving the same goal, and knowing the best use case for a given technique is just as important as knowing the technique itself. Grid isn’t always the best answer, and neither is flexbox! Discuss the pros and cons of each of the three tools.</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In order to convey that both Grid and flexbox complement each other but that one is used for layout (Grid) and the other for content (flexbox) review, this article with the class: </a:t>
            </a:r>
            <a:r>
              <a:rPr lang="en" u="sng">
                <a:solidFill>
                  <a:schemeClr val="hlink"/>
                </a:solidFill>
                <a:hlinkClick r:id="rId2"/>
              </a:rPr>
              <a:t>https://medium.com/youstart-labs/beginners-guide-to-choose-between-css-grid-and-flexbox-783005dd2412</a:t>
            </a:r>
            <a:endParaRPr>
              <a:solidFill>
                <a:schemeClr val="dk1"/>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6f9b87f5bf_0_1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6f9b87f5bf_0_1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TALKING POINTS:</a:t>
            </a:r>
            <a:endParaRPr b="1">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Remind students of the terms “main axis” and “cross axis.”</a:t>
            </a:r>
            <a:endParaRPr>
              <a:solidFill>
                <a:schemeClr val="dk1"/>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6f9b87f5bf_0_1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6f9b87f5bf_0_1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6d1614b03c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6d1614b03c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6f9b87f5bf_0_20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6f9b87f5bf_0_20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is a good opportunity to bring up (again) the importance of container elements in HTML. Even if we can’t see them, they are vital for layouts and building in specific cascading styles. You can translate “natively responsive” into more accessible languages, or ask students what they think it means (“T</a:t>
            </a:r>
            <a:r>
              <a:rPr lang="en">
                <a:solidFill>
                  <a:schemeClr val="dk1"/>
                </a:solidFill>
              </a:rPr>
              <a:t>he Grid squares scale in size with browser size</a:t>
            </a:r>
            <a:r>
              <a:rPr lang="en">
                <a:solidFill>
                  <a:schemeClr val="dk1"/>
                </a:solidFill>
              </a:rPr>
              <a:t>.”).</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6c1436eed9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6c1436eed9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f1b8ee5d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f1b8ee5d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c8ba73708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c8ba73708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6f9b87f5bf_0_20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6f9b87f5bf_0_20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6f9b87f5bf_0_20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6f9b87f5bf_0_20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TALKING POINTS:</a:t>
            </a:r>
            <a:endParaRPr b="1">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This should remind you of… flexbox! </a:t>
            </a:r>
            <a:endParaRPr>
              <a:solidFill>
                <a:schemeClr val="dk1"/>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6f9b87f5bf_0_2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6f9b87f5bf_0_2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TALKING POINTS: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“Measure twice, code once” when it comes to layouts and overarching schemes for code. Details are easy to change, but deciding on the overall structure will tie you to specific decisions that will be hard to undo without changing tons of code in many places.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6c1436eed9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6c1436eed9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f1b8ee5d57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f1b8ee5d57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f1b8ee5d57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f1b8ee5d57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f1b8ee5d57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f1b8ee5d57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6f9b87f5bf_0_3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6f9b87f5bf_0_3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In this CodePen example, a question is raised: Why is the first row larger than the rest? This is the issue with defining the row height explicitly. Comment out the </a:t>
            </a:r>
            <a:r>
              <a:rPr b="1" lang="en">
                <a:solidFill>
                  <a:schemeClr val="dk1"/>
                </a:solidFill>
                <a:latin typeface="Courier New"/>
                <a:ea typeface="Courier New"/>
                <a:cs typeface="Courier New"/>
                <a:sym typeface="Courier New"/>
              </a:rPr>
              <a:t>grid-template-rows</a:t>
            </a:r>
            <a:r>
              <a:rPr lang="en">
                <a:solidFill>
                  <a:schemeClr val="dk1"/>
                </a:solidFill>
              </a:rPr>
              <a:t> and show that this “bug” gets fixed by letting the browser implicitly define rows. This is a good transition into the next topic.</a:t>
            </a:r>
            <a:endParaRPr b="1">
              <a:solidFill>
                <a:schemeClr val="dk1"/>
              </a:solidFill>
              <a:highlight>
                <a:srgbClr val="FFFF00"/>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744d3b53ec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744d3b53ec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Lead the class through this.</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744d3b53ec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744d3b53ec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6c1436eed9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6c1436eed9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6f9b87f5bf_0_2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6f9b87f5bf_0_2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Try demonstrating “css define grid row height for implicit rows” as a search phrase for this question. At about this point, start encouraging students to research their questions and try out the specific answers that come back. The whole “teach a person to fish” concept can be brought up.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6f9b87f5bf_0_2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6f9b87f5bf_0_2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TALKING POINTS:</a:t>
            </a:r>
            <a:endParaRPr b="1">
              <a:solidFill>
                <a:schemeClr val="dk1"/>
              </a:solidFill>
            </a:endParaRPr>
          </a:p>
          <a:p>
            <a:pPr indent="0" lvl="0" marL="0" rtl="0" algn="l">
              <a:spcBef>
                <a:spcPts val="0"/>
              </a:spcBef>
              <a:spcAft>
                <a:spcPts val="0"/>
              </a:spcAft>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We can let the content determine the height as an alternative to explicitly defining it. </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744d3b53ec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744d3b53ec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TALKING POINTS:</a:t>
            </a:r>
            <a:endParaRPr b="1">
              <a:solidFill>
                <a:schemeClr val="dk1"/>
              </a:solidFill>
            </a:endParaRPr>
          </a:p>
          <a:p>
            <a:pPr indent="0" lvl="0" marL="0" rtl="0" algn="l">
              <a:spcBef>
                <a:spcPts val="0"/>
              </a:spcBef>
              <a:spcAft>
                <a:spcPts val="0"/>
              </a:spcAft>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is an example and is meant only to convey implicit tracks.</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744d3b53ec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744d3b53ec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6f9b87f5bf_0_2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6f9b87f5bf_0_2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6f9b87f5bf_0_2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6f9b87f5bf_0_2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744d3b53ec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744d3b53ec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6f9b87f5bf_0_2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6f9b87f5bf_0_2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6f9b87f5bf_0_2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6f9b87f5bf_0_2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TALKING POINTS:</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This should remind you of the box model properties: One value for margin is all sides, two values is vertical/horizontal, and four values sets TRBL directions. Identifying common patterns is vital to developing a more intuitive understanding of the bigger picture rather than memorizing every detail independently.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6c1436eed9_0_1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6c1436eed9_0_1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highlight>
                <a:srgbClr val="FFFF00"/>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8338352b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8338352b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744d3b53ec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744d3b53ec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6f9b87f5bf_0_2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6f9b87f5bf_0_2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highlight>
                <a:srgbClr val="FFFF00"/>
              </a:highlight>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6f9b87f5bf_0_2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6f9b87f5bf_0_2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highlight>
                <a:srgbClr val="FFFF00"/>
              </a:highlight>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6f9b87f5bf_0_28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6f9b87f5bf_0_28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highlight>
                <a:srgbClr val="FFFF00"/>
              </a:highlight>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744d3b53ec_0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744d3b53ec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is another blended code-along/self-guided activity. I usually let the students run with it for 20–30 minutes, then come back and code-along to finish the job.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Midway through self-guided work, it’s good to bring up the idea of responsive images. Do the whole “height: auto; + max-width: 100%” trick so they can see the image respond to the grid changing sizes. Move the page width around so they can see it. Part of what you want them to see is how LITTLE code is required to get this done.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Additional image gallery starter/solution code:</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Starter:</a:t>
            </a:r>
            <a:r>
              <a:rPr b="1" lang="en">
                <a:solidFill>
                  <a:schemeClr val="dk1"/>
                </a:solidFill>
              </a:rPr>
              <a:t> </a:t>
            </a:r>
            <a:r>
              <a:rPr lang="en" u="sng">
                <a:solidFill>
                  <a:schemeClr val="hlink"/>
                </a:solidFill>
                <a:hlinkClick r:id="rId2"/>
              </a:rPr>
              <a:t>https://codepen.io/jkeohan/pen/wbMNbP</a:t>
            </a:r>
            <a:endParaRPr b="1">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Solution:</a:t>
            </a:r>
            <a:r>
              <a:rPr b="1" lang="en">
                <a:solidFill>
                  <a:schemeClr val="dk1"/>
                </a:solidFill>
              </a:rPr>
              <a:t> </a:t>
            </a:r>
            <a:r>
              <a:rPr lang="en" u="sng">
                <a:solidFill>
                  <a:schemeClr val="hlink"/>
                </a:solidFill>
                <a:hlinkClick r:id="rId3"/>
              </a:rPr>
              <a:t>https://codepen.io/jkeohan/pen/yWNxmE?editors=0100</a:t>
            </a:r>
            <a:endParaRPr b="1">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f1ac603c22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f1ac603c22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is another blended code-along/self-guided activity. I usually let the students run with it for 20–30 minutes, then come back and code-along to finish the job.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Midway through self-guided work, it’s good to bring up the idea of responsive images. Do the whole “height: auto; + max-width: 100%” trick so they can see the image respond to the grid changing sizes. Move the page width around so they can see it. Part of what you want them to see is how LITTLE code is required to get this done.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Additional image gallery starter/solution code:</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Starter:</a:t>
            </a:r>
            <a:r>
              <a:rPr b="1" lang="en">
                <a:solidFill>
                  <a:schemeClr val="dk1"/>
                </a:solidFill>
              </a:rPr>
              <a:t> </a:t>
            </a:r>
            <a:r>
              <a:rPr lang="en" u="sng">
                <a:solidFill>
                  <a:schemeClr val="hlink"/>
                </a:solidFill>
                <a:hlinkClick r:id="rId2"/>
              </a:rPr>
              <a:t>https://codepen.io/jkeohan/pen/wbMNbP</a:t>
            </a:r>
            <a:endParaRPr b="1">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Solution:</a:t>
            </a:r>
            <a:r>
              <a:rPr b="1" lang="en">
                <a:solidFill>
                  <a:schemeClr val="dk1"/>
                </a:solidFill>
              </a:rPr>
              <a:t> </a:t>
            </a:r>
            <a:r>
              <a:rPr lang="en" u="sng">
                <a:solidFill>
                  <a:schemeClr val="hlink"/>
                </a:solidFill>
                <a:hlinkClick r:id="rId3"/>
              </a:rPr>
              <a:t>https://codepen.io/jkeohan/pen/yWNxmE?editors=0100</a:t>
            </a:r>
            <a:endParaRPr b="1">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744d3b53ec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744d3b53ec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744d3b53ec_0_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744d3b53ec_0_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If students haven’t heard it 100 times already, this is another chance to bring home the “not just one right way” theme that permeates web development and beginner classes especially.</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744d3b53ec_0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744d3b53ec_0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Extend this example as a code-along as you explain how these layout methods work together.</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6c1436eed9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6c1436eed9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8338352be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8338352be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f1ac603c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f1ac603c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f1ac603c2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f1ac603c2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f1ac603c2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f1ac603c2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f1ac603c2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f1ac603c2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There’s a lot about GitHub that will be confusing at first. Demonstrating each of these steps and writing them on the board in sequence as a “cheat sheet” should be very helpful. </a:t>
            </a:r>
            <a:endParaRPr>
              <a:solidFill>
                <a:schemeClr val="dk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f1b711f5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f1b711f5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There’s a lot about GitHub that will be confusing at first. Demonstrating each of these steps and writing them on the board in sequence as a “cheat sheet” should be very helpful. </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f1ac603c2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f1ac603c2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3dd4fa9b7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3dd4fa9b7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6d1614b03c_0_34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chemeClr val="dk1"/>
                </a:solidFill>
              </a:rPr>
              <a:t>DURATION</a:t>
            </a:r>
            <a:r>
              <a:rPr lang="en" sz="1100">
                <a:solidFill>
                  <a:schemeClr val="dk1"/>
                </a:solidFill>
              </a:rPr>
              <a:t>: 1 minute</a:t>
            </a:r>
            <a:endParaRPr sz="1100">
              <a:solidFill>
                <a:schemeClr val="dk1"/>
              </a:solidFill>
            </a:endParaRPr>
          </a:p>
          <a:p>
            <a:pPr indent="0" lvl="0" marL="0" rtl="0" algn="l">
              <a:spcBef>
                <a:spcPts val="900"/>
              </a:spcBef>
              <a:spcAft>
                <a:spcPts val="0"/>
              </a:spcAft>
              <a:buClr>
                <a:schemeClr val="dk1"/>
              </a:buClr>
              <a:buSzPts val="1100"/>
              <a:buFont typeface="Arial"/>
              <a:buNone/>
            </a:pPr>
            <a:r>
              <a:rPr b="1" lang="en" sz="1100">
                <a:solidFill>
                  <a:schemeClr val="dk1"/>
                </a:solidFill>
              </a:rPr>
              <a:t>TEACHING TIPS:</a:t>
            </a:r>
            <a:endParaRPr sz="1100">
              <a:solidFill>
                <a:schemeClr val="dk1"/>
              </a:solidFill>
            </a:endParaRPr>
          </a:p>
          <a:p>
            <a:pPr indent="-298450" lvl="0" marL="457200" rtl="0" algn="l">
              <a:spcBef>
                <a:spcPts val="900"/>
              </a:spcBef>
              <a:spcAft>
                <a:spcPts val="0"/>
              </a:spcAft>
              <a:buClr>
                <a:schemeClr val="dk1"/>
              </a:buClr>
              <a:buSzPts val="1100"/>
              <a:buChar char="●"/>
            </a:pPr>
            <a:r>
              <a:rPr lang="en" sz="1100">
                <a:solidFill>
                  <a:schemeClr val="dk1"/>
                </a:solidFill>
              </a:rPr>
              <a:t>Learning objectives help frame the lesson and give students an idea of what to expect and focus on.</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Explain to students how this lesson fits into the overall course to help them make connections with content from other lessons.</a:t>
            </a:r>
            <a:endParaRPr b="1"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b="1" sz="1100">
              <a:solidFill>
                <a:schemeClr val="dk1"/>
              </a:solidFill>
            </a:endParaRPr>
          </a:p>
        </p:txBody>
      </p:sp>
      <p:sp>
        <p:nvSpPr>
          <p:cNvPr id="330" name="Google Shape;330;g6d1614b03c_0_347:notes"/>
          <p:cNvSpPr/>
          <p:nvPr>
            <p:ph idx="2" type="sldImg"/>
          </p:nvPr>
        </p:nvSpPr>
        <p:spPr>
          <a:xfrm>
            <a:off x="1146969" y="685800"/>
            <a:ext cx="4564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6c1436eed9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6c1436eed9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6f9b87f5bf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6f9b87f5bf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Work through this example with the class (this should be a 20–30-minute exercise).</a:t>
            </a:r>
            <a:endParaRPr>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rPr>
              <a:t>Solution: </a:t>
            </a:r>
            <a:r>
              <a:rPr lang="en" u="sng">
                <a:solidFill>
                  <a:schemeClr val="hlink"/>
                </a:solidFill>
                <a:hlinkClick r:id="rId2"/>
              </a:rPr>
              <a:t>https://codepen.io/GAmarketing/pen/YzzJRRM</a:t>
            </a:r>
            <a:endParaRPr b="1">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6f9b87f5bf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6f9b87f5bf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If teaching remotely, use a Slack thread for each separate question. This should be a refresh on the specifics, as well as a reminder that knowing what CSS </a:t>
            </a:r>
            <a:r>
              <a:rPr i="1" lang="en">
                <a:solidFill>
                  <a:schemeClr val="dk1"/>
                </a:solidFill>
              </a:rPr>
              <a:t>can</a:t>
            </a:r>
            <a:r>
              <a:rPr lang="en">
                <a:solidFill>
                  <a:schemeClr val="dk1"/>
                </a:solidFill>
              </a:rPr>
              <a:t> do is more important than memorizing the details of </a:t>
            </a:r>
            <a:r>
              <a:rPr i="1" lang="en">
                <a:solidFill>
                  <a:schemeClr val="dk1"/>
                </a:solidFill>
              </a:rPr>
              <a:t>how</a:t>
            </a:r>
            <a:r>
              <a:rPr lang="en">
                <a:solidFill>
                  <a:schemeClr val="dk1"/>
                </a:solidFill>
              </a:rPr>
              <a:t> to do it (which can be picked back up easily through searching).</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1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s">
  <p:cSld name="CUSTOM">
    <p:bg>
      <p:bgPr>
        <a:solidFill>
          <a:schemeClr val="lt1"/>
        </a:solidFill>
      </p:bgPr>
    </p:bg>
    <p:spTree>
      <p:nvGrpSpPr>
        <p:cNvPr id="11" name="Shape 11"/>
        <p:cNvGrpSpPr/>
        <p:nvPr/>
      </p:nvGrpSpPr>
      <p:grpSpPr>
        <a:xfrm>
          <a:off x="0" y="0"/>
          <a:ext cx="0" cy="0"/>
          <a:chOff x="0" y="0"/>
          <a:chExt cx="0" cy="0"/>
        </a:xfrm>
      </p:grpSpPr>
      <p:sp>
        <p:nvSpPr>
          <p:cNvPr id="12" name="Google Shape;12;p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 name="Google Shape;13;p2"/>
          <p:cNvSpPr/>
          <p:nvPr/>
        </p:nvSpPr>
        <p:spPr>
          <a:xfrm>
            <a:off x="8342625" y="4513775"/>
            <a:ext cx="5343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descr="GA-Cog-900.png" id="16" name="Google Shape;16;p2"/>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7" name="Google Shape;17;p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Blank">
  <p:cSld name="CUSTOM_8_1">
    <p:spTree>
      <p:nvGrpSpPr>
        <p:cNvPr id="89" name="Shape 89"/>
        <p:cNvGrpSpPr/>
        <p:nvPr/>
      </p:nvGrpSpPr>
      <p:grpSpPr>
        <a:xfrm>
          <a:off x="0" y="0"/>
          <a:ext cx="0" cy="0"/>
          <a:chOff x="0" y="0"/>
          <a:chExt cx="0" cy="0"/>
        </a:xfrm>
      </p:grpSpPr>
      <p:sp>
        <p:nvSpPr>
          <p:cNvPr id="90" name="Google Shape;90;p1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91" name="Google Shape;91;p1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p:cSld name="CUSTOM_4">
    <p:spTree>
      <p:nvGrpSpPr>
        <p:cNvPr id="92" name="Shape 92"/>
        <p:cNvGrpSpPr/>
        <p:nvPr/>
      </p:nvGrpSpPr>
      <p:grpSpPr>
        <a:xfrm>
          <a:off x="0" y="0"/>
          <a:ext cx="0" cy="0"/>
          <a:chOff x="0" y="0"/>
          <a:chExt cx="0" cy="0"/>
        </a:xfrm>
      </p:grpSpPr>
      <p:cxnSp>
        <p:nvCxnSpPr>
          <p:cNvPr id="93" name="Google Shape;93;p12"/>
          <p:cNvCxnSpPr/>
          <p:nvPr/>
        </p:nvCxnSpPr>
        <p:spPr>
          <a:xfrm>
            <a:off x="1399725" y="1762588"/>
            <a:ext cx="2638200" cy="0"/>
          </a:xfrm>
          <a:prstGeom prst="straightConnector1">
            <a:avLst/>
          </a:prstGeom>
          <a:noFill/>
          <a:ln cap="flat" cmpd="sng" w="9525">
            <a:solidFill>
              <a:srgbClr val="E41A23"/>
            </a:solidFill>
            <a:prstDash val="solid"/>
            <a:round/>
            <a:headEnd len="med" w="med" type="none"/>
            <a:tailEnd len="med" w="med" type="none"/>
          </a:ln>
        </p:spPr>
      </p:cxnSp>
      <p:cxnSp>
        <p:nvCxnSpPr>
          <p:cNvPr id="94" name="Google Shape;94;p12"/>
          <p:cNvCxnSpPr/>
          <p:nvPr/>
        </p:nvCxnSpPr>
        <p:spPr>
          <a:xfrm>
            <a:off x="4913975" y="1762588"/>
            <a:ext cx="2638200" cy="0"/>
          </a:xfrm>
          <a:prstGeom prst="straightConnector1">
            <a:avLst/>
          </a:prstGeom>
          <a:noFill/>
          <a:ln cap="flat" cmpd="sng" w="9525">
            <a:solidFill>
              <a:srgbClr val="E41A23"/>
            </a:solidFill>
            <a:prstDash val="solid"/>
            <a:round/>
            <a:headEnd len="med" w="med" type="none"/>
            <a:tailEnd len="med" w="med" type="none"/>
          </a:ln>
        </p:spPr>
      </p:cxnSp>
      <p:sp>
        <p:nvSpPr>
          <p:cNvPr id="95" name="Google Shape;95;p12"/>
          <p:cNvSpPr txBox="1"/>
          <p:nvPr/>
        </p:nvSpPr>
        <p:spPr>
          <a:xfrm>
            <a:off x="4057900" y="1301188"/>
            <a:ext cx="8361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6" name="Google Shape;96;p12"/>
          <p:cNvSpPr txBox="1"/>
          <p:nvPr>
            <p:ph type="title"/>
          </p:nvPr>
        </p:nvSpPr>
        <p:spPr>
          <a:xfrm>
            <a:off x="1403050" y="2027913"/>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97" name="Google Shape;97;p12"/>
          <p:cNvSpPr txBox="1"/>
          <p:nvPr>
            <p:ph idx="1" type="subTitle"/>
          </p:nvPr>
        </p:nvSpPr>
        <p:spPr>
          <a:xfrm>
            <a:off x="2249725" y="3285818"/>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chemeClr val="dk2"/>
                </a:solidFill>
              </a:defRPr>
            </a:lvl1pPr>
            <a:lvl2pPr lvl="1" rtl="0" algn="ctr">
              <a:spcBef>
                <a:spcPts val="1600"/>
              </a:spcBef>
              <a:spcAft>
                <a:spcPts val="0"/>
              </a:spcAft>
              <a:buNone/>
              <a:defRPr>
                <a:solidFill>
                  <a:schemeClr val="dk2"/>
                </a:solidFill>
              </a:defRPr>
            </a:lvl2pPr>
            <a:lvl3pPr lvl="2" rtl="0" algn="ctr">
              <a:spcBef>
                <a:spcPts val="1600"/>
              </a:spcBef>
              <a:spcAft>
                <a:spcPts val="0"/>
              </a:spcAft>
              <a:buNone/>
              <a:defRPr>
                <a:solidFill>
                  <a:schemeClr val="dk2"/>
                </a:solidFill>
              </a:defRPr>
            </a:lvl3pPr>
            <a:lvl4pPr lvl="3" rtl="0" algn="ctr">
              <a:spcBef>
                <a:spcPts val="1600"/>
              </a:spcBef>
              <a:spcAft>
                <a:spcPts val="0"/>
              </a:spcAft>
              <a:buNone/>
              <a:defRPr>
                <a:solidFill>
                  <a:schemeClr val="dk2"/>
                </a:solidFill>
              </a:defRPr>
            </a:lvl4pPr>
            <a:lvl5pPr lvl="4" rtl="0" algn="ctr">
              <a:spcBef>
                <a:spcPts val="1600"/>
              </a:spcBef>
              <a:spcAft>
                <a:spcPts val="0"/>
              </a:spcAft>
              <a:buNone/>
              <a:defRPr>
                <a:solidFill>
                  <a:schemeClr val="dk2"/>
                </a:solidFill>
              </a:defRPr>
            </a:lvl5pPr>
            <a:lvl6pPr lvl="5" rtl="0" algn="ctr">
              <a:spcBef>
                <a:spcPts val="1600"/>
              </a:spcBef>
              <a:spcAft>
                <a:spcPts val="0"/>
              </a:spcAft>
              <a:buNone/>
              <a:defRPr>
                <a:solidFill>
                  <a:schemeClr val="dk2"/>
                </a:solidFill>
              </a:defRPr>
            </a:lvl6pPr>
            <a:lvl7pPr lvl="6" rtl="0" algn="ctr">
              <a:spcBef>
                <a:spcPts val="1600"/>
              </a:spcBef>
              <a:spcAft>
                <a:spcPts val="0"/>
              </a:spcAft>
              <a:buNone/>
              <a:defRPr>
                <a:solidFill>
                  <a:schemeClr val="dk2"/>
                </a:solidFill>
              </a:defRPr>
            </a:lvl7pPr>
            <a:lvl8pPr lvl="7" rtl="0" algn="ctr">
              <a:spcBef>
                <a:spcPts val="1600"/>
              </a:spcBef>
              <a:spcAft>
                <a:spcPts val="0"/>
              </a:spcAft>
              <a:buNone/>
              <a:defRPr>
                <a:solidFill>
                  <a:schemeClr val="dk2"/>
                </a:solidFill>
              </a:defRPr>
            </a:lvl8pPr>
            <a:lvl9pPr lvl="8" rtl="0" algn="ctr">
              <a:spcBef>
                <a:spcPts val="1600"/>
              </a:spcBef>
              <a:spcAft>
                <a:spcPts val="1600"/>
              </a:spcAft>
              <a:buNone/>
              <a:defRPr>
                <a:solidFill>
                  <a:schemeClr val="dk2"/>
                </a:solidFill>
              </a:defRPr>
            </a:lvl9pPr>
          </a:lstStyle>
          <a:p/>
        </p:txBody>
      </p:sp>
      <p:sp>
        <p:nvSpPr>
          <p:cNvPr id="98" name="Google Shape;98;p1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99" name="Google Shape;99;p1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Headshot">
  <p:cSld name="CUSTOM_4_2">
    <p:spTree>
      <p:nvGrpSpPr>
        <p:cNvPr id="100" name="Shape 100"/>
        <p:cNvGrpSpPr/>
        <p:nvPr/>
      </p:nvGrpSpPr>
      <p:grpSpPr>
        <a:xfrm>
          <a:off x="0" y="0"/>
          <a:ext cx="0" cy="0"/>
          <a:chOff x="0" y="0"/>
          <a:chExt cx="0" cy="0"/>
        </a:xfrm>
      </p:grpSpPr>
      <p:sp>
        <p:nvSpPr>
          <p:cNvPr id="101" name="Google Shape;101;p13"/>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2" name="Google Shape;102;p13"/>
          <p:cNvSpPr txBox="1"/>
          <p:nvPr>
            <p:ph idx="1" type="subTitle"/>
          </p:nvPr>
        </p:nvSpPr>
        <p:spPr>
          <a:xfrm>
            <a:off x="2249725" y="3220006"/>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rgbClr val="E51B24"/>
                </a:solidFill>
              </a:defRPr>
            </a:lvl1pPr>
            <a:lvl2pPr lvl="1" rtl="0" algn="ctr">
              <a:spcBef>
                <a:spcPts val="1600"/>
              </a:spcBef>
              <a:spcAft>
                <a:spcPts val="0"/>
              </a:spcAft>
              <a:buNone/>
              <a:defRPr sz="1100">
                <a:solidFill>
                  <a:srgbClr val="E51B24"/>
                </a:solidFill>
              </a:defRPr>
            </a:lvl2pPr>
            <a:lvl3pPr lvl="2" rtl="0" algn="ctr">
              <a:spcBef>
                <a:spcPts val="1600"/>
              </a:spcBef>
              <a:spcAft>
                <a:spcPts val="0"/>
              </a:spcAft>
              <a:buNone/>
              <a:defRPr sz="1100">
                <a:solidFill>
                  <a:srgbClr val="E51B24"/>
                </a:solidFill>
              </a:defRPr>
            </a:lvl3pPr>
            <a:lvl4pPr lvl="3" rtl="0" algn="ctr">
              <a:spcBef>
                <a:spcPts val="1600"/>
              </a:spcBef>
              <a:spcAft>
                <a:spcPts val="0"/>
              </a:spcAft>
              <a:buNone/>
              <a:defRPr sz="1100">
                <a:solidFill>
                  <a:srgbClr val="E51B24"/>
                </a:solidFill>
              </a:defRPr>
            </a:lvl4pPr>
            <a:lvl5pPr lvl="4" rtl="0" algn="ctr">
              <a:spcBef>
                <a:spcPts val="1600"/>
              </a:spcBef>
              <a:spcAft>
                <a:spcPts val="0"/>
              </a:spcAft>
              <a:buNone/>
              <a:defRPr sz="1100">
                <a:solidFill>
                  <a:srgbClr val="E51B24"/>
                </a:solidFill>
              </a:defRPr>
            </a:lvl5pPr>
            <a:lvl6pPr lvl="5" rtl="0" algn="ctr">
              <a:spcBef>
                <a:spcPts val="1600"/>
              </a:spcBef>
              <a:spcAft>
                <a:spcPts val="0"/>
              </a:spcAft>
              <a:buNone/>
              <a:defRPr sz="1100">
                <a:solidFill>
                  <a:srgbClr val="E51B24"/>
                </a:solidFill>
              </a:defRPr>
            </a:lvl6pPr>
            <a:lvl7pPr lvl="6" rtl="0" algn="ctr">
              <a:spcBef>
                <a:spcPts val="1600"/>
              </a:spcBef>
              <a:spcAft>
                <a:spcPts val="0"/>
              </a:spcAft>
              <a:buNone/>
              <a:defRPr sz="1100">
                <a:solidFill>
                  <a:srgbClr val="E51B24"/>
                </a:solidFill>
              </a:defRPr>
            </a:lvl7pPr>
            <a:lvl8pPr lvl="7" rtl="0" algn="ctr">
              <a:spcBef>
                <a:spcPts val="1600"/>
              </a:spcBef>
              <a:spcAft>
                <a:spcPts val="0"/>
              </a:spcAft>
              <a:buNone/>
              <a:defRPr sz="1100">
                <a:solidFill>
                  <a:srgbClr val="E51B24"/>
                </a:solidFill>
              </a:defRPr>
            </a:lvl8pPr>
            <a:lvl9pPr lvl="8" rtl="0" algn="ctr">
              <a:spcBef>
                <a:spcPts val="1600"/>
              </a:spcBef>
              <a:spcAft>
                <a:spcPts val="1600"/>
              </a:spcAft>
              <a:buNone/>
              <a:defRPr sz="1100">
                <a:solidFill>
                  <a:srgbClr val="E51B24"/>
                </a:solidFill>
              </a:defRPr>
            </a:lvl9pPr>
          </a:lstStyle>
          <a:p/>
        </p:txBody>
      </p:sp>
      <p:sp>
        <p:nvSpPr>
          <p:cNvPr id="103" name="Google Shape;103;p1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a:t>
            </a:r>
            <a:r>
              <a:rPr lang="en"/>
              <a:t>2020</a:t>
            </a:r>
            <a:r>
              <a:rPr lang="en"/>
              <a:t> General Assembly</a:t>
            </a:r>
            <a:endParaRPr/>
          </a:p>
        </p:txBody>
      </p:sp>
      <p:sp>
        <p:nvSpPr>
          <p:cNvPr id="104" name="Google Shape;104;p13"/>
          <p:cNvSpPr/>
          <p:nvPr/>
        </p:nvSpPr>
        <p:spPr>
          <a:xfrm>
            <a:off x="4047013" y="1247650"/>
            <a:ext cx="881100" cy="881100"/>
          </a:xfrm>
          <a:prstGeom prst="ellipse">
            <a:avLst/>
          </a:prstGeom>
          <a:solidFill>
            <a:srgbClr val="EFEFEF"/>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5" name="Google Shape;105;p13"/>
          <p:cNvCxnSpPr/>
          <p:nvPr/>
        </p:nvCxnSpPr>
        <p:spPr>
          <a:xfrm>
            <a:off x="1399725" y="1762588"/>
            <a:ext cx="2472000" cy="0"/>
          </a:xfrm>
          <a:prstGeom prst="straightConnector1">
            <a:avLst/>
          </a:prstGeom>
          <a:noFill/>
          <a:ln cap="flat" cmpd="sng" w="9525">
            <a:solidFill>
              <a:srgbClr val="E41A23"/>
            </a:solidFill>
            <a:prstDash val="solid"/>
            <a:round/>
            <a:headEnd len="med" w="med" type="none"/>
            <a:tailEnd len="med" w="med" type="none"/>
          </a:ln>
        </p:spPr>
      </p:cxnSp>
      <p:cxnSp>
        <p:nvCxnSpPr>
          <p:cNvPr id="106" name="Google Shape;106;p13"/>
          <p:cNvCxnSpPr/>
          <p:nvPr/>
        </p:nvCxnSpPr>
        <p:spPr>
          <a:xfrm>
            <a:off x="5103425" y="1762588"/>
            <a:ext cx="2472000" cy="0"/>
          </a:xfrm>
          <a:prstGeom prst="straightConnector1">
            <a:avLst/>
          </a:prstGeom>
          <a:noFill/>
          <a:ln cap="flat" cmpd="sng" w="9525">
            <a:solidFill>
              <a:srgbClr val="E41A23"/>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No Attribution">
  <p:cSld name="CUSTOM_4_1">
    <p:spTree>
      <p:nvGrpSpPr>
        <p:cNvPr id="107" name="Shape 107"/>
        <p:cNvGrpSpPr/>
        <p:nvPr/>
      </p:nvGrpSpPr>
      <p:grpSpPr>
        <a:xfrm>
          <a:off x="0" y="0"/>
          <a:ext cx="0" cy="0"/>
          <a:chOff x="0" y="0"/>
          <a:chExt cx="0" cy="0"/>
        </a:xfrm>
      </p:grpSpPr>
      <p:cxnSp>
        <p:nvCxnSpPr>
          <p:cNvPr id="108" name="Google Shape;108;p14"/>
          <p:cNvCxnSpPr/>
          <p:nvPr/>
        </p:nvCxnSpPr>
        <p:spPr>
          <a:xfrm>
            <a:off x="1678950" y="1863425"/>
            <a:ext cx="5786100" cy="0"/>
          </a:xfrm>
          <a:prstGeom prst="straightConnector1">
            <a:avLst/>
          </a:prstGeom>
          <a:noFill/>
          <a:ln cap="flat" cmpd="sng" w="9525">
            <a:solidFill>
              <a:srgbClr val="E41A23"/>
            </a:solidFill>
            <a:prstDash val="solid"/>
            <a:round/>
            <a:headEnd len="med" w="med" type="none"/>
            <a:tailEnd len="med" w="med" type="none"/>
          </a:ln>
        </p:spPr>
      </p:cxnSp>
      <p:sp>
        <p:nvSpPr>
          <p:cNvPr id="109" name="Google Shape;109;p14"/>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110" name="Google Shape;110;p1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11" name="Google Shape;111;p1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Black">
  <p:cSld name="CUSTOM_6_1_1_1_1_1">
    <p:spTree>
      <p:nvGrpSpPr>
        <p:cNvPr id="112" name="Shape 112"/>
        <p:cNvGrpSpPr/>
        <p:nvPr/>
      </p:nvGrpSpPr>
      <p:grpSpPr>
        <a:xfrm>
          <a:off x="0" y="0"/>
          <a:ext cx="0" cy="0"/>
          <a:chOff x="0" y="0"/>
          <a:chExt cx="0" cy="0"/>
        </a:xfrm>
      </p:grpSpPr>
      <p:sp>
        <p:nvSpPr>
          <p:cNvPr id="113" name="Google Shape;113;p15"/>
          <p:cNvSpPr/>
          <p:nvPr/>
        </p:nvSpPr>
        <p:spPr>
          <a:xfrm>
            <a:off x="0" y="2540700"/>
            <a:ext cx="9144000" cy="2602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16" name="Google Shape;116;p15"/>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17" name="Google Shape;117;p15"/>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18" name="Google Shape;118;p1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descr="GA-Cog-900.png" id="119" name="Google Shape;119;p15"/>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Red">
  <p:cSld name="CUSTOM_6_1_1_1_1_1_1">
    <p:spTree>
      <p:nvGrpSpPr>
        <p:cNvPr id="120" name="Shape 120"/>
        <p:cNvGrpSpPr/>
        <p:nvPr/>
      </p:nvGrpSpPr>
      <p:grpSpPr>
        <a:xfrm>
          <a:off x="0" y="0"/>
          <a:ext cx="0" cy="0"/>
          <a:chOff x="0" y="0"/>
          <a:chExt cx="0" cy="0"/>
        </a:xfrm>
      </p:grpSpPr>
      <p:sp>
        <p:nvSpPr>
          <p:cNvPr id="121" name="Google Shape;121;p16"/>
          <p:cNvSpPr/>
          <p:nvPr/>
        </p:nvSpPr>
        <p:spPr>
          <a:xfrm>
            <a:off x="0" y="2540700"/>
            <a:ext cx="9144000" cy="260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24" name="Google Shape;124;p16"/>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25" name="Google Shape;125;p16"/>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26" name="Google Shape;126;p1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127" name="Google Shape;127;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 Timer">
  <p:cSld name="TITLE_AND_BODY_1_2_2_2">
    <p:spTree>
      <p:nvGrpSpPr>
        <p:cNvPr id="128" name="Shape 128"/>
        <p:cNvGrpSpPr/>
        <p:nvPr/>
      </p:nvGrpSpPr>
      <p:grpSpPr>
        <a:xfrm>
          <a:off x="0" y="0"/>
          <a:ext cx="0" cy="0"/>
          <a:chOff x="0" y="0"/>
          <a:chExt cx="0" cy="0"/>
        </a:xfrm>
      </p:grpSpPr>
      <p:sp>
        <p:nvSpPr>
          <p:cNvPr id="129" name="Google Shape;129;p17"/>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31" name="Google Shape;131;p1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32" name="Google Shape;132;p1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3" name="Google Shape;133;p1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34" name="Google Shape;134;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5" name="Google Shape;135;p17"/>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36" name="Google Shape;136;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7" name="Google Shape;137;p1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38" name="Google Shape;138;p17"/>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p:cSld name="TITLE_AND_BODY_1_2_2_2_2">
    <p:spTree>
      <p:nvGrpSpPr>
        <p:cNvPr id="139" name="Shape 139"/>
        <p:cNvGrpSpPr/>
        <p:nvPr/>
      </p:nvGrpSpPr>
      <p:grpSpPr>
        <a:xfrm>
          <a:off x="0" y="0"/>
          <a:ext cx="0" cy="0"/>
          <a:chOff x="0" y="0"/>
          <a:chExt cx="0" cy="0"/>
        </a:xfrm>
      </p:grpSpPr>
      <p:sp>
        <p:nvSpPr>
          <p:cNvPr id="140" name="Google Shape;140;p18"/>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2" name="Google Shape;142;p18"/>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43" name="Google Shape;143;p1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44" name="Google Shape;144;p1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5" name="Google Shape;145;p1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46" name="Google Shape;146;p1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47" name="Google Shape;147;p18"/>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 Timer">
  <p:cSld name="TITLE_AND_BODY_1_2_2_2_1">
    <p:spTree>
      <p:nvGrpSpPr>
        <p:cNvPr id="148" name="Shape 148"/>
        <p:cNvGrpSpPr/>
        <p:nvPr/>
      </p:nvGrpSpPr>
      <p:grpSpPr>
        <a:xfrm>
          <a:off x="0" y="0"/>
          <a:ext cx="0" cy="0"/>
          <a:chOff x="0" y="0"/>
          <a:chExt cx="0" cy="0"/>
        </a:xfrm>
      </p:grpSpPr>
      <p:sp>
        <p:nvSpPr>
          <p:cNvPr id="149" name="Google Shape;149;p19"/>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1" name="Google Shape;151;p1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52" name="Google Shape;152;p1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53" name="Google Shape;153;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4" name="Google Shape;154;p1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55" name="Google Shape;155;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6" name="Google Shape;156;p1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57" name="Google Shape;157;p1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p:cSld name="TITLE_AND_BODY_1_2_2_2_1_2">
    <p:spTree>
      <p:nvGrpSpPr>
        <p:cNvPr id="158" name="Shape 158"/>
        <p:cNvGrpSpPr/>
        <p:nvPr/>
      </p:nvGrpSpPr>
      <p:grpSpPr>
        <a:xfrm>
          <a:off x="0" y="0"/>
          <a:ext cx="0" cy="0"/>
          <a:chOff x="0" y="0"/>
          <a:chExt cx="0" cy="0"/>
        </a:xfrm>
      </p:grpSpPr>
      <p:sp>
        <p:nvSpPr>
          <p:cNvPr id="159" name="Google Shape;159;p20"/>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1" name="Google Shape;161;p2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62" name="Google Shape;162;p2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63" name="Google Shape;163;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4" name="Google Shape;164;p2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65" name="Google Shape;165;p2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Palette">
  <p:cSld name="CUSTOM_13">
    <p:spTree>
      <p:nvGrpSpPr>
        <p:cNvPr id="18" name="Shape 18"/>
        <p:cNvGrpSpPr/>
        <p:nvPr/>
      </p:nvGrpSpPr>
      <p:grpSpPr>
        <a:xfrm>
          <a:off x="0" y="0"/>
          <a:ext cx="0" cy="0"/>
          <a:chOff x="0" y="0"/>
          <a:chExt cx="0" cy="0"/>
        </a:xfrm>
      </p:grpSpPr>
      <p:sp>
        <p:nvSpPr>
          <p:cNvPr id="19" name="Google Shape;19;p3"/>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1" name="Google Shape;21;p3"/>
          <p:cNvSpPr txBox="1"/>
          <p:nvPr/>
        </p:nvSpPr>
        <p:spPr>
          <a:xfrm>
            <a:off x="979500" y="91871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2" name="Google Shape;22;p3"/>
          <p:cNvSpPr txBox="1"/>
          <p:nvPr/>
        </p:nvSpPr>
        <p:spPr>
          <a:xfrm>
            <a:off x="3108300" y="283325"/>
            <a:ext cx="5578500" cy="5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3" name="Google Shape;23;p3"/>
          <p:cNvSpPr txBox="1"/>
          <p:nvPr/>
        </p:nvSpPr>
        <p:spPr>
          <a:xfrm>
            <a:off x="979500" y="280375"/>
            <a:ext cx="2363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222222"/>
                </a:solidFill>
                <a:latin typeface="Proxima Nova"/>
                <a:ea typeface="Proxima Nova"/>
                <a:cs typeface="Proxima Nova"/>
                <a:sym typeface="Proxima Nova"/>
              </a:rPr>
              <a:t>Color Palette</a:t>
            </a:r>
            <a:endParaRPr b="1" sz="2600">
              <a:latin typeface="Proxima Nova"/>
              <a:ea typeface="Proxima Nova"/>
              <a:cs typeface="Proxima Nova"/>
              <a:sym typeface="Proxima Nova"/>
            </a:endParaRPr>
          </a:p>
        </p:txBody>
      </p:sp>
      <p:sp>
        <p:nvSpPr>
          <p:cNvPr id="24" name="Google Shape;24;p3"/>
          <p:cNvSpPr/>
          <p:nvPr/>
        </p:nvSpPr>
        <p:spPr>
          <a:xfrm>
            <a:off x="1086475" y="1338944"/>
            <a:ext cx="1030500" cy="1030500"/>
          </a:xfrm>
          <a:prstGeom prst="ellipse">
            <a:avLst/>
          </a:prstGeom>
          <a:solidFill>
            <a:srgbClr val="E51B2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RED</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5" name="Google Shape;25;p3"/>
          <p:cNvSpPr/>
          <p:nvPr/>
        </p:nvSpPr>
        <p:spPr>
          <a:xfrm>
            <a:off x="2345725" y="1338944"/>
            <a:ext cx="1030500" cy="1030500"/>
          </a:xfrm>
          <a:prstGeom prst="ellipse">
            <a:avLst/>
          </a:prstGeom>
          <a:solidFill>
            <a:srgbClr val="0000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BLACK</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3604988" y="1338944"/>
            <a:ext cx="1030500" cy="10305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latin typeface="Proxima Nova"/>
                <a:ea typeface="Proxima Nova"/>
                <a:cs typeface="Proxima Nova"/>
                <a:sym typeface="Proxima Nova"/>
              </a:rPr>
              <a:t>WHITE</a:t>
            </a:r>
            <a:endParaRPr b="1" sz="12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7" name="Google Shape;27;p3"/>
          <p:cNvSpPr txBox="1"/>
          <p:nvPr/>
        </p:nvSpPr>
        <p:spPr>
          <a:xfrm>
            <a:off x="979500"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8" name="Google Shape;28;p3"/>
          <p:cNvSpPr/>
          <p:nvPr/>
        </p:nvSpPr>
        <p:spPr>
          <a:xfrm>
            <a:off x="2984925" y="3039674"/>
            <a:ext cx="874800" cy="874800"/>
          </a:xfrm>
          <a:prstGeom prst="ellipse">
            <a:avLst/>
          </a:prstGeom>
          <a:solidFill>
            <a:srgbClr val="FFDB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YELLOW</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29" name="Google Shape;29;p3"/>
          <p:cNvSpPr/>
          <p:nvPr/>
        </p:nvSpPr>
        <p:spPr>
          <a:xfrm>
            <a:off x="2039631" y="3039674"/>
            <a:ext cx="874800" cy="874800"/>
          </a:xfrm>
          <a:prstGeom prst="ellipse">
            <a:avLst/>
          </a:prstGeom>
          <a:solidFill>
            <a:schemeClr val="lt2"/>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TEAL</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0" name="Google Shape;30;p3"/>
          <p:cNvSpPr txBox="1"/>
          <p:nvPr/>
        </p:nvSpPr>
        <p:spPr>
          <a:xfrm>
            <a:off x="4148175"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 name="Google Shape;31;p3"/>
          <p:cNvSpPr/>
          <p:nvPr/>
        </p:nvSpPr>
        <p:spPr>
          <a:xfrm>
            <a:off x="1086479" y="3039675"/>
            <a:ext cx="874800" cy="874800"/>
          </a:xfrm>
          <a:prstGeom prst="ellipse">
            <a:avLst/>
          </a:prstGeom>
          <a:solidFill>
            <a:srgbClr val="00A7BD"/>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br>
              <a:rPr b="1" lang="en" sz="1000">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 name="Google Shape;32;p3"/>
          <p:cNvSpPr/>
          <p:nvPr/>
        </p:nvSpPr>
        <p:spPr>
          <a:xfrm>
            <a:off x="4275066" y="3039675"/>
            <a:ext cx="810600" cy="810600"/>
          </a:xfrm>
          <a:prstGeom prst="ellipse">
            <a:avLst/>
          </a:prstGeom>
          <a:solidFill>
            <a:srgbClr val="70B0FA"/>
          </a:solidFill>
          <a:ln>
            <a:noFill/>
          </a:ln>
        </p:spPr>
        <p:txBody>
          <a:bodyPr anchorCtr="0" anchor="ctr" bIns="91425" lIns="0" spcFirstLastPara="1" rIns="0" wrap="square" tIns="91425">
            <a:noAutofit/>
          </a:bodyPr>
          <a:lstStyle/>
          <a:p>
            <a:pPr indent="0" lvl="0" marL="0" rtl="0" algn="l">
              <a:lnSpc>
                <a:spcPct val="115000"/>
              </a:lnSpc>
              <a:spcBef>
                <a:spcPts val="0"/>
              </a:spcBef>
              <a:spcAft>
                <a:spcPts val="0"/>
              </a:spcAft>
              <a:buNone/>
            </a:pPr>
            <a:r>
              <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3" name="Google Shape;33;p3"/>
          <p:cNvSpPr/>
          <p:nvPr/>
        </p:nvSpPr>
        <p:spPr>
          <a:xfrm>
            <a:off x="5214357" y="3039675"/>
            <a:ext cx="810600" cy="810600"/>
          </a:xfrm>
          <a:prstGeom prst="ellipse">
            <a:avLst/>
          </a:prstGeom>
          <a:solidFill>
            <a:srgbClr val="3D6BD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BLUE</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4" name="Google Shape;34;p3"/>
          <p:cNvSpPr txBox="1"/>
          <p:nvPr/>
        </p:nvSpPr>
        <p:spPr>
          <a:xfrm>
            <a:off x="831625" y="4237900"/>
            <a:ext cx="80112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*When applying to charts and graphics, suggested color preference is to start from the left (Light Teal) and move over to the right (Blue). </a:t>
            </a:r>
            <a:endParaRPr b="1" sz="1000">
              <a:latin typeface="Proxima Nova"/>
              <a:ea typeface="Proxima Nova"/>
              <a:cs typeface="Proxima Nova"/>
              <a:sym typeface="Proxima Nova"/>
            </a:endParaRPr>
          </a:p>
        </p:txBody>
      </p:sp>
      <p:sp>
        <p:nvSpPr>
          <p:cNvPr id="35" name="Google Shape;35;p3"/>
          <p:cNvSpPr txBox="1"/>
          <p:nvPr/>
        </p:nvSpPr>
        <p:spPr>
          <a:xfrm>
            <a:off x="949526" y="3214344"/>
            <a:ext cx="11487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TEAL</a:t>
            </a:r>
            <a:endParaRPr b="1" sz="1000">
              <a:latin typeface="Proxima Nova"/>
              <a:ea typeface="Proxima Nova"/>
              <a:cs typeface="Proxima Nova"/>
              <a:sym typeface="Proxima Nova"/>
            </a:endParaRPr>
          </a:p>
        </p:txBody>
      </p:sp>
      <p:sp>
        <p:nvSpPr>
          <p:cNvPr id="36" name="Google Shape;36;p3"/>
          <p:cNvSpPr txBox="1"/>
          <p:nvPr/>
        </p:nvSpPr>
        <p:spPr>
          <a:xfrm>
            <a:off x="4148175" y="3201525"/>
            <a:ext cx="1064400" cy="29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BLUE</a:t>
            </a:r>
            <a:endParaRPr b="1" sz="1000">
              <a:latin typeface="Proxima Nova"/>
              <a:ea typeface="Proxima Nova"/>
              <a:cs typeface="Proxima Nova"/>
              <a:sym typeface="Proxima Nova"/>
            </a:endParaRPr>
          </a:p>
        </p:txBody>
      </p:sp>
      <p:sp>
        <p:nvSpPr>
          <p:cNvPr id="37" name="Google Shape;37;p3"/>
          <p:cNvSpPr/>
          <p:nvPr/>
        </p:nvSpPr>
        <p:spPr>
          <a:xfrm>
            <a:off x="6308725" y="1063850"/>
            <a:ext cx="2115000" cy="2352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txBox="1"/>
          <p:nvPr/>
        </p:nvSpPr>
        <p:spPr>
          <a:xfrm>
            <a:off x="6244513" y="1047513"/>
            <a:ext cx="17499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9" name="Google Shape;39;p3"/>
          <p:cNvSpPr txBox="1"/>
          <p:nvPr/>
        </p:nvSpPr>
        <p:spPr>
          <a:xfrm>
            <a:off x="6357625" y="1403275"/>
            <a:ext cx="2017200" cy="163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i="1" lang="en" sz="1200">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b="1" lang="en" sz="1200">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b="1" lang="en" sz="1200">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0" name="Google Shape;40;p3"/>
          <p:cNvCxnSpPr/>
          <p:nvPr/>
        </p:nvCxnSpPr>
        <p:spPr>
          <a:xfrm>
            <a:off x="1080425" y="4157175"/>
            <a:ext cx="76650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 Timer">
  <p:cSld name="TITLE_AND_BODY_1_2_2_2_1_1">
    <p:spTree>
      <p:nvGrpSpPr>
        <p:cNvPr id="166" name="Shape 166"/>
        <p:cNvGrpSpPr/>
        <p:nvPr/>
      </p:nvGrpSpPr>
      <p:grpSpPr>
        <a:xfrm>
          <a:off x="0" y="0"/>
          <a:ext cx="0" cy="0"/>
          <a:chOff x="0" y="0"/>
          <a:chExt cx="0" cy="0"/>
        </a:xfrm>
      </p:grpSpPr>
      <p:sp>
        <p:nvSpPr>
          <p:cNvPr id="167" name="Google Shape;167;p21"/>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8" name="Google Shape;168;p2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69" name="Google Shape;169;p21"/>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0" name="Google Shape;170;p21"/>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71" name="Google Shape;171;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2" name="Google Shape;172;p21"/>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pic>
        <p:nvPicPr>
          <p:cNvPr id="173" name="Google Shape;173;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4" name="Google Shape;174;p21"/>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75" name="Google Shape;175;p2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p:cSld name="TITLE_AND_BODY_1_2_2_2_1_1_4">
    <p:spTree>
      <p:nvGrpSpPr>
        <p:cNvPr id="176" name="Shape 176"/>
        <p:cNvGrpSpPr/>
        <p:nvPr/>
      </p:nvGrpSpPr>
      <p:grpSpPr>
        <a:xfrm>
          <a:off x="0" y="0"/>
          <a:ext cx="0" cy="0"/>
          <a:chOff x="0" y="0"/>
          <a:chExt cx="0" cy="0"/>
        </a:xfrm>
      </p:grpSpPr>
      <p:sp>
        <p:nvSpPr>
          <p:cNvPr id="177" name="Google Shape;177;p22"/>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8" name="Google Shape;178;p2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79" name="Google Shape;179;p22"/>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0" name="Google Shape;180;p22"/>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81" name="Google Shape;181;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2" name="Google Shape;182;p2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83" name="Google Shape;183;p2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 Timer">
  <p:cSld name="TITLE_AND_BODY_1_2_2_2_1_1_1_1_1">
    <p:spTree>
      <p:nvGrpSpPr>
        <p:cNvPr id="184" name="Shape 184"/>
        <p:cNvGrpSpPr/>
        <p:nvPr/>
      </p:nvGrpSpPr>
      <p:grpSpPr>
        <a:xfrm>
          <a:off x="0" y="0"/>
          <a:ext cx="0" cy="0"/>
          <a:chOff x="0" y="0"/>
          <a:chExt cx="0" cy="0"/>
        </a:xfrm>
      </p:grpSpPr>
      <p:sp>
        <p:nvSpPr>
          <p:cNvPr id="185" name="Google Shape;185;p23"/>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87" name="Google Shape;187;p23"/>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8" name="Google Shape;188;p2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89" name="Google Shape;189;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0" name="Google Shape;190;p2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91" name="Google Shape;191;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2" name="Google Shape;192;p2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93" name="Google Shape;193;p2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p:cSld name="TITLE_AND_BODY_1_2_2_2_1_1_1_1_1_1">
    <p:spTree>
      <p:nvGrpSpPr>
        <p:cNvPr id="194" name="Shape 194"/>
        <p:cNvGrpSpPr/>
        <p:nvPr/>
      </p:nvGrpSpPr>
      <p:grpSpPr>
        <a:xfrm>
          <a:off x="0" y="0"/>
          <a:ext cx="0" cy="0"/>
          <a:chOff x="0" y="0"/>
          <a:chExt cx="0" cy="0"/>
        </a:xfrm>
      </p:grpSpPr>
      <p:sp>
        <p:nvSpPr>
          <p:cNvPr id="195" name="Google Shape;195;p24"/>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97" name="Google Shape;197;p2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8" name="Google Shape;198;p2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99" name="Google Shape;199;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0" name="Google Shape;200;p2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01" name="Google Shape;201;p2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 Timer">
  <p:cSld name="TITLE_AND_BODY_1_2_2_2_1_1_1_1_2">
    <p:spTree>
      <p:nvGrpSpPr>
        <p:cNvPr id="202" name="Shape 202"/>
        <p:cNvGrpSpPr/>
        <p:nvPr/>
      </p:nvGrpSpPr>
      <p:grpSpPr>
        <a:xfrm>
          <a:off x="0" y="0"/>
          <a:ext cx="0" cy="0"/>
          <a:chOff x="0" y="0"/>
          <a:chExt cx="0" cy="0"/>
        </a:xfrm>
      </p:grpSpPr>
      <p:sp>
        <p:nvSpPr>
          <p:cNvPr id="203" name="Google Shape;203;p25"/>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05" name="Google Shape;205;p2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06" name="Google Shape;206;p25"/>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7" name="Google Shape;207;p2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8" name="Google Shape;208;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09" name="Google Shape;209;p2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10" name="Google Shape;210;p25"/>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11" name="Google Shape;211;p25"/>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12" name="Google Shape;212;p25"/>
          <p:cNvSpPr txBox="1"/>
          <p:nvPr>
            <p:ph idx="4"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p:cSld name="TITLE_AND_BODY_1_2_2_2_1_1_1_1_2_1">
    <p:spTree>
      <p:nvGrpSpPr>
        <p:cNvPr id="213" name="Shape 213"/>
        <p:cNvGrpSpPr/>
        <p:nvPr/>
      </p:nvGrpSpPr>
      <p:grpSpPr>
        <a:xfrm>
          <a:off x="0" y="0"/>
          <a:ext cx="0" cy="0"/>
          <a:chOff x="0" y="0"/>
          <a:chExt cx="0" cy="0"/>
        </a:xfrm>
      </p:grpSpPr>
      <p:sp>
        <p:nvSpPr>
          <p:cNvPr id="214" name="Google Shape;214;p26"/>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16" name="Google Shape;216;p2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17" name="Google Shape;217;p26"/>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18" name="Google Shape;218;p2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19" name="Google Shape;219;p26"/>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20" name="Google Shape;220;p2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1" name="Google Shape;221;p26"/>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 Timer">
  <p:cSld name="BLANK_2">
    <p:spTree>
      <p:nvGrpSpPr>
        <p:cNvPr id="222" name="Shape 222"/>
        <p:cNvGrpSpPr/>
        <p:nvPr/>
      </p:nvGrpSpPr>
      <p:grpSpPr>
        <a:xfrm>
          <a:off x="0" y="0"/>
          <a:ext cx="0" cy="0"/>
          <a:chOff x="0" y="0"/>
          <a:chExt cx="0" cy="0"/>
        </a:xfrm>
      </p:grpSpPr>
      <p:sp>
        <p:nvSpPr>
          <p:cNvPr id="223" name="Google Shape;223;p27"/>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25" name="Google Shape;225;p2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26" name="Google Shape;226;p2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27" name="Google Shape;227;p27"/>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8" name="Google Shape;228;p2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29" name="Google Shape;229;p27"/>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230" name="Google Shape;230;p27"/>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31" name="Google Shape;231;p27"/>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p:cSld name="BLANK_2_2">
    <p:spTree>
      <p:nvGrpSpPr>
        <p:cNvPr id="232" name="Shape 232"/>
        <p:cNvGrpSpPr/>
        <p:nvPr/>
      </p:nvGrpSpPr>
      <p:grpSpPr>
        <a:xfrm>
          <a:off x="0" y="0"/>
          <a:ext cx="0" cy="0"/>
          <a:chOff x="0" y="0"/>
          <a:chExt cx="0" cy="0"/>
        </a:xfrm>
      </p:grpSpPr>
      <p:sp>
        <p:nvSpPr>
          <p:cNvPr id="233" name="Google Shape;233;p28"/>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35" name="Google Shape;235;p2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36" name="Google Shape;236;p2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37" name="Google Shape;237;p2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38" name="Google Shape;238;p2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39" name="Google Shape;239;p28"/>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p:cSld name="TITLE_AND_BODY_2">
    <p:bg>
      <p:bgPr>
        <a:solidFill>
          <a:srgbClr val="222222"/>
        </a:solidFill>
      </p:bgPr>
    </p:bg>
    <p:spTree>
      <p:nvGrpSpPr>
        <p:cNvPr id="240" name="Shape 240"/>
        <p:cNvGrpSpPr/>
        <p:nvPr/>
      </p:nvGrpSpPr>
      <p:grpSpPr>
        <a:xfrm>
          <a:off x="0" y="0"/>
          <a:ext cx="0" cy="0"/>
          <a:chOff x="0" y="0"/>
          <a:chExt cx="0" cy="0"/>
        </a:xfrm>
      </p:grpSpPr>
      <p:sp>
        <p:nvSpPr>
          <p:cNvPr id="241" name="Google Shape;241;p29"/>
          <p:cNvSpPr txBox="1"/>
          <p:nvPr>
            <p:ph idx="1" type="subTitle"/>
          </p:nvPr>
        </p:nvSpPr>
        <p:spPr>
          <a:xfrm>
            <a:off x="7880125" y="401625"/>
            <a:ext cx="9174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0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p:txBody>
      </p:sp>
      <p:pic>
        <p:nvPicPr>
          <p:cNvPr id="242" name="Google Shape;242;p29"/>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43" name="Google Shape;243;p29"/>
          <p:cNvSpPr txBox="1"/>
          <p:nvPr>
            <p:ph type="title"/>
          </p:nvPr>
        </p:nvSpPr>
        <p:spPr>
          <a:xfrm>
            <a:off x="457200" y="280375"/>
            <a:ext cx="7065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p:txBody>
      </p:sp>
      <p:sp>
        <p:nvSpPr>
          <p:cNvPr id="244" name="Google Shape;244;p2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45" name="Google Shape;245;p29"/>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30200" lvl="1" marL="914400" rtl="0">
              <a:spcBef>
                <a:spcPts val="1600"/>
              </a:spcBef>
              <a:spcAft>
                <a:spcPts val="0"/>
              </a:spcAft>
              <a:buClr>
                <a:srgbClr val="FFFFFF"/>
              </a:buClr>
              <a:buSzPts val="16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a:solidFill>
                  <a:srgbClr val="FFFFFF"/>
                </a:solidFill>
              </a:defRPr>
            </a:lvl5pPr>
            <a:lvl6pPr indent="-304800" lvl="5" marL="2743200" rtl="0">
              <a:spcBef>
                <a:spcPts val="1600"/>
              </a:spcBef>
              <a:spcAft>
                <a:spcPts val="0"/>
              </a:spcAft>
              <a:buClr>
                <a:srgbClr val="FFFFFF"/>
              </a:buClr>
              <a:buSzPts val="1200"/>
              <a:buChar char="■"/>
              <a:defRPr>
                <a:solidFill>
                  <a:srgbClr val="FFFFFF"/>
                </a:solidFill>
              </a:defRPr>
            </a:lvl6pPr>
            <a:lvl7pPr indent="-304800" lvl="6" marL="3200400" rtl="0">
              <a:spcBef>
                <a:spcPts val="1600"/>
              </a:spcBef>
              <a:spcAft>
                <a:spcPts val="0"/>
              </a:spcAft>
              <a:buClr>
                <a:srgbClr val="FFFFFF"/>
              </a:buClr>
              <a:buSzPts val="1200"/>
              <a:buChar char="●"/>
              <a:defRPr>
                <a:solidFill>
                  <a:srgbClr val="FFFFFF"/>
                </a:solidFill>
              </a:defRPr>
            </a:lvl7pPr>
            <a:lvl8pPr indent="-304800" lvl="7" marL="3657600" rtl="0">
              <a:spcBef>
                <a:spcPts val="1600"/>
              </a:spcBef>
              <a:spcAft>
                <a:spcPts val="0"/>
              </a:spcAft>
              <a:buClr>
                <a:srgbClr val="FFFFFF"/>
              </a:buClr>
              <a:buSzPts val="1200"/>
              <a:buChar char="○"/>
              <a:defRPr>
                <a:solidFill>
                  <a:srgbClr val="FFFFFF"/>
                </a:solidFill>
              </a:defRPr>
            </a:lvl8pPr>
            <a:lvl9pPr indent="-304800" lvl="8" marL="4114800" rtl="0">
              <a:spcBef>
                <a:spcPts val="1600"/>
              </a:spcBef>
              <a:spcAft>
                <a:spcPts val="1600"/>
              </a:spcAft>
              <a:buClr>
                <a:srgbClr val="FFFFFF"/>
              </a:buClr>
              <a:buSzPts val="1200"/>
              <a:buChar char="■"/>
              <a:defRPr>
                <a:solidFill>
                  <a:srgbClr val="FFFFFF"/>
                </a:solidFill>
              </a:defRPr>
            </a:lvl9pPr>
          </a:lstStyle>
          <a:p/>
        </p:txBody>
      </p:sp>
      <p:sp>
        <p:nvSpPr>
          <p:cNvPr id="246" name="Google Shape;246;p2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247" name="Google Shape;247;p2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Section Summary">
  <p:cSld name="TITLE_AND_BODY_2_1">
    <p:bg>
      <p:bgPr>
        <a:solidFill>
          <a:srgbClr val="FFFFFF"/>
        </a:solidFill>
      </p:bgPr>
    </p:bg>
    <p:spTree>
      <p:nvGrpSpPr>
        <p:cNvPr id="248" name="Shape 248"/>
        <p:cNvGrpSpPr/>
        <p:nvPr/>
      </p:nvGrpSpPr>
      <p:grpSpPr>
        <a:xfrm>
          <a:off x="0" y="0"/>
          <a:ext cx="0" cy="0"/>
          <a:chOff x="0" y="0"/>
          <a:chExt cx="0" cy="0"/>
        </a:xfrm>
      </p:grpSpPr>
      <p:sp>
        <p:nvSpPr>
          <p:cNvPr id="249" name="Google Shape;249;p30"/>
          <p:cNvSpPr/>
          <p:nvPr/>
        </p:nvSpPr>
        <p:spPr>
          <a:xfrm>
            <a:off x="-24750" y="-37475"/>
            <a:ext cx="9211200" cy="1183200"/>
          </a:xfrm>
          <a:prstGeom prst="rect">
            <a:avLst/>
          </a:prstGeom>
          <a:solidFill>
            <a:srgbClr val="ED33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a:off x="564165" y="510787"/>
            <a:ext cx="302700" cy="567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51" name="Google Shape;251;p30"/>
          <p:cNvSpPr txBox="1"/>
          <p:nvPr>
            <p:ph type="title"/>
          </p:nvPr>
        </p:nvSpPr>
        <p:spPr>
          <a:xfrm>
            <a:off x="457200" y="536200"/>
            <a:ext cx="67260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b="1" sz="2400">
                <a:solidFill>
                  <a:schemeClr val="lt1"/>
                </a:solidFill>
              </a:defRPr>
            </a:lvl2pPr>
            <a:lvl3pPr lvl="2" rtl="0" algn="ctr">
              <a:spcBef>
                <a:spcPts val="0"/>
              </a:spcBef>
              <a:spcAft>
                <a:spcPts val="0"/>
              </a:spcAft>
              <a:buClr>
                <a:schemeClr val="lt1"/>
              </a:buClr>
              <a:buSzPts val="2400"/>
              <a:buNone/>
              <a:defRPr b="1" sz="2400">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252" name="Google Shape;252;p30"/>
          <p:cNvSpPr txBox="1"/>
          <p:nvPr>
            <p:ph idx="1" type="subTitle"/>
          </p:nvPr>
        </p:nvSpPr>
        <p:spPr>
          <a:xfrm>
            <a:off x="457200" y="52718"/>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253" name="Google Shape;253;p3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54" name="Google Shape;254;p3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hank You Slide_1">
    <p:spTree>
      <p:nvGrpSpPr>
        <p:cNvPr id="41" name="Shape 41"/>
        <p:cNvGrpSpPr/>
        <p:nvPr/>
      </p:nvGrpSpPr>
      <p:grpSpPr>
        <a:xfrm>
          <a:off x="0" y="0"/>
          <a:ext cx="0" cy="0"/>
          <a:chOff x="0" y="0"/>
          <a:chExt cx="0" cy="0"/>
        </a:xfrm>
      </p:grpSpPr>
      <p:sp>
        <p:nvSpPr>
          <p:cNvPr id="42" name="Google Shape;42;p4"/>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44" name="Google Shape;44;p4"/>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45" name="Google Shape;45;p4"/>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46" name="Google Shape;46;p4"/>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
          <p:cNvSpPr txBox="1"/>
          <p:nvPr>
            <p:ph type="title"/>
          </p:nvPr>
        </p:nvSpPr>
        <p:spPr>
          <a:xfrm>
            <a:off x="457200" y="1777050"/>
            <a:ext cx="7967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p:txBody>
      </p:sp>
      <p:sp>
        <p:nvSpPr>
          <p:cNvPr id="48" name="Google Shape;48;p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49" name="Google Shape;49;p4"/>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50" name="Google Shape;50;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Split-info ">
  <p:cSld name="CUSTOM_12">
    <p:spTree>
      <p:nvGrpSpPr>
        <p:cNvPr id="255" name="Shape 255"/>
        <p:cNvGrpSpPr/>
        <p:nvPr/>
      </p:nvGrpSpPr>
      <p:grpSpPr>
        <a:xfrm>
          <a:off x="0" y="0"/>
          <a:ext cx="0" cy="0"/>
          <a:chOff x="0" y="0"/>
          <a:chExt cx="0" cy="0"/>
        </a:xfrm>
      </p:grpSpPr>
      <p:sp>
        <p:nvSpPr>
          <p:cNvPr id="256" name="Google Shape;256;p31"/>
          <p:cNvSpPr/>
          <p:nvPr/>
        </p:nvSpPr>
        <p:spPr>
          <a:xfrm>
            <a:off x="50" y="0"/>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57" name="Google Shape;257;p31"/>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58" name="Google Shape;258;p31"/>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p:txBody>
      </p:sp>
      <p:sp>
        <p:nvSpPr>
          <p:cNvPr id="259" name="Google Shape;259;p31"/>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260" name="Google Shape;260;p31"/>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61" name="Google Shape;261;p31"/>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62" name="Google Shape;262;p31"/>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63" name="Google Shape;263;p31"/>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64" name="Google Shape;264;p31"/>
          <p:cNvSpPr txBox="1"/>
          <p:nvPr>
            <p:ph idx="6"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65" name="Google Shape;265;p3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Break/Lunch Time">
  <p:cSld name="CUSTOM_6_1_1_1_3">
    <p:spTree>
      <p:nvGrpSpPr>
        <p:cNvPr id="266" name="Shape 266"/>
        <p:cNvGrpSpPr/>
        <p:nvPr/>
      </p:nvGrpSpPr>
      <p:grpSpPr>
        <a:xfrm>
          <a:off x="0" y="0"/>
          <a:ext cx="0" cy="0"/>
          <a:chOff x="0" y="0"/>
          <a:chExt cx="0" cy="0"/>
        </a:xfrm>
      </p:grpSpPr>
      <p:sp>
        <p:nvSpPr>
          <p:cNvPr id="267" name="Google Shape;267;p32"/>
          <p:cNvSpPr/>
          <p:nvPr/>
        </p:nvSpPr>
        <p:spPr>
          <a:xfrm>
            <a:off x="4986225" y="125"/>
            <a:ext cx="4157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
          <p:cNvSpPr txBox="1"/>
          <p:nvPr>
            <p:ph type="title"/>
          </p:nvPr>
        </p:nvSpPr>
        <p:spPr>
          <a:xfrm>
            <a:off x="457200" y="1983900"/>
            <a:ext cx="2790600" cy="117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269" name="Google Shape;269;p32"/>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70" name="Google Shape;270;p3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71" name="Google Shape;271;p32"/>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info ">
  <p:cSld name="CUSTOM_12_1">
    <p:spTree>
      <p:nvGrpSpPr>
        <p:cNvPr id="272" name="Shape 272"/>
        <p:cNvGrpSpPr/>
        <p:nvPr/>
      </p:nvGrpSpPr>
      <p:grpSpPr>
        <a:xfrm>
          <a:off x="0" y="0"/>
          <a:ext cx="0" cy="0"/>
          <a:chOff x="0" y="0"/>
          <a:chExt cx="0" cy="0"/>
        </a:xfrm>
      </p:grpSpPr>
      <p:sp>
        <p:nvSpPr>
          <p:cNvPr id="273" name="Google Shape;273;p33"/>
          <p:cNvSpPr/>
          <p:nvPr/>
        </p:nvSpPr>
        <p:spPr>
          <a:xfrm>
            <a:off x="5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74" name="Google Shape;274;p33"/>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75" name="Google Shape;275;p33"/>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276" name="Google Shape;276;p33"/>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77" name="Google Shape;277;p33"/>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78" name="Google Shape;278;p33"/>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79" name="Google Shape;279;p33"/>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80" name="Google Shape;280;p33"/>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81" name="Google Shape;281;p3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Computer Exercise">
  <p:cSld name="TITLE_AND_BODY_1_2_2_2_1_1_1">
    <p:spTree>
      <p:nvGrpSpPr>
        <p:cNvPr id="282" name="Shape 282"/>
        <p:cNvGrpSpPr/>
        <p:nvPr/>
      </p:nvGrpSpPr>
      <p:grpSpPr>
        <a:xfrm>
          <a:off x="0" y="0"/>
          <a:ext cx="0" cy="0"/>
          <a:chOff x="0" y="0"/>
          <a:chExt cx="0" cy="0"/>
        </a:xfrm>
      </p:grpSpPr>
      <p:sp>
        <p:nvSpPr>
          <p:cNvPr id="283" name="Google Shape;283;p34"/>
          <p:cNvSpPr/>
          <p:nvPr/>
        </p:nvSpPr>
        <p:spPr>
          <a:xfrm>
            <a:off x="125" y="-4750"/>
            <a:ext cx="9144000" cy="801300"/>
          </a:xfrm>
          <a:prstGeom prst="rect">
            <a:avLst/>
          </a:prstGeom>
          <a:solidFill>
            <a:srgbClr val="70B0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4"/>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85" name="Google Shape;285;p3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86" name="Google Shape;286;p3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287" name="Google Shape;287;p3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88" name="Google Shape;288;p34"/>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id="289" name="Google Shape;289;p34"/>
          <p:cNvPicPr preferRelativeResize="0"/>
          <p:nvPr/>
        </p:nvPicPr>
        <p:blipFill>
          <a:blip r:embed="rId2">
            <a:alphaModFix/>
          </a:blip>
          <a:stretch>
            <a:fillRect/>
          </a:stretch>
        </p:blipFill>
        <p:spPr>
          <a:xfrm>
            <a:off x="102250" y="83889"/>
            <a:ext cx="847700" cy="712661"/>
          </a:xfrm>
          <a:prstGeom prst="rect">
            <a:avLst/>
          </a:prstGeom>
          <a:noFill/>
          <a:ln>
            <a:noFill/>
          </a:ln>
        </p:spPr>
      </p:pic>
      <p:sp>
        <p:nvSpPr>
          <p:cNvPr id="290" name="Google Shape;290;p34"/>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91" name="Google Shape;291;p34"/>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92" name="Google Shape;292;p34"/>
          <p:cNvSpPr txBox="1"/>
          <p:nvPr>
            <p:ph idx="4"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Thank You Slide_1_1">
    <p:spTree>
      <p:nvGrpSpPr>
        <p:cNvPr id="51" name="Shape 51"/>
        <p:cNvGrpSpPr/>
        <p:nvPr/>
      </p:nvGrpSpPr>
      <p:grpSpPr>
        <a:xfrm>
          <a:off x="0" y="0"/>
          <a:ext cx="0" cy="0"/>
          <a:chOff x="0" y="0"/>
          <a:chExt cx="0" cy="0"/>
        </a:xfrm>
      </p:grpSpPr>
      <p:sp>
        <p:nvSpPr>
          <p:cNvPr id="52" name="Google Shape;52;p5"/>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54" name="Google Shape;54;p5"/>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55" name="Google Shape;55;p5"/>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56" name="Google Shape;56;p5"/>
          <p:cNvSpPr/>
          <p:nvPr/>
        </p:nvSpPr>
        <p:spPr>
          <a:xfrm>
            <a:off x="-54800" y="-29400"/>
            <a:ext cx="9252600" cy="5204700"/>
          </a:xfrm>
          <a:prstGeom prst="rect">
            <a:avLst/>
          </a:prstGeom>
          <a:solidFill>
            <a:schemeClr val="lt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58" name="Google Shape;58;p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59" name="Google Shape;59;p5"/>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60" name="Google Shape;60;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Sub-Title" showMasterSp="0">
  <p:cSld name="Thank You Slide_1_1_2">
    <p:spTree>
      <p:nvGrpSpPr>
        <p:cNvPr id="61" name="Shape 61"/>
        <p:cNvGrpSpPr/>
        <p:nvPr/>
      </p:nvGrpSpPr>
      <p:grpSpPr>
        <a:xfrm>
          <a:off x="0" y="0"/>
          <a:ext cx="0" cy="0"/>
          <a:chOff x="0" y="0"/>
          <a:chExt cx="0" cy="0"/>
        </a:xfrm>
      </p:grpSpPr>
      <p:sp>
        <p:nvSpPr>
          <p:cNvPr id="62" name="Google Shape;62;p6"/>
          <p:cNvSpPr/>
          <p:nvPr/>
        </p:nvSpPr>
        <p:spPr>
          <a:xfrm>
            <a:off x="-54800" y="-29400"/>
            <a:ext cx="9252600" cy="5204700"/>
          </a:xfrm>
          <a:prstGeom prst="rect">
            <a:avLst/>
          </a:prstGeom>
          <a:solidFill>
            <a:srgbClr val="22222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6"/>
          <p:cNvSpPr/>
          <p:nvPr/>
        </p:nvSpPr>
        <p:spPr>
          <a:xfrm>
            <a:off x="594360" y="1689700"/>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64" name="Google Shape;64;p6"/>
          <p:cNvSpPr txBox="1"/>
          <p:nvPr>
            <p:ph type="title"/>
          </p:nvPr>
        </p:nvSpPr>
        <p:spPr>
          <a:xfrm>
            <a:off x="457200" y="1777050"/>
            <a:ext cx="7551900" cy="624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65" name="Google Shape;65;p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66" name="Google Shape;66;p6"/>
          <p:cNvSpPr txBox="1"/>
          <p:nvPr>
            <p:ph idx="2" type="subTitle"/>
          </p:nvPr>
        </p:nvSpPr>
        <p:spPr>
          <a:xfrm>
            <a:off x="504300" y="240269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pic>
        <p:nvPicPr>
          <p:cNvPr descr="GA-Cog-900.png" id="67" name="Google Shape;67;p6"/>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Thank You Slide_1_1_1">
    <p:spTree>
      <p:nvGrpSpPr>
        <p:cNvPr id="68" name="Shape 68"/>
        <p:cNvGrpSpPr/>
        <p:nvPr/>
      </p:nvGrpSpPr>
      <p:grpSpPr>
        <a:xfrm>
          <a:off x="0" y="0"/>
          <a:ext cx="0" cy="0"/>
          <a:chOff x="0" y="0"/>
          <a:chExt cx="0" cy="0"/>
        </a:xfrm>
      </p:grpSpPr>
      <p:sp>
        <p:nvSpPr>
          <p:cNvPr id="69" name="Google Shape;69;p7"/>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0" name="Google Shape;70;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p:cSld name="CUSTOM_1">
    <p:spTree>
      <p:nvGrpSpPr>
        <p:cNvPr id="71" name="Shape 71"/>
        <p:cNvGrpSpPr/>
        <p:nvPr/>
      </p:nvGrpSpPr>
      <p:grpSpPr>
        <a:xfrm>
          <a:off x="0" y="0"/>
          <a:ext cx="0" cy="0"/>
          <a:chOff x="0" y="0"/>
          <a:chExt cx="0" cy="0"/>
        </a:xfrm>
      </p:grpSpPr>
      <p:sp>
        <p:nvSpPr>
          <p:cNvPr id="72" name="Google Shape;72;p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3" name="Google Shape;73;p8"/>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74" name="Google Shape;74;p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75" name="Google Shape;75;p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76" name="Google Shape;76;p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Only">
  <p:cSld name="CUSTOM_1_1">
    <p:spTree>
      <p:nvGrpSpPr>
        <p:cNvPr id="77" name="Shape 77"/>
        <p:cNvGrpSpPr/>
        <p:nvPr/>
      </p:nvGrpSpPr>
      <p:grpSpPr>
        <a:xfrm>
          <a:off x="0" y="0"/>
          <a:ext cx="0" cy="0"/>
          <a:chOff x="0" y="0"/>
          <a:chExt cx="0" cy="0"/>
        </a:xfrm>
      </p:grpSpPr>
      <p:sp>
        <p:nvSpPr>
          <p:cNvPr id="78" name="Google Shape;78;p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9" name="Google Shape;79;p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0" name="Google Shape;80;p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1" name="Google Shape;81;p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 Subtitle">
  <p:cSld name="CUSTOM_1_1_1">
    <p:spTree>
      <p:nvGrpSpPr>
        <p:cNvPr id="82" name="Shape 82"/>
        <p:cNvGrpSpPr/>
        <p:nvPr/>
      </p:nvGrpSpPr>
      <p:grpSpPr>
        <a:xfrm>
          <a:off x="0" y="0"/>
          <a:ext cx="0" cy="0"/>
          <a:chOff x="0" y="0"/>
          <a:chExt cx="0" cy="0"/>
        </a:xfrm>
      </p:grpSpPr>
      <p:sp>
        <p:nvSpPr>
          <p:cNvPr id="83" name="Google Shape;83;p10"/>
          <p:cNvSpPr txBox="1"/>
          <p:nvPr>
            <p:ph type="title"/>
          </p:nvPr>
        </p:nvSpPr>
        <p:spPr>
          <a:xfrm>
            <a:off x="457200" y="30480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4" name="Google Shape;84;p10"/>
          <p:cNvSpPr txBox="1"/>
          <p:nvPr>
            <p:ph idx="1" type="subTitle"/>
          </p:nvPr>
        </p:nvSpPr>
        <p:spPr>
          <a:xfrm>
            <a:off x="457200" y="582550"/>
            <a:ext cx="83055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1" sz="2400"/>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p:txBody>
      </p:sp>
      <p:sp>
        <p:nvSpPr>
          <p:cNvPr id="85" name="Google Shape;85;p10"/>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6" name="Google Shape;86;p1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7" name="Google Shape;87;p1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8" name="Google Shape;88;p10"/>
          <p:cNvSpPr txBox="1"/>
          <p:nvPr>
            <p:ph idx="3" type="body"/>
          </p:nvPr>
        </p:nvSpPr>
        <p:spPr>
          <a:xfrm>
            <a:off x="457200" y="1280725"/>
            <a:ext cx="8229600" cy="280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theme" Target="../theme/theme1.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16425"/>
            <a:ext cx="8229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roxima Nova"/>
              <a:buNone/>
              <a:defRPr b="1" sz="26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p:txBody>
      </p:sp>
      <p:sp>
        <p:nvSpPr>
          <p:cNvPr id="7" name="Google Shape;7;p1"/>
          <p:cNvSpPr txBox="1"/>
          <p:nvPr>
            <p:ph idx="1" type="body"/>
          </p:nvPr>
        </p:nvSpPr>
        <p:spPr>
          <a:xfrm>
            <a:off x="457200" y="1017725"/>
            <a:ext cx="8229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30200" lvl="1" marL="9144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04800" lvl="3" marL="1828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pic>
        <p:nvPicPr>
          <p:cNvPr descr="GA-Cog-900.png" id="8" name="Google Shape;8;p1"/>
          <p:cNvPicPr preferRelativeResize="0"/>
          <p:nvPr/>
        </p:nvPicPr>
        <p:blipFill>
          <a:blip r:embed="rId1">
            <a:alphaModFix/>
          </a:blip>
          <a:stretch>
            <a:fillRect/>
          </a:stretch>
        </p:blipFill>
        <p:spPr>
          <a:xfrm>
            <a:off x="8370750" y="4701500"/>
            <a:ext cx="316051" cy="316051"/>
          </a:xfrm>
          <a:prstGeom prst="rect">
            <a:avLst/>
          </a:prstGeom>
          <a:noFill/>
          <a:ln>
            <a:noFill/>
          </a:ln>
        </p:spPr>
      </p:pic>
      <p:sp>
        <p:nvSpPr>
          <p:cNvPr id="9" name="Google Shape;9;p1"/>
          <p:cNvSpPr txBox="1"/>
          <p:nvPr>
            <p:ph idx="12" type="sldNum"/>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p:nvPr>
            <p:ph idx="2" type="body"/>
          </p:nvPr>
        </p:nvSpPr>
        <p:spPr>
          <a:xfrm>
            <a:off x="4572000" y="4712925"/>
            <a:ext cx="3691800" cy="393600"/>
          </a:xfrm>
          <a:prstGeom prst="rect">
            <a:avLst/>
          </a:prstGeom>
          <a:noFill/>
          <a:ln>
            <a:noFill/>
          </a:ln>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hyperlink" Target="https://codepen.io/GAmarketing/pen/LYYgXgX" TargetMode="External"/><Relationship Id="rId4" Type="http://schemas.openxmlformats.org/officeDocument/2006/relationships/hyperlink" Target="https://codepen.io/GAmarketing/pen/YzzJRR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hyperlink" Target="http://ga.co/curriculum-feedback"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29.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 Id="rId3" Type="http://schemas.openxmlformats.org/officeDocument/2006/relationships/image" Target="../media/image25.png"/><Relationship Id="rId4" Type="http://schemas.openxmlformats.org/officeDocument/2006/relationships/hyperlink" Target="https://drive.google.com/drive/folders/1MV5eLNCLhhXlCPYf02AJGkpxiOBJAF5N?usp=sharin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 Id="rId3" Type="http://schemas.openxmlformats.org/officeDocument/2006/relationships/hyperlink" Target="https://codepen.io/GAmarketing/pen/yLLRQga" TargetMode="External"/><Relationship Id="rId4" Type="http://schemas.openxmlformats.org/officeDocument/2006/relationships/hyperlink" Target="https://codepen.io/GAmarketing/pen/jOOeQLq"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codepen.io/collection/nkGRQb/?grid_type=list" TargetMode="External"/><Relationship Id="rId4" Type="http://schemas.openxmlformats.org/officeDocument/2006/relationships/hyperlink" Target="https://codepen.io/collection/XJzwGK/?grid_type=list" TargetMode="External"/><Relationship Id="rId5" Type="http://schemas.openxmlformats.org/officeDocument/2006/relationships/hyperlink" Target="https://codepen.io/collection/XmBarq/?grid_type=lis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2.xml"/><Relationship Id="rId3" Type="http://schemas.openxmlformats.org/officeDocument/2006/relationships/image" Target="../media/image19.png"/><Relationship Id="rId4" Type="http://schemas.openxmlformats.org/officeDocument/2006/relationships/hyperlink" Target="https://codepen.io/GAmarketing/pen/RwwoPgR"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9.xml"/><Relationship Id="rId3" Type="http://schemas.openxmlformats.org/officeDocument/2006/relationships/hyperlink" Target="https://drive.google.com/drive/folders/17FxK3LTFr24c2HIwe8xDHWxRRATVv5Jk?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 Id="rId3" Type="http://schemas.openxmlformats.org/officeDocument/2006/relationships/image" Target="../media/image2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3.xml"/><Relationship Id="rId3" Type="http://schemas.openxmlformats.org/officeDocument/2006/relationships/image" Target="../media/image23.png"/><Relationship Id="rId4" Type="http://schemas.openxmlformats.org/officeDocument/2006/relationships/hyperlink" Target="https://drive.google.com/drive/folders/1z0mMVm6FZjw5GcDDwnLWuzL9PW9pPMDn?usp=sharing"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4.xml"/><Relationship Id="rId3" Type="http://schemas.openxmlformats.org/officeDocument/2006/relationships/hyperlink" Target="https://codepen.io/GAmarketing/pen/zYYMZqL" TargetMode="External"/><Relationship Id="rId4" Type="http://schemas.openxmlformats.org/officeDocument/2006/relationships/hyperlink" Target="https://codepen.io/GAmarketing/pen/WNNYppj"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5.xml"/><Relationship Id="rId3" Type="http://schemas.openxmlformats.org/officeDocument/2006/relationships/hyperlink" Target="https://drive.google.com/drive/folders/1Of4DhVVXy09EJVScp6_DDQy-ByuCwuQ3?usp=sharing" TargetMode="External"/><Relationship Id="rId4" Type="http://schemas.openxmlformats.org/officeDocument/2006/relationships/hyperlink" Target="https://drive.google.com/drive/folders/1vs3LrTOmOwH5Wix8ZXcRkJstCrD5UR_S?usp=sharing"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8.xml"/><Relationship Id="rId3" Type="http://schemas.openxmlformats.org/officeDocument/2006/relationships/hyperlink" Target="https://codepen.io/GAmarketing/pen/eYYQWeO"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5.xml"/><Relationship Id="rId3" Type="http://schemas.openxmlformats.org/officeDocument/2006/relationships/image" Target="../media/image2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 Id="rId3" Type="http://schemas.openxmlformats.org/officeDocument/2006/relationships/hyperlink" Target="https://drive.google.com/drive/folders/1iu8NuEt_y9v2z3Ap_SABqPOErz5iuY6A?usp=sharing" TargetMode="External"/><Relationship Id="rId4" Type="http://schemas.openxmlformats.org/officeDocument/2006/relationships/hyperlink" Target="https://drive.google.com/drive/folders/1iu8NuEt_y9v2z3Ap_SABqPOErz5iuY6A?usp=sha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5"/>
          <p:cNvSpPr txBox="1"/>
          <p:nvPr>
            <p:ph type="title"/>
          </p:nvPr>
        </p:nvSpPr>
        <p:spPr>
          <a:xfrm>
            <a:off x="457200" y="1777050"/>
            <a:ext cx="7287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Grid</a:t>
            </a:r>
            <a:endParaRPr/>
          </a:p>
        </p:txBody>
      </p:sp>
      <p:sp>
        <p:nvSpPr>
          <p:cNvPr id="298" name="Google Shape;298;p3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7" name="Shape 367"/>
        <p:cNvGrpSpPr/>
        <p:nvPr/>
      </p:nvGrpSpPr>
      <p:grpSpPr>
        <a:xfrm>
          <a:off x="0" y="0"/>
          <a:ext cx="0" cy="0"/>
          <a:chOff x="0" y="0"/>
          <a:chExt cx="0" cy="0"/>
        </a:xfrm>
      </p:grpSpPr>
      <p:sp>
        <p:nvSpPr>
          <p:cNvPr id="368" name="Google Shape;368;p4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Nested Flexboxes</a:t>
            </a:r>
            <a:endParaRPr/>
          </a:p>
          <a:p>
            <a:pPr indent="0" lvl="0" marL="0" rtl="0" algn="l">
              <a:spcBef>
                <a:spcPts val="0"/>
              </a:spcBef>
              <a:spcAft>
                <a:spcPts val="0"/>
              </a:spcAft>
              <a:buNone/>
            </a:pPr>
            <a:r>
              <a:t/>
            </a:r>
            <a:endParaRPr/>
          </a:p>
        </p:txBody>
      </p:sp>
      <p:sp>
        <p:nvSpPr>
          <p:cNvPr id="369" name="Google Shape;369;p44"/>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70" name="Google Shape;370;p44"/>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71" name="Google Shape;371;p4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Together, let’s build a series of four sections aligned within a flex container, with each individual section also being a flex container! Remember, flex properties only affect </a:t>
            </a:r>
            <a:r>
              <a:rPr b="1" lang="en">
                <a:highlight>
                  <a:schemeClr val="accent2"/>
                </a:highlight>
              </a:rPr>
              <a:t>direct children</a:t>
            </a:r>
            <a:r>
              <a:rPr lang="en"/>
              <a:t>, often requiring flex children to be flex parents as well!</a:t>
            </a:r>
            <a:endParaRPr/>
          </a:p>
        </p:txBody>
      </p:sp>
      <p:sp>
        <p:nvSpPr>
          <p:cNvPr id="372" name="Google Shape;372;p44"/>
          <p:cNvSpPr/>
          <p:nvPr/>
        </p:nvSpPr>
        <p:spPr>
          <a:xfrm>
            <a:off x="753200" y="2487425"/>
            <a:ext cx="3171300" cy="15972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Starter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https://codepen.io/GAmarketing/pen/LYYgXgX</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373" name="Google Shape;373;p44"/>
          <p:cNvSpPr/>
          <p:nvPr/>
        </p:nvSpPr>
        <p:spPr>
          <a:xfrm>
            <a:off x="4238688" y="3089225"/>
            <a:ext cx="666600" cy="393600"/>
          </a:xfrm>
          <a:prstGeom prst="rightArrow">
            <a:avLst>
              <a:gd fmla="val 50000" name="adj1"/>
              <a:gd fmla="val 50000" name="adj2"/>
            </a:avLst>
          </a:prstGeom>
          <a:solidFill>
            <a:srgbClr val="00A7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4"/>
          <p:cNvSpPr/>
          <p:nvPr/>
        </p:nvSpPr>
        <p:spPr>
          <a:xfrm>
            <a:off x="5219500" y="2487425"/>
            <a:ext cx="3171300" cy="15972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Solution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4"/>
              </a:rPr>
              <a:t>https://codepen.io/GAmarketing/pen/YzzJRRM</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375" name="Google Shape;375;p4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5"/>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Grid</a:t>
            </a:r>
            <a:endParaRPr/>
          </a:p>
        </p:txBody>
      </p:sp>
      <p:sp>
        <p:nvSpPr>
          <p:cNvPr id="381" name="Google Shape;381;p4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6"/>
          <p:cNvSpPr txBox="1"/>
          <p:nvPr>
            <p:ph idx="4294967295" type="body"/>
          </p:nvPr>
        </p:nvSpPr>
        <p:spPr>
          <a:xfrm>
            <a:off x="457200" y="1143000"/>
            <a:ext cx="411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Picture </a:t>
            </a:r>
            <a:r>
              <a:rPr lang="en"/>
              <a:t>spreadsheets</a:t>
            </a:r>
            <a:r>
              <a:rPr lang="en"/>
              <a:t>:</a:t>
            </a:r>
            <a:r>
              <a:rPr lang="en"/>
              <a:t> Columns and rows into which you can lay content.</a:t>
            </a:r>
            <a:endParaRPr/>
          </a:p>
          <a:p>
            <a:pPr indent="0" lvl="0" marL="0" rtl="0" algn="l">
              <a:spcBef>
                <a:spcPts val="1600"/>
              </a:spcBef>
              <a:spcAft>
                <a:spcPts val="1600"/>
              </a:spcAft>
              <a:buNone/>
            </a:pPr>
            <a:r>
              <a:rPr b="1" lang="en"/>
              <a:t>Grids</a:t>
            </a:r>
            <a:r>
              <a:rPr lang="en"/>
              <a:t> ensure that elements will line up smoothly across the page.</a:t>
            </a:r>
            <a:endParaRPr/>
          </a:p>
        </p:txBody>
      </p:sp>
      <p:sp>
        <p:nvSpPr>
          <p:cNvPr id="387" name="Google Shape;387;p4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Grid?</a:t>
            </a:r>
            <a:endParaRPr/>
          </a:p>
        </p:txBody>
      </p:sp>
      <p:sp>
        <p:nvSpPr>
          <p:cNvPr id="388" name="Google Shape;388;p4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graphicFrame>
        <p:nvGraphicFramePr>
          <p:cNvPr id="389" name="Google Shape;389;p46"/>
          <p:cNvGraphicFramePr/>
          <p:nvPr/>
        </p:nvGraphicFramePr>
        <p:xfrm>
          <a:off x="4970875" y="1258425"/>
          <a:ext cx="3000000" cy="3000000"/>
        </p:xfrm>
        <a:graphic>
          <a:graphicData uri="http://schemas.openxmlformats.org/drawingml/2006/table">
            <a:tbl>
              <a:tblPr>
                <a:noFill/>
                <a:tableStyleId>{E391800C-975C-411F-AEBC-61F4FE37F517}</a:tableStyleId>
              </a:tblPr>
              <a:tblGrid>
                <a:gridCol w="704000"/>
                <a:gridCol w="704000"/>
                <a:gridCol w="704000"/>
                <a:gridCol w="704000"/>
                <a:gridCol w="704000"/>
              </a:tblGrid>
              <a:tr h="6100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100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100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100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390" name="Google Shape;390;p4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Comparing Three Tools for Layouts</a:t>
            </a:r>
            <a:endParaRPr/>
          </a:p>
        </p:txBody>
      </p:sp>
      <p:sp>
        <p:nvSpPr>
          <p:cNvPr id="396" name="Google Shape;396;p4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97" name="Google Shape;397;p47"/>
          <p:cNvSpPr txBox="1"/>
          <p:nvPr/>
        </p:nvSpPr>
        <p:spPr>
          <a:xfrm>
            <a:off x="495200" y="1922725"/>
            <a:ext cx="2415900" cy="1831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600">
                <a:solidFill>
                  <a:schemeClr val="dk1"/>
                </a:solidFill>
                <a:latin typeface="Proxima Nova"/>
                <a:ea typeface="Proxima Nova"/>
                <a:cs typeface="Proxima Nova"/>
                <a:sym typeface="Proxima Nova"/>
              </a:rPr>
              <a:t>Floats help flow text around an image; they aren’t great for layouts.</a:t>
            </a:r>
            <a:endParaRPr sz="1600">
              <a:solidFill>
                <a:schemeClr val="dk1"/>
              </a:solidFill>
              <a:latin typeface="Proxima Nova"/>
              <a:ea typeface="Proxima Nova"/>
              <a:cs typeface="Proxima Nova"/>
              <a:sym typeface="Proxima Nova"/>
            </a:endParaRPr>
          </a:p>
          <a:p>
            <a:pPr indent="0" lvl="0" marL="0" rtl="0" algn="ctr">
              <a:lnSpc>
                <a:spcPct val="115000"/>
              </a:lnSpc>
              <a:spcBef>
                <a:spcPts val="1600"/>
              </a:spcBef>
              <a:spcAft>
                <a:spcPts val="1600"/>
              </a:spcAft>
              <a:buClr>
                <a:schemeClr val="dk1"/>
              </a:buClr>
              <a:buSzPts val="1100"/>
              <a:buFont typeface="Arial"/>
              <a:buNone/>
            </a:pPr>
            <a:r>
              <a:rPr lang="en" sz="1600">
                <a:solidFill>
                  <a:schemeClr val="dk1"/>
                </a:solidFill>
                <a:latin typeface="Proxima Nova"/>
                <a:ea typeface="Proxima Nova"/>
                <a:cs typeface="Proxima Nova"/>
                <a:sym typeface="Proxima Nova"/>
              </a:rPr>
              <a:t>Interrupt regular document flow.</a:t>
            </a:r>
            <a:endParaRPr sz="1600">
              <a:solidFill>
                <a:schemeClr val="dk1"/>
              </a:solidFill>
              <a:latin typeface="Proxima Nova"/>
              <a:ea typeface="Proxima Nova"/>
              <a:cs typeface="Proxima Nova"/>
              <a:sym typeface="Proxima Nova"/>
            </a:endParaRPr>
          </a:p>
        </p:txBody>
      </p:sp>
      <p:sp>
        <p:nvSpPr>
          <p:cNvPr id="398" name="Google Shape;398;p47"/>
          <p:cNvSpPr txBox="1"/>
          <p:nvPr/>
        </p:nvSpPr>
        <p:spPr>
          <a:xfrm>
            <a:off x="3282150" y="1922775"/>
            <a:ext cx="2415900" cy="1831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600">
                <a:solidFill>
                  <a:schemeClr val="dk1"/>
                </a:solidFill>
                <a:latin typeface="Proxima Nova"/>
                <a:ea typeface="Proxima Nova"/>
                <a:cs typeface="Proxima Nova"/>
                <a:sym typeface="Proxima Nova"/>
              </a:rPr>
              <a:t>Flexbox only works in ONE dimension at a time, with a main axis and a cross axis.</a:t>
            </a:r>
            <a:endParaRPr sz="1600">
              <a:solidFill>
                <a:schemeClr val="dk1"/>
              </a:solidFill>
              <a:latin typeface="Proxima Nova"/>
              <a:ea typeface="Proxima Nova"/>
              <a:cs typeface="Proxima Nova"/>
              <a:sym typeface="Proxima Nova"/>
            </a:endParaRPr>
          </a:p>
          <a:p>
            <a:pPr indent="0" lvl="0" marL="0" rtl="0" algn="ctr">
              <a:lnSpc>
                <a:spcPct val="115000"/>
              </a:lnSpc>
              <a:spcBef>
                <a:spcPts val="1600"/>
              </a:spcBef>
              <a:spcAft>
                <a:spcPts val="1600"/>
              </a:spcAft>
              <a:buNone/>
            </a:pPr>
            <a:r>
              <a:rPr lang="en" sz="1600">
                <a:solidFill>
                  <a:schemeClr val="dk1"/>
                </a:solidFill>
                <a:latin typeface="Proxima Nova"/>
                <a:ea typeface="Proxima Nova"/>
                <a:cs typeface="Proxima Nova"/>
                <a:sym typeface="Proxima Nova"/>
              </a:rPr>
              <a:t>However, you can nest flex containers.</a:t>
            </a:r>
            <a:endParaRPr sz="1600">
              <a:solidFill>
                <a:schemeClr val="dk1"/>
              </a:solidFill>
              <a:latin typeface="Proxima Nova"/>
              <a:ea typeface="Proxima Nova"/>
              <a:cs typeface="Proxima Nova"/>
              <a:sym typeface="Proxima Nova"/>
            </a:endParaRPr>
          </a:p>
        </p:txBody>
      </p:sp>
      <p:sp>
        <p:nvSpPr>
          <p:cNvPr id="399" name="Google Shape;399;p47"/>
          <p:cNvSpPr txBox="1"/>
          <p:nvPr/>
        </p:nvSpPr>
        <p:spPr>
          <a:xfrm>
            <a:off x="6224550" y="1922825"/>
            <a:ext cx="2415900" cy="1831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600">
                <a:solidFill>
                  <a:schemeClr val="dk1"/>
                </a:solidFill>
                <a:latin typeface="Proxima Nova"/>
                <a:ea typeface="Proxima Nova"/>
                <a:cs typeface="Proxima Nova"/>
                <a:sym typeface="Proxima Nova"/>
              </a:rPr>
              <a:t>Grid works in </a:t>
            </a:r>
            <a:r>
              <a:rPr b="1" lang="en" sz="1600">
                <a:solidFill>
                  <a:schemeClr val="dk1"/>
                </a:solidFill>
                <a:latin typeface="Proxima Nova"/>
                <a:ea typeface="Proxima Nova"/>
                <a:cs typeface="Proxima Nova"/>
                <a:sym typeface="Proxima Nova"/>
              </a:rPr>
              <a:t>two dimensions </a:t>
            </a:r>
            <a:r>
              <a:rPr lang="en" sz="1600">
                <a:solidFill>
                  <a:schemeClr val="dk1"/>
                </a:solidFill>
                <a:latin typeface="Proxima Nova"/>
                <a:ea typeface="Proxima Nova"/>
                <a:cs typeface="Proxima Nova"/>
                <a:sym typeface="Proxima Nova"/>
              </a:rPr>
              <a:t>all of the time, defining rows and columns.</a:t>
            </a:r>
            <a:endParaRPr sz="1600">
              <a:solidFill>
                <a:schemeClr val="dk1"/>
              </a:solidFill>
              <a:latin typeface="Proxima Nova"/>
              <a:ea typeface="Proxima Nova"/>
              <a:cs typeface="Proxima Nova"/>
              <a:sym typeface="Proxima Nova"/>
            </a:endParaRPr>
          </a:p>
          <a:p>
            <a:pPr indent="0" lvl="0" marL="0" rtl="0" algn="ctr">
              <a:lnSpc>
                <a:spcPct val="115000"/>
              </a:lnSpc>
              <a:spcBef>
                <a:spcPts val="1600"/>
              </a:spcBef>
              <a:spcAft>
                <a:spcPts val="1600"/>
              </a:spcAft>
              <a:buNone/>
            </a:pPr>
            <a:r>
              <a:rPr lang="en" sz="1600">
                <a:solidFill>
                  <a:schemeClr val="dk1"/>
                </a:solidFill>
                <a:latin typeface="Proxima Nova"/>
                <a:ea typeface="Proxima Nova"/>
                <a:cs typeface="Proxima Nova"/>
                <a:sym typeface="Proxima Nova"/>
              </a:rPr>
              <a:t>A clearer declaration of complicated patterns.</a:t>
            </a:r>
            <a:endParaRPr sz="1600">
              <a:solidFill>
                <a:schemeClr val="dk1"/>
              </a:solidFill>
              <a:latin typeface="Proxima Nova"/>
              <a:ea typeface="Proxima Nova"/>
              <a:cs typeface="Proxima Nova"/>
              <a:sym typeface="Proxima Nova"/>
            </a:endParaRPr>
          </a:p>
        </p:txBody>
      </p:sp>
      <p:sp>
        <p:nvSpPr>
          <p:cNvPr id="400" name="Google Shape;400;p47"/>
          <p:cNvSpPr/>
          <p:nvPr/>
        </p:nvSpPr>
        <p:spPr>
          <a:xfrm>
            <a:off x="577100" y="1388875"/>
            <a:ext cx="2252100" cy="490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Proxima Nova"/>
                <a:ea typeface="Proxima Nova"/>
                <a:cs typeface="Proxima Nova"/>
                <a:sym typeface="Proxima Nova"/>
              </a:rPr>
              <a:t>Floats</a:t>
            </a:r>
            <a:endParaRPr b="1" sz="1800">
              <a:solidFill>
                <a:srgbClr val="FFFFFF"/>
              </a:solidFill>
              <a:latin typeface="Proxima Nova"/>
              <a:ea typeface="Proxima Nova"/>
              <a:cs typeface="Proxima Nova"/>
              <a:sym typeface="Proxima Nova"/>
            </a:endParaRPr>
          </a:p>
        </p:txBody>
      </p:sp>
      <p:sp>
        <p:nvSpPr>
          <p:cNvPr id="401" name="Google Shape;401;p47"/>
          <p:cNvSpPr/>
          <p:nvPr/>
        </p:nvSpPr>
        <p:spPr>
          <a:xfrm>
            <a:off x="3364050" y="1388875"/>
            <a:ext cx="2252100" cy="490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Proxima Nova"/>
                <a:ea typeface="Proxima Nova"/>
                <a:cs typeface="Proxima Nova"/>
                <a:sym typeface="Proxima Nova"/>
              </a:rPr>
              <a:t>Flexbox</a:t>
            </a:r>
            <a:endParaRPr b="1" sz="1800">
              <a:solidFill>
                <a:srgbClr val="FFFFFF"/>
              </a:solidFill>
              <a:latin typeface="Proxima Nova"/>
              <a:ea typeface="Proxima Nova"/>
              <a:cs typeface="Proxima Nova"/>
              <a:sym typeface="Proxima Nova"/>
            </a:endParaRPr>
          </a:p>
        </p:txBody>
      </p:sp>
      <p:sp>
        <p:nvSpPr>
          <p:cNvPr id="402" name="Google Shape;402;p47"/>
          <p:cNvSpPr/>
          <p:nvPr/>
        </p:nvSpPr>
        <p:spPr>
          <a:xfrm>
            <a:off x="6306450" y="1388875"/>
            <a:ext cx="2252100" cy="490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Proxima Nova"/>
                <a:ea typeface="Proxima Nova"/>
                <a:cs typeface="Proxima Nova"/>
                <a:sym typeface="Proxima Nova"/>
              </a:rPr>
              <a:t>Grid</a:t>
            </a:r>
            <a:endParaRPr b="1" sz="1800">
              <a:solidFill>
                <a:srgbClr val="FFFFFF"/>
              </a:solidFill>
              <a:latin typeface="Proxima Nova"/>
              <a:ea typeface="Proxima Nova"/>
              <a:cs typeface="Proxima Nova"/>
              <a:sym typeface="Proxima Nova"/>
            </a:endParaRPr>
          </a:p>
        </p:txBody>
      </p:sp>
      <p:sp>
        <p:nvSpPr>
          <p:cNvPr id="403" name="Google Shape;403;p4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Flexbox Can Be a Row </a:t>
            </a:r>
            <a:r>
              <a:rPr lang="en">
                <a:solidFill>
                  <a:srgbClr val="000000"/>
                </a:solidFill>
                <a:latin typeface="Arial"/>
                <a:ea typeface="Arial"/>
                <a:cs typeface="Arial"/>
                <a:sym typeface="Arial"/>
              </a:rPr>
              <a:t>(</a:t>
            </a:r>
            <a:r>
              <a:rPr lang="en">
                <a:solidFill>
                  <a:srgbClr val="000000"/>
                </a:solidFill>
                <a:latin typeface="Inconsolata"/>
                <a:ea typeface="Inconsolata"/>
                <a:cs typeface="Inconsolata"/>
                <a:sym typeface="Inconsolata"/>
              </a:rPr>
              <a:t>flex-direction: row;</a:t>
            </a:r>
            <a:r>
              <a:rPr lang="en">
                <a:solidFill>
                  <a:srgbClr val="000000"/>
                </a:solidFill>
                <a:latin typeface="Arial"/>
                <a:ea typeface="Arial"/>
                <a:cs typeface="Arial"/>
                <a:sym typeface="Arial"/>
              </a:rPr>
              <a:t>)</a:t>
            </a:r>
            <a:endParaRPr>
              <a:solidFill>
                <a:srgbClr val="000000"/>
              </a:solidFill>
            </a:endParaRPr>
          </a:p>
        </p:txBody>
      </p:sp>
      <p:sp>
        <p:nvSpPr>
          <p:cNvPr id="409" name="Google Shape;409;p4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10" name="Google Shape;410;p48"/>
          <p:cNvSpPr/>
          <p:nvPr/>
        </p:nvSpPr>
        <p:spPr>
          <a:xfrm rot="-5400000">
            <a:off x="3657750" y="-803775"/>
            <a:ext cx="1828500" cy="6678900"/>
          </a:xfrm>
          <a:prstGeom prst="rect">
            <a:avLst/>
          </a:prstGeom>
          <a:solidFill>
            <a:srgbClr val="01799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sp>
        <p:nvSpPr>
          <p:cNvPr id="411" name="Google Shape;411;p48"/>
          <p:cNvSpPr/>
          <p:nvPr/>
        </p:nvSpPr>
        <p:spPr>
          <a:xfrm>
            <a:off x="1576025" y="2055975"/>
            <a:ext cx="959400" cy="959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412" name="Google Shape;412;p48"/>
          <p:cNvSpPr/>
          <p:nvPr/>
        </p:nvSpPr>
        <p:spPr>
          <a:xfrm>
            <a:off x="2834163" y="2055975"/>
            <a:ext cx="959400" cy="959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413" name="Google Shape;413;p48"/>
          <p:cNvSpPr/>
          <p:nvPr/>
        </p:nvSpPr>
        <p:spPr>
          <a:xfrm>
            <a:off x="4092301" y="2055975"/>
            <a:ext cx="959400" cy="959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414" name="Google Shape;414;p48"/>
          <p:cNvSpPr/>
          <p:nvPr/>
        </p:nvSpPr>
        <p:spPr>
          <a:xfrm>
            <a:off x="5350438" y="2055975"/>
            <a:ext cx="959400" cy="959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415" name="Google Shape;415;p48"/>
          <p:cNvSpPr/>
          <p:nvPr/>
        </p:nvSpPr>
        <p:spPr>
          <a:xfrm>
            <a:off x="6608576" y="2055975"/>
            <a:ext cx="959400" cy="959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5</a:t>
            </a:r>
            <a:endParaRPr>
              <a:latin typeface="Proxima Nova"/>
              <a:ea typeface="Proxima Nova"/>
              <a:cs typeface="Proxima Nova"/>
              <a:sym typeface="Proxima Nova"/>
            </a:endParaRPr>
          </a:p>
        </p:txBody>
      </p:sp>
      <p:sp>
        <p:nvSpPr>
          <p:cNvPr id="416" name="Google Shape;416;p4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9"/>
          <p:cNvSpPr/>
          <p:nvPr/>
        </p:nvSpPr>
        <p:spPr>
          <a:xfrm>
            <a:off x="3553625" y="991325"/>
            <a:ext cx="1543500" cy="3551100"/>
          </a:xfrm>
          <a:prstGeom prst="rect">
            <a:avLst/>
          </a:prstGeom>
          <a:solidFill>
            <a:srgbClr val="01799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sp>
        <p:nvSpPr>
          <p:cNvPr id="422" name="Google Shape;422;p49"/>
          <p:cNvSpPr/>
          <p:nvPr/>
        </p:nvSpPr>
        <p:spPr>
          <a:xfrm>
            <a:off x="3920432" y="1281247"/>
            <a:ext cx="810000" cy="810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423" name="Google Shape;423;p49"/>
          <p:cNvSpPr/>
          <p:nvPr/>
        </p:nvSpPr>
        <p:spPr>
          <a:xfrm>
            <a:off x="3920432" y="2343249"/>
            <a:ext cx="810000" cy="810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424" name="Google Shape;424;p49"/>
          <p:cNvSpPr/>
          <p:nvPr/>
        </p:nvSpPr>
        <p:spPr>
          <a:xfrm>
            <a:off x="3920432" y="3405251"/>
            <a:ext cx="810000" cy="810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425" name="Google Shape;425;p4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 a Column... </a:t>
            </a:r>
            <a:r>
              <a:rPr lang="en">
                <a:solidFill>
                  <a:srgbClr val="000000"/>
                </a:solidFill>
                <a:latin typeface="Arial"/>
                <a:ea typeface="Arial"/>
                <a:cs typeface="Arial"/>
                <a:sym typeface="Arial"/>
              </a:rPr>
              <a:t>(</a:t>
            </a:r>
            <a:r>
              <a:rPr lang="en">
                <a:solidFill>
                  <a:srgbClr val="000000"/>
                </a:solidFill>
                <a:latin typeface="Inconsolata"/>
                <a:ea typeface="Inconsolata"/>
                <a:cs typeface="Inconsolata"/>
                <a:sym typeface="Inconsolata"/>
              </a:rPr>
              <a:t>flex-direction: column;</a:t>
            </a:r>
            <a:r>
              <a:rPr lang="en">
                <a:solidFill>
                  <a:srgbClr val="000000"/>
                </a:solidFill>
                <a:latin typeface="Arial"/>
                <a:ea typeface="Arial"/>
                <a:cs typeface="Arial"/>
                <a:sym typeface="Arial"/>
              </a:rPr>
              <a:t>)</a:t>
            </a:r>
            <a:endParaRPr>
              <a:solidFill>
                <a:srgbClr val="000000"/>
              </a:solidFill>
            </a:endParaRPr>
          </a:p>
        </p:txBody>
      </p:sp>
      <p:sp>
        <p:nvSpPr>
          <p:cNvPr id="426" name="Google Shape;426;p4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27" name="Google Shape;427;p4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0"/>
          <p:cNvSpPr txBox="1"/>
          <p:nvPr/>
        </p:nvSpPr>
        <p:spPr>
          <a:xfrm>
            <a:off x="425100" y="1385450"/>
            <a:ext cx="8293800" cy="2473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chemeClr val="dk1"/>
              </a:buClr>
              <a:buSzPts val="1100"/>
              <a:buFont typeface="Arial"/>
              <a:buNone/>
            </a:pPr>
            <a:r>
              <a:rPr b="1" lang="en" sz="3200">
                <a:solidFill>
                  <a:srgbClr val="ED332F"/>
                </a:solidFill>
                <a:latin typeface="Proxima Nova"/>
                <a:ea typeface="Proxima Nova"/>
                <a:cs typeface="Proxima Nova"/>
                <a:sym typeface="Proxima Nova"/>
              </a:rPr>
              <a:t>But flexbox </a:t>
            </a:r>
            <a:r>
              <a:rPr b="1" lang="en" sz="3200">
                <a:latin typeface="Proxima Nova"/>
                <a:ea typeface="Proxima Nova"/>
                <a:cs typeface="Proxima Nova"/>
                <a:sym typeface="Proxima Nova"/>
              </a:rPr>
              <a:t>can’t</a:t>
            </a:r>
            <a:r>
              <a:rPr b="1" lang="en" sz="3200">
                <a:solidFill>
                  <a:srgbClr val="ED332F"/>
                </a:solidFill>
                <a:latin typeface="Proxima Nova"/>
                <a:ea typeface="Proxima Nova"/>
                <a:cs typeface="Proxima Nova"/>
                <a:sym typeface="Proxima Nova"/>
              </a:rPr>
              <a:t> be both!</a:t>
            </a:r>
            <a:endParaRPr b="1" sz="3200">
              <a:solidFill>
                <a:srgbClr val="ED332F"/>
              </a:solidFill>
              <a:latin typeface="Proxima Nova"/>
              <a:ea typeface="Proxima Nova"/>
              <a:cs typeface="Proxima Nova"/>
              <a:sym typeface="Proxima Nova"/>
            </a:endParaRPr>
          </a:p>
          <a:p>
            <a:pPr indent="0" lvl="0" marL="0" rtl="0" algn="l">
              <a:spcBef>
                <a:spcPts val="0"/>
              </a:spcBef>
              <a:spcAft>
                <a:spcPts val="0"/>
              </a:spcAft>
              <a:buNone/>
            </a:pPr>
            <a:r>
              <a:t/>
            </a:r>
            <a:endParaRPr b="1" sz="3200">
              <a:solidFill>
                <a:srgbClr val="ED332F"/>
              </a:solidFill>
              <a:latin typeface="Proxima Nova"/>
              <a:ea typeface="Proxima Nova"/>
              <a:cs typeface="Proxima Nova"/>
              <a:sym typeface="Proxima Nova"/>
            </a:endParaRPr>
          </a:p>
        </p:txBody>
      </p:sp>
      <p:sp>
        <p:nvSpPr>
          <p:cNvPr id="433" name="Google Shape;433;p50"/>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Grid: A C</a:t>
            </a:r>
            <a:r>
              <a:rPr lang="en"/>
              <a:t>ousin of Flexbox</a:t>
            </a:r>
            <a:endParaRPr/>
          </a:p>
        </p:txBody>
      </p:sp>
      <p:sp>
        <p:nvSpPr>
          <p:cNvPr id="439" name="Google Shape;439;p51"/>
          <p:cNvSpPr txBox="1"/>
          <p:nvPr>
            <p:ph idx="4294967295" type="body"/>
          </p:nvPr>
        </p:nvSpPr>
        <p:spPr>
          <a:xfrm>
            <a:off x="457200" y="1143650"/>
            <a:ext cx="4170000" cy="327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Built with the modern web in mind.</a:t>
            </a:r>
            <a:endParaRPr>
              <a:solidFill>
                <a:schemeClr val="dk1"/>
              </a:solidFill>
            </a:endParaRPr>
          </a:p>
          <a:p>
            <a:pPr indent="-342900" lvl="0" marL="457200" rtl="0" algn="l">
              <a:spcBef>
                <a:spcPts val="1000"/>
              </a:spcBef>
              <a:spcAft>
                <a:spcPts val="0"/>
              </a:spcAft>
              <a:buClr>
                <a:schemeClr val="dk1"/>
              </a:buClr>
              <a:buSzPts val="1800"/>
              <a:buChar char="●"/>
            </a:pPr>
            <a:r>
              <a:rPr lang="en">
                <a:solidFill>
                  <a:schemeClr val="dk1"/>
                </a:solidFill>
              </a:rPr>
              <a:t>Natively responsive.</a:t>
            </a:r>
            <a:endParaRPr>
              <a:solidFill>
                <a:schemeClr val="dk1"/>
              </a:solidFill>
            </a:endParaRPr>
          </a:p>
          <a:p>
            <a:pPr indent="-342900" lvl="0" marL="457200" rtl="0" algn="l">
              <a:spcBef>
                <a:spcPts val="1000"/>
              </a:spcBef>
              <a:spcAft>
                <a:spcPts val="0"/>
              </a:spcAft>
              <a:buClr>
                <a:schemeClr val="dk1"/>
              </a:buClr>
              <a:buSzPts val="1800"/>
              <a:buChar char="●"/>
            </a:pPr>
            <a:r>
              <a:rPr lang="en">
                <a:solidFill>
                  <a:schemeClr val="dk1"/>
                </a:solidFill>
              </a:rPr>
              <a:t>Parent container → child Grid item relationship.</a:t>
            </a:r>
            <a:endParaRPr>
              <a:solidFill>
                <a:schemeClr val="dk1"/>
              </a:solidFill>
            </a:endParaRPr>
          </a:p>
          <a:p>
            <a:pPr indent="-342900" lvl="0" marL="457200" rtl="0" algn="l">
              <a:spcBef>
                <a:spcPts val="1000"/>
              </a:spcBef>
              <a:spcAft>
                <a:spcPts val="1000"/>
              </a:spcAft>
              <a:buClr>
                <a:schemeClr val="dk1"/>
              </a:buClr>
              <a:buSzPts val="1800"/>
              <a:buChar char="●"/>
            </a:pPr>
            <a:r>
              <a:rPr lang="en">
                <a:solidFill>
                  <a:schemeClr val="dk1"/>
                </a:solidFill>
              </a:rPr>
              <a:t>Much like flexbox, a parent (or “container”) element will define the layout for its children.</a:t>
            </a:r>
            <a:endParaRPr>
              <a:solidFill>
                <a:schemeClr val="dk1"/>
              </a:solidFill>
            </a:endParaRPr>
          </a:p>
        </p:txBody>
      </p:sp>
      <p:sp>
        <p:nvSpPr>
          <p:cNvPr id="440" name="Google Shape;440;p5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441" name="Google Shape;441;p51"/>
          <p:cNvPicPr preferRelativeResize="0"/>
          <p:nvPr/>
        </p:nvPicPr>
        <p:blipFill>
          <a:blip r:embed="rId3">
            <a:alphaModFix/>
          </a:blip>
          <a:stretch>
            <a:fillRect/>
          </a:stretch>
        </p:blipFill>
        <p:spPr>
          <a:xfrm>
            <a:off x="5262025" y="490975"/>
            <a:ext cx="3352624" cy="3352624"/>
          </a:xfrm>
          <a:prstGeom prst="rect">
            <a:avLst/>
          </a:prstGeom>
          <a:noFill/>
          <a:ln>
            <a:noFill/>
          </a:ln>
        </p:spPr>
      </p:pic>
      <p:sp>
        <p:nvSpPr>
          <p:cNvPr id="442" name="Google Shape;442;p5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2"/>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CSS Grid</a:t>
            </a:r>
            <a:endParaRPr/>
          </a:p>
        </p:txBody>
      </p:sp>
      <p:sp>
        <p:nvSpPr>
          <p:cNvPr id="448" name="Google Shape;448;p52"/>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Grid Tracks</a:t>
            </a:r>
            <a:endParaRPr/>
          </a:p>
        </p:txBody>
      </p:sp>
      <p:sp>
        <p:nvSpPr>
          <p:cNvPr id="454" name="Google Shape;454;p5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55" name="Google Shape;455;p53"/>
          <p:cNvSpPr txBox="1"/>
          <p:nvPr/>
        </p:nvSpPr>
        <p:spPr>
          <a:xfrm>
            <a:off x="2101650" y="3988400"/>
            <a:ext cx="4940700" cy="57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(That’s what the rows and columns are called.)</a:t>
            </a:r>
            <a:endParaRPr sz="1800">
              <a:latin typeface="Proxima Nova"/>
              <a:ea typeface="Proxima Nova"/>
              <a:cs typeface="Proxima Nova"/>
              <a:sym typeface="Proxima Nova"/>
            </a:endParaRPr>
          </a:p>
        </p:txBody>
      </p:sp>
      <p:sp>
        <p:nvSpPr>
          <p:cNvPr id="456" name="Google Shape;456;p5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graphicFrame>
        <p:nvGraphicFramePr>
          <p:cNvPr id="457" name="Google Shape;457;p53"/>
          <p:cNvGraphicFramePr/>
          <p:nvPr/>
        </p:nvGraphicFramePr>
        <p:xfrm>
          <a:off x="2749625" y="988175"/>
          <a:ext cx="3000000" cy="3000000"/>
        </p:xfrm>
        <a:graphic>
          <a:graphicData uri="http://schemas.openxmlformats.org/drawingml/2006/table">
            <a:tbl>
              <a:tblPr>
                <a:noFill/>
                <a:tableStyleId>{E391800C-975C-411F-AEBC-61F4FE37F517}</a:tableStyleId>
              </a:tblPr>
              <a:tblGrid>
                <a:gridCol w="704000"/>
                <a:gridCol w="704000"/>
                <a:gridCol w="704000"/>
                <a:gridCol w="704000"/>
                <a:gridCol w="704000"/>
              </a:tblGrid>
              <a:tr h="6100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100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100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100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458" name="Google Shape;458;p53"/>
          <p:cNvSpPr/>
          <p:nvPr/>
        </p:nvSpPr>
        <p:spPr>
          <a:xfrm>
            <a:off x="2784300" y="1007875"/>
            <a:ext cx="624900" cy="2381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3"/>
          <p:cNvSpPr/>
          <p:nvPr/>
        </p:nvSpPr>
        <p:spPr>
          <a:xfrm>
            <a:off x="2792750" y="1632850"/>
            <a:ext cx="3437400" cy="523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2" name="Shape 302"/>
        <p:cNvGrpSpPr/>
        <p:nvPr/>
      </p:nvGrpSpPr>
      <p:grpSpPr>
        <a:xfrm>
          <a:off x="0" y="0"/>
          <a:ext cx="0" cy="0"/>
          <a:chOff x="0" y="0"/>
          <a:chExt cx="0" cy="0"/>
        </a:xfrm>
      </p:grpSpPr>
      <p:sp>
        <p:nvSpPr>
          <p:cNvPr id="303" name="Google Shape;303;p36"/>
          <p:cNvSpPr txBox="1"/>
          <p:nvPr>
            <p:ph type="title"/>
          </p:nvPr>
        </p:nvSpPr>
        <p:spPr>
          <a:xfrm>
            <a:off x="979500" y="332100"/>
            <a:ext cx="7185000" cy="653100"/>
          </a:xfrm>
          <a:prstGeom prst="rect">
            <a:avLst/>
          </a:prstGeom>
          <a:solidFill>
            <a:srgbClr val="FF0018"/>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Lesson 05 Change Log FEWD 3.1–3.2</a:t>
            </a:r>
            <a:endParaRPr>
              <a:solidFill>
                <a:srgbClr val="FFFFFF"/>
              </a:solidFill>
            </a:endParaRPr>
          </a:p>
        </p:txBody>
      </p:sp>
      <p:sp>
        <p:nvSpPr>
          <p:cNvPr id="304" name="Google Shape;304;p36"/>
          <p:cNvSpPr txBox="1"/>
          <p:nvPr>
            <p:ph idx="4294967295" type="body"/>
          </p:nvPr>
        </p:nvSpPr>
        <p:spPr>
          <a:xfrm>
            <a:off x="979500" y="1078375"/>
            <a:ext cx="7099500" cy="34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rPr>
              <a:t>Below are the specific changes made in this lesson.</a:t>
            </a:r>
            <a:endParaRPr sz="1600">
              <a:solidFill>
                <a:schemeClr val="dk1"/>
              </a:solidFill>
            </a:endParaRPr>
          </a:p>
          <a:p>
            <a:pPr indent="0" lvl="0" marL="0" rtl="0" algn="l">
              <a:spcBef>
                <a:spcPts val="1600"/>
              </a:spcBef>
              <a:spcAft>
                <a:spcPts val="0"/>
              </a:spcAft>
              <a:buClr>
                <a:schemeClr val="dk1"/>
              </a:buClr>
              <a:buSzPts val="1100"/>
              <a:buFont typeface="Arial"/>
              <a:buNone/>
            </a:pPr>
            <a:r>
              <a:rPr lang="en" sz="1600">
                <a:solidFill>
                  <a:schemeClr val="dk1"/>
                </a:solidFill>
              </a:rPr>
              <a:t>Returning Instructor Directions: </a:t>
            </a:r>
            <a:endParaRPr sz="1600">
              <a:solidFill>
                <a:schemeClr val="dk1"/>
              </a:solidFill>
            </a:endParaRPr>
          </a:p>
          <a:p>
            <a:pPr indent="-330200" lvl="0" marL="457200" rtl="0" algn="l">
              <a:spcBef>
                <a:spcPts val="1600"/>
              </a:spcBef>
              <a:spcAft>
                <a:spcPts val="0"/>
              </a:spcAft>
              <a:buClr>
                <a:schemeClr val="dk1"/>
              </a:buClr>
              <a:buSzPts val="1600"/>
              <a:buAutoNum type="arabicPeriod"/>
            </a:pPr>
            <a:r>
              <a:rPr lang="en" sz="1600">
                <a:solidFill>
                  <a:schemeClr val="dk1"/>
                </a:solidFill>
              </a:rPr>
              <a:t>Click on the hyperlinks below, and it will direct you to the specific slide.</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Copy the entire slide, and paste in your existing curriculum deck. </a:t>
            </a:r>
            <a:endParaRPr/>
          </a:p>
          <a:p>
            <a:pPr indent="-304800" lvl="0" marL="457200" rtl="0" algn="l">
              <a:spcBef>
                <a:spcPts val="0"/>
              </a:spcBef>
              <a:spcAft>
                <a:spcPts val="0"/>
              </a:spcAft>
              <a:buClr>
                <a:srgbClr val="000000"/>
              </a:buClr>
              <a:buSzPts val="1200"/>
              <a:buChar char="➔"/>
            </a:pPr>
            <a:r>
              <a:rPr lang="en" sz="1200" u="sng">
                <a:solidFill>
                  <a:schemeClr val="hlink"/>
                </a:solidFill>
                <a:hlinkClick action="ppaction://hlinksldjump" r:id="rId3"/>
              </a:rPr>
              <a:t>Pre-Class Materials and Preparation</a:t>
            </a:r>
            <a:r>
              <a:rPr lang="en" sz="1200">
                <a:solidFill>
                  <a:schemeClr val="dk1"/>
                </a:solidFill>
              </a:rPr>
              <a:t> - Added one new CodePen — Flexbox in a Flexbox (</a:t>
            </a:r>
            <a:r>
              <a:rPr b="1" lang="en" sz="1200">
                <a:solidFill>
                  <a:schemeClr val="dk1"/>
                </a:solidFill>
              </a:rPr>
              <a:t>More Detailed</a:t>
            </a:r>
            <a:r>
              <a:rPr lang="en" sz="1200">
                <a:solidFill>
                  <a:schemeClr val="dk1"/>
                </a:solidFill>
              </a:rPr>
              <a:t>) - Starter Code — to Starter Code. Note that the solution code for the activity stays the same. </a:t>
            </a:r>
            <a:endParaRPr sz="1200"/>
          </a:p>
          <a:p>
            <a:pPr indent="0" lvl="0" marL="0" rtl="0" algn="l">
              <a:spcBef>
                <a:spcPts val="1600"/>
              </a:spcBef>
              <a:spcAft>
                <a:spcPts val="1600"/>
              </a:spcAft>
              <a:buNone/>
            </a:pPr>
            <a:r>
              <a:rPr b="1" lang="en" sz="1600">
                <a:solidFill>
                  <a:schemeClr val="dk1"/>
                </a:solidFill>
                <a:highlight>
                  <a:srgbClr val="FED532"/>
                </a:highlight>
              </a:rPr>
              <a:t>Share how the lesson went through our Instructor Lesson Exit Ticket - the Curriculum Feedback form: </a:t>
            </a:r>
            <a:r>
              <a:rPr b="1" lang="en" sz="1600" u="sng">
                <a:solidFill>
                  <a:schemeClr val="accent5"/>
                </a:solidFill>
                <a:highlight>
                  <a:srgbClr val="FED532"/>
                </a:highlight>
                <a:hlinkClick r:id="rId4">
                  <a:extLst>
                    <a:ext uri="{A12FA001-AC4F-418D-AE19-62706E023703}">
                      <ahyp:hlinkClr val="tx"/>
                    </a:ext>
                  </a:extLst>
                </a:hlinkClick>
              </a:rPr>
              <a:t>http://ga.co/curriculum-feedback</a:t>
            </a:r>
            <a:r>
              <a:rPr b="1" lang="en" sz="1600">
                <a:solidFill>
                  <a:schemeClr val="dk1"/>
                </a:solidFill>
                <a:highlight>
                  <a:srgbClr val="FED532"/>
                </a:highlight>
              </a:rPr>
              <a:t> </a:t>
            </a:r>
            <a:endParaRPr sz="1200"/>
          </a:p>
        </p:txBody>
      </p:sp>
      <p:sp>
        <p:nvSpPr>
          <p:cNvPr id="305" name="Google Shape;305;p3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63" name="Shape 463"/>
        <p:cNvGrpSpPr/>
        <p:nvPr/>
      </p:nvGrpSpPr>
      <p:grpSpPr>
        <a:xfrm>
          <a:off x="0" y="0"/>
          <a:ext cx="0" cy="0"/>
          <a:chOff x="0" y="0"/>
          <a:chExt cx="0" cy="0"/>
        </a:xfrm>
      </p:grpSpPr>
      <p:sp>
        <p:nvSpPr>
          <p:cNvPr id="464" name="Google Shape;464;p5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t>
            </a:r>
            <a:r>
              <a:rPr lang="en"/>
              <a:t>rid Tracks</a:t>
            </a:r>
            <a:endParaRPr/>
          </a:p>
        </p:txBody>
      </p:sp>
      <p:sp>
        <p:nvSpPr>
          <p:cNvPr id="465" name="Google Shape;465;p5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66" name="Google Shape;466;p54"/>
          <p:cNvSpPr txBox="1"/>
          <p:nvPr/>
        </p:nvSpPr>
        <p:spPr>
          <a:xfrm>
            <a:off x="2101650" y="3988400"/>
            <a:ext cx="4940700" cy="57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(That’s what the rows and columns are called.)</a:t>
            </a:r>
            <a:endParaRPr sz="1800">
              <a:latin typeface="Proxima Nova"/>
              <a:ea typeface="Proxima Nova"/>
              <a:cs typeface="Proxima Nova"/>
              <a:sym typeface="Proxima Nova"/>
            </a:endParaRPr>
          </a:p>
        </p:txBody>
      </p:sp>
      <p:sp>
        <p:nvSpPr>
          <p:cNvPr id="467" name="Google Shape;467;p54"/>
          <p:cNvSpPr/>
          <p:nvPr/>
        </p:nvSpPr>
        <p:spPr>
          <a:xfrm>
            <a:off x="1800600" y="995625"/>
            <a:ext cx="180300" cy="2940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4"/>
          <p:cNvSpPr/>
          <p:nvPr/>
        </p:nvSpPr>
        <p:spPr>
          <a:xfrm>
            <a:off x="2873100" y="934925"/>
            <a:ext cx="180300" cy="3000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4"/>
          <p:cNvSpPr/>
          <p:nvPr/>
        </p:nvSpPr>
        <p:spPr>
          <a:xfrm>
            <a:off x="3945600" y="934925"/>
            <a:ext cx="180300" cy="3000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4"/>
          <p:cNvSpPr/>
          <p:nvPr/>
        </p:nvSpPr>
        <p:spPr>
          <a:xfrm>
            <a:off x="5018100" y="934925"/>
            <a:ext cx="180300" cy="3000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4"/>
          <p:cNvSpPr/>
          <p:nvPr/>
        </p:nvSpPr>
        <p:spPr>
          <a:xfrm>
            <a:off x="6090600" y="934925"/>
            <a:ext cx="180300" cy="3000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4"/>
          <p:cNvSpPr/>
          <p:nvPr/>
        </p:nvSpPr>
        <p:spPr>
          <a:xfrm>
            <a:off x="7163100" y="934925"/>
            <a:ext cx="180300" cy="3000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4"/>
          <p:cNvSpPr/>
          <p:nvPr/>
        </p:nvSpPr>
        <p:spPr>
          <a:xfrm rot="5400000">
            <a:off x="4482025" y="-1773050"/>
            <a:ext cx="180300" cy="5543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4"/>
          <p:cNvSpPr/>
          <p:nvPr/>
        </p:nvSpPr>
        <p:spPr>
          <a:xfrm rot="5400000">
            <a:off x="4482025" y="-1058875"/>
            <a:ext cx="180300" cy="5543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4"/>
          <p:cNvSpPr/>
          <p:nvPr/>
        </p:nvSpPr>
        <p:spPr>
          <a:xfrm rot="5400000">
            <a:off x="4482025" y="-344700"/>
            <a:ext cx="180300" cy="5543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4"/>
          <p:cNvSpPr/>
          <p:nvPr/>
        </p:nvSpPr>
        <p:spPr>
          <a:xfrm rot="5400000">
            <a:off x="4482025" y="369475"/>
            <a:ext cx="180300" cy="5543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54"/>
          <p:cNvSpPr/>
          <p:nvPr/>
        </p:nvSpPr>
        <p:spPr>
          <a:xfrm rot="5400000">
            <a:off x="4482025" y="1083650"/>
            <a:ext cx="180300" cy="5543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a:t>
            </a:r>
            <a:r>
              <a:rPr lang="en">
                <a:latin typeface="Inconsolata"/>
                <a:ea typeface="Inconsolata"/>
                <a:cs typeface="Inconsolata"/>
                <a:sym typeface="Inconsolata"/>
              </a:rPr>
              <a:t>display:grid</a:t>
            </a:r>
            <a:r>
              <a:rPr lang="en"/>
              <a:t> on the Container Element</a:t>
            </a:r>
            <a:endParaRPr/>
          </a:p>
        </p:txBody>
      </p:sp>
      <p:sp>
        <p:nvSpPr>
          <p:cNvPr id="484" name="Google Shape;484;p55"/>
          <p:cNvSpPr txBox="1"/>
          <p:nvPr>
            <p:ph idx="4294967295" type="body"/>
          </p:nvPr>
        </p:nvSpPr>
        <p:spPr>
          <a:xfrm>
            <a:off x="457200" y="2584288"/>
            <a:ext cx="8219100" cy="18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Unlike </a:t>
            </a:r>
            <a:r>
              <a:rPr b="1" lang="en">
                <a:latin typeface="Inconsolata"/>
                <a:ea typeface="Inconsolata"/>
                <a:cs typeface="Inconsolata"/>
                <a:sym typeface="Inconsolata"/>
              </a:rPr>
              <a:t>display:flex</a:t>
            </a:r>
            <a:r>
              <a:rPr lang="en"/>
              <a:t>, Grid doesn’t give us much by default. We’ll have to define the template for our grid according to the rows and columns we want.</a:t>
            </a:r>
            <a:endParaRPr/>
          </a:p>
        </p:txBody>
      </p:sp>
      <p:sp>
        <p:nvSpPr>
          <p:cNvPr id="485" name="Google Shape;485;p5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86" name="Google Shape;486;p55"/>
          <p:cNvSpPr/>
          <p:nvPr/>
        </p:nvSpPr>
        <p:spPr>
          <a:xfrm>
            <a:off x="545200" y="1118450"/>
            <a:ext cx="8013000" cy="12678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 sz="1800">
                <a:latin typeface="Inconsolata"/>
                <a:ea typeface="Inconsolata"/>
                <a:cs typeface="Inconsolata"/>
                <a:sym typeface="Inconsolata"/>
              </a:rPr>
              <a:t>.container {</a:t>
            </a:r>
            <a:endParaRPr sz="18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lang="en" sz="1800">
                <a:latin typeface="Inconsolata"/>
                <a:ea typeface="Inconsolata"/>
                <a:cs typeface="Inconsolata"/>
                <a:sym typeface="Inconsolata"/>
              </a:rPr>
              <a:t>  display: grid;</a:t>
            </a:r>
            <a:endParaRPr sz="1800">
              <a:latin typeface="Inconsolata"/>
              <a:ea typeface="Inconsolata"/>
              <a:cs typeface="Inconsolata"/>
              <a:sym typeface="Inconsolata"/>
            </a:endParaRPr>
          </a:p>
          <a:p>
            <a:pPr indent="0" lvl="0" marL="457200" rtl="0" algn="l">
              <a:spcBef>
                <a:spcPts val="0"/>
              </a:spcBef>
              <a:spcAft>
                <a:spcPts val="0"/>
              </a:spcAft>
              <a:buNone/>
            </a:pPr>
            <a:r>
              <a:rPr lang="en" sz="1800">
                <a:latin typeface="Inconsolata"/>
                <a:ea typeface="Inconsolata"/>
                <a:cs typeface="Inconsolata"/>
                <a:sym typeface="Inconsolata"/>
              </a:rPr>
              <a:t>}</a:t>
            </a:r>
            <a:endParaRPr sz="1800">
              <a:latin typeface="Inconsolata"/>
              <a:ea typeface="Inconsolata"/>
              <a:cs typeface="Inconsolata"/>
              <a:sym typeface="Inconsolata"/>
            </a:endParaRPr>
          </a:p>
        </p:txBody>
      </p:sp>
      <p:sp>
        <p:nvSpPr>
          <p:cNvPr id="487" name="Google Shape;487;p5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Think! What</a:t>
            </a:r>
            <a:r>
              <a:rPr lang="en"/>
              <a:t> Kind of Layout Do You Want?</a:t>
            </a:r>
            <a:endParaRPr/>
          </a:p>
          <a:p>
            <a:pPr indent="0" lvl="0" marL="0" rtl="0" algn="l">
              <a:spcBef>
                <a:spcPts val="0"/>
              </a:spcBef>
              <a:spcAft>
                <a:spcPts val="0"/>
              </a:spcAft>
              <a:buNone/>
            </a:pPr>
            <a:r>
              <a:t/>
            </a:r>
            <a:endParaRPr/>
          </a:p>
        </p:txBody>
      </p:sp>
      <p:sp>
        <p:nvSpPr>
          <p:cNvPr id="493" name="Google Shape;493;p5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494" name="Google Shape;494;p56"/>
          <p:cNvPicPr preferRelativeResize="0"/>
          <p:nvPr/>
        </p:nvPicPr>
        <p:blipFill>
          <a:blip r:embed="rId3">
            <a:alphaModFix/>
          </a:blip>
          <a:stretch>
            <a:fillRect/>
          </a:stretch>
        </p:blipFill>
        <p:spPr>
          <a:xfrm>
            <a:off x="533825" y="1080400"/>
            <a:ext cx="2917649" cy="2917649"/>
          </a:xfrm>
          <a:prstGeom prst="rect">
            <a:avLst/>
          </a:prstGeom>
          <a:noFill/>
          <a:ln>
            <a:noFill/>
          </a:ln>
        </p:spPr>
      </p:pic>
      <p:sp>
        <p:nvSpPr>
          <p:cNvPr id="495" name="Google Shape;495;p56"/>
          <p:cNvSpPr/>
          <p:nvPr/>
        </p:nvSpPr>
        <p:spPr>
          <a:xfrm>
            <a:off x="3864875" y="1647025"/>
            <a:ext cx="3572700" cy="1784400"/>
          </a:xfrm>
          <a:prstGeom prst="wedgeRoundRectCallout">
            <a:avLst>
              <a:gd fmla="val -64946" name="adj1"/>
              <a:gd fmla="val 18730" name="adj2"/>
              <a:gd fmla="val 0" name="adj3"/>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56"/>
          <p:cNvSpPr txBox="1"/>
          <p:nvPr/>
        </p:nvSpPr>
        <p:spPr>
          <a:xfrm>
            <a:off x="4218525" y="1887675"/>
            <a:ext cx="2714100" cy="14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2 rows, 3 columns?</a:t>
            </a:r>
            <a:endParaRPr sz="1800">
              <a:latin typeface="Proxima Nova"/>
              <a:ea typeface="Proxima Nova"/>
              <a:cs typeface="Proxima Nova"/>
              <a:sym typeface="Proxima Nova"/>
            </a:endParaRPr>
          </a:p>
          <a:p>
            <a:pPr indent="0" lvl="0" marL="0" rtl="0" algn="l">
              <a:spcBef>
                <a:spcPts val="1000"/>
              </a:spcBef>
              <a:spcAft>
                <a:spcPts val="0"/>
              </a:spcAft>
              <a:buNone/>
            </a:pPr>
            <a:r>
              <a:rPr lang="en" sz="1800">
                <a:latin typeface="Proxima Nova"/>
                <a:ea typeface="Proxima Nova"/>
                <a:cs typeface="Proxima Nova"/>
                <a:sym typeface="Proxima Nova"/>
              </a:rPr>
              <a:t>20 rows, 1 column?</a:t>
            </a:r>
            <a:endParaRPr sz="1800">
              <a:latin typeface="Proxima Nova"/>
              <a:ea typeface="Proxima Nova"/>
              <a:cs typeface="Proxima Nova"/>
              <a:sym typeface="Proxima Nova"/>
            </a:endParaRPr>
          </a:p>
          <a:p>
            <a:pPr indent="0" lvl="0" marL="0" rtl="0" algn="l">
              <a:spcBef>
                <a:spcPts val="1000"/>
              </a:spcBef>
              <a:spcAft>
                <a:spcPts val="1000"/>
              </a:spcAft>
              <a:buNone/>
            </a:pPr>
            <a:r>
              <a:rPr lang="en" sz="1800">
                <a:latin typeface="Proxima Nova"/>
                <a:ea typeface="Proxima Nova"/>
                <a:cs typeface="Proxima Nova"/>
                <a:sym typeface="Proxima Nova"/>
              </a:rPr>
              <a:t>9001 rows, 42 columns?</a:t>
            </a:r>
            <a:endParaRPr sz="1800">
              <a:latin typeface="Proxima Nova"/>
              <a:ea typeface="Proxima Nova"/>
              <a:cs typeface="Proxima Nova"/>
              <a:sym typeface="Proxima Nova"/>
            </a:endParaRPr>
          </a:p>
        </p:txBody>
      </p:sp>
      <p:sp>
        <p:nvSpPr>
          <p:cNvPr id="497" name="Google Shape;497;p5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pic>
        <p:nvPicPr>
          <p:cNvPr id="502" name="Google Shape;502;p57"/>
          <p:cNvPicPr preferRelativeResize="0"/>
          <p:nvPr/>
        </p:nvPicPr>
        <p:blipFill rotWithShape="1">
          <a:blip r:embed="rId3">
            <a:alphaModFix/>
          </a:blip>
          <a:srcRect b="26165" l="530" r="-529" t="17648"/>
          <a:stretch/>
        </p:blipFill>
        <p:spPr>
          <a:xfrm>
            <a:off x="539350" y="2119400"/>
            <a:ext cx="3537899" cy="1790526"/>
          </a:xfrm>
          <a:prstGeom prst="rect">
            <a:avLst/>
          </a:prstGeom>
          <a:noFill/>
          <a:ln>
            <a:noFill/>
          </a:ln>
        </p:spPr>
      </p:pic>
      <p:sp>
        <p:nvSpPr>
          <p:cNvPr id="503" name="Google Shape;503;p5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04" name="Google Shape;504;p5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Your Rows and Columns</a:t>
            </a:r>
            <a:endParaRPr/>
          </a:p>
        </p:txBody>
      </p:sp>
      <p:sp>
        <p:nvSpPr>
          <p:cNvPr id="505" name="Google Shape;505;p57"/>
          <p:cNvSpPr txBox="1"/>
          <p:nvPr/>
        </p:nvSpPr>
        <p:spPr>
          <a:xfrm>
            <a:off x="714850" y="1694025"/>
            <a:ext cx="3186900" cy="85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Use the CSS property </a:t>
            </a:r>
            <a:endParaRPr sz="1800">
              <a:latin typeface="Proxima Nova"/>
              <a:ea typeface="Proxima Nova"/>
              <a:cs typeface="Proxima Nova"/>
              <a:sym typeface="Proxima Nova"/>
            </a:endParaRPr>
          </a:p>
          <a:p>
            <a:pPr indent="0" lvl="0" marL="0" rtl="0" algn="ctr">
              <a:spcBef>
                <a:spcPts val="0"/>
              </a:spcBef>
              <a:spcAft>
                <a:spcPts val="0"/>
              </a:spcAft>
              <a:buNone/>
            </a:pPr>
            <a:r>
              <a:rPr b="1" lang="en" sz="1800">
                <a:latin typeface="Inconsolata"/>
                <a:ea typeface="Inconsolata"/>
                <a:cs typeface="Inconsolata"/>
                <a:sym typeface="Inconsolata"/>
              </a:rPr>
              <a:t>grid-template-rows</a:t>
            </a:r>
            <a:r>
              <a:rPr lang="en" sz="1800">
                <a:latin typeface="Proxima Nova"/>
                <a:ea typeface="Proxima Nova"/>
                <a:cs typeface="Proxima Nova"/>
                <a:sym typeface="Proxima Nova"/>
              </a:rPr>
              <a:t>.</a:t>
            </a:r>
            <a:endParaRPr sz="1800">
              <a:latin typeface="Proxima Nova"/>
              <a:ea typeface="Proxima Nova"/>
              <a:cs typeface="Proxima Nova"/>
              <a:sym typeface="Proxima Nova"/>
            </a:endParaRPr>
          </a:p>
        </p:txBody>
      </p:sp>
      <p:pic>
        <p:nvPicPr>
          <p:cNvPr id="506" name="Google Shape;506;p57"/>
          <p:cNvPicPr preferRelativeResize="0"/>
          <p:nvPr/>
        </p:nvPicPr>
        <p:blipFill>
          <a:blip r:embed="rId4">
            <a:alphaModFix/>
          </a:blip>
          <a:stretch>
            <a:fillRect/>
          </a:stretch>
        </p:blipFill>
        <p:spPr>
          <a:xfrm>
            <a:off x="5771076" y="2549925"/>
            <a:ext cx="2129248" cy="2129276"/>
          </a:xfrm>
          <a:prstGeom prst="rect">
            <a:avLst/>
          </a:prstGeom>
          <a:noFill/>
          <a:ln>
            <a:noFill/>
          </a:ln>
        </p:spPr>
      </p:pic>
      <p:sp>
        <p:nvSpPr>
          <p:cNvPr id="507" name="Google Shape;507;p57"/>
          <p:cNvSpPr txBox="1"/>
          <p:nvPr/>
        </p:nvSpPr>
        <p:spPr>
          <a:xfrm>
            <a:off x="5116100" y="1694025"/>
            <a:ext cx="3439200" cy="85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Use the CSS property </a:t>
            </a:r>
            <a:endParaRPr sz="1800">
              <a:latin typeface="Proxima Nova"/>
              <a:ea typeface="Proxima Nova"/>
              <a:cs typeface="Proxima Nova"/>
              <a:sym typeface="Proxima Nova"/>
            </a:endParaRPr>
          </a:p>
          <a:p>
            <a:pPr indent="0" lvl="0" marL="0" rtl="0" algn="ctr">
              <a:spcBef>
                <a:spcPts val="0"/>
              </a:spcBef>
              <a:spcAft>
                <a:spcPts val="0"/>
              </a:spcAft>
              <a:buNone/>
            </a:pPr>
            <a:r>
              <a:rPr b="1" lang="en" sz="1800">
                <a:latin typeface="Inconsolata"/>
                <a:ea typeface="Inconsolata"/>
                <a:cs typeface="Inconsolata"/>
                <a:sym typeface="Inconsolata"/>
              </a:rPr>
              <a:t>grid-template-columns</a:t>
            </a:r>
            <a:r>
              <a:rPr lang="en" sz="1800">
                <a:solidFill>
                  <a:schemeClr val="dk1"/>
                </a:solidFill>
                <a:latin typeface="Proxima Nova"/>
                <a:ea typeface="Proxima Nova"/>
                <a:cs typeface="Proxima Nova"/>
                <a:sym typeface="Proxima Nova"/>
              </a:rPr>
              <a:t>.</a:t>
            </a:r>
            <a:endParaRPr b="1" sz="1800">
              <a:latin typeface="Courier New"/>
              <a:ea typeface="Courier New"/>
              <a:cs typeface="Courier New"/>
              <a:sym typeface="Courier New"/>
            </a:endParaRPr>
          </a:p>
        </p:txBody>
      </p:sp>
      <p:sp>
        <p:nvSpPr>
          <p:cNvPr id="508" name="Google Shape;508;p57"/>
          <p:cNvSpPr/>
          <p:nvPr/>
        </p:nvSpPr>
        <p:spPr>
          <a:xfrm>
            <a:off x="1182250" y="1166975"/>
            <a:ext cx="2252100" cy="490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Proxima Nova"/>
                <a:ea typeface="Proxima Nova"/>
                <a:cs typeface="Proxima Nova"/>
                <a:sym typeface="Proxima Nova"/>
              </a:rPr>
              <a:t>Rows</a:t>
            </a:r>
            <a:endParaRPr b="1" sz="1800">
              <a:solidFill>
                <a:srgbClr val="FFFFFF"/>
              </a:solidFill>
              <a:latin typeface="Proxima Nova"/>
              <a:ea typeface="Proxima Nova"/>
              <a:cs typeface="Proxima Nova"/>
              <a:sym typeface="Proxima Nova"/>
            </a:endParaRPr>
          </a:p>
        </p:txBody>
      </p:sp>
      <p:sp>
        <p:nvSpPr>
          <p:cNvPr id="509" name="Google Shape;509;p57"/>
          <p:cNvSpPr/>
          <p:nvPr/>
        </p:nvSpPr>
        <p:spPr>
          <a:xfrm>
            <a:off x="5709650" y="1166975"/>
            <a:ext cx="2252100" cy="490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Proxima Nova"/>
                <a:ea typeface="Proxima Nova"/>
                <a:cs typeface="Proxima Nova"/>
                <a:sym typeface="Proxima Nova"/>
              </a:rPr>
              <a:t>Columns</a:t>
            </a:r>
            <a:endParaRPr b="1" sz="1800">
              <a:solidFill>
                <a:srgbClr val="FFFFFF"/>
              </a:solidFill>
              <a:latin typeface="Proxima Nova"/>
              <a:ea typeface="Proxima Nova"/>
              <a:cs typeface="Proxima Nova"/>
              <a:sym typeface="Proxima Nova"/>
            </a:endParaRPr>
          </a:p>
        </p:txBody>
      </p:sp>
      <p:cxnSp>
        <p:nvCxnSpPr>
          <p:cNvPr id="510" name="Google Shape;510;p57"/>
          <p:cNvCxnSpPr/>
          <p:nvPr/>
        </p:nvCxnSpPr>
        <p:spPr>
          <a:xfrm>
            <a:off x="4572000" y="1367600"/>
            <a:ext cx="23100" cy="3227700"/>
          </a:xfrm>
          <a:prstGeom prst="straightConnector1">
            <a:avLst/>
          </a:prstGeom>
          <a:noFill/>
          <a:ln cap="flat" cmpd="sng" w="9525">
            <a:solidFill>
              <a:srgbClr val="B7B7B7"/>
            </a:solidFill>
            <a:prstDash val="solid"/>
            <a:round/>
            <a:headEnd len="med" w="med" type="none"/>
            <a:tailEnd len="med" w="med" type="none"/>
          </a:ln>
        </p:spPr>
      </p:cxnSp>
      <p:sp>
        <p:nvSpPr>
          <p:cNvPr id="511" name="Google Shape;511;p5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8"/>
          <p:cNvSpPr/>
          <p:nvPr/>
        </p:nvSpPr>
        <p:spPr>
          <a:xfrm>
            <a:off x="545200" y="1825125"/>
            <a:ext cx="8013000" cy="2408400"/>
          </a:xfrm>
          <a:prstGeom prst="rect">
            <a:avLst/>
          </a:prstGeom>
          <a:solidFill>
            <a:srgbClr val="000000"/>
          </a:solid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rPr lang="en" sz="2000">
                <a:solidFill>
                  <a:srgbClr val="00A7BD"/>
                </a:solidFill>
                <a:latin typeface="Inconsolata"/>
                <a:ea typeface="Inconsolata"/>
                <a:cs typeface="Inconsolata"/>
                <a:sym typeface="Inconsolata"/>
              </a:rPr>
              <a:t>&lt;</a:t>
            </a:r>
            <a:r>
              <a:rPr lang="en" sz="2000">
                <a:solidFill>
                  <a:schemeClr val="accent2"/>
                </a:solidFill>
                <a:latin typeface="Inconsolata"/>
                <a:ea typeface="Inconsolata"/>
                <a:cs typeface="Inconsolata"/>
                <a:sym typeface="Inconsolata"/>
              </a:rPr>
              <a:t>section</a:t>
            </a:r>
            <a:r>
              <a:rPr lang="en" sz="2000">
                <a:solidFill>
                  <a:srgbClr val="FFFFFF"/>
                </a:solidFill>
                <a:latin typeface="Inconsolata"/>
                <a:ea typeface="Inconsolata"/>
                <a:cs typeface="Inconsolata"/>
                <a:sym typeface="Inconsolata"/>
              </a:rPr>
              <a:t> </a:t>
            </a:r>
            <a:r>
              <a:rPr i="1" lang="en" sz="2000">
                <a:solidFill>
                  <a:schemeClr val="accent1"/>
                </a:solidFill>
                <a:latin typeface="Inconsolata"/>
                <a:ea typeface="Inconsolata"/>
                <a:cs typeface="Inconsolata"/>
                <a:sym typeface="Inconsolata"/>
              </a:rPr>
              <a:t>class</a:t>
            </a:r>
            <a:r>
              <a:rPr lang="en" sz="2000">
                <a:solidFill>
                  <a:srgbClr val="FFFFFF"/>
                </a:solidFill>
                <a:latin typeface="Inconsolata"/>
                <a:ea typeface="Inconsolata"/>
                <a:cs typeface="Inconsolata"/>
                <a:sym typeface="Inconsolata"/>
              </a:rPr>
              <a:t>=</a:t>
            </a:r>
            <a:r>
              <a:rPr lang="en" sz="2000">
                <a:solidFill>
                  <a:srgbClr val="FF00FF"/>
                </a:solidFill>
                <a:latin typeface="Inconsolata"/>
                <a:ea typeface="Inconsolata"/>
                <a:cs typeface="Inconsolata"/>
                <a:sym typeface="Inconsolata"/>
              </a:rPr>
              <a:t>"container"</a:t>
            </a:r>
            <a:r>
              <a:rPr lang="en" sz="2000">
                <a:solidFill>
                  <a:srgbClr val="00A7BD"/>
                </a:solidFill>
                <a:latin typeface="Inconsolata"/>
                <a:ea typeface="Inconsolata"/>
                <a:cs typeface="Inconsolata"/>
                <a:sym typeface="Inconsolata"/>
              </a:rPr>
              <a:t>&gt;</a:t>
            </a:r>
            <a:endParaRPr sz="2000">
              <a:solidFill>
                <a:srgbClr val="00A7BD"/>
              </a:solidFill>
              <a:latin typeface="Inconsolata"/>
              <a:ea typeface="Inconsolata"/>
              <a:cs typeface="Inconsolata"/>
              <a:sym typeface="Inconsolata"/>
            </a:endParaRPr>
          </a:p>
          <a:p>
            <a:pPr indent="0" lvl="0" marL="457200" rtl="0" algn="l">
              <a:spcBef>
                <a:spcPts val="0"/>
              </a:spcBef>
              <a:spcAft>
                <a:spcPts val="0"/>
              </a:spcAft>
              <a:buNone/>
            </a:pPr>
            <a:r>
              <a:rPr lang="en" sz="2000">
                <a:solidFill>
                  <a:srgbClr val="FFFFFF"/>
                </a:solidFill>
                <a:latin typeface="Inconsolata"/>
                <a:ea typeface="Inconsolata"/>
                <a:cs typeface="Inconsolata"/>
                <a:sym typeface="Inconsolata"/>
              </a:rPr>
              <a:t>	</a:t>
            </a:r>
            <a:r>
              <a:rPr lang="en" sz="2000">
                <a:solidFill>
                  <a:srgbClr val="00A7BD"/>
                </a:solidFill>
                <a:latin typeface="Inconsolata"/>
                <a:ea typeface="Inconsolata"/>
                <a:cs typeface="Inconsolata"/>
                <a:sym typeface="Inconsolata"/>
              </a:rPr>
              <a:t>&lt;</a:t>
            </a:r>
            <a:r>
              <a:rPr lang="en" sz="2000">
                <a:solidFill>
                  <a:schemeClr val="accent2"/>
                </a:solidFill>
                <a:latin typeface="Inconsolata"/>
                <a:ea typeface="Inconsolata"/>
                <a:cs typeface="Inconsolata"/>
                <a:sym typeface="Inconsolata"/>
              </a:rPr>
              <a:t>div</a:t>
            </a:r>
            <a:r>
              <a:rPr lang="en" sz="2000">
                <a:solidFill>
                  <a:srgbClr val="FFFFFF"/>
                </a:solidFill>
                <a:latin typeface="Inconsolata"/>
                <a:ea typeface="Inconsolata"/>
                <a:cs typeface="Inconsolata"/>
                <a:sym typeface="Inconsolata"/>
              </a:rPr>
              <a:t> </a:t>
            </a:r>
            <a:r>
              <a:rPr i="1" lang="en" sz="2000">
                <a:solidFill>
                  <a:schemeClr val="accent1"/>
                </a:solidFill>
                <a:latin typeface="Inconsolata"/>
                <a:ea typeface="Inconsolata"/>
                <a:cs typeface="Inconsolata"/>
                <a:sym typeface="Inconsolata"/>
              </a:rPr>
              <a:t>class</a:t>
            </a:r>
            <a:r>
              <a:rPr lang="en" sz="2000">
                <a:solidFill>
                  <a:srgbClr val="FFFFFF"/>
                </a:solidFill>
                <a:latin typeface="Inconsolata"/>
                <a:ea typeface="Inconsolata"/>
                <a:cs typeface="Inconsolata"/>
                <a:sym typeface="Inconsolata"/>
              </a:rPr>
              <a:t>=</a:t>
            </a:r>
            <a:r>
              <a:rPr lang="en" sz="2000">
                <a:solidFill>
                  <a:srgbClr val="FF00FF"/>
                </a:solidFill>
                <a:latin typeface="Inconsolata"/>
                <a:ea typeface="Inconsolata"/>
                <a:cs typeface="Inconsolata"/>
                <a:sym typeface="Inconsolata"/>
              </a:rPr>
              <a:t>"item"</a:t>
            </a:r>
            <a:r>
              <a:rPr lang="en" sz="2000">
                <a:solidFill>
                  <a:srgbClr val="00A7BD"/>
                </a:solidFill>
                <a:latin typeface="Inconsolata"/>
                <a:ea typeface="Inconsolata"/>
                <a:cs typeface="Inconsolata"/>
                <a:sym typeface="Inconsolata"/>
              </a:rPr>
              <a:t>&gt;</a:t>
            </a:r>
            <a:r>
              <a:rPr lang="en" sz="2000">
                <a:solidFill>
                  <a:srgbClr val="FFFFFF"/>
                </a:solidFill>
                <a:latin typeface="Inconsolata"/>
                <a:ea typeface="Inconsolata"/>
                <a:cs typeface="Inconsolata"/>
                <a:sym typeface="Inconsolata"/>
              </a:rPr>
              <a:t>1</a:t>
            </a:r>
            <a:r>
              <a:rPr lang="en" sz="2000">
                <a:solidFill>
                  <a:srgbClr val="00A7BD"/>
                </a:solidFill>
                <a:latin typeface="Inconsolata"/>
                <a:ea typeface="Inconsolata"/>
                <a:cs typeface="Inconsolata"/>
                <a:sym typeface="Inconsolata"/>
              </a:rPr>
              <a:t>&lt;/</a:t>
            </a:r>
            <a:r>
              <a:rPr lang="en" sz="2000">
                <a:solidFill>
                  <a:schemeClr val="accent2"/>
                </a:solidFill>
                <a:latin typeface="Inconsolata"/>
                <a:ea typeface="Inconsolata"/>
                <a:cs typeface="Inconsolata"/>
                <a:sym typeface="Inconsolata"/>
              </a:rPr>
              <a:t>div</a:t>
            </a:r>
            <a:r>
              <a:rPr lang="en" sz="2000">
                <a:solidFill>
                  <a:srgbClr val="00A7BD"/>
                </a:solidFill>
                <a:latin typeface="Inconsolata"/>
                <a:ea typeface="Inconsolata"/>
                <a:cs typeface="Inconsolata"/>
                <a:sym typeface="Inconsolata"/>
              </a:rPr>
              <a:t>&gt;</a:t>
            </a:r>
            <a:endParaRPr sz="2000">
              <a:solidFill>
                <a:srgbClr val="00A7BD"/>
              </a:solidFill>
              <a:latin typeface="Inconsolata"/>
              <a:ea typeface="Inconsolata"/>
              <a:cs typeface="Inconsolata"/>
              <a:sym typeface="Inconsolata"/>
            </a:endParaRPr>
          </a:p>
          <a:p>
            <a:pPr indent="0" lvl="0" marL="457200" rtl="0" algn="l">
              <a:spcBef>
                <a:spcPts val="0"/>
              </a:spcBef>
              <a:spcAft>
                <a:spcPts val="0"/>
              </a:spcAft>
              <a:buNone/>
            </a:pPr>
            <a:r>
              <a:rPr lang="en" sz="2000">
                <a:solidFill>
                  <a:srgbClr val="FFFFFF"/>
                </a:solidFill>
                <a:latin typeface="Inconsolata"/>
                <a:ea typeface="Inconsolata"/>
                <a:cs typeface="Inconsolata"/>
                <a:sym typeface="Inconsolata"/>
              </a:rPr>
              <a:t>	</a:t>
            </a:r>
            <a:r>
              <a:rPr lang="en" sz="2000">
                <a:solidFill>
                  <a:srgbClr val="00A7BD"/>
                </a:solidFill>
                <a:latin typeface="Inconsolata"/>
                <a:ea typeface="Inconsolata"/>
                <a:cs typeface="Inconsolata"/>
                <a:sym typeface="Inconsolata"/>
              </a:rPr>
              <a:t>&lt;</a:t>
            </a:r>
            <a:r>
              <a:rPr lang="en" sz="2000">
                <a:solidFill>
                  <a:schemeClr val="accent2"/>
                </a:solidFill>
                <a:latin typeface="Inconsolata"/>
                <a:ea typeface="Inconsolata"/>
                <a:cs typeface="Inconsolata"/>
                <a:sym typeface="Inconsolata"/>
              </a:rPr>
              <a:t>div</a:t>
            </a:r>
            <a:r>
              <a:rPr lang="en" sz="2000">
                <a:solidFill>
                  <a:srgbClr val="FFFFFF"/>
                </a:solidFill>
                <a:latin typeface="Inconsolata"/>
                <a:ea typeface="Inconsolata"/>
                <a:cs typeface="Inconsolata"/>
                <a:sym typeface="Inconsolata"/>
              </a:rPr>
              <a:t> </a:t>
            </a:r>
            <a:r>
              <a:rPr i="1" lang="en" sz="2000">
                <a:solidFill>
                  <a:schemeClr val="accent1"/>
                </a:solidFill>
                <a:latin typeface="Inconsolata"/>
                <a:ea typeface="Inconsolata"/>
                <a:cs typeface="Inconsolata"/>
                <a:sym typeface="Inconsolata"/>
              </a:rPr>
              <a:t>class</a:t>
            </a:r>
            <a:r>
              <a:rPr lang="en" sz="2000">
                <a:solidFill>
                  <a:srgbClr val="FFFFFF"/>
                </a:solidFill>
                <a:latin typeface="Inconsolata"/>
                <a:ea typeface="Inconsolata"/>
                <a:cs typeface="Inconsolata"/>
                <a:sym typeface="Inconsolata"/>
              </a:rPr>
              <a:t>=</a:t>
            </a:r>
            <a:r>
              <a:rPr lang="en" sz="2000">
                <a:solidFill>
                  <a:srgbClr val="FF00FF"/>
                </a:solidFill>
                <a:highlight>
                  <a:schemeClr val="dk1"/>
                </a:highlight>
                <a:latin typeface="Inconsolata"/>
                <a:ea typeface="Inconsolata"/>
                <a:cs typeface="Inconsolata"/>
                <a:sym typeface="Inconsolata"/>
              </a:rPr>
              <a:t>"item"</a:t>
            </a:r>
            <a:r>
              <a:rPr lang="en" sz="2000">
                <a:solidFill>
                  <a:srgbClr val="00A7BD"/>
                </a:solidFill>
                <a:latin typeface="Inconsolata"/>
                <a:ea typeface="Inconsolata"/>
                <a:cs typeface="Inconsolata"/>
                <a:sym typeface="Inconsolata"/>
              </a:rPr>
              <a:t>&gt;</a:t>
            </a:r>
            <a:r>
              <a:rPr lang="en" sz="2000">
                <a:solidFill>
                  <a:srgbClr val="FFFFFF"/>
                </a:solidFill>
                <a:latin typeface="Inconsolata"/>
                <a:ea typeface="Inconsolata"/>
                <a:cs typeface="Inconsolata"/>
                <a:sym typeface="Inconsolata"/>
              </a:rPr>
              <a:t>2</a:t>
            </a:r>
            <a:r>
              <a:rPr lang="en" sz="2000">
                <a:solidFill>
                  <a:srgbClr val="00A7BD"/>
                </a:solidFill>
                <a:latin typeface="Inconsolata"/>
                <a:ea typeface="Inconsolata"/>
                <a:cs typeface="Inconsolata"/>
                <a:sym typeface="Inconsolata"/>
              </a:rPr>
              <a:t>&lt;/</a:t>
            </a:r>
            <a:r>
              <a:rPr lang="en" sz="2000">
                <a:solidFill>
                  <a:schemeClr val="accent2"/>
                </a:solidFill>
                <a:latin typeface="Inconsolata"/>
                <a:ea typeface="Inconsolata"/>
                <a:cs typeface="Inconsolata"/>
                <a:sym typeface="Inconsolata"/>
              </a:rPr>
              <a:t>div</a:t>
            </a:r>
            <a:r>
              <a:rPr lang="en" sz="2000">
                <a:solidFill>
                  <a:srgbClr val="00A7BD"/>
                </a:solidFill>
                <a:latin typeface="Inconsolata"/>
                <a:ea typeface="Inconsolata"/>
                <a:cs typeface="Inconsolata"/>
                <a:sym typeface="Inconsolata"/>
              </a:rPr>
              <a:t>&gt;</a:t>
            </a:r>
            <a:endParaRPr sz="2000">
              <a:solidFill>
                <a:srgbClr val="00A7BD"/>
              </a:solidFill>
              <a:latin typeface="Inconsolata"/>
              <a:ea typeface="Inconsolata"/>
              <a:cs typeface="Inconsolata"/>
              <a:sym typeface="Inconsolata"/>
            </a:endParaRPr>
          </a:p>
          <a:p>
            <a:pPr indent="0" lvl="0" marL="457200" rtl="0" algn="l">
              <a:spcBef>
                <a:spcPts val="0"/>
              </a:spcBef>
              <a:spcAft>
                <a:spcPts val="0"/>
              </a:spcAft>
              <a:buNone/>
            </a:pPr>
            <a:r>
              <a:rPr lang="en" sz="2000">
                <a:solidFill>
                  <a:srgbClr val="FFFFFF"/>
                </a:solidFill>
                <a:latin typeface="Inconsolata"/>
                <a:ea typeface="Inconsolata"/>
                <a:cs typeface="Inconsolata"/>
                <a:sym typeface="Inconsolata"/>
              </a:rPr>
              <a:t>	</a:t>
            </a:r>
            <a:r>
              <a:rPr lang="en" sz="2000">
                <a:solidFill>
                  <a:srgbClr val="00A7BD"/>
                </a:solidFill>
                <a:latin typeface="Inconsolata"/>
                <a:ea typeface="Inconsolata"/>
                <a:cs typeface="Inconsolata"/>
                <a:sym typeface="Inconsolata"/>
              </a:rPr>
              <a:t>&lt;</a:t>
            </a:r>
            <a:r>
              <a:rPr lang="en" sz="2000">
                <a:solidFill>
                  <a:schemeClr val="accent2"/>
                </a:solidFill>
                <a:latin typeface="Inconsolata"/>
                <a:ea typeface="Inconsolata"/>
                <a:cs typeface="Inconsolata"/>
                <a:sym typeface="Inconsolata"/>
              </a:rPr>
              <a:t>div</a:t>
            </a:r>
            <a:r>
              <a:rPr lang="en" sz="2000">
                <a:solidFill>
                  <a:srgbClr val="FFFFFF"/>
                </a:solidFill>
                <a:latin typeface="Inconsolata"/>
                <a:ea typeface="Inconsolata"/>
                <a:cs typeface="Inconsolata"/>
                <a:sym typeface="Inconsolata"/>
              </a:rPr>
              <a:t> </a:t>
            </a:r>
            <a:r>
              <a:rPr i="1" lang="en" sz="2000">
                <a:solidFill>
                  <a:schemeClr val="accent1"/>
                </a:solidFill>
                <a:latin typeface="Inconsolata"/>
                <a:ea typeface="Inconsolata"/>
                <a:cs typeface="Inconsolata"/>
                <a:sym typeface="Inconsolata"/>
              </a:rPr>
              <a:t>class</a:t>
            </a:r>
            <a:r>
              <a:rPr lang="en" sz="2000">
                <a:solidFill>
                  <a:srgbClr val="FFFFFF"/>
                </a:solidFill>
                <a:latin typeface="Inconsolata"/>
                <a:ea typeface="Inconsolata"/>
                <a:cs typeface="Inconsolata"/>
                <a:sym typeface="Inconsolata"/>
              </a:rPr>
              <a:t>=</a:t>
            </a:r>
            <a:r>
              <a:rPr lang="en" sz="2000">
                <a:solidFill>
                  <a:srgbClr val="FF00FF"/>
                </a:solidFill>
                <a:latin typeface="Inconsolata"/>
                <a:ea typeface="Inconsolata"/>
                <a:cs typeface="Inconsolata"/>
                <a:sym typeface="Inconsolata"/>
              </a:rPr>
              <a:t>"item"</a:t>
            </a:r>
            <a:r>
              <a:rPr lang="en" sz="2000">
                <a:solidFill>
                  <a:srgbClr val="00A7BD"/>
                </a:solidFill>
                <a:latin typeface="Inconsolata"/>
                <a:ea typeface="Inconsolata"/>
                <a:cs typeface="Inconsolata"/>
                <a:sym typeface="Inconsolata"/>
              </a:rPr>
              <a:t>&gt;</a:t>
            </a:r>
            <a:r>
              <a:rPr lang="en" sz="2000">
                <a:solidFill>
                  <a:srgbClr val="FFFFFF"/>
                </a:solidFill>
                <a:latin typeface="Inconsolata"/>
                <a:ea typeface="Inconsolata"/>
                <a:cs typeface="Inconsolata"/>
                <a:sym typeface="Inconsolata"/>
              </a:rPr>
              <a:t>3</a:t>
            </a:r>
            <a:r>
              <a:rPr lang="en" sz="2000">
                <a:solidFill>
                  <a:srgbClr val="00A7BD"/>
                </a:solidFill>
                <a:latin typeface="Inconsolata"/>
                <a:ea typeface="Inconsolata"/>
                <a:cs typeface="Inconsolata"/>
                <a:sym typeface="Inconsolata"/>
              </a:rPr>
              <a:t>&lt;/</a:t>
            </a:r>
            <a:r>
              <a:rPr lang="en" sz="2000">
                <a:solidFill>
                  <a:schemeClr val="accent2"/>
                </a:solidFill>
                <a:latin typeface="Inconsolata"/>
                <a:ea typeface="Inconsolata"/>
                <a:cs typeface="Inconsolata"/>
                <a:sym typeface="Inconsolata"/>
              </a:rPr>
              <a:t>div</a:t>
            </a:r>
            <a:r>
              <a:rPr lang="en" sz="2000">
                <a:solidFill>
                  <a:srgbClr val="00A7BD"/>
                </a:solidFill>
                <a:latin typeface="Inconsolata"/>
                <a:ea typeface="Inconsolata"/>
                <a:cs typeface="Inconsolata"/>
                <a:sym typeface="Inconsolata"/>
              </a:rPr>
              <a:t>&gt;</a:t>
            </a:r>
            <a:endParaRPr sz="2000">
              <a:solidFill>
                <a:srgbClr val="00A7BD"/>
              </a:solidFill>
              <a:latin typeface="Inconsolata"/>
              <a:ea typeface="Inconsolata"/>
              <a:cs typeface="Inconsolata"/>
              <a:sym typeface="Inconsolata"/>
            </a:endParaRPr>
          </a:p>
          <a:p>
            <a:pPr indent="0" lvl="0" marL="457200" rtl="0" algn="l">
              <a:spcBef>
                <a:spcPts val="0"/>
              </a:spcBef>
              <a:spcAft>
                <a:spcPts val="0"/>
              </a:spcAft>
              <a:buNone/>
            </a:pPr>
            <a:r>
              <a:rPr lang="en" sz="2000">
                <a:solidFill>
                  <a:srgbClr val="FFFFFF"/>
                </a:solidFill>
                <a:latin typeface="Inconsolata"/>
                <a:ea typeface="Inconsolata"/>
                <a:cs typeface="Inconsolata"/>
                <a:sym typeface="Inconsolata"/>
              </a:rPr>
              <a:t>	</a:t>
            </a:r>
            <a:r>
              <a:rPr lang="en" sz="2000">
                <a:solidFill>
                  <a:srgbClr val="00A7BD"/>
                </a:solidFill>
                <a:latin typeface="Inconsolata"/>
                <a:ea typeface="Inconsolata"/>
                <a:cs typeface="Inconsolata"/>
                <a:sym typeface="Inconsolata"/>
              </a:rPr>
              <a:t>&lt;</a:t>
            </a:r>
            <a:r>
              <a:rPr lang="en" sz="2000">
                <a:solidFill>
                  <a:schemeClr val="accent2"/>
                </a:solidFill>
                <a:latin typeface="Inconsolata"/>
                <a:ea typeface="Inconsolata"/>
                <a:cs typeface="Inconsolata"/>
                <a:sym typeface="Inconsolata"/>
              </a:rPr>
              <a:t>div</a:t>
            </a:r>
            <a:r>
              <a:rPr lang="en" sz="2000">
                <a:solidFill>
                  <a:srgbClr val="FFFFFF"/>
                </a:solidFill>
                <a:latin typeface="Inconsolata"/>
                <a:ea typeface="Inconsolata"/>
                <a:cs typeface="Inconsolata"/>
                <a:sym typeface="Inconsolata"/>
              </a:rPr>
              <a:t> </a:t>
            </a:r>
            <a:r>
              <a:rPr i="1" lang="en" sz="2000">
                <a:solidFill>
                  <a:schemeClr val="accent1"/>
                </a:solidFill>
                <a:latin typeface="Inconsolata"/>
                <a:ea typeface="Inconsolata"/>
                <a:cs typeface="Inconsolata"/>
                <a:sym typeface="Inconsolata"/>
              </a:rPr>
              <a:t>class</a:t>
            </a:r>
            <a:r>
              <a:rPr lang="en" sz="2000">
                <a:solidFill>
                  <a:srgbClr val="FFFFFF"/>
                </a:solidFill>
                <a:latin typeface="Inconsolata"/>
                <a:ea typeface="Inconsolata"/>
                <a:cs typeface="Inconsolata"/>
                <a:sym typeface="Inconsolata"/>
              </a:rPr>
              <a:t>=</a:t>
            </a:r>
            <a:r>
              <a:rPr lang="en" sz="2000">
                <a:solidFill>
                  <a:srgbClr val="FF00FF"/>
                </a:solidFill>
                <a:latin typeface="Inconsolata"/>
                <a:ea typeface="Inconsolata"/>
                <a:cs typeface="Inconsolata"/>
                <a:sym typeface="Inconsolata"/>
              </a:rPr>
              <a:t>"item"</a:t>
            </a:r>
            <a:r>
              <a:rPr lang="en" sz="2000">
                <a:solidFill>
                  <a:srgbClr val="00A7BD"/>
                </a:solidFill>
                <a:latin typeface="Inconsolata"/>
                <a:ea typeface="Inconsolata"/>
                <a:cs typeface="Inconsolata"/>
                <a:sym typeface="Inconsolata"/>
              </a:rPr>
              <a:t>&gt;</a:t>
            </a:r>
            <a:r>
              <a:rPr lang="en" sz="2000">
                <a:solidFill>
                  <a:srgbClr val="FFFFFF"/>
                </a:solidFill>
                <a:latin typeface="Inconsolata"/>
                <a:ea typeface="Inconsolata"/>
                <a:cs typeface="Inconsolata"/>
                <a:sym typeface="Inconsolata"/>
              </a:rPr>
              <a:t>4</a:t>
            </a:r>
            <a:r>
              <a:rPr lang="en" sz="2000">
                <a:solidFill>
                  <a:srgbClr val="00A7BD"/>
                </a:solidFill>
                <a:latin typeface="Inconsolata"/>
                <a:ea typeface="Inconsolata"/>
                <a:cs typeface="Inconsolata"/>
                <a:sym typeface="Inconsolata"/>
              </a:rPr>
              <a:t>&lt;/</a:t>
            </a:r>
            <a:r>
              <a:rPr lang="en" sz="2000">
                <a:solidFill>
                  <a:schemeClr val="accent2"/>
                </a:solidFill>
                <a:latin typeface="Inconsolata"/>
                <a:ea typeface="Inconsolata"/>
                <a:cs typeface="Inconsolata"/>
                <a:sym typeface="Inconsolata"/>
              </a:rPr>
              <a:t>div</a:t>
            </a:r>
            <a:r>
              <a:rPr lang="en" sz="2000">
                <a:solidFill>
                  <a:srgbClr val="00A7BD"/>
                </a:solidFill>
                <a:latin typeface="Inconsolata"/>
                <a:ea typeface="Inconsolata"/>
                <a:cs typeface="Inconsolata"/>
                <a:sym typeface="Inconsolata"/>
              </a:rPr>
              <a:t>&gt;</a:t>
            </a:r>
            <a:endParaRPr sz="2000">
              <a:solidFill>
                <a:srgbClr val="00A7BD"/>
              </a:solidFill>
              <a:latin typeface="Inconsolata"/>
              <a:ea typeface="Inconsolata"/>
              <a:cs typeface="Inconsolata"/>
              <a:sym typeface="Inconsolata"/>
            </a:endParaRPr>
          </a:p>
          <a:p>
            <a:pPr indent="0" lvl="0" marL="457200" rtl="0" algn="l">
              <a:spcBef>
                <a:spcPts val="0"/>
              </a:spcBef>
              <a:spcAft>
                <a:spcPts val="0"/>
              </a:spcAft>
              <a:buNone/>
            </a:pPr>
            <a:r>
              <a:rPr lang="en" sz="2000">
                <a:solidFill>
                  <a:srgbClr val="00A7BD"/>
                </a:solidFill>
                <a:latin typeface="Inconsolata"/>
                <a:ea typeface="Inconsolata"/>
                <a:cs typeface="Inconsolata"/>
                <a:sym typeface="Inconsolata"/>
              </a:rPr>
              <a:t>&lt;/</a:t>
            </a:r>
            <a:r>
              <a:rPr lang="en" sz="2000">
                <a:solidFill>
                  <a:schemeClr val="accent2"/>
                </a:solidFill>
                <a:latin typeface="Inconsolata"/>
                <a:ea typeface="Inconsolata"/>
                <a:cs typeface="Inconsolata"/>
                <a:sym typeface="Inconsolata"/>
              </a:rPr>
              <a:t>section</a:t>
            </a:r>
            <a:r>
              <a:rPr lang="en" sz="2000">
                <a:solidFill>
                  <a:srgbClr val="00A7BD"/>
                </a:solidFill>
                <a:latin typeface="Inconsolata"/>
                <a:ea typeface="Inconsolata"/>
                <a:cs typeface="Inconsolata"/>
                <a:sym typeface="Inconsolata"/>
              </a:rPr>
              <a:t>&gt;</a:t>
            </a:r>
            <a:endParaRPr sz="2000">
              <a:solidFill>
                <a:srgbClr val="00A7BD"/>
              </a:solidFill>
              <a:latin typeface="Inconsolata"/>
              <a:ea typeface="Inconsolata"/>
              <a:cs typeface="Inconsolata"/>
              <a:sym typeface="Inconsolata"/>
            </a:endParaRPr>
          </a:p>
        </p:txBody>
      </p:sp>
      <p:sp>
        <p:nvSpPr>
          <p:cNvPr id="517" name="Google Shape;517;p5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Basics in </a:t>
            </a:r>
            <a:r>
              <a:rPr lang="en">
                <a:latin typeface="Inconsolata"/>
                <a:ea typeface="Inconsolata"/>
                <a:cs typeface="Inconsolata"/>
                <a:sym typeface="Inconsolata"/>
              </a:rPr>
              <a:t>&lt;html&gt;</a:t>
            </a:r>
            <a:endParaRPr>
              <a:latin typeface="Inconsolata"/>
              <a:ea typeface="Inconsolata"/>
              <a:cs typeface="Inconsolata"/>
              <a:sym typeface="Inconsolata"/>
            </a:endParaRPr>
          </a:p>
        </p:txBody>
      </p:sp>
      <p:sp>
        <p:nvSpPr>
          <p:cNvPr id="518" name="Google Shape;518;p5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19" name="Google Shape;519;p58"/>
          <p:cNvSpPr txBox="1"/>
          <p:nvPr>
            <p:ph idx="4294967295" type="body"/>
          </p:nvPr>
        </p:nvSpPr>
        <p:spPr>
          <a:xfrm>
            <a:off x="510925" y="1025950"/>
            <a:ext cx="8219100" cy="465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Let’s create a set of </a:t>
            </a:r>
            <a:r>
              <a:rPr b="1" lang="en">
                <a:latin typeface="Inconsolata"/>
                <a:ea typeface="Inconsolata"/>
                <a:cs typeface="Inconsolata"/>
                <a:sym typeface="Inconsolata"/>
              </a:rPr>
              <a:t>&lt;div&gt;’</a:t>
            </a:r>
            <a:r>
              <a:rPr lang="en"/>
              <a:t>s inside of </a:t>
            </a:r>
            <a:r>
              <a:rPr b="1" lang="en">
                <a:latin typeface="Inconsolata"/>
                <a:ea typeface="Inconsolata"/>
                <a:cs typeface="Inconsolata"/>
                <a:sym typeface="Inconsolata"/>
              </a:rPr>
              <a:t>&lt;section&gt;</a:t>
            </a:r>
            <a:r>
              <a:rPr lang="en"/>
              <a:t> tags.</a:t>
            </a:r>
            <a:endParaRPr b="1">
              <a:latin typeface="Courier New"/>
              <a:ea typeface="Courier New"/>
              <a:cs typeface="Courier New"/>
              <a:sym typeface="Courier New"/>
            </a:endParaRPr>
          </a:p>
        </p:txBody>
      </p:sp>
      <p:sp>
        <p:nvSpPr>
          <p:cNvPr id="520" name="Google Shape;520;p5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Basics in CSS</a:t>
            </a:r>
            <a:endParaRPr/>
          </a:p>
        </p:txBody>
      </p:sp>
      <p:sp>
        <p:nvSpPr>
          <p:cNvPr id="526" name="Google Shape;526;p5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27" name="Google Shape;527;p59"/>
          <p:cNvSpPr/>
          <p:nvPr/>
        </p:nvSpPr>
        <p:spPr>
          <a:xfrm>
            <a:off x="545200" y="1988000"/>
            <a:ext cx="8013000" cy="2245500"/>
          </a:xfrm>
          <a:prstGeom prst="rect">
            <a:avLst/>
          </a:prstGeom>
          <a:solidFill>
            <a:srgbClr val="000000"/>
          </a:solid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rPr lang="en" sz="2000">
                <a:solidFill>
                  <a:srgbClr val="CCCCCC"/>
                </a:solidFill>
                <a:latin typeface="Inconsolata"/>
                <a:ea typeface="Inconsolata"/>
                <a:cs typeface="Inconsolata"/>
                <a:sym typeface="Inconsolata"/>
              </a:rPr>
              <a:t>/* 2 column, 1 row grid */</a:t>
            </a:r>
            <a:endParaRPr sz="2000">
              <a:solidFill>
                <a:srgbClr val="CCCCCC"/>
              </a:solidFill>
              <a:latin typeface="Inconsolata"/>
              <a:ea typeface="Inconsolata"/>
              <a:cs typeface="Inconsolata"/>
              <a:sym typeface="Inconsolata"/>
            </a:endParaRPr>
          </a:p>
          <a:p>
            <a:pPr indent="0" lvl="0" marL="457200" rtl="0" algn="l">
              <a:spcBef>
                <a:spcPts val="0"/>
              </a:spcBef>
              <a:spcAft>
                <a:spcPts val="0"/>
              </a:spcAft>
              <a:buNone/>
            </a:pPr>
            <a:r>
              <a:rPr lang="en" sz="2000">
                <a:solidFill>
                  <a:schemeClr val="accent1"/>
                </a:solidFill>
                <a:latin typeface="Inconsolata"/>
                <a:ea typeface="Inconsolata"/>
                <a:cs typeface="Inconsolata"/>
                <a:sym typeface="Inconsolata"/>
              </a:rPr>
              <a:t>.container {</a:t>
            </a:r>
            <a:endParaRPr sz="2000">
              <a:solidFill>
                <a:schemeClr val="accent1"/>
              </a:solidFill>
              <a:latin typeface="Inconsolata"/>
              <a:ea typeface="Inconsolata"/>
              <a:cs typeface="Inconsolata"/>
              <a:sym typeface="Inconsolata"/>
            </a:endParaRPr>
          </a:p>
          <a:p>
            <a:pPr indent="0" lvl="0" marL="457200" rtl="0" algn="l">
              <a:spcBef>
                <a:spcPts val="0"/>
              </a:spcBef>
              <a:spcAft>
                <a:spcPts val="0"/>
              </a:spcAft>
              <a:buNone/>
            </a:pPr>
            <a:r>
              <a:rPr lang="en" sz="2000">
                <a:solidFill>
                  <a:srgbClr val="FFFFFF"/>
                </a:solidFill>
                <a:latin typeface="Inconsolata"/>
                <a:ea typeface="Inconsolata"/>
                <a:cs typeface="Inconsolata"/>
                <a:sym typeface="Inconsolata"/>
              </a:rPr>
              <a:t>	</a:t>
            </a:r>
            <a:r>
              <a:rPr lang="en" sz="2000">
                <a:solidFill>
                  <a:schemeClr val="accent2"/>
                </a:solidFill>
                <a:latin typeface="Inconsolata"/>
                <a:ea typeface="Inconsolata"/>
                <a:cs typeface="Inconsolata"/>
                <a:sym typeface="Inconsolata"/>
              </a:rPr>
              <a:t>display</a:t>
            </a:r>
            <a:r>
              <a:rPr lang="en" sz="2000">
                <a:solidFill>
                  <a:srgbClr val="FFFFFF"/>
                </a:solidFill>
                <a:latin typeface="Inconsolata"/>
                <a:ea typeface="Inconsolata"/>
                <a:cs typeface="Inconsolata"/>
                <a:sym typeface="Inconsolata"/>
              </a:rPr>
              <a:t>: </a:t>
            </a:r>
            <a:r>
              <a:rPr lang="en" sz="2000">
                <a:solidFill>
                  <a:srgbClr val="FF00FF"/>
                </a:solidFill>
                <a:latin typeface="Inconsolata"/>
                <a:ea typeface="Inconsolata"/>
                <a:cs typeface="Inconsolata"/>
                <a:sym typeface="Inconsolata"/>
              </a:rPr>
              <a:t>grid</a:t>
            </a:r>
            <a:r>
              <a:rPr lang="en" sz="2000">
                <a:solidFill>
                  <a:srgbClr val="FFFFFF"/>
                </a:solidFill>
                <a:latin typeface="Inconsolata"/>
                <a:ea typeface="Inconsolata"/>
                <a:cs typeface="Inconsolata"/>
                <a:sym typeface="Inconsolata"/>
              </a:rPr>
              <a:t>;</a:t>
            </a:r>
            <a:endParaRPr sz="2000">
              <a:solidFill>
                <a:srgbClr val="FFFFFF"/>
              </a:solidFill>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lang="en" sz="2000">
                <a:solidFill>
                  <a:srgbClr val="FFFFFF"/>
                </a:solidFill>
                <a:latin typeface="Inconsolata"/>
                <a:ea typeface="Inconsolata"/>
                <a:cs typeface="Inconsolata"/>
                <a:sym typeface="Inconsolata"/>
              </a:rPr>
              <a:t>	</a:t>
            </a:r>
            <a:r>
              <a:rPr lang="en" sz="2000">
                <a:solidFill>
                  <a:schemeClr val="accent2"/>
                </a:solidFill>
                <a:latin typeface="Inconsolata"/>
                <a:ea typeface="Inconsolata"/>
                <a:cs typeface="Inconsolata"/>
                <a:sym typeface="Inconsolata"/>
              </a:rPr>
              <a:t>grid-template-columns</a:t>
            </a:r>
            <a:r>
              <a:rPr lang="en" sz="2000">
                <a:solidFill>
                  <a:srgbClr val="FFFFFF"/>
                </a:solidFill>
                <a:latin typeface="Inconsolata"/>
                <a:ea typeface="Inconsolata"/>
                <a:cs typeface="Inconsolata"/>
                <a:sym typeface="Inconsolata"/>
              </a:rPr>
              <a:t>: </a:t>
            </a:r>
            <a:r>
              <a:rPr lang="en" sz="2000">
                <a:solidFill>
                  <a:srgbClr val="FF00FF"/>
                </a:solidFill>
                <a:latin typeface="Inconsolata"/>
                <a:ea typeface="Inconsolata"/>
                <a:cs typeface="Inconsolata"/>
                <a:sym typeface="Inconsolata"/>
              </a:rPr>
              <a:t>100px 100px</a:t>
            </a:r>
            <a:r>
              <a:rPr lang="en" sz="2000">
                <a:solidFill>
                  <a:srgbClr val="FFFFFF"/>
                </a:solidFill>
                <a:latin typeface="Inconsolata"/>
                <a:ea typeface="Inconsolata"/>
                <a:cs typeface="Inconsolata"/>
                <a:sym typeface="Inconsolata"/>
              </a:rPr>
              <a:t>;</a:t>
            </a:r>
            <a:endParaRPr sz="2000">
              <a:solidFill>
                <a:srgbClr val="FFFFFF"/>
              </a:solidFill>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lang="en" sz="2000">
                <a:solidFill>
                  <a:srgbClr val="FFFFFF"/>
                </a:solidFill>
                <a:latin typeface="Inconsolata"/>
                <a:ea typeface="Inconsolata"/>
                <a:cs typeface="Inconsolata"/>
                <a:sym typeface="Inconsolata"/>
              </a:rPr>
              <a:t>	</a:t>
            </a:r>
            <a:r>
              <a:rPr lang="en" sz="2000">
                <a:solidFill>
                  <a:schemeClr val="accent2"/>
                </a:solidFill>
                <a:latin typeface="Inconsolata"/>
                <a:ea typeface="Inconsolata"/>
                <a:cs typeface="Inconsolata"/>
                <a:sym typeface="Inconsolata"/>
              </a:rPr>
              <a:t>grid-template-rows</a:t>
            </a:r>
            <a:r>
              <a:rPr lang="en" sz="2000">
                <a:solidFill>
                  <a:srgbClr val="FFFFFF"/>
                </a:solidFill>
                <a:latin typeface="Inconsolata"/>
                <a:ea typeface="Inconsolata"/>
                <a:cs typeface="Inconsolata"/>
                <a:sym typeface="Inconsolata"/>
              </a:rPr>
              <a:t>: </a:t>
            </a:r>
            <a:r>
              <a:rPr lang="en" sz="2000">
                <a:solidFill>
                  <a:srgbClr val="FF00FF"/>
                </a:solidFill>
                <a:latin typeface="Inconsolata"/>
                <a:ea typeface="Inconsolata"/>
                <a:cs typeface="Inconsolata"/>
                <a:sym typeface="Inconsolata"/>
              </a:rPr>
              <a:t>100px</a:t>
            </a:r>
            <a:r>
              <a:rPr lang="en" sz="2000">
                <a:solidFill>
                  <a:srgbClr val="FFFFFF"/>
                </a:solidFill>
                <a:latin typeface="Inconsolata"/>
                <a:ea typeface="Inconsolata"/>
                <a:cs typeface="Inconsolata"/>
                <a:sym typeface="Inconsolata"/>
              </a:rPr>
              <a:t>;</a:t>
            </a:r>
            <a:endParaRPr sz="2000">
              <a:solidFill>
                <a:srgbClr val="FFFFFF"/>
              </a:solidFill>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lang="en" sz="2000">
                <a:solidFill>
                  <a:schemeClr val="accent1"/>
                </a:solidFill>
                <a:latin typeface="Inconsolata"/>
                <a:ea typeface="Inconsolata"/>
                <a:cs typeface="Inconsolata"/>
                <a:sym typeface="Inconsolata"/>
              </a:rPr>
              <a:t>}</a:t>
            </a:r>
            <a:endParaRPr sz="2000">
              <a:solidFill>
                <a:srgbClr val="FFFFFF"/>
              </a:solidFill>
              <a:latin typeface="Inconsolata"/>
              <a:ea typeface="Inconsolata"/>
              <a:cs typeface="Inconsolata"/>
              <a:sym typeface="Inconsolata"/>
            </a:endParaRPr>
          </a:p>
        </p:txBody>
      </p:sp>
      <p:sp>
        <p:nvSpPr>
          <p:cNvPr id="528" name="Google Shape;528;p59"/>
          <p:cNvSpPr txBox="1"/>
          <p:nvPr>
            <p:ph idx="4294967295" type="body"/>
          </p:nvPr>
        </p:nvSpPr>
        <p:spPr>
          <a:xfrm>
            <a:off x="510925" y="1025950"/>
            <a:ext cx="8219100" cy="465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You’ll need to use </a:t>
            </a:r>
            <a:r>
              <a:rPr b="1" lang="en">
                <a:solidFill>
                  <a:schemeClr val="dk1"/>
                </a:solidFill>
                <a:latin typeface="Inconsolata"/>
                <a:ea typeface="Inconsolata"/>
                <a:cs typeface="Inconsolata"/>
                <a:sym typeface="Inconsolata"/>
              </a:rPr>
              <a:t>grid-template-columns</a:t>
            </a:r>
            <a:r>
              <a:rPr lang="en">
                <a:solidFill>
                  <a:schemeClr val="dk1"/>
                </a:solidFill>
              </a:rPr>
              <a:t> and </a:t>
            </a:r>
            <a:r>
              <a:rPr b="1" lang="en">
                <a:solidFill>
                  <a:schemeClr val="dk1"/>
                </a:solidFill>
                <a:latin typeface="Inconsolata"/>
                <a:ea typeface="Inconsolata"/>
                <a:cs typeface="Inconsolata"/>
                <a:sym typeface="Inconsolata"/>
              </a:rPr>
              <a:t>grid-template-rows</a:t>
            </a:r>
            <a:r>
              <a:rPr lang="en">
                <a:solidFill>
                  <a:schemeClr val="dk1"/>
                </a:solidFill>
              </a:rPr>
              <a:t> on the parent to create a simple grid.</a:t>
            </a:r>
            <a:endParaRPr b="1">
              <a:solidFill>
                <a:schemeClr val="dk1"/>
              </a:solidFill>
              <a:latin typeface="Courier New"/>
              <a:ea typeface="Courier New"/>
              <a:cs typeface="Courier New"/>
              <a:sym typeface="Courier New"/>
            </a:endParaRPr>
          </a:p>
          <a:p>
            <a:pPr indent="0" lvl="0" marL="0" rtl="0" algn="l">
              <a:spcBef>
                <a:spcPts val="1600"/>
              </a:spcBef>
              <a:spcAft>
                <a:spcPts val="1600"/>
              </a:spcAft>
              <a:buNone/>
            </a:pPr>
            <a:r>
              <a:t/>
            </a:r>
            <a:endParaRPr/>
          </a:p>
        </p:txBody>
      </p:sp>
      <p:sp>
        <p:nvSpPr>
          <p:cNvPr id="529" name="Google Shape;529;p5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Together Now!</a:t>
            </a:r>
            <a:endParaRPr/>
          </a:p>
        </p:txBody>
      </p:sp>
      <p:sp>
        <p:nvSpPr>
          <p:cNvPr id="535" name="Google Shape;535;p6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36" name="Google Shape;536;p60"/>
          <p:cNvSpPr/>
          <p:nvPr/>
        </p:nvSpPr>
        <p:spPr>
          <a:xfrm>
            <a:off x="342775" y="1002750"/>
            <a:ext cx="4933200" cy="3401700"/>
          </a:xfrm>
          <a:prstGeom prst="rect">
            <a:avLst/>
          </a:prstGeom>
          <a:solidFill>
            <a:schemeClr val="dk1"/>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sz="1800">
                <a:solidFill>
                  <a:schemeClr val="lt1"/>
                </a:solidFill>
                <a:latin typeface="Inconsolata"/>
                <a:ea typeface="Inconsolata"/>
                <a:cs typeface="Inconsolata"/>
                <a:sym typeface="Inconsolata"/>
              </a:rPr>
              <a:t>/* 2 column, 1 row grid */</a:t>
            </a:r>
            <a:endParaRPr sz="1800">
              <a:solidFill>
                <a:schemeClr val="lt1"/>
              </a:solidFill>
              <a:highlight>
                <a:schemeClr val="dk1"/>
              </a:highlight>
              <a:latin typeface="Inconsolata"/>
              <a:ea typeface="Inconsolata"/>
              <a:cs typeface="Inconsolata"/>
              <a:sym typeface="Inconsolata"/>
            </a:endParaRPr>
          </a:p>
          <a:p>
            <a:pPr indent="0" lvl="0" marL="457200" rtl="0" algn="l">
              <a:lnSpc>
                <a:spcPct val="115000"/>
              </a:lnSpc>
              <a:spcBef>
                <a:spcPts val="0"/>
              </a:spcBef>
              <a:spcAft>
                <a:spcPts val="0"/>
              </a:spcAft>
              <a:buNone/>
            </a:pPr>
            <a:r>
              <a:rPr lang="en" sz="1800">
                <a:solidFill>
                  <a:schemeClr val="accent1"/>
                </a:solidFill>
                <a:latin typeface="Inconsolata"/>
                <a:ea typeface="Inconsolata"/>
                <a:cs typeface="Inconsolata"/>
                <a:sym typeface="Inconsolata"/>
              </a:rPr>
              <a:t>.container {</a:t>
            </a:r>
            <a:endParaRPr sz="1800">
              <a:solidFill>
                <a:schemeClr val="accent1"/>
              </a:solidFill>
              <a:latin typeface="Inconsolata"/>
              <a:ea typeface="Inconsolata"/>
              <a:cs typeface="Inconsolata"/>
              <a:sym typeface="Inconsolata"/>
            </a:endParaRPr>
          </a:p>
          <a:p>
            <a:pPr indent="0" lvl="0" marL="457200" rtl="0" algn="l">
              <a:lnSpc>
                <a:spcPct val="115000"/>
              </a:lnSpc>
              <a:spcBef>
                <a:spcPts val="0"/>
              </a:spcBef>
              <a:spcAft>
                <a:spcPts val="0"/>
              </a:spcAft>
              <a:buNone/>
            </a:pPr>
            <a:r>
              <a:rPr lang="en" sz="1800">
                <a:solidFill>
                  <a:schemeClr val="lt1"/>
                </a:solidFill>
                <a:latin typeface="Inconsolata"/>
                <a:ea typeface="Inconsolata"/>
                <a:cs typeface="Inconsolata"/>
                <a:sym typeface="Inconsolata"/>
              </a:rPr>
              <a:t>  </a:t>
            </a:r>
            <a:r>
              <a:rPr lang="en" sz="1800">
                <a:solidFill>
                  <a:schemeClr val="accent2"/>
                </a:solidFill>
                <a:latin typeface="Inconsolata"/>
                <a:ea typeface="Inconsolata"/>
                <a:cs typeface="Inconsolata"/>
                <a:sym typeface="Inconsolata"/>
              </a:rPr>
              <a:t>display: </a:t>
            </a:r>
            <a:r>
              <a:rPr lang="en" sz="1800">
                <a:solidFill>
                  <a:srgbClr val="FF00FF"/>
                </a:solidFill>
                <a:latin typeface="Inconsolata"/>
                <a:ea typeface="Inconsolata"/>
                <a:cs typeface="Inconsolata"/>
                <a:sym typeface="Inconsolata"/>
              </a:rPr>
              <a:t>grid;</a:t>
            </a:r>
            <a:endParaRPr sz="1800">
              <a:solidFill>
                <a:srgbClr val="FF00FF"/>
              </a:solidFill>
              <a:latin typeface="Inconsolata"/>
              <a:ea typeface="Inconsolata"/>
              <a:cs typeface="Inconsolata"/>
              <a:sym typeface="Inconsolata"/>
            </a:endParaRPr>
          </a:p>
          <a:p>
            <a:pPr indent="0" lvl="0" marL="457200" rtl="0" algn="l">
              <a:lnSpc>
                <a:spcPct val="115000"/>
              </a:lnSpc>
              <a:spcBef>
                <a:spcPts val="0"/>
              </a:spcBef>
              <a:spcAft>
                <a:spcPts val="0"/>
              </a:spcAft>
              <a:buNone/>
            </a:pPr>
            <a:r>
              <a:rPr lang="en" sz="1800">
                <a:solidFill>
                  <a:schemeClr val="accent2"/>
                </a:solidFill>
                <a:latin typeface="Inconsolata"/>
                <a:ea typeface="Inconsolata"/>
                <a:cs typeface="Inconsolata"/>
                <a:sym typeface="Inconsolata"/>
              </a:rPr>
              <a:t>  grid-template-columns:</a:t>
            </a:r>
            <a:r>
              <a:rPr lang="en" sz="1800">
                <a:solidFill>
                  <a:schemeClr val="lt1"/>
                </a:solidFill>
                <a:latin typeface="Inconsolata"/>
                <a:ea typeface="Inconsolata"/>
                <a:cs typeface="Inconsolata"/>
                <a:sym typeface="Inconsolata"/>
              </a:rPr>
              <a:t> </a:t>
            </a:r>
            <a:r>
              <a:rPr lang="en" sz="1800">
                <a:solidFill>
                  <a:srgbClr val="FF00FF"/>
                </a:solidFill>
                <a:latin typeface="Inconsolata"/>
                <a:ea typeface="Inconsolata"/>
                <a:cs typeface="Inconsolata"/>
                <a:sym typeface="Inconsolata"/>
              </a:rPr>
              <a:t>100px 100px</a:t>
            </a:r>
            <a:r>
              <a:rPr lang="en" sz="1800">
                <a:solidFill>
                  <a:schemeClr val="lt1"/>
                </a:solidFill>
                <a:latin typeface="Inconsolata"/>
                <a:ea typeface="Inconsolata"/>
                <a:cs typeface="Inconsolata"/>
                <a:sym typeface="Inconsolata"/>
              </a:rPr>
              <a:t>;</a:t>
            </a:r>
            <a:endParaRPr sz="1800">
              <a:solidFill>
                <a:schemeClr val="lt1"/>
              </a:solidFill>
              <a:latin typeface="Inconsolata"/>
              <a:ea typeface="Inconsolata"/>
              <a:cs typeface="Inconsolata"/>
              <a:sym typeface="Inconsolata"/>
            </a:endParaRPr>
          </a:p>
          <a:p>
            <a:pPr indent="0" lvl="0" marL="457200" rtl="0" algn="l">
              <a:lnSpc>
                <a:spcPct val="115000"/>
              </a:lnSpc>
              <a:spcBef>
                <a:spcPts val="0"/>
              </a:spcBef>
              <a:spcAft>
                <a:spcPts val="0"/>
              </a:spcAft>
              <a:buNone/>
            </a:pPr>
            <a:r>
              <a:rPr lang="en" sz="1800">
                <a:solidFill>
                  <a:schemeClr val="lt1"/>
                </a:solidFill>
                <a:latin typeface="Inconsolata"/>
                <a:ea typeface="Inconsolata"/>
                <a:cs typeface="Inconsolata"/>
                <a:sym typeface="Inconsolata"/>
              </a:rPr>
              <a:t>  </a:t>
            </a:r>
            <a:r>
              <a:rPr lang="en" sz="1800">
                <a:solidFill>
                  <a:schemeClr val="accent2"/>
                </a:solidFill>
                <a:latin typeface="Inconsolata"/>
                <a:ea typeface="Inconsolata"/>
                <a:cs typeface="Inconsolata"/>
                <a:sym typeface="Inconsolata"/>
              </a:rPr>
              <a:t>grid-template-rows:</a:t>
            </a:r>
            <a:r>
              <a:rPr lang="en" sz="1800">
                <a:solidFill>
                  <a:schemeClr val="lt1"/>
                </a:solidFill>
                <a:latin typeface="Inconsolata"/>
                <a:ea typeface="Inconsolata"/>
                <a:cs typeface="Inconsolata"/>
                <a:sym typeface="Inconsolata"/>
              </a:rPr>
              <a:t> </a:t>
            </a:r>
            <a:r>
              <a:rPr lang="en" sz="1800">
                <a:solidFill>
                  <a:srgbClr val="FF00FF"/>
                </a:solidFill>
                <a:latin typeface="Inconsolata"/>
                <a:ea typeface="Inconsolata"/>
                <a:cs typeface="Inconsolata"/>
                <a:sym typeface="Inconsolata"/>
              </a:rPr>
              <a:t>100px</a:t>
            </a:r>
            <a:r>
              <a:rPr lang="en" sz="1800">
                <a:solidFill>
                  <a:schemeClr val="lt1"/>
                </a:solidFill>
                <a:latin typeface="Inconsolata"/>
                <a:ea typeface="Inconsolata"/>
                <a:cs typeface="Inconsolata"/>
                <a:sym typeface="Inconsolata"/>
              </a:rPr>
              <a:t>;</a:t>
            </a:r>
            <a:endParaRPr sz="1800">
              <a:solidFill>
                <a:schemeClr val="lt1"/>
              </a:solidFill>
              <a:latin typeface="Inconsolata"/>
              <a:ea typeface="Inconsolata"/>
              <a:cs typeface="Inconsolata"/>
              <a:sym typeface="Inconsolata"/>
            </a:endParaRPr>
          </a:p>
          <a:p>
            <a:pPr indent="0" lvl="0" marL="457200" rtl="0" algn="l">
              <a:lnSpc>
                <a:spcPct val="115000"/>
              </a:lnSpc>
              <a:spcBef>
                <a:spcPts val="0"/>
              </a:spcBef>
              <a:spcAft>
                <a:spcPts val="0"/>
              </a:spcAft>
              <a:buClr>
                <a:srgbClr val="000000"/>
              </a:buClr>
              <a:buSzPts val="1100"/>
              <a:buFont typeface="Arial"/>
              <a:buNone/>
            </a:pPr>
            <a:r>
              <a:rPr lang="en" sz="1800">
                <a:solidFill>
                  <a:schemeClr val="accent1"/>
                </a:solidFill>
                <a:latin typeface="Inconsolata"/>
                <a:ea typeface="Inconsolata"/>
                <a:cs typeface="Inconsolata"/>
                <a:sym typeface="Inconsolata"/>
              </a:rPr>
              <a:t>}</a:t>
            </a:r>
            <a:endParaRPr sz="1800">
              <a:solidFill>
                <a:schemeClr val="accent1"/>
              </a:solidFill>
              <a:latin typeface="Inconsolata"/>
              <a:ea typeface="Inconsolata"/>
              <a:cs typeface="Inconsolata"/>
              <a:sym typeface="Inconsolata"/>
            </a:endParaRPr>
          </a:p>
          <a:p>
            <a:pPr indent="0" lvl="0" marL="457200" rtl="0" algn="l">
              <a:lnSpc>
                <a:spcPct val="115000"/>
              </a:lnSpc>
              <a:spcBef>
                <a:spcPts val="0"/>
              </a:spcBef>
              <a:spcAft>
                <a:spcPts val="0"/>
              </a:spcAft>
              <a:buNone/>
            </a:pPr>
            <a:r>
              <a:t/>
            </a:r>
            <a:endParaRPr sz="1800">
              <a:solidFill>
                <a:schemeClr val="lt1"/>
              </a:solidFill>
              <a:latin typeface="Inconsolata"/>
              <a:ea typeface="Inconsolata"/>
              <a:cs typeface="Inconsolata"/>
              <a:sym typeface="Inconsolata"/>
            </a:endParaRPr>
          </a:p>
          <a:p>
            <a:pPr indent="0" lvl="0" marL="457200" rtl="0" algn="l">
              <a:lnSpc>
                <a:spcPct val="115000"/>
              </a:lnSpc>
              <a:spcBef>
                <a:spcPts val="0"/>
              </a:spcBef>
              <a:spcAft>
                <a:spcPts val="0"/>
              </a:spcAft>
              <a:buNone/>
            </a:pPr>
            <a:r>
              <a:rPr lang="en" sz="1800">
                <a:solidFill>
                  <a:schemeClr val="accent1"/>
                </a:solidFill>
                <a:latin typeface="Inconsolata"/>
                <a:ea typeface="Inconsolata"/>
                <a:cs typeface="Inconsolata"/>
                <a:sym typeface="Inconsolata"/>
              </a:rPr>
              <a:t>.item {</a:t>
            </a:r>
            <a:endParaRPr sz="1800">
              <a:solidFill>
                <a:schemeClr val="accent1"/>
              </a:solidFill>
              <a:latin typeface="Inconsolata"/>
              <a:ea typeface="Inconsolata"/>
              <a:cs typeface="Inconsolata"/>
              <a:sym typeface="Inconsolata"/>
            </a:endParaRPr>
          </a:p>
          <a:p>
            <a:pPr indent="0" lvl="0" marL="457200" rtl="0" algn="l">
              <a:lnSpc>
                <a:spcPct val="115000"/>
              </a:lnSpc>
              <a:spcBef>
                <a:spcPts val="0"/>
              </a:spcBef>
              <a:spcAft>
                <a:spcPts val="0"/>
              </a:spcAft>
              <a:buNone/>
            </a:pPr>
            <a:r>
              <a:rPr lang="en" sz="1800">
                <a:solidFill>
                  <a:schemeClr val="lt1"/>
                </a:solidFill>
                <a:latin typeface="Inconsolata"/>
                <a:ea typeface="Inconsolata"/>
                <a:cs typeface="Inconsolata"/>
                <a:sym typeface="Inconsolata"/>
              </a:rPr>
              <a:t> </a:t>
            </a:r>
            <a:r>
              <a:rPr lang="en" sz="1800">
                <a:solidFill>
                  <a:schemeClr val="accent2"/>
                </a:solidFill>
                <a:latin typeface="Inconsolata"/>
                <a:ea typeface="Inconsolata"/>
                <a:cs typeface="Inconsolata"/>
                <a:sym typeface="Inconsolata"/>
              </a:rPr>
              <a:t>background-color:</a:t>
            </a:r>
            <a:r>
              <a:rPr lang="en" sz="1800">
                <a:solidFill>
                  <a:schemeClr val="lt1"/>
                </a:solidFill>
                <a:latin typeface="Inconsolata"/>
                <a:ea typeface="Inconsolata"/>
                <a:cs typeface="Inconsolata"/>
                <a:sym typeface="Inconsolata"/>
              </a:rPr>
              <a:t> </a:t>
            </a:r>
            <a:r>
              <a:rPr lang="en" sz="1800">
                <a:solidFill>
                  <a:srgbClr val="FF00FF"/>
                </a:solidFill>
                <a:latin typeface="Inconsolata"/>
                <a:ea typeface="Inconsolata"/>
                <a:cs typeface="Inconsolata"/>
                <a:sym typeface="Inconsolata"/>
              </a:rPr>
              <a:t>orange</a:t>
            </a:r>
            <a:r>
              <a:rPr lang="en" sz="1800">
                <a:solidFill>
                  <a:schemeClr val="lt1"/>
                </a:solidFill>
                <a:latin typeface="Inconsolata"/>
                <a:ea typeface="Inconsolata"/>
                <a:cs typeface="Inconsolata"/>
                <a:sym typeface="Inconsolata"/>
              </a:rPr>
              <a:t>;</a:t>
            </a:r>
            <a:endParaRPr sz="1800">
              <a:solidFill>
                <a:schemeClr val="lt1"/>
              </a:solidFill>
              <a:latin typeface="Inconsolata"/>
              <a:ea typeface="Inconsolata"/>
              <a:cs typeface="Inconsolata"/>
              <a:sym typeface="Inconsolata"/>
            </a:endParaRPr>
          </a:p>
          <a:p>
            <a:pPr indent="0" lvl="0" marL="457200" rtl="0" algn="l">
              <a:lnSpc>
                <a:spcPct val="115000"/>
              </a:lnSpc>
              <a:spcBef>
                <a:spcPts val="0"/>
              </a:spcBef>
              <a:spcAft>
                <a:spcPts val="0"/>
              </a:spcAft>
              <a:buNone/>
            </a:pPr>
            <a:r>
              <a:rPr lang="en" sz="1800">
                <a:solidFill>
                  <a:schemeClr val="accent1"/>
                </a:solidFill>
                <a:latin typeface="Inconsolata"/>
                <a:ea typeface="Inconsolata"/>
                <a:cs typeface="Inconsolata"/>
                <a:sym typeface="Inconsolata"/>
              </a:rPr>
              <a:t>}</a:t>
            </a:r>
            <a:endParaRPr sz="1800">
              <a:solidFill>
                <a:schemeClr val="accent1"/>
              </a:solidFill>
              <a:latin typeface="Inconsolata"/>
              <a:ea typeface="Inconsolata"/>
              <a:cs typeface="Inconsolata"/>
              <a:sym typeface="Inconsolata"/>
            </a:endParaRPr>
          </a:p>
        </p:txBody>
      </p:sp>
      <p:sp>
        <p:nvSpPr>
          <p:cNvPr id="537" name="Google Shape;537;p6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538" name="Google Shape;538;p60"/>
          <p:cNvPicPr preferRelativeResize="0"/>
          <p:nvPr/>
        </p:nvPicPr>
        <p:blipFill>
          <a:blip r:embed="rId3">
            <a:alphaModFix/>
          </a:blip>
          <a:stretch>
            <a:fillRect/>
          </a:stretch>
        </p:blipFill>
        <p:spPr>
          <a:xfrm>
            <a:off x="5414575" y="1297900"/>
            <a:ext cx="3563225" cy="233327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61"/>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Basic Grid Example</a:t>
            </a:r>
            <a:endParaRPr/>
          </a:p>
        </p:txBody>
      </p:sp>
      <p:sp>
        <p:nvSpPr>
          <p:cNvPr id="544" name="Google Shape;544;p6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Check out the grid in this example as a reference </a:t>
            </a:r>
            <a:r>
              <a:rPr lang="en"/>
              <a:t>for</a:t>
            </a:r>
            <a:r>
              <a:rPr lang="en"/>
              <a:t> using CSS Grid properties.</a:t>
            </a:r>
            <a:endParaRPr/>
          </a:p>
        </p:txBody>
      </p:sp>
      <p:sp>
        <p:nvSpPr>
          <p:cNvPr id="545" name="Google Shape;545;p61"/>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46" name="Google Shape;546;p61"/>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547" name="Google Shape;547;p61"/>
          <p:cNvPicPr preferRelativeResize="0"/>
          <p:nvPr/>
        </p:nvPicPr>
        <p:blipFill>
          <a:blip r:embed="rId3">
            <a:alphaModFix/>
          </a:blip>
          <a:stretch>
            <a:fillRect/>
          </a:stretch>
        </p:blipFill>
        <p:spPr>
          <a:xfrm>
            <a:off x="6387100" y="1210250"/>
            <a:ext cx="2050075" cy="3169449"/>
          </a:xfrm>
          <a:prstGeom prst="rect">
            <a:avLst/>
          </a:prstGeom>
          <a:noFill/>
          <a:ln>
            <a:noFill/>
          </a:ln>
        </p:spPr>
      </p:pic>
      <p:sp>
        <p:nvSpPr>
          <p:cNvPr id="548" name="Google Shape;548;p61"/>
          <p:cNvSpPr/>
          <p:nvPr/>
        </p:nvSpPr>
        <p:spPr>
          <a:xfrm>
            <a:off x="565350" y="2328350"/>
            <a:ext cx="5111700" cy="15972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Reference</a:t>
            </a:r>
            <a:r>
              <a:rPr b="1" lang="en" sz="1600">
                <a:latin typeface="Proxima Nova"/>
                <a:ea typeface="Proxima Nova"/>
                <a:cs typeface="Proxima Nova"/>
                <a:sym typeface="Proxima Nova"/>
              </a:rPr>
              <a:t>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4"/>
              </a:rPr>
              <a:t>https://drive.google.com/drive/folders/1MV5eLNCLhhXlCPYf02AJGkpxiOBJAF5N?usp=sharing</a:t>
            </a:r>
            <a:endParaRPr sz="1800">
              <a:latin typeface="Proxima Nova"/>
              <a:ea typeface="Proxima Nova"/>
              <a:cs typeface="Proxima Nova"/>
              <a:sym typeface="Proxima Nova"/>
            </a:endParaRPr>
          </a:p>
        </p:txBody>
      </p:sp>
      <p:sp>
        <p:nvSpPr>
          <p:cNvPr id="549" name="Google Shape;549;p61"/>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53" name="Shape 553"/>
        <p:cNvGrpSpPr/>
        <p:nvPr/>
      </p:nvGrpSpPr>
      <p:grpSpPr>
        <a:xfrm>
          <a:off x="0" y="0"/>
          <a:ext cx="0" cy="0"/>
          <a:chOff x="0" y="0"/>
          <a:chExt cx="0" cy="0"/>
        </a:xfrm>
      </p:grpSpPr>
      <p:sp>
        <p:nvSpPr>
          <p:cNvPr id="554" name="Google Shape;554;p62"/>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Flex-To-Grid Code-Along</a:t>
            </a:r>
            <a:endParaRPr/>
          </a:p>
        </p:txBody>
      </p:sp>
      <p:sp>
        <p:nvSpPr>
          <p:cNvPr id="555" name="Google Shape;555;p6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Let’s replicate grid functionality using flexbox rules!</a:t>
            </a:r>
            <a:r>
              <a:rPr lang="en"/>
              <a:t> </a:t>
            </a:r>
            <a:endParaRPr/>
          </a:p>
        </p:txBody>
      </p:sp>
      <p:sp>
        <p:nvSpPr>
          <p:cNvPr id="556" name="Google Shape;556;p62"/>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57" name="Google Shape;557;p62"/>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58" name="Google Shape;558;p62"/>
          <p:cNvSpPr/>
          <p:nvPr/>
        </p:nvSpPr>
        <p:spPr>
          <a:xfrm>
            <a:off x="753200" y="1938638"/>
            <a:ext cx="3171300" cy="15972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Starter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https://codepen.io/GAmarketing/pen/yLLRQga</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559" name="Google Shape;559;p62"/>
          <p:cNvSpPr/>
          <p:nvPr/>
        </p:nvSpPr>
        <p:spPr>
          <a:xfrm>
            <a:off x="4238688" y="2540438"/>
            <a:ext cx="666600" cy="393600"/>
          </a:xfrm>
          <a:prstGeom prst="rightArrow">
            <a:avLst>
              <a:gd fmla="val 50000" name="adj1"/>
              <a:gd fmla="val 50000" name="adj2"/>
            </a:avLst>
          </a:prstGeom>
          <a:solidFill>
            <a:srgbClr val="00A7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62"/>
          <p:cNvSpPr/>
          <p:nvPr/>
        </p:nvSpPr>
        <p:spPr>
          <a:xfrm>
            <a:off x="5219500" y="1938638"/>
            <a:ext cx="3171300" cy="15972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Solution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4"/>
              </a:rPr>
              <a:t>https://codepen.io/GAmarketing/pen/jOOeQLq</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561" name="Google Shape;561;p6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63"/>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Implicit Tracks </a:t>
            </a:r>
            <a:endParaRPr/>
          </a:p>
        </p:txBody>
      </p:sp>
      <p:sp>
        <p:nvSpPr>
          <p:cNvPr id="567" name="Google Shape;567;p63"/>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9" name="Shape 309"/>
        <p:cNvGrpSpPr/>
        <p:nvPr/>
      </p:nvGrpSpPr>
      <p:grpSpPr>
        <a:xfrm>
          <a:off x="0" y="0"/>
          <a:ext cx="0" cy="0"/>
          <a:chOff x="0" y="0"/>
          <a:chExt cx="0" cy="0"/>
        </a:xfrm>
      </p:grpSpPr>
      <p:sp>
        <p:nvSpPr>
          <p:cNvPr id="310" name="Google Shape;310;p37"/>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Pre-Class </a:t>
            </a:r>
            <a:r>
              <a:rPr lang="en"/>
              <a:t>Materials and Preparation</a:t>
            </a:r>
            <a:endParaRPr/>
          </a:p>
          <a:p>
            <a:pPr indent="0" lvl="0" marL="0" rtl="0" algn="l">
              <a:spcBef>
                <a:spcPts val="0"/>
              </a:spcBef>
              <a:spcAft>
                <a:spcPts val="0"/>
              </a:spcAft>
              <a:buNone/>
            </a:pPr>
            <a:r>
              <a:t/>
            </a:r>
            <a:endParaRPr/>
          </a:p>
        </p:txBody>
      </p:sp>
      <p:sp>
        <p:nvSpPr>
          <p:cNvPr id="311" name="Google Shape;311;p37"/>
          <p:cNvSpPr txBox="1"/>
          <p:nvPr>
            <p:ph idx="4294967295" type="body"/>
          </p:nvPr>
        </p:nvSpPr>
        <p:spPr>
          <a:xfrm>
            <a:off x="979500" y="1078375"/>
            <a:ext cx="7099500" cy="3640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Review all slides, lab activities, and code-alongs.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There are prompts in the speaker notes with opportunities for instructor customization.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Materials:</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3"/>
              </a:rPr>
              <a:t>Reference Code</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4"/>
              </a:rPr>
              <a:t>Starter Code in CodePen</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5"/>
              </a:rPr>
              <a:t>Solution Code in CodePen</a:t>
            </a:r>
            <a:endParaRPr sz="1400">
              <a:solidFill>
                <a:schemeClr val="dk1"/>
              </a:solidFill>
            </a:endParaRPr>
          </a:p>
        </p:txBody>
      </p:sp>
      <p:sp>
        <p:nvSpPr>
          <p:cNvPr id="312" name="Google Shape;312;p3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6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Implicit Tracks</a:t>
            </a:r>
            <a:endParaRPr/>
          </a:p>
        </p:txBody>
      </p:sp>
      <p:sp>
        <p:nvSpPr>
          <p:cNvPr id="573" name="Google Shape;573;p64"/>
          <p:cNvSpPr txBox="1"/>
          <p:nvPr>
            <p:ph idx="4294967295" type="body"/>
          </p:nvPr>
        </p:nvSpPr>
        <p:spPr>
          <a:xfrm>
            <a:off x="457200" y="914400"/>
            <a:ext cx="7903800" cy="32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You can leave off </a:t>
            </a:r>
            <a:r>
              <a:rPr b="1" lang="en">
                <a:solidFill>
                  <a:schemeClr val="dk1"/>
                </a:solidFill>
                <a:latin typeface="Inconsolata"/>
                <a:ea typeface="Inconsolata"/>
                <a:cs typeface="Inconsolata"/>
                <a:sym typeface="Inconsolata"/>
              </a:rPr>
              <a:t>grid-template-rows</a:t>
            </a:r>
            <a:r>
              <a:rPr b="1" lang="en">
                <a:solidFill>
                  <a:schemeClr val="dk1"/>
                </a:solidFill>
              </a:rPr>
              <a:t> </a:t>
            </a:r>
            <a:r>
              <a:rPr lang="en">
                <a:solidFill>
                  <a:schemeClr val="dk1"/>
                </a:solidFill>
              </a:rPr>
              <a:t>and CSS Grid will automatically make the rows (conceptually, this is called the “implicit grid”).</a:t>
            </a:r>
            <a:endParaRPr>
              <a:solidFill>
                <a:schemeClr val="dk1"/>
              </a:solidFill>
            </a:endParaRPr>
          </a:p>
          <a:p>
            <a:pPr indent="0" lvl="0" marL="0" rtl="0" algn="l">
              <a:spcBef>
                <a:spcPts val="1600"/>
              </a:spcBef>
              <a:spcAft>
                <a:spcPts val="0"/>
              </a:spcAft>
              <a:buNone/>
            </a:pPr>
            <a:r>
              <a:rPr lang="en">
                <a:solidFill>
                  <a:schemeClr val="dk1"/>
                </a:solidFill>
              </a:rPr>
              <a:t>If we don’t know how many rows our content will take, can we still define their height? </a:t>
            </a:r>
            <a:endParaRPr>
              <a:solidFill>
                <a:schemeClr val="dk1"/>
              </a:solidFill>
            </a:endParaRPr>
          </a:p>
          <a:p>
            <a:pPr indent="0" lvl="0" marL="0" rtl="0" algn="l">
              <a:spcBef>
                <a:spcPts val="1600"/>
              </a:spcBef>
              <a:spcAft>
                <a:spcPts val="0"/>
              </a:spcAft>
              <a:buNone/>
            </a:pPr>
            <a:r>
              <a:rPr lang="en">
                <a:solidFill>
                  <a:schemeClr val="dk1"/>
                </a:solidFill>
              </a:rPr>
              <a:t>Turns out there’s a property called </a:t>
            </a:r>
            <a:r>
              <a:rPr b="1" lang="en">
                <a:solidFill>
                  <a:schemeClr val="dk1"/>
                </a:solidFill>
                <a:latin typeface="Inconsolata"/>
                <a:ea typeface="Inconsolata"/>
                <a:cs typeface="Inconsolata"/>
                <a:sym typeface="Inconsolata"/>
              </a:rPr>
              <a:t>grid-auto-rows</a:t>
            </a:r>
            <a:r>
              <a:rPr lang="en">
                <a:solidFill>
                  <a:schemeClr val="dk1"/>
                </a:solidFill>
              </a:rPr>
              <a:t> for just that purpose!</a:t>
            </a:r>
            <a:br>
              <a:rPr lang="en">
                <a:solidFill>
                  <a:schemeClr val="dk1"/>
                </a:solidFill>
              </a:rPr>
            </a:br>
            <a:endParaRPr sz="1100">
              <a:solidFill>
                <a:schemeClr val="dk1"/>
              </a:solidFill>
              <a:latin typeface="Arial"/>
              <a:ea typeface="Arial"/>
              <a:cs typeface="Arial"/>
              <a:sym typeface="Arial"/>
            </a:endParaRPr>
          </a:p>
          <a:p>
            <a:pPr indent="0" lvl="0" marL="0" rtl="0" algn="l">
              <a:spcBef>
                <a:spcPts val="1600"/>
              </a:spcBef>
              <a:spcAft>
                <a:spcPts val="1600"/>
              </a:spcAft>
              <a:buNone/>
            </a:pPr>
            <a:r>
              <a:t/>
            </a:r>
            <a:endParaRPr sz="1100">
              <a:solidFill>
                <a:schemeClr val="dk1"/>
              </a:solidFill>
              <a:latin typeface="Arial"/>
              <a:ea typeface="Arial"/>
              <a:cs typeface="Arial"/>
              <a:sym typeface="Arial"/>
            </a:endParaRPr>
          </a:p>
        </p:txBody>
      </p:sp>
      <p:sp>
        <p:nvSpPr>
          <p:cNvPr id="574" name="Google Shape;574;p6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75" name="Google Shape;575;p6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65"/>
          <p:cNvSpPr/>
          <p:nvPr/>
        </p:nvSpPr>
        <p:spPr>
          <a:xfrm>
            <a:off x="545200" y="1010250"/>
            <a:ext cx="8013000" cy="34017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sz="1800">
                <a:solidFill>
                  <a:schemeClr val="dk1"/>
                </a:solidFill>
                <a:latin typeface="Inconsolata"/>
                <a:ea typeface="Inconsolata"/>
                <a:cs typeface="Inconsolata"/>
                <a:sym typeface="Inconsolata"/>
              </a:rPr>
              <a:t>/* 2 column, ?? row grid */</a:t>
            </a:r>
            <a:endParaRPr sz="1800">
              <a:solidFill>
                <a:schemeClr val="dk1"/>
              </a:solidFill>
              <a:latin typeface="Inconsolata"/>
              <a:ea typeface="Inconsolata"/>
              <a:cs typeface="Inconsolata"/>
              <a:sym typeface="Inconsolata"/>
            </a:endParaRPr>
          </a:p>
          <a:p>
            <a:pPr indent="0" lvl="0" marL="457200" rtl="0" algn="l">
              <a:lnSpc>
                <a:spcPct val="115000"/>
              </a:lnSpc>
              <a:spcBef>
                <a:spcPts val="0"/>
              </a:spcBef>
              <a:spcAft>
                <a:spcPts val="0"/>
              </a:spcAft>
              <a:buNone/>
            </a:pPr>
            <a:r>
              <a:rPr lang="en" sz="1800">
                <a:solidFill>
                  <a:schemeClr val="dk1"/>
                </a:solidFill>
                <a:latin typeface="Inconsolata"/>
                <a:ea typeface="Inconsolata"/>
                <a:cs typeface="Inconsolata"/>
                <a:sym typeface="Inconsolata"/>
              </a:rPr>
              <a:t>.container {</a:t>
            </a:r>
            <a:endParaRPr sz="1800">
              <a:solidFill>
                <a:schemeClr val="dk1"/>
              </a:solidFill>
              <a:latin typeface="Inconsolata"/>
              <a:ea typeface="Inconsolata"/>
              <a:cs typeface="Inconsolata"/>
              <a:sym typeface="Inconsolata"/>
            </a:endParaRPr>
          </a:p>
          <a:p>
            <a:pPr indent="0" lvl="0" marL="457200" rtl="0" algn="l">
              <a:lnSpc>
                <a:spcPct val="115000"/>
              </a:lnSpc>
              <a:spcBef>
                <a:spcPts val="0"/>
              </a:spcBef>
              <a:spcAft>
                <a:spcPts val="0"/>
              </a:spcAft>
              <a:buNone/>
            </a:pPr>
            <a:r>
              <a:rPr lang="en" sz="1800">
                <a:solidFill>
                  <a:schemeClr val="dk1"/>
                </a:solidFill>
                <a:latin typeface="Inconsolata"/>
                <a:ea typeface="Inconsolata"/>
                <a:cs typeface="Inconsolata"/>
                <a:sym typeface="Inconsolata"/>
              </a:rPr>
              <a:t>  display: grid;</a:t>
            </a:r>
            <a:endParaRPr sz="1800">
              <a:solidFill>
                <a:schemeClr val="dk1"/>
              </a:solidFill>
              <a:latin typeface="Inconsolata"/>
              <a:ea typeface="Inconsolata"/>
              <a:cs typeface="Inconsolata"/>
              <a:sym typeface="Inconsolata"/>
            </a:endParaRPr>
          </a:p>
          <a:p>
            <a:pPr indent="0" lvl="0" marL="457200" rtl="0" algn="l">
              <a:lnSpc>
                <a:spcPct val="115000"/>
              </a:lnSpc>
              <a:spcBef>
                <a:spcPts val="0"/>
              </a:spcBef>
              <a:spcAft>
                <a:spcPts val="0"/>
              </a:spcAft>
              <a:buNone/>
            </a:pPr>
            <a:r>
              <a:rPr lang="en" sz="1800">
                <a:solidFill>
                  <a:schemeClr val="dk1"/>
                </a:solidFill>
                <a:latin typeface="Inconsolata"/>
                <a:ea typeface="Inconsolata"/>
                <a:cs typeface="Inconsolata"/>
                <a:sym typeface="Inconsolata"/>
              </a:rPr>
              <a:t>  grid-template-columns: 100px 100px;</a:t>
            </a:r>
            <a:endParaRPr sz="1800">
              <a:solidFill>
                <a:schemeClr val="dk1"/>
              </a:solidFill>
              <a:latin typeface="Inconsolata"/>
              <a:ea typeface="Inconsolata"/>
              <a:cs typeface="Inconsolata"/>
              <a:sym typeface="Inconsolata"/>
            </a:endParaRPr>
          </a:p>
          <a:p>
            <a:pPr indent="0" lvl="0" marL="457200" rtl="0" algn="l">
              <a:lnSpc>
                <a:spcPct val="115000"/>
              </a:lnSpc>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a:p>
            <a:pPr indent="0" lvl="0" marL="457200" rtl="0" algn="l">
              <a:lnSpc>
                <a:spcPct val="115000"/>
              </a:lnSpc>
              <a:spcBef>
                <a:spcPts val="0"/>
              </a:spcBef>
              <a:spcAft>
                <a:spcPts val="0"/>
              </a:spcAft>
              <a:buNone/>
            </a:pPr>
            <a:r>
              <a:t/>
            </a:r>
            <a:endParaRPr sz="1800">
              <a:solidFill>
                <a:schemeClr val="dk1"/>
              </a:solidFill>
              <a:latin typeface="Inconsolata"/>
              <a:ea typeface="Inconsolata"/>
              <a:cs typeface="Inconsolata"/>
              <a:sym typeface="Inconsolata"/>
            </a:endParaRPr>
          </a:p>
          <a:p>
            <a:pPr indent="0" lvl="0" marL="457200" rtl="0" algn="l">
              <a:lnSpc>
                <a:spcPct val="115000"/>
              </a:lnSpc>
              <a:spcBef>
                <a:spcPts val="0"/>
              </a:spcBef>
              <a:spcAft>
                <a:spcPts val="0"/>
              </a:spcAft>
              <a:buNone/>
            </a:pPr>
            <a:r>
              <a:rPr lang="en" sz="1800">
                <a:solidFill>
                  <a:schemeClr val="dk1"/>
                </a:solidFill>
                <a:latin typeface="Inconsolata"/>
                <a:ea typeface="Inconsolata"/>
                <a:cs typeface="Inconsolata"/>
                <a:sym typeface="Inconsolata"/>
              </a:rPr>
              <a:t>.item {</a:t>
            </a:r>
            <a:endParaRPr sz="1800">
              <a:solidFill>
                <a:schemeClr val="dk1"/>
              </a:solidFill>
              <a:latin typeface="Inconsolata"/>
              <a:ea typeface="Inconsolata"/>
              <a:cs typeface="Inconsolata"/>
              <a:sym typeface="Inconsolata"/>
            </a:endParaRPr>
          </a:p>
          <a:p>
            <a:pPr indent="0" lvl="0" marL="457200" rtl="0" algn="l">
              <a:lnSpc>
                <a:spcPct val="115000"/>
              </a:lnSpc>
              <a:spcBef>
                <a:spcPts val="0"/>
              </a:spcBef>
              <a:spcAft>
                <a:spcPts val="0"/>
              </a:spcAft>
              <a:buNone/>
            </a:pPr>
            <a:r>
              <a:rPr lang="en" sz="1800">
                <a:solidFill>
                  <a:schemeClr val="dk1"/>
                </a:solidFill>
                <a:latin typeface="Inconsolata"/>
                <a:ea typeface="Inconsolata"/>
                <a:cs typeface="Inconsolata"/>
                <a:sym typeface="Inconsolata"/>
              </a:rPr>
              <a:t> background-color: orange;</a:t>
            </a:r>
            <a:endParaRPr sz="1800">
              <a:solidFill>
                <a:schemeClr val="dk1"/>
              </a:solidFill>
              <a:latin typeface="Inconsolata"/>
              <a:ea typeface="Inconsolata"/>
              <a:cs typeface="Inconsolata"/>
              <a:sym typeface="Inconsolata"/>
            </a:endParaRPr>
          </a:p>
          <a:p>
            <a:pPr indent="0" lvl="0" marL="457200" rtl="0" algn="l">
              <a:lnSpc>
                <a:spcPct val="115000"/>
              </a:lnSpc>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581" name="Google Shape;581;p6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Also Works</a:t>
            </a:r>
            <a:endParaRPr/>
          </a:p>
        </p:txBody>
      </p:sp>
      <p:sp>
        <p:nvSpPr>
          <p:cNvPr id="582" name="Google Shape;582;p6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83" name="Google Shape;583;p6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6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Implicit Tracks Example</a:t>
            </a:r>
            <a:endParaRPr/>
          </a:p>
        </p:txBody>
      </p:sp>
      <p:sp>
        <p:nvSpPr>
          <p:cNvPr id="589" name="Google Shape;589;p66"/>
          <p:cNvSpPr txBox="1"/>
          <p:nvPr>
            <p:ph idx="1" type="body"/>
          </p:nvPr>
        </p:nvSpPr>
        <p:spPr>
          <a:xfrm>
            <a:off x="457200" y="1143000"/>
            <a:ext cx="54963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Check out the grid in </a:t>
            </a:r>
            <a:r>
              <a:rPr lang="en"/>
              <a:t>this</a:t>
            </a:r>
            <a:r>
              <a:rPr lang="en"/>
              <a:t> example, which uses implicit tracks for its rows.</a:t>
            </a:r>
            <a:endParaRPr/>
          </a:p>
        </p:txBody>
      </p:sp>
      <p:sp>
        <p:nvSpPr>
          <p:cNvPr id="590" name="Google Shape;590;p66"/>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91" name="Google Shape;591;p66"/>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592" name="Google Shape;592;p66"/>
          <p:cNvPicPr preferRelativeResize="0"/>
          <p:nvPr/>
        </p:nvPicPr>
        <p:blipFill>
          <a:blip r:embed="rId3">
            <a:alphaModFix/>
          </a:blip>
          <a:stretch>
            <a:fillRect/>
          </a:stretch>
        </p:blipFill>
        <p:spPr>
          <a:xfrm>
            <a:off x="6437861" y="945537"/>
            <a:ext cx="1948550" cy="3698874"/>
          </a:xfrm>
          <a:prstGeom prst="rect">
            <a:avLst/>
          </a:prstGeom>
          <a:noFill/>
          <a:ln>
            <a:noFill/>
          </a:ln>
        </p:spPr>
      </p:pic>
      <p:sp>
        <p:nvSpPr>
          <p:cNvPr id="593" name="Google Shape;593;p66"/>
          <p:cNvSpPr/>
          <p:nvPr/>
        </p:nvSpPr>
        <p:spPr>
          <a:xfrm>
            <a:off x="565350" y="2140800"/>
            <a:ext cx="5111700" cy="15972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Reference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4"/>
              </a:rPr>
              <a:t>https://codepen.io/GAmarketing/pen/RwwoPgR</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594" name="Google Shape;594;p6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67"/>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Just Need Some </a:t>
            </a:r>
            <a:br>
              <a:rPr lang="en"/>
            </a:br>
            <a:r>
              <a:rPr lang="en"/>
              <a:t>Space: </a:t>
            </a:r>
            <a:r>
              <a:rPr lang="en">
                <a:latin typeface="Inconsolata"/>
                <a:ea typeface="Inconsolata"/>
                <a:cs typeface="Inconsolata"/>
                <a:sym typeface="Inconsolata"/>
              </a:rPr>
              <a:t>gap</a:t>
            </a:r>
            <a:endParaRPr>
              <a:latin typeface="Inconsolata"/>
              <a:ea typeface="Inconsolata"/>
              <a:cs typeface="Inconsolata"/>
              <a:sym typeface="Inconsolata"/>
            </a:endParaRPr>
          </a:p>
        </p:txBody>
      </p:sp>
      <p:sp>
        <p:nvSpPr>
          <p:cNvPr id="600" name="Google Shape;600;p67"/>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68"/>
          <p:cNvSpPr/>
          <p:nvPr/>
        </p:nvSpPr>
        <p:spPr>
          <a:xfrm>
            <a:off x="545200" y="1800425"/>
            <a:ext cx="8013000" cy="26115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sz="1600">
                <a:solidFill>
                  <a:schemeClr val="dk1"/>
                </a:solidFill>
                <a:latin typeface="Inconsolata"/>
                <a:ea typeface="Inconsolata"/>
                <a:cs typeface="Inconsolata"/>
                <a:sym typeface="Inconsolata"/>
              </a:rPr>
              <a:t>.container {</a:t>
            </a:r>
            <a:endParaRPr sz="1600">
              <a:solidFill>
                <a:schemeClr val="dk1"/>
              </a:solidFill>
              <a:latin typeface="Inconsolata"/>
              <a:ea typeface="Inconsolata"/>
              <a:cs typeface="Inconsolata"/>
              <a:sym typeface="Inconsolata"/>
            </a:endParaRPr>
          </a:p>
          <a:p>
            <a:pPr indent="0" lvl="0" marL="457200" rtl="0" algn="l">
              <a:lnSpc>
                <a:spcPct val="115000"/>
              </a:lnSpc>
              <a:spcBef>
                <a:spcPts val="0"/>
              </a:spcBef>
              <a:spcAft>
                <a:spcPts val="0"/>
              </a:spcAft>
              <a:buNone/>
            </a:pPr>
            <a:r>
              <a:rPr lang="en" sz="1600">
                <a:solidFill>
                  <a:schemeClr val="dk1"/>
                </a:solidFill>
                <a:latin typeface="Inconsolata"/>
                <a:ea typeface="Inconsolata"/>
                <a:cs typeface="Inconsolata"/>
                <a:sym typeface="Inconsolata"/>
              </a:rPr>
              <a:t>  display: grid;</a:t>
            </a:r>
            <a:endParaRPr sz="1600">
              <a:solidFill>
                <a:schemeClr val="dk1"/>
              </a:solidFill>
              <a:latin typeface="Inconsolata"/>
              <a:ea typeface="Inconsolata"/>
              <a:cs typeface="Inconsolata"/>
              <a:sym typeface="Inconsolata"/>
            </a:endParaRPr>
          </a:p>
          <a:p>
            <a:pPr indent="0" lvl="0" marL="457200" rtl="0" algn="l">
              <a:lnSpc>
                <a:spcPct val="115000"/>
              </a:lnSpc>
              <a:spcBef>
                <a:spcPts val="0"/>
              </a:spcBef>
              <a:spcAft>
                <a:spcPts val="0"/>
              </a:spcAft>
              <a:buNone/>
            </a:pPr>
            <a:r>
              <a:rPr lang="en" sz="1600">
                <a:solidFill>
                  <a:schemeClr val="dk1"/>
                </a:solidFill>
                <a:latin typeface="Inconsolata"/>
                <a:ea typeface="Inconsolata"/>
                <a:cs typeface="Inconsolata"/>
                <a:sym typeface="Inconsolata"/>
              </a:rPr>
              <a:t>  grid-template-columns: 100px 100px;</a:t>
            </a:r>
            <a:endParaRPr sz="1600">
              <a:solidFill>
                <a:schemeClr val="dk1"/>
              </a:solidFill>
              <a:latin typeface="Inconsolata"/>
              <a:ea typeface="Inconsolata"/>
              <a:cs typeface="Inconsolata"/>
              <a:sym typeface="Inconsolata"/>
            </a:endParaRPr>
          </a:p>
          <a:p>
            <a:pPr indent="0" lvl="0" marL="457200" rtl="0" algn="l">
              <a:lnSpc>
                <a:spcPct val="115000"/>
              </a:lnSpc>
              <a:spcBef>
                <a:spcPts val="0"/>
              </a:spcBef>
              <a:spcAft>
                <a:spcPts val="0"/>
              </a:spcAft>
              <a:buNone/>
            </a:pPr>
            <a:r>
              <a:rPr lang="en" sz="1600">
                <a:solidFill>
                  <a:schemeClr val="dk1"/>
                </a:solidFill>
                <a:latin typeface="Inconsolata"/>
                <a:ea typeface="Inconsolata"/>
                <a:cs typeface="Inconsolata"/>
                <a:sym typeface="Inconsolata"/>
              </a:rPr>
              <a:t>  gap: 20px;</a:t>
            </a:r>
            <a:endParaRPr sz="1600">
              <a:solidFill>
                <a:schemeClr val="dk1"/>
              </a:solidFill>
              <a:latin typeface="Inconsolata"/>
              <a:ea typeface="Inconsolata"/>
              <a:cs typeface="Inconsolata"/>
              <a:sym typeface="Inconsolata"/>
            </a:endParaRPr>
          </a:p>
          <a:p>
            <a:pPr indent="0" lvl="0" marL="457200" rtl="0" algn="l">
              <a:lnSpc>
                <a:spcPct val="115000"/>
              </a:lnSpc>
              <a:spcBef>
                <a:spcPts val="0"/>
              </a:spcBef>
              <a:spcAft>
                <a:spcPts val="0"/>
              </a:spcAft>
              <a:buNone/>
            </a:pPr>
            <a:r>
              <a:rPr lang="en" sz="1600">
                <a:solidFill>
                  <a:schemeClr val="dk1"/>
                </a:solidFill>
                <a:latin typeface="Inconsolata"/>
                <a:ea typeface="Inconsolata"/>
                <a:cs typeface="Inconsolata"/>
                <a:sym typeface="Inconsolata"/>
              </a:rPr>
              <a:t>}</a:t>
            </a:r>
            <a:endParaRPr sz="1600">
              <a:solidFill>
                <a:schemeClr val="dk1"/>
              </a:solidFill>
              <a:latin typeface="Inconsolata"/>
              <a:ea typeface="Inconsolata"/>
              <a:cs typeface="Inconsolata"/>
              <a:sym typeface="Inconsolata"/>
            </a:endParaRPr>
          </a:p>
          <a:p>
            <a:pPr indent="0" lvl="0" marL="457200" rtl="0" algn="l">
              <a:lnSpc>
                <a:spcPct val="115000"/>
              </a:lnSpc>
              <a:spcBef>
                <a:spcPts val="0"/>
              </a:spcBef>
              <a:spcAft>
                <a:spcPts val="0"/>
              </a:spcAft>
              <a:buNone/>
            </a:pPr>
            <a:r>
              <a:t/>
            </a:r>
            <a:endParaRPr sz="1600">
              <a:solidFill>
                <a:schemeClr val="dk1"/>
              </a:solidFill>
              <a:latin typeface="Inconsolata"/>
              <a:ea typeface="Inconsolata"/>
              <a:cs typeface="Inconsolata"/>
              <a:sym typeface="Inconsolata"/>
            </a:endParaRPr>
          </a:p>
          <a:p>
            <a:pPr indent="0" lvl="0" marL="457200" rtl="0" algn="l">
              <a:lnSpc>
                <a:spcPct val="115000"/>
              </a:lnSpc>
              <a:spcBef>
                <a:spcPts val="0"/>
              </a:spcBef>
              <a:spcAft>
                <a:spcPts val="0"/>
              </a:spcAft>
              <a:buNone/>
            </a:pPr>
            <a:r>
              <a:rPr lang="en" sz="1600">
                <a:solidFill>
                  <a:schemeClr val="dk1"/>
                </a:solidFill>
                <a:latin typeface="Inconsolata"/>
                <a:ea typeface="Inconsolata"/>
                <a:cs typeface="Inconsolata"/>
                <a:sym typeface="Inconsolata"/>
              </a:rPr>
              <a:t>.item {</a:t>
            </a:r>
            <a:endParaRPr sz="1600">
              <a:solidFill>
                <a:schemeClr val="dk1"/>
              </a:solidFill>
              <a:latin typeface="Inconsolata"/>
              <a:ea typeface="Inconsolata"/>
              <a:cs typeface="Inconsolata"/>
              <a:sym typeface="Inconsolata"/>
            </a:endParaRPr>
          </a:p>
          <a:p>
            <a:pPr indent="0" lvl="0" marL="457200" rtl="0" algn="l">
              <a:lnSpc>
                <a:spcPct val="115000"/>
              </a:lnSpc>
              <a:spcBef>
                <a:spcPts val="0"/>
              </a:spcBef>
              <a:spcAft>
                <a:spcPts val="0"/>
              </a:spcAft>
              <a:buNone/>
            </a:pPr>
            <a:r>
              <a:rPr lang="en" sz="1600">
                <a:solidFill>
                  <a:schemeClr val="dk1"/>
                </a:solidFill>
                <a:latin typeface="Inconsolata"/>
                <a:ea typeface="Inconsolata"/>
                <a:cs typeface="Inconsolata"/>
                <a:sym typeface="Inconsolata"/>
              </a:rPr>
              <a:t> background-color: orange;</a:t>
            </a:r>
            <a:endParaRPr sz="1600">
              <a:solidFill>
                <a:schemeClr val="dk1"/>
              </a:solidFill>
              <a:latin typeface="Inconsolata"/>
              <a:ea typeface="Inconsolata"/>
              <a:cs typeface="Inconsolata"/>
              <a:sym typeface="Inconsolata"/>
            </a:endParaRPr>
          </a:p>
          <a:p>
            <a:pPr indent="0" lvl="0" marL="457200" rtl="0" algn="l">
              <a:lnSpc>
                <a:spcPct val="115000"/>
              </a:lnSpc>
              <a:spcBef>
                <a:spcPts val="0"/>
              </a:spcBef>
              <a:spcAft>
                <a:spcPts val="0"/>
              </a:spcAft>
              <a:buNone/>
            </a:pPr>
            <a:r>
              <a:rPr lang="en" sz="1600">
                <a:solidFill>
                  <a:schemeClr val="dk1"/>
                </a:solidFill>
                <a:latin typeface="Inconsolata"/>
                <a:ea typeface="Inconsolata"/>
                <a:cs typeface="Inconsolata"/>
                <a:sym typeface="Inconsolata"/>
              </a:rPr>
              <a:t>}</a:t>
            </a:r>
            <a:endParaRPr sz="1600">
              <a:solidFill>
                <a:schemeClr val="dk1"/>
              </a:solidFill>
              <a:latin typeface="Inconsolata"/>
              <a:ea typeface="Inconsolata"/>
              <a:cs typeface="Inconsolata"/>
              <a:sym typeface="Inconsolata"/>
            </a:endParaRPr>
          </a:p>
        </p:txBody>
      </p:sp>
      <p:sp>
        <p:nvSpPr>
          <p:cNvPr id="606" name="Google Shape;606;p6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Gap (</a:t>
            </a:r>
            <a:r>
              <a:rPr lang="en">
                <a:latin typeface="Inconsolata"/>
                <a:ea typeface="Inconsolata"/>
                <a:cs typeface="Inconsolata"/>
                <a:sym typeface="Inconsolata"/>
              </a:rPr>
              <a:t>g</a:t>
            </a:r>
            <a:r>
              <a:rPr lang="en">
                <a:latin typeface="Inconsolata"/>
                <a:ea typeface="Inconsolata"/>
                <a:cs typeface="Inconsolata"/>
                <a:sym typeface="Inconsolata"/>
              </a:rPr>
              <a:t>rid-gap)</a:t>
            </a:r>
            <a:endParaRPr>
              <a:latin typeface="Inconsolata"/>
              <a:ea typeface="Inconsolata"/>
              <a:cs typeface="Inconsolata"/>
              <a:sym typeface="Inconsolata"/>
            </a:endParaRPr>
          </a:p>
        </p:txBody>
      </p:sp>
      <p:sp>
        <p:nvSpPr>
          <p:cNvPr id="607" name="Google Shape;607;p68"/>
          <p:cNvSpPr txBox="1"/>
          <p:nvPr>
            <p:ph idx="4294967295" type="body"/>
          </p:nvPr>
        </p:nvSpPr>
        <p:spPr>
          <a:xfrm>
            <a:off x="457200" y="914400"/>
            <a:ext cx="8219100" cy="1181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chemeClr val="dk1"/>
                </a:solidFill>
                <a:latin typeface="Inconsolata"/>
                <a:ea typeface="Inconsolata"/>
                <a:cs typeface="Inconsolata"/>
                <a:sym typeface="Inconsolata"/>
              </a:rPr>
              <a:t>gap</a:t>
            </a:r>
            <a:r>
              <a:rPr lang="en">
                <a:solidFill>
                  <a:schemeClr val="dk1"/>
                </a:solidFill>
              </a:rPr>
              <a:t> is the margin/padding of CSS Grid. If you want space between your grid items, you apply </a:t>
            </a:r>
            <a:r>
              <a:rPr b="1" lang="en">
                <a:solidFill>
                  <a:schemeClr val="dk1"/>
                </a:solidFill>
                <a:latin typeface="Inconsolata"/>
                <a:ea typeface="Inconsolata"/>
                <a:cs typeface="Inconsolata"/>
                <a:sym typeface="Inconsolata"/>
              </a:rPr>
              <a:t>gap</a:t>
            </a:r>
            <a:r>
              <a:rPr lang="en">
                <a:solidFill>
                  <a:schemeClr val="dk1"/>
                </a:solidFill>
              </a:rPr>
              <a:t> to the container. So easy!</a:t>
            </a:r>
            <a:endParaRPr b="1">
              <a:solidFill>
                <a:schemeClr val="dk1"/>
              </a:solidFill>
              <a:latin typeface="Courier New"/>
              <a:ea typeface="Courier New"/>
              <a:cs typeface="Courier New"/>
              <a:sym typeface="Courier New"/>
            </a:endParaRPr>
          </a:p>
        </p:txBody>
      </p:sp>
      <p:sp>
        <p:nvSpPr>
          <p:cNvPr id="608" name="Google Shape;608;p6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09" name="Google Shape;609;p6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69"/>
          <p:cNvSpPr txBox="1"/>
          <p:nvPr>
            <p:ph idx="4294967295" type="body"/>
          </p:nvPr>
        </p:nvSpPr>
        <p:spPr>
          <a:xfrm>
            <a:off x="457200" y="1143000"/>
            <a:ext cx="33099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When </a:t>
            </a:r>
            <a:r>
              <a:rPr b="1" lang="en">
                <a:latin typeface="Inconsolata"/>
                <a:ea typeface="Inconsolata"/>
                <a:cs typeface="Inconsolata"/>
                <a:sym typeface="Inconsolata"/>
              </a:rPr>
              <a:t>gap</a:t>
            </a:r>
            <a:r>
              <a:rPr lang="en">
                <a:latin typeface="Times New Roman"/>
                <a:ea typeface="Times New Roman"/>
                <a:cs typeface="Times New Roman"/>
                <a:sym typeface="Times New Roman"/>
              </a:rPr>
              <a:t> </a:t>
            </a:r>
            <a:r>
              <a:rPr lang="en"/>
              <a:t>is given one value, it applies an equal amount of space between rows and columns.</a:t>
            </a:r>
            <a:endParaRPr/>
          </a:p>
        </p:txBody>
      </p:sp>
      <p:sp>
        <p:nvSpPr>
          <p:cNvPr id="615" name="Google Shape;615;p6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gap</a:t>
            </a:r>
            <a:r>
              <a:rPr lang="en"/>
              <a:t> (Cont.)</a:t>
            </a:r>
            <a:endParaRPr/>
          </a:p>
        </p:txBody>
      </p:sp>
      <p:sp>
        <p:nvSpPr>
          <p:cNvPr id="616" name="Google Shape;616;p6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617" name="Google Shape;617;p69"/>
          <p:cNvPicPr preferRelativeResize="0"/>
          <p:nvPr/>
        </p:nvPicPr>
        <p:blipFill>
          <a:blip r:embed="rId3">
            <a:alphaModFix/>
          </a:blip>
          <a:stretch>
            <a:fillRect/>
          </a:stretch>
        </p:blipFill>
        <p:spPr>
          <a:xfrm>
            <a:off x="4205701" y="1276100"/>
            <a:ext cx="4512400" cy="2265925"/>
          </a:xfrm>
          <a:prstGeom prst="rect">
            <a:avLst/>
          </a:prstGeom>
          <a:noFill/>
          <a:ln>
            <a:noFill/>
          </a:ln>
        </p:spPr>
      </p:pic>
      <p:sp>
        <p:nvSpPr>
          <p:cNvPr id="618" name="Google Shape;618;p6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7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Two-Value </a:t>
            </a:r>
            <a:r>
              <a:rPr lang="en">
                <a:latin typeface="Courier New"/>
                <a:ea typeface="Courier New"/>
                <a:cs typeface="Courier New"/>
                <a:sym typeface="Courier New"/>
              </a:rPr>
              <a:t>gap</a:t>
            </a:r>
            <a:r>
              <a:rPr lang="en"/>
              <a:t> </a:t>
            </a:r>
            <a:endParaRPr/>
          </a:p>
        </p:txBody>
      </p:sp>
      <p:sp>
        <p:nvSpPr>
          <p:cNvPr id="624" name="Google Shape;624;p7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25" name="Google Shape;625;p70"/>
          <p:cNvSpPr/>
          <p:nvPr/>
        </p:nvSpPr>
        <p:spPr>
          <a:xfrm>
            <a:off x="545200" y="1252175"/>
            <a:ext cx="8013000" cy="2245500"/>
          </a:xfrm>
          <a:prstGeom prst="rect">
            <a:avLst/>
          </a:prstGeom>
          <a:solidFill>
            <a:srgbClr val="000000"/>
          </a:solid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rPr lang="en" sz="2400">
                <a:solidFill>
                  <a:schemeClr val="accent1"/>
                </a:solidFill>
                <a:latin typeface="Inconsolata"/>
                <a:ea typeface="Inconsolata"/>
                <a:cs typeface="Inconsolata"/>
                <a:sym typeface="Inconsolata"/>
              </a:rPr>
              <a:t>.grid01 {</a:t>
            </a:r>
            <a:endParaRPr sz="2400">
              <a:solidFill>
                <a:schemeClr val="accent1"/>
              </a:solidFill>
              <a:latin typeface="Inconsolata"/>
              <a:ea typeface="Inconsolata"/>
              <a:cs typeface="Inconsolata"/>
              <a:sym typeface="Inconsolata"/>
            </a:endParaRPr>
          </a:p>
          <a:p>
            <a:pPr indent="0" lvl="0" marL="457200" rtl="0" algn="l">
              <a:spcBef>
                <a:spcPts val="0"/>
              </a:spcBef>
              <a:spcAft>
                <a:spcPts val="0"/>
              </a:spcAft>
              <a:buNone/>
            </a:pPr>
            <a:r>
              <a:rPr lang="en" sz="2400">
                <a:solidFill>
                  <a:srgbClr val="FFFFFF"/>
                </a:solidFill>
                <a:latin typeface="Inconsolata"/>
                <a:ea typeface="Inconsolata"/>
                <a:cs typeface="Inconsolata"/>
                <a:sym typeface="Inconsolata"/>
              </a:rPr>
              <a:t>	</a:t>
            </a:r>
            <a:r>
              <a:rPr lang="en" sz="2400">
                <a:solidFill>
                  <a:schemeClr val="accent2"/>
                </a:solidFill>
                <a:latin typeface="Inconsolata"/>
                <a:ea typeface="Inconsolata"/>
                <a:cs typeface="Inconsolata"/>
                <a:sym typeface="Inconsolata"/>
              </a:rPr>
              <a:t>display</a:t>
            </a:r>
            <a:r>
              <a:rPr lang="en" sz="2400">
                <a:solidFill>
                  <a:srgbClr val="FFFFFF"/>
                </a:solidFill>
                <a:latin typeface="Inconsolata"/>
                <a:ea typeface="Inconsolata"/>
                <a:cs typeface="Inconsolata"/>
                <a:sym typeface="Inconsolata"/>
              </a:rPr>
              <a:t>: </a:t>
            </a:r>
            <a:r>
              <a:rPr lang="en" sz="2400">
                <a:solidFill>
                  <a:schemeClr val="lt1"/>
                </a:solidFill>
                <a:latin typeface="Inconsolata"/>
                <a:ea typeface="Inconsolata"/>
                <a:cs typeface="Inconsolata"/>
                <a:sym typeface="Inconsolata"/>
              </a:rPr>
              <a:t>grid</a:t>
            </a:r>
            <a:r>
              <a:rPr lang="en" sz="2400">
                <a:solidFill>
                  <a:srgbClr val="FFFFFF"/>
                </a:solidFill>
                <a:latin typeface="Inconsolata"/>
                <a:ea typeface="Inconsolata"/>
                <a:cs typeface="Inconsolata"/>
                <a:sym typeface="Inconsolata"/>
              </a:rPr>
              <a:t>;</a:t>
            </a:r>
            <a:endParaRPr sz="2400">
              <a:solidFill>
                <a:srgbClr val="FFFFFF"/>
              </a:solidFill>
              <a:latin typeface="Inconsolata"/>
              <a:ea typeface="Inconsolata"/>
              <a:cs typeface="Inconsolata"/>
              <a:sym typeface="Inconsolata"/>
            </a:endParaRPr>
          </a:p>
          <a:p>
            <a:pPr indent="0" lvl="0" marL="457200" rtl="0" algn="l">
              <a:spcBef>
                <a:spcPts val="0"/>
              </a:spcBef>
              <a:spcAft>
                <a:spcPts val="0"/>
              </a:spcAft>
              <a:buNone/>
            </a:pPr>
            <a:r>
              <a:rPr lang="en" sz="2400">
                <a:solidFill>
                  <a:srgbClr val="FFFFFF"/>
                </a:solidFill>
                <a:latin typeface="Inconsolata"/>
                <a:ea typeface="Inconsolata"/>
                <a:cs typeface="Inconsolata"/>
                <a:sym typeface="Inconsolata"/>
              </a:rPr>
              <a:t>	</a:t>
            </a:r>
            <a:r>
              <a:rPr lang="en" sz="2400">
                <a:solidFill>
                  <a:schemeClr val="accent2"/>
                </a:solidFill>
                <a:latin typeface="Inconsolata"/>
                <a:ea typeface="Inconsolata"/>
                <a:cs typeface="Inconsolata"/>
                <a:sym typeface="Inconsolata"/>
              </a:rPr>
              <a:t>grid-template-columns</a:t>
            </a:r>
            <a:r>
              <a:rPr lang="en" sz="2400">
                <a:solidFill>
                  <a:srgbClr val="FFFFFF"/>
                </a:solidFill>
                <a:latin typeface="Inconsolata"/>
                <a:ea typeface="Inconsolata"/>
                <a:cs typeface="Inconsolata"/>
                <a:sym typeface="Inconsolata"/>
              </a:rPr>
              <a:t>: </a:t>
            </a:r>
            <a:r>
              <a:rPr lang="en" sz="2400">
                <a:solidFill>
                  <a:schemeClr val="lt1"/>
                </a:solidFill>
                <a:latin typeface="Inconsolata"/>
                <a:ea typeface="Inconsolata"/>
                <a:cs typeface="Inconsolata"/>
                <a:sym typeface="Inconsolata"/>
              </a:rPr>
              <a:t>100px 100px</a:t>
            </a:r>
            <a:r>
              <a:rPr lang="en" sz="2400">
                <a:solidFill>
                  <a:srgbClr val="FFFFFF"/>
                </a:solidFill>
                <a:latin typeface="Inconsolata"/>
                <a:ea typeface="Inconsolata"/>
                <a:cs typeface="Inconsolata"/>
                <a:sym typeface="Inconsolata"/>
              </a:rPr>
              <a:t>;</a:t>
            </a:r>
            <a:endParaRPr sz="2400">
              <a:solidFill>
                <a:srgbClr val="FFFFFF"/>
              </a:solidFill>
              <a:latin typeface="Inconsolata"/>
              <a:ea typeface="Inconsolata"/>
              <a:cs typeface="Inconsolata"/>
              <a:sym typeface="Inconsolata"/>
            </a:endParaRPr>
          </a:p>
          <a:p>
            <a:pPr indent="0" lvl="0" marL="457200" rtl="0" algn="l">
              <a:spcBef>
                <a:spcPts val="0"/>
              </a:spcBef>
              <a:spcAft>
                <a:spcPts val="0"/>
              </a:spcAft>
              <a:buNone/>
            </a:pPr>
            <a:r>
              <a:rPr lang="en" sz="2400">
                <a:solidFill>
                  <a:srgbClr val="FFFFFF"/>
                </a:solidFill>
                <a:latin typeface="Inconsolata"/>
                <a:ea typeface="Inconsolata"/>
                <a:cs typeface="Inconsolata"/>
                <a:sym typeface="Inconsolata"/>
              </a:rPr>
              <a:t>	</a:t>
            </a:r>
            <a:r>
              <a:rPr lang="en" sz="2400">
                <a:solidFill>
                  <a:schemeClr val="accent2"/>
                </a:solidFill>
                <a:latin typeface="Inconsolata"/>
                <a:ea typeface="Inconsolata"/>
                <a:cs typeface="Inconsolata"/>
                <a:sym typeface="Inconsolata"/>
              </a:rPr>
              <a:t>gap</a:t>
            </a:r>
            <a:r>
              <a:rPr lang="en" sz="2400">
                <a:solidFill>
                  <a:srgbClr val="FFFFFF"/>
                </a:solidFill>
                <a:latin typeface="Inconsolata"/>
                <a:ea typeface="Inconsolata"/>
                <a:cs typeface="Inconsolata"/>
                <a:sym typeface="Inconsolata"/>
              </a:rPr>
              <a:t>: </a:t>
            </a:r>
            <a:r>
              <a:rPr lang="en" sz="2400">
                <a:solidFill>
                  <a:schemeClr val="lt1"/>
                </a:solidFill>
                <a:latin typeface="Inconsolata"/>
                <a:ea typeface="Inconsolata"/>
                <a:cs typeface="Inconsolata"/>
                <a:sym typeface="Inconsolata"/>
              </a:rPr>
              <a:t>25px 10px</a:t>
            </a:r>
            <a:r>
              <a:rPr lang="en" sz="2400">
                <a:solidFill>
                  <a:srgbClr val="FFFFFF"/>
                </a:solidFill>
                <a:latin typeface="Inconsolata"/>
                <a:ea typeface="Inconsolata"/>
                <a:cs typeface="Inconsolata"/>
                <a:sym typeface="Inconsolata"/>
              </a:rPr>
              <a:t>;</a:t>
            </a:r>
            <a:endParaRPr sz="2400">
              <a:solidFill>
                <a:srgbClr val="FFFFFF"/>
              </a:solidFill>
              <a:latin typeface="Inconsolata"/>
              <a:ea typeface="Inconsolata"/>
              <a:cs typeface="Inconsolata"/>
              <a:sym typeface="Inconsolata"/>
            </a:endParaRPr>
          </a:p>
          <a:p>
            <a:pPr indent="0" lvl="0" marL="457200" rtl="0" algn="l">
              <a:spcBef>
                <a:spcPts val="0"/>
              </a:spcBef>
              <a:spcAft>
                <a:spcPts val="0"/>
              </a:spcAft>
              <a:buNone/>
            </a:pPr>
            <a:r>
              <a:rPr lang="en" sz="2400">
                <a:solidFill>
                  <a:schemeClr val="accent1"/>
                </a:solidFill>
                <a:latin typeface="Inconsolata"/>
                <a:ea typeface="Inconsolata"/>
                <a:cs typeface="Inconsolata"/>
                <a:sym typeface="Inconsolata"/>
              </a:rPr>
              <a:t>}</a:t>
            </a:r>
            <a:endParaRPr sz="2400">
              <a:solidFill>
                <a:srgbClr val="FFFFFF"/>
              </a:solidFill>
              <a:latin typeface="Inconsolata"/>
              <a:ea typeface="Inconsolata"/>
              <a:cs typeface="Inconsolata"/>
              <a:sym typeface="Inconsolata"/>
            </a:endParaRPr>
          </a:p>
        </p:txBody>
      </p:sp>
      <p:sp>
        <p:nvSpPr>
          <p:cNvPr id="626" name="Google Shape;626;p7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71"/>
          <p:cNvSpPr/>
          <p:nvPr/>
        </p:nvSpPr>
        <p:spPr>
          <a:xfrm>
            <a:off x="545200" y="1800425"/>
            <a:ext cx="8013000" cy="26115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sz="1600">
                <a:solidFill>
                  <a:schemeClr val="dk1"/>
                </a:solidFill>
                <a:latin typeface="Inconsolata"/>
                <a:ea typeface="Inconsolata"/>
                <a:cs typeface="Inconsolata"/>
                <a:sym typeface="Inconsolata"/>
              </a:rPr>
              <a:t>.container {</a:t>
            </a:r>
            <a:endParaRPr sz="1600">
              <a:solidFill>
                <a:schemeClr val="dk1"/>
              </a:solidFill>
              <a:latin typeface="Inconsolata"/>
              <a:ea typeface="Inconsolata"/>
              <a:cs typeface="Inconsolata"/>
              <a:sym typeface="Inconsolata"/>
            </a:endParaRPr>
          </a:p>
          <a:p>
            <a:pPr indent="0" lvl="0" marL="457200" rtl="0" algn="l">
              <a:lnSpc>
                <a:spcPct val="115000"/>
              </a:lnSpc>
              <a:spcBef>
                <a:spcPts val="0"/>
              </a:spcBef>
              <a:spcAft>
                <a:spcPts val="0"/>
              </a:spcAft>
              <a:buNone/>
            </a:pPr>
            <a:r>
              <a:rPr lang="en" sz="1600">
                <a:solidFill>
                  <a:schemeClr val="dk1"/>
                </a:solidFill>
                <a:latin typeface="Inconsolata"/>
                <a:ea typeface="Inconsolata"/>
                <a:cs typeface="Inconsolata"/>
                <a:sym typeface="Inconsolata"/>
              </a:rPr>
              <a:t>  display: grid;</a:t>
            </a:r>
            <a:endParaRPr sz="1600">
              <a:solidFill>
                <a:schemeClr val="dk1"/>
              </a:solidFill>
              <a:latin typeface="Inconsolata"/>
              <a:ea typeface="Inconsolata"/>
              <a:cs typeface="Inconsolata"/>
              <a:sym typeface="Inconsolata"/>
            </a:endParaRPr>
          </a:p>
          <a:p>
            <a:pPr indent="0" lvl="0" marL="457200" rtl="0" algn="l">
              <a:lnSpc>
                <a:spcPct val="115000"/>
              </a:lnSpc>
              <a:spcBef>
                <a:spcPts val="0"/>
              </a:spcBef>
              <a:spcAft>
                <a:spcPts val="0"/>
              </a:spcAft>
              <a:buNone/>
            </a:pPr>
            <a:r>
              <a:rPr lang="en" sz="1600">
                <a:solidFill>
                  <a:schemeClr val="dk1"/>
                </a:solidFill>
                <a:latin typeface="Inconsolata"/>
                <a:ea typeface="Inconsolata"/>
                <a:cs typeface="Inconsolata"/>
                <a:sym typeface="Inconsolata"/>
              </a:rPr>
              <a:t>  grid-template-columns: 100px 100px;</a:t>
            </a:r>
            <a:endParaRPr sz="1600">
              <a:solidFill>
                <a:schemeClr val="dk1"/>
              </a:solidFill>
              <a:latin typeface="Inconsolata"/>
              <a:ea typeface="Inconsolata"/>
              <a:cs typeface="Inconsolata"/>
              <a:sym typeface="Inconsolata"/>
            </a:endParaRPr>
          </a:p>
          <a:p>
            <a:pPr indent="0" lvl="0" marL="457200" rtl="0" algn="l">
              <a:lnSpc>
                <a:spcPct val="115000"/>
              </a:lnSpc>
              <a:spcBef>
                <a:spcPts val="0"/>
              </a:spcBef>
              <a:spcAft>
                <a:spcPts val="0"/>
              </a:spcAft>
              <a:buNone/>
            </a:pPr>
            <a:r>
              <a:rPr lang="en" sz="1600">
                <a:solidFill>
                  <a:schemeClr val="dk1"/>
                </a:solidFill>
                <a:latin typeface="Inconsolata"/>
                <a:ea typeface="Inconsolata"/>
                <a:cs typeface="Inconsolata"/>
                <a:sym typeface="Inconsolata"/>
              </a:rPr>
              <a:t>  gap: 20px 80px;</a:t>
            </a:r>
            <a:endParaRPr sz="1600">
              <a:solidFill>
                <a:schemeClr val="dk1"/>
              </a:solidFill>
              <a:latin typeface="Inconsolata"/>
              <a:ea typeface="Inconsolata"/>
              <a:cs typeface="Inconsolata"/>
              <a:sym typeface="Inconsolata"/>
            </a:endParaRPr>
          </a:p>
          <a:p>
            <a:pPr indent="0" lvl="0" marL="457200" rtl="0" algn="l">
              <a:lnSpc>
                <a:spcPct val="115000"/>
              </a:lnSpc>
              <a:spcBef>
                <a:spcPts val="0"/>
              </a:spcBef>
              <a:spcAft>
                <a:spcPts val="0"/>
              </a:spcAft>
              <a:buNone/>
            </a:pPr>
            <a:r>
              <a:rPr lang="en" sz="1600">
                <a:solidFill>
                  <a:schemeClr val="dk1"/>
                </a:solidFill>
                <a:latin typeface="Inconsolata"/>
                <a:ea typeface="Inconsolata"/>
                <a:cs typeface="Inconsolata"/>
                <a:sym typeface="Inconsolata"/>
              </a:rPr>
              <a:t>}</a:t>
            </a:r>
            <a:endParaRPr sz="1600">
              <a:solidFill>
                <a:schemeClr val="dk1"/>
              </a:solidFill>
              <a:latin typeface="Inconsolata"/>
              <a:ea typeface="Inconsolata"/>
              <a:cs typeface="Inconsolata"/>
              <a:sym typeface="Inconsolata"/>
            </a:endParaRPr>
          </a:p>
          <a:p>
            <a:pPr indent="0" lvl="0" marL="457200" rtl="0" algn="l">
              <a:lnSpc>
                <a:spcPct val="115000"/>
              </a:lnSpc>
              <a:spcBef>
                <a:spcPts val="0"/>
              </a:spcBef>
              <a:spcAft>
                <a:spcPts val="0"/>
              </a:spcAft>
              <a:buNone/>
            </a:pPr>
            <a:r>
              <a:t/>
            </a:r>
            <a:endParaRPr sz="1600">
              <a:solidFill>
                <a:schemeClr val="dk1"/>
              </a:solidFill>
              <a:latin typeface="Inconsolata"/>
              <a:ea typeface="Inconsolata"/>
              <a:cs typeface="Inconsolata"/>
              <a:sym typeface="Inconsolata"/>
            </a:endParaRPr>
          </a:p>
          <a:p>
            <a:pPr indent="0" lvl="0" marL="457200" rtl="0" algn="l">
              <a:lnSpc>
                <a:spcPct val="115000"/>
              </a:lnSpc>
              <a:spcBef>
                <a:spcPts val="0"/>
              </a:spcBef>
              <a:spcAft>
                <a:spcPts val="0"/>
              </a:spcAft>
              <a:buNone/>
            </a:pPr>
            <a:r>
              <a:rPr lang="en" sz="1600">
                <a:solidFill>
                  <a:schemeClr val="dk1"/>
                </a:solidFill>
                <a:latin typeface="Inconsolata"/>
                <a:ea typeface="Inconsolata"/>
                <a:cs typeface="Inconsolata"/>
                <a:sym typeface="Inconsolata"/>
              </a:rPr>
              <a:t>.item {</a:t>
            </a:r>
            <a:endParaRPr sz="1600">
              <a:solidFill>
                <a:schemeClr val="dk1"/>
              </a:solidFill>
              <a:latin typeface="Inconsolata"/>
              <a:ea typeface="Inconsolata"/>
              <a:cs typeface="Inconsolata"/>
              <a:sym typeface="Inconsolata"/>
            </a:endParaRPr>
          </a:p>
          <a:p>
            <a:pPr indent="0" lvl="0" marL="457200" rtl="0" algn="l">
              <a:lnSpc>
                <a:spcPct val="115000"/>
              </a:lnSpc>
              <a:spcBef>
                <a:spcPts val="0"/>
              </a:spcBef>
              <a:spcAft>
                <a:spcPts val="0"/>
              </a:spcAft>
              <a:buNone/>
            </a:pPr>
            <a:r>
              <a:rPr lang="en" sz="1600">
                <a:solidFill>
                  <a:schemeClr val="dk1"/>
                </a:solidFill>
                <a:latin typeface="Inconsolata"/>
                <a:ea typeface="Inconsolata"/>
                <a:cs typeface="Inconsolata"/>
                <a:sym typeface="Inconsolata"/>
              </a:rPr>
              <a:t> background-color: orange;</a:t>
            </a:r>
            <a:endParaRPr sz="1600">
              <a:solidFill>
                <a:schemeClr val="dk1"/>
              </a:solidFill>
              <a:latin typeface="Inconsolata"/>
              <a:ea typeface="Inconsolata"/>
              <a:cs typeface="Inconsolata"/>
              <a:sym typeface="Inconsolata"/>
            </a:endParaRPr>
          </a:p>
          <a:p>
            <a:pPr indent="0" lvl="0" marL="457200" rtl="0" algn="l">
              <a:lnSpc>
                <a:spcPct val="115000"/>
              </a:lnSpc>
              <a:spcBef>
                <a:spcPts val="0"/>
              </a:spcBef>
              <a:spcAft>
                <a:spcPts val="0"/>
              </a:spcAft>
              <a:buNone/>
            </a:pPr>
            <a:r>
              <a:rPr lang="en" sz="1600">
                <a:solidFill>
                  <a:schemeClr val="dk1"/>
                </a:solidFill>
                <a:latin typeface="Inconsolata"/>
                <a:ea typeface="Inconsolata"/>
                <a:cs typeface="Inconsolata"/>
                <a:sym typeface="Inconsolata"/>
              </a:rPr>
              <a:t>}</a:t>
            </a:r>
            <a:endParaRPr sz="1600">
              <a:solidFill>
                <a:schemeClr val="dk1"/>
              </a:solidFill>
              <a:latin typeface="Inconsolata"/>
              <a:ea typeface="Inconsolata"/>
              <a:cs typeface="Inconsolata"/>
              <a:sym typeface="Inconsolata"/>
            </a:endParaRPr>
          </a:p>
        </p:txBody>
      </p:sp>
      <p:sp>
        <p:nvSpPr>
          <p:cNvPr id="632" name="Google Shape;632;p7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gap</a:t>
            </a:r>
            <a:r>
              <a:rPr lang="en"/>
              <a:t> (Cont.)</a:t>
            </a:r>
            <a:endParaRPr/>
          </a:p>
        </p:txBody>
      </p:sp>
      <p:sp>
        <p:nvSpPr>
          <p:cNvPr id="633" name="Google Shape;633;p71"/>
          <p:cNvSpPr txBox="1"/>
          <p:nvPr>
            <p:ph idx="4294967295" type="body"/>
          </p:nvPr>
        </p:nvSpPr>
        <p:spPr>
          <a:xfrm>
            <a:off x="457200" y="914400"/>
            <a:ext cx="8219100" cy="7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Keep in mind:</a:t>
            </a:r>
            <a:r>
              <a:rPr b="1" lang="en">
                <a:solidFill>
                  <a:schemeClr val="dk1"/>
                </a:solidFill>
              </a:rPr>
              <a:t> </a:t>
            </a:r>
            <a:r>
              <a:rPr b="1" lang="en">
                <a:solidFill>
                  <a:schemeClr val="dk1"/>
                </a:solidFill>
                <a:latin typeface="Inconsolata"/>
                <a:ea typeface="Inconsolata"/>
                <a:cs typeface="Inconsolata"/>
                <a:sym typeface="Inconsolata"/>
              </a:rPr>
              <a:t>gap</a:t>
            </a:r>
            <a:r>
              <a:rPr lang="en">
                <a:solidFill>
                  <a:schemeClr val="dk1"/>
                </a:solidFill>
              </a:rPr>
              <a:t> can take two values, which set column and row </a:t>
            </a:r>
            <a:br>
              <a:rPr lang="en">
                <a:solidFill>
                  <a:schemeClr val="dk1"/>
                </a:solidFill>
              </a:rPr>
            </a:br>
            <a:r>
              <a:rPr lang="en">
                <a:solidFill>
                  <a:schemeClr val="dk1"/>
                </a:solidFill>
              </a:rPr>
              <a:t>padding (respectively).</a:t>
            </a:r>
            <a:endParaRPr b="1">
              <a:solidFill>
                <a:schemeClr val="dk1"/>
              </a:solidFill>
              <a:latin typeface="Courier New"/>
              <a:ea typeface="Courier New"/>
              <a:cs typeface="Courier New"/>
              <a:sym typeface="Courier New"/>
            </a:endParaRPr>
          </a:p>
        </p:txBody>
      </p:sp>
      <p:sp>
        <p:nvSpPr>
          <p:cNvPr id="634" name="Google Shape;634;p7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35" name="Google Shape;635;p7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72"/>
          <p:cNvSpPr txBox="1"/>
          <p:nvPr>
            <p:ph idx="4294967295" type="body"/>
          </p:nvPr>
        </p:nvSpPr>
        <p:spPr>
          <a:xfrm>
            <a:off x="457200" y="1143000"/>
            <a:ext cx="34542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Note the difference when </a:t>
            </a:r>
            <a:r>
              <a:rPr b="1" lang="en">
                <a:latin typeface="Inconsolata"/>
                <a:ea typeface="Inconsolata"/>
                <a:cs typeface="Inconsolata"/>
                <a:sym typeface="Inconsolata"/>
              </a:rPr>
              <a:t>gap</a:t>
            </a:r>
            <a:r>
              <a:rPr lang="en"/>
              <a:t> is given two values: Different amounts of space between rows and between columns. </a:t>
            </a:r>
            <a:endParaRPr/>
          </a:p>
        </p:txBody>
      </p:sp>
      <p:sp>
        <p:nvSpPr>
          <p:cNvPr id="641" name="Google Shape;641;p7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gap</a:t>
            </a:r>
            <a:r>
              <a:rPr lang="en"/>
              <a:t> (Cont.)</a:t>
            </a:r>
            <a:endParaRPr/>
          </a:p>
        </p:txBody>
      </p:sp>
      <p:sp>
        <p:nvSpPr>
          <p:cNvPr id="642" name="Google Shape;642;p7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43" name="Google Shape;643;p7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644" name="Google Shape;644;p72"/>
          <p:cNvPicPr preferRelativeResize="0"/>
          <p:nvPr/>
        </p:nvPicPr>
        <p:blipFill>
          <a:blip r:embed="rId3">
            <a:alphaModFix/>
          </a:blip>
          <a:stretch>
            <a:fillRect/>
          </a:stretch>
        </p:blipFill>
        <p:spPr>
          <a:xfrm>
            <a:off x="4205700" y="1276100"/>
            <a:ext cx="4512399" cy="234124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7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b="1" lang="en">
                <a:latin typeface="Inconsolata"/>
                <a:ea typeface="Inconsolata"/>
                <a:cs typeface="Inconsolata"/>
                <a:sym typeface="Inconsolata"/>
              </a:rPr>
              <a:t>gap</a:t>
            </a:r>
            <a:r>
              <a:rPr lang="en"/>
              <a:t> Example</a:t>
            </a:r>
            <a:endParaRPr/>
          </a:p>
        </p:txBody>
      </p:sp>
      <p:sp>
        <p:nvSpPr>
          <p:cNvPr id="650" name="Google Shape;650;p7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Use this code as a reference for incorporating </a:t>
            </a:r>
            <a:r>
              <a:rPr b="1" lang="en">
                <a:latin typeface="Inconsolata"/>
                <a:ea typeface="Inconsolata"/>
                <a:cs typeface="Inconsolata"/>
                <a:sym typeface="Inconsolata"/>
              </a:rPr>
              <a:t>grid-gap</a:t>
            </a:r>
            <a:r>
              <a:rPr lang="en"/>
              <a:t> properties.</a:t>
            </a:r>
            <a:endParaRPr/>
          </a:p>
        </p:txBody>
      </p:sp>
      <p:sp>
        <p:nvSpPr>
          <p:cNvPr id="651" name="Google Shape;651;p73"/>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652" name="Google Shape;652;p73"/>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53" name="Google Shape;653;p73"/>
          <p:cNvSpPr/>
          <p:nvPr/>
        </p:nvSpPr>
        <p:spPr>
          <a:xfrm>
            <a:off x="2016150" y="1917150"/>
            <a:ext cx="5111700" cy="15972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Reference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https://drive.google.com/drive/folders/17FxK3LTFr24c2HIwe8xDHWxRRATVv5Jk?usp=sharing</a:t>
            </a:r>
            <a:endParaRPr sz="1800">
              <a:latin typeface="Proxima Nova"/>
              <a:ea typeface="Proxima Nova"/>
              <a:cs typeface="Proxima Nova"/>
              <a:sym typeface="Proxima Nova"/>
            </a:endParaRPr>
          </a:p>
        </p:txBody>
      </p:sp>
      <p:sp>
        <p:nvSpPr>
          <p:cNvPr id="654" name="Google Shape;654;p73"/>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6" name="Shape 316"/>
        <p:cNvGrpSpPr/>
        <p:nvPr/>
      </p:nvGrpSpPr>
      <p:grpSpPr>
        <a:xfrm>
          <a:off x="0" y="0"/>
          <a:ext cx="0" cy="0"/>
          <a:chOff x="0" y="0"/>
          <a:chExt cx="0" cy="0"/>
        </a:xfrm>
      </p:grpSpPr>
      <p:sp>
        <p:nvSpPr>
          <p:cNvPr id="317" name="Google Shape;317;p38"/>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Grid</a:t>
            </a:r>
            <a:endParaRPr/>
          </a:p>
        </p:txBody>
      </p:sp>
      <p:sp>
        <p:nvSpPr>
          <p:cNvPr id="318" name="Google Shape;318;p38"/>
          <p:cNvSpPr txBox="1"/>
          <p:nvPr>
            <p:ph idx="4294967295" type="body"/>
          </p:nvPr>
        </p:nvSpPr>
        <p:spPr>
          <a:xfrm>
            <a:off x="761600" y="1164500"/>
            <a:ext cx="34452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Overview</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400">
                <a:solidFill>
                  <a:schemeClr val="dk1"/>
                </a:solidFill>
              </a:rPr>
              <a:t>This lesson introduces CSS Grid properties to expand upon the layout abilities gained from flexbox.</a:t>
            </a:r>
            <a:endParaRPr sz="1400">
              <a:solidFill>
                <a:schemeClr val="dk1"/>
              </a:solidFill>
            </a:endParaRPr>
          </a:p>
          <a:p>
            <a:pPr indent="0" lvl="0" marL="0" rtl="0" algn="l">
              <a:spcBef>
                <a:spcPts val="1600"/>
              </a:spcBef>
              <a:spcAft>
                <a:spcPts val="0"/>
              </a:spcAft>
              <a:buClr>
                <a:schemeClr val="dk1"/>
              </a:buClr>
              <a:buSzPts val="1100"/>
              <a:buFont typeface="Arial"/>
              <a:buNone/>
            </a:pPr>
            <a:r>
              <a:t/>
            </a:r>
            <a:endParaRPr>
              <a:solidFill>
                <a:schemeClr val="dk1"/>
              </a:solidFill>
            </a:endParaRPr>
          </a:p>
          <a:p>
            <a:pPr indent="0" lvl="0" marL="0" rtl="0" algn="l">
              <a:spcBef>
                <a:spcPts val="1600"/>
              </a:spcBef>
              <a:spcAft>
                <a:spcPts val="1600"/>
              </a:spcAft>
              <a:buNone/>
            </a:pPr>
            <a:r>
              <a:t/>
            </a:r>
            <a:endParaRPr/>
          </a:p>
        </p:txBody>
      </p:sp>
      <p:sp>
        <p:nvSpPr>
          <p:cNvPr id="319" name="Google Shape;319;p38"/>
          <p:cNvSpPr txBox="1"/>
          <p:nvPr>
            <p:ph idx="4294967295" type="body"/>
          </p:nvPr>
        </p:nvSpPr>
        <p:spPr>
          <a:xfrm>
            <a:off x="4286975" y="1164500"/>
            <a:ext cx="41979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Learning Objectives</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400">
                <a:solidFill>
                  <a:schemeClr val="dk1"/>
                </a:solidFill>
              </a:rPr>
              <a:t>In this lesson, students will:</a:t>
            </a:r>
            <a:endParaRPr b="1" sz="1400">
              <a:solidFill>
                <a:schemeClr val="dk1"/>
              </a:solidFill>
            </a:endParaRPr>
          </a:p>
          <a:p>
            <a:pPr indent="-317500" lvl="0" marL="457200" rtl="0" algn="l">
              <a:spcBef>
                <a:spcPts val="1600"/>
              </a:spcBef>
              <a:spcAft>
                <a:spcPts val="0"/>
              </a:spcAft>
              <a:buClr>
                <a:schemeClr val="dk1"/>
              </a:buClr>
              <a:buSzPts val="1400"/>
              <a:buChar char="●"/>
            </a:pPr>
            <a:r>
              <a:rPr lang="en" sz="1400">
                <a:solidFill>
                  <a:schemeClr val="dk1"/>
                </a:solidFill>
              </a:rPr>
              <a:t>Create responsive layouts using CSS Grid properties.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Compare and contrast flexbox and Grid properties.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Define fractional and percentage-based widths for elements.</a:t>
            </a:r>
            <a:br>
              <a:rPr lang="en" sz="1400">
                <a:solidFill>
                  <a:schemeClr val="dk1"/>
                </a:solidFill>
              </a:rPr>
            </a:br>
            <a:endParaRPr sz="1400">
              <a:solidFill>
                <a:schemeClr val="dk1"/>
              </a:solidFill>
            </a:endParaRPr>
          </a:p>
          <a:p>
            <a:pPr indent="0" lvl="0" marL="0" rtl="0" algn="l">
              <a:spcBef>
                <a:spcPts val="0"/>
              </a:spcBef>
              <a:spcAft>
                <a:spcPts val="0"/>
              </a:spcAft>
              <a:buClr>
                <a:schemeClr val="dk1"/>
              </a:buClr>
              <a:buSzPts val="1100"/>
              <a:buFont typeface="Arial"/>
              <a:buNone/>
            </a:pPr>
            <a:r>
              <a:rPr b="1" lang="en" sz="1600">
                <a:solidFill>
                  <a:schemeClr val="dk1"/>
                </a:solidFill>
              </a:rPr>
              <a:t>Duration: </a:t>
            </a:r>
            <a:r>
              <a:rPr lang="en" sz="1600">
                <a:solidFill>
                  <a:schemeClr val="dk1"/>
                </a:solidFill>
              </a:rPr>
              <a:t>180 minutes</a:t>
            </a:r>
            <a:endParaRPr sz="1600">
              <a:solidFill>
                <a:schemeClr val="dk1"/>
              </a:solidFill>
            </a:endParaRPr>
          </a:p>
          <a:p>
            <a:pPr indent="0" lvl="0" marL="0" rtl="0" algn="l">
              <a:spcBef>
                <a:spcPts val="1600"/>
              </a:spcBef>
              <a:spcAft>
                <a:spcPts val="1600"/>
              </a:spcAft>
              <a:buNone/>
            </a:pPr>
            <a:r>
              <a:t/>
            </a:r>
            <a:endParaRPr b="1">
              <a:solidFill>
                <a:schemeClr val="dk1"/>
              </a:solidFill>
            </a:endParaRPr>
          </a:p>
        </p:txBody>
      </p:sp>
      <p:sp>
        <p:nvSpPr>
          <p:cNvPr id="320" name="Google Shape;320;p3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74"/>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
            </a:r>
            <a:r>
              <a:rPr lang="en"/>
              <a:t>ractional Units With CSS Grid</a:t>
            </a:r>
            <a:endParaRPr/>
          </a:p>
        </p:txBody>
      </p:sp>
      <p:sp>
        <p:nvSpPr>
          <p:cNvPr id="660" name="Google Shape;660;p7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75"/>
          <p:cNvSpPr/>
          <p:nvPr/>
        </p:nvSpPr>
        <p:spPr>
          <a:xfrm>
            <a:off x="545200" y="2203825"/>
            <a:ext cx="8013000" cy="18402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sz="1800">
                <a:solidFill>
                  <a:schemeClr val="dk1"/>
                </a:solidFill>
                <a:latin typeface="Inconsolata"/>
                <a:ea typeface="Inconsolata"/>
                <a:cs typeface="Inconsolata"/>
                <a:sym typeface="Inconsolata"/>
              </a:rPr>
              <a:t>.container {</a:t>
            </a:r>
            <a:endParaRPr sz="1800">
              <a:solidFill>
                <a:schemeClr val="dk1"/>
              </a:solidFill>
              <a:latin typeface="Inconsolata"/>
              <a:ea typeface="Inconsolata"/>
              <a:cs typeface="Inconsolata"/>
              <a:sym typeface="Inconsolata"/>
            </a:endParaRPr>
          </a:p>
          <a:p>
            <a:pPr indent="0" lvl="0" marL="457200" rtl="0" algn="l">
              <a:lnSpc>
                <a:spcPct val="115000"/>
              </a:lnSpc>
              <a:spcBef>
                <a:spcPts val="0"/>
              </a:spcBef>
              <a:spcAft>
                <a:spcPts val="0"/>
              </a:spcAft>
              <a:buNone/>
            </a:pPr>
            <a:r>
              <a:rPr lang="en" sz="1800">
                <a:solidFill>
                  <a:schemeClr val="dk1"/>
                </a:solidFill>
                <a:latin typeface="Inconsolata"/>
                <a:ea typeface="Inconsolata"/>
                <a:cs typeface="Inconsolata"/>
                <a:sym typeface="Inconsolata"/>
              </a:rPr>
              <a:t>  display: grid;</a:t>
            </a:r>
            <a:endParaRPr sz="1800">
              <a:solidFill>
                <a:schemeClr val="dk1"/>
              </a:solidFill>
              <a:latin typeface="Inconsolata"/>
              <a:ea typeface="Inconsolata"/>
              <a:cs typeface="Inconsolata"/>
              <a:sym typeface="Inconsolata"/>
            </a:endParaRPr>
          </a:p>
          <a:p>
            <a:pPr indent="0" lvl="0" marL="457200" rtl="0" algn="l">
              <a:lnSpc>
                <a:spcPct val="115000"/>
              </a:lnSpc>
              <a:spcBef>
                <a:spcPts val="0"/>
              </a:spcBef>
              <a:spcAft>
                <a:spcPts val="0"/>
              </a:spcAft>
              <a:buNone/>
            </a:pPr>
            <a:r>
              <a:rPr lang="en" sz="1800">
                <a:solidFill>
                  <a:schemeClr val="dk1"/>
                </a:solidFill>
                <a:latin typeface="Inconsolata"/>
                <a:ea typeface="Inconsolata"/>
                <a:cs typeface="Inconsolata"/>
                <a:sym typeface="Inconsolata"/>
              </a:rPr>
              <a:t>  grid-template-columns: 1fr 1fr 1fr 1fr;</a:t>
            </a:r>
            <a:endParaRPr sz="1800">
              <a:solidFill>
                <a:schemeClr val="dk1"/>
              </a:solidFill>
              <a:latin typeface="Inconsolata"/>
              <a:ea typeface="Inconsolata"/>
              <a:cs typeface="Inconsolata"/>
              <a:sym typeface="Inconsolata"/>
            </a:endParaRPr>
          </a:p>
          <a:p>
            <a:pPr indent="0" lvl="0" marL="457200" rtl="0" algn="l">
              <a:lnSpc>
                <a:spcPct val="115000"/>
              </a:lnSpc>
              <a:spcBef>
                <a:spcPts val="0"/>
              </a:spcBef>
              <a:spcAft>
                <a:spcPts val="0"/>
              </a:spcAft>
              <a:buNone/>
            </a:pPr>
            <a:r>
              <a:rPr lang="en" sz="1800">
                <a:solidFill>
                  <a:schemeClr val="dk1"/>
                </a:solidFill>
                <a:latin typeface="Inconsolata"/>
                <a:ea typeface="Inconsolata"/>
                <a:cs typeface="Inconsolata"/>
                <a:sym typeface="Inconsolata"/>
              </a:rPr>
              <a:t>  gap: 20px;</a:t>
            </a:r>
            <a:endParaRPr sz="1800">
              <a:solidFill>
                <a:schemeClr val="dk1"/>
              </a:solidFill>
              <a:latin typeface="Inconsolata"/>
              <a:ea typeface="Inconsolata"/>
              <a:cs typeface="Inconsolata"/>
              <a:sym typeface="Inconsolata"/>
            </a:endParaRPr>
          </a:p>
          <a:p>
            <a:pPr indent="0" lvl="0" marL="457200" rtl="0" algn="l">
              <a:lnSpc>
                <a:spcPct val="115000"/>
              </a:lnSpc>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666" name="Google Shape;666;p7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Fractional</a:t>
            </a:r>
            <a:r>
              <a:rPr lang="en"/>
              <a:t> Units</a:t>
            </a:r>
            <a:endParaRPr/>
          </a:p>
        </p:txBody>
      </p:sp>
      <p:sp>
        <p:nvSpPr>
          <p:cNvPr id="667" name="Google Shape;667;p75"/>
          <p:cNvSpPr txBox="1"/>
          <p:nvPr>
            <p:ph idx="4294967295" type="body"/>
          </p:nvPr>
        </p:nvSpPr>
        <p:spPr>
          <a:xfrm>
            <a:off x="457200" y="914400"/>
            <a:ext cx="8219100" cy="154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The </a:t>
            </a:r>
            <a:r>
              <a:rPr b="1" lang="en">
                <a:solidFill>
                  <a:schemeClr val="dk1"/>
                </a:solidFill>
                <a:highlight>
                  <a:schemeClr val="accent1"/>
                </a:highlight>
              </a:rPr>
              <a:t>fractional unit</a:t>
            </a:r>
            <a:r>
              <a:rPr lang="en">
                <a:solidFill>
                  <a:schemeClr val="dk1"/>
                </a:solidFill>
              </a:rPr>
              <a:t> (</a:t>
            </a:r>
            <a:r>
              <a:rPr b="1" lang="en">
                <a:solidFill>
                  <a:schemeClr val="dk1"/>
                </a:solidFill>
                <a:latin typeface="Inconsolata"/>
                <a:ea typeface="Inconsolata"/>
                <a:cs typeface="Inconsolata"/>
                <a:sym typeface="Inconsolata"/>
              </a:rPr>
              <a:t>fr</a:t>
            </a:r>
            <a:r>
              <a:rPr lang="en">
                <a:solidFill>
                  <a:schemeClr val="dk1"/>
                </a:solidFill>
              </a:rPr>
              <a:t>) is a </a:t>
            </a:r>
            <a:r>
              <a:rPr lang="en">
                <a:solidFill>
                  <a:schemeClr val="dk1"/>
                </a:solidFill>
              </a:rPr>
              <a:t>new</a:t>
            </a:r>
            <a:r>
              <a:rPr lang="en">
                <a:solidFill>
                  <a:schemeClr val="dk1"/>
                </a:solidFill>
              </a:rPr>
              <a:t>er</a:t>
            </a:r>
            <a:r>
              <a:rPr lang="en">
                <a:solidFill>
                  <a:schemeClr val="dk1"/>
                </a:solidFill>
              </a:rPr>
              <a:t> unit to be used with CSS Grid (similar to percentages). It stands for fractions of a grid container, and it intelligently takes </a:t>
            </a:r>
            <a:r>
              <a:rPr b="1" lang="en">
                <a:solidFill>
                  <a:schemeClr val="dk1"/>
                </a:solidFill>
                <a:latin typeface="Inconsolata"/>
                <a:ea typeface="Inconsolata"/>
                <a:cs typeface="Inconsolata"/>
                <a:sym typeface="Inconsolata"/>
              </a:rPr>
              <a:t>gap</a:t>
            </a:r>
            <a:r>
              <a:rPr lang="en">
                <a:solidFill>
                  <a:schemeClr val="dk1"/>
                </a:solidFill>
              </a:rPr>
              <a:t> into account. </a:t>
            </a:r>
            <a:endParaRPr b="1">
              <a:solidFill>
                <a:schemeClr val="dk1"/>
              </a:solidFill>
              <a:latin typeface="Courier New"/>
              <a:ea typeface="Courier New"/>
              <a:cs typeface="Courier New"/>
              <a:sym typeface="Courier New"/>
            </a:endParaRPr>
          </a:p>
        </p:txBody>
      </p:sp>
      <p:sp>
        <p:nvSpPr>
          <p:cNvPr id="668" name="Google Shape;668;p7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69" name="Google Shape;669;p7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7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I Use Different Measurement Values Together?</a:t>
            </a:r>
            <a:endParaRPr/>
          </a:p>
        </p:txBody>
      </p:sp>
      <p:sp>
        <p:nvSpPr>
          <p:cNvPr id="675" name="Google Shape;675;p76"/>
          <p:cNvSpPr txBox="1"/>
          <p:nvPr>
            <p:ph idx="4294967295" type="body"/>
          </p:nvPr>
        </p:nvSpPr>
        <p:spPr>
          <a:xfrm>
            <a:off x="457200" y="1121575"/>
            <a:ext cx="4448400" cy="32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can feel free to mix fixed-width and variable-width units such as pixels, </a:t>
            </a:r>
            <a:br>
              <a:rPr lang="en">
                <a:solidFill>
                  <a:schemeClr val="dk1"/>
                </a:solidFill>
              </a:rPr>
            </a:br>
            <a:r>
              <a:rPr b="1" lang="en">
                <a:solidFill>
                  <a:schemeClr val="dk1"/>
                </a:solidFill>
                <a:latin typeface="Inconsolata"/>
                <a:ea typeface="Inconsolata"/>
                <a:cs typeface="Inconsolata"/>
                <a:sym typeface="Inconsolata"/>
              </a:rPr>
              <a:t>fr</a:t>
            </a:r>
            <a:r>
              <a:rPr lang="en">
                <a:solidFill>
                  <a:schemeClr val="dk1"/>
                </a:solidFill>
              </a:rPr>
              <a:t>, and percentages. </a:t>
            </a:r>
            <a:endParaRPr>
              <a:solidFill>
                <a:schemeClr val="dk1"/>
              </a:solidFill>
            </a:endParaRPr>
          </a:p>
          <a:p>
            <a:pPr indent="0" lvl="0" marL="0" rtl="0" algn="l">
              <a:spcBef>
                <a:spcPts val="1600"/>
              </a:spcBef>
              <a:spcAft>
                <a:spcPts val="1600"/>
              </a:spcAft>
              <a:buNone/>
            </a:pPr>
            <a:r>
              <a:rPr lang="en">
                <a:solidFill>
                  <a:schemeClr val="dk1"/>
                </a:solidFill>
              </a:rPr>
              <a:t>They can be used together. When used together with fixed-width units, </a:t>
            </a:r>
            <a:r>
              <a:rPr b="1" lang="en">
                <a:solidFill>
                  <a:schemeClr val="dk1"/>
                </a:solidFill>
                <a:latin typeface="Inconsolata"/>
                <a:ea typeface="Inconsolata"/>
                <a:cs typeface="Inconsolata"/>
                <a:sym typeface="Inconsolata"/>
              </a:rPr>
              <a:t>fr</a:t>
            </a:r>
            <a:r>
              <a:rPr lang="en">
                <a:solidFill>
                  <a:schemeClr val="dk1"/>
                </a:solidFill>
              </a:rPr>
              <a:t> is saying: ‘Use the </a:t>
            </a:r>
            <a:r>
              <a:rPr lang="en">
                <a:solidFill>
                  <a:schemeClr val="dk1"/>
                </a:solidFill>
              </a:rPr>
              <a:t>remainder</a:t>
            </a:r>
            <a:r>
              <a:rPr lang="en">
                <a:solidFill>
                  <a:schemeClr val="dk1"/>
                </a:solidFill>
              </a:rPr>
              <a:t> of the space left over after the fixed-width units.’</a:t>
            </a:r>
            <a:endParaRPr>
              <a:solidFill>
                <a:schemeClr val="dk1"/>
              </a:solidFill>
            </a:endParaRPr>
          </a:p>
        </p:txBody>
      </p:sp>
      <p:sp>
        <p:nvSpPr>
          <p:cNvPr id="676" name="Google Shape;676;p7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677" name="Google Shape;677;p76"/>
          <p:cNvPicPr preferRelativeResize="0"/>
          <p:nvPr/>
        </p:nvPicPr>
        <p:blipFill rotWithShape="1">
          <a:blip r:embed="rId3">
            <a:alphaModFix/>
          </a:blip>
          <a:srcRect b="9967" l="0" r="0" t="21996"/>
          <a:stretch/>
        </p:blipFill>
        <p:spPr>
          <a:xfrm>
            <a:off x="5004525" y="1115525"/>
            <a:ext cx="3637699" cy="2474949"/>
          </a:xfrm>
          <a:prstGeom prst="rect">
            <a:avLst/>
          </a:prstGeom>
          <a:noFill/>
          <a:ln>
            <a:noFill/>
          </a:ln>
        </p:spPr>
      </p:pic>
      <p:sp>
        <p:nvSpPr>
          <p:cNvPr id="678" name="Google Shape;678;p7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7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b="1" lang="en">
                <a:latin typeface="Inconsolata"/>
                <a:ea typeface="Inconsolata"/>
                <a:cs typeface="Inconsolata"/>
                <a:sym typeface="Inconsolata"/>
              </a:rPr>
              <a:t>fr</a:t>
            </a:r>
            <a:r>
              <a:rPr lang="en"/>
              <a:t> Unit Example</a:t>
            </a:r>
            <a:endParaRPr/>
          </a:p>
        </p:txBody>
      </p:sp>
      <p:sp>
        <p:nvSpPr>
          <p:cNvPr id="684" name="Google Shape;684;p7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following code demonstrates how to use fractional units to generate this grid.</a:t>
            </a:r>
            <a:endParaRPr/>
          </a:p>
          <a:p>
            <a:pPr indent="0" lvl="0" marL="0" rtl="0" algn="l">
              <a:spcBef>
                <a:spcPts val="1600"/>
              </a:spcBef>
              <a:spcAft>
                <a:spcPts val="1600"/>
              </a:spcAft>
              <a:buClr>
                <a:schemeClr val="dk1"/>
              </a:buClr>
              <a:buSzPts val="1100"/>
              <a:buFont typeface="Arial"/>
              <a:buNone/>
            </a:pPr>
            <a:r>
              <a:t/>
            </a:r>
            <a:endParaRPr/>
          </a:p>
        </p:txBody>
      </p:sp>
      <p:sp>
        <p:nvSpPr>
          <p:cNvPr id="685" name="Google Shape;685;p77"/>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686" name="Google Shape;686;p77"/>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687" name="Google Shape;687;p77"/>
          <p:cNvPicPr preferRelativeResize="0"/>
          <p:nvPr/>
        </p:nvPicPr>
        <p:blipFill>
          <a:blip r:embed="rId3">
            <a:alphaModFix/>
          </a:blip>
          <a:stretch>
            <a:fillRect/>
          </a:stretch>
        </p:blipFill>
        <p:spPr>
          <a:xfrm>
            <a:off x="4436550" y="1883075"/>
            <a:ext cx="4250250" cy="2112674"/>
          </a:xfrm>
          <a:prstGeom prst="rect">
            <a:avLst/>
          </a:prstGeom>
          <a:noFill/>
          <a:ln>
            <a:noFill/>
          </a:ln>
        </p:spPr>
      </p:pic>
      <p:sp>
        <p:nvSpPr>
          <p:cNvPr id="688" name="Google Shape;688;p77"/>
          <p:cNvSpPr/>
          <p:nvPr/>
        </p:nvSpPr>
        <p:spPr>
          <a:xfrm>
            <a:off x="565350" y="2140800"/>
            <a:ext cx="3409500" cy="20001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Reference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4"/>
              </a:rPr>
              <a:t>https://drive.google.com/drive/folders/1z0mMVm6FZjw5GcDDwnLWuzL9PW9pPMDn?usp=sharing</a:t>
            </a:r>
            <a:endParaRPr sz="1800">
              <a:latin typeface="Proxima Nova"/>
              <a:ea typeface="Proxima Nova"/>
              <a:cs typeface="Proxima Nova"/>
              <a:sym typeface="Proxima Nova"/>
            </a:endParaRPr>
          </a:p>
        </p:txBody>
      </p:sp>
      <p:sp>
        <p:nvSpPr>
          <p:cNvPr id="689" name="Google Shape;689;p77"/>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93" name="Shape 693"/>
        <p:cNvGrpSpPr/>
        <p:nvPr/>
      </p:nvGrpSpPr>
      <p:grpSpPr>
        <a:xfrm>
          <a:off x="0" y="0"/>
          <a:ext cx="0" cy="0"/>
          <a:chOff x="0" y="0"/>
          <a:chExt cx="0" cy="0"/>
        </a:xfrm>
      </p:grpSpPr>
      <p:sp>
        <p:nvSpPr>
          <p:cNvPr id="694" name="Google Shape;694;p7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a Grid With Images</a:t>
            </a:r>
            <a:endParaRPr/>
          </a:p>
        </p:txBody>
      </p:sp>
      <p:sp>
        <p:nvSpPr>
          <p:cNvPr id="695" name="Google Shape;695;p78"/>
          <p:cNvSpPr txBox="1"/>
          <p:nvPr>
            <p:ph idx="1" type="body"/>
          </p:nvPr>
        </p:nvSpPr>
        <p:spPr>
          <a:xfrm>
            <a:off x="457200" y="1143000"/>
            <a:ext cx="8229600" cy="76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Build a grid of the images provided in the starter code. </a:t>
            </a:r>
            <a:r>
              <a:rPr lang="en"/>
              <a:t>The images are BIG! How can you solve for that?</a:t>
            </a:r>
            <a:endParaRPr/>
          </a:p>
        </p:txBody>
      </p:sp>
      <p:sp>
        <p:nvSpPr>
          <p:cNvPr id="696" name="Google Shape;696;p78"/>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97" name="Google Shape;697;p78"/>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20-30 minutes</a:t>
            </a:r>
            <a:endParaRPr/>
          </a:p>
        </p:txBody>
      </p:sp>
      <p:sp>
        <p:nvSpPr>
          <p:cNvPr id="698" name="Google Shape;698;p78"/>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699" name="Google Shape;699;p78"/>
          <p:cNvSpPr/>
          <p:nvPr/>
        </p:nvSpPr>
        <p:spPr>
          <a:xfrm>
            <a:off x="753200" y="2191113"/>
            <a:ext cx="3171300" cy="15972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Starter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https://codepen.io/GAmarketing/pen/zYYMZqL</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700" name="Google Shape;700;p78"/>
          <p:cNvSpPr/>
          <p:nvPr/>
        </p:nvSpPr>
        <p:spPr>
          <a:xfrm>
            <a:off x="4238688" y="2792913"/>
            <a:ext cx="666600" cy="393600"/>
          </a:xfrm>
          <a:prstGeom prst="rightArrow">
            <a:avLst>
              <a:gd fmla="val 50000" name="adj1"/>
              <a:gd fmla="val 50000" name="adj2"/>
            </a:avLst>
          </a:prstGeom>
          <a:solidFill>
            <a:srgbClr val="00A7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78"/>
          <p:cNvSpPr/>
          <p:nvPr/>
        </p:nvSpPr>
        <p:spPr>
          <a:xfrm>
            <a:off x="5219500" y="2191113"/>
            <a:ext cx="3171300" cy="15972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Solution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4"/>
              </a:rPr>
              <a:t>https://codepen.io/GAmarketing/pen/WNNYppj</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7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Layout Challenge</a:t>
            </a:r>
            <a:endParaRPr/>
          </a:p>
        </p:txBody>
      </p:sp>
      <p:sp>
        <p:nvSpPr>
          <p:cNvPr id="707" name="Google Shape;707;p79"/>
          <p:cNvSpPr txBox="1"/>
          <p:nvPr>
            <p:ph idx="1" type="body"/>
          </p:nvPr>
        </p:nvSpPr>
        <p:spPr>
          <a:xfrm>
            <a:off x="457200" y="1143000"/>
            <a:ext cx="8229600" cy="76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Let’s rebuild our layout challenges using CSS Grid.</a:t>
            </a:r>
            <a:endParaRPr/>
          </a:p>
        </p:txBody>
      </p:sp>
      <p:sp>
        <p:nvSpPr>
          <p:cNvPr id="708" name="Google Shape;708;p79"/>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09" name="Google Shape;709;p7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20-30 minutes</a:t>
            </a:r>
            <a:endParaRPr/>
          </a:p>
        </p:txBody>
      </p:sp>
      <p:sp>
        <p:nvSpPr>
          <p:cNvPr id="710" name="Google Shape;710;p79"/>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711" name="Google Shape;711;p79"/>
          <p:cNvSpPr/>
          <p:nvPr/>
        </p:nvSpPr>
        <p:spPr>
          <a:xfrm>
            <a:off x="753200" y="2191128"/>
            <a:ext cx="3171300" cy="19767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Starter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https://drive.google.com/drive/folders/1Of4DhVVXy09EJVScp6_DDQy-ByuCwuQ3?usp=sharing</a:t>
            </a:r>
            <a:endParaRPr sz="1800">
              <a:latin typeface="Proxima Nova"/>
              <a:ea typeface="Proxima Nova"/>
              <a:cs typeface="Proxima Nova"/>
              <a:sym typeface="Proxima Nova"/>
            </a:endParaRPr>
          </a:p>
        </p:txBody>
      </p:sp>
      <p:sp>
        <p:nvSpPr>
          <p:cNvPr id="712" name="Google Shape;712;p79"/>
          <p:cNvSpPr/>
          <p:nvPr/>
        </p:nvSpPr>
        <p:spPr>
          <a:xfrm>
            <a:off x="4238688" y="2792913"/>
            <a:ext cx="666600" cy="393600"/>
          </a:xfrm>
          <a:prstGeom prst="rightArrow">
            <a:avLst>
              <a:gd fmla="val 50000" name="adj1"/>
              <a:gd fmla="val 50000" name="adj2"/>
            </a:avLst>
          </a:prstGeom>
          <a:solidFill>
            <a:srgbClr val="00A7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79"/>
          <p:cNvSpPr/>
          <p:nvPr/>
        </p:nvSpPr>
        <p:spPr>
          <a:xfrm>
            <a:off x="5219500" y="2191128"/>
            <a:ext cx="3171300" cy="19767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Solution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4"/>
              </a:rPr>
              <a:t>https://drive.google.com/drive/folders/1vs3LrTOmOwH5Wix8ZXcRkJstCrD5UR_S?usp=sharing</a:t>
            </a:r>
            <a:endParaRPr sz="1800">
              <a:latin typeface="Proxima Nova"/>
              <a:ea typeface="Proxima Nova"/>
              <a:cs typeface="Proxima Nova"/>
              <a:sym typeface="Proxima Nova"/>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80"/>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Mixing Layout Methods</a:t>
            </a:r>
            <a:endParaRPr/>
          </a:p>
        </p:txBody>
      </p:sp>
      <p:sp>
        <p:nvSpPr>
          <p:cNvPr id="719" name="Google Shape;719;p80"/>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81"/>
          <p:cNvSpPr txBox="1"/>
          <p:nvPr>
            <p:ph idx="4294967295" type="body"/>
          </p:nvPr>
        </p:nvSpPr>
        <p:spPr>
          <a:xfrm>
            <a:off x="457200" y="1117025"/>
            <a:ext cx="82191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You can use CSS Grid with flexbox and even floats. They all have a role to play and a purpose in your toolkit.</a:t>
            </a:r>
            <a:endParaRPr>
              <a:solidFill>
                <a:schemeClr val="dk1"/>
              </a:solidFill>
            </a:endParaRPr>
          </a:p>
          <a:p>
            <a:pPr indent="-342900" lvl="0" marL="457200" rtl="0" algn="l">
              <a:spcBef>
                <a:spcPts val="1600"/>
              </a:spcBef>
              <a:spcAft>
                <a:spcPts val="0"/>
              </a:spcAft>
              <a:buClr>
                <a:schemeClr val="dk1"/>
              </a:buClr>
              <a:buSzPts val="1800"/>
              <a:buChar char="●"/>
            </a:pPr>
            <a:r>
              <a:rPr b="1" lang="en">
                <a:solidFill>
                  <a:schemeClr val="dk1"/>
                </a:solidFill>
                <a:highlight>
                  <a:srgbClr val="FFDB00"/>
                </a:highlight>
              </a:rPr>
              <a:t>Float</a:t>
            </a:r>
            <a:r>
              <a:rPr lang="en">
                <a:solidFill>
                  <a:schemeClr val="dk1"/>
                </a:solidFill>
              </a:rPr>
              <a:t> an image when you want text to wrap around it.</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highlight>
                  <a:schemeClr val="accent2"/>
                </a:highlight>
              </a:rPr>
              <a:t>Flexbox</a:t>
            </a:r>
            <a:r>
              <a:rPr lang="en">
                <a:solidFill>
                  <a:schemeClr val="dk1"/>
                </a:solidFill>
              </a:rPr>
              <a:t> works great for website navigation and big horizontal sections.</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highlight>
                  <a:schemeClr val="accent2"/>
                </a:highlight>
              </a:rPr>
              <a:t>Grid</a:t>
            </a:r>
            <a:r>
              <a:rPr lang="en">
                <a:solidFill>
                  <a:schemeClr val="dk1"/>
                </a:solidFill>
              </a:rPr>
              <a:t> is a great tool for large, repetitive display patterns.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Experiment! There isn’t just a single way to build layouts; experience will help you select the right tool.</a:t>
            </a:r>
            <a:endParaRPr>
              <a:solidFill>
                <a:schemeClr val="dk1"/>
              </a:solidFill>
            </a:endParaRPr>
          </a:p>
        </p:txBody>
      </p:sp>
      <p:sp>
        <p:nvSpPr>
          <p:cNvPr id="725" name="Google Shape;725;p8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Combining Layout Tools</a:t>
            </a:r>
            <a:endParaRPr/>
          </a:p>
        </p:txBody>
      </p:sp>
      <p:sp>
        <p:nvSpPr>
          <p:cNvPr id="726" name="Google Shape;726;p8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27" name="Google Shape;727;p8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31" name="Shape 731"/>
        <p:cNvGrpSpPr/>
        <p:nvPr/>
      </p:nvGrpSpPr>
      <p:grpSpPr>
        <a:xfrm>
          <a:off x="0" y="0"/>
          <a:ext cx="0" cy="0"/>
          <a:chOff x="0" y="0"/>
          <a:chExt cx="0" cy="0"/>
        </a:xfrm>
      </p:grpSpPr>
      <p:sp>
        <p:nvSpPr>
          <p:cNvPr id="732" name="Google Shape;732;p82"/>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Grid + Flexbox</a:t>
            </a:r>
            <a:endParaRPr/>
          </a:p>
        </p:txBody>
      </p:sp>
      <p:sp>
        <p:nvSpPr>
          <p:cNvPr id="733" name="Google Shape;733;p8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See how these tools work together in this CodePen.</a:t>
            </a:r>
            <a:endParaRPr/>
          </a:p>
          <a:p>
            <a:pPr indent="0" lvl="0" marL="0" rtl="0" algn="l">
              <a:spcBef>
                <a:spcPts val="1600"/>
              </a:spcBef>
              <a:spcAft>
                <a:spcPts val="1600"/>
              </a:spcAft>
              <a:buClr>
                <a:schemeClr val="dk1"/>
              </a:buClr>
              <a:buSzPts val="1100"/>
              <a:buFont typeface="Arial"/>
              <a:buNone/>
            </a:pPr>
            <a:r>
              <a:t/>
            </a:r>
            <a:endParaRPr/>
          </a:p>
        </p:txBody>
      </p:sp>
      <p:sp>
        <p:nvSpPr>
          <p:cNvPr id="734" name="Google Shape;734;p82"/>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735" name="Google Shape;735;p82"/>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36" name="Google Shape;736;p82"/>
          <p:cNvSpPr/>
          <p:nvPr/>
        </p:nvSpPr>
        <p:spPr>
          <a:xfrm>
            <a:off x="2016150" y="1917150"/>
            <a:ext cx="5111700" cy="15972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Reference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https://codepen.io/GAmarketing/pen/eYYQWeO</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737" name="Google Shape;737;p8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83"/>
          <p:cNvSpPr txBox="1"/>
          <p:nvPr>
            <p:ph type="title"/>
          </p:nvPr>
        </p:nvSpPr>
        <p:spPr>
          <a:xfrm>
            <a:off x="457210" y="257255"/>
            <a:ext cx="3393900" cy="578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
                <a:solidFill>
                  <a:srgbClr val="FFFFFF"/>
                </a:solidFill>
              </a:rPr>
              <a:t>Key Takeaways</a:t>
            </a:r>
            <a:endParaRPr>
              <a:solidFill>
                <a:srgbClr val="FFFFFF"/>
              </a:solidFill>
            </a:endParaRPr>
          </a:p>
        </p:txBody>
      </p:sp>
      <p:sp>
        <p:nvSpPr>
          <p:cNvPr id="743" name="Google Shape;743;p83"/>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Next Time</a:t>
            </a:r>
            <a:endParaRPr/>
          </a:p>
        </p:txBody>
      </p:sp>
      <p:sp>
        <p:nvSpPr>
          <p:cNvPr id="744" name="Google Shape;744;p83"/>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Grids Use Two Dimensions</a:t>
            </a:r>
            <a:endParaRPr/>
          </a:p>
        </p:txBody>
      </p:sp>
      <p:sp>
        <p:nvSpPr>
          <p:cNvPr id="745" name="Google Shape;745;p83"/>
          <p:cNvSpPr txBox="1"/>
          <p:nvPr>
            <p:ph idx="3" type="body"/>
          </p:nvPr>
        </p:nvSpPr>
        <p:spPr>
          <a:xfrm>
            <a:off x="458325" y="1811075"/>
            <a:ext cx="3334500" cy="280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Define rows and columns in either pixels or responsive units.</a:t>
            </a:r>
            <a:endParaRPr/>
          </a:p>
          <a:p>
            <a:pPr indent="-342900" lvl="0" marL="457200" rtl="0" algn="l">
              <a:spcBef>
                <a:spcPts val="0"/>
              </a:spcBef>
              <a:spcAft>
                <a:spcPts val="0"/>
              </a:spcAft>
              <a:buSzPts val="1800"/>
              <a:buChar char="●"/>
            </a:pPr>
            <a:r>
              <a:rPr lang="en"/>
              <a:t>Implicit tracks can be used to expand patterns indefinitely.</a:t>
            </a:r>
            <a:endParaRPr/>
          </a:p>
        </p:txBody>
      </p:sp>
      <p:sp>
        <p:nvSpPr>
          <p:cNvPr id="746" name="Google Shape;746;p83"/>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HTML + CSS Layouts Lab</a:t>
            </a:r>
            <a:endParaRPr/>
          </a:p>
        </p:txBody>
      </p:sp>
      <p:sp>
        <p:nvSpPr>
          <p:cNvPr id="747" name="Google Shape;747;p83"/>
          <p:cNvSpPr txBox="1"/>
          <p:nvPr>
            <p:ph idx="5" type="body"/>
          </p:nvPr>
        </p:nvSpPr>
        <p:spPr>
          <a:xfrm>
            <a:off x="4864075" y="1854425"/>
            <a:ext cx="4103100" cy="280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We’ve learned a lot so far. Time to put it to good use!</a:t>
            </a:r>
            <a:endParaRPr/>
          </a:p>
        </p:txBody>
      </p:sp>
      <p:sp>
        <p:nvSpPr>
          <p:cNvPr id="748" name="Google Shape;748;p83"/>
          <p:cNvSpPr txBox="1"/>
          <p:nvPr>
            <p:ph idx="12" type="sldNum"/>
          </p:nvPr>
        </p:nvSpPr>
        <p:spPr>
          <a:xfrm>
            <a:off x="458325" y="4428600"/>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4" name="Shape 324"/>
        <p:cNvGrpSpPr/>
        <p:nvPr/>
      </p:nvGrpSpPr>
      <p:grpSpPr>
        <a:xfrm>
          <a:off x="0" y="0"/>
          <a:ext cx="0" cy="0"/>
          <a:chOff x="0" y="0"/>
          <a:chExt cx="0" cy="0"/>
        </a:xfrm>
      </p:grpSpPr>
      <p:sp>
        <p:nvSpPr>
          <p:cNvPr id="325" name="Google Shape;325;p39"/>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Suggested Agenda</a:t>
            </a:r>
            <a:endParaRPr/>
          </a:p>
          <a:p>
            <a:pPr indent="0" lvl="0" marL="0" rtl="0" algn="l">
              <a:spcBef>
                <a:spcPts val="0"/>
              </a:spcBef>
              <a:spcAft>
                <a:spcPts val="0"/>
              </a:spcAft>
              <a:buNone/>
            </a:pPr>
            <a:r>
              <a:t/>
            </a:r>
            <a:endParaRPr/>
          </a:p>
        </p:txBody>
      </p:sp>
      <p:graphicFrame>
        <p:nvGraphicFramePr>
          <p:cNvPr id="326" name="Google Shape;326;p39"/>
          <p:cNvGraphicFramePr/>
          <p:nvPr/>
        </p:nvGraphicFramePr>
        <p:xfrm>
          <a:off x="979488" y="1071652"/>
          <a:ext cx="3000000" cy="3000000"/>
        </p:xfrm>
        <a:graphic>
          <a:graphicData uri="http://schemas.openxmlformats.org/drawingml/2006/table">
            <a:tbl>
              <a:tblPr>
                <a:noFill/>
                <a:tableStyleId>{E391800C-975C-411F-AEBC-61F4FE37F517}</a:tableStyleId>
              </a:tblPr>
              <a:tblGrid>
                <a:gridCol w="1562900"/>
                <a:gridCol w="1766200"/>
                <a:gridCol w="3456150"/>
              </a:tblGrid>
              <a:tr h="557450">
                <a:tc>
                  <a:txBody>
                    <a:bodyPr/>
                    <a:lstStyle/>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Time</a:t>
                      </a:r>
                      <a:endParaRPr b="1" sz="1000">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c>
                  <a:txBody>
                    <a:bodyPr/>
                    <a:lstStyle/>
                    <a:p>
                      <a:pPr indent="0" lvl="0" marL="0" rtl="0" algn="l">
                        <a:spcBef>
                          <a:spcPts val="0"/>
                        </a:spcBef>
                        <a:spcAft>
                          <a:spcPts val="0"/>
                        </a:spcAft>
                        <a:buClr>
                          <a:srgbClr val="000000"/>
                        </a:buClr>
                        <a:buSzPts val="1100"/>
                        <a:buFont typeface="Arial"/>
                        <a:buNone/>
                      </a:pPr>
                      <a:r>
                        <a:rPr b="1" lang="en" sz="1000">
                          <a:solidFill>
                            <a:srgbClr val="FFFFFF"/>
                          </a:solidFill>
                          <a:latin typeface="Proxima Nova"/>
                          <a:ea typeface="Proxima Nova"/>
                          <a:cs typeface="Proxima Nova"/>
                          <a:sym typeface="Proxima Nova"/>
                        </a:rPr>
                        <a:t>Activity</a:t>
                      </a:r>
                      <a:endParaRPr b="1" sz="1000">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c>
                  <a:txBody>
                    <a:bodyPr/>
                    <a:lstStyle/>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Purpose</a:t>
                      </a:r>
                      <a:endParaRPr b="1" sz="1000">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0:00–0:30</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Nested Flexbox/Flexbox Review</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Review Flexbox properties and show the complexities/limitations of flexing on two dimensions.</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0:30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1:00</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CSS Grid</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Learn properties needed to execute CSS Grid.</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1:00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1:30</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Grid Walkthrough/Recreate Grid Properties With Flex</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Show how flex and Grid are inter-connected tools used for similar purposes.</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1:30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2:00</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Implicit Tracks/Grid Gap</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Learn more tools for dealing with large collections in Grid.</a:t>
                      </a:r>
                      <a:endParaRPr sz="1000">
                        <a:solidFill>
                          <a:srgbClr val="000000"/>
                        </a:solidFill>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2:00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2:30</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Making a Grid With Images</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Applying new Grid rules with a collection of images.</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327" name="Google Shape;327;p3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84"/>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a:t>
            </a:r>
            <a:endParaRPr/>
          </a:p>
        </p:txBody>
      </p:sp>
      <p:sp>
        <p:nvSpPr>
          <p:cNvPr id="754" name="Google Shape;754;p8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Front-End Web Development</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8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Git?</a:t>
            </a:r>
            <a:endParaRPr/>
          </a:p>
        </p:txBody>
      </p:sp>
      <p:sp>
        <p:nvSpPr>
          <p:cNvPr id="760" name="Google Shape;760;p85"/>
          <p:cNvSpPr txBox="1"/>
          <p:nvPr>
            <p:ph idx="4294967295" type="body"/>
          </p:nvPr>
        </p:nvSpPr>
        <p:spPr>
          <a:xfrm>
            <a:off x="457200" y="1250675"/>
            <a:ext cx="8219100" cy="2942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b="1" lang="en">
                <a:solidFill>
                  <a:schemeClr val="dk1"/>
                </a:solidFill>
              </a:rPr>
              <a:t>Git</a:t>
            </a:r>
            <a:r>
              <a:rPr lang="en">
                <a:solidFill>
                  <a:schemeClr val="dk1"/>
                </a:solidFill>
              </a:rPr>
              <a:t> is a database for all of your code (version control).</a:t>
            </a:r>
            <a:endParaRPr>
              <a:solidFill>
                <a:schemeClr val="dk1"/>
              </a:solidFill>
            </a:endParaRPr>
          </a:p>
          <a:p>
            <a:pPr indent="-342900" lvl="0" marL="457200" rtl="0" algn="l">
              <a:lnSpc>
                <a:spcPct val="115000"/>
              </a:lnSpc>
              <a:spcBef>
                <a:spcPts val="1000"/>
              </a:spcBef>
              <a:spcAft>
                <a:spcPts val="0"/>
              </a:spcAft>
              <a:buClr>
                <a:schemeClr val="dk1"/>
              </a:buClr>
              <a:buSzPts val="1800"/>
              <a:buChar char="●"/>
            </a:pPr>
            <a:r>
              <a:rPr lang="en">
                <a:solidFill>
                  <a:schemeClr val="dk1"/>
                </a:solidFill>
              </a:rPr>
              <a:t>It's a particular kind of version control called </a:t>
            </a:r>
            <a:r>
              <a:rPr b="1" lang="en">
                <a:solidFill>
                  <a:schemeClr val="dk1"/>
                </a:solidFill>
              </a:rPr>
              <a:t>distributed version control</a:t>
            </a:r>
            <a:r>
              <a:rPr lang="en">
                <a:solidFill>
                  <a:schemeClr val="dk1"/>
                </a:solidFill>
              </a:rPr>
              <a:t>. This means multiple people can make edits to the same codebase at once.</a:t>
            </a:r>
            <a:endParaRPr>
              <a:solidFill>
                <a:schemeClr val="dk1"/>
              </a:solidFill>
            </a:endParaRPr>
          </a:p>
          <a:p>
            <a:pPr indent="-342900" lvl="0" marL="457200" rtl="0" algn="l">
              <a:lnSpc>
                <a:spcPct val="115000"/>
              </a:lnSpc>
              <a:spcBef>
                <a:spcPts val="1000"/>
              </a:spcBef>
              <a:spcAft>
                <a:spcPts val="1000"/>
              </a:spcAft>
              <a:buClr>
                <a:schemeClr val="dk1"/>
              </a:buClr>
              <a:buSzPts val="1800"/>
              <a:buChar char="●"/>
            </a:pPr>
            <a:r>
              <a:rPr lang="en">
                <a:solidFill>
                  <a:schemeClr val="dk1"/>
                </a:solidFill>
              </a:rPr>
              <a:t>This can be a hard concept to wrap your head around — see the diagram on the next slide.</a:t>
            </a:r>
            <a:endParaRPr>
              <a:solidFill>
                <a:schemeClr val="dk1"/>
              </a:solidFill>
            </a:endParaRPr>
          </a:p>
        </p:txBody>
      </p:sp>
      <p:sp>
        <p:nvSpPr>
          <p:cNvPr id="761" name="Google Shape;761;p8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762" name="Google Shape;762;p8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8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a:t>Image Source</a:t>
            </a:r>
            <a:r>
              <a:rPr lang="en"/>
              <a:t>:  git-scm.com</a:t>
            </a:r>
            <a:endParaRPr/>
          </a:p>
        </p:txBody>
      </p:sp>
      <p:sp>
        <p:nvSpPr>
          <p:cNvPr id="768" name="Google Shape;768;p86"/>
          <p:cNvSpPr/>
          <p:nvPr/>
        </p:nvSpPr>
        <p:spPr>
          <a:xfrm>
            <a:off x="2595950" y="2473653"/>
            <a:ext cx="1475400" cy="2127000"/>
          </a:xfrm>
          <a:prstGeom prst="rect">
            <a:avLst/>
          </a:prstGeom>
          <a:solidFill>
            <a:srgbClr val="D9D9D9"/>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Proxima Nova"/>
                <a:ea typeface="Proxima Nova"/>
                <a:cs typeface="Proxima Nova"/>
                <a:sym typeface="Proxima Nova"/>
              </a:rPr>
              <a:t>Computer A</a:t>
            </a:r>
            <a:endParaRPr b="1" sz="1200">
              <a:latin typeface="Proxima Nova"/>
              <a:ea typeface="Proxima Nova"/>
              <a:cs typeface="Proxima Nova"/>
              <a:sym typeface="Proxima Nova"/>
            </a:endParaRPr>
          </a:p>
        </p:txBody>
      </p:sp>
      <p:sp>
        <p:nvSpPr>
          <p:cNvPr id="769" name="Google Shape;769;p86"/>
          <p:cNvSpPr/>
          <p:nvPr/>
        </p:nvSpPr>
        <p:spPr>
          <a:xfrm>
            <a:off x="5023858" y="2473653"/>
            <a:ext cx="1475400" cy="2127000"/>
          </a:xfrm>
          <a:prstGeom prst="rect">
            <a:avLst/>
          </a:prstGeom>
          <a:solidFill>
            <a:srgbClr val="D9D9D9"/>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Proxima Nova"/>
                <a:ea typeface="Proxima Nova"/>
                <a:cs typeface="Proxima Nova"/>
                <a:sym typeface="Proxima Nova"/>
              </a:rPr>
              <a:t>Computer B</a:t>
            </a:r>
            <a:endParaRPr b="1" sz="1200">
              <a:latin typeface="Proxima Nova"/>
              <a:ea typeface="Proxima Nova"/>
              <a:cs typeface="Proxima Nova"/>
              <a:sym typeface="Proxima Nova"/>
            </a:endParaRPr>
          </a:p>
        </p:txBody>
      </p:sp>
      <p:sp>
        <p:nvSpPr>
          <p:cNvPr id="770" name="Google Shape;770;p86"/>
          <p:cNvSpPr/>
          <p:nvPr/>
        </p:nvSpPr>
        <p:spPr>
          <a:xfrm>
            <a:off x="3802280" y="225775"/>
            <a:ext cx="1475400" cy="1887000"/>
          </a:xfrm>
          <a:prstGeom prst="rect">
            <a:avLst/>
          </a:prstGeom>
          <a:solidFill>
            <a:srgbClr val="D9D9D9"/>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Proxima Nova"/>
                <a:ea typeface="Proxima Nova"/>
                <a:cs typeface="Proxima Nova"/>
                <a:sym typeface="Proxima Nova"/>
              </a:rPr>
              <a:t>Server Computer</a:t>
            </a:r>
            <a:endParaRPr b="1" sz="1200">
              <a:latin typeface="Proxima Nova"/>
              <a:ea typeface="Proxima Nova"/>
              <a:cs typeface="Proxima Nova"/>
              <a:sym typeface="Proxima Nova"/>
            </a:endParaRPr>
          </a:p>
        </p:txBody>
      </p:sp>
      <p:sp>
        <p:nvSpPr>
          <p:cNvPr id="771" name="Google Shape;771;p86"/>
          <p:cNvSpPr/>
          <p:nvPr/>
        </p:nvSpPr>
        <p:spPr>
          <a:xfrm>
            <a:off x="2930483" y="2793651"/>
            <a:ext cx="806400" cy="189900"/>
          </a:xfrm>
          <a:prstGeom prst="roundRect">
            <a:avLst>
              <a:gd fmla="val 16667" name="adj"/>
            </a:avLst>
          </a:prstGeom>
          <a:solidFill>
            <a:srgbClr val="7DEB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file</a:t>
            </a:r>
            <a:endParaRPr sz="1000">
              <a:latin typeface="Proxima Nova"/>
              <a:ea typeface="Proxima Nova"/>
              <a:cs typeface="Proxima Nova"/>
              <a:sym typeface="Proxima Nova"/>
            </a:endParaRPr>
          </a:p>
        </p:txBody>
      </p:sp>
      <p:sp>
        <p:nvSpPr>
          <p:cNvPr id="772" name="Google Shape;772;p86"/>
          <p:cNvSpPr/>
          <p:nvPr/>
        </p:nvSpPr>
        <p:spPr>
          <a:xfrm>
            <a:off x="5358390" y="2793651"/>
            <a:ext cx="806400" cy="189900"/>
          </a:xfrm>
          <a:prstGeom prst="roundRect">
            <a:avLst>
              <a:gd fmla="val 16667" name="adj"/>
            </a:avLst>
          </a:prstGeom>
          <a:solidFill>
            <a:srgbClr val="7DEB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file</a:t>
            </a:r>
            <a:endParaRPr sz="1000">
              <a:latin typeface="Proxima Nova"/>
              <a:ea typeface="Proxima Nova"/>
              <a:cs typeface="Proxima Nova"/>
              <a:sym typeface="Proxima Nova"/>
            </a:endParaRPr>
          </a:p>
        </p:txBody>
      </p:sp>
      <p:sp>
        <p:nvSpPr>
          <p:cNvPr id="773" name="Google Shape;773;p86"/>
          <p:cNvSpPr/>
          <p:nvPr/>
        </p:nvSpPr>
        <p:spPr>
          <a:xfrm>
            <a:off x="2719463" y="3070215"/>
            <a:ext cx="1228200" cy="14475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Version Database</a:t>
            </a:r>
            <a:endParaRPr sz="1000">
              <a:latin typeface="Proxima Nova"/>
              <a:ea typeface="Proxima Nova"/>
              <a:cs typeface="Proxima Nova"/>
              <a:sym typeface="Proxima Nova"/>
            </a:endParaRPr>
          </a:p>
        </p:txBody>
      </p:sp>
      <p:cxnSp>
        <p:nvCxnSpPr>
          <p:cNvPr id="774" name="Google Shape;774;p86"/>
          <p:cNvCxnSpPr>
            <a:stCxn id="775" idx="2"/>
            <a:endCxn id="776" idx="2"/>
          </p:cNvCxnSpPr>
          <p:nvPr/>
        </p:nvCxnSpPr>
        <p:spPr>
          <a:xfrm>
            <a:off x="3333683" y="3641230"/>
            <a:ext cx="12000" cy="662400"/>
          </a:xfrm>
          <a:prstGeom prst="straightConnector1">
            <a:avLst/>
          </a:prstGeom>
          <a:noFill/>
          <a:ln cap="flat" cmpd="sng" w="9525">
            <a:solidFill>
              <a:srgbClr val="000000"/>
            </a:solidFill>
            <a:prstDash val="solid"/>
            <a:round/>
            <a:headEnd len="med" w="med" type="none"/>
            <a:tailEnd len="med" w="med" type="none"/>
          </a:ln>
        </p:spPr>
      </p:cxnSp>
      <p:sp>
        <p:nvSpPr>
          <p:cNvPr id="775" name="Google Shape;775;p86"/>
          <p:cNvSpPr/>
          <p:nvPr/>
        </p:nvSpPr>
        <p:spPr>
          <a:xfrm>
            <a:off x="2930483" y="3451330"/>
            <a:ext cx="806400" cy="18990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version 3</a:t>
            </a:r>
            <a:endParaRPr sz="1000">
              <a:latin typeface="Proxima Nova"/>
              <a:ea typeface="Proxima Nova"/>
              <a:cs typeface="Proxima Nova"/>
              <a:sym typeface="Proxima Nova"/>
            </a:endParaRPr>
          </a:p>
        </p:txBody>
      </p:sp>
      <p:sp>
        <p:nvSpPr>
          <p:cNvPr id="777" name="Google Shape;777;p86"/>
          <p:cNvSpPr/>
          <p:nvPr/>
        </p:nvSpPr>
        <p:spPr>
          <a:xfrm>
            <a:off x="2936000" y="3768475"/>
            <a:ext cx="819600" cy="19290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version 2</a:t>
            </a:r>
            <a:endParaRPr sz="1000">
              <a:latin typeface="Proxima Nova"/>
              <a:ea typeface="Proxima Nova"/>
              <a:cs typeface="Proxima Nova"/>
              <a:sym typeface="Proxima Nova"/>
            </a:endParaRPr>
          </a:p>
        </p:txBody>
      </p:sp>
      <p:sp>
        <p:nvSpPr>
          <p:cNvPr id="776" name="Google Shape;776;p86"/>
          <p:cNvSpPr/>
          <p:nvPr/>
        </p:nvSpPr>
        <p:spPr>
          <a:xfrm>
            <a:off x="2936000" y="4110725"/>
            <a:ext cx="819600" cy="19290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version 1</a:t>
            </a:r>
            <a:endParaRPr sz="1000">
              <a:latin typeface="Proxima Nova"/>
              <a:ea typeface="Proxima Nova"/>
              <a:cs typeface="Proxima Nova"/>
              <a:sym typeface="Proxima Nova"/>
            </a:endParaRPr>
          </a:p>
        </p:txBody>
      </p:sp>
      <p:sp>
        <p:nvSpPr>
          <p:cNvPr id="778" name="Google Shape;778;p86"/>
          <p:cNvSpPr/>
          <p:nvPr/>
        </p:nvSpPr>
        <p:spPr>
          <a:xfrm>
            <a:off x="5147371" y="3070215"/>
            <a:ext cx="1228200" cy="14475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Version Database</a:t>
            </a:r>
            <a:endParaRPr sz="1000">
              <a:latin typeface="Proxima Nova"/>
              <a:ea typeface="Proxima Nova"/>
              <a:cs typeface="Proxima Nova"/>
              <a:sym typeface="Proxima Nova"/>
            </a:endParaRPr>
          </a:p>
        </p:txBody>
      </p:sp>
      <p:cxnSp>
        <p:nvCxnSpPr>
          <p:cNvPr id="779" name="Google Shape;779;p86"/>
          <p:cNvCxnSpPr>
            <a:stCxn id="780" idx="2"/>
            <a:endCxn id="781" idx="2"/>
          </p:cNvCxnSpPr>
          <p:nvPr/>
        </p:nvCxnSpPr>
        <p:spPr>
          <a:xfrm>
            <a:off x="5761590" y="3641230"/>
            <a:ext cx="52200" cy="662400"/>
          </a:xfrm>
          <a:prstGeom prst="straightConnector1">
            <a:avLst/>
          </a:prstGeom>
          <a:noFill/>
          <a:ln cap="flat" cmpd="sng" w="9525">
            <a:solidFill>
              <a:srgbClr val="000000"/>
            </a:solidFill>
            <a:prstDash val="solid"/>
            <a:round/>
            <a:headEnd len="med" w="med" type="none"/>
            <a:tailEnd len="med" w="med" type="none"/>
          </a:ln>
        </p:spPr>
      </p:cxnSp>
      <p:sp>
        <p:nvSpPr>
          <p:cNvPr id="780" name="Google Shape;780;p86"/>
          <p:cNvSpPr/>
          <p:nvPr/>
        </p:nvSpPr>
        <p:spPr>
          <a:xfrm>
            <a:off x="5358390" y="3451330"/>
            <a:ext cx="806400" cy="18990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version 3</a:t>
            </a:r>
            <a:endParaRPr sz="1000">
              <a:latin typeface="Proxima Nova"/>
              <a:ea typeface="Proxima Nova"/>
              <a:cs typeface="Proxima Nova"/>
              <a:sym typeface="Proxima Nova"/>
            </a:endParaRPr>
          </a:p>
        </p:txBody>
      </p:sp>
      <p:sp>
        <p:nvSpPr>
          <p:cNvPr id="782" name="Google Shape;782;p86"/>
          <p:cNvSpPr/>
          <p:nvPr/>
        </p:nvSpPr>
        <p:spPr>
          <a:xfrm>
            <a:off x="5403950" y="3768475"/>
            <a:ext cx="819600" cy="19290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version 2</a:t>
            </a:r>
            <a:endParaRPr sz="1000">
              <a:latin typeface="Proxima Nova"/>
              <a:ea typeface="Proxima Nova"/>
              <a:cs typeface="Proxima Nova"/>
              <a:sym typeface="Proxima Nova"/>
            </a:endParaRPr>
          </a:p>
        </p:txBody>
      </p:sp>
      <p:sp>
        <p:nvSpPr>
          <p:cNvPr id="781" name="Google Shape;781;p86"/>
          <p:cNvSpPr/>
          <p:nvPr/>
        </p:nvSpPr>
        <p:spPr>
          <a:xfrm>
            <a:off x="5403950" y="4110725"/>
            <a:ext cx="819600" cy="19290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version 1</a:t>
            </a:r>
            <a:endParaRPr sz="1000">
              <a:latin typeface="Proxima Nova"/>
              <a:ea typeface="Proxima Nova"/>
              <a:cs typeface="Proxima Nova"/>
              <a:sym typeface="Proxima Nova"/>
            </a:endParaRPr>
          </a:p>
        </p:txBody>
      </p:sp>
      <p:sp>
        <p:nvSpPr>
          <p:cNvPr id="783" name="Google Shape;783;p86"/>
          <p:cNvSpPr/>
          <p:nvPr/>
        </p:nvSpPr>
        <p:spPr>
          <a:xfrm>
            <a:off x="3925792" y="557971"/>
            <a:ext cx="1228200" cy="14475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Version Database</a:t>
            </a:r>
            <a:endParaRPr sz="1000">
              <a:latin typeface="Proxima Nova"/>
              <a:ea typeface="Proxima Nova"/>
              <a:cs typeface="Proxima Nova"/>
              <a:sym typeface="Proxima Nova"/>
            </a:endParaRPr>
          </a:p>
        </p:txBody>
      </p:sp>
      <p:cxnSp>
        <p:nvCxnSpPr>
          <p:cNvPr id="784" name="Google Shape;784;p86"/>
          <p:cNvCxnSpPr>
            <a:stCxn id="785" idx="2"/>
            <a:endCxn id="786" idx="2"/>
          </p:cNvCxnSpPr>
          <p:nvPr/>
        </p:nvCxnSpPr>
        <p:spPr>
          <a:xfrm>
            <a:off x="4540012" y="1128986"/>
            <a:ext cx="0" cy="673500"/>
          </a:xfrm>
          <a:prstGeom prst="straightConnector1">
            <a:avLst/>
          </a:prstGeom>
          <a:noFill/>
          <a:ln cap="flat" cmpd="sng" w="9525">
            <a:solidFill>
              <a:srgbClr val="000000"/>
            </a:solidFill>
            <a:prstDash val="solid"/>
            <a:round/>
            <a:headEnd len="med" w="med" type="none"/>
            <a:tailEnd len="med" w="med" type="none"/>
          </a:ln>
        </p:spPr>
      </p:cxnSp>
      <p:sp>
        <p:nvSpPr>
          <p:cNvPr id="785" name="Google Shape;785;p86"/>
          <p:cNvSpPr/>
          <p:nvPr/>
        </p:nvSpPr>
        <p:spPr>
          <a:xfrm>
            <a:off x="4136812" y="939086"/>
            <a:ext cx="806400" cy="18990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version 3</a:t>
            </a:r>
            <a:endParaRPr sz="1000">
              <a:latin typeface="Proxima Nova"/>
              <a:ea typeface="Proxima Nova"/>
              <a:cs typeface="Proxima Nova"/>
              <a:sym typeface="Proxima Nova"/>
            </a:endParaRPr>
          </a:p>
        </p:txBody>
      </p:sp>
      <p:sp>
        <p:nvSpPr>
          <p:cNvPr id="787" name="Google Shape;787;p86"/>
          <p:cNvSpPr/>
          <p:nvPr/>
        </p:nvSpPr>
        <p:spPr>
          <a:xfrm>
            <a:off x="4136812" y="1275783"/>
            <a:ext cx="806400" cy="18990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version 2</a:t>
            </a:r>
            <a:endParaRPr sz="1000">
              <a:latin typeface="Proxima Nova"/>
              <a:ea typeface="Proxima Nova"/>
              <a:cs typeface="Proxima Nova"/>
              <a:sym typeface="Proxima Nova"/>
            </a:endParaRPr>
          </a:p>
        </p:txBody>
      </p:sp>
      <p:sp>
        <p:nvSpPr>
          <p:cNvPr id="786" name="Google Shape;786;p86"/>
          <p:cNvSpPr/>
          <p:nvPr/>
        </p:nvSpPr>
        <p:spPr>
          <a:xfrm>
            <a:off x="4136812" y="1612481"/>
            <a:ext cx="806400" cy="18990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version 1</a:t>
            </a:r>
            <a:endParaRPr sz="1000">
              <a:latin typeface="Proxima Nova"/>
              <a:ea typeface="Proxima Nova"/>
              <a:cs typeface="Proxima Nova"/>
              <a:sym typeface="Proxima Nova"/>
            </a:endParaRPr>
          </a:p>
        </p:txBody>
      </p:sp>
      <p:cxnSp>
        <p:nvCxnSpPr>
          <p:cNvPr id="788" name="Google Shape;788;p86"/>
          <p:cNvCxnSpPr/>
          <p:nvPr/>
        </p:nvCxnSpPr>
        <p:spPr>
          <a:xfrm flipH="1">
            <a:off x="3790555" y="2118018"/>
            <a:ext cx="414900" cy="367500"/>
          </a:xfrm>
          <a:prstGeom prst="straightConnector1">
            <a:avLst/>
          </a:prstGeom>
          <a:noFill/>
          <a:ln cap="flat" cmpd="sng" w="9525">
            <a:solidFill>
              <a:srgbClr val="000000"/>
            </a:solidFill>
            <a:prstDash val="solid"/>
            <a:round/>
            <a:headEnd len="med" w="med" type="triangle"/>
            <a:tailEnd len="med" w="med" type="triangle"/>
          </a:ln>
        </p:spPr>
      </p:cxnSp>
      <p:cxnSp>
        <p:nvCxnSpPr>
          <p:cNvPr id="789" name="Google Shape;789;p86"/>
          <p:cNvCxnSpPr/>
          <p:nvPr/>
        </p:nvCxnSpPr>
        <p:spPr>
          <a:xfrm>
            <a:off x="4849065" y="2118018"/>
            <a:ext cx="414900" cy="367500"/>
          </a:xfrm>
          <a:prstGeom prst="straightConnector1">
            <a:avLst/>
          </a:prstGeom>
          <a:noFill/>
          <a:ln cap="flat" cmpd="sng" w="9525">
            <a:solidFill>
              <a:srgbClr val="000000"/>
            </a:solidFill>
            <a:prstDash val="solid"/>
            <a:round/>
            <a:headEnd len="med" w="med" type="triangle"/>
            <a:tailEnd len="med" w="med" type="triangle"/>
          </a:ln>
        </p:spPr>
      </p:cxnSp>
      <p:cxnSp>
        <p:nvCxnSpPr>
          <p:cNvPr id="790" name="Google Shape;790;p86"/>
          <p:cNvCxnSpPr>
            <a:stCxn id="769" idx="1"/>
          </p:cNvCxnSpPr>
          <p:nvPr/>
        </p:nvCxnSpPr>
        <p:spPr>
          <a:xfrm rot="10800000">
            <a:off x="4060858" y="3537153"/>
            <a:ext cx="963000" cy="0"/>
          </a:xfrm>
          <a:prstGeom prst="straightConnector1">
            <a:avLst/>
          </a:prstGeom>
          <a:noFill/>
          <a:ln cap="flat" cmpd="sng" w="9525">
            <a:solidFill>
              <a:srgbClr val="000000"/>
            </a:solidFill>
            <a:prstDash val="solid"/>
            <a:round/>
            <a:headEnd len="med" w="med" type="triangle"/>
            <a:tailEnd len="med" w="med" type="triangle"/>
          </a:ln>
        </p:spPr>
      </p:cxnSp>
      <p:sp>
        <p:nvSpPr>
          <p:cNvPr id="791" name="Google Shape;791;p8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8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Commands</a:t>
            </a:r>
            <a:endParaRPr/>
          </a:p>
        </p:txBody>
      </p:sp>
      <p:sp>
        <p:nvSpPr>
          <p:cNvPr id="797" name="Google Shape;797;p8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graphicFrame>
        <p:nvGraphicFramePr>
          <p:cNvPr id="798" name="Google Shape;798;p87"/>
          <p:cNvGraphicFramePr/>
          <p:nvPr/>
        </p:nvGraphicFramePr>
        <p:xfrm>
          <a:off x="522925" y="1019175"/>
          <a:ext cx="3000000" cy="3000000"/>
        </p:xfrm>
        <a:graphic>
          <a:graphicData uri="http://schemas.openxmlformats.org/drawingml/2006/table">
            <a:tbl>
              <a:tblPr>
                <a:noFill/>
                <a:tableStyleId>{E391800C-975C-411F-AEBC-61F4FE37F517}</a:tableStyleId>
              </a:tblPr>
              <a:tblGrid>
                <a:gridCol w="1454100"/>
                <a:gridCol w="6359975"/>
              </a:tblGrid>
              <a:tr h="381000">
                <a:tc>
                  <a:txBody>
                    <a:bodyPr/>
                    <a:lstStyle/>
                    <a:p>
                      <a:pPr indent="0" lvl="0" marL="0" rtl="0" algn="ctr">
                        <a:spcBef>
                          <a:spcPts val="0"/>
                        </a:spcBef>
                        <a:spcAft>
                          <a:spcPts val="0"/>
                        </a:spcAft>
                        <a:buNone/>
                      </a:pPr>
                      <a:r>
                        <a:rPr b="1" lang="en" sz="1800">
                          <a:solidFill>
                            <a:srgbClr val="FFFFFF"/>
                          </a:solidFill>
                          <a:latin typeface="Proxima Nova"/>
                          <a:ea typeface="Proxima Nova"/>
                          <a:cs typeface="Proxima Nova"/>
                          <a:sym typeface="Proxima Nova"/>
                        </a:rPr>
                        <a:t>Command</a:t>
                      </a:r>
                      <a:endParaRPr b="1" sz="1800">
                        <a:solidFill>
                          <a:srgbClr val="FFFFFF"/>
                        </a:solidFill>
                        <a:latin typeface="Proxima Nova"/>
                        <a:ea typeface="Proxima Nova"/>
                        <a:cs typeface="Proxima Nova"/>
                        <a:sym typeface="Proxima Nova"/>
                      </a:endParaRPr>
                    </a:p>
                  </a:txBody>
                  <a:tcPr marT="91425" marB="91425" marR="91425" marL="91425" anchor="ctr">
                    <a:solidFill>
                      <a:schemeClr val="lt2"/>
                    </a:solidFill>
                  </a:tcPr>
                </a:tc>
                <a:tc>
                  <a:txBody>
                    <a:bodyPr/>
                    <a:lstStyle/>
                    <a:p>
                      <a:pPr indent="0" lvl="0" marL="0" rtl="0" algn="ctr">
                        <a:spcBef>
                          <a:spcPts val="0"/>
                        </a:spcBef>
                        <a:spcAft>
                          <a:spcPts val="0"/>
                        </a:spcAft>
                        <a:buNone/>
                      </a:pPr>
                      <a:r>
                        <a:rPr b="1" lang="en" sz="1800">
                          <a:solidFill>
                            <a:srgbClr val="FFFFFF"/>
                          </a:solidFill>
                          <a:latin typeface="Proxima Nova"/>
                          <a:ea typeface="Proxima Nova"/>
                          <a:cs typeface="Proxima Nova"/>
                          <a:sym typeface="Proxima Nova"/>
                        </a:rPr>
                        <a:t>Explanation</a:t>
                      </a:r>
                      <a:endParaRPr b="1" sz="1800">
                        <a:solidFill>
                          <a:srgbClr val="FFFFFF"/>
                        </a:solidFill>
                        <a:latin typeface="Proxima Nova"/>
                        <a:ea typeface="Proxima Nova"/>
                        <a:cs typeface="Proxima Nova"/>
                        <a:sym typeface="Proxima Nova"/>
                      </a:endParaRPr>
                    </a:p>
                  </a:txBody>
                  <a:tcPr marT="91425" marB="91425" marR="91425" marL="91425" anchor="ctr">
                    <a:solidFill>
                      <a:schemeClr val="lt2"/>
                    </a:solidFill>
                  </a:tcPr>
                </a:tc>
              </a:tr>
              <a:tr h="381000">
                <a:tc>
                  <a:txBody>
                    <a:bodyPr/>
                    <a:lstStyle/>
                    <a:p>
                      <a:pPr indent="0" lvl="0" marL="0" rtl="0" algn="l">
                        <a:spcBef>
                          <a:spcPts val="0"/>
                        </a:spcBef>
                        <a:spcAft>
                          <a:spcPts val="0"/>
                        </a:spcAft>
                        <a:buNone/>
                      </a:pPr>
                      <a:r>
                        <a:rPr b="1" lang="en" sz="1800">
                          <a:latin typeface="Inconsolata"/>
                          <a:ea typeface="Inconsolata"/>
                          <a:cs typeface="Inconsolata"/>
                          <a:sym typeface="Inconsolata"/>
                        </a:rPr>
                        <a:t>init</a:t>
                      </a:r>
                      <a:endParaRPr b="1" sz="1800">
                        <a:latin typeface="Inconsolata"/>
                        <a:ea typeface="Inconsolata"/>
                        <a:cs typeface="Inconsolata"/>
                        <a:sym typeface="Inconsolata"/>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Creates a repository in the current directory (folder).</a:t>
                      </a:r>
                      <a:endParaRPr sz="1800">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b="1" lang="en" sz="1800">
                          <a:latin typeface="Inconsolata"/>
                          <a:ea typeface="Inconsolata"/>
                          <a:cs typeface="Inconsolata"/>
                          <a:sym typeface="Inconsolata"/>
                        </a:rPr>
                        <a:t>add</a:t>
                      </a:r>
                      <a:endParaRPr b="1" sz="1800">
                        <a:latin typeface="Inconsolata"/>
                        <a:ea typeface="Inconsolata"/>
                        <a:cs typeface="Inconsolata"/>
                        <a:sym typeface="Inconsolata"/>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Stages the specified files to prepare them for a </a:t>
                      </a:r>
                      <a:r>
                        <a:rPr b="1" lang="en" sz="1800">
                          <a:solidFill>
                            <a:schemeClr val="dk1"/>
                          </a:solidFill>
                          <a:latin typeface="Inconsolata"/>
                          <a:ea typeface="Inconsolata"/>
                          <a:cs typeface="Inconsolata"/>
                          <a:sym typeface="Inconsolata"/>
                        </a:rPr>
                        <a:t>commit</a:t>
                      </a:r>
                      <a:r>
                        <a:rPr lang="en" sz="1800">
                          <a:solidFill>
                            <a:schemeClr val="dk1"/>
                          </a:solidFill>
                          <a:latin typeface="Proxima Nova"/>
                          <a:ea typeface="Proxima Nova"/>
                          <a:cs typeface="Proxima Nova"/>
                          <a:sym typeface="Proxima Nova"/>
                        </a:rPr>
                        <a:t>.</a:t>
                      </a:r>
                      <a:endParaRPr sz="1800">
                        <a:latin typeface="Inconsolata"/>
                        <a:ea typeface="Inconsolata"/>
                        <a:cs typeface="Inconsolata"/>
                        <a:sym typeface="Inconsolata"/>
                      </a:endParaRPr>
                    </a:p>
                  </a:txBody>
                  <a:tcPr marT="91425" marB="91425" marR="91425" marL="91425"/>
                </a:tc>
              </a:tr>
              <a:tr h="381000">
                <a:tc>
                  <a:txBody>
                    <a:bodyPr/>
                    <a:lstStyle/>
                    <a:p>
                      <a:pPr indent="0" lvl="0" marL="0" rtl="0" algn="l">
                        <a:spcBef>
                          <a:spcPts val="0"/>
                        </a:spcBef>
                        <a:spcAft>
                          <a:spcPts val="0"/>
                        </a:spcAft>
                        <a:buNone/>
                      </a:pPr>
                      <a:r>
                        <a:rPr b="1" lang="en" sz="1800">
                          <a:latin typeface="Inconsolata"/>
                          <a:ea typeface="Inconsolata"/>
                          <a:cs typeface="Inconsolata"/>
                          <a:sym typeface="Inconsolata"/>
                        </a:rPr>
                        <a:t>commit</a:t>
                      </a:r>
                      <a:endParaRPr b="1" sz="1800">
                        <a:latin typeface="Inconsolata"/>
                        <a:ea typeface="Inconsolata"/>
                        <a:cs typeface="Inconsolata"/>
                        <a:sym typeface="Inconsolata"/>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Saves the current state of the repository.</a:t>
                      </a:r>
                      <a:endParaRPr sz="1800">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b="1" lang="en" sz="1800">
                          <a:latin typeface="Inconsolata"/>
                          <a:ea typeface="Inconsolata"/>
                          <a:cs typeface="Inconsolata"/>
                          <a:sym typeface="Inconsolata"/>
                        </a:rPr>
                        <a:t>push</a:t>
                      </a:r>
                      <a:endParaRPr b="1" sz="1800">
                        <a:latin typeface="Inconsolata"/>
                        <a:ea typeface="Inconsolata"/>
                        <a:cs typeface="Inconsolata"/>
                        <a:sym typeface="Inconsolata"/>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Sends local repository contents to a remote repository.</a:t>
                      </a:r>
                      <a:endParaRPr sz="1800">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b="1" lang="en" sz="1800">
                          <a:latin typeface="Inconsolata"/>
                          <a:ea typeface="Inconsolata"/>
                          <a:cs typeface="Inconsolata"/>
                          <a:sym typeface="Inconsolata"/>
                        </a:rPr>
                        <a:t>clone</a:t>
                      </a:r>
                      <a:endParaRPr b="1" sz="1800">
                        <a:latin typeface="Inconsolata"/>
                        <a:ea typeface="Inconsolata"/>
                        <a:cs typeface="Inconsolata"/>
                        <a:sym typeface="Inconsolata"/>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Downloads a remote repository onto your local machine.</a:t>
                      </a:r>
                      <a:endParaRPr sz="1800">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b="1" lang="en" sz="1800">
                          <a:latin typeface="Inconsolata"/>
                          <a:ea typeface="Inconsolata"/>
                          <a:cs typeface="Inconsolata"/>
                          <a:sym typeface="Inconsolata"/>
                        </a:rPr>
                        <a:t>pull</a:t>
                      </a:r>
                      <a:endParaRPr b="1" sz="1800">
                        <a:latin typeface="Inconsolata"/>
                        <a:ea typeface="Inconsolata"/>
                        <a:cs typeface="Inconsolata"/>
                        <a:sym typeface="Inconsolata"/>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Syncs one version of a repository with another.</a:t>
                      </a:r>
                      <a:endParaRPr sz="1800">
                        <a:latin typeface="Proxima Nova"/>
                        <a:ea typeface="Proxima Nova"/>
                        <a:cs typeface="Proxima Nova"/>
                        <a:sym typeface="Proxima Nova"/>
                      </a:endParaRPr>
                    </a:p>
                  </a:txBody>
                  <a:tcPr marT="91425" marB="91425" marR="91425" marL="91425"/>
                </a:tc>
              </a:tr>
            </a:tbl>
          </a:graphicData>
        </a:graphic>
      </p:graphicFrame>
      <p:sp>
        <p:nvSpPr>
          <p:cNvPr id="799" name="Google Shape;799;p8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8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Set Up Our User</a:t>
            </a:r>
            <a:endParaRPr/>
          </a:p>
        </p:txBody>
      </p:sp>
      <p:sp>
        <p:nvSpPr>
          <p:cNvPr id="805" name="Google Shape;805;p8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06" name="Google Shape;806;p8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807" name="Google Shape;807;p88"/>
          <p:cNvSpPr/>
          <p:nvPr/>
        </p:nvSpPr>
        <p:spPr>
          <a:xfrm>
            <a:off x="457200" y="1252175"/>
            <a:ext cx="8229600" cy="2245500"/>
          </a:xfrm>
          <a:prstGeom prst="rect">
            <a:avLst/>
          </a:prstGeom>
          <a:solidFill>
            <a:srgbClr val="000000"/>
          </a:solid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rPr lang="en" sz="2400">
                <a:solidFill>
                  <a:schemeClr val="accent1"/>
                </a:solidFill>
                <a:latin typeface="Inconsolata"/>
                <a:ea typeface="Inconsolata"/>
                <a:cs typeface="Inconsolata"/>
                <a:sym typeface="Inconsolata"/>
              </a:rPr>
              <a:t>git </a:t>
            </a:r>
            <a:r>
              <a:rPr lang="en" sz="2400">
                <a:solidFill>
                  <a:srgbClr val="7DEBD9"/>
                </a:solidFill>
                <a:latin typeface="Inconsolata"/>
                <a:ea typeface="Inconsolata"/>
                <a:cs typeface="Inconsolata"/>
                <a:sym typeface="Inconsolata"/>
              </a:rPr>
              <a:t>config </a:t>
            </a:r>
            <a:r>
              <a:rPr lang="en" sz="2400">
                <a:solidFill>
                  <a:schemeClr val="accent1"/>
                </a:solidFill>
                <a:latin typeface="Inconsolata"/>
                <a:ea typeface="Inconsolata"/>
                <a:cs typeface="Inconsolata"/>
                <a:sym typeface="Inconsolata"/>
              </a:rPr>
              <a:t>--global </a:t>
            </a:r>
            <a:r>
              <a:rPr lang="en" sz="2400">
                <a:solidFill>
                  <a:schemeClr val="lt1"/>
                </a:solidFill>
                <a:latin typeface="Inconsolata"/>
                <a:ea typeface="Inconsolata"/>
                <a:cs typeface="Inconsolata"/>
                <a:sym typeface="Inconsolata"/>
              </a:rPr>
              <a:t>user.name</a:t>
            </a:r>
            <a:r>
              <a:rPr lang="en" sz="2400">
                <a:solidFill>
                  <a:schemeClr val="accent1"/>
                </a:solidFill>
                <a:latin typeface="Inconsolata"/>
                <a:ea typeface="Inconsolata"/>
                <a:cs typeface="Inconsolata"/>
                <a:sym typeface="Inconsolata"/>
              </a:rPr>
              <a:t> </a:t>
            </a:r>
            <a:r>
              <a:rPr lang="en" sz="2400">
                <a:solidFill>
                  <a:srgbClr val="FFDB00"/>
                </a:solidFill>
                <a:latin typeface="Inconsolata"/>
                <a:ea typeface="Inconsolata"/>
                <a:cs typeface="Inconsolata"/>
                <a:sym typeface="Inconsolata"/>
              </a:rPr>
              <a:t>“Your Name”</a:t>
            </a:r>
            <a:endParaRPr sz="2400">
              <a:solidFill>
                <a:srgbClr val="FFDB00"/>
              </a:solidFill>
              <a:latin typeface="Inconsolata"/>
              <a:ea typeface="Inconsolata"/>
              <a:cs typeface="Inconsolata"/>
              <a:sym typeface="Inconsolata"/>
            </a:endParaRPr>
          </a:p>
          <a:p>
            <a:pPr indent="0" lvl="0" marL="457200" rtl="0" algn="l">
              <a:spcBef>
                <a:spcPts val="0"/>
              </a:spcBef>
              <a:spcAft>
                <a:spcPts val="0"/>
              </a:spcAft>
              <a:buNone/>
            </a:pPr>
            <a:r>
              <a:t/>
            </a:r>
            <a:endParaRPr sz="2400">
              <a:solidFill>
                <a:schemeClr val="accent1"/>
              </a:solidFill>
              <a:latin typeface="Inconsolata"/>
              <a:ea typeface="Inconsolata"/>
              <a:cs typeface="Inconsolata"/>
              <a:sym typeface="Inconsolata"/>
            </a:endParaRPr>
          </a:p>
          <a:p>
            <a:pPr indent="0" lvl="0" marL="457200" rtl="0" algn="l">
              <a:spcBef>
                <a:spcPts val="0"/>
              </a:spcBef>
              <a:spcAft>
                <a:spcPts val="0"/>
              </a:spcAft>
              <a:buNone/>
            </a:pPr>
            <a:r>
              <a:rPr lang="en" sz="2400">
                <a:solidFill>
                  <a:schemeClr val="accent1"/>
                </a:solidFill>
                <a:latin typeface="Inconsolata"/>
                <a:ea typeface="Inconsolata"/>
                <a:cs typeface="Inconsolata"/>
                <a:sym typeface="Inconsolata"/>
              </a:rPr>
              <a:t>git </a:t>
            </a:r>
            <a:r>
              <a:rPr lang="en" sz="2400">
                <a:solidFill>
                  <a:srgbClr val="7DEBD9"/>
                </a:solidFill>
                <a:latin typeface="Inconsolata"/>
                <a:ea typeface="Inconsolata"/>
                <a:cs typeface="Inconsolata"/>
                <a:sym typeface="Inconsolata"/>
              </a:rPr>
              <a:t>config </a:t>
            </a:r>
            <a:r>
              <a:rPr lang="en" sz="2400">
                <a:solidFill>
                  <a:schemeClr val="accent1"/>
                </a:solidFill>
                <a:latin typeface="Inconsolata"/>
                <a:ea typeface="Inconsolata"/>
                <a:cs typeface="Inconsolata"/>
                <a:sym typeface="Inconsolata"/>
              </a:rPr>
              <a:t>--global </a:t>
            </a:r>
            <a:r>
              <a:rPr lang="en" sz="2400">
                <a:solidFill>
                  <a:schemeClr val="lt1"/>
                </a:solidFill>
                <a:latin typeface="Inconsolata"/>
                <a:ea typeface="Inconsolata"/>
                <a:cs typeface="Inconsolata"/>
                <a:sym typeface="Inconsolata"/>
              </a:rPr>
              <a:t>user.email</a:t>
            </a:r>
            <a:r>
              <a:rPr lang="en" sz="2400">
                <a:solidFill>
                  <a:schemeClr val="accent1"/>
                </a:solidFill>
                <a:latin typeface="Inconsolata"/>
                <a:ea typeface="Inconsolata"/>
                <a:cs typeface="Inconsolata"/>
                <a:sym typeface="Inconsolata"/>
              </a:rPr>
              <a:t> </a:t>
            </a:r>
            <a:r>
              <a:rPr lang="en" sz="2400">
                <a:solidFill>
                  <a:srgbClr val="FFDB00"/>
                </a:solidFill>
                <a:latin typeface="Inconsolata"/>
                <a:ea typeface="Inconsolata"/>
                <a:cs typeface="Inconsolata"/>
                <a:sym typeface="Inconsolata"/>
              </a:rPr>
              <a:t>“you@yourmail.com”</a:t>
            </a:r>
            <a:endParaRPr sz="2400">
              <a:solidFill>
                <a:srgbClr val="FFDB00"/>
              </a:solidFill>
              <a:latin typeface="Inconsolata"/>
              <a:ea typeface="Inconsolata"/>
              <a:cs typeface="Inconsolata"/>
              <a:sym typeface="Inconsolata"/>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8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Storing a Project on GitHub</a:t>
            </a:r>
            <a:endParaRPr/>
          </a:p>
        </p:txBody>
      </p:sp>
      <p:sp>
        <p:nvSpPr>
          <p:cNvPr id="813" name="Google Shape;813;p89"/>
          <p:cNvSpPr txBox="1"/>
          <p:nvPr>
            <p:ph idx="1" type="body"/>
          </p:nvPr>
        </p:nvSpPr>
        <p:spPr>
          <a:xfrm>
            <a:off x="457200" y="1143000"/>
            <a:ext cx="49182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Choose any of the previous assignments or projects and store them in a repository using the command line, then push that repository to a repository on github.com.</a:t>
            </a:r>
            <a:endParaRPr/>
          </a:p>
          <a:p>
            <a:pPr indent="0" lvl="0" marL="0" rtl="0" algn="l">
              <a:spcBef>
                <a:spcPts val="1600"/>
              </a:spcBef>
              <a:spcAft>
                <a:spcPts val="1600"/>
              </a:spcAft>
              <a:buNone/>
            </a:pPr>
            <a:r>
              <a:rPr lang="en"/>
              <a:t>Use your text editor to create the folder structure and copy files into a new folder.</a:t>
            </a:r>
            <a:endParaRPr/>
          </a:p>
        </p:txBody>
      </p:sp>
      <p:sp>
        <p:nvSpPr>
          <p:cNvPr id="814" name="Google Shape;814;p89"/>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15" name="Google Shape;815;p89"/>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816" name="Google Shape;816;p89"/>
          <p:cNvPicPr preferRelativeResize="0"/>
          <p:nvPr/>
        </p:nvPicPr>
        <p:blipFill>
          <a:blip r:embed="rId3">
            <a:alphaModFix/>
          </a:blip>
          <a:stretch>
            <a:fillRect/>
          </a:stretch>
        </p:blipFill>
        <p:spPr>
          <a:xfrm>
            <a:off x="5778250" y="1283800"/>
            <a:ext cx="2502101" cy="2502101"/>
          </a:xfrm>
          <a:prstGeom prst="rect">
            <a:avLst/>
          </a:prstGeom>
          <a:noFill/>
          <a:ln>
            <a:noFill/>
          </a:ln>
        </p:spPr>
      </p:pic>
      <p:sp>
        <p:nvSpPr>
          <p:cNvPr id="817" name="Google Shape;817;p89"/>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Today’s Learning Objectives</a:t>
            </a:r>
            <a:endParaRPr/>
          </a:p>
        </p:txBody>
      </p:sp>
      <p:sp>
        <p:nvSpPr>
          <p:cNvPr id="333" name="Google Shape;333;p40"/>
          <p:cNvSpPr txBox="1"/>
          <p:nvPr>
            <p:ph idx="1" type="body"/>
          </p:nvPr>
        </p:nvSpPr>
        <p:spPr>
          <a:xfrm>
            <a:off x="457200" y="1143000"/>
            <a:ext cx="8229600" cy="293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a:solidFill>
                  <a:schemeClr val="dk1"/>
                </a:solidFill>
              </a:rPr>
              <a:t>In this lesson, you will:</a:t>
            </a:r>
            <a:endParaRPr>
              <a:solidFill>
                <a:schemeClr val="dk1"/>
              </a:solidFill>
            </a:endParaRPr>
          </a:p>
          <a:p>
            <a:pPr indent="0" lvl="0" marL="0" marR="0" rtl="0" algn="l">
              <a:lnSpc>
                <a:spcPct val="100000"/>
              </a:lnSpc>
              <a:spcBef>
                <a:spcPts val="0"/>
              </a:spcBef>
              <a:spcAft>
                <a:spcPts val="0"/>
              </a:spcAft>
              <a:buClr>
                <a:srgbClr val="000000"/>
              </a:buClr>
              <a:buSzPts val="2300"/>
              <a:buFont typeface="Helvetica Neue"/>
              <a:buNone/>
            </a:pPr>
            <a:r>
              <a:t/>
            </a:r>
            <a:endParaRPr b="1" sz="1700">
              <a:solidFill>
                <a:schemeClr val="dk1"/>
              </a:solidFill>
            </a:endParaRPr>
          </a:p>
          <a:p>
            <a:pPr indent="-330200" lvl="0" marL="457200" marR="0" rtl="0" algn="l">
              <a:lnSpc>
                <a:spcPct val="115000"/>
              </a:lnSpc>
              <a:spcBef>
                <a:spcPts val="0"/>
              </a:spcBef>
              <a:spcAft>
                <a:spcPts val="0"/>
              </a:spcAft>
              <a:buClr>
                <a:schemeClr val="dk1"/>
              </a:buClr>
              <a:buSzPts val="1600"/>
              <a:buChar char="●"/>
            </a:pPr>
            <a:r>
              <a:rPr lang="en" sz="1600">
                <a:solidFill>
                  <a:schemeClr val="dk1"/>
                </a:solidFill>
              </a:rPr>
              <a:t>Create responsive layouts using CSS Grid properties.</a:t>
            </a:r>
            <a:endParaRPr sz="1600">
              <a:solidFill>
                <a:schemeClr val="dk1"/>
              </a:solidFill>
            </a:endParaRPr>
          </a:p>
          <a:p>
            <a:pPr indent="-330200" lvl="0" marL="457200" marR="0" rtl="0" algn="l">
              <a:lnSpc>
                <a:spcPct val="115000"/>
              </a:lnSpc>
              <a:spcBef>
                <a:spcPts val="700"/>
              </a:spcBef>
              <a:spcAft>
                <a:spcPts val="0"/>
              </a:spcAft>
              <a:buClr>
                <a:schemeClr val="dk1"/>
              </a:buClr>
              <a:buSzPts val="1600"/>
              <a:buChar char="●"/>
            </a:pPr>
            <a:r>
              <a:rPr lang="en" sz="1600">
                <a:solidFill>
                  <a:schemeClr val="dk1"/>
                </a:solidFill>
              </a:rPr>
              <a:t>Compare and contrast flexbox and Grid properties.</a:t>
            </a:r>
            <a:endParaRPr sz="1600">
              <a:solidFill>
                <a:schemeClr val="dk1"/>
              </a:solidFill>
            </a:endParaRPr>
          </a:p>
          <a:p>
            <a:pPr indent="-330200" lvl="0" marL="457200" marR="0" rtl="0" algn="l">
              <a:lnSpc>
                <a:spcPct val="115000"/>
              </a:lnSpc>
              <a:spcBef>
                <a:spcPts val="700"/>
              </a:spcBef>
              <a:spcAft>
                <a:spcPts val="0"/>
              </a:spcAft>
              <a:buClr>
                <a:schemeClr val="dk1"/>
              </a:buClr>
              <a:buSzPts val="1600"/>
              <a:buChar char="●"/>
            </a:pPr>
            <a:r>
              <a:rPr lang="en" sz="1600">
                <a:solidFill>
                  <a:schemeClr val="dk1"/>
                </a:solidFill>
              </a:rPr>
              <a:t>Define fractional and percentage-based widths for elements.</a:t>
            </a:r>
            <a:endParaRPr sz="1600">
              <a:solidFill>
                <a:schemeClr val="dk1"/>
              </a:solidFill>
            </a:endParaRPr>
          </a:p>
          <a:p>
            <a:pPr indent="0" lvl="0" marL="0" marR="0" rtl="0" algn="l">
              <a:lnSpc>
                <a:spcPct val="115000"/>
              </a:lnSpc>
              <a:spcBef>
                <a:spcPts val="700"/>
              </a:spcBef>
              <a:spcAft>
                <a:spcPts val="0"/>
              </a:spcAft>
              <a:buNone/>
            </a:pPr>
            <a:r>
              <a:t/>
            </a:r>
            <a:endParaRPr sz="1600">
              <a:solidFill>
                <a:schemeClr val="dk1"/>
              </a:solidFill>
            </a:endParaRPr>
          </a:p>
          <a:p>
            <a:pPr indent="0" lvl="0" marL="0" marR="0" rtl="0" algn="l">
              <a:lnSpc>
                <a:spcPct val="115000"/>
              </a:lnSpc>
              <a:spcBef>
                <a:spcPts val="700"/>
              </a:spcBef>
              <a:spcAft>
                <a:spcPts val="0"/>
              </a:spcAft>
              <a:buNone/>
            </a:pPr>
            <a:r>
              <a:t/>
            </a:r>
            <a:endParaRPr sz="1600">
              <a:solidFill>
                <a:schemeClr val="dk1"/>
              </a:solidFill>
            </a:endParaRPr>
          </a:p>
          <a:p>
            <a:pPr indent="0" lvl="0" marL="0" marR="0" rtl="0" algn="l">
              <a:lnSpc>
                <a:spcPct val="115000"/>
              </a:lnSpc>
              <a:spcBef>
                <a:spcPts val="700"/>
              </a:spcBef>
              <a:spcAft>
                <a:spcPts val="0"/>
              </a:spcAft>
              <a:buNone/>
            </a:pPr>
            <a:r>
              <a:t/>
            </a:r>
            <a:endParaRPr sz="1600">
              <a:solidFill>
                <a:schemeClr val="dk1"/>
              </a:solidFill>
            </a:endParaRPr>
          </a:p>
          <a:p>
            <a:pPr indent="0" lvl="0" marL="0" marR="0" rtl="0" algn="l">
              <a:lnSpc>
                <a:spcPct val="115000"/>
              </a:lnSpc>
              <a:spcBef>
                <a:spcPts val="700"/>
              </a:spcBef>
              <a:spcAft>
                <a:spcPts val="700"/>
              </a:spcAft>
              <a:buNone/>
            </a:pPr>
            <a:r>
              <a:t/>
            </a:r>
            <a:endParaRPr sz="1600">
              <a:solidFill>
                <a:schemeClr val="dk1"/>
              </a:solidFill>
            </a:endParaRPr>
          </a:p>
        </p:txBody>
      </p:sp>
      <p:sp>
        <p:nvSpPr>
          <p:cNvPr id="334" name="Google Shape;334;p40"/>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335" name="Google Shape;335;p40"/>
          <p:cNvPicPr preferRelativeResize="0"/>
          <p:nvPr/>
        </p:nvPicPr>
        <p:blipFill>
          <a:blip r:embed="rId3">
            <a:alphaModFix/>
          </a:blip>
          <a:stretch>
            <a:fillRect/>
          </a:stretch>
        </p:blipFill>
        <p:spPr>
          <a:xfrm>
            <a:off x="6302320" y="1133463"/>
            <a:ext cx="1819968" cy="2561116"/>
          </a:xfrm>
          <a:prstGeom prst="rect">
            <a:avLst/>
          </a:prstGeom>
          <a:noFill/>
          <a:ln>
            <a:noFill/>
          </a:ln>
        </p:spPr>
      </p:pic>
      <p:sp>
        <p:nvSpPr>
          <p:cNvPr id="336" name="Google Shape;336;p4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37" name="Google Shape;337;p4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1"/>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Warm-Up: The Bad Intern</a:t>
            </a:r>
            <a:endParaRPr/>
          </a:p>
        </p:txBody>
      </p:sp>
      <p:sp>
        <p:nvSpPr>
          <p:cNvPr id="343" name="Google Shape;343;p41"/>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2"/>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Bad Intern</a:t>
            </a:r>
            <a:endParaRPr/>
          </a:p>
          <a:p>
            <a:pPr indent="0" lvl="0" marL="0" rtl="0" algn="l">
              <a:spcBef>
                <a:spcPts val="0"/>
              </a:spcBef>
              <a:spcAft>
                <a:spcPts val="0"/>
              </a:spcAft>
              <a:buNone/>
            </a:pPr>
            <a:r>
              <a:t/>
            </a:r>
            <a:endParaRPr/>
          </a:p>
        </p:txBody>
      </p:sp>
      <p:sp>
        <p:nvSpPr>
          <p:cNvPr id="349" name="Google Shape;349;p42"/>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50" name="Google Shape;350;p42"/>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51" name="Google Shape;351;p4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Your client has had an intern work on a content page and something has gone horribly wrong.  They are now in a panic and have asked you to try to repair the damaged page.</a:t>
            </a:r>
            <a:endParaRPr/>
          </a:p>
        </p:txBody>
      </p:sp>
      <p:sp>
        <p:nvSpPr>
          <p:cNvPr id="352" name="Google Shape;352;p42"/>
          <p:cNvSpPr/>
          <p:nvPr/>
        </p:nvSpPr>
        <p:spPr>
          <a:xfrm>
            <a:off x="753200" y="2487425"/>
            <a:ext cx="3171300" cy="19830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Starter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https://drive.google.com/drive/folders/1iu8NuEt_y9v2z3Ap_SABqPOErz5iuY6A?usp=sharing </a:t>
            </a:r>
            <a:endParaRPr sz="1800">
              <a:latin typeface="Proxima Nova"/>
              <a:ea typeface="Proxima Nova"/>
              <a:cs typeface="Proxima Nova"/>
              <a:sym typeface="Proxima Nova"/>
            </a:endParaRPr>
          </a:p>
        </p:txBody>
      </p:sp>
      <p:sp>
        <p:nvSpPr>
          <p:cNvPr id="353" name="Google Shape;353;p42"/>
          <p:cNvSpPr/>
          <p:nvPr/>
        </p:nvSpPr>
        <p:spPr>
          <a:xfrm>
            <a:off x="4238688" y="3089225"/>
            <a:ext cx="666600" cy="393600"/>
          </a:xfrm>
          <a:prstGeom prst="rightArrow">
            <a:avLst>
              <a:gd fmla="val 50000" name="adj1"/>
              <a:gd fmla="val 50000" name="adj2"/>
            </a:avLst>
          </a:prstGeom>
          <a:solidFill>
            <a:srgbClr val="00A7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2"/>
          <p:cNvSpPr/>
          <p:nvPr/>
        </p:nvSpPr>
        <p:spPr>
          <a:xfrm>
            <a:off x="5219500" y="2487425"/>
            <a:ext cx="3171300" cy="19830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Solution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4"/>
              </a:rPr>
              <a:t>https://drive.google.com/drive/folders/1iu8NuEt_y9v2z3Ap_SABqPOErz5iuY6A?usp=sharing</a:t>
            </a:r>
            <a:endParaRPr sz="1800">
              <a:latin typeface="Proxima Nova"/>
              <a:ea typeface="Proxima Nova"/>
              <a:cs typeface="Proxima Nova"/>
              <a:sym typeface="Proxima Nova"/>
            </a:endParaRPr>
          </a:p>
        </p:txBody>
      </p:sp>
      <p:sp>
        <p:nvSpPr>
          <p:cNvPr id="355" name="Google Shape;355;p4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Flexbox </a:t>
            </a:r>
            <a:r>
              <a:rPr lang="en"/>
              <a:t>Questions</a:t>
            </a:r>
            <a:endParaRPr/>
          </a:p>
        </p:txBody>
      </p:sp>
      <p:sp>
        <p:nvSpPr>
          <p:cNvPr id="361" name="Google Shape;361;p4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In which direction does a flexbox natively go: horizontal or vertical?</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What CSS property adjusts that?</a:t>
            </a:r>
            <a:br>
              <a:rPr lang="en">
                <a:solidFill>
                  <a:schemeClr val="dk1"/>
                </a:solidFill>
              </a:rPr>
            </a:b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How do you reorder flexbox children?</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What CSS property adjusts that?</a:t>
            </a:r>
            <a:br>
              <a:rPr lang="en">
                <a:solidFill>
                  <a:schemeClr val="dk1"/>
                </a:solidFill>
              </a:rPr>
            </a:b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Can you nest a flexbox inside of a flexbox?</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Why would we want to do that? Doesn’t flexbox fix everything?</a:t>
            </a:r>
            <a:endParaRPr>
              <a:solidFill>
                <a:schemeClr val="dk1"/>
              </a:solidFill>
            </a:endParaRPr>
          </a:p>
        </p:txBody>
      </p:sp>
      <p:sp>
        <p:nvSpPr>
          <p:cNvPr id="362" name="Google Shape;362;p4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63" name="Google Shape;363;p4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Think!</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