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57" r:id="rId3"/>
    <p:sldId id="262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4"/>
    <a:srgbClr val="CFD6EA"/>
    <a:srgbClr val="CFD5EA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45"/>
    <p:restoredTop sz="94633"/>
  </p:normalViewPr>
  <p:slideViewPr>
    <p:cSldViewPr snapToGrid="0" snapToObjects="1">
      <p:cViewPr varScale="1">
        <p:scale>
          <a:sx n="134" d="100"/>
          <a:sy n="134" d="100"/>
        </p:scale>
        <p:origin x="208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1D507C-DD3C-7B47-9617-4151C5E810D1}" type="datetimeFigureOut">
              <a:rPr lang="en-US" smtClean="0"/>
              <a:t>2/7/19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E7970-02BA-834F-9171-A963155E9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10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E7970-02BA-834F-9171-A963155E95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0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AB4B4-8D9D-EA48-BA96-0F66AA3F0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4A103-5733-3A43-AB8E-CCBD93C81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35A33-CBF6-DD4C-A589-ED0C174BC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2C1D-3791-4A48-B653-CAF2411262FE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DEC11-24F1-F145-814A-F661816C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734B8-3CF5-0F4C-B6EC-1F87BBCFA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08A-C0F8-0B41-BCE8-11AB2BB16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3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AF578-89DB-BD4E-B27B-CA5CAA5E1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B7258-6FD8-3649-8E9C-2A659495F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4512B-A5C9-5442-A13C-430DC68AE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2C1D-3791-4A48-B653-CAF2411262FE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E619F-C646-604E-8CD8-961A596FE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A1A23-C15F-CC40-BE4F-796AC6FEA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08A-C0F8-0B41-BCE8-11AB2BB16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6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BC0E53-57EE-F74F-9F97-475BD9D63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611BF-613C-8848-AB85-2ED37A1C8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3CA0A-3726-244C-85DD-767355FD8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2C1D-3791-4A48-B653-CAF2411262FE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D7C11-AAB4-824F-AFC4-370A9AD01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5E9E6-6744-634C-B133-A3CE7777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08A-C0F8-0B41-BCE8-11AB2BB16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22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69BD-C132-4F44-934C-39050459B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64A95-3273-CB48-95F9-B8E106435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FA55D-8735-9344-A69A-8EC211743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2C1D-3791-4A48-B653-CAF2411262FE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3B190-9316-CC46-A926-639F1A2B8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04EDC-2EF4-C44F-8D98-7F7983207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08A-C0F8-0B41-BCE8-11AB2BB16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0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3BF1-F010-4049-94D5-05076DC13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4029E-91D5-2441-A6AA-F4080287F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51B38-C354-7541-AEDA-35F2F140C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2C1D-3791-4A48-B653-CAF2411262FE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0AB9F-B742-F844-8AF6-C86B1EE9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FD6C3-70E8-8946-ABA4-899C6C8D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08A-C0F8-0B41-BCE8-11AB2BB16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70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DF8BF-CA32-F640-843D-8E2192504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4C3D-F4B2-E64A-9637-8BC3B33C9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BC958-788E-D34E-B9B1-A7D4A05AD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E50B7-CDF3-F143-B0F8-BFCCD7C0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2C1D-3791-4A48-B653-CAF2411262FE}" type="datetimeFigureOut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9C3C4-BA92-0E49-A064-5EE568B4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443C4-532B-C048-A788-7A14EA74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08A-C0F8-0B41-BCE8-11AB2BB16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92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1007D-C64E-4146-B0B8-B2D810046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BAEEE-107F-9C4B-8947-738843FC3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12D87-13EB-0E4C-A363-4EAAAC036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FCE7BE-3BBD-804E-8B55-F33595E43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0CBEF-E682-3048-B574-85B10E26D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F3D258-B8BD-8A4A-9447-F2F60EEC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2C1D-3791-4A48-B653-CAF2411262FE}" type="datetimeFigureOut">
              <a:rPr lang="en-US" smtClean="0"/>
              <a:t>2/7/19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EB432A-B4F3-7A41-948E-0B2F9D8A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2066C3-076E-D340-8893-18AC0911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08A-C0F8-0B41-BCE8-11AB2BB16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24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7B1B4-3A50-5A40-A288-FBE1E184A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5F144C-5E38-6E47-AF97-88EC3F9D2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2C1D-3791-4A48-B653-CAF2411262FE}" type="datetimeFigureOut">
              <a:rPr lang="en-US" smtClean="0"/>
              <a:t>2/7/19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6387F-0CB6-2544-B551-22570C9FF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6B6A1-CE9E-8C49-B9CB-B6CB3BB6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08A-C0F8-0B41-BCE8-11AB2BB16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74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AC1DEA-0B9B-A348-8BCF-076BC1ADE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2C1D-3791-4A48-B653-CAF2411262FE}" type="datetimeFigureOut">
              <a:rPr lang="en-US" smtClean="0"/>
              <a:t>2/7/19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225418-4FDE-B948-9B3B-EB89EE2D9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386B5-1986-3E41-B6A9-98E55953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08A-C0F8-0B41-BCE8-11AB2BB16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1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FA9F7-B5C0-844C-9FCB-B8F8F09B4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88AF5-F0D4-4742-9F67-7768F6C42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A3C2E-A006-D040-9B09-D963A348A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3802A-6246-164D-A970-251670373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2C1D-3791-4A48-B653-CAF2411262FE}" type="datetimeFigureOut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96616-E54C-F949-AA6C-B3049F1D7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50160-6CFF-C34B-8718-A34B8F8F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08A-C0F8-0B41-BCE8-11AB2BB16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92F9D-950A-F148-80AD-263C7912B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19245B-4A8F-9349-A37C-D9376D208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6E425-B84C-8742-9542-5D28DC691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3815E-C4E4-F24D-B50F-65B377D79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2C1D-3791-4A48-B653-CAF2411262FE}" type="datetimeFigureOut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97E96-65C5-D146-8A88-23CDD4373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25D4F-5D52-E64F-BE06-A6C1F7406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08A-C0F8-0B41-BCE8-11AB2BB16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4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F40C2E-FEB3-5540-9D57-EEBCF66A1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FAD1B-C3A5-5946-BA8B-1E5FEB114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5366D-2EC7-6C42-A2C2-2645E9370F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12C1D-3791-4A48-B653-CAF2411262FE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DFE24-2661-8D4B-BF74-921B3CEF7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DF5BE-76A4-5448-9192-4650E1BB7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E308A-C0F8-0B41-BCE8-11AB2BB16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29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06B1FF-944B-EB41-A50F-3AA26B789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7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How to access Digital Welcome API’s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48A08-6B5C-5341-896D-9805C0988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8125" y="1064569"/>
            <a:ext cx="11820525" cy="823912"/>
          </a:xfrm>
        </p:spPr>
        <p:txBody>
          <a:bodyPr anchor="ctr">
            <a:normAutofit/>
          </a:bodyPr>
          <a:lstStyle/>
          <a:p>
            <a:pPr algn="ctr"/>
            <a:r>
              <a:rPr lang="en-US" sz="1800" dirty="0" err="1">
                <a:solidFill>
                  <a:schemeClr val="bg2">
                    <a:lumMod val="90000"/>
                  </a:schemeClr>
                </a:solidFill>
              </a:rPr>
              <a:t>hostname:port</a:t>
            </a:r>
            <a:r>
              <a:rPr lang="en-US" sz="1800" dirty="0">
                <a:solidFill>
                  <a:schemeClr val="bg2">
                    <a:lumMod val="90000"/>
                  </a:schemeClr>
                </a:solidFill>
              </a:rPr>
              <a:t>           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api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/v1/&lt;endpoint&gt;   </a:t>
            </a:r>
            <a:r>
              <a:rPr lang="en-US" sz="1800" dirty="0">
                <a:solidFill>
                  <a:schemeClr val="bg2">
                    <a:lumMod val="90000"/>
                  </a:schemeClr>
                </a:solidFill>
              </a:rPr>
              <a:t>or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  /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api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/v1/&lt;endpoint&gt;/:id   </a:t>
            </a:r>
            <a:r>
              <a:rPr lang="en-US" sz="1800" dirty="0">
                <a:solidFill>
                  <a:schemeClr val="bg2">
                    <a:lumMod val="90000"/>
                  </a:schemeClr>
                </a:solidFill>
              </a:rPr>
              <a:t>or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   /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api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/v1/&lt;endpoint&gt;/:id/command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6A735-2225-2B4D-BCBD-85926B025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88480"/>
            <a:ext cx="5157787" cy="4950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Available endpoints</a:t>
            </a:r>
          </a:p>
          <a:p>
            <a:pPr>
              <a:buFont typeface="Wingdings" pitchFamily="2" charset="2"/>
              <a:buChar char="§"/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contacts</a:t>
            </a:r>
          </a:p>
          <a:p>
            <a:pPr>
              <a:buFont typeface="Wingdings" pitchFamily="2" charset="2"/>
              <a:buChar char="§"/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rooms</a:t>
            </a:r>
          </a:p>
          <a:p>
            <a:pPr>
              <a:buFont typeface="Wingdings" pitchFamily="2" charset="2"/>
              <a:buChar char="§"/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meetings</a:t>
            </a:r>
          </a:p>
          <a:p>
            <a:pPr>
              <a:buFont typeface="Wingdings" pitchFamily="2" charset="2"/>
              <a:buChar char="§"/>
            </a:pP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networkAccess</a:t>
            </a: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checkins</a:t>
            </a: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webexDevice</a:t>
            </a: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digitalSignage</a:t>
            </a: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notify</a:t>
            </a:r>
          </a:p>
          <a:p>
            <a:pPr>
              <a:buFont typeface="Wingdings" pitchFamily="2" charset="2"/>
              <a:buChar char="§"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EB6D68-FBD5-BD4F-AB3B-85D87781F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888481"/>
            <a:ext cx="5610226" cy="4950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Available commands</a:t>
            </a:r>
          </a:p>
          <a:p>
            <a:pPr>
              <a:buFont typeface="Wingdings" pitchFamily="2" charset="2"/>
              <a:buChar char="§"/>
            </a:pP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checkin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/all/:id</a:t>
            </a:r>
          </a:p>
          <a:p>
            <a:pPr>
              <a:buFont typeface="Wingdings" pitchFamily="2" charset="2"/>
              <a:buChar char="§"/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meeting/all/:id</a:t>
            </a:r>
          </a:p>
          <a:p>
            <a:pPr>
              <a:buFont typeface="Wingdings" pitchFamily="2" charset="2"/>
              <a:buChar char="§"/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notify/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checkin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/:id</a:t>
            </a:r>
          </a:p>
          <a:p>
            <a:pPr>
              <a:buFont typeface="Wingdings" pitchFamily="2" charset="2"/>
              <a:buChar char="§"/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notify/teams</a:t>
            </a:r>
          </a:p>
          <a:p>
            <a:pPr>
              <a:buFont typeface="Wingdings" pitchFamily="2" charset="2"/>
              <a:buChar char="§"/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notify/email</a:t>
            </a:r>
          </a:p>
          <a:p>
            <a:pPr>
              <a:buFont typeface="Wingdings" pitchFamily="2" charset="2"/>
              <a:buChar char="§"/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notify/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sms</a:t>
            </a: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digitalSignage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/:id/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signageContent</a:t>
            </a: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webexDevice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/:id/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callConnect</a:t>
            </a: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630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169417-4783-7F46-AD42-DC1C7710C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432894"/>
              </p:ext>
            </p:extLst>
          </p:nvPr>
        </p:nvGraphicFramePr>
        <p:xfrm>
          <a:off x="118462" y="161350"/>
          <a:ext cx="9700722" cy="115200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73723">
                  <a:extLst>
                    <a:ext uri="{9D8B030D-6E8A-4147-A177-3AD203B41FA5}">
                      <a16:colId xmlns:a16="http://schemas.microsoft.com/office/drawing/2014/main" val="1236803226"/>
                    </a:ext>
                  </a:extLst>
                </a:gridCol>
                <a:gridCol w="1064871">
                  <a:extLst>
                    <a:ext uri="{9D8B030D-6E8A-4147-A177-3AD203B41FA5}">
                      <a16:colId xmlns:a16="http://schemas.microsoft.com/office/drawing/2014/main" val="3940262812"/>
                    </a:ext>
                  </a:extLst>
                </a:gridCol>
                <a:gridCol w="945266">
                  <a:extLst>
                    <a:ext uri="{9D8B030D-6E8A-4147-A177-3AD203B41FA5}">
                      <a16:colId xmlns:a16="http://schemas.microsoft.com/office/drawing/2014/main" val="1368378829"/>
                    </a:ext>
                  </a:extLst>
                </a:gridCol>
                <a:gridCol w="945266">
                  <a:extLst>
                    <a:ext uri="{9D8B030D-6E8A-4147-A177-3AD203B41FA5}">
                      <a16:colId xmlns:a16="http://schemas.microsoft.com/office/drawing/2014/main" val="699439882"/>
                    </a:ext>
                  </a:extLst>
                </a:gridCol>
                <a:gridCol w="945266">
                  <a:extLst>
                    <a:ext uri="{9D8B030D-6E8A-4147-A177-3AD203B41FA5}">
                      <a16:colId xmlns:a16="http://schemas.microsoft.com/office/drawing/2014/main" val="2992445363"/>
                    </a:ext>
                  </a:extLst>
                </a:gridCol>
                <a:gridCol w="945266">
                  <a:extLst>
                    <a:ext uri="{9D8B030D-6E8A-4147-A177-3AD203B41FA5}">
                      <a16:colId xmlns:a16="http://schemas.microsoft.com/office/drawing/2014/main" val="175386102"/>
                    </a:ext>
                  </a:extLst>
                </a:gridCol>
                <a:gridCol w="945266">
                  <a:extLst>
                    <a:ext uri="{9D8B030D-6E8A-4147-A177-3AD203B41FA5}">
                      <a16:colId xmlns:a16="http://schemas.microsoft.com/office/drawing/2014/main" val="1512297053"/>
                    </a:ext>
                  </a:extLst>
                </a:gridCol>
                <a:gridCol w="945266">
                  <a:extLst>
                    <a:ext uri="{9D8B030D-6E8A-4147-A177-3AD203B41FA5}">
                      <a16:colId xmlns:a16="http://schemas.microsoft.com/office/drawing/2014/main" val="1997673990"/>
                    </a:ext>
                  </a:extLst>
                </a:gridCol>
                <a:gridCol w="945266">
                  <a:extLst>
                    <a:ext uri="{9D8B030D-6E8A-4147-A177-3AD203B41FA5}">
                      <a16:colId xmlns:a16="http://schemas.microsoft.com/office/drawing/2014/main" val="1894663954"/>
                    </a:ext>
                  </a:extLst>
                </a:gridCol>
                <a:gridCol w="945266">
                  <a:extLst>
                    <a:ext uri="{9D8B030D-6E8A-4147-A177-3AD203B41FA5}">
                      <a16:colId xmlns:a16="http://schemas.microsoft.com/office/drawing/2014/main" val="3751032671"/>
                    </a:ext>
                  </a:extLst>
                </a:gridCol>
              </a:tblGrid>
              <a:tr h="251948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CONTACTS</a:t>
                      </a:r>
                    </a:p>
                    <a:p>
                      <a:pPr algn="ctr"/>
                      <a:endParaRPr lang="en-US" sz="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iscoSans" panose="020B0503020201020303" pitchFamily="34" charset="0"/>
                      </a:endParaRPr>
                    </a:p>
                    <a:p>
                      <a:pPr algn="ctr"/>
                      <a:r>
                        <a:rPr lang="en-US" sz="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/contacts</a:t>
                      </a:r>
                    </a:p>
                  </a:txBody>
                  <a:tcPr vert="vert27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CREATE UPDATE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_id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CiscoSans" panose="020B0503020201020303" pitchFamily="34" charset="0"/>
                        </a:rPr>
                        <a:t>name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email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type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phone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photo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date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661714"/>
                  </a:ext>
                </a:extLst>
              </a:tr>
              <a:tr h="2519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firstName</a:t>
                      </a:r>
                      <a:endParaRPr lang="en-US" sz="10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iscoSans" panose="020B0503020201020303" pitchFamily="34" charset="0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lastName</a:t>
                      </a:r>
                      <a:endParaRPr lang="en-US" sz="10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iscoSans" panose="020B0503020201020303" pitchFamily="34" charset="0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9382981"/>
                  </a:ext>
                </a:extLst>
              </a:tr>
              <a:tr h="3961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String</a:t>
                      </a:r>
                    </a:p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(24)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latin typeface="CiscoSans" panose="020B0503020201020303" pitchFamily="34" charset="0"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latin typeface="CiscoSans" panose="020B0503020201020303" pitchFamily="34" charset="0"/>
                        </a:rPr>
                        <a:t>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latin typeface="CiscoSans" panose="020B0503020201020303" pitchFamily="34" charset="0"/>
                        </a:rPr>
                        <a:t>min(11)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Number</a:t>
                      </a:r>
                    </a:p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min(1).max(5)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latin typeface="CiscoSans" panose="020B0503020201020303" pitchFamily="34" charset="0"/>
                        </a:rPr>
                        <a:t>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latin typeface="CiscoSans" panose="020B0503020201020303" pitchFamily="34" charset="0"/>
                        </a:rPr>
                        <a:t>min(10)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Buffer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1109041"/>
                  </a:ext>
                </a:extLst>
              </a:tr>
              <a:tr h="251948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iscoSans" panose="020B0503020201020303" pitchFamily="34" charset="0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READ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CiscoSans" panose="020B0503020201020303" pitchFamily="34" charset="0"/>
                        </a:rPr>
                        <a:t>/:id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6989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C294213-8A60-2C49-93EC-9FDFDE131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511159"/>
              </p:ext>
            </p:extLst>
          </p:nvPr>
        </p:nvGraphicFramePr>
        <p:xfrm>
          <a:off x="118468" y="1413355"/>
          <a:ext cx="11609296" cy="869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68158">
                  <a:extLst>
                    <a:ext uri="{9D8B030D-6E8A-4147-A177-3AD203B41FA5}">
                      <a16:colId xmlns:a16="http://schemas.microsoft.com/office/drawing/2014/main" val="1236803226"/>
                    </a:ext>
                  </a:extLst>
                </a:gridCol>
                <a:gridCol w="1070928">
                  <a:extLst>
                    <a:ext uri="{9D8B030D-6E8A-4147-A177-3AD203B41FA5}">
                      <a16:colId xmlns:a16="http://schemas.microsoft.com/office/drawing/2014/main" val="3940262812"/>
                    </a:ext>
                  </a:extLst>
                </a:gridCol>
                <a:gridCol w="947021">
                  <a:extLst>
                    <a:ext uri="{9D8B030D-6E8A-4147-A177-3AD203B41FA5}">
                      <a16:colId xmlns:a16="http://schemas.microsoft.com/office/drawing/2014/main" val="1368378829"/>
                    </a:ext>
                  </a:extLst>
                </a:gridCol>
                <a:gridCol w="947021">
                  <a:extLst>
                    <a:ext uri="{9D8B030D-6E8A-4147-A177-3AD203B41FA5}">
                      <a16:colId xmlns:a16="http://schemas.microsoft.com/office/drawing/2014/main" val="699439882"/>
                    </a:ext>
                  </a:extLst>
                </a:gridCol>
                <a:gridCol w="947021">
                  <a:extLst>
                    <a:ext uri="{9D8B030D-6E8A-4147-A177-3AD203B41FA5}">
                      <a16:colId xmlns:a16="http://schemas.microsoft.com/office/drawing/2014/main" val="2992445363"/>
                    </a:ext>
                  </a:extLst>
                </a:gridCol>
                <a:gridCol w="947021">
                  <a:extLst>
                    <a:ext uri="{9D8B030D-6E8A-4147-A177-3AD203B41FA5}">
                      <a16:colId xmlns:a16="http://schemas.microsoft.com/office/drawing/2014/main" val="175386102"/>
                    </a:ext>
                  </a:extLst>
                </a:gridCol>
                <a:gridCol w="947021">
                  <a:extLst>
                    <a:ext uri="{9D8B030D-6E8A-4147-A177-3AD203B41FA5}">
                      <a16:colId xmlns:a16="http://schemas.microsoft.com/office/drawing/2014/main" val="3665125070"/>
                    </a:ext>
                  </a:extLst>
                </a:gridCol>
                <a:gridCol w="947021">
                  <a:extLst>
                    <a:ext uri="{9D8B030D-6E8A-4147-A177-3AD203B41FA5}">
                      <a16:colId xmlns:a16="http://schemas.microsoft.com/office/drawing/2014/main" val="1512297053"/>
                    </a:ext>
                  </a:extLst>
                </a:gridCol>
                <a:gridCol w="947021">
                  <a:extLst>
                    <a:ext uri="{9D8B030D-6E8A-4147-A177-3AD203B41FA5}">
                      <a16:colId xmlns:a16="http://schemas.microsoft.com/office/drawing/2014/main" val="1997673990"/>
                    </a:ext>
                  </a:extLst>
                </a:gridCol>
                <a:gridCol w="947021">
                  <a:extLst>
                    <a:ext uri="{9D8B030D-6E8A-4147-A177-3AD203B41FA5}">
                      <a16:colId xmlns:a16="http://schemas.microsoft.com/office/drawing/2014/main" val="3751032671"/>
                    </a:ext>
                  </a:extLst>
                </a:gridCol>
                <a:gridCol w="947021">
                  <a:extLst>
                    <a:ext uri="{9D8B030D-6E8A-4147-A177-3AD203B41FA5}">
                      <a16:colId xmlns:a16="http://schemas.microsoft.com/office/drawing/2014/main" val="2712477670"/>
                    </a:ext>
                  </a:extLst>
                </a:gridCol>
                <a:gridCol w="947021">
                  <a:extLst>
                    <a:ext uri="{9D8B030D-6E8A-4147-A177-3AD203B41FA5}">
                      <a16:colId xmlns:a16="http://schemas.microsoft.com/office/drawing/2014/main" val="1963985360"/>
                    </a:ext>
                  </a:extLst>
                </a:gridCol>
              </a:tblGrid>
              <a:tr h="252000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ROOMS</a:t>
                      </a:r>
                    </a:p>
                    <a:p>
                      <a:pPr algn="ctr"/>
                      <a:endParaRPr lang="en-US" sz="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iscoSans" panose="020B0503020201020303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/rooms</a:t>
                      </a:r>
                    </a:p>
                  </a:txBody>
                  <a:tcPr vert="vert27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CREATE UPDATE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_id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name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seats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table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whiteboard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video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videoType</a:t>
                      </a:r>
                      <a:endParaRPr lang="en-US" sz="10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iscoSans" panose="020B0503020201020303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photo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location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tags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66171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String</a:t>
                      </a:r>
                    </a:p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(24)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latin typeface="CiscoSans" panose="020B0503020201020303" pitchFamily="34" charset="0"/>
                        </a:rPr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latin typeface="CiscoSans" panose="020B0503020201020303" pitchFamily="34" charset="0"/>
                        </a:rPr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latin typeface="CiscoSans" panose="020B0503020201020303" pitchFamily="34" charset="0"/>
                        </a:rPr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Buffer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String</a:t>
                      </a:r>
                    </a:p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Array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110904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iscoSans" panose="020B0503020201020303" pitchFamily="34" charset="0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READ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CiscoSans" panose="020B0503020201020303" pitchFamily="34" charset="0"/>
                        </a:rPr>
                        <a:t>/:id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>
                    <a:solidFill>
                      <a:srgbClr val="CFD6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>
                    <a:solidFill>
                      <a:srgbClr val="CFD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6989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322241A-E4A7-2E40-BBFB-4CDB76E5B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802790"/>
              </p:ext>
            </p:extLst>
          </p:nvPr>
        </p:nvGraphicFramePr>
        <p:xfrm>
          <a:off x="118468" y="2383119"/>
          <a:ext cx="9720013" cy="1121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73724">
                  <a:extLst>
                    <a:ext uri="{9D8B030D-6E8A-4147-A177-3AD203B41FA5}">
                      <a16:colId xmlns:a16="http://schemas.microsoft.com/office/drawing/2014/main" val="1236803226"/>
                    </a:ext>
                  </a:extLst>
                </a:gridCol>
                <a:gridCol w="1053297">
                  <a:extLst>
                    <a:ext uri="{9D8B030D-6E8A-4147-A177-3AD203B41FA5}">
                      <a16:colId xmlns:a16="http://schemas.microsoft.com/office/drawing/2014/main" val="3940262812"/>
                    </a:ext>
                  </a:extLst>
                </a:gridCol>
                <a:gridCol w="949124">
                  <a:extLst>
                    <a:ext uri="{9D8B030D-6E8A-4147-A177-3AD203B41FA5}">
                      <a16:colId xmlns:a16="http://schemas.microsoft.com/office/drawing/2014/main" val="1368378829"/>
                    </a:ext>
                  </a:extLst>
                </a:gridCol>
                <a:gridCol w="949124">
                  <a:extLst>
                    <a:ext uri="{9D8B030D-6E8A-4147-A177-3AD203B41FA5}">
                      <a16:colId xmlns:a16="http://schemas.microsoft.com/office/drawing/2014/main" val="3748896636"/>
                    </a:ext>
                  </a:extLst>
                </a:gridCol>
                <a:gridCol w="949124">
                  <a:extLst>
                    <a:ext uri="{9D8B030D-6E8A-4147-A177-3AD203B41FA5}">
                      <a16:colId xmlns:a16="http://schemas.microsoft.com/office/drawing/2014/main" val="699439882"/>
                    </a:ext>
                  </a:extLst>
                </a:gridCol>
                <a:gridCol w="949124">
                  <a:extLst>
                    <a:ext uri="{9D8B030D-6E8A-4147-A177-3AD203B41FA5}">
                      <a16:colId xmlns:a16="http://schemas.microsoft.com/office/drawing/2014/main" val="2992445363"/>
                    </a:ext>
                  </a:extLst>
                </a:gridCol>
                <a:gridCol w="949124">
                  <a:extLst>
                    <a:ext uri="{9D8B030D-6E8A-4147-A177-3AD203B41FA5}">
                      <a16:colId xmlns:a16="http://schemas.microsoft.com/office/drawing/2014/main" val="175386102"/>
                    </a:ext>
                  </a:extLst>
                </a:gridCol>
                <a:gridCol w="949124">
                  <a:extLst>
                    <a:ext uri="{9D8B030D-6E8A-4147-A177-3AD203B41FA5}">
                      <a16:colId xmlns:a16="http://schemas.microsoft.com/office/drawing/2014/main" val="1512297053"/>
                    </a:ext>
                  </a:extLst>
                </a:gridCol>
                <a:gridCol w="949124">
                  <a:extLst>
                    <a:ext uri="{9D8B030D-6E8A-4147-A177-3AD203B41FA5}">
                      <a16:colId xmlns:a16="http://schemas.microsoft.com/office/drawing/2014/main" val="1997673990"/>
                    </a:ext>
                  </a:extLst>
                </a:gridCol>
                <a:gridCol w="949124">
                  <a:extLst>
                    <a:ext uri="{9D8B030D-6E8A-4147-A177-3AD203B41FA5}">
                      <a16:colId xmlns:a16="http://schemas.microsoft.com/office/drawing/2014/main" val="1894663954"/>
                    </a:ext>
                  </a:extLst>
                </a:gridCol>
              </a:tblGrid>
              <a:tr h="252000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MEETINGS</a:t>
                      </a:r>
                    </a:p>
                    <a:p>
                      <a:pPr algn="ctr"/>
                      <a:endParaRPr lang="en-US" sz="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iscoSans" panose="020B0503020201020303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/meetings</a:t>
                      </a:r>
                    </a:p>
                  </a:txBody>
                  <a:tcPr vert="vert27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CREATE UPDATE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_id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date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subject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hostId</a:t>
                      </a:r>
                      <a:endParaRPr lang="en-US" sz="10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iscoSans" panose="020B0503020201020303" pitchFamily="34" charset="0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visitorId</a:t>
                      </a:r>
                      <a:endParaRPr lang="en-US" sz="10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iscoSans" panose="020B0503020201020303" pitchFamily="34" charset="0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roomId</a:t>
                      </a:r>
                      <a:endParaRPr lang="en-US" sz="10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iscoSans" panose="020B0503020201020303" pitchFamily="34" charset="0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participants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tags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66171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iscoSans" panose="020B05030202010203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iscoSans" panose="020B0503020201020303" pitchFamily="34" charset="0"/>
                      </a:endParaRPr>
                    </a:p>
                  </a:txBody>
                  <a:tcPr anchor="ctr"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iscoSans" panose="020B0503020201020303" pitchFamily="34" charset="0"/>
                      </a:endParaRPr>
                    </a:p>
                  </a:txBody>
                  <a:tcPr anchor="ctr"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contacts._id</a:t>
                      </a:r>
                      <a:endParaRPr lang="en-US" sz="10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iscoSans" panose="020B0503020201020303" pitchFamily="34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contacts._id</a:t>
                      </a:r>
                      <a:endParaRPr lang="en-US" sz="10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iscoSans" panose="020B0503020201020303" pitchFamily="34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rooms._id</a:t>
                      </a:r>
                      <a:endParaRPr lang="en-US" sz="10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iscoSans" panose="020B0503020201020303" pitchFamily="34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iscoSans" panose="020B0503020201020303" pitchFamily="34" charset="0"/>
                      </a:endParaRPr>
                    </a:p>
                  </a:txBody>
                  <a:tcPr anchor="ctr"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iscoSans" panose="020B05030202010203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938298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String</a:t>
                      </a:r>
                    </a:p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(24)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String</a:t>
                      </a:r>
                    </a:p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(24)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String</a:t>
                      </a:r>
                    </a:p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(24)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String</a:t>
                      </a:r>
                    </a:p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(24)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String</a:t>
                      </a:r>
                    </a:p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String</a:t>
                      </a:r>
                    </a:p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Array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110904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iscoSans" panose="020B0503020201020303" pitchFamily="34" charset="0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READ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CiscoSans" panose="020B0503020201020303" pitchFamily="34" charset="0"/>
                        </a:rPr>
                        <a:t>/:id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6989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CBC4282-7071-C542-96A5-481F18E346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401766"/>
              </p:ext>
            </p:extLst>
          </p:nvPr>
        </p:nvGraphicFramePr>
        <p:xfrm>
          <a:off x="11951280" y="0"/>
          <a:ext cx="32004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0040">
                  <a:extLst>
                    <a:ext uri="{9D8B030D-6E8A-4147-A177-3AD203B41FA5}">
                      <a16:colId xmlns:a16="http://schemas.microsoft.com/office/drawing/2014/main" val="394063864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Auto generated</a:t>
                      </a:r>
                    </a:p>
                  </a:txBody>
                  <a:tcPr vert="vert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940212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Required</a:t>
                      </a:r>
                    </a:p>
                  </a:txBody>
                  <a:tcPr vert="vert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532658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Optional</a:t>
                      </a:r>
                    </a:p>
                  </a:txBody>
                  <a:tcPr vert="vert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224321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Document’s index/field</a:t>
                      </a:r>
                    </a:p>
                  </a:txBody>
                  <a:tcPr vert="vert"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7963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Search</a:t>
                      </a:r>
                    </a:p>
                  </a:txBody>
                  <a:tcPr vert="vert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06459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80A282B-B74F-F44D-B92A-8392127DC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331990"/>
              </p:ext>
            </p:extLst>
          </p:nvPr>
        </p:nvGraphicFramePr>
        <p:xfrm>
          <a:off x="118461" y="3604883"/>
          <a:ext cx="8787415" cy="1144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7349">
                  <a:extLst>
                    <a:ext uri="{9D8B030D-6E8A-4147-A177-3AD203B41FA5}">
                      <a16:colId xmlns:a16="http://schemas.microsoft.com/office/drawing/2014/main" val="1236803226"/>
                    </a:ext>
                  </a:extLst>
                </a:gridCol>
                <a:gridCol w="1043682">
                  <a:extLst>
                    <a:ext uri="{9D8B030D-6E8A-4147-A177-3AD203B41FA5}">
                      <a16:colId xmlns:a16="http://schemas.microsoft.com/office/drawing/2014/main" val="3940262812"/>
                    </a:ext>
                  </a:extLst>
                </a:gridCol>
                <a:gridCol w="950912">
                  <a:extLst>
                    <a:ext uri="{9D8B030D-6E8A-4147-A177-3AD203B41FA5}">
                      <a16:colId xmlns:a16="http://schemas.microsoft.com/office/drawing/2014/main" val="1368378829"/>
                    </a:ext>
                  </a:extLst>
                </a:gridCol>
                <a:gridCol w="950912">
                  <a:extLst>
                    <a:ext uri="{9D8B030D-6E8A-4147-A177-3AD203B41FA5}">
                      <a16:colId xmlns:a16="http://schemas.microsoft.com/office/drawing/2014/main" val="3748896636"/>
                    </a:ext>
                  </a:extLst>
                </a:gridCol>
                <a:gridCol w="950912">
                  <a:extLst>
                    <a:ext uri="{9D8B030D-6E8A-4147-A177-3AD203B41FA5}">
                      <a16:colId xmlns:a16="http://schemas.microsoft.com/office/drawing/2014/main" val="175386102"/>
                    </a:ext>
                  </a:extLst>
                </a:gridCol>
                <a:gridCol w="950912">
                  <a:extLst>
                    <a:ext uri="{9D8B030D-6E8A-4147-A177-3AD203B41FA5}">
                      <a16:colId xmlns:a16="http://schemas.microsoft.com/office/drawing/2014/main" val="4093742203"/>
                    </a:ext>
                  </a:extLst>
                </a:gridCol>
                <a:gridCol w="950912">
                  <a:extLst>
                    <a:ext uri="{9D8B030D-6E8A-4147-A177-3AD203B41FA5}">
                      <a16:colId xmlns:a16="http://schemas.microsoft.com/office/drawing/2014/main" val="1512297053"/>
                    </a:ext>
                  </a:extLst>
                </a:gridCol>
                <a:gridCol w="950912">
                  <a:extLst>
                    <a:ext uri="{9D8B030D-6E8A-4147-A177-3AD203B41FA5}">
                      <a16:colId xmlns:a16="http://schemas.microsoft.com/office/drawing/2014/main" val="1677814848"/>
                    </a:ext>
                  </a:extLst>
                </a:gridCol>
                <a:gridCol w="950912">
                  <a:extLst>
                    <a:ext uri="{9D8B030D-6E8A-4147-A177-3AD203B41FA5}">
                      <a16:colId xmlns:a16="http://schemas.microsoft.com/office/drawing/2014/main" val="2701607076"/>
                    </a:ext>
                  </a:extLst>
                </a:gridCol>
              </a:tblGrid>
              <a:tr h="252000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CHECKINS</a:t>
                      </a:r>
                    </a:p>
                    <a:p>
                      <a:pPr algn="ctr"/>
                      <a:endParaRPr lang="en-US" sz="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iscoSans" panose="020B0503020201020303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/</a:t>
                      </a:r>
                      <a:r>
                        <a:rPr lang="en-US" sz="8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checkins</a:t>
                      </a:r>
                      <a:endParaRPr lang="en-US" sz="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iscoSans" panose="020B0503020201020303" pitchFamily="34" charset="0"/>
                      </a:endParaRPr>
                    </a:p>
                  </a:txBody>
                  <a:tcPr vert="vert27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CREATE UPDATE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_id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date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visitorId</a:t>
                      </a:r>
                      <a:endParaRPr lang="en-US" sz="10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iscoSans" panose="020B0503020201020303" pitchFamily="34" charset="0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hostId</a:t>
                      </a:r>
                      <a:endParaRPr lang="en-US" sz="10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iscoSans" panose="020B0503020201020303" pitchFamily="34" charset="0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meetingId</a:t>
                      </a:r>
                      <a:endParaRPr lang="en-US" sz="10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iscoSans" panose="020B0503020201020303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username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kioskId</a:t>
                      </a:r>
                      <a:endParaRPr lang="en-US" sz="10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iscoSans" panose="020B0503020201020303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66171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iscoSans" panose="020B05030202010203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iscoSans" panose="020B0503020201020303" pitchFamily="34" charset="0"/>
                      </a:endParaRPr>
                    </a:p>
                  </a:txBody>
                  <a:tcPr anchor="ctr"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contacts._id</a:t>
                      </a:r>
                      <a:endParaRPr lang="en-US" sz="10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iscoSans" panose="020B0503020201020303" pitchFamily="34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contacts._id</a:t>
                      </a:r>
                      <a:endParaRPr lang="en-US" sz="10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iscoSans" panose="020B0503020201020303" pitchFamily="34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meetings._id</a:t>
                      </a:r>
                      <a:endParaRPr lang="en-US" sz="9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iscoSans" panose="020B0503020201020303" pitchFamily="34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networkAccessId</a:t>
                      </a:r>
                      <a:r>
                        <a:rPr lang="en-US" sz="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.</a:t>
                      </a:r>
                    </a:p>
                    <a:p>
                      <a:r>
                        <a:rPr lang="en-US" sz="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username</a:t>
                      </a:r>
                      <a:endParaRPr lang="en-US" sz="7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iscoSans" panose="020B0503020201020303" pitchFamily="34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kiosks._id</a:t>
                      </a:r>
                      <a:endParaRPr lang="en-US" sz="9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iscoSans" panose="020B0503020201020303" pitchFamily="34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38298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String</a:t>
                      </a:r>
                    </a:p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(24)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String</a:t>
                      </a:r>
                    </a:p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(24)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String</a:t>
                      </a:r>
                    </a:p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(24)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String</a:t>
                      </a:r>
                    </a:p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(24)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String</a:t>
                      </a:r>
                    </a:p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(24)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String</a:t>
                      </a:r>
                    </a:p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(24)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110904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iscoSans" panose="020B0503020201020303" pitchFamily="34" charset="0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READ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CiscoSans" panose="020B0503020201020303" pitchFamily="34" charset="0"/>
                        </a:rPr>
                        <a:t>/:id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6989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1934A33-0AF3-6740-AC06-4CECEBD41A0F}"/>
              </a:ext>
            </a:extLst>
          </p:cNvPr>
          <p:cNvSpPr/>
          <p:nvPr/>
        </p:nvSpPr>
        <p:spPr>
          <a:xfrm>
            <a:off x="9900894" y="5688347"/>
            <a:ext cx="1955365" cy="9850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1" dirty="0">
                <a:solidFill>
                  <a:schemeClr val="accent2">
                    <a:lumMod val="75000"/>
                  </a:schemeClr>
                </a:solidFill>
                <a:latin typeface="CiscoSans" panose="020B0503020201020303" pitchFamily="34" charset="0"/>
              </a:rPr>
              <a:t>Information type</a:t>
            </a:r>
          </a:p>
          <a:p>
            <a:pPr marL="92075" indent="-92075">
              <a:buFont typeface="Courier New" panose="02070309020205020404" pitchFamily="49" charset="0"/>
              <a:buChar char="o"/>
            </a:pPr>
            <a:r>
              <a:rPr lang="en-US" sz="700" b="1" i="1" dirty="0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String</a:t>
            </a: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 – () is the number of characters</a:t>
            </a:r>
          </a:p>
          <a:p>
            <a:pPr marL="92075" indent="-92075">
              <a:buFont typeface="Courier New" panose="02070309020205020404" pitchFamily="49" charset="0"/>
              <a:buChar char="o"/>
            </a:pPr>
            <a:r>
              <a:rPr lang="en-US" sz="700" b="1" i="1" dirty="0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String Array</a:t>
            </a: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 – {[“value1”, “value2”, … ]}</a:t>
            </a:r>
          </a:p>
          <a:p>
            <a:pPr marL="92075" indent="-92075">
              <a:buFont typeface="Courier New" panose="02070309020205020404" pitchFamily="49" charset="0"/>
              <a:buChar char="o"/>
            </a:pPr>
            <a:r>
              <a:rPr lang="en-US" sz="700" b="1" i="1" dirty="0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Number</a:t>
            </a: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 – Integer value</a:t>
            </a:r>
          </a:p>
          <a:p>
            <a:pPr marL="92075" indent="-92075">
              <a:buFont typeface="Courier New" panose="02070309020205020404" pitchFamily="49" charset="0"/>
              <a:buChar char="o"/>
            </a:pPr>
            <a:r>
              <a:rPr lang="en-US" sz="700" b="1" i="1" dirty="0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Boolean</a:t>
            </a: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 – </a:t>
            </a:r>
            <a:r>
              <a:rPr lang="en-US" sz="700" i="1" dirty="0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true</a:t>
            </a: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 or </a:t>
            </a:r>
            <a:r>
              <a:rPr lang="en-US" sz="700" i="1" dirty="0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false</a:t>
            </a:r>
          </a:p>
          <a:p>
            <a:pPr marL="92075" indent="-92075">
              <a:buFont typeface="Courier New" panose="02070309020205020404" pitchFamily="49" charset="0"/>
              <a:buChar char="o"/>
            </a:pPr>
            <a:r>
              <a:rPr lang="en-US" sz="700" b="1" i="1" dirty="0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Date</a:t>
            </a: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 – </a:t>
            </a:r>
            <a:r>
              <a:rPr lang="en-US" sz="700" i="1" dirty="0" err="1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yyyy</a:t>
            </a:r>
            <a:r>
              <a:rPr lang="en-US" sz="700" i="1" dirty="0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/mm/</a:t>
            </a:r>
            <a:r>
              <a:rPr lang="en-US" sz="700" i="1" dirty="0" err="1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dd</a:t>
            </a:r>
            <a:r>
              <a:rPr lang="en-US" sz="700" i="1" dirty="0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 </a:t>
            </a:r>
            <a:r>
              <a:rPr lang="en-US" sz="700" i="1" dirty="0" err="1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hh:mm:ss</a:t>
            </a:r>
            <a:endParaRPr lang="en-US" sz="700" i="1" dirty="0">
              <a:solidFill>
                <a:schemeClr val="bg2">
                  <a:lumMod val="50000"/>
                </a:schemeClr>
              </a:solidFill>
              <a:latin typeface="CiscoSans" panose="020B0503020201020303" pitchFamily="34" charset="0"/>
            </a:endParaRPr>
          </a:p>
          <a:p>
            <a:pPr marL="92075" indent="-92075">
              <a:buFont typeface="Courier New" panose="02070309020205020404" pitchFamily="49" charset="0"/>
              <a:buChar char="o"/>
            </a:pPr>
            <a:r>
              <a:rPr lang="en-US" sz="700" b="1" i="1" dirty="0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Buffer</a:t>
            </a: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 – Binary stream</a:t>
            </a:r>
          </a:p>
          <a:p>
            <a:pPr marL="92075" indent="-92075">
              <a:buFont typeface="Courier New" panose="02070309020205020404" pitchFamily="49" charset="0"/>
              <a:buChar char="o"/>
            </a:pPr>
            <a:r>
              <a:rPr lang="en-US" sz="700" b="1" dirty="0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/:id</a:t>
            </a: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 – URL parameter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2CE6C6-2077-184E-A387-7D25B0F5A3E6}"/>
              </a:ext>
            </a:extLst>
          </p:cNvPr>
          <p:cNvSpPr/>
          <p:nvPr/>
        </p:nvSpPr>
        <p:spPr>
          <a:xfrm>
            <a:off x="9042690" y="3965708"/>
            <a:ext cx="2771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2">
                    <a:lumMod val="90000"/>
                  </a:schemeClr>
                </a:solidFill>
                <a:latin typeface="CiscoSans" panose="020B0503020201020303" pitchFamily="34" charset="0"/>
              </a:rPr>
              <a:t>hostname:port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/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api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/v1</a:t>
            </a:r>
            <a:endParaRPr lang="en-US" sz="2000" dirty="0">
              <a:latin typeface="CiscoSans" panose="020B0503020201020303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082074C-A5F5-D34F-BA9E-F6D59DDCB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808504"/>
              </p:ext>
            </p:extLst>
          </p:nvPr>
        </p:nvGraphicFramePr>
        <p:xfrm>
          <a:off x="118461" y="4845697"/>
          <a:ext cx="4983767" cy="1121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7349">
                  <a:extLst>
                    <a:ext uri="{9D8B030D-6E8A-4147-A177-3AD203B41FA5}">
                      <a16:colId xmlns:a16="http://schemas.microsoft.com/office/drawing/2014/main" val="1236803226"/>
                    </a:ext>
                  </a:extLst>
                </a:gridCol>
                <a:gridCol w="1043682">
                  <a:extLst>
                    <a:ext uri="{9D8B030D-6E8A-4147-A177-3AD203B41FA5}">
                      <a16:colId xmlns:a16="http://schemas.microsoft.com/office/drawing/2014/main" val="3940262812"/>
                    </a:ext>
                  </a:extLst>
                </a:gridCol>
                <a:gridCol w="950912">
                  <a:extLst>
                    <a:ext uri="{9D8B030D-6E8A-4147-A177-3AD203B41FA5}">
                      <a16:colId xmlns:a16="http://schemas.microsoft.com/office/drawing/2014/main" val="1368378829"/>
                    </a:ext>
                  </a:extLst>
                </a:gridCol>
                <a:gridCol w="950912">
                  <a:extLst>
                    <a:ext uri="{9D8B030D-6E8A-4147-A177-3AD203B41FA5}">
                      <a16:colId xmlns:a16="http://schemas.microsoft.com/office/drawing/2014/main" val="3748896636"/>
                    </a:ext>
                  </a:extLst>
                </a:gridCol>
                <a:gridCol w="950912">
                  <a:extLst>
                    <a:ext uri="{9D8B030D-6E8A-4147-A177-3AD203B41FA5}">
                      <a16:colId xmlns:a16="http://schemas.microsoft.com/office/drawing/2014/main" val="175386102"/>
                    </a:ext>
                  </a:extLst>
                </a:gridCol>
              </a:tblGrid>
              <a:tr h="252000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TOTEMS</a:t>
                      </a:r>
                    </a:p>
                    <a:p>
                      <a:pPr algn="ctr"/>
                      <a:endParaRPr lang="en-US" sz="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iscoSans" panose="020B0503020201020303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/totems</a:t>
                      </a:r>
                    </a:p>
                  </a:txBody>
                  <a:tcPr vert="vert27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CREATE UPDATE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_id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name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ip</a:t>
                      </a:r>
                      <a:endParaRPr lang="en-US" sz="10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iscoSans" panose="020B0503020201020303" pitchFamily="34" charset="0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66171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iscoSans" panose="020B05030202010203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iscoSans" panose="020B0503020201020303" pitchFamily="34" charset="0"/>
                      </a:endParaRPr>
                    </a:p>
                  </a:txBody>
                  <a:tcPr anchor="ctr"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iscoSans" panose="020B0503020201020303" pitchFamily="34" charset="0"/>
                      </a:endParaRPr>
                    </a:p>
                  </a:txBody>
                  <a:tcPr anchor="ctr"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38298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String</a:t>
                      </a:r>
                    </a:p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(24)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110904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iscoSans" panose="020B0503020201020303" pitchFamily="34" charset="0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READ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CiscoSans" panose="020B0503020201020303" pitchFamily="34" charset="0"/>
                        </a:rPr>
                        <a:t>/:id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69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710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CBC4282-7071-C542-96A5-481F18E346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947196"/>
              </p:ext>
            </p:extLst>
          </p:nvPr>
        </p:nvGraphicFramePr>
        <p:xfrm>
          <a:off x="11951280" y="0"/>
          <a:ext cx="32004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0040">
                  <a:extLst>
                    <a:ext uri="{9D8B030D-6E8A-4147-A177-3AD203B41FA5}">
                      <a16:colId xmlns:a16="http://schemas.microsoft.com/office/drawing/2014/main" val="394063864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Auto generated</a:t>
                      </a:r>
                    </a:p>
                  </a:txBody>
                  <a:tcPr vert="vert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940212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Required</a:t>
                      </a:r>
                    </a:p>
                  </a:txBody>
                  <a:tcPr vert="vert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532658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Optional</a:t>
                      </a:r>
                    </a:p>
                  </a:txBody>
                  <a:tcPr vert="vert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224321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Document’s index/field</a:t>
                      </a:r>
                    </a:p>
                  </a:txBody>
                  <a:tcPr vert="vert"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7963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Search</a:t>
                      </a:r>
                    </a:p>
                  </a:txBody>
                  <a:tcPr vert="vert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06459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1934A33-0AF3-6740-AC06-4CECEBD41A0F}"/>
              </a:ext>
            </a:extLst>
          </p:cNvPr>
          <p:cNvSpPr/>
          <p:nvPr/>
        </p:nvSpPr>
        <p:spPr>
          <a:xfrm>
            <a:off x="9900894" y="5755022"/>
            <a:ext cx="1955365" cy="9850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1" dirty="0">
                <a:solidFill>
                  <a:schemeClr val="accent2">
                    <a:lumMod val="75000"/>
                  </a:schemeClr>
                </a:solidFill>
                <a:latin typeface="CiscoSans" panose="020B0503020201020303" pitchFamily="34" charset="0"/>
              </a:rPr>
              <a:t>Information type</a:t>
            </a:r>
          </a:p>
          <a:p>
            <a:pPr marL="92075" indent="-92075">
              <a:buFont typeface="Courier New" panose="02070309020205020404" pitchFamily="49" charset="0"/>
              <a:buChar char="o"/>
            </a:pPr>
            <a:r>
              <a:rPr lang="en-US" sz="700" b="1" i="1" dirty="0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String</a:t>
            </a: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 – () is the number of characters</a:t>
            </a:r>
          </a:p>
          <a:p>
            <a:pPr marL="92075" indent="-92075">
              <a:buFont typeface="Courier New" panose="02070309020205020404" pitchFamily="49" charset="0"/>
              <a:buChar char="o"/>
            </a:pPr>
            <a:r>
              <a:rPr lang="en-US" sz="700" b="1" i="1" dirty="0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String Array</a:t>
            </a: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 – {[“value1”, “value2”, … ]}</a:t>
            </a:r>
          </a:p>
          <a:p>
            <a:pPr marL="92075" indent="-92075">
              <a:buFont typeface="Courier New" panose="02070309020205020404" pitchFamily="49" charset="0"/>
              <a:buChar char="o"/>
            </a:pPr>
            <a:r>
              <a:rPr lang="en-US" sz="700" b="1" i="1" dirty="0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Number</a:t>
            </a: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 – Integer value</a:t>
            </a:r>
          </a:p>
          <a:p>
            <a:pPr marL="92075" indent="-92075">
              <a:buFont typeface="Courier New" panose="02070309020205020404" pitchFamily="49" charset="0"/>
              <a:buChar char="o"/>
            </a:pPr>
            <a:r>
              <a:rPr lang="en-US" sz="700" b="1" i="1" dirty="0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Boolean</a:t>
            </a: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 – </a:t>
            </a:r>
            <a:r>
              <a:rPr lang="en-US" sz="700" i="1" dirty="0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true</a:t>
            </a: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 or </a:t>
            </a:r>
            <a:r>
              <a:rPr lang="en-US" sz="700" i="1" dirty="0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false</a:t>
            </a:r>
          </a:p>
          <a:p>
            <a:pPr marL="92075" indent="-92075">
              <a:buFont typeface="Courier New" panose="02070309020205020404" pitchFamily="49" charset="0"/>
              <a:buChar char="o"/>
            </a:pPr>
            <a:r>
              <a:rPr lang="en-US" sz="700" b="1" i="1" dirty="0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Date</a:t>
            </a: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 – </a:t>
            </a:r>
            <a:r>
              <a:rPr lang="en-US" sz="700" i="1" dirty="0" err="1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yyyy</a:t>
            </a:r>
            <a:r>
              <a:rPr lang="en-US" sz="700" i="1" dirty="0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/mm/</a:t>
            </a:r>
            <a:r>
              <a:rPr lang="en-US" sz="700" i="1" dirty="0" err="1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dd</a:t>
            </a:r>
            <a:r>
              <a:rPr lang="en-US" sz="700" i="1" dirty="0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 </a:t>
            </a:r>
            <a:r>
              <a:rPr lang="en-US" sz="700" i="1" dirty="0" err="1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hh:mm:ss</a:t>
            </a:r>
            <a:endParaRPr lang="en-US" sz="700" i="1" dirty="0">
              <a:solidFill>
                <a:schemeClr val="bg2">
                  <a:lumMod val="50000"/>
                </a:schemeClr>
              </a:solidFill>
              <a:latin typeface="CiscoSans" panose="020B0503020201020303" pitchFamily="34" charset="0"/>
            </a:endParaRPr>
          </a:p>
          <a:p>
            <a:pPr marL="92075" indent="-92075">
              <a:buFont typeface="Courier New" panose="02070309020205020404" pitchFamily="49" charset="0"/>
              <a:buChar char="o"/>
            </a:pPr>
            <a:r>
              <a:rPr lang="en-US" sz="700" b="1" i="1" dirty="0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Buffer</a:t>
            </a: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 – Binary stream</a:t>
            </a:r>
          </a:p>
          <a:p>
            <a:pPr marL="92075" indent="-92075">
              <a:buFont typeface="Courier New" panose="02070309020205020404" pitchFamily="49" charset="0"/>
              <a:buChar char="o"/>
            </a:pPr>
            <a:r>
              <a:rPr lang="en-US" sz="700" b="1" dirty="0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/:id</a:t>
            </a: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 – URL parameter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2CE6C6-2077-184E-A387-7D25B0F5A3E6}"/>
              </a:ext>
            </a:extLst>
          </p:cNvPr>
          <p:cNvSpPr/>
          <p:nvPr/>
        </p:nvSpPr>
        <p:spPr>
          <a:xfrm>
            <a:off x="7056524" y="3793641"/>
            <a:ext cx="48237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>
                <a:solidFill>
                  <a:schemeClr val="bg2">
                    <a:lumMod val="90000"/>
                  </a:schemeClr>
                </a:solidFill>
                <a:latin typeface="CiscoSans" panose="020B0503020201020303" pitchFamily="34" charset="0"/>
              </a:rPr>
              <a:t>hostname:port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/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api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/v1</a:t>
            </a:r>
            <a:endParaRPr lang="en-US" sz="3600" dirty="0">
              <a:latin typeface="CiscoSans" panose="020B0503020201020303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9C86B84-A132-2C48-9D2A-C9C501CAF3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13679"/>
              </p:ext>
            </p:extLst>
          </p:nvPr>
        </p:nvGraphicFramePr>
        <p:xfrm>
          <a:off x="99413" y="147308"/>
          <a:ext cx="6882414" cy="1174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6848">
                  <a:extLst>
                    <a:ext uri="{9D8B030D-6E8A-4147-A177-3AD203B41FA5}">
                      <a16:colId xmlns:a16="http://schemas.microsoft.com/office/drawing/2014/main" val="1236803226"/>
                    </a:ext>
                  </a:extLst>
                </a:gridCol>
                <a:gridCol w="1043201">
                  <a:extLst>
                    <a:ext uri="{9D8B030D-6E8A-4147-A177-3AD203B41FA5}">
                      <a16:colId xmlns:a16="http://schemas.microsoft.com/office/drawing/2014/main" val="3940262812"/>
                    </a:ext>
                  </a:extLst>
                </a:gridCol>
                <a:gridCol w="950473">
                  <a:extLst>
                    <a:ext uri="{9D8B030D-6E8A-4147-A177-3AD203B41FA5}">
                      <a16:colId xmlns:a16="http://schemas.microsoft.com/office/drawing/2014/main" val="1368378829"/>
                    </a:ext>
                  </a:extLst>
                </a:gridCol>
                <a:gridCol w="950473">
                  <a:extLst>
                    <a:ext uri="{9D8B030D-6E8A-4147-A177-3AD203B41FA5}">
                      <a16:colId xmlns:a16="http://schemas.microsoft.com/office/drawing/2014/main" val="3748896636"/>
                    </a:ext>
                  </a:extLst>
                </a:gridCol>
                <a:gridCol w="950473">
                  <a:extLst>
                    <a:ext uri="{9D8B030D-6E8A-4147-A177-3AD203B41FA5}">
                      <a16:colId xmlns:a16="http://schemas.microsoft.com/office/drawing/2014/main" val="175386102"/>
                    </a:ext>
                  </a:extLst>
                </a:gridCol>
                <a:gridCol w="950473">
                  <a:extLst>
                    <a:ext uri="{9D8B030D-6E8A-4147-A177-3AD203B41FA5}">
                      <a16:colId xmlns:a16="http://schemas.microsoft.com/office/drawing/2014/main" val="1512297053"/>
                    </a:ext>
                  </a:extLst>
                </a:gridCol>
                <a:gridCol w="950473">
                  <a:extLst>
                    <a:ext uri="{9D8B030D-6E8A-4147-A177-3AD203B41FA5}">
                      <a16:colId xmlns:a16="http://schemas.microsoft.com/office/drawing/2014/main" val="3290743403"/>
                    </a:ext>
                  </a:extLst>
                </a:gridCol>
              </a:tblGrid>
              <a:tr h="252000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NETWORK</a:t>
                      </a:r>
                    </a:p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ACCESS</a:t>
                      </a:r>
                    </a:p>
                    <a:p>
                      <a:pPr algn="ctr"/>
                      <a:endParaRPr lang="en-US" sz="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iscoSans" panose="020B0503020201020303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/</a:t>
                      </a:r>
                      <a:r>
                        <a:rPr lang="en-US" sz="8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networkAccess</a:t>
                      </a:r>
                      <a:endParaRPr lang="en-US" sz="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iscoSans" panose="020B0503020201020303" pitchFamily="34" charset="0"/>
                      </a:endParaRPr>
                    </a:p>
                  </a:txBody>
                  <a:tcPr vert="vert27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CREATE UPDATE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_id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date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visitorId</a:t>
                      </a:r>
                      <a:endParaRPr lang="en-US" sz="10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iscoSans" panose="020B0503020201020303" pitchFamily="34" charset="0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username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hostId</a:t>
                      </a:r>
                      <a:endParaRPr lang="en-US" sz="10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iscoSans" panose="020B0503020201020303" pitchFamily="34" charset="0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66171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iscoSans" panose="020B05030202010203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iscoSans" panose="020B0503020201020303" pitchFamily="34" charset="0"/>
                      </a:endParaRPr>
                    </a:p>
                  </a:txBody>
                  <a:tcPr anchor="ctr"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contacts._id</a:t>
                      </a:r>
                      <a:endParaRPr lang="en-US" sz="10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iscoSans" panose="020B0503020201020303" pitchFamily="34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networkAccess</a:t>
                      </a:r>
                      <a:r>
                        <a:rPr lang="en-US" sz="7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.</a:t>
                      </a:r>
                    </a:p>
                    <a:p>
                      <a:r>
                        <a:rPr lang="en-US" sz="7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username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contacts._id</a:t>
                      </a:r>
                      <a:endParaRPr lang="en-US" sz="10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iscoSans" panose="020B0503020201020303" pitchFamily="34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38298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String</a:t>
                      </a:r>
                    </a:p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(24)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String</a:t>
                      </a:r>
                    </a:p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(24)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String</a:t>
                      </a:r>
                    </a:p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(24)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String</a:t>
                      </a:r>
                    </a:p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(24)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110904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iscoSans" panose="020B0503020201020303" pitchFamily="34" charset="0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READ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CiscoSans" panose="020B0503020201020303" pitchFamily="34" charset="0"/>
                        </a:rPr>
                        <a:t>/:id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6989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44DB5C5-1042-134E-B222-714737994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156719"/>
              </p:ext>
            </p:extLst>
          </p:nvPr>
        </p:nvGraphicFramePr>
        <p:xfrm>
          <a:off x="99413" y="1416697"/>
          <a:ext cx="9720012" cy="869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5120">
                  <a:extLst>
                    <a:ext uri="{9D8B030D-6E8A-4147-A177-3AD203B41FA5}">
                      <a16:colId xmlns:a16="http://schemas.microsoft.com/office/drawing/2014/main" val="1236803226"/>
                    </a:ext>
                  </a:extLst>
                </a:gridCol>
                <a:gridCol w="1029972">
                  <a:extLst>
                    <a:ext uri="{9D8B030D-6E8A-4147-A177-3AD203B41FA5}">
                      <a16:colId xmlns:a16="http://schemas.microsoft.com/office/drawing/2014/main" val="3940262812"/>
                    </a:ext>
                  </a:extLst>
                </a:gridCol>
                <a:gridCol w="950615">
                  <a:extLst>
                    <a:ext uri="{9D8B030D-6E8A-4147-A177-3AD203B41FA5}">
                      <a16:colId xmlns:a16="http://schemas.microsoft.com/office/drawing/2014/main" val="1368378829"/>
                    </a:ext>
                  </a:extLst>
                </a:gridCol>
                <a:gridCol w="950615">
                  <a:extLst>
                    <a:ext uri="{9D8B030D-6E8A-4147-A177-3AD203B41FA5}">
                      <a16:colId xmlns:a16="http://schemas.microsoft.com/office/drawing/2014/main" val="699439882"/>
                    </a:ext>
                  </a:extLst>
                </a:gridCol>
                <a:gridCol w="950615">
                  <a:extLst>
                    <a:ext uri="{9D8B030D-6E8A-4147-A177-3AD203B41FA5}">
                      <a16:colId xmlns:a16="http://schemas.microsoft.com/office/drawing/2014/main" val="2992445363"/>
                    </a:ext>
                  </a:extLst>
                </a:gridCol>
                <a:gridCol w="950615">
                  <a:extLst>
                    <a:ext uri="{9D8B030D-6E8A-4147-A177-3AD203B41FA5}">
                      <a16:colId xmlns:a16="http://schemas.microsoft.com/office/drawing/2014/main" val="175386102"/>
                    </a:ext>
                  </a:extLst>
                </a:gridCol>
                <a:gridCol w="950615">
                  <a:extLst>
                    <a:ext uri="{9D8B030D-6E8A-4147-A177-3AD203B41FA5}">
                      <a16:colId xmlns:a16="http://schemas.microsoft.com/office/drawing/2014/main" val="3665125070"/>
                    </a:ext>
                  </a:extLst>
                </a:gridCol>
                <a:gridCol w="950615">
                  <a:extLst>
                    <a:ext uri="{9D8B030D-6E8A-4147-A177-3AD203B41FA5}">
                      <a16:colId xmlns:a16="http://schemas.microsoft.com/office/drawing/2014/main" val="1512297053"/>
                    </a:ext>
                  </a:extLst>
                </a:gridCol>
                <a:gridCol w="950615">
                  <a:extLst>
                    <a:ext uri="{9D8B030D-6E8A-4147-A177-3AD203B41FA5}">
                      <a16:colId xmlns:a16="http://schemas.microsoft.com/office/drawing/2014/main" val="349296818"/>
                    </a:ext>
                  </a:extLst>
                </a:gridCol>
                <a:gridCol w="950615">
                  <a:extLst>
                    <a:ext uri="{9D8B030D-6E8A-4147-A177-3AD203B41FA5}">
                      <a16:colId xmlns:a16="http://schemas.microsoft.com/office/drawing/2014/main" val="3751032671"/>
                    </a:ext>
                  </a:extLst>
                </a:gridCol>
              </a:tblGrid>
              <a:tr h="252000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WEBEX</a:t>
                      </a:r>
                    </a:p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DEVICES</a:t>
                      </a:r>
                    </a:p>
                    <a:p>
                      <a:pPr algn="ctr"/>
                      <a:endParaRPr lang="en-US" sz="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iscoSans" panose="020B0503020201020303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/</a:t>
                      </a:r>
                      <a:r>
                        <a:rPr lang="en-US" sz="8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webexDevices</a:t>
                      </a:r>
                      <a:endParaRPr lang="en-US" sz="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iscoSans" panose="020B0503020201020303" pitchFamily="34" charset="0"/>
                      </a:endParaRPr>
                    </a:p>
                  </a:txBody>
                  <a:tcPr vert="vert27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CREATE UPDATE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_id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name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model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ip</a:t>
                      </a:r>
                      <a:endParaRPr lang="en-US" sz="10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iscoSans" panose="020B0503020201020303" pitchFamily="34" charset="0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username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password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defaultCall</a:t>
                      </a:r>
                      <a:endParaRPr lang="en-US" sz="10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iscoSans" panose="020B0503020201020303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date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66171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String</a:t>
                      </a:r>
                    </a:p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(24)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latin typeface="CiscoSans" panose="020B0503020201020303" pitchFamily="34" charset="0"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latin typeface="CiscoSans" panose="020B0503020201020303" pitchFamily="34" charset="0"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latin typeface="CiscoSans" panose="020B0503020201020303" pitchFamily="34" charset="0"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110904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iscoSans" panose="020B0503020201020303" pitchFamily="34" charset="0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READ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CiscoSans" panose="020B0503020201020303" pitchFamily="34" charset="0"/>
                        </a:rPr>
                        <a:t>/:id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>
                    <a:solidFill>
                      <a:srgbClr val="CFD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>
                    <a:solidFill>
                      <a:srgbClr val="CFD6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>
                    <a:solidFill>
                      <a:srgbClr val="CFD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6989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4CC9BC4-03F7-7146-A22C-6E4FC7AE0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257227"/>
              </p:ext>
            </p:extLst>
          </p:nvPr>
        </p:nvGraphicFramePr>
        <p:xfrm>
          <a:off x="99413" y="2386460"/>
          <a:ext cx="9720012" cy="900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5305">
                  <a:extLst>
                    <a:ext uri="{9D8B030D-6E8A-4147-A177-3AD203B41FA5}">
                      <a16:colId xmlns:a16="http://schemas.microsoft.com/office/drawing/2014/main" val="1236803226"/>
                    </a:ext>
                  </a:extLst>
                </a:gridCol>
                <a:gridCol w="1030147">
                  <a:extLst>
                    <a:ext uri="{9D8B030D-6E8A-4147-A177-3AD203B41FA5}">
                      <a16:colId xmlns:a16="http://schemas.microsoft.com/office/drawing/2014/main" val="3940262812"/>
                    </a:ext>
                  </a:extLst>
                </a:gridCol>
                <a:gridCol w="950570">
                  <a:extLst>
                    <a:ext uri="{9D8B030D-6E8A-4147-A177-3AD203B41FA5}">
                      <a16:colId xmlns:a16="http://schemas.microsoft.com/office/drawing/2014/main" val="1368378829"/>
                    </a:ext>
                  </a:extLst>
                </a:gridCol>
                <a:gridCol w="950570">
                  <a:extLst>
                    <a:ext uri="{9D8B030D-6E8A-4147-A177-3AD203B41FA5}">
                      <a16:colId xmlns:a16="http://schemas.microsoft.com/office/drawing/2014/main" val="699439882"/>
                    </a:ext>
                  </a:extLst>
                </a:gridCol>
                <a:gridCol w="950570">
                  <a:extLst>
                    <a:ext uri="{9D8B030D-6E8A-4147-A177-3AD203B41FA5}">
                      <a16:colId xmlns:a16="http://schemas.microsoft.com/office/drawing/2014/main" val="2992445363"/>
                    </a:ext>
                  </a:extLst>
                </a:gridCol>
                <a:gridCol w="950570">
                  <a:extLst>
                    <a:ext uri="{9D8B030D-6E8A-4147-A177-3AD203B41FA5}">
                      <a16:colId xmlns:a16="http://schemas.microsoft.com/office/drawing/2014/main" val="175386102"/>
                    </a:ext>
                  </a:extLst>
                </a:gridCol>
                <a:gridCol w="950570">
                  <a:extLst>
                    <a:ext uri="{9D8B030D-6E8A-4147-A177-3AD203B41FA5}">
                      <a16:colId xmlns:a16="http://schemas.microsoft.com/office/drawing/2014/main" val="3665125070"/>
                    </a:ext>
                  </a:extLst>
                </a:gridCol>
                <a:gridCol w="950570">
                  <a:extLst>
                    <a:ext uri="{9D8B030D-6E8A-4147-A177-3AD203B41FA5}">
                      <a16:colId xmlns:a16="http://schemas.microsoft.com/office/drawing/2014/main" val="1512297053"/>
                    </a:ext>
                  </a:extLst>
                </a:gridCol>
                <a:gridCol w="950570">
                  <a:extLst>
                    <a:ext uri="{9D8B030D-6E8A-4147-A177-3AD203B41FA5}">
                      <a16:colId xmlns:a16="http://schemas.microsoft.com/office/drawing/2014/main" val="1997673990"/>
                    </a:ext>
                  </a:extLst>
                </a:gridCol>
                <a:gridCol w="950570">
                  <a:extLst>
                    <a:ext uri="{9D8B030D-6E8A-4147-A177-3AD203B41FA5}">
                      <a16:colId xmlns:a16="http://schemas.microsoft.com/office/drawing/2014/main" val="3751032671"/>
                    </a:ext>
                  </a:extLst>
                </a:gridCol>
              </a:tblGrid>
              <a:tr h="260831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DIGITAL SIGNAGE</a:t>
                      </a:r>
                    </a:p>
                    <a:p>
                      <a:pPr algn="ctr"/>
                      <a:endParaRPr lang="en-US" sz="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iscoSans" panose="020B0503020201020303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/</a:t>
                      </a:r>
                      <a:r>
                        <a:rPr lang="en-US" sz="8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digitalSignage</a:t>
                      </a:r>
                      <a:endParaRPr lang="en-US" sz="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iscoSans" panose="020B0503020201020303" pitchFamily="34" charset="0"/>
                      </a:endParaRPr>
                    </a:p>
                  </a:txBody>
                  <a:tcPr vert="vert27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CREATE UPDATE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_id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name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model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ip</a:t>
                      </a:r>
                      <a:endParaRPr lang="en-US" sz="10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iscoSans" panose="020B0503020201020303" pitchFamily="34" charset="0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username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password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defaultContent</a:t>
                      </a:r>
                      <a:endParaRPr lang="en-US" sz="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iscoSans" panose="020B0503020201020303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date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661714"/>
                  </a:ext>
                </a:extLst>
              </a:tr>
              <a:tr h="3785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String</a:t>
                      </a:r>
                    </a:p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(24)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latin typeface="CiscoSans" panose="020B0503020201020303" pitchFamily="34" charset="0"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latin typeface="CiscoSans" panose="020B0503020201020303" pitchFamily="34" charset="0"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latin typeface="CiscoSans" panose="020B0503020201020303" pitchFamily="34" charset="0"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1109041"/>
                  </a:ext>
                </a:extLst>
              </a:tr>
              <a:tr h="260831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iscoSans" panose="020B0503020201020303" pitchFamily="34" charset="0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READ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CiscoSans" panose="020B0503020201020303" pitchFamily="34" charset="0"/>
                        </a:rPr>
                        <a:t>/:id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>
                    <a:solidFill>
                      <a:srgbClr val="CFD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>
                    <a:solidFill>
                      <a:srgbClr val="CFD6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>
                    <a:solidFill>
                      <a:srgbClr val="CFD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69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843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169417-4783-7F46-AD42-DC1C7710C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853145"/>
              </p:ext>
            </p:extLst>
          </p:nvPr>
        </p:nvGraphicFramePr>
        <p:xfrm>
          <a:off x="118462" y="196519"/>
          <a:ext cx="3083860" cy="79239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73723">
                  <a:extLst>
                    <a:ext uri="{9D8B030D-6E8A-4147-A177-3AD203B41FA5}">
                      <a16:colId xmlns:a16="http://schemas.microsoft.com/office/drawing/2014/main" val="1236803226"/>
                    </a:ext>
                  </a:extLst>
                </a:gridCol>
                <a:gridCol w="1064871">
                  <a:extLst>
                    <a:ext uri="{9D8B030D-6E8A-4147-A177-3AD203B41FA5}">
                      <a16:colId xmlns:a16="http://schemas.microsoft.com/office/drawing/2014/main" val="3940262812"/>
                    </a:ext>
                  </a:extLst>
                </a:gridCol>
                <a:gridCol w="945266">
                  <a:extLst>
                    <a:ext uri="{9D8B030D-6E8A-4147-A177-3AD203B41FA5}">
                      <a16:colId xmlns:a16="http://schemas.microsoft.com/office/drawing/2014/main" val="1368378829"/>
                    </a:ext>
                  </a:extLst>
                </a:gridCol>
              </a:tblGrid>
              <a:tr h="251948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CHECKIN</a:t>
                      </a:r>
                    </a:p>
                    <a:p>
                      <a:pPr algn="ctr"/>
                      <a:endParaRPr lang="en-US" sz="5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iscoSans" panose="020B0503020201020303" pitchFamily="34" charset="0"/>
                      </a:endParaRP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/notify/</a:t>
                      </a:r>
                      <a:r>
                        <a:rPr lang="en-US" sz="7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checkin</a:t>
                      </a:r>
                      <a:r>
                        <a:rPr lang="en-US" sz="7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/:id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CREATE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/:id  (</a:t>
                      </a:r>
                      <a:r>
                        <a:rPr lang="en-US" sz="10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checkin</a:t>
                      </a:r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)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661714"/>
                  </a:ext>
                </a:extLst>
              </a:tr>
              <a:tr h="3961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String</a:t>
                      </a:r>
                    </a:p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(24)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110904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C294213-8A60-2C49-93EC-9FDFDE131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169451"/>
              </p:ext>
            </p:extLst>
          </p:nvPr>
        </p:nvGraphicFramePr>
        <p:xfrm>
          <a:off x="118468" y="1433096"/>
          <a:ext cx="6874191" cy="617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68158">
                  <a:extLst>
                    <a:ext uri="{9D8B030D-6E8A-4147-A177-3AD203B41FA5}">
                      <a16:colId xmlns:a16="http://schemas.microsoft.com/office/drawing/2014/main" val="1236803226"/>
                    </a:ext>
                  </a:extLst>
                </a:gridCol>
                <a:gridCol w="1070928">
                  <a:extLst>
                    <a:ext uri="{9D8B030D-6E8A-4147-A177-3AD203B41FA5}">
                      <a16:colId xmlns:a16="http://schemas.microsoft.com/office/drawing/2014/main" val="3940262812"/>
                    </a:ext>
                  </a:extLst>
                </a:gridCol>
                <a:gridCol w="947021">
                  <a:extLst>
                    <a:ext uri="{9D8B030D-6E8A-4147-A177-3AD203B41FA5}">
                      <a16:colId xmlns:a16="http://schemas.microsoft.com/office/drawing/2014/main" val="1368378829"/>
                    </a:ext>
                  </a:extLst>
                </a:gridCol>
                <a:gridCol w="947021">
                  <a:extLst>
                    <a:ext uri="{9D8B030D-6E8A-4147-A177-3AD203B41FA5}">
                      <a16:colId xmlns:a16="http://schemas.microsoft.com/office/drawing/2014/main" val="699439882"/>
                    </a:ext>
                  </a:extLst>
                </a:gridCol>
                <a:gridCol w="947021">
                  <a:extLst>
                    <a:ext uri="{9D8B030D-6E8A-4147-A177-3AD203B41FA5}">
                      <a16:colId xmlns:a16="http://schemas.microsoft.com/office/drawing/2014/main" val="2992445363"/>
                    </a:ext>
                  </a:extLst>
                </a:gridCol>
                <a:gridCol w="947021">
                  <a:extLst>
                    <a:ext uri="{9D8B030D-6E8A-4147-A177-3AD203B41FA5}">
                      <a16:colId xmlns:a16="http://schemas.microsoft.com/office/drawing/2014/main" val="175386102"/>
                    </a:ext>
                  </a:extLst>
                </a:gridCol>
                <a:gridCol w="947021">
                  <a:extLst>
                    <a:ext uri="{9D8B030D-6E8A-4147-A177-3AD203B41FA5}">
                      <a16:colId xmlns:a16="http://schemas.microsoft.com/office/drawing/2014/main" val="1963985360"/>
                    </a:ext>
                  </a:extLst>
                </a:gridCol>
              </a:tblGrid>
              <a:tr h="2520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TEAMS</a:t>
                      </a:r>
                    </a:p>
                    <a:p>
                      <a:pPr algn="ctr"/>
                      <a:endParaRPr lang="en-US" sz="5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iscoSans" panose="020B0503020201020303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/notify/teams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CREATE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email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message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file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filename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token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661714"/>
                  </a:ext>
                </a:extLst>
              </a:tr>
              <a:tr h="1199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String</a:t>
                      </a:r>
                    </a:p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latin typeface="CiscoSans" panose="020B0503020201020303" pitchFamily="34" charset="0"/>
                        </a:rPr>
                        <a:t>Buffer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latin typeface="CiscoSans" panose="020B0503020201020303" pitchFamily="34" charset="0"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latin typeface="CiscoSans" panose="020B0503020201020303" pitchFamily="34" charset="0"/>
                        </a:rPr>
                        <a:t>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latin typeface="CiscoSans" panose="020B0503020201020303" pitchFamily="34" charset="0"/>
                        </a:rPr>
                        <a:t>(64)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110904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322241A-E4A7-2E40-BBFB-4CDB76E5B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542653"/>
              </p:ext>
            </p:extLst>
          </p:nvPr>
        </p:nvGraphicFramePr>
        <p:xfrm>
          <a:off x="118468" y="2495036"/>
          <a:ext cx="4974393" cy="617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73724">
                  <a:extLst>
                    <a:ext uri="{9D8B030D-6E8A-4147-A177-3AD203B41FA5}">
                      <a16:colId xmlns:a16="http://schemas.microsoft.com/office/drawing/2014/main" val="1236803226"/>
                    </a:ext>
                  </a:extLst>
                </a:gridCol>
                <a:gridCol w="1053297">
                  <a:extLst>
                    <a:ext uri="{9D8B030D-6E8A-4147-A177-3AD203B41FA5}">
                      <a16:colId xmlns:a16="http://schemas.microsoft.com/office/drawing/2014/main" val="3940262812"/>
                    </a:ext>
                  </a:extLst>
                </a:gridCol>
                <a:gridCol w="949124">
                  <a:extLst>
                    <a:ext uri="{9D8B030D-6E8A-4147-A177-3AD203B41FA5}">
                      <a16:colId xmlns:a16="http://schemas.microsoft.com/office/drawing/2014/main" val="1368378829"/>
                    </a:ext>
                  </a:extLst>
                </a:gridCol>
                <a:gridCol w="949124">
                  <a:extLst>
                    <a:ext uri="{9D8B030D-6E8A-4147-A177-3AD203B41FA5}">
                      <a16:colId xmlns:a16="http://schemas.microsoft.com/office/drawing/2014/main" val="3748896636"/>
                    </a:ext>
                  </a:extLst>
                </a:gridCol>
                <a:gridCol w="949124">
                  <a:extLst>
                    <a:ext uri="{9D8B030D-6E8A-4147-A177-3AD203B41FA5}">
                      <a16:colId xmlns:a16="http://schemas.microsoft.com/office/drawing/2014/main" val="699439882"/>
                    </a:ext>
                  </a:extLst>
                </a:gridCol>
              </a:tblGrid>
              <a:tr h="2520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EMAIL</a:t>
                      </a:r>
                    </a:p>
                    <a:p>
                      <a:pPr algn="ctr"/>
                      <a:endParaRPr lang="en-US" sz="5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iscoSans" panose="020B0503020201020303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/notify/email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CREATE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email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subject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message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66171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latin typeface="CiscoSans" panose="020B0503020201020303" pitchFamily="34" charset="0"/>
                        </a:rPr>
                        <a:t>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latin typeface="CiscoSans" panose="020B0503020201020303" pitchFamily="34" charset="0"/>
                        </a:rPr>
                        <a:t>min(11)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110904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CBC4282-7071-C542-96A5-481F18E346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358994"/>
              </p:ext>
            </p:extLst>
          </p:nvPr>
        </p:nvGraphicFramePr>
        <p:xfrm>
          <a:off x="11951280" y="0"/>
          <a:ext cx="32004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0040">
                  <a:extLst>
                    <a:ext uri="{9D8B030D-6E8A-4147-A177-3AD203B41FA5}">
                      <a16:colId xmlns:a16="http://schemas.microsoft.com/office/drawing/2014/main" val="394063864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Auto generated</a:t>
                      </a:r>
                    </a:p>
                  </a:txBody>
                  <a:tcPr vert="vert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940212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Required</a:t>
                      </a:r>
                    </a:p>
                  </a:txBody>
                  <a:tcPr vert="vert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532658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Optional</a:t>
                      </a:r>
                    </a:p>
                  </a:txBody>
                  <a:tcPr vert="vert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224321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Document’s index/field</a:t>
                      </a:r>
                    </a:p>
                  </a:txBody>
                  <a:tcPr vert="vert"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7963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Search</a:t>
                      </a:r>
                    </a:p>
                  </a:txBody>
                  <a:tcPr vert="vert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06459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20805B5-EA0E-464F-9AB9-0D30049DF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799296"/>
              </p:ext>
            </p:extLst>
          </p:nvPr>
        </p:nvGraphicFramePr>
        <p:xfrm>
          <a:off x="118462" y="5869994"/>
          <a:ext cx="4967783" cy="807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5305">
                  <a:extLst>
                    <a:ext uri="{9D8B030D-6E8A-4147-A177-3AD203B41FA5}">
                      <a16:colId xmlns:a16="http://schemas.microsoft.com/office/drawing/2014/main" val="1236803226"/>
                    </a:ext>
                  </a:extLst>
                </a:gridCol>
                <a:gridCol w="1030147">
                  <a:extLst>
                    <a:ext uri="{9D8B030D-6E8A-4147-A177-3AD203B41FA5}">
                      <a16:colId xmlns:a16="http://schemas.microsoft.com/office/drawing/2014/main" val="3940262812"/>
                    </a:ext>
                  </a:extLst>
                </a:gridCol>
                <a:gridCol w="950777">
                  <a:extLst>
                    <a:ext uri="{9D8B030D-6E8A-4147-A177-3AD203B41FA5}">
                      <a16:colId xmlns:a16="http://schemas.microsoft.com/office/drawing/2014/main" val="1368378829"/>
                    </a:ext>
                  </a:extLst>
                </a:gridCol>
                <a:gridCol w="950777">
                  <a:extLst>
                    <a:ext uri="{9D8B030D-6E8A-4147-A177-3AD203B41FA5}">
                      <a16:colId xmlns:a16="http://schemas.microsoft.com/office/drawing/2014/main" val="699439882"/>
                    </a:ext>
                  </a:extLst>
                </a:gridCol>
                <a:gridCol w="950777">
                  <a:extLst>
                    <a:ext uri="{9D8B030D-6E8A-4147-A177-3AD203B41FA5}">
                      <a16:colId xmlns:a16="http://schemas.microsoft.com/office/drawing/2014/main" val="2992445363"/>
                    </a:ext>
                  </a:extLst>
                </a:gridCol>
              </a:tblGrid>
              <a:tr h="2520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WEBEX</a:t>
                      </a:r>
                    </a:p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DEVICES</a:t>
                      </a:r>
                    </a:p>
                    <a:p>
                      <a:pPr algn="ctr"/>
                      <a:endParaRPr lang="en-US" sz="5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iscoSans" panose="020B0503020201020303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/</a:t>
                      </a:r>
                      <a:r>
                        <a:rPr lang="en-US" sz="7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webexDevices</a:t>
                      </a:r>
                      <a:r>
                        <a:rPr lang="en-US" sz="7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/:id/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callConnect</a:t>
                      </a:r>
                      <a:endParaRPr lang="en-US" sz="7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iscoSans" panose="020B0503020201020303" pitchFamily="34" charset="0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CREATE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/:id  </a:t>
                      </a:r>
                      <a:r>
                        <a:rPr lang="en-US" sz="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(</a:t>
                      </a:r>
                      <a:r>
                        <a:rPr lang="en-US" sz="8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webexDevice</a:t>
                      </a:r>
                      <a:r>
                        <a:rPr lang="en-US" sz="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)</a:t>
                      </a:r>
                      <a:endParaRPr lang="en-US" sz="10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iscoSans" panose="020B0503020201020303" pitchFamily="34" charset="0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command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contact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66171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String</a:t>
                      </a:r>
                    </a:p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(24)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latin typeface="CiscoSans" panose="020B0503020201020303" pitchFamily="34" charset="0"/>
                        </a:rPr>
                        <a:t>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110904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67DBDCE-E7F2-E947-91DA-2972DB78D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093260"/>
              </p:ext>
            </p:extLst>
          </p:nvPr>
        </p:nvGraphicFramePr>
        <p:xfrm>
          <a:off x="118462" y="4618916"/>
          <a:ext cx="4016592" cy="807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5305">
                  <a:extLst>
                    <a:ext uri="{9D8B030D-6E8A-4147-A177-3AD203B41FA5}">
                      <a16:colId xmlns:a16="http://schemas.microsoft.com/office/drawing/2014/main" val="1236803226"/>
                    </a:ext>
                  </a:extLst>
                </a:gridCol>
                <a:gridCol w="1030147">
                  <a:extLst>
                    <a:ext uri="{9D8B030D-6E8A-4147-A177-3AD203B41FA5}">
                      <a16:colId xmlns:a16="http://schemas.microsoft.com/office/drawing/2014/main" val="3940262812"/>
                    </a:ext>
                  </a:extLst>
                </a:gridCol>
                <a:gridCol w="950570">
                  <a:extLst>
                    <a:ext uri="{9D8B030D-6E8A-4147-A177-3AD203B41FA5}">
                      <a16:colId xmlns:a16="http://schemas.microsoft.com/office/drawing/2014/main" val="1368378829"/>
                    </a:ext>
                  </a:extLst>
                </a:gridCol>
                <a:gridCol w="950570">
                  <a:extLst>
                    <a:ext uri="{9D8B030D-6E8A-4147-A177-3AD203B41FA5}">
                      <a16:colId xmlns:a16="http://schemas.microsoft.com/office/drawing/2014/main" val="3665125070"/>
                    </a:ext>
                  </a:extLst>
                </a:gridCol>
              </a:tblGrid>
              <a:tr h="28293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DIGITAL SIGNAGE</a:t>
                      </a:r>
                    </a:p>
                    <a:p>
                      <a:pPr algn="ctr"/>
                      <a:endParaRPr lang="en-US" sz="5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iscoSans" panose="020B0503020201020303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/</a:t>
                      </a:r>
                      <a:r>
                        <a:rPr lang="en-US" sz="7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digitalSignage</a:t>
                      </a:r>
                      <a:r>
                        <a:rPr lang="en-US" sz="7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/:id/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signageContent</a:t>
                      </a:r>
                      <a:endParaRPr lang="en-US" sz="7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iscoSans" panose="020B0503020201020303" pitchFamily="34" charset="0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CREATE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/:id  (signage)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content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661714"/>
                  </a:ext>
                </a:extLst>
              </a:tr>
              <a:tr h="4106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String</a:t>
                      </a:r>
                    </a:p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(24)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110904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1934A33-0AF3-6740-AC06-4CECEBD41A0F}"/>
              </a:ext>
            </a:extLst>
          </p:cNvPr>
          <p:cNvSpPr/>
          <p:nvPr/>
        </p:nvSpPr>
        <p:spPr>
          <a:xfrm>
            <a:off x="9900894" y="5729318"/>
            <a:ext cx="1955365" cy="9880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1" dirty="0">
                <a:solidFill>
                  <a:schemeClr val="accent2">
                    <a:lumMod val="75000"/>
                  </a:schemeClr>
                </a:solidFill>
                <a:latin typeface="CiscoSans" panose="020B0503020201020303" pitchFamily="34" charset="0"/>
              </a:rPr>
              <a:t>Information type</a:t>
            </a:r>
          </a:p>
          <a:p>
            <a:pPr marL="92075" indent="-92075">
              <a:buFont typeface="Courier New" panose="02070309020205020404" pitchFamily="49" charset="0"/>
              <a:buChar char="o"/>
            </a:pPr>
            <a:r>
              <a:rPr lang="en-US" sz="700" b="1" i="1" dirty="0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String</a:t>
            </a: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 – () is the number of characters</a:t>
            </a:r>
          </a:p>
          <a:p>
            <a:pPr marL="92075" indent="-92075">
              <a:buFont typeface="Courier New" panose="02070309020205020404" pitchFamily="49" charset="0"/>
              <a:buChar char="o"/>
            </a:pPr>
            <a:r>
              <a:rPr lang="en-US" sz="700" b="1" i="1" dirty="0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String Array</a:t>
            </a: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 – {[“value1”, “value2”, … ]}</a:t>
            </a:r>
          </a:p>
          <a:p>
            <a:pPr marL="92075" indent="-92075">
              <a:buFont typeface="Courier New" panose="02070309020205020404" pitchFamily="49" charset="0"/>
              <a:buChar char="o"/>
            </a:pPr>
            <a:r>
              <a:rPr lang="en-US" sz="700" b="1" i="1" dirty="0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Number</a:t>
            </a: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 – Integer value</a:t>
            </a:r>
          </a:p>
          <a:p>
            <a:pPr marL="92075" indent="-92075">
              <a:buFont typeface="Courier New" panose="02070309020205020404" pitchFamily="49" charset="0"/>
              <a:buChar char="o"/>
            </a:pPr>
            <a:r>
              <a:rPr lang="en-US" sz="700" b="1" i="1" dirty="0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Boolean</a:t>
            </a: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 – </a:t>
            </a:r>
            <a:r>
              <a:rPr lang="en-US" sz="700" i="1" dirty="0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true</a:t>
            </a: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 or </a:t>
            </a:r>
            <a:r>
              <a:rPr lang="en-US" sz="700" i="1" dirty="0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false</a:t>
            </a:r>
          </a:p>
          <a:p>
            <a:pPr marL="92075" indent="-92075">
              <a:buFont typeface="Courier New" panose="02070309020205020404" pitchFamily="49" charset="0"/>
              <a:buChar char="o"/>
            </a:pPr>
            <a:r>
              <a:rPr lang="en-US" sz="700" b="1" i="1" dirty="0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Date</a:t>
            </a: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 – </a:t>
            </a:r>
            <a:r>
              <a:rPr lang="en-US" sz="700" i="1" dirty="0" err="1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yyyy</a:t>
            </a:r>
            <a:r>
              <a:rPr lang="en-US" sz="700" i="1" dirty="0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/mm/</a:t>
            </a:r>
            <a:r>
              <a:rPr lang="en-US" sz="700" i="1" dirty="0" err="1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dd</a:t>
            </a:r>
            <a:r>
              <a:rPr lang="en-US" sz="700" i="1" dirty="0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 </a:t>
            </a:r>
            <a:r>
              <a:rPr lang="en-US" sz="700" i="1" dirty="0" err="1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hh:mm:ss</a:t>
            </a:r>
            <a:endParaRPr lang="en-US" sz="700" i="1" dirty="0">
              <a:solidFill>
                <a:schemeClr val="bg2">
                  <a:lumMod val="50000"/>
                </a:schemeClr>
              </a:solidFill>
              <a:latin typeface="CiscoSans" panose="020B0503020201020303" pitchFamily="34" charset="0"/>
            </a:endParaRPr>
          </a:p>
          <a:p>
            <a:pPr marL="92075" indent="-92075">
              <a:buFont typeface="Courier New" panose="02070309020205020404" pitchFamily="49" charset="0"/>
              <a:buChar char="o"/>
            </a:pPr>
            <a:r>
              <a:rPr lang="en-US" sz="700" b="1" i="1" dirty="0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Buffer</a:t>
            </a: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 – Binary stream</a:t>
            </a:r>
          </a:p>
          <a:p>
            <a:pPr marL="92075" indent="-92075">
              <a:buFont typeface="Courier New" panose="02070309020205020404" pitchFamily="49" charset="0"/>
              <a:buChar char="o"/>
            </a:pPr>
            <a:r>
              <a:rPr lang="en-US" sz="700" b="1" dirty="0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/:id</a:t>
            </a: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 – URL parameter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2CE6C6-2077-184E-A387-7D25B0F5A3E6}"/>
              </a:ext>
            </a:extLst>
          </p:cNvPr>
          <p:cNvSpPr/>
          <p:nvPr/>
        </p:nvSpPr>
        <p:spPr>
          <a:xfrm>
            <a:off x="6260088" y="3488843"/>
            <a:ext cx="55467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>
                <a:solidFill>
                  <a:schemeClr val="bg2">
                    <a:lumMod val="90000"/>
                  </a:schemeClr>
                </a:solidFill>
                <a:latin typeface="CiscoSans" panose="020B0503020201020303" pitchFamily="34" charset="0"/>
              </a:rPr>
              <a:t>hostname:port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/</a:t>
            </a:r>
            <a:r>
              <a:rPr lang="en-US" sz="4000" dirty="0" err="1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api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/v1</a:t>
            </a:r>
            <a:endParaRPr lang="en-US" sz="4000" dirty="0">
              <a:latin typeface="CiscoSans" panose="020B0503020201020303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E558CBA-F1C4-414E-BF2D-6832B27E8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395902"/>
              </p:ext>
            </p:extLst>
          </p:nvPr>
        </p:nvGraphicFramePr>
        <p:xfrm>
          <a:off x="118467" y="3556976"/>
          <a:ext cx="4974393" cy="617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73724">
                  <a:extLst>
                    <a:ext uri="{9D8B030D-6E8A-4147-A177-3AD203B41FA5}">
                      <a16:colId xmlns:a16="http://schemas.microsoft.com/office/drawing/2014/main" val="1236803226"/>
                    </a:ext>
                  </a:extLst>
                </a:gridCol>
                <a:gridCol w="1053297">
                  <a:extLst>
                    <a:ext uri="{9D8B030D-6E8A-4147-A177-3AD203B41FA5}">
                      <a16:colId xmlns:a16="http://schemas.microsoft.com/office/drawing/2014/main" val="3940262812"/>
                    </a:ext>
                  </a:extLst>
                </a:gridCol>
                <a:gridCol w="949124">
                  <a:extLst>
                    <a:ext uri="{9D8B030D-6E8A-4147-A177-3AD203B41FA5}">
                      <a16:colId xmlns:a16="http://schemas.microsoft.com/office/drawing/2014/main" val="1368378829"/>
                    </a:ext>
                  </a:extLst>
                </a:gridCol>
                <a:gridCol w="949124">
                  <a:extLst>
                    <a:ext uri="{9D8B030D-6E8A-4147-A177-3AD203B41FA5}">
                      <a16:colId xmlns:a16="http://schemas.microsoft.com/office/drawing/2014/main" val="3748896636"/>
                    </a:ext>
                  </a:extLst>
                </a:gridCol>
                <a:gridCol w="949124">
                  <a:extLst>
                    <a:ext uri="{9D8B030D-6E8A-4147-A177-3AD203B41FA5}">
                      <a16:colId xmlns:a16="http://schemas.microsoft.com/office/drawing/2014/main" val="699439882"/>
                    </a:ext>
                  </a:extLst>
                </a:gridCol>
              </a:tblGrid>
              <a:tr h="2520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SMS</a:t>
                      </a:r>
                    </a:p>
                    <a:p>
                      <a:pPr algn="ctr"/>
                      <a:endParaRPr lang="en-US" sz="2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iscoSans" panose="020B0503020201020303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/notify/</a:t>
                      </a:r>
                      <a:r>
                        <a:rPr lang="en-US" sz="8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sms</a:t>
                      </a:r>
                      <a:endParaRPr lang="en-US" sz="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iscoSans" panose="020B0503020201020303" pitchFamily="34" charset="0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CREATE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email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subject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iscoSans" panose="020B0503020201020303" pitchFamily="34" charset="0"/>
                        </a:rPr>
                        <a:t>message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66171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CiscoSans" panose="020B05030202010203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latin typeface="CiscoSans" panose="020B0503020201020303" pitchFamily="34" charset="0"/>
                        </a:rPr>
                        <a:t>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latin typeface="CiscoSans" panose="020B0503020201020303" pitchFamily="34" charset="0"/>
                        </a:rPr>
                        <a:t>min(11)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iscoSans" panose="020B0503020201020303" pitchFamily="34" charset="0"/>
                        </a:rPr>
                        <a:t>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1109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94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5412</TotalTime>
  <Words>694</Words>
  <Application>Microsoft Macintosh PowerPoint</Application>
  <PresentationFormat>Widescreen</PresentationFormat>
  <Paragraphs>334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CiscoSans</vt:lpstr>
      <vt:lpstr>Courier New</vt:lpstr>
      <vt:lpstr>Wingdings</vt:lpstr>
      <vt:lpstr>Office Theme</vt:lpstr>
      <vt:lpstr>How to access Digital Welcome API’s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Fabiano Furlan</dc:creator>
  <cp:lastModifiedBy>Microsoft Office User</cp:lastModifiedBy>
  <cp:revision>57</cp:revision>
  <dcterms:created xsi:type="dcterms:W3CDTF">2018-12-24T10:57:04Z</dcterms:created>
  <dcterms:modified xsi:type="dcterms:W3CDTF">2019-02-07T21:23:43Z</dcterms:modified>
</cp:coreProperties>
</file>