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F4E217-D1FB-4364-B16E-3F313C103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2B940E-75B7-42D9-8493-B7297633F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5AED24-7B6F-4217-94D9-04E3E5A1C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CA7D-130C-429E-B2B1-13AE087A9EA1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86566C-CA0C-42A5-8143-855F5DEF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F877D5-E15B-49EB-9F69-18E0062C3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0333-7280-4483-8E3C-A4778F210A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520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2C9AF4-5FAD-4BAD-8327-ABB0A856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7E78AB-63F5-4080-B681-EF4752832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EE2C23-43E7-4604-AB7F-1F587D48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CA7D-130C-429E-B2B1-13AE087A9EA1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D2D092-64CF-4680-A63B-55005E2D0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0B7DD3-5F9B-4FB9-879C-E8B6A68B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0333-7280-4483-8E3C-A4778F210A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58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0DAACA3-7EAA-44FF-993A-E5902CD16C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E659A4B-6B96-439C-AB37-15AA4DBC2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3E2F83-B2D6-42FC-91E2-5564731D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CA7D-130C-429E-B2B1-13AE087A9EA1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5BBB7E-C261-4E46-9C30-8CCB00859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00883B-15BB-4A85-82D5-5768C7A1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0333-7280-4483-8E3C-A4778F210A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30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432F4A-EE69-4F13-864C-0403BA15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EAF135-3934-491D-A612-71A817B2D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C1AF48-867E-4DD2-8FA2-C2AE433C2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CA7D-130C-429E-B2B1-13AE087A9EA1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4D5BA8-28B0-45FB-9974-D005BE8DE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21E7E7-1D81-4F23-A96C-EFEE87B26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0333-7280-4483-8E3C-A4778F210A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71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AB74D3-028C-4B55-A405-5614172A8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26D934-1076-4A49-A45F-BE1EA6286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96F23A-8002-4703-B925-82463ACEF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CA7D-130C-429E-B2B1-13AE087A9EA1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F5B8AC-1980-4DA3-BE78-BA7C7647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C4B813-CAF1-4AA0-A329-B89F13F0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0333-7280-4483-8E3C-A4778F210A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13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3DC772-8449-45B5-BF75-7DB3B40D8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857AEC-90E3-4808-A021-352417DDF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309B03-8ED4-41EC-9B30-84402F509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803CD1-DFC5-4965-A5FF-AB628D82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CA7D-130C-429E-B2B1-13AE087A9EA1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64D0F3-BB32-4EDF-9868-0EE98BB45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75362E-43F1-4CFB-92DA-E8EB4390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0333-7280-4483-8E3C-A4778F210A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16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21469E-C05F-459C-8FF2-69A0886B3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16F7F0-D6D5-4B9E-87D4-4F10E6999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05D942-3AE8-413C-86C4-AEC356EEC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3DE39D9-F99F-4C91-B8BA-DA55B5B9D9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90D3606-365B-444F-B338-8CCDD579D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B12760-5500-4FB2-BBE5-DAAE70432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CA7D-130C-429E-B2B1-13AE087A9EA1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ED2F9D6-6BAF-410B-8B92-99F0A6FDF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E508869-153A-4B5C-9D42-4AB990B4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0333-7280-4483-8E3C-A4778F210A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24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4CDB8-0B8B-40B8-93D3-FCA72C72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17E8602-1C66-4BAD-A15F-BAE1EE4C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CA7D-130C-429E-B2B1-13AE087A9EA1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6B7FEE9-FF90-400C-96F2-86C671DB0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085997B-833F-4C23-ABE6-4B5C6971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0333-7280-4483-8E3C-A4778F210A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5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3791F17-2C3C-4D37-9823-345F4DD6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CA7D-130C-429E-B2B1-13AE087A9EA1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80720A9-9D2E-4BC8-A319-73099CBD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F26579-5384-43AD-B13F-4C8E3A03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0333-7280-4483-8E3C-A4778F210A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14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5DAB-D4EB-4F3F-BD4F-174E108C4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6E240C-3D97-4A26-8009-DB8E8B578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F1226C6-1FD6-47E9-A6A8-326518EFE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55860E-5E6A-43AE-98D8-5C02A3C7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CA7D-130C-429E-B2B1-13AE087A9EA1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9B502D-BBA8-4C2F-B360-D66E9238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CD3140-EA40-405D-89C0-0FD9210F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0333-7280-4483-8E3C-A4778F210A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357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2CAFF5-A23F-4C40-902E-3A60E6B76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9EE8A6B-B3F1-49B2-9CC3-D0FEA2968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161E2B-611D-4741-972D-7C715693F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EB8EE8-31CF-4F74-BA66-E81B2B960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CA7D-130C-429E-B2B1-13AE087A9EA1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F6ADE8-8353-4571-9A95-86BBEE6B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59AF01-D907-410B-8B38-ECD419540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0333-7280-4483-8E3C-A4778F210A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17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B19C65-C172-4115-99A8-C8443C0EA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4C1F98-F4A9-408C-AB23-8A9712577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21728A-B06D-4B0E-B270-2A22C40C81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4CA7D-130C-429E-B2B1-13AE087A9EA1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86A8E6-0CEB-4822-B93F-D2F257D491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2BA467-D422-4F26-82CA-CFC660523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60333-7280-4483-8E3C-A4778F210A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955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A2894-E6F2-44B1-BF6E-1EADB1CEAA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ilroy Light" panose="00000400000000000000" pitchFamily="50" charset="-52"/>
              </a:rPr>
              <a:t>Psycho-pass</a:t>
            </a:r>
            <a:endParaRPr lang="ru-RU" dirty="0">
              <a:latin typeface="Gilroy Light" panose="00000400000000000000" pitchFamily="50" charset="-52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93F593-2BD0-4C8F-A499-5B913AE19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Gilroy Light" panose="00000400000000000000" pitchFamily="50" charset="-52"/>
              </a:rPr>
              <a:t>Civilla</a:t>
            </a:r>
            <a:r>
              <a:rPr lang="en-US" dirty="0">
                <a:latin typeface="Gilroy Light" panose="00000400000000000000" pitchFamily="50" charset="-52"/>
              </a:rPr>
              <a:t> system</a:t>
            </a:r>
            <a:endParaRPr lang="ru-RU" dirty="0">
              <a:latin typeface="Gilroy Light" panose="000004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72328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0E317-B02C-4346-AF8B-CB7E80A87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88" y="128750"/>
            <a:ext cx="10515600" cy="1325563"/>
          </a:xfrm>
        </p:spPr>
        <p:txBody>
          <a:bodyPr/>
          <a:lstStyle/>
          <a:p>
            <a:r>
              <a:rPr lang="en-US" dirty="0" err="1">
                <a:latin typeface="Gilroy Light" panose="00000400000000000000" pitchFamily="50" charset="-52"/>
              </a:rPr>
              <a:t>Civilla</a:t>
            </a:r>
            <a:endParaRPr lang="ru-RU" dirty="0">
              <a:latin typeface="Gilroy Light" panose="00000400000000000000" pitchFamily="50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DC46ED-72CB-451D-A674-C11543957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88" y="1334212"/>
            <a:ext cx="10515600" cy="4351338"/>
          </a:xfrm>
        </p:spPr>
        <p:txBody>
          <a:bodyPr/>
          <a:lstStyle/>
          <a:p>
            <a:r>
              <a:rPr lang="ru-RU" dirty="0">
                <a:latin typeface="Gilroy Light" panose="00000400000000000000" pitchFamily="50" charset="-52"/>
              </a:rPr>
              <a:t>Система правосудия</a:t>
            </a:r>
          </a:p>
          <a:p>
            <a:r>
              <a:rPr lang="ru-RU" dirty="0">
                <a:latin typeface="Gilroy Light" panose="00000400000000000000" pitchFamily="50" charset="-52"/>
              </a:rPr>
              <a:t>Непредвзято оценивает потенциальных преступников</a:t>
            </a:r>
          </a:p>
          <a:p>
            <a:r>
              <a:rPr lang="ru-RU" dirty="0">
                <a:latin typeface="Gilroy Light" panose="00000400000000000000" pitchFamily="50" charset="-52"/>
              </a:rPr>
              <a:t>Руководит спецподразделениями полиции</a:t>
            </a:r>
          </a:p>
          <a:p>
            <a:r>
              <a:rPr lang="ru-RU" dirty="0">
                <a:latin typeface="Gilroy Light" panose="00000400000000000000" pitchFamily="50" charset="-52"/>
              </a:rPr>
              <a:t>Поддерживает благополучие в городе</a:t>
            </a:r>
          </a:p>
        </p:txBody>
      </p:sp>
    </p:spTree>
    <p:extLst>
      <p:ext uri="{BB962C8B-B14F-4D97-AF65-F5344CB8AC3E}">
        <p14:creationId xmlns:p14="http://schemas.microsoft.com/office/powerpoint/2010/main" val="299565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6DA05A-82AB-4DE2-BA86-439552E62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4" y="-11882"/>
            <a:ext cx="10515600" cy="1325563"/>
          </a:xfrm>
        </p:spPr>
        <p:txBody>
          <a:bodyPr/>
          <a:lstStyle/>
          <a:p>
            <a:r>
              <a:rPr lang="en-US" dirty="0" err="1">
                <a:latin typeface="Gilroy Light" panose="00000400000000000000" pitchFamily="50" charset="-52"/>
              </a:rPr>
              <a:t>Civilla</a:t>
            </a:r>
            <a:endParaRPr lang="ru-RU" dirty="0">
              <a:latin typeface="Gilroy Light" panose="00000400000000000000" pitchFamily="50" charset="-52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411F8F8-638B-46DB-A9DD-E3D2E69A00E0}"/>
              </a:ext>
            </a:extLst>
          </p:cNvPr>
          <p:cNvSpPr/>
          <p:nvPr/>
        </p:nvSpPr>
        <p:spPr>
          <a:xfrm>
            <a:off x="4305783" y="3818474"/>
            <a:ext cx="2481942" cy="10503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Gilroy Light" panose="00000400000000000000" pitchFamily="50" charset="-52"/>
              </a:rPr>
              <a:t>Civilla</a:t>
            </a:r>
            <a:r>
              <a:rPr lang="en-US" dirty="0">
                <a:solidFill>
                  <a:schemeClr val="tx1"/>
                </a:solidFill>
                <a:latin typeface="Gilroy Light" panose="00000400000000000000" pitchFamily="50" charset="-52"/>
              </a:rPr>
              <a:t> - </a:t>
            </a:r>
            <a:r>
              <a:rPr lang="en-US" dirty="0" err="1">
                <a:solidFill>
                  <a:schemeClr val="tx1"/>
                </a:solidFill>
                <a:latin typeface="Gilroy Light" panose="00000400000000000000" pitchFamily="50" charset="-52"/>
              </a:rPr>
              <a:t>Analisys</a:t>
            </a:r>
            <a:endParaRPr lang="en-US" dirty="0">
              <a:solidFill>
                <a:schemeClr val="tx1"/>
              </a:solidFill>
              <a:latin typeface="Gilroy Light" panose="00000400000000000000" pitchFamily="50" charset="-52"/>
            </a:endParaRPr>
          </a:p>
          <a:p>
            <a:pPr algn="ctr"/>
            <a:r>
              <a:rPr lang="ru-RU" sz="1400" dirty="0">
                <a:solidFill>
                  <a:schemeClr val="tx1"/>
                </a:solidFill>
                <a:latin typeface="Gilroy Light" panose="00000400000000000000" pitchFamily="50" charset="-52"/>
              </a:rPr>
              <a:t>Сервис для определения потенциальных преступников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F37449B-3260-41FB-B251-C9F3D21B24BC}"/>
              </a:ext>
            </a:extLst>
          </p:cNvPr>
          <p:cNvSpPr/>
          <p:nvPr/>
        </p:nvSpPr>
        <p:spPr>
          <a:xfrm>
            <a:off x="1243218" y="2209951"/>
            <a:ext cx="2730759" cy="10503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Gilroy Light" panose="00000400000000000000" pitchFamily="50" charset="-52"/>
              </a:rPr>
              <a:t>Civilla</a:t>
            </a:r>
            <a:r>
              <a:rPr lang="en-US" dirty="0">
                <a:solidFill>
                  <a:schemeClr val="tx1"/>
                </a:solidFill>
                <a:latin typeface="Gilroy Light" panose="00000400000000000000" pitchFamily="50" charset="-52"/>
              </a:rPr>
              <a:t> -Video</a:t>
            </a:r>
          </a:p>
          <a:p>
            <a:pPr algn="ctr"/>
            <a:r>
              <a:rPr lang="ru-RU" sz="1400" dirty="0">
                <a:solidFill>
                  <a:schemeClr val="tx1"/>
                </a:solidFill>
                <a:latin typeface="Gilroy Light" panose="00000400000000000000" pitchFamily="50" charset="-52"/>
              </a:rPr>
              <a:t>Сервис для сбора информации с камер видеонаблюдения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8E41A46-AC76-4B85-ADAA-53D266237A1F}"/>
              </a:ext>
            </a:extLst>
          </p:cNvPr>
          <p:cNvSpPr/>
          <p:nvPr/>
        </p:nvSpPr>
        <p:spPr>
          <a:xfrm>
            <a:off x="7528730" y="2223086"/>
            <a:ext cx="2730759" cy="10503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Gilroy Light" panose="00000400000000000000" pitchFamily="50" charset="-52"/>
              </a:rPr>
              <a:t>Civilla</a:t>
            </a:r>
            <a:r>
              <a:rPr lang="en-US" dirty="0">
                <a:solidFill>
                  <a:schemeClr val="tx1"/>
                </a:solidFill>
                <a:latin typeface="Gilroy Light" panose="00000400000000000000" pitchFamily="50" charset="-52"/>
              </a:rPr>
              <a:t> - Maps</a:t>
            </a:r>
          </a:p>
          <a:p>
            <a:pPr algn="ctr"/>
            <a:r>
              <a:rPr lang="ru-RU" sz="1400" dirty="0">
                <a:solidFill>
                  <a:schemeClr val="tx1"/>
                </a:solidFill>
                <a:latin typeface="Gilroy Light" panose="00000400000000000000" pitchFamily="50" charset="-52"/>
              </a:rPr>
              <a:t>Сервис для анализа </a:t>
            </a:r>
            <a:r>
              <a:rPr lang="ru-RU" sz="1400" dirty="0" err="1">
                <a:solidFill>
                  <a:schemeClr val="tx1"/>
                </a:solidFill>
                <a:latin typeface="Gilroy Light" panose="00000400000000000000" pitchFamily="50" charset="-52"/>
              </a:rPr>
              <a:t>геоданных</a:t>
            </a:r>
            <a:r>
              <a:rPr lang="ru-RU" sz="1400" dirty="0">
                <a:solidFill>
                  <a:schemeClr val="tx1"/>
                </a:solidFill>
                <a:latin typeface="Gilroy Light" panose="00000400000000000000" pitchFamily="50" charset="-52"/>
              </a:rPr>
              <a:t>,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Gilroy Light" panose="00000400000000000000" pitchFamily="50" charset="-52"/>
              </a:rPr>
              <a:t>Heatmap </a:t>
            </a:r>
            <a:r>
              <a:rPr lang="ru-RU" sz="1400" dirty="0" err="1">
                <a:solidFill>
                  <a:schemeClr val="tx1"/>
                </a:solidFill>
                <a:latin typeface="Gilroy Light" panose="00000400000000000000" pitchFamily="50" charset="-52"/>
              </a:rPr>
              <a:t>психопаспортов</a:t>
            </a:r>
            <a:endParaRPr lang="ru-RU" sz="1400" dirty="0">
              <a:solidFill>
                <a:schemeClr val="tx1"/>
              </a:solidFill>
              <a:latin typeface="Gilroy Light" panose="00000400000000000000" pitchFamily="50" charset="-52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29A5576-BE3D-4129-A744-417951263BF3}"/>
              </a:ext>
            </a:extLst>
          </p:cNvPr>
          <p:cNvSpPr/>
          <p:nvPr/>
        </p:nvSpPr>
        <p:spPr>
          <a:xfrm>
            <a:off x="4187595" y="5475284"/>
            <a:ext cx="2730758" cy="10503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Gilroy Light" panose="00000400000000000000" pitchFamily="50" charset="-52"/>
              </a:rPr>
              <a:t>Civilla</a:t>
            </a:r>
            <a:r>
              <a:rPr lang="en-US" dirty="0">
                <a:solidFill>
                  <a:schemeClr val="tx1"/>
                </a:solidFill>
                <a:latin typeface="Gilroy Light" panose="00000400000000000000" pitchFamily="50" charset="-52"/>
              </a:rPr>
              <a:t> – Dominator Control Service</a:t>
            </a:r>
          </a:p>
          <a:p>
            <a:pPr algn="ctr"/>
            <a:r>
              <a:rPr lang="ru-RU" sz="1400" dirty="0">
                <a:solidFill>
                  <a:schemeClr val="tx1"/>
                </a:solidFill>
                <a:latin typeface="Gilroy Light" panose="00000400000000000000" pitchFamily="50" charset="-52"/>
              </a:rPr>
              <a:t>Сервис для управления оружием полиции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4BC0C7A-7D4E-4FAC-9ECB-C516C83DE017}"/>
              </a:ext>
            </a:extLst>
          </p:cNvPr>
          <p:cNvSpPr/>
          <p:nvPr/>
        </p:nvSpPr>
        <p:spPr>
          <a:xfrm>
            <a:off x="4312782" y="2223086"/>
            <a:ext cx="2481942" cy="10503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Gilroy Light" panose="00000400000000000000" pitchFamily="50" charset="-52"/>
              </a:rPr>
              <a:t>Civilla</a:t>
            </a:r>
            <a:r>
              <a:rPr lang="en-US" dirty="0">
                <a:solidFill>
                  <a:schemeClr val="tx1"/>
                </a:solidFill>
                <a:latin typeface="Gilroy Light" panose="00000400000000000000" pitchFamily="50" charset="-52"/>
              </a:rPr>
              <a:t> - Database</a:t>
            </a:r>
          </a:p>
          <a:p>
            <a:pPr algn="ctr"/>
            <a:r>
              <a:rPr lang="ru-RU" sz="1400" dirty="0">
                <a:solidFill>
                  <a:schemeClr val="tx1"/>
                </a:solidFill>
                <a:latin typeface="Gilroy Light" panose="00000400000000000000" pitchFamily="50" charset="-52"/>
              </a:rPr>
              <a:t>База данных граждан, их показателей </a:t>
            </a:r>
            <a:r>
              <a:rPr lang="ru-RU" sz="1400" dirty="0" err="1">
                <a:solidFill>
                  <a:schemeClr val="tx1"/>
                </a:solidFill>
                <a:latin typeface="Gilroy Light" panose="00000400000000000000" pitchFamily="50" charset="-52"/>
              </a:rPr>
              <a:t>психопаспорта</a:t>
            </a:r>
            <a:endParaRPr lang="ru-RU" sz="1400" dirty="0">
              <a:solidFill>
                <a:schemeClr val="tx1"/>
              </a:solidFill>
              <a:latin typeface="Gilroy Light" panose="00000400000000000000" pitchFamily="50" charset="-52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41D3478-F601-4369-AF7D-E31E626433D5}"/>
              </a:ext>
            </a:extLst>
          </p:cNvPr>
          <p:cNvSpPr/>
          <p:nvPr/>
        </p:nvSpPr>
        <p:spPr>
          <a:xfrm>
            <a:off x="8340091" y="5330736"/>
            <a:ext cx="2388414" cy="132512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Gilroy Light" panose="00000400000000000000" pitchFamily="50" charset="-52"/>
              </a:rPr>
              <a:t>Civilla</a:t>
            </a:r>
            <a:r>
              <a:rPr lang="en-US" dirty="0">
                <a:solidFill>
                  <a:schemeClr val="tx1"/>
                </a:solidFill>
                <a:latin typeface="Gilroy Light" panose="00000400000000000000" pitchFamily="50" charset="-52"/>
              </a:rPr>
              <a:t> – Police Control</a:t>
            </a:r>
          </a:p>
          <a:p>
            <a:pPr algn="ctr"/>
            <a:r>
              <a:rPr lang="ru-RU" sz="1400" dirty="0">
                <a:solidFill>
                  <a:schemeClr val="tx1"/>
                </a:solidFill>
                <a:latin typeface="Gilroy Light" panose="00000400000000000000" pitchFamily="50" charset="-52"/>
              </a:rPr>
              <a:t>Сервис для управления подразделениями полиции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8BF0E907-4350-48F5-AC31-360E10F46DEB}"/>
              </a:ext>
            </a:extLst>
          </p:cNvPr>
          <p:cNvCxnSpPr>
            <a:cxnSpLocks/>
          </p:cNvCxnSpPr>
          <p:nvPr/>
        </p:nvCxnSpPr>
        <p:spPr>
          <a:xfrm flipH="1">
            <a:off x="8894109" y="3273410"/>
            <a:ext cx="1" cy="207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15020242-2B5B-4265-B67E-5AA3A915D6F8}"/>
              </a:ext>
            </a:extLst>
          </p:cNvPr>
          <p:cNvCxnSpPr>
            <a:cxnSpLocks/>
          </p:cNvCxnSpPr>
          <p:nvPr/>
        </p:nvCxnSpPr>
        <p:spPr>
          <a:xfrm>
            <a:off x="6787725" y="2740232"/>
            <a:ext cx="734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784CBB40-F60A-4124-976F-259CF2A44F87}"/>
              </a:ext>
            </a:extLst>
          </p:cNvPr>
          <p:cNvCxnSpPr>
            <a:stCxn id="6" idx="0"/>
            <a:endCxn id="10" idx="2"/>
          </p:cNvCxnSpPr>
          <p:nvPr/>
        </p:nvCxnSpPr>
        <p:spPr>
          <a:xfrm flipV="1">
            <a:off x="5546754" y="3273412"/>
            <a:ext cx="6999" cy="545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Соединитель: уступ 38">
            <a:extLst>
              <a:ext uri="{FF2B5EF4-FFF2-40B4-BE49-F238E27FC236}">
                <a16:creationId xmlns:a16="http://schemas.microsoft.com/office/drawing/2014/main" id="{9FF61093-29D8-44D0-B1A9-8551B191E322}"/>
              </a:ext>
            </a:extLst>
          </p:cNvPr>
          <p:cNvCxnSpPr>
            <a:stCxn id="7" idx="2"/>
            <a:endCxn id="6" idx="1"/>
          </p:cNvCxnSpPr>
          <p:nvPr/>
        </p:nvCxnSpPr>
        <p:spPr>
          <a:xfrm rot="16200000" flipH="1">
            <a:off x="2915510" y="2953364"/>
            <a:ext cx="1083360" cy="16971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Соединитель: уступ 43">
            <a:extLst>
              <a:ext uri="{FF2B5EF4-FFF2-40B4-BE49-F238E27FC236}">
                <a16:creationId xmlns:a16="http://schemas.microsoft.com/office/drawing/2014/main" id="{C04FF15F-57A3-40FA-9EFB-C62AC23957E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53170" y="3427959"/>
            <a:ext cx="2072976" cy="1763879"/>
          </a:xfrm>
          <a:prstGeom prst="bentConnector3">
            <a:avLst>
              <a:gd name="adj1" fmla="val 2089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Соединитель: уступ 73">
            <a:extLst>
              <a:ext uri="{FF2B5EF4-FFF2-40B4-BE49-F238E27FC236}">
                <a16:creationId xmlns:a16="http://schemas.microsoft.com/office/drawing/2014/main" id="{981C012F-BC1A-4013-8A13-50E49D32EF80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6918353" y="5993301"/>
            <a:ext cx="1421738" cy="71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5" name="Объект 2">
            <a:extLst>
              <a:ext uri="{FF2B5EF4-FFF2-40B4-BE49-F238E27FC236}">
                <a16:creationId xmlns:a16="http://schemas.microsoft.com/office/drawing/2014/main" id="{8A1BF4DE-C4C1-4F64-BE93-0AD6010A3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38" y="3356861"/>
            <a:ext cx="888869" cy="66478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1200" dirty="0">
                <a:latin typeface="Gilroy Light" panose="00000400000000000000" pitchFamily="50" charset="-52"/>
              </a:rPr>
              <a:t>Отправить данные на обработку</a:t>
            </a:r>
          </a:p>
        </p:txBody>
      </p:sp>
      <p:sp>
        <p:nvSpPr>
          <p:cNvPr id="76" name="Объект 2">
            <a:extLst>
              <a:ext uri="{FF2B5EF4-FFF2-40B4-BE49-F238E27FC236}">
                <a16:creationId xmlns:a16="http://schemas.microsoft.com/office/drawing/2014/main" id="{F0AE88B0-45F8-4681-AAC5-906CFD73E27E}"/>
              </a:ext>
            </a:extLst>
          </p:cNvPr>
          <p:cNvSpPr txBox="1">
            <a:spLocks/>
          </p:cNvSpPr>
          <p:nvPr/>
        </p:nvSpPr>
        <p:spPr>
          <a:xfrm>
            <a:off x="5560752" y="3264483"/>
            <a:ext cx="937402" cy="6647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200" dirty="0">
                <a:latin typeface="Gilroy Light" panose="00000400000000000000" pitchFamily="50" charset="-52"/>
              </a:rPr>
              <a:t>Сохранить результат в БД</a:t>
            </a:r>
          </a:p>
        </p:txBody>
      </p:sp>
      <p:sp>
        <p:nvSpPr>
          <p:cNvPr id="77" name="Объект 2">
            <a:extLst>
              <a:ext uri="{FF2B5EF4-FFF2-40B4-BE49-F238E27FC236}">
                <a16:creationId xmlns:a16="http://schemas.microsoft.com/office/drawing/2014/main" id="{2E83F767-0AF5-4370-B5A7-076489C1038C}"/>
              </a:ext>
            </a:extLst>
          </p:cNvPr>
          <p:cNvSpPr txBox="1">
            <a:spLocks/>
          </p:cNvSpPr>
          <p:nvPr/>
        </p:nvSpPr>
        <p:spPr>
          <a:xfrm>
            <a:off x="2881114" y="5544319"/>
            <a:ext cx="1327712" cy="664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200" dirty="0">
                <a:latin typeface="Gilroy Light" panose="00000400000000000000" pitchFamily="50" charset="-52"/>
              </a:rPr>
              <a:t>Запросить использование</a:t>
            </a:r>
          </a:p>
        </p:txBody>
      </p:sp>
      <p:sp>
        <p:nvSpPr>
          <p:cNvPr id="80" name="Объект 2">
            <a:extLst>
              <a:ext uri="{FF2B5EF4-FFF2-40B4-BE49-F238E27FC236}">
                <a16:creationId xmlns:a16="http://schemas.microsoft.com/office/drawing/2014/main" id="{9DDD4FD5-5B03-4B11-92C8-AC7214D07410}"/>
              </a:ext>
            </a:extLst>
          </p:cNvPr>
          <p:cNvSpPr txBox="1">
            <a:spLocks/>
          </p:cNvSpPr>
          <p:nvPr/>
        </p:nvSpPr>
        <p:spPr>
          <a:xfrm>
            <a:off x="5616284" y="4879539"/>
            <a:ext cx="888869" cy="664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200" dirty="0">
                <a:latin typeface="Gilroy Light" panose="00000400000000000000" pitchFamily="50" charset="-52"/>
              </a:rPr>
              <a:t>Получить ответ</a:t>
            </a:r>
          </a:p>
        </p:txBody>
      </p:sp>
      <p:sp>
        <p:nvSpPr>
          <p:cNvPr id="81" name="Объект 2">
            <a:extLst>
              <a:ext uri="{FF2B5EF4-FFF2-40B4-BE49-F238E27FC236}">
                <a16:creationId xmlns:a16="http://schemas.microsoft.com/office/drawing/2014/main" id="{6840ABF1-656F-4BF6-933C-B52DDA32058C}"/>
              </a:ext>
            </a:extLst>
          </p:cNvPr>
          <p:cNvSpPr txBox="1">
            <a:spLocks/>
          </p:cNvSpPr>
          <p:nvPr/>
        </p:nvSpPr>
        <p:spPr>
          <a:xfrm>
            <a:off x="6713793" y="2207835"/>
            <a:ext cx="888869" cy="664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200" dirty="0">
                <a:latin typeface="Gilroy Light" panose="00000400000000000000" pitchFamily="50" charset="-52"/>
              </a:rPr>
              <a:t>Получить данные из БД</a:t>
            </a:r>
          </a:p>
        </p:txBody>
      </p:sp>
      <p:sp>
        <p:nvSpPr>
          <p:cNvPr id="82" name="Объект 2">
            <a:extLst>
              <a:ext uri="{FF2B5EF4-FFF2-40B4-BE49-F238E27FC236}">
                <a16:creationId xmlns:a16="http://schemas.microsoft.com/office/drawing/2014/main" id="{9EE240A7-1E4A-428E-9B88-C00457A6EBD7}"/>
              </a:ext>
            </a:extLst>
          </p:cNvPr>
          <p:cNvSpPr txBox="1">
            <a:spLocks/>
          </p:cNvSpPr>
          <p:nvPr/>
        </p:nvSpPr>
        <p:spPr>
          <a:xfrm>
            <a:off x="7555942" y="4681605"/>
            <a:ext cx="888869" cy="664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200" dirty="0">
                <a:latin typeface="Gilroy Light" panose="00000400000000000000" pitchFamily="50" charset="-52"/>
              </a:rPr>
              <a:t>Получить данные из БД</a:t>
            </a:r>
          </a:p>
        </p:txBody>
      </p:sp>
      <p:sp>
        <p:nvSpPr>
          <p:cNvPr id="83" name="Объект 2">
            <a:extLst>
              <a:ext uri="{FF2B5EF4-FFF2-40B4-BE49-F238E27FC236}">
                <a16:creationId xmlns:a16="http://schemas.microsoft.com/office/drawing/2014/main" id="{AD9E6BDF-15B4-4E7D-AF8E-C91485D18258}"/>
              </a:ext>
            </a:extLst>
          </p:cNvPr>
          <p:cNvSpPr txBox="1">
            <a:spLocks/>
          </p:cNvSpPr>
          <p:nvPr/>
        </p:nvSpPr>
        <p:spPr>
          <a:xfrm>
            <a:off x="8894109" y="4681605"/>
            <a:ext cx="1032379" cy="664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200" dirty="0">
                <a:latin typeface="Gilroy Light" panose="00000400000000000000" pitchFamily="50" charset="-52"/>
              </a:rPr>
              <a:t>Получить </a:t>
            </a:r>
            <a:r>
              <a:rPr lang="ru-RU" sz="1200" dirty="0" err="1">
                <a:latin typeface="Gilroy Light" panose="00000400000000000000" pitchFamily="50" charset="-52"/>
              </a:rPr>
              <a:t>геоданные</a:t>
            </a:r>
            <a:endParaRPr lang="ru-RU" sz="1200" dirty="0">
              <a:latin typeface="Gilroy Light" panose="00000400000000000000" pitchFamily="50" charset="-52"/>
            </a:endParaRPr>
          </a:p>
        </p:txBody>
      </p:sp>
      <p:sp>
        <p:nvSpPr>
          <p:cNvPr id="84" name="Объект 2">
            <a:extLst>
              <a:ext uri="{FF2B5EF4-FFF2-40B4-BE49-F238E27FC236}">
                <a16:creationId xmlns:a16="http://schemas.microsoft.com/office/drawing/2014/main" id="{74FDDEE8-9B6B-45D0-B9A8-24C23C8C2699}"/>
              </a:ext>
            </a:extLst>
          </p:cNvPr>
          <p:cNvSpPr txBox="1">
            <a:spLocks/>
          </p:cNvSpPr>
          <p:nvPr/>
        </p:nvSpPr>
        <p:spPr>
          <a:xfrm>
            <a:off x="6871340" y="6027019"/>
            <a:ext cx="1965326" cy="739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200" dirty="0">
                <a:latin typeface="Gilroy Light" panose="00000400000000000000" pitchFamily="50" charset="-52"/>
              </a:rPr>
              <a:t>Зарегистрировать использование</a:t>
            </a: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1C202654-CA50-462C-A6FD-F44076FB170C}"/>
              </a:ext>
            </a:extLst>
          </p:cNvPr>
          <p:cNvSpPr/>
          <p:nvPr/>
        </p:nvSpPr>
        <p:spPr>
          <a:xfrm>
            <a:off x="492436" y="5575679"/>
            <a:ext cx="2363529" cy="84953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roy Light" panose="00000400000000000000" pitchFamily="50" charset="-52"/>
              </a:rPr>
              <a:t>Dominator </a:t>
            </a:r>
          </a:p>
          <a:p>
            <a:pPr algn="ctr"/>
            <a:r>
              <a:rPr lang="ru-RU" sz="1400" dirty="0">
                <a:solidFill>
                  <a:schemeClr val="tx1"/>
                </a:solidFill>
                <a:latin typeface="Gilroy Light" panose="00000400000000000000" pitchFamily="50" charset="-52"/>
              </a:rPr>
              <a:t>Табельное оружие полиции</a:t>
            </a:r>
          </a:p>
        </p:txBody>
      </p: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15FFAF9A-1209-46F6-AE1A-6470A5F94869}"/>
              </a:ext>
            </a:extLst>
          </p:cNvPr>
          <p:cNvCxnSpPr>
            <a:stCxn id="88" idx="3"/>
            <a:endCxn id="9" idx="1"/>
          </p:cNvCxnSpPr>
          <p:nvPr/>
        </p:nvCxnSpPr>
        <p:spPr>
          <a:xfrm>
            <a:off x="2855965" y="6000447"/>
            <a:ext cx="1331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2" name="Объект 2">
            <a:extLst>
              <a:ext uri="{FF2B5EF4-FFF2-40B4-BE49-F238E27FC236}">
                <a16:creationId xmlns:a16="http://schemas.microsoft.com/office/drawing/2014/main" id="{CF516F2B-F604-44E4-BA45-1EADD95EA645}"/>
              </a:ext>
            </a:extLst>
          </p:cNvPr>
          <p:cNvSpPr txBox="1">
            <a:spLocks/>
          </p:cNvSpPr>
          <p:nvPr/>
        </p:nvSpPr>
        <p:spPr>
          <a:xfrm>
            <a:off x="4391610" y="4868800"/>
            <a:ext cx="888869" cy="6647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200" dirty="0">
                <a:latin typeface="Gilroy Light" panose="00000400000000000000" pitchFamily="50" charset="-52"/>
              </a:rPr>
              <a:t>Послать данные на обработку</a:t>
            </a:r>
          </a:p>
        </p:txBody>
      </p:sp>
      <p:sp>
        <p:nvSpPr>
          <p:cNvPr id="93" name="Объект 2">
            <a:extLst>
              <a:ext uri="{FF2B5EF4-FFF2-40B4-BE49-F238E27FC236}">
                <a16:creationId xmlns:a16="http://schemas.microsoft.com/office/drawing/2014/main" id="{02F8D9C4-589A-41CA-91A6-C0B33251491F}"/>
              </a:ext>
            </a:extLst>
          </p:cNvPr>
          <p:cNvSpPr txBox="1">
            <a:spLocks/>
          </p:cNvSpPr>
          <p:nvPr/>
        </p:nvSpPr>
        <p:spPr>
          <a:xfrm>
            <a:off x="2877196" y="6193220"/>
            <a:ext cx="1274826" cy="664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200" dirty="0">
                <a:latin typeface="Gilroy Light" panose="00000400000000000000" pitchFamily="50" charset="-52"/>
              </a:rPr>
              <a:t>Получить ответ</a:t>
            </a:r>
          </a:p>
        </p:txBody>
      </p: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C108B910-FA29-4B4E-9D83-AC3CAD7326B7}"/>
              </a:ext>
            </a:extLst>
          </p:cNvPr>
          <p:cNvCxnSpPr>
            <a:cxnSpLocks/>
          </p:cNvCxnSpPr>
          <p:nvPr/>
        </p:nvCxnSpPr>
        <p:spPr>
          <a:xfrm flipH="1">
            <a:off x="2855965" y="6152847"/>
            <a:ext cx="1331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50C65135-F1B3-415B-BCDD-39EA862CFAD7}"/>
              </a:ext>
            </a:extLst>
          </p:cNvPr>
          <p:cNvCxnSpPr>
            <a:cxnSpLocks/>
          </p:cNvCxnSpPr>
          <p:nvPr/>
        </p:nvCxnSpPr>
        <p:spPr>
          <a:xfrm flipH="1" flipV="1">
            <a:off x="5213719" y="4879539"/>
            <a:ext cx="1" cy="58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Прямая со стрелкой 100">
            <a:extLst>
              <a:ext uri="{FF2B5EF4-FFF2-40B4-BE49-F238E27FC236}">
                <a16:creationId xmlns:a16="http://schemas.microsoft.com/office/drawing/2014/main" id="{72286642-EEE7-4533-BE5A-587153BBA2D6}"/>
              </a:ext>
            </a:extLst>
          </p:cNvPr>
          <p:cNvCxnSpPr>
            <a:cxnSpLocks/>
          </p:cNvCxnSpPr>
          <p:nvPr/>
        </p:nvCxnSpPr>
        <p:spPr>
          <a:xfrm>
            <a:off x="5623667" y="4879539"/>
            <a:ext cx="0" cy="595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Прямоугольник 105">
            <a:extLst>
              <a:ext uri="{FF2B5EF4-FFF2-40B4-BE49-F238E27FC236}">
                <a16:creationId xmlns:a16="http://schemas.microsoft.com/office/drawing/2014/main" id="{FF073AC2-5106-43D3-974A-B1626891FA8E}"/>
              </a:ext>
            </a:extLst>
          </p:cNvPr>
          <p:cNvSpPr/>
          <p:nvPr/>
        </p:nvSpPr>
        <p:spPr>
          <a:xfrm>
            <a:off x="9430076" y="3596873"/>
            <a:ext cx="2363529" cy="84953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Gilroy Light" panose="00000400000000000000" pitchFamily="50" charset="-52"/>
              </a:rPr>
              <a:t>Сотрудники полиции</a:t>
            </a:r>
          </a:p>
        </p:txBody>
      </p: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63D1152C-6132-442F-8C2E-271026777545}"/>
              </a:ext>
            </a:extLst>
          </p:cNvPr>
          <p:cNvCxnSpPr>
            <a:cxnSpLocks/>
          </p:cNvCxnSpPr>
          <p:nvPr/>
        </p:nvCxnSpPr>
        <p:spPr>
          <a:xfrm flipV="1">
            <a:off x="10127820" y="4446410"/>
            <a:ext cx="1" cy="884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029B8F3B-1E35-41D9-B449-0BA2C0FD2BF6}"/>
              </a:ext>
            </a:extLst>
          </p:cNvPr>
          <p:cNvCxnSpPr>
            <a:cxnSpLocks/>
          </p:cNvCxnSpPr>
          <p:nvPr/>
        </p:nvCxnSpPr>
        <p:spPr>
          <a:xfrm>
            <a:off x="10329149" y="4446409"/>
            <a:ext cx="0" cy="88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1" name="Объект 2">
            <a:extLst>
              <a:ext uri="{FF2B5EF4-FFF2-40B4-BE49-F238E27FC236}">
                <a16:creationId xmlns:a16="http://schemas.microsoft.com/office/drawing/2014/main" id="{BF127A7B-6905-4567-A735-A3FA661EB221}"/>
              </a:ext>
            </a:extLst>
          </p:cNvPr>
          <p:cNvSpPr txBox="1">
            <a:spLocks/>
          </p:cNvSpPr>
          <p:nvPr/>
        </p:nvSpPr>
        <p:spPr>
          <a:xfrm>
            <a:off x="10329149" y="4643117"/>
            <a:ext cx="1184169" cy="6045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200" dirty="0">
                <a:latin typeface="Gilroy Light" panose="00000400000000000000" pitchFamily="50" charset="-52"/>
              </a:rPr>
              <a:t>Управление, получение обратной связи</a:t>
            </a:r>
          </a:p>
        </p:txBody>
      </p:sp>
      <p:sp>
        <p:nvSpPr>
          <p:cNvPr id="112" name="Прямоугольник 111">
            <a:extLst>
              <a:ext uri="{FF2B5EF4-FFF2-40B4-BE49-F238E27FC236}">
                <a16:creationId xmlns:a16="http://schemas.microsoft.com/office/drawing/2014/main" id="{4904D7E4-646B-48AA-A7DC-694CD9038FC6}"/>
              </a:ext>
            </a:extLst>
          </p:cNvPr>
          <p:cNvSpPr/>
          <p:nvPr/>
        </p:nvSpPr>
        <p:spPr>
          <a:xfrm>
            <a:off x="3005830" y="1165276"/>
            <a:ext cx="2363529" cy="84953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Gilroy Light" panose="00000400000000000000" pitchFamily="50" charset="-52"/>
              </a:rPr>
              <a:t>Внешний мир</a:t>
            </a:r>
          </a:p>
        </p:txBody>
      </p:sp>
      <p:cxnSp>
        <p:nvCxnSpPr>
          <p:cNvPr id="115" name="Соединитель: уступ 114">
            <a:extLst>
              <a:ext uri="{FF2B5EF4-FFF2-40B4-BE49-F238E27FC236}">
                <a16:creationId xmlns:a16="http://schemas.microsoft.com/office/drawing/2014/main" id="{BDC35999-C393-4898-9EDF-EFE7CE8E2A6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02316" y="1587998"/>
            <a:ext cx="397232" cy="6199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Соединитель: уступ 117">
            <a:extLst>
              <a:ext uri="{FF2B5EF4-FFF2-40B4-BE49-F238E27FC236}">
                <a16:creationId xmlns:a16="http://schemas.microsoft.com/office/drawing/2014/main" id="{B08EB6C8-682F-42C6-8DD3-66FCFB105239}"/>
              </a:ext>
            </a:extLst>
          </p:cNvPr>
          <p:cNvCxnSpPr>
            <a:cxnSpLocks/>
          </p:cNvCxnSpPr>
          <p:nvPr/>
        </p:nvCxnSpPr>
        <p:spPr>
          <a:xfrm rot="5400000">
            <a:off x="-235298" y="2341633"/>
            <a:ext cx="4158344" cy="2309753"/>
          </a:xfrm>
          <a:prstGeom prst="bentConnector3">
            <a:avLst>
              <a:gd name="adj1" fmla="val -41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82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72C6470-C2E1-4B38-9280-14275077A7AF}"/>
              </a:ext>
            </a:extLst>
          </p:cNvPr>
          <p:cNvSpPr/>
          <p:nvPr/>
        </p:nvSpPr>
        <p:spPr>
          <a:xfrm>
            <a:off x="1017295" y="1721954"/>
            <a:ext cx="1978953" cy="240260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roy Light" panose="00000400000000000000" pitchFamily="50" charset="-52"/>
              </a:rPr>
              <a:t>Equilibrium </a:t>
            </a:r>
            <a:r>
              <a:rPr lang="en-US" sz="1400" dirty="0" err="1">
                <a:solidFill>
                  <a:schemeClr val="tx1"/>
                </a:solidFill>
                <a:latin typeface="Gilroy Light" panose="00000400000000000000" pitchFamily="50" charset="-52"/>
              </a:rPr>
              <a:t>inc.</a:t>
            </a:r>
            <a:endParaRPr lang="en-US" sz="1400" dirty="0">
              <a:solidFill>
                <a:schemeClr val="tx1"/>
              </a:solidFill>
              <a:latin typeface="Gilroy Light" panose="00000400000000000000" pitchFamily="50" charset="-52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Gilroy Light" panose="00000400000000000000" pitchFamily="50" charset="-52"/>
              </a:rPr>
              <a:t>(</a:t>
            </a:r>
            <a:r>
              <a:rPr lang="ru-RU" sz="1400" dirty="0">
                <a:solidFill>
                  <a:schemeClr val="tx1"/>
                </a:solidFill>
                <a:latin typeface="Gilroy Light" panose="00000400000000000000" pitchFamily="50" charset="-52"/>
              </a:rPr>
              <a:t>наша контора)</a:t>
            </a:r>
            <a:r>
              <a:rPr lang="en-US" sz="1400" dirty="0">
                <a:solidFill>
                  <a:schemeClr val="tx1"/>
                </a:solidFill>
                <a:latin typeface="Gilroy Light" panose="00000400000000000000" pitchFamily="50" charset="-52"/>
              </a:rPr>
              <a:t> </a:t>
            </a:r>
            <a:endParaRPr lang="ru-RU" sz="1400" dirty="0">
              <a:solidFill>
                <a:schemeClr val="tx1"/>
              </a:solidFill>
              <a:latin typeface="Gilroy Light" panose="00000400000000000000" pitchFamily="50" charset="-52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34FDB83-47CE-4569-90C4-8B10B2A1E0F4}"/>
              </a:ext>
            </a:extLst>
          </p:cNvPr>
          <p:cNvSpPr/>
          <p:nvPr/>
        </p:nvSpPr>
        <p:spPr>
          <a:xfrm>
            <a:off x="5195163" y="1565888"/>
            <a:ext cx="1978953" cy="87698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Gilroy Light" panose="00000400000000000000" pitchFamily="50" charset="-52"/>
              </a:rPr>
              <a:t>Система сбора и анализа данных </a:t>
            </a:r>
            <a:r>
              <a:rPr lang="ru-RU" sz="1400" dirty="0" err="1">
                <a:solidFill>
                  <a:schemeClr val="tx1"/>
                </a:solidFill>
                <a:latin typeface="Gilroy Light" panose="00000400000000000000" pitchFamily="50" charset="-52"/>
              </a:rPr>
              <a:t>психопаспортов</a:t>
            </a:r>
            <a:r>
              <a:rPr lang="ru-RU" sz="1400" dirty="0">
                <a:solidFill>
                  <a:schemeClr val="tx1"/>
                </a:solidFill>
                <a:latin typeface="Gilroy Light" panose="00000400000000000000" pitchFamily="50" charset="-52"/>
              </a:rPr>
              <a:t> граждан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6B8D9CC-F69B-4BDE-9183-A902687B87A2}"/>
              </a:ext>
            </a:extLst>
          </p:cNvPr>
          <p:cNvSpPr/>
          <p:nvPr/>
        </p:nvSpPr>
        <p:spPr>
          <a:xfrm>
            <a:off x="5195164" y="2522894"/>
            <a:ext cx="1978953" cy="82560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Gilroy Light" panose="00000400000000000000" pitchFamily="50" charset="-52"/>
              </a:rPr>
              <a:t>Система управления полицией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E78A9F7-FB43-4D04-8328-6219A649FCC3}"/>
              </a:ext>
            </a:extLst>
          </p:cNvPr>
          <p:cNvSpPr/>
          <p:nvPr/>
        </p:nvSpPr>
        <p:spPr>
          <a:xfrm>
            <a:off x="5195163" y="3428519"/>
            <a:ext cx="1978953" cy="87144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Gilroy Light" panose="00000400000000000000" pitchFamily="50" charset="-52"/>
              </a:rPr>
              <a:t>Средства для борьбы с преступностью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Gilroy Light" panose="00000400000000000000" pitchFamily="50" charset="-52"/>
              </a:rPr>
              <a:t>(</a:t>
            </a:r>
            <a:r>
              <a:rPr lang="ru-RU" sz="1400" dirty="0" err="1">
                <a:solidFill>
                  <a:schemeClr val="tx1"/>
                </a:solidFill>
                <a:latin typeface="Gilroy Light" panose="00000400000000000000" pitchFamily="50" charset="-52"/>
              </a:rPr>
              <a:t>Доминаторы</a:t>
            </a:r>
            <a:r>
              <a:rPr lang="ru-RU" sz="1400" dirty="0">
                <a:solidFill>
                  <a:schemeClr val="tx1"/>
                </a:solidFill>
                <a:latin typeface="Gilroy Light" panose="00000400000000000000" pitchFamily="50" charset="-52"/>
              </a:rPr>
              <a:t>)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30D7848-5704-4C12-8782-8EED293A28C8}"/>
              </a:ext>
            </a:extLst>
          </p:cNvPr>
          <p:cNvSpPr/>
          <p:nvPr/>
        </p:nvSpPr>
        <p:spPr>
          <a:xfrm>
            <a:off x="5052526" y="1078616"/>
            <a:ext cx="2264229" cy="330007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Gilroy Light" panose="00000400000000000000" pitchFamily="50" charset="-52"/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FD1DCCEA-BAA7-45C3-9F95-AF1191E1B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3579" y="1210014"/>
            <a:ext cx="1326099" cy="275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200" dirty="0">
                <a:latin typeface="Gilroy Light" panose="00000400000000000000" pitchFamily="50" charset="-52"/>
              </a:rPr>
              <a:t>Система </a:t>
            </a:r>
            <a:r>
              <a:rPr lang="en-US" sz="1200" dirty="0" err="1">
                <a:latin typeface="Gilroy Light" panose="00000400000000000000" pitchFamily="50" charset="-52"/>
              </a:rPr>
              <a:t>Civilla</a:t>
            </a:r>
            <a:endParaRPr lang="ru-RU" sz="1200" dirty="0">
              <a:latin typeface="Gilroy Light" panose="00000400000000000000" pitchFamily="50" charset="-52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6457989-A65A-4663-9BA9-81864D96DC89}"/>
              </a:ext>
            </a:extLst>
          </p:cNvPr>
          <p:cNvSpPr/>
          <p:nvPr/>
        </p:nvSpPr>
        <p:spPr>
          <a:xfrm>
            <a:off x="5195160" y="4485936"/>
            <a:ext cx="1978953" cy="30130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Gilroy Light" panose="00000400000000000000" pitchFamily="50" charset="-52"/>
              </a:rPr>
              <a:t>Спецотряды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0487088-AFC2-4CC7-BA71-79E0D20AC124}"/>
              </a:ext>
            </a:extLst>
          </p:cNvPr>
          <p:cNvSpPr/>
          <p:nvPr/>
        </p:nvSpPr>
        <p:spPr>
          <a:xfrm>
            <a:off x="5195159" y="4909395"/>
            <a:ext cx="1978953" cy="40919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Gilroy Light" panose="00000400000000000000" pitchFamily="50" charset="-52"/>
              </a:rPr>
              <a:t>Реабилитационные центры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B343571-12F3-4416-B5A3-BB16E7A6E622}"/>
              </a:ext>
            </a:extLst>
          </p:cNvPr>
          <p:cNvSpPr/>
          <p:nvPr/>
        </p:nvSpPr>
        <p:spPr>
          <a:xfrm>
            <a:off x="4582885" y="671180"/>
            <a:ext cx="3175520" cy="48189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Gilroy Light" panose="00000400000000000000" pitchFamily="50" charset="-52"/>
            </a:endParaRP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1A1F9461-3EDC-4DF3-80FD-99B319250B01}"/>
              </a:ext>
            </a:extLst>
          </p:cNvPr>
          <p:cNvSpPr txBox="1">
            <a:spLocks/>
          </p:cNvSpPr>
          <p:nvPr/>
        </p:nvSpPr>
        <p:spPr>
          <a:xfrm>
            <a:off x="4582885" y="695510"/>
            <a:ext cx="1326099" cy="275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200" dirty="0">
                <a:latin typeface="Gilroy Light" panose="00000400000000000000" pitchFamily="50" charset="-52"/>
              </a:rPr>
              <a:t>Продукты 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957D313-B0A5-4CBA-A10E-08BA1763CFF2}"/>
              </a:ext>
            </a:extLst>
          </p:cNvPr>
          <p:cNvSpPr/>
          <p:nvPr/>
        </p:nvSpPr>
        <p:spPr>
          <a:xfrm>
            <a:off x="9075833" y="1734395"/>
            <a:ext cx="1978953" cy="50869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Gilroy Light" panose="00000400000000000000" pitchFamily="50" charset="-52"/>
              </a:rPr>
              <a:t>Государство</a:t>
            </a:r>
          </a:p>
        </p:txBody>
      </p:sp>
      <p:cxnSp>
        <p:nvCxnSpPr>
          <p:cNvPr id="20" name="Соединитель: уступ 19">
            <a:extLst>
              <a:ext uri="{FF2B5EF4-FFF2-40B4-BE49-F238E27FC236}">
                <a16:creationId xmlns:a16="http://schemas.microsoft.com/office/drawing/2014/main" id="{DFC21BDD-D0A3-4037-B077-8696668932D2}"/>
              </a:ext>
            </a:extLst>
          </p:cNvPr>
          <p:cNvCxnSpPr>
            <a:endCxn id="15" idx="1"/>
          </p:cNvCxnSpPr>
          <p:nvPr/>
        </p:nvCxnSpPr>
        <p:spPr>
          <a:xfrm flipV="1">
            <a:off x="2996248" y="833439"/>
            <a:ext cx="1586637" cy="10613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Объект 2">
            <a:extLst>
              <a:ext uri="{FF2B5EF4-FFF2-40B4-BE49-F238E27FC236}">
                <a16:creationId xmlns:a16="http://schemas.microsoft.com/office/drawing/2014/main" id="{F28BE7D2-C087-4692-9CA7-D06025E6E98B}"/>
              </a:ext>
            </a:extLst>
          </p:cNvPr>
          <p:cNvSpPr txBox="1">
            <a:spLocks/>
          </p:cNvSpPr>
          <p:nvPr/>
        </p:nvSpPr>
        <p:spPr>
          <a:xfrm>
            <a:off x="3583213" y="573092"/>
            <a:ext cx="1326099" cy="275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200" dirty="0">
                <a:latin typeface="Gilroy Light" panose="00000400000000000000" pitchFamily="50" charset="-52"/>
              </a:rPr>
              <a:t>Поставляем</a:t>
            </a:r>
          </a:p>
        </p:txBody>
      </p: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A58150F2-735B-48EB-97F0-049BBDC09DA7}"/>
              </a:ext>
            </a:extLst>
          </p:cNvPr>
          <p:cNvCxnSpPr>
            <a:cxnSpLocks/>
          </p:cNvCxnSpPr>
          <p:nvPr/>
        </p:nvCxnSpPr>
        <p:spPr>
          <a:xfrm flipV="1">
            <a:off x="2996247" y="1922918"/>
            <a:ext cx="2056277" cy="9285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Объект 2">
            <a:extLst>
              <a:ext uri="{FF2B5EF4-FFF2-40B4-BE49-F238E27FC236}">
                <a16:creationId xmlns:a16="http://schemas.microsoft.com/office/drawing/2014/main" id="{78F0E02B-951C-4EA8-9ED8-977EEFBD8C80}"/>
              </a:ext>
            </a:extLst>
          </p:cNvPr>
          <p:cNvSpPr txBox="1">
            <a:spLocks/>
          </p:cNvSpPr>
          <p:nvPr/>
        </p:nvSpPr>
        <p:spPr>
          <a:xfrm>
            <a:off x="2933684" y="2854444"/>
            <a:ext cx="1379992" cy="57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200" dirty="0">
                <a:latin typeface="Gilroy Light" panose="00000400000000000000" pitchFamily="50" charset="-52"/>
              </a:rPr>
              <a:t>Тех. Поддержка</a:t>
            </a:r>
          </a:p>
        </p:txBody>
      </p:sp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763EC209-88B9-46AE-B27C-C61654144F9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996246" y="3788803"/>
            <a:ext cx="2198914" cy="8477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Соединитель: уступ 27">
            <a:extLst>
              <a:ext uri="{FF2B5EF4-FFF2-40B4-BE49-F238E27FC236}">
                <a16:creationId xmlns:a16="http://schemas.microsoft.com/office/drawing/2014/main" id="{A6B3F040-A074-4426-8BC9-7CBEA914033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004221" y="3789292"/>
            <a:ext cx="2190938" cy="13246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Объект 2">
            <a:extLst>
              <a:ext uri="{FF2B5EF4-FFF2-40B4-BE49-F238E27FC236}">
                <a16:creationId xmlns:a16="http://schemas.microsoft.com/office/drawing/2014/main" id="{1E030951-368D-427D-ABE9-FEB81E53F375}"/>
              </a:ext>
            </a:extLst>
          </p:cNvPr>
          <p:cNvSpPr txBox="1">
            <a:spLocks/>
          </p:cNvSpPr>
          <p:nvPr/>
        </p:nvSpPr>
        <p:spPr>
          <a:xfrm>
            <a:off x="2949812" y="3503519"/>
            <a:ext cx="1625100" cy="3454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200" dirty="0">
                <a:latin typeface="Gilroy Light" panose="00000400000000000000" pitchFamily="50" charset="-52"/>
              </a:rPr>
              <a:t>Обучение сотрудников</a:t>
            </a:r>
          </a:p>
        </p:txBody>
      </p:sp>
      <p:sp>
        <p:nvSpPr>
          <p:cNvPr id="31" name="Объект 2">
            <a:extLst>
              <a:ext uri="{FF2B5EF4-FFF2-40B4-BE49-F238E27FC236}">
                <a16:creationId xmlns:a16="http://schemas.microsoft.com/office/drawing/2014/main" id="{2D897E97-95BA-4CC2-9302-6C7ED6F1D810}"/>
              </a:ext>
            </a:extLst>
          </p:cNvPr>
          <p:cNvSpPr txBox="1">
            <a:spLocks/>
          </p:cNvSpPr>
          <p:nvPr/>
        </p:nvSpPr>
        <p:spPr>
          <a:xfrm>
            <a:off x="2933684" y="3042523"/>
            <a:ext cx="1379992" cy="57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200" dirty="0">
                <a:latin typeface="Gilroy Light" panose="00000400000000000000" pitchFamily="50" charset="-52"/>
              </a:rPr>
              <a:t>Наладка</a:t>
            </a:r>
          </a:p>
        </p:txBody>
      </p:sp>
      <p:cxnSp>
        <p:nvCxnSpPr>
          <p:cNvPr id="33" name="Соединитель: уступ 32">
            <a:extLst>
              <a:ext uri="{FF2B5EF4-FFF2-40B4-BE49-F238E27FC236}">
                <a16:creationId xmlns:a16="http://schemas.microsoft.com/office/drawing/2014/main" id="{DD222299-E4D0-4137-91DD-95D4AD30E00D}"/>
              </a:ext>
            </a:extLst>
          </p:cNvPr>
          <p:cNvCxnSpPr/>
          <p:nvPr/>
        </p:nvCxnSpPr>
        <p:spPr>
          <a:xfrm rot="10800000">
            <a:off x="7758405" y="805274"/>
            <a:ext cx="1317428" cy="11176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Объект 2">
            <a:extLst>
              <a:ext uri="{FF2B5EF4-FFF2-40B4-BE49-F238E27FC236}">
                <a16:creationId xmlns:a16="http://schemas.microsoft.com/office/drawing/2014/main" id="{01352E75-45AA-4AD2-B6FC-2C74972F62C5}"/>
              </a:ext>
            </a:extLst>
          </p:cNvPr>
          <p:cNvSpPr txBox="1">
            <a:spLocks/>
          </p:cNvSpPr>
          <p:nvPr/>
        </p:nvSpPr>
        <p:spPr>
          <a:xfrm>
            <a:off x="7766378" y="557581"/>
            <a:ext cx="1326099" cy="275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200" dirty="0">
                <a:latin typeface="Gilroy Light" panose="00000400000000000000" pitchFamily="50" charset="-52"/>
              </a:rPr>
              <a:t>Приобретает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F9ADCCA-2D4B-41F1-98FB-0FDCDDCFD5AA}"/>
              </a:ext>
            </a:extLst>
          </p:cNvPr>
          <p:cNvSpPr/>
          <p:nvPr/>
        </p:nvSpPr>
        <p:spPr>
          <a:xfrm>
            <a:off x="9112494" y="2489126"/>
            <a:ext cx="1978953" cy="89742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Gilroy Light" panose="00000400000000000000" pitchFamily="50" charset="-52"/>
              </a:rPr>
              <a:t>Полиция</a:t>
            </a:r>
          </a:p>
        </p:txBody>
      </p:sp>
      <p:sp>
        <p:nvSpPr>
          <p:cNvPr id="38" name="Объект 2">
            <a:extLst>
              <a:ext uri="{FF2B5EF4-FFF2-40B4-BE49-F238E27FC236}">
                <a16:creationId xmlns:a16="http://schemas.microsoft.com/office/drawing/2014/main" id="{7C1B81E4-413B-448A-AD93-10B84DAF116F}"/>
              </a:ext>
            </a:extLst>
          </p:cNvPr>
          <p:cNvSpPr txBox="1">
            <a:spLocks/>
          </p:cNvSpPr>
          <p:nvPr/>
        </p:nvSpPr>
        <p:spPr>
          <a:xfrm>
            <a:off x="8027614" y="2275202"/>
            <a:ext cx="1326099" cy="275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200" dirty="0">
                <a:latin typeface="Gilroy Light" panose="00000400000000000000" pitchFamily="50" charset="-52"/>
              </a:rPr>
              <a:t>Оптимально</a:t>
            </a:r>
          </a:p>
        </p:txBody>
      </p:sp>
      <p:sp>
        <p:nvSpPr>
          <p:cNvPr id="39" name="Объект 2">
            <a:extLst>
              <a:ext uri="{FF2B5EF4-FFF2-40B4-BE49-F238E27FC236}">
                <a16:creationId xmlns:a16="http://schemas.microsoft.com/office/drawing/2014/main" id="{49D506F8-710E-490B-82AB-60D043152AAF}"/>
              </a:ext>
            </a:extLst>
          </p:cNvPr>
          <p:cNvSpPr txBox="1">
            <a:spLocks/>
          </p:cNvSpPr>
          <p:nvPr/>
        </p:nvSpPr>
        <p:spPr>
          <a:xfrm>
            <a:off x="8044257" y="2411885"/>
            <a:ext cx="1326099" cy="275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200" dirty="0">
                <a:latin typeface="Gilroy Light" panose="00000400000000000000" pitchFamily="50" charset="-52"/>
              </a:rPr>
              <a:t>управляем</a:t>
            </a:r>
          </a:p>
        </p:txBody>
      </p:sp>
      <p:cxnSp>
        <p:nvCxnSpPr>
          <p:cNvPr id="40" name="Соединитель: уступ 39">
            <a:extLst>
              <a:ext uri="{FF2B5EF4-FFF2-40B4-BE49-F238E27FC236}">
                <a16:creationId xmlns:a16="http://schemas.microsoft.com/office/drawing/2014/main" id="{CBD5054D-EAC2-469F-A268-2A226FED870E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174116" y="3217641"/>
            <a:ext cx="1938378" cy="646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Объект 2">
            <a:extLst>
              <a:ext uri="{FF2B5EF4-FFF2-40B4-BE49-F238E27FC236}">
                <a16:creationId xmlns:a16="http://schemas.microsoft.com/office/drawing/2014/main" id="{B7D70DC4-8D78-47EF-8EFA-0ACBFE0FBD62}"/>
              </a:ext>
            </a:extLst>
          </p:cNvPr>
          <p:cNvSpPr txBox="1">
            <a:spLocks/>
          </p:cNvSpPr>
          <p:nvPr/>
        </p:nvSpPr>
        <p:spPr>
          <a:xfrm>
            <a:off x="8099630" y="3441870"/>
            <a:ext cx="1326099" cy="2758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200" dirty="0">
                <a:latin typeface="Gilroy Light" panose="00000400000000000000" pitchFamily="50" charset="-52"/>
              </a:rPr>
              <a:t>Предоставляем</a:t>
            </a: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07BB0A4F-EB08-4316-A550-AB6ED6980ECB}"/>
              </a:ext>
            </a:extLst>
          </p:cNvPr>
          <p:cNvSpPr/>
          <p:nvPr/>
        </p:nvSpPr>
        <p:spPr>
          <a:xfrm>
            <a:off x="9092477" y="3869988"/>
            <a:ext cx="1978953" cy="50869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Gilroy Light" panose="00000400000000000000" pitchFamily="50" charset="-52"/>
              </a:rPr>
              <a:t>Преступники</a:t>
            </a:r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7138C9E1-6AA6-4110-A3C2-92A653744A75}"/>
              </a:ext>
            </a:extLst>
          </p:cNvPr>
          <p:cNvCxnSpPr>
            <a:stCxn id="11" idx="3"/>
            <a:endCxn id="46" idx="2"/>
          </p:cNvCxnSpPr>
          <p:nvPr/>
        </p:nvCxnSpPr>
        <p:spPr>
          <a:xfrm flipV="1">
            <a:off x="7174112" y="4378687"/>
            <a:ext cx="2907842" cy="7353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Объект 2">
            <a:extLst>
              <a:ext uri="{FF2B5EF4-FFF2-40B4-BE49-F238E27FC236}">
                <a16:creationId xmlns:a16="http://schemas.microsoft.com/office/drawing/2014/main" id="{FEA19889-A410-4A9E-A6EB-9A9BB4C056CA}"/>
              </a:ext>
            </a:extLst>
          </p:cNvPr>
          <p:cNvSpPr txBox="1">
            <a:spLocks/>
          </p:cNvSpPr>
          <p:nvPr/>
        </p:nvSpPr>
        <p:spPr>
          <a:xfrm>
            <a:off x="8234670" y="4838133"/>
            <a:ext cx="1326099" cy="275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200" dirty="0">
                <a:latin typeface="Gilroy Light" panose="00000400000000000000" pitchFamily="50" charset="-52"/>
              </a:rPr>
              <a:t>Реабилитируют</a:t>
            </a:r>
          </a:p>
        </p:txBody>
      </p:sp>
      <p:cxnSp>
        <p:nvCxnSpPr>
          <p:cNvPr id="50" name="Соединитель: уступ 49">
            <a:extLst>
              <a:ext uri="{FF2B5EF4-FFF2-40B4-BE49-F238E27FC236}">
                <a16:creationId xmlns:a16="http://schemas.microsoft.com/office/drawing/2014/main" id="{8730BA92-B824-48EF-9C48-F59C679E24D1}"/>
              </a:ext>
            </a:extLst>
          </p:cNvPr>
          <p:cNvCxnSpPr>
            <a:cxnSpLocks/>
          </p:cNvCxnSpPr>
          <p:nvPr/>
        </p:nvCxnSpPr>
        <p:spPr>
          <a:xfrm flipV="1">
            <a:off x="7174112" y="3217641"/>
            <a:ext cx="1932015" cy="14374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FEA1A3B0-C464-4C80-A858-ACE204C7AB95}"/>
              </a:ext>
            </a:extLst>
          </p:cNvPr>
          <p:cNvCxnSpPr>
            <a:stCxn id="6" idx="3"/>
            <a:endCxn id="35" idx="1"/>
          </p:cNvCxnSpPr>
          <p:nvPr/>
        </p:nvCxnSpPr>
        <p:spPr>
          <a:xfrm>
            <a:off x="7174117" y="2935698"/>
            <a:ext cx="1938377" cy="2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4AC805DD-BFA7-49F0-8CC4-4F326EA4B110}"/>
              </a:ext>
            </a:extLst>
          </p:cNvPr>
          <p:cNvSpPr/>
          <p:nvPr/>
        </p:nvSpPr>
        <p:spPr>
          <a:xfrm>
            <a:off x="590939" y="267478"/>
            <a:ext cx="11078547" cy="538050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Gilroy Light" panose="00000400000000000000" pitchFamily="50" charset="-52"/>
            </a:endParaRPr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5B1A9DE9-83F1-4272-9BE5-2DF45AD901D0}"/>
              </a:ext>
            </a:extLst>
          </p:cNvPr>
          <p:cNvSpPr/>
          <p:nvPr/>
        </p:nvSpPr>
        <p:spPr>
          <a:xfrm>
            <a:off x="2267309" y="5953600"/>
            <a:ext cx="1978953" cy="55398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Gilroy Light" panose="00000400000000000000" pitchFamily="50" charset="-52"/>
              </a:rPr>
              <a:t>Регион с высокой преступностью</a:t>
            </a:r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9E30A073-9B81-4B6E-AF52-5A1EE5B980F9}"/>
              </a:ext>
            </a:extLst>
          </p:cNvPr>
          <p:cNvSpPr/>
          <p:nvPr/>
        </p:nvSpPr>
        <p:spPr>
          <a:xfrm>
            <a:off x="7908242" y="5958119"/>
            <a:ext cx="1978953" cy="55398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Gilroy Light" panose="00000400000000000000" pitchFamily="50" charset="-52"/>
              </a:rPr>
              <a:t>Регион с низкой преступностью)))</a:t>
            </a:r>
          </a:p>
        </p:txBody>
      </p: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40F5A611-BACD-4381-8D1C-1175A90EA974}"/>
              </a:ext>
            </a:extLst>
          </p:cNvPr>
          <p:cNvCxnSpPr>
            <a:stCxn id="79" idx="0"/>
          </p:cNvCxnSpPr>
          <p:nvPr/>
        </p:nvCxnSpPr>
        <p:spPr>
          <a:xfrm flipH="1" flipV="1">
            <a:off x="3256785" y="5647986"/>
            <a:ext cx="1" cy="30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F0FC578F-B799-457C-BD5D-D1B2673FB922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8897718" y="5655229"/>
            <a:ext cx="1" cy="30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786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173</Words>
  <Application>Microsoft Office PowerPoint</Application>
  <PresentationFormat>Широкоэкранный</PresentationFormat>
  <Paragraphs>60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Gilroy Light</vt:lpstr>
      <vt:lpstr>Тема Office</vt:lpstr>
      <vt:lpstr>Psycho-pass</vt:lpstr>
      <vt:lpstr>Civilla</vt:lpstr>
      <vt:lpstr>Civilla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Psycho-pass</dc:title>
  <dc:creator>Alexandr Khvostov</dc:creator>
  <cp:lastModifiedBy>Alexandr Khvostov (akhvosto)</cp:lastModifiedBy>
  <cp:revision>10</cp:revision>
  <dcterms:created xsi:type="dcterms:W3CDTF">2020-02-27T19:16:33Z</dcterms:created>
  <dcterms:modified xsi:type="dcterms:W3CDTF">2020-02-27T20:38:34Z</dcterms:modified>
</cp:coreProperties>
</file>