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6" r:id="rId2"/>
    <p:sldId id="274" r:id="rId3"/>
    <p:sldId id="256" r:id="rId4"/>
    <p:sldId id="258" r:id="rId5"/>
    <p:sldId id="259" r:id="rId6"/>
    <p:sldId id="260" r:id="rId7"/>
    <p:sldId id="261" r:id="rId8"/>
    <p:sldId id="263" r:id="rId9"/>
    <p:sldId id="264" r:id="rId10"/>
    <p:sldId id="265" r:id="rId11"/>
    <p:sldId id="257" r:id="rId12"/>
    <p:sldId id="266" r:id="rId13"/>
    <p:sldId id="267" r:id="rId14"/>
    <p:sldId id="268" r:id="rId15"/>
    <p:sldId id="269" r:id="rId16"/>
    <p:sldId id="270" r:id="rId17"/>
    <p:sldId id="271" r:id="rId18"/>
    <p:sldId id="272" r:id="rId19"/>
    <p:sldId id="273"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78F9"/>
    <a:srgbClr val="B1FD60"/>
    <a:srgbClr val="21FFE6"/>
    <a:srgbClr val="FE87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3"/>
    <p:restoredTop sz="96041"/>
  </p:normalViewPr>
  <p:slideViewPr>
    <p:cSldViewPr snapToGrid="0" snapToObjects="1">
      <p:cViewPr>
        <p:scale>
          <a:sx n="74" d="100"/>
          <a:sy n="74" d="100"/>
        </p:scale>
        <p:origin x="592" y="11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990FF-7417-B34E-B21C-8B764FB552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ED0325-8A99-9444-AC73-BC45188A9A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6B26051-7BBD-C14A-87DC-9D72D77C1BB1}"/>
              </a:ext>
            </a:extLst>
          </p:cNvPr>
          <p:cNvSpPr>
            <a:spLocks noGrp="1"/>
          </p:cNvSpPr>
          <p:nvPr>
            <p:ph type="dt" sz="half" idx="10"/>
          </p:nvPr>
        </p:nvSpPr>
        <p:spPr/>
        <p:txBody>
          <a:bodyPr/>
          <a:lstStyle/>
          <a:p>
            <a:fld id="{350C002F-F962-0D4F-833B-8E52AE9FB6B0}" type="datetimeFigureOut">
              <a:rPr lang="en-US" smtClean="0"/>
              <a:t>5/5/20</a:t>
            </a:fld>
            <a:endParaRPr lang="en-US"/>
          </a:p>
        </p:txBody>
      </p:sp>
      <p:sp>
        <p:nvSpPr>
          <p:cNvPr id="5" name="Footer Placeholder 4">
            <a:extLst>
              <a:ext uri="{FF2B5EF4-FFF2-40B4-BE49-F238E27FC236}">
                <a16:creationId xmlns:a16="http://schemas.microsoft.com/office/drawing/2014/main" id="{3F6254D9-4B46-D54D-8C75-74C802D22E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17A68C-4088-6444-A7CB-FA9C92B56945}"/>
              </a:ext>
            </a:extLst>
          </p:cNvPr>
          <p:cNvSpPr>
            <a:spLocks noGrp="1"/>
          </p:cNvSpPr>
          <p:nvPr>
            <p:ph type="sldNum" sz="quarter" idx="12"/>
          </p:nvPr>
        </p:nvSpPr>
        <p:spPr/>
        <p:txBody>
          <a:bodyPr/>
          <a:lstStyle/>
          <a:p>
            <a:fld id="{A01BCE13-DC36-354B-AA6F-591A85F52216}" type="slidenum">
              <a:rPr lang="en-US" smtClean="0"/>
              <a:t>‹#›</a:t>
            </a:fld>
            <a:endParaRPr lang="en-US"/>
          </a:p>
        </p:txBody>
      </p:sp>
    </p:spTree>
    <p:extLst>
      <p:ext uri="{BB962C8B-B14F-4D97-AF65-F5344CB8AC3E}">
        <p14:creationId xmlns:p14="http://schemas.microsoft.com/office/powerpoint/2010/main" val="1672382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DA9CA-55E3-E24C-A2FC-DEDACF9EB0E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71BED5F-CDB7-FB4F-AB83-6052EC9E5CB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1AC6E1-348C-C84B-BA51-7BD2108B70A2}"/>
              </a:ext>
            </a:extLst>
          </p:cNvPr>
          <p:cNvSpPr>
            <a:spLocks noGrp="1"/>
          </p:cNvSpPr>
          <p:nvPr>
            <p:ph type="dt" sz="half" idx="10"/>
          </p:nvPr>
        </p:nvSpPr>
        <p:spPr/>
        <p:txBody>
          <a:bodyPr/>
          <a:lstStyle/>
          <a:p>
            <a:fld id="{350C002F-F962-0D4F-833B-8E52AE9FB6B0}" type="datetimeFigureOut">
              <a:rPr lang="en-US" smtClean="0"/>
              <a:t>5/5/20</a:t>
            </a:fld>
            <a:endParaRPr lang="en-US"/>
          </a:p>
        </p:txBody>
      </p:sp>
      <p:sp>
        <p:nvSpPr>
          <p:cNvPr id="5" name="Footer Placeholder 4">
            <a:extLst>
              <a:ext uri="{FF2B5EF4-FFF2-40B4-BE49-F238E27FC236}">
                <a16:creationId xmlns:a16="http://schemas.microsoft.com/office/drawing/2014/main" id="{C91DB0D7-F5CC-6247-864D-D46D2A9C70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94397D-8071-6146-9C15-82D63E60A91E}"/>
              </a:ext>
            </a:extLst>
          </p:cNvPr>
          <p:cNvSpPr>
            <a:spLocks noGrp="1"/>
          </p:cNvSpPr>
          <p:nvPr>
            <p:ph type="sldNum" sz="quarter" idx="12"/>
          </p:nvPr>
        </p:nvSpPr>
        <p:spPr/>
        <p:txBody>
          <a:bodyPr/>
          <a:lstStyle/>
          <a:p>
            <a:fld id="{A01BCE13-DC36-354B-AA6F-591A85F52216}" type="slidenum">
              <a:rPr lang="en-US" smtClean="0"/>
              <a:t>‹#›</a:t>
            </a:fld>
            <a:endParaRPr lang="en-US"/>
          </a:p>
        </p:txBody>
      </p:sp>
    </p:spTree>
    <p:extLst>
      <p:ext uri="{BB962C8B-B14F-4D97-AF65-F5344CB8AC3E}">
        <p14:creationId xmlns:p14="http://schemas.microsoft.com/office/powerpoint/2010/main" val="2148976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2A8523-169D-9A4C-B305-1142710DBB0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07DB521-2FCC-054F-86D0-F7ADFF31389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EA051B-3713-8D47-96CF-3ED3281A60A1}"/>
              </a:ext>
            </a:extLst>
          </p:cNvPr>
          <p:cNvSpPr>
            <a:spLocks noGrp="1"/>
          </p:cNvSpPr>
          <p:nvPr>
            <p:ph type="dt" sz="half" idx="10"/>
          </p:nvPr>
        </p:nvSpPr>
        <p:spPr/>
        <p:txBody>
          <a:bodyPr/>
          <a:lstStyle/>
          <a:p>
            <a:fld id="{350C002F-F962-0D4F-833B-8E52AE9FB6B0}" type="datetimeFigureOut">
              <a:rPr lang="en-US" smtClean="0"/>
              <a:t>5/5/20</a:t>
            </a:fld>
            <a:endParaRPr lang="en-US"/>
          </a:p>
        </p:txBody>
      </p:sp>
      <p:sp>
        <p:nvSpPr>
          <p:cNvPr id="5" name="Footer Placeholder 4">
            <a:extLst>
              <a:ext uri="{FF2B5EF4-FFF2-40B4-BE49-F238E27FC236}">
                <a16:creationId xmlns:a16="http://schemas.microsoft.com/office/drawing/2014/main" id="{91017E1B-F6AE-E848-ABE4-239770ECAD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88448E-797B-D94A-A038-577AFCABC04F}"/>
              </a:ext>
            </a:extLst>
          </p:cNvPr>
          <p:cNvSpPr>
            <a:spLocks noGrp="1"/>
          </p:cNvSpPr>
          <p:nvPr>
            <p:ph type="sldNum" sz="quarter" idx="12"/>
          </p:nvPr>
        </p:nvSpPr>
        <p:spPr/>
        <p:txBody>
          <a:bodyPr/>
          <a:lstStyle/>
          <a:p>
            <a:fld id="{A01BCE13-DC36-354B-AA6F-591A85F52216}" type="slidenum">
              <a:rPr lang="en-US" smtClean="0"/>
              <a:t>‹#›</a:t>
            </a:fld>
            <a:endParaRPr lang="en-US"/>
          </a:p>
        </p:txBody>
      </p:sp>
    </p:spTree>
    <p:extLst>
      <p:ext uri="{BB962C8B-B14F-4D97-AF65-F5344CB8AC3E}">
        <p14:creationId xmlns:p14="http://schemas.microsoft.com/office/powerpoint/2010/main" val="2266178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22B3C-9F51-4A4D-B46C-99775CC7D4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A858F7-4937-2646-99AD-124BBAB2646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877537-870C-974C-AB5F-16B5328C73D8}"/>
              </a:ext>
            </a:extLst>
          </p:cNvPr>
          <p:cNvSpPr>
            <a:spLocks noGrp="1"/>
          </p:cNvSpPr>
          <p:nvPr>
            <p:ph type="dt" sz="half" idx="10"/>
          </p:nvPr>
        </p:nvSpPr>
        <p:spPr/>
        <p:txBody>
          <a:bodyPr/>
          <a:lstStyle/>
          <a:p>
            <a:fld id="{350C002F-F962-0D4F-833B-8E52AE9FB6B0}" type="datetimeFigureOut">
              <a:rPr lang="en-US" smtClean="0"/>
              <a:t>5/5/20</a:t>
            </a:fld>
            <a:endParaRPr lang="en-US"/>
          </a:p>
        </p:txBody>
      </p:sp>
      <p:sp>
        <p:nvSpPr>
          <p:cNvPr id="5" name="Footer Placeholder 4">
            <a:extLst>
              <a:ext uri="{FF2B5EF4-FFF2-40B4-BE49-F238E27FC236}">
                <a16:creationId xmlns:a16="http://schemas.microsoft.com/office/drawing/2014/main" id="{F74CB43B-466B-3F4A-A7CD-C9F446B7A2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B4383B-5B2A-554C-A431-A6B3181B85D4}"/>
              </a:ext>
            </a:extLst>
          </p:cNvPr>
          <p:cNvSpPr>
            <a:spLocks noGrp="1"/>
          </p:cNvSpPr>
          <p:nvPr>
            <p:ph type="sldNum" sz="quarter" idx="12"/>
          </p:nvPr>
        </p:nvSpPr>
        <p:spPr/>
        <p:txBody>
          <a:bodyPr/>
          <a:lstStyle/>
          <a:p>
            <a:fld id="{A01BCE13-DC36-354B-AA6F-591A85F52216}" type="slidenum">
              <a:rPr lang="en-US" smtClean="0"/>
              <a:t>‹#›</a:t>
            </a:fld>
            <a:endParaRPr lang="en-US"/>
          </a:p>
        </p:txBody>
      </p:sp>
    </p:spTree>
    <p:extLst>
      <p:ext uri="{BB962C8B-B14F-4D97-AF65-F5344CB8AC3E}">
        <p14:creationId xmlns:p14="http://schemas.microsoft.com/office/powerpoint/2010/main" val="3986928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22C85-D7C7-2B4D-966D-7A41FB782B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39B0B1E-A802-4045-91CE-EA8A6C8FE3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891ECAB-AB8B-B549-A828-1AB4E515652C}"/>
              </a:ext>
            </a:extLst>
          </p:cNvPr>
          <p:cNvSpPr>
            <a:spLocks noGrp="1"/>
          </p:cNvSpPr>
          <p:nvPr>
            <p:ph type="dt" sz="half" idx="10"/>
          </p:nvPr>
        </p:nvSpPr>
        <p:spPr/>
        <p:txBody>
          <a:bodyPr/>
          <a:lstStyle/>
          <a:p>
            <a:fld id="{350C002F-F962-0D4F-833B-8E52AE9FB6B0}" type="datetimeFigureOut">
              <a:rPr lang="en-US" smtClean="0"/>
              <a:t>5/5/20</a:t>
            </a:fld>
            <a:endParaRPr lang="en-US"/>
          </a:p>
        </p:txBody>
      </p:sp>
      <p:sp>
        <p:nvSpPr>
          <p:cNvPr id="5" name="Footer Placeholder 4">
            <a:extLst>
              <a:ext uri="{FF2B5EF4-FFF2-40B4-BE49-F238E27FC236}">
                <a16:creationId xmlns:a16="http://schemas.microsoft.com/office/drawing/2014/main" id="{A549D3F2-C4DC-6443-BB4C-5DEE3887FB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401F27-79DB-E445-8D7B-41B1AC810FD0}"/>
              </a:ext>
            </a:extLst>
          </p:cNvPr>
          <p:cNvSpPr>
            <a:spLocks noGrp="1"/>
          </p:cNvSpPr>
          <p:nvPr>
            <p:ph type="sldNum" sz="quarter" idx="12"/>
          </p:nvPr>
        </p:nvSpPr>
        <p:spPr/>
        <p:txBody>
          <a:bodyPr/>
          <a:lstStyle/>
          <a:p>
            <a:fld id="{A01BCE13-DC36-354B-AA6F-591A85F52216}" type="slidenum">
              <a:rPr lang="en-US" smtClean="0"/>
              <a:t>‹#›</a:t>
            </a:fld>
            <a:endParaRPr lang="en-US"/>
          </a:p>
        </p:txBody>
      </p:sp>
    </p:spTree>
    <p:extLst>
      <p:ext uri="{BB962C8B-B14F-4D97-AF65-F5344CB8AC3E}">
        <p14:creationId xmlns:p14="http://schemas.microsoft.com/office/powerpoint/2010/main" val="1625800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8881E-3664-2345-977F-3BE300FF73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70D38F-E676-C542-81AC-1156B05B80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F8A5D3-BAF1-FC47-B2C0-D92A5A08945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68E4371-4C1D-6F42-A0D0-CB7CC00BA374}"/>
              </a:ext>
            </a:extLst>
          </p:cNvPr>
          <p:cNvSpPr>
            <a:spLocks noGrp="1"/>
          </p:cNvSpPr>
          <p:nvPr>
            <p:ph type="dt" sz="half" idx="10"/>
          </p:nvPr>
        </p:nvSpPr>
        <p:spPr/>
        <p:txBody>
          <a:bodyPr/>
          <a:lstStyle/>
          <a:p>
            <a:fld id="{350C002F-F962-0D4F-833B-8E52AE9FB6B0}" type="datetimeFigureOut">
              <a:rPr lang="en-US" smtClean="0"/>
              <a:t>5/5/20</a:t>
            </a:fld>
            <a:endParaRPr lang="en-US"/>
          </a:p>
        </p:txBody>
      </p:sp>
      <p:sp>
        <p:nvSpPr>
          <p:cNvPr id="6" name="Footer Placeholder 5">
            <a:extLst>
              <a:ext uri="{FF2B5EF4-FFF2-40B4-BE49-F238E27FC236}">
                <a16:creationId xmlns:a16="http://schemas.microsoft.com/office/drawing/2014/main" id="{A1D368E0-C259-B947-8C5E-BD2563300F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EA8559-7646-B749-ABA3-5BB9995C5379}"/>
              </a:ext>
            </a:extLst>
          </p:cNvPr>
          <p:cNvSpPr>
            <a:spLocks noGrp="1"/>
          </p:cNvSpPr>
          <p:nvPr>
            <p:ph type="sldNum" sz="quarter" idx="12"/>
          </p:nvPr>
        </p:nvSpPr>
        <p:spPr/>
        <p:txBody>
          <a:bodyPr/>
          <a:lstStyle/>
          <a:p>
            <a:fld id="{A01BCE13-DC36-354B-AA6F-591A85F52216}" type="slidenum">
              <a:rPr lang="en-US" smtClean="0"/>
              <a:t>‹#›</a:t>
            </a:fld>
            <a:endParaRPr lang="en-US"/>
          </a:p>
        </p:txBody>
      </p:sp>
    </p:spTree>
    <p:extLst>
      <p:ext uri="{BB962C8B-B14F-4D97-AF65-F5344CB8AC3E}">
        <p14:creationId xmlns:p14="http://schemas.microsoft.com/office/powerpoint/2010/main" val="3222606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C2FF4-7E4B-AC41-95A1-A805F50B83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40927B8-4F38-E64A-9C04-2441DB290B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CBA6484-F25E-8347-B919-5FC258BFD3E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65357D-9B52-A145-A87E-015BB7B52E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4490D65-FB81-1842-9AB4-BF09BE36F2B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03B2BE1-9184-404B-AEB7-1CE0680CEF94}"/>
              </a:ext>
            </a:extLst>
          </p:cNvPr>
          <p:cNvSpPr>
            <a:spLocks noGrp="1"/>
          </p:cNvSpPr>
          <p:nvPr>
            <p:ph type="dt" sz="half" idx="10"/>
          </p:nvPr>
        </p:nvSpPr>
        <p:spPr/>
        <p:txBody>
          <a:bodyPr/>
          <a:lstStyle/>
          <a:p>
            <a:fld id="{350C002F-F962-0D4F-833B-8E52AE9FB6B0}" type="datetimeFigureOut">
              <a:rPr lang="en-US" smtClean="0"/>
              <a:t>5/5/20</a:t>
            </a:fld>
            <a:endParaRPr lang="en-US"/>
          </a:p>
        </p:txBody>
      </p:sp>
      <p:sp>
        <p:nvSpPr>
          <p:cNvPr id="8" name="Footer Placeholder 7">
            <a:extLst>
              <a:ext uri="{FF2B5EF4-FFF2-40B4-BE49-F238E27FC236}">
                <a16:creationId xmlns:a16="http://schemas.microsoft.com/office/drawing/2014/main" id="{22D17487-D364-EE4E-8D4A-2FF15A523E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9C510A7-1490-CE44-AB18-BB1E7FC4530E}"/>
              </a:ext>
            </a:extLst>
          </p:cNvPr>
          <p:cNvSpPr>
            <a:spLocks noGrp="1"/>
          </p:cNvSpPr>
          <p:nvPr>
            <p:ph type="sldNum" sz="quarter" idx="12"/>
          </p:nvPr>
        </p:nvSpPr>
        <p:spPr/>
        <p:txBody>
          <a:bodyPr/>
          <a:lstStyle/>
          <a:p>
            <a:fld id="{A01BCE13-DC36-354B-AA6F-591A85F52216}" type="slidenum">
              <a:rPr lang="en-US" smtClean="0"/>
              <a:t>‹#›</a:t>
            </a:fld>
            <a:endParaRPr lang="en-US"/>
          </a:p>
        </p:txBody>
      </p:sp>
    </p:spTree>
    <p:extLst>
      <p:ext uri="{BB962C8B-B14F-4D97-AF65-F5344CB8AC3E}">
        <p14:creationId xmlns:p14="http://schemas.microsoft.com/office/powerpoint/2010/main" val="3770900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76005-BACA-2341-BE87-E48FAC00BA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3E7D80-3AF7-7741-9A94-55D3E4E78FD0}"/>
              </a:ext>
            </a:extLst>
          </p:cNvPr>
          <p:cNvSpPr>
            <a:spLocks noGrp="1"/>
          </p:cNvSpPr>
          <p:nvPr>
            <p:ph type="dt" sz="half" idx="10"/>
          </p:nvPr>
        </p:nvSpPr>
        <p:spPr/>
        <p:txBody>
          <a:bodyPr/>
          <a:lstStyle/>
          <a:p>
            <a:fld id="{350C002F-F962-0D4F-833B-8E52AE9FB6B0}" type="datetimeFigureOut">
              <a:rPr lang="en-US" smtClean="0"/>
              <a:t>5/5/20</a:t>
            </a:fld>
            <a:endParaRPr lang="en-US"/>
          </a:p>
        </p:txBody>
      </p:sp>
      <p:sp>
        <p:nvSpPr>
          <p:cNvPr id="4" name="Footer Placeholder 3">
            <a:extLst>
              <a:ext uri="{FF2B5EF4-FFF2-40B4-BE49-F238E27FC236}">
                <a16:creationId xmlns:a16="http://schemas.microsoft.com/office/drawing/2014/main" id="{06C10AF5-4E50-0A46-A2AC-796FDFD22B1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3970BF4-AFB4-7B4E-9B0F-F2DE22746DDB}"/>
              </a:ext>
            </a:extLst>
          </p:cNvPr>
          <p:cNvSpPr>
            <a:spLocks noGrp="1"/>
          </p:cNvSpPr>
          <p:nvPr>
            <p:ph type="sldNum" sz="quarter" idx="12"/>
          </p:nvPr>
        </p:nvSpPr>
        <p:spPr/>
        <p:txBody>
          <a:bodyPr/>
          <a:lstStyle/>
          <a:p>
            <a:fld id="{A01BCE13-DC36-354B-AA6F-591A85F52216}" type="slidenum">
              <a:rPr lang="en-US" smtClean="0"/>
              <a:t>‹#›</a:t>
            </a:fld>
            <a:endParaRPr lang="en-US"/>
          </a:p>
        </p:txBody>
      </p:sp>
    </p:spTree>
    <p:extLst>
      <p:ext uri="{BB962C8B-B14F-4D97-AF65-F5344CB8AC3E}">
        <p14:creationId xmlns:p14="http://schemas.microsoft.com/office/powerpoint/2010/main" val="1803458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CB7B11-D28D-E943-8719-BAF84236B429}"/>
              </a:ext>
            </a:extLst>
          </p:cNvPr>
          <p:cNvSpPr>
            <a:spLocks noGrp="1"/>
          </p:cNvSpPr>
          <p:nvPr>
            <p:ph type="dt" sz="half" idx="10"/>
          </p:nvPr>
        </p:nvSpPr>
        <p:spPr/>
        <p:txBody>
          <a:bodyPr/>
          <a:lstStyle/>
          <a:p>
            <a:fld id="{350C002F-F962-0D4F-833B-8E52AE9FB6B0}" type="datetimeFigureOut">
              <a:rPr lang="en-US" smtClean="0"/>
              <a:t>5/5/20</a:t>
            </a:fld>
            <a:endParaRPr lang="en-US"/>
          </a:p>
        </p:txBody>
      </p:sp>
      <p:sp>
        <p:nvSpPr>
          <p:cNvPr id="3" name="Footer Placeholder 2">
            <a:extLst>
              <a:ext uri="{FF2B5EF4-FFF2-40B4-BE49-F238E27FC236}">
                <a16:creationId xmlns:a16="http://schemas.microsoft.com/office/drawing/2014/main" id="{2DA6A6C0-CF63-044B-88A0-3FB6738ACF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6F37B3F-2408-5940-AFED-2EA2E5F11E91}"/>
              </a:ext>
            </a:extLst>
          </p:cNvPr>
          <p:cNvSpPr>
            <a:spLocks noGrp="1"/>
          </p:cNvSpPr>
          <p:nvPr>
            <p:ph type="sldNum" sz="quarter" idx="12"/>
          </p:nvPr>
        </p:nvSpPr>
        <p:spPr/>
        <p:txBody>
          <a:bodyPr/>
          <a:lstStyle/>
          <a:p>
            <a:fld id="{A01BCE13-DC36-354B-AA6F-591A85F52216}" type="slidenum">
              <a:rPr lang="en-US" smtClean="0"/>
              <a:t>‹#›</a:t>
            </a:fld>
            <a:endParaRPr lang="en-US"/>
          </a:p>
        </p:txBody>
      </p:sp>
    </p:spTree>
    <p:extLst>
      <p:ext uri="{BB962C8B-B14F-4D97-AF65-F5344CB8AC3E}">
        <p14:creationId xmlns:p14="http://schemas.microsoft.com/office/powerpoint/2010/main" val="976663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2DB2C-1CC6-A745-AE33-DA556780A0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133F3A3-5B8C-EA4F-AB6E-E23778245C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E9F5F68-BD51-1744-A723-60B0D0B0C8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63162E9-0841-C44D-819A-C9FBE6688DF0}"/>
              </a:ext>
            </a:extLst>
          </p:cNvPr>
          <p:cNvSpPr>
            <a:spLocks noGrp="1"/>
          </p:cNvSpPr>
          <p:nvPr>
            <p:ph type="dt" sz="half" idx="10"/>
          </p:nvPr>
        </p:nvSpPr>
        <p:spPr/>
        <p:txBody>
          <a:bodyPr/>
          <a:lstStyle/>
          <a:p>
            <a:fld id="{350C002F-F962-0D4F-833B-8E52AE9FB6B0}" type="datetimeFigureOut">
              <a:rPr lang="en-US" smtClean="0"/>
              <a:t>5/5/20</a:t>
            </a:fld>
            <a:endParaRPr lang="en-US"/>
          </a:p>
        </p:txBody>
      </p:sp>
      <p:sp>
        <p:nvSpPr>
          <p:cNvPr id="6" name="Footer Placeholder 5">
            <a:extLst>
              <a:ext uri="{FF2B5EF4-FFF2-40B4-BE49-F238E27FC236}">
                <a16:creationId xmlns:a16="http://schemas.microsoft.com/office/drawing/2014/main" id="{8052FC6B-0F3E-2248-9ECE-1DF9C8A45F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1E91C1-EA17-3945-B35F-B7D091F30F79}"/>
              </a:ext>
            </a:extLst>
          </p:cNvPr>
          <p:cNvSpPr>
            <a:spLocks noGrp="1"/>
          </p:cNvSpPr>
          <p:nvPr>
            <p:ph type="sldNum" sz="quarter" idx="12"/>
          </p:nvPr>
        </p:nvSpPr>
        <p:spPr/>
        <p:txBody>
          <a:bodyPr/>
          <a:lstStyle/>
          <a:p>
            <a:fld id="{A01BCE13-DC36-354B-AA6F-591A85F52216}" type="slidenum">
              <a:rPr lang="en-US" smtClean="0"/>
              <a:t>‹#›</a:t>
            </a:fld>
            <a:endParaRPr lang="en-US"/>
          </a:p>
        </p:txBody>
      </p:sp>
    </p:spTree>
    <p:extLst>
      <p:ext uri="{BB962C8B-B14F-4D97-AF65-F5344CB8AC3E}">
        <p14:creationId xmlns:p14="http://schemas.microsoft.com/office/powerpoint/2010/main" val="577763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2FF2B-50E2-DA42-86EC-C7269EBB2F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565CF3E-F9FC-6940-A631-E1C4F419CE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C7D9C2F-0919-A249-9CCA-409918EA12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CA1091F-38F9-044D-9216-623BEB161731}"/>
              </a:ext>
            </a:extLst>
          </p:cNvPr>
          <p:cNvSpPr>
            <a:spLocks noGrp="1"/>
          </p:cNvSpPr>
          <p:nvPr>
            <p:ph type="dt" sz="half" idx="10"/>
          </p:nvPr>
        </p:nvSpPr>
        <p:spPr/>
        <p:txBody>
          <a:bodyPr/>
          <a:lstStyle/>
          <a:p>
            <a:fld id="{350C002F-F962-0D4F-833B-8E52AE9FB6B0}" type="datetimeFigureOut">
              <a:rPr lang="en-US" smtClean="0"/>
              <a:t>5/5/20</a:t>
            </a:fld>
            <a:endParaRPr lang="en-US"/>
          </a:p>
        </p:txBody>
      </p:sp>
      <p:sp>
        <p:nvSpPr>
          <p:cNvPr id="6" name="Footer Placeholder 5">
            <a:extLst>
              <a:ext uri="{FF2B5EF4-FFF2-40B4-BE49-F238E27FC236}">
                <a16:creationId xmlns:a16="http://schemas.microsoft.com/office/drawing/2014/main" id="{B6B999EF-A505-D742-956A-21A9F61AB6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B68DBD-F5D6-5449-A820-357312B20B92}"/>
              </a:ext>
            </a:extLst>
          </p:cNvPr>
          <p:cNvSpPr>
            <a:spLocks noGrp="1"/>
          </p:cNvSpPr>
          <p:nvPr>
            <p:ph type="sldNum" sz="quarter" idx="12"/>
          </p:nvPr>
        </p:nvSpPr>
        <p:spPr/>
        <p:txBody>
          <a:bodyPr/>
          <a:lstStyle/>
          <a:p>
            <a:fld id="{A01BCE13-DC36-354B-AA6F-591A85F52216}" type="slidenum">
              <a:rPr lang="en-US" smtClean="0"/>
              <a:t>‹#›</a:t>
            </a:fld>
            <a:endParaRPr lang="en-US"/>
          </a:p>
        </p:txBody>
      </p:sp>
    </p:spTree>
    <p:extLst>
      <p:ext uri="{BB962C8B-B14F-4D97-AF65-F5344CB8AC3E}">
        <p14:creationId xmlns:p14="http://schemas.microsoft.com/office/powerpoint/2010/main" val="4057977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C8409A-1DCE-B845-9CBE-8339267388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16DFAD0-A291-9140-B5A6-4B2CBBF19E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476EE2-E2E5-9E4D-9D9C-668EBBB664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0C002F-F962-0D4F-833B-8E52AE9FB6B0}" type="datetimeFigureOut">
              <a:rPr lang="en-US" smtClean="0"/>
              <a:t>5/5/20</a:t>
            </a:fld>
            <a:endParaRPr lang="en-US"/>
          </a:p>
        </p:txBody>
      </p:sp>
      <p:sp>
        <p:nvSpPr>
          <p:cNvPr id="5" name="Footer Placeholder 4">
            <a:extLst>
              <a:ext uri="{FF2B5EF4-FFF2-40B4-BE49-F238E27FC236}">
                <a16:creationId xmlns:a16="http://schemas.microsoft.com/office/drawing/2014/main" id="{81D8EE7C-A9C1-AF40-8293-3D64D289EB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330D0D1-E0E0-524A-BA54-4FD9DDA78E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1BCE13-DC36-354B-AA6F-591A85F52216}" type="slidenum">
              <a:rPr lang="en-US" smtClean="0"/>
              <a:t>‹#›</a:t>
            </a:fld>
            <a:endParaRPr lang="en-US"/>
          </a:p>
        </p:txBody>
      </p:sp>
    </p:spTree>
    <p:extLst>
      <p:ext uri="{BB962C8B-B14F-4D97-AF65-F5344CB8AC3E}">
        <p14:creationId xmlns:p14="http://schemas.microsoft.com/office/powerpoint/2010/main" val="19869109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hyperlink" Target="https://www.mathworks.com/help/stats/hierarchical-clustering.html" TargetMode="External"/><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hyperlink" Target="https://www.mathworks.com/help/images/ref/imgaussfilt.html"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mathworks.com/help/stats/hierarchical-clustering.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8654772-0E1B-994C-8289-A2988A9E0457}"/>
              </a:ext>
            </a:extLst>
          </p:cNvPr>
          <p:cNvPicPr>
            <a:picLocks noChangeAspect="1"/>
          </p:cNvPicPr>
          <p:nvPr/>
        </p:nvPicPr>
        <p:blipFill>
          <a:blip r:embed="rId2"/>
          <a:stretch>
            <a:fillRect/>
          </a:stretch>
        </p:blipFill>
        <p:spPr>
          <a:xfrm>
            <a:off x="2683325" y="1242202"/>
            <a:ext cx="6054722" cy="4157933"/>
          </a:xfrm>
          <a:prstGeom prst="rect">
            <a:avLst/>
          </a:prstGeom>
        </p:spPr>
      </p:pic>
      <p:sp>
        <p:nvSpPr>
          <p:cNvPr id="5" name="TextBox 4">
            <a:extLst>
              <a:ext uri="{FF2B5EF4-FFF2-40B4-BE49-F238E27FC236}">
                <a16:creationId xmlns:a16="http://schemas.microsoft.com/office/drawing/2014/main" id="{63687BD9-C768-CD44-AC76-9A325605397D}"/>
              </a:ext>
            </a:extLst>
          </p:cNvPr>
          <p:cNvSpPr txBox="1"/>
          <p:nvPr/>
        </p:nvSpPr>
        <p:spPr>
          <a:xfrm>
            <a:off x="948905" y="379563"/>
            <a:ext cx="9523562" cy="523220"/>
          </a:xfrm>
          <a:prstGeom prst="rect">
            <a:avLst/>
          </a:prstGeom>
          <a:noFill/>
        </p:spPr>
        <p:txBody>
          <a:bodyPr wrap="square" rtlCol="0">
            <a:spAutoFit/>
          </a:bodyPr>
          <a:lstStyle/>
          <a:p>
            <a:r>
              <a:rPr lang="en-US" sz="2800" b="1" dirty="0"/>
              <a:t>FFC Analysis GUI instruction manual (V3.1) </a:t>
            </a:r>
          </a:p>
        </p:txBody>
      </p:sp>
      <p:sp>
        <p:nvSpPr>
          <p:cNvPr id="6" name="TextBox 5">
            <a:extLst>
              <a:ext uri="{FF2B5EF4-FFF2-40B4-BE49-F238E27FC236}">
                <a16:creationId xmlns:a16="http://schemas.microsoft.com/office/drawing/2014/main" id="{0FF67A66-80EC-024D-8306-96EF4B811D61}"/>
              </a:ext>
            </a:extLst>
          </p:cNvPr>
          <p:cNvSpPr txBox="1"/>
          <p:nvPr/>
        </p:nvSpPr>
        <p:spPr>
          <a:xfrm>
            <a:off x="3329796" y="6021238"/>
            <a:ext cx="2725426" cy="369332"/>
          </a:xfrm>
          <a:prstGeom prst="rect">
            <a:avLst/>
          </a:prstGeom>
          <a:noFill/>
        </p:spPr>
        <p:txBody>
          <a:bodyPr wrap="none" rtlCol="0">
            <a:spAutoFit/>
          </a:bodyPr>
          <a:lstStyle/>
          <a:p>
            <a:r>
              <a:rPr lang="en-US" dirty="0"/>
              <a:t>Nicholas Senn, 2020/05/06</a:t>
            </a:r>
          </a:p>
        </p:txBody>
      </p:sp>
    </p:spTree>
    <p:extLst>
      <p:ext uri="{BB962C8B-B14F-4D97-AF65-F5344CB8AC3E}">
        <p14:creationId xmlns:p14="http://schemas.microsoft.com/office/powerpoint/2010/main" val="898770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AFD40F7-A13B-8949-AAA4-BC6C9BE1E361}"/>
              </a:ext>
            </a:extLst>
          </p:cNvPr>
          <p:cNvSpPr txBox="1"/>
          <p:nvPr/>
        </p:nvSpPr>
        <p:spPr>
          <a:xfrm>
            <a:off x="-93" y="0"/>
            <a:ext cx="348775" cy="400110"/>
          </a:xfrm>
          <a:prstGeom prst="rect">
            <a:avLst/>
          </a:prstGeom>
          <a:solidFill>
            <a:srgbClr val="F678F9"/>
          </a:solidFill>
        </p:spPr>
        <p:txBody>
          <a:bodyPr wrap="square" rtlCol="0">
            <a:spAutoFit/>
          </a:bodyPr>
          <a:lstStyle/>
          <a:p>
            <a:r>
              <a:rPr lang="en-US" sz="2000" b="1" dirty="0">
                <a:solidFill>
                  <a:schemeClr val="bg1"/>
                </a:solidFill>
              </a:rPr>
              <a:t>7</a:t>
            </a:r>
          </a:p>
        </p:txBody>
      </p:sp>
      <p:sp>
        <p:nvSpPr>
          <p:cNvPr id="8" name="TextBox 7">
            <a:extLst>
              <a:ext uri="{FF2B5EF4-FFF2-40B4-BE49-F238E27FC236}">
                <a16:creationId xmlns:a16="http://schemas.microsoft.com/office/drawing/2014/main" id="{22B6020E-4C61-6244-91A3-96D2BADF450F}"/>
              </a:ext>
            </a:extLst>
          </p:cNvPr>
          <p:cNvSpPr txBox="1"/>
          <p:nvPr/>
        </p:nvSpPr>
        <p:spPr>
          <a:xfrm>
            <a:off x="424940" y="29750"/>
            <a:ext cx="4889182" cy="369332"/>
          </a:xfrm>
          <a:prstGeom prst="rect">
            <a:avLst/>
          </a:prstGeom>
          <a:noFill/>
        </p:spPr>
        <p:txBody>
          <a:bodyPr wrap="square" rtlCol="0">
            <a:spAutoFit/>
          </a:bodyPr>
          <a:lstStyle/>
          <a:p>
            <a:r>
              <a:rPr lang="en-US" b="1" dirty="0"/>
              <a:t>Save data to Excel sheet and MATLAB structure.</a:t>
            </a:r>
          </a:p>
        </p:txBody>
      </p:sp>
      <p:sp>
        <p:nvSpPr>
          <p:cNvPr id="11" name="TextBox 10">
            <a:extLst>
              <a:ext uri="{FF2B5EF4-FFF2-40B4-BE49-F238E27FC236}">
                <a16:creationId xmlns:a16="http://schemas.microsoft.com/office/drawing/2014/main" id="{6AAE884D-0FAB-4744-B947-ED101EBFE615}"/>
              </a:ext>
            </a:extLst>
          </p:cNvPr>
          <p:cNvSpPr txBox="1"/>
          <p:nvPr/>
        </p:nvSpPr>
        <p:spPr>
          <a:xfrm>
            <a:off x="6242702" y="1425656"/>
            <a:ext cx="4007444" cy="1077218"/>
          </a:xfrm>
          <a:prstGeom prst="rect">
            <a:avLst/>
          </a:prstGeom>
          <a:noFill/>
        </p:spPr>
        <p:txBody>
          <a:bodyPr wrap="square" rtlCol="0">
            <a:spAutoFit/>
          </a:bodyPr>
          <a:lstStyle/>
          <a:p>
            <a:r>
              <a:rPr lang="en-US" sz="1600" dirty="0"/>
              <a:t>Data will be saved in the current MATLAB window. Enter a Folder name. Enter a file name for the saved Excel spreadsheet. Press the “Save” button.</a:t>
            </a:r>
          </a:p>
        </p:txBody>
      </p:sp>
      <p:pic>
        <p:nvPicPr>
          <p:cNvPr id="3" name="Picture 2">
            <a:extLst>
              <a:ext uri="{FF2B5EF4-FFF2-40B4-BE49-F238E27FC236}">
                <a16:creationId xmlns:a16="http://schemas.microsoft.com/office/drawing/2014/main" id="{7A50E7E2-0198-0F45-9381-D1F9443F975D}"/>
              </a:ext>
            </a:extLst>
          </p:cNvPr>
          <p:cNvPicPr>
            <a:picLocks noChangeAspect="1"/>
          </p:cNvPicPr>
          <p:nvPr/>
        </p:nvPicPr>
        <p:blipFill>
          <a:blip r:embed="rId2"/>
          <a:stretch>
            <a:fillRect/>
          </a:stretch>
        </p:blipFill>
        <p:spPr>
          <a:xfrm>
            <a:off x="517789" y="1091310"/>
            <a:ext cx="4662449" cy="1165612"/>
          </a:xfrm>
          <a:prstGeom prst="rect">
            <a:avLst/>
          </a:prstGeom>
        </p:spPr>
      </p:pic>
      <p:pic>
        <p:nvPicPr>
          <p:cNvPr id="4" name="Picture 3">
            <a:extLst>
              <a:ext uri="{FF2B5EF4-FFF2-40B4-BE49-F238E27FC236}">
                <a16:creationId xmlns:a16="http://schemas.microsoft.com/office/drawing/2014/main" id="{D4144734-DAEB-DC43-94EB-39D9ECF558F0}"/>
              </a:ext>
            </a:extLst>
          </p:cNvPr>
          <p:cNvPicPr>
            <a:picLocks noChangeAspect="1"/>
          </p:cNvPicPr>
          <p:nvPr/>
        </p:nvPicPr>
        <p:blipFill>
          <a:blip r:embed="rId3"/>
          <a:stretch>
            <a:fillRect/>
          </a:stretch>
        </p:blipFill>
        <p:spPr>
          <a:xfrm>
            <a:off x="517789" y="2949150"/>
            <a:ext cx="4476750" cy="635000"/>
          </a:xfrm>
          <a:prstGeom prst="rect">
            <a:avLst/>
          </a:prstGeom>
        </p:spPr>
      </p:pic>
    </p:spTree>
    <p:extLst>
      <p:ext uri="{BB962C8B-B14F-4D97-AF65-F5344CB8AC3E}">
        <p14:creationId xmlns:p14="http://schemas.microsoft.com/office/powerpoint/2010/main" val="3406677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E0FE37D-8C70-5349-A10C-EE98E6C1E349}"/>
              </a:ext>
            </a:extLst>
          </p:cNvPr>
          <p:cNvPicPr>
            <a:picLocks noChangeAspect="1"/>
          </p:cNvPicPr>
          <p:nvPr/>
        </p:nvPicPr>
        <p:blipFill>
          <a:blip r:embed="rId2"/>
          <a:stretch>
            <a:fillRect/>
          </a:stretch>
        </p:blipFill>
        <p:spPr>
          <a:xfrm>
            <a:off x="676961" y="1408509"/>
            <a:ext cx="7226300" cy="5016500"/>
          </a:xfrm>
          <a:prstGeom prst="rect">
            <a:avLst/>
          </a:prstGeom>
        </p:spPr>
      </p:pic>
      <p:sp>
        <p:nvSpPr>
          <p:cNvPr id="7" name="Rectangle 6">
            <a:extLst>
              <a:ext uri="{FF2B5EF4-FFF2-40B4-BE49-F238E27FC236}">
                <a16:creationId xmlns:a16="http://schemas.microsoft.com/office/drawing/2014/main" id="{35AA343E-9B99-964E-AD93-24A24B50B906}"/>
              </a:ext>
            </a:extLst>
          </p:cNvPr>
          <p:cNvSpPr/>
          <p:nvPr/>
        </p:nvSpPr>
        <p:spPr>
          <a:xfrm>
            <a:off x="792564" y="1664398"/>
            <a:ext cx="2185181" cy="229272"/>
          </a:xfrm>
          <a:prstGeom prst="rect">
            <a:avLst/>
          </a:pr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0CCC2A06-9FB3-D44F-8970-16A92F917142}"/>
              </a:ext>
            </a:extLst>
          </p:cNvPr>
          <p:cNvSpPr/>
          <p:nvPr/>
        </p:nvSpPr>
        <p:spPr>
          <a:xfrm>
            <a:off x="792564" y="1938086"/>
            <a:ext cx="2185181" cy="231344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D5D77D7-4670-F747-A505-F432F1314A64}"/>
              </a:ext>
            </a:extLst>
          </p:cNvPr>
          <p:cNvSpPr/>
          <p:nvPr/>
        </p:nvSpPr>
        <p:spPr>
          <a:xfrm>
            <a:off x="792563" y="4290440"/>
            <a:ext cx="2185181" cy="1999032"/>
          </a:xfrm>
          <a:prstGeom prst="rect">
            <a:avLst/>
          </a:prstGeom>
          <a:noFill/>
          <a:ln w="19050">
            <a:solidFill>
              <a:srgbClr val="21FF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A3ABA96-740D-7347-AF06-10FF4302FB0A}"/>
              </a:ext>
            </a:extLst>
          </p:cNvPr>
          <p:cNvSpPr/>
          <p:nvPr/>
        </p:nvSpPr>
        <p:spPr>
          <a:xfrm>
            <a:off x="3021906" y="1846869"/>
            <a:ext cx="1852462" cy="1123271"/>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D57E9A81-8157-7E49-A72C-9C478CE13DDC}"/>
              </a:ext>
            </a:extLst>
          </p:cNvPr>
          <p:cNvSpPr/>
          <p:nvPr/>
        </p:nvSpPr>
        <p:spPr>
          <a:xfrm>
            <a:off x="3021906" y="4940300"/>
            <a:ext cx="1852462" cy="1349172"/>
          </a:xfrm>
          <a:prstGeom prst="rect">
            <a:avLst/>
          </a:prstGeom>
          <a:noFill/>
          <a:ln w="19050">
            <a:solidFill>
              <a:srgbClr val="FE87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7C2CFFC-F862-9B40-88F6-8EBD6709FA5B}"/>
              </a:ext>
            </a:extLst>
          </p:cNvPr>
          <p:cNvSpPr/>
          <p:nvPr/>
        </p:nvSpPr>
        <p:spPr>
          <a:xfrm>
            <a:off x="4923394" y="1872353"/>
            <a:ext cx="2872244" cy="3879125"/>
          </a:xfrm>
          <a:prstGeom prst="rect">
            <a:avLst/>
          </a:prstGeom>
          <a:noFill/>
          <a:ln w="19050">
            <a:solidFill>
              <a:srgbClr val="B1FD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B639EC8C-37D4-3543-BFB1-E24AF95F6CD1}"/>
              </a:ext>
            </a:extLst>
          </p:cNvPr>
          <p:cNvSpPr/>
          <p:nvPr/>
        </p:nvSpPr>
        <p:spPr>
          <a:xfrm>
            <a:off x="4910692" y="5817680"/>
            <a:ext cx="2872245" cy="471791"/>
          </a:xfrm>
          <a:prstGeom prst="rect">
            <a:avLst/>
          </a:prstGeom>
          <a:noFill/>
          <a:ln w="19050">
            <a:solidFill>
              <a:srgbClr val="F678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890F5BB9-A681-D040-A325-96C973AC6B5D}"/>
              </a:ext>
            </a:extLst>
          </p:cNvPr>
          <p:cNvSpPr txBox="1"/>
          <p:nvPr/>
        </p:nvSpPr>
        <p:spPr>
          <a:xfrm>
            <a:off x="543140" y="1650898"/>
            <a:ext cx="227991" cy="215444"/>
          </a:xfrm>
          <a:prstGeom prst="rect">
            <a:avLst/>
          </a:prstGeom>
          <a:solidFill>
            <a:srgbClr val="7030A0"/>
          </a:solidFill>
        </p:spPr>
        <p:txBody>
          <a:bodyPr wrap="square" rtlCol="0">
            <a:spAutoFit/>
          </a:bodyPr>
          <a:lstStyle/>
          <a:p>
            <a:r>
              <a:rPr lang="en-US" sz="800" b="1" dirty="0">
                <a:solidFill>
                  <a:schemeClr val="bg1"/>
                </a:solidFill>
              </a:rPr>
              <a:t>1</a:t>
            </a:r>
          </a:p>
        </p:txBody>
      </p:sp>
      <p:sp>
        <p:nvSpPr>
          <p:cNvPr id="15" name="TextBox 14">
            <a:extLst>
              <a:ext uri="{FF2B5EF4-FFF2-40B4-BE49-F238E27FC236}">
                <a16:creationId xmlns:a16="http://schemas.microsoft.com/office/drawing/2014/main" id="{6D1653BC-29D0-3746-B1F3-80069E251341}"/>
              </a:ext>
            </a:extLst>
          </p:cNvPr>
          <p:cNvSpPr txBox="1"/>
          <p:nvPr/>
        </p:nvSpPr>
        <p:spPr>
          <a:xfrm>
            <a:off x="550266" y="1934286"/>
            <a:ext cx="227991" cy="215444"/>
          </a:xfrm>
          <a:prstGeom prst="rect">
            <a:avLst/>
          </a:prstGeom>
          <a:solidFill>
            <a:srgbClr val="FF0000"/>
          </a:solidFill>
        </p:spPr>
        <p:txBody>
          <a:bodyPr wrap="square" rtlCol="0">
            <a:spAutoFit/>
          </a:bodyPr>
          <a:lstStyle/>
          <a:p>
            <a:r>
              <a:rPr lang="en-US" sz="800" b="1" dirty="0">
                <a:solidFill>
                  <a:schemeClr val="bg1"/>
                </a:solidFill>
              </a:rPr>
              <a:t>2</a:t>
            </a:r>
          </a:p>
        </p:txBody>
      </p:sp>
      <p:sp>
        <p:nvSpPr>
          <p:cNvPr id="16" name="TextBox 15">
            <a:extLst>
              <a:ext uri="{FF2B5EF4-FFF2-40B4-BE49-F238E27FC236}">
                <a16:creationId xmlns:a16="http://schemas.microsoft.com/office/drawing/2014/main" id="{6DC12592-013C-A446-A92B-F522B06C5947}"/>
              </a:ext>
            </a:extLst>
          </p:cNvPr>
          <p:cNvSpPr txBox="1"/>
          <p:nvPr/>
        </p:nvSpPr>
        <p:spPr>
          <a:xfrm>
            <a:off x="562966" y="4264474"/>
            <a:ext cx="227991" cy="215444"/>
          </a:xfrm>
          <a:prstGeom prst="rect">
            <a:avLst/>
          </a:prstGeom>
          <a:solidFill>
            <a:srgbClr val="21FFE6"/>
          </a:solidFill>
        </p:spPr>
        <p:txBody>
          <a:bodyPr wrap="square" rtlCol="0">
            <a:spAutoFit/>
          </a:bodyPr>
          <a:lstStyle/>
          <a:p>
            <a:r>
              <a:rPr lang="en-US" sz="800" b="1" dirty="0">
                <a:solidFill>
                  <a:schemeClr val="bg1"/>
                </a:solidFill>
              </a:rPr>
              <a:t>3</a:t>
            </a:r>
          </a:p>
        </p:txBody>
      </p:sp>
      <p:sp>
        <p:nvSpPr>
          <p:cNvPr id="17" name="TextBox 16">
            <a:extLst>
              <a:ext uri="{FF2B5EF4-FFF2-40B4-BE49-F238E27FC236}">
                <a16:creationId xmlns:a16="http://schemas.microsoft.com/office/drawing/2014/main" id="{5B28B2D2-818B-7A47-A606-5C34C49DD914}"/>
              </a:ext>
            </a:extLst>
          </p:cNvPr>
          <p:cNvSpPr txBox="1"/>
          <p:nvPr/>
        </p:nvSpPr>
        <p:spPr>
          <a:xfrm>
            <a:off x="4540967" y="1622663"/>
            <a:ext cx="352903" cy="215444"/>
          </a:xfrm>
          <a:prstGeom prst="rect">
            <a:avLst/>
          </a:prstGeom>
          <a:solidFill>
            <a:srgbClr val="0070C0"/>
          </a:solidFill>
        </p:spPr>
        <p:txBody>
          <a:bodyPr wrap="square" rtlCol="0">
            <a:spAutoFit/>
          </a:bodyPr>
          <a:lstStyle/>
          <a:p>
            <a:r>
              <a:rPr lang="en-US" sz="800" b="1" dirty="0">
                <a:solidFill>
                  <a:schemeClr val="bg1"/>
                </a:solidFill>
              </a:rPr>
              <a:t>4A</a:t>
            </a:r>
          </a:p>
        </p:txBody>
      </p:sp>
      <p:sp>
        <p:nvSpPr>
          <p:cNvPr id="18" name="TextBox 17">
            <a:extLst>
              <a:ext uri="{FF2B5EF4-FFF2-40B4-BE49-F238E27FC236}">
                <a16:creationId xmlns:a16="http://schemas.microsoft.com/office/drawing/2014/main" id="{CEA0E1ED-DA03-7A40-B970-F127A9E75A2B}"/>
              </a:ext>
            </a:extLst>
          </p:cNvPr>
          <p:cNvSpPr txBox="1"/>
          <p:nvPr/>
        </p:nvSpPr>
        <p:spPr>
          <a:xfrm>
            <a:off x="4659077" y="6304587"/>
            <a:ext cx="227991" cy="215444"/>
          </a:xfrm>
          <a:prstGeom prst="rect">
            <a:avLst/>
          </a:prstGeom>
          <a:solidFill>
            <a:srgbClr val="FE8734"/>
          </a:solidFill>
        </p:spPr>
        <p:txBody>
          <a:bodyPr wrap="square" rtlCol="0">
            <a:spAutoFit/>
          </a:bodyPr>
          <a:lstStyle/>
          <a:p>
            <a:r>
              <a:rPr lang="en-US" sz="800" b="1" dirty="0">
                <a:solidFill>
                  <a:schemeClr val="bg1"/>
                </a:solidFill>
              </a:rPr>
              <a:t>5</a:t>
            </a:r>
          </a:p>
        </p:txBody>
      </p:sp>
      <p:sp>
        <p:nvSpPr>
          <p:cNvPr id="19" name="TextBox 18">
            <a:extLst>
              <a:ext uri="{FF2B5EF4-FFF2-40B4-BE49-F238E27FC236}">
                <a16:creationId xmlns:a16="http://schemas.microsoft.com/office/drawing/2014/main" id="{93DE2286-B9FB-A444-A7FD-3AC9EBB1D738}"/>
              </a:ext>
            </a:extLst>
          </p:cNvPr>
          <p:cNvSpPr txBox="1"/>
          <p:nvPr/>
        </p:nvSpPr>
        <p:spPr>
          <a:xfrm>
            <a:off x="7811885" y="1859568"/>
            <a:ext cx="227991" cy="215444"/>
          </a:xfrm>
          <a:prstGeom prst="rect">
            <a:avLst/>
          </a:prstGeom>
          <a:solidFill>
            <a:srgbClr val="B1FD60"/>
          </a:solidFill>
        </p:spPr>
        <p:txBody>
          <a:bodyPr wrap="square" rtlCol="0">
            <a:spAutoFit/>
          </a:bodyPr>
          <a:lstStyle/>
          <a:p>
            <a:r>
              <a:rPr lang="en-US" sz="800" b="1" dirty="0">
                <a:solidFill>
                  <a:schemeClr val="bg1"/>
                </a:solidFill>
              </a:rPr>
              <a:t>6</a:t>
            </a:r>
          </a:p>
        </p:txBody>
      </p:sp>
      <p:sp>
        <p:nvSpPr>
          <p:cNvPr id="20" name="TextBox 19">
            <a:extLst>
              <a:ext uri="{FF2B5EF4-FFF2-40B4-BE49-F238E27FC236}">
                <a16:creationId xmlns:a16="http://schemas.microsoft.com/office/drawing/2014/main" id="{2A0CC798-7D3F-6442-862F-54E53C1DE0F8}"/>
              </a:ext>
            </a:extLst>
          </p:cNvPr>
          <p:cNvSpPr txBox="1"/>
          <p:nvPr/>
        </p:nvSpPr>
        <p:spPr>
          <a:xfrm>
            <a:off x="7567646" y="6291887"/>
            <a:ext cx="227991" cy="215444"/>
          </a:xfrm>
          <a:prstGeom prst="rect">
            <a:avLst/>
          </a:prstGeom>
          <a:solidFill>
            <a:srgbClr val="F678F9"/>
          </a:solidFill>
        </p:spPr>
        <p:txBody>
          <a:bodyPr wrap="square" rtlCol="0">
            <a:spAutoFit/>
          </a:bodyPr>
          <a:lstStyle/>
          <a:p>
            <a:r>
              <a:rPr lang="en-US" sz="800" b="1" dirty="0">
                <a:solidFill>
                  <a:schemeClr val="bg1"/>
                </a:solidFill>
              </a:rPr>
              <a:t>7</a:t>
            </a:r>
          </a:p>
        </p:txBody>
      </p:sp>
      <p:sp>
        <p:nvSpPr>
          <p:cNvPr id="23" name="TextBox 22">
            <a:extLst>
              <a:ext uri="{FF2B5EF4-FFF2-40B4-BE49-F238E27FC236}">
                <a16:creationId xmlns:a16="http://schemas.microsoft.com/office/drawing/2014/main" id="{E619F644-820D-C649-B424-562E9887B72D}"/>
              </a:ext>
            </a:extLst>
          </p:cNvPr>
          <p:cNvSpPr txBox="1"/>
          <p:nvPr/>
        </p:nvSpPr>
        <p:spPr>
          <a:xfrm>
            <a:off x="400216" y="510021"/>
            <a:ext cx="5276684" cy="523220"/>
          </a:xfrm>
          <a:prstGeom prst="rect">
            <a:avLst/>
          </a:prstGeom>
          <a:noFill/>
        </p:spPr>
        <p:txBody>
          <a:bodyPr wrap="square" rtlCol="0">
            <a:spAutoFit/>
          </a:bodyPr>
          <a:lstStyle/>
          <a:p>
            <a:r>
              <a:rPr lang="en-US" sz="2800" dirty="0"/>
              <a:t>R</a:t>
            </a:r>
            <a:r>
              <a:rPr lang="en-US" sz="2800" baseline="-25000" dirty="0"/>
              <a:t>1</a:t>
            </a:r>
            <a:r>
              <a:rPr lang="en-US" sz="2800" dirty="0"/>
              <a:t> NMRD from cluster analysis  ROI </a:t>
            </a:r>
          </a:p>
        </p:txBody>
      </p:sp>
      <p:sp>
        <p:nvSpPr>
          <p:cNvPr id="24" name="TextBox 23">
            <a:extLst>
              <a:ext uri="{FF2B5EF4-FFF2-40B4-BE49-F238E27FC236}">
                <a16:creationId xmlns:a16="http://schemas.microsoft.com/office/drawing/2014/main" id="{717C371D-8E37-1640-B3CA-23FF6BC552EC}"/>
              </a:ext>
            </a:extLst>
          </p:cNvPr>
          <p:cNvSpPr txBox="1"/>
          <p:nvPr/>
        </p:nvSpPr>
        <p:spPr>
          <a:xfrm>
            <a:off x="8417140" y="1329013"/>
            <a:ext cx="227991" cy="215444"/>
          </a:xfrm>
          <a:prstGeom prst="rect">
            <a:avLst/>
          </a:prstGeom>
          <a:solidFill>
            <a:srgbClr val="7030A0"/>
          </a:solidFill>
        </p:spPr>
        <p:txBody>
          <a:bodyPr wrap="square" rtlCol="0">
            <a:spAutoFit/>
          </a:bodyPr>
          <a:lstStyle/>
          <a:p>
            <a:r>
              <a:rPr lang="en-US" sz="800" b="1" dirty="0">
                <a:solidFill>
                  <a:schemeClr val="bg1"/>
                </a:solidFill>
              </a:rPr>
              <a:t>1</a:t>
            </a:r>
          </a:p>
        </p:txBody>
      </p:sp>
      <p:sp>
        <p:nvSpPr>
          <p:cNvPr id="25" name="TextBox 24">
            <a:extLst>
              <a:ext uri="{FF2B5EF4-FFF2-40B4-BE49-F238E27FC236}">
                <a16:creationId xmlns:a16="http://schemas.microsoft.com/office/drawing/2014/main" id="{6643AC75-D8EA-E34E-822D-5FB2F1A1CA07}"/>
              </a:ext>
            </a:extLst>
          </p:cNvPr>
          <p:cNvSpPr txBox="1"/>
          <p:nvPr/>
        </p:nvSpPr>
        <p:spPr>
          <a:xfrm>
            <a:off x="8422303" y="1688865"/>
            <a:ext cx="227991" cy="215444"/>
          </a:xfrm>
          <a:prstGeom prst="rect">
            <a:avLst/>
          </a:prstGeom>
          <a:solidFill>
            <a:srgbClr val="FF0000"/>
          </a:solidFill>
        </p:spPr>
        <p:txBody>
          <a:bodyPr wrap="square" rtlCol="0">
            <a:spAutoFit/>
          </a:bodyPr>
          <a:lstStyle/>
          <a:p>
            <a:r>
              <a:rPr lang="en-US" sz="800" b="1" dirty="0">
                <a:solidFill>
                  <a:schemeClr val="bg1"/>
                </a:solidFill>
              </a:rPr>
              <a:t>2</a:t>
            </a:r>
          </a:p>
        </p:txBody>
      </p:sp>
      <p:sp>
        <p:nvSpPr>
          <p:cNvPr id="26" name="TextBox 25">
            <a:extLst>
              <a:ext uri="{FF2B5EF4-FFF2-40B4-BE49-F238E27FC236}">
                <a16:creationId xmlns:a16="http://schemas.microsoft.com/office/drawing/2014/main" id="{4D4815EB-6429-2D49-BEA9-D995AA49223A}"/>
              </a:ext>
            </a:extLst>
          </p:cNvPr>
          <p:cNvSpPr txBox="1"/>
          <p:nvPr/>
        </p:nvSpPr>
        <p:spPr>
          <a:xfrm>
            <a:off x="8417139" y="2044142"/>
            <a:ext cx="227991" cy="215444"/>
          </a:xfrm>
          <a:prstGeom prst="rect">
            <a:avLst/>
          </a:prstGeom>
          <a:solidFill>
            <a:srgbClr val="21FFE6"/>
          </a:solidFill>
        </p:spPr>
        <p:txBody>
          <a:bodyPr wrap="square" rtlCol="0">
            <a:spAutoFit/>
          </a:bodyPr>
          <a:lstStyle/>
          <a:p>
            <a:r>
              <a:rPr lang="en-US" sz="800" b="1" dirty="0">
                <a:solidFill>
                  <a:schemeClr val="bg1"/>
                </a:solidFill>
              </a:rPr>
              <a:t>3</a:t>
            </a:r>
          </a:p>
        </p:txBody>
      </p:sp>
      <p:sp>
        <p:nvSpPr>
          <p:cNvPr id="27" name="TextBox 26">
            <a:extLst>
              <a:ext uri="{FF2B5EF4-FFF2-40B4-BE49-F238E27FC236}">
                <a16:creationId xmlns:a16="http://schemas.microsoft.com/office/drawing/2014/main" id="{738BD083-1660-9247-83E7-C5A660CE74CF}"/>
              </a:ext>
            </a:extLst>
          </p:cNvPr>
          <p:cNvSpPr txBox="1"/>
          <p:nvPr/>
        </p:nvSpPr>
        <p:spPr>
          <a:xfrm>
            <a:off x="8314661" y="2420439"/>
            <a:ext cx="330470" cy="223704"/>
          </a:xfrm>
          <a:prstGeom prst="rect">
            <a:avLst/>
          </a:prstGeom>
          <a:solidFill>
            <a:srgbClr val="0070C0"/>
          </a:solidFill>
        </p:spPr>
        <p:txBody>
          <a:bodyPr wrap="square" rtlCol="0">
            <a:spAutoFit/>
          </a:bodyPr>
          <a:lstStyle/>
          <a:p>
            <a:r>
              <a:rPr lang="en-US" sz="800" b="1" dirty="0">
                <a:solidFill>
                  <a:schemeClr val="bg1"/>
                </a:solidFill>
              </a:rPr>
              <a:t>4A</a:t>
            </a:r>
          </a:p>
        </p:txBody>
      </p:sp>
      <p:sp>
        <p:nvSpPr>
          <p:cNvPr id="28" name="TextBox 27">
            <a:extLst>
              <a:ext uri="{FF2B5EF4-FFF2-40B4-BE49-F238E27FC236}">
                <a16:creationId xmlns:a16="http://schemas.microsoft.com/office/drawing/2014/main" id="{41BC6610-087D-3545-8DD4-48A62E73BFF4}"/>
              </a:ext>
            </a:extLst>
          </p:cNvPr>
          <p:cNvSpPr txBox="1"/>
          <p:nvPr/>
        </p:nvSpPr>
        <p:spPr>
          <a:xfrm>
            <a:off x="8417138" y="3128769"/>
            <a:ext cx="227991" cy="215444"/>
          </a:xfrm>
          <a:prstGeom prst="rect">
            <a:avLst/>
          </a:prstGeom>
          <a:solidFill>
            <a:srgbClr val="FE8734"/>
          </a:solidFill>
        </p:spPr>
        <p:txBody>
          <a:bodyPr wrap="square" rtlCol="0">
            <a:spAutoFit/>
          </a:bodyPr>
          <a:lstStyle/>
          <a:p>
            <a:r>
              <a:rPr lang="en-US" sz="800" b="1" dirty="0">
                <a:solidFill>
                  <a:schemeClr val="bg1"/>
                </a:solidFill>
              </a:rPr>
              <a:t>5</a:t>
            </a:r>
          </a:p>
        </p:txBody>
      </p:sp>
      <p:sp>
        <p:nvSpPr>
          <p:cNvPr id="29" name="TextBox 28">
            <a:extLst>
              <a:ext uri="{FF2B5EF4-FFF2-40B4-BE49-F238E27FC236}">
                <a16:creationId xmlns:a16="http://schemas.microsoft.com/office/drawing/2014/main" id="{4FB49F5E-44ED-4B43-B711-CD880A26165F}"/>
              </a:ext>
            </a:extLst>
          </p:cNvPr>
          <p:cNvSpPr txBox="1"/>
          <p:nvPr/>
        </p:nvSpPr>
        <p:spPr>
          <a:xfrm>
            <a:off x="8417137" y="3475786"/>
            <a:ext cx="227991" cy="215444"/>
          </a:xfrm>
          <a:prstGeom prst="rect">
            <a:avLst/>
          </a:prstGeom>
          <a:solidFill>
            <a:srgbClr val="B1FD60"/>
          </a:solidFill>
        </p:spPr>
        <p:txBody>
          <a:bodyPr wrap="square" rtlCol="0">
            <a:spAutoFit/>
          </a:bodyPr>
          <a:lstStyle/>
          <a:p>
            <a:r>
              <a:rPr lang="en-US" sz="800" b="1" dirty="0">
                <a:solidFill>
                  <a:schemeClr val="bg1"/>
                </a:solidFill>
              </a:rPr>
              <a:t>6</a:t>
            </a:r>
          </a:p>
        </p:txBody>
      </p:sp>
      <p:sp>
        <p:nvSpPr>
          <p:cNvPr id="30" name="TextBox 29">
            <a:extLst>
              <a:ext uri="{FF2B5EF4-FFF2-40B4-BE49-F238E27FC236}">
                <a16:creationId xmlns:a16="http://schemas.microsoft.com/office/drawing/2014/main" id="{AFB08F2A-CF7F-CB41-BD20-A87F43ADB882}"/>
              </a:ext>
            </a:extLst>
          </p:cNvPr>
          <p:cNvSpPr txBox="1"/>
          <p:nvPr/>
        </p:nvSpPr>
        <p:spPr>
          <a:xfrm>
            <a:off x="8417136" y="3840571"/>
            <a:ext cx="227991" cy="215444"/>
          </a:xfrm>
          <a:prstGeom prst="rect">
            <a:avLst/>
          </a:prstGeom>
          <a:solidFill>
            <a:srgbClr val="F678F9"/>
          </a:solidFill>
        </p:spPr>
        <p:txBody>
          <a:bodyPr wrap="square" rtlCol="0">
            <a:spAutoFit/>
          </a:bodyPr>
          <a:lstStyle/>
          <a:p>
            <a:r>
              <a:rPr lang="en-US" sz="800" b="1" dirty="0">
                <a:solidFill>
                  <a:schemeClr val="bg1"/>
                </a:solidFill>
              </a:rPr>
              <a:t>7</a:t>
            </a:r>
          </a:p>
        </p:txBody>
      </p:sp>
      <p:sp>
        <p:nvSpPr>
          <p:cNvPr id="31" name="TextBox 30">
            <a:extLst>
              <a:ext uri="{FF2B5EF4-FFF2-40B4-BE49-F238E27FC236}">
                <a16:creationId xmlns:a16="http://schemas.microsoft.com/office/drawing/2014/main" id="{C714D521-B1A8-4948-956A-8F93BB166852}"/>
              </a:ext>
            </a:extLst>
          </p:cNvPr>
          <p:cNvSpPr txBox="1"/>
          <p:nvPr/>
        </p:nvSpPr>
        <p:spPr>
          <a:xfrm>
            <a:off x="8788001" y="1295237"/>
            <a:ext cx="2629299" cy="276999"/>
          </a:xfrm>
          <a:prstGeom prst="rect">
            <a:avLst/>
          </a:prstGeom>
          <a:noFill/>
        </p:spPr>
        <p:txBody>
          <a:bodyPr wrap="square" rtlCol="0">
            <a:spAutoFit/>
          </a:bodyPr>
          <a:lstStyle/>
          <a:p>
            <a:r>
              <a:rPr lang="en-US" sz="1200" dirty="0"/>
              <a:t>Load file from ImageProcessing.</a:t>
            </a:r>
          </a:p>
        </p:txBody>
      </p:sp>
      <p:sp>
        <p:nvSpPr>
          <p:cNvPr id="32" name="TextBox 31">
            <a:extLst>
              <a:ext uri="{FF2B5EF4-FFF2-40B4-BE49-F238E27FC236}">
                <a16:creationId xmlns:a16="http://schemas.microsoft.com/office/drawing/2014/main" id="{2FD937E5-CEB9-2448-A233-BFF17D645CE6}"/>
              </a:ext>
            </a:extLst>
          </p:cNvPr>
          <p:cNvSpPr txBox="1"/>
          <p:nvPr/>
        </p:nvSpPr>
        <p:spPr>
          <a:xfrm>
            <a:off x="8788000" y="1666743"/>
            <a:ext cx="2133999" cy="276999"/>
          </a:xfrm>
          <a:prstGeom prst="rect">
            <a:avLst/>
          </a:prstGeom>
          <a:noFill/>
        </p:spPr>
        <p:txBody>
          <a:bodyPr wrap="square" rtlCol="0">
            <a:spAutoFit/>
          </a:bodyPr>
          <a:lstStyle/>
          <a:p>
            <a:r>
              <a:rPr lang="en-US" sz="1200" dirty="0"/>
              <a:t>Image display.</a:t>
            </a:r>
          </a:p>
        </p:txBody>
      </p:sp>
      <p:sp>
        <p:nvSpPr>
          <p:cNvPr id="33" name="TextBox 32">
            <a:extLst>
              <a:ext uri="{FF2B5EF4-FFF2-40B4-BE49-F238E27FC236}">
                <a16:creationId xmlns:a16="http://schemas.microsoft.com/office/drawing/2014/main" id="{218320EE-54AB-F04A-B842-6986553D02F9}"/>
              </a:ext>
            </a:extLst>
          </p:cNvPr>
          <p:cNvSpPr txBox="1"/>
          <p:nvPr/>
        </p:nvSpPr>
        <p:spPr>
          <a:xfrm>
            <a:off x="8777453" y="2012797"/>
            <a:ext cx="2957347" cy="276999"/>
          </a:xfrm>
          <a:prstGeom prst="rect">
            <a:avLst/>
          </a:prstGeom>
          <a:noFill/>
        </p:spPr>
        <p:txBody>
          <a:bodyPr wrap="square" rtlCol="0">
            <a:spAutoFit/>
          </a:bodyPr>
          <a:lstStyle/>
          <a:p>
            <a:r>
              <a:rPr lang="en-US" sz="1200" dirty="0"/>
              <a:t>Draw or Load mask. Remove outlier images.</a:t>
            </a:r>
          </a:p>
        </p:txBody>
      </p:sp>
      <p:sp>
        <p:nvSpPr>
          <p:cNvPr id="34" name="TextBox 33">
            <a:extLst>
              <a:ext uri="{FF2B5EF4-FFF2-40B4-BE49-F238E27FC236}">
                <a16:creationId xmlns:a16="http://schemas.microsoft.com/office/drawing/2014/main" id="{130C6E9C-1D1A-404B-AC0B-2FD9F933175A}"/>
              </a:ext>
            </a:extLst>
          </p:cNvPr>
          <p:cNvSpPr txBox="1"/>
          <p:nvPr/>
        </p:nvSpPr>
        <p:spPr>
          <a:xfrm>
            <a:off x="8782082" y="2384303"/>
            <a:ext cx="3515820" cy="276999"/>
          </a:xfrm>
          <a:prstGeom prst="rect">
            <a:avLst/>
          </a:prstGeom>
          <a:noFill/>
        </p:spPr>
        <p:txBody>
          <a:bodyPr wrap="square" rtlCol="0">
            <a:spAutoFit/>
          </a:bodyPr>
          <a:lstStyle/>
          <a:p>
            <a:r>
              <a:rPr lang="en-US" sz="1200" dirty="0"/>
              <a:t>Cluster analysis. </a:t>
            </a:r>
          </a:p>
        </p:txBody>
      </p:sp>
      <p:sp>
        <p:nvSpPr>
          <p:cNvPr id="35" name="TextBox 34">
            <a:extLst>
              <a:ext uri="{FF2B5EF4-FFF2-40B4-BE49-F238E27FC236}">
                <a16:creationId xmlns:a16="http://schemas.microsoft.com/office/drawing/2014/main" id="{89E2C997-9A8E-8A4D-86AE-AF0430E60581}"/>
              </a:ext>
            </a:extLst>
          </p:cNvPr>
          <p:cNvSpPr txBox="1"/>
          <p:nvPr/>
        </p:nvSpPr>
        <p:spPr>
          <a:xfrm>
            <a:off x="8782082" y="3102185"/>
            <a:ext cx="3515820" cy="276999"/>
          </a:xfrm>
          <a:prstGeom prst="rect">
            <a:avLst/>
          </a:prstGeom>
          <a:noFill/>
        </p:spPr>
        <p:txBody>
          <a:bodyPr wrap="square" rtlCol="0">
            <a:spAutoFit/>
          </a:bodyPr>
          <a:lstStyle/>
          <a:p>
            <a:r>
              <a:rPr lang="en-US" sz="1200" dirty="0"/>
              <a:t>Initialise fit parameters.</a:t>
            </a:r>
          </a:p>
        </p:txBody>
      </p:sp>
      <p:sp>
        <p:nvSpPr>
          <p:cNvPr id="36" name="TextBox 35">
            <a:extLst>
              <a:ext uri="{FF2B5EF4-FFF2-40B4-BE49-F238E27FC236}">
                <a16:creationId xmlns:a16="http://schemas.microsoft.com/office/drawing/2014/main" id="{A056C486-DE8A-D44F-B882-F7E703AED00D}"/>
              </a:ext>
            </a:extLst>
          </p:cNvPr>
          <p:cNvSpPr txBox="1"/>
          <p:nvPr/>
        </p:nvSpPr>
        <p:spPr>
          <a:xfrm>
            <a:off x="8788864" y="3455989"/>
            <a:ext cx="3088001" cy="276999"/>
          </a:xfrm>
          <a:prstGeom prst="rect">
            <a:avLst/>
          </a:prstGeom>
          <a:noFill/>
        </p:spPr>
        <p:txBody>
          <a:bodyPr wrap="square" rtlCol="0">
            <a:spAutoFit/>
          </a:bodyPr>
          <a:lstStyle/>
          <a:p>
            <a:r>
              <a:rPr lang="en-US" sz="1200" dirty="0"/>
              <a:t>Display R</a:t>
            </a:r>
            <a:r>
              <a:rPr lang="en-US" sz="1200" baseline="-25000" dirty="0"/>
              <a:t>1</a:t>
            </a:r>
            <a:r>
              <a:rPr lang="en-US" sz="1200" dirty="0"/>
              <a:t> NMRD, fit result, and clusters.</a:t>
            </a:r>
          </a:p>
        </p:txBody>
      </p:sp>
      <p:sp>
        <p:nvSpPr>
          <p:cNvPr id="37" name="TextBox 36">
            <a:extLst>
              <a:ext uri="{FF2B5EF4-FFF2-40B4-BE49-F238E27FC236}">
                <a16:creationId xmlns:a16="http://schemas.microsoft.com/office/drawing/2014/main" id="{9707524D-EC9E-A143-8BE2-824B5D79F77C}"/>
              </a:ext>
            </a:extLst>
          </p:cNvPr>
          <p:cNvSpPr txBox="1"/>
          <p:nvPr/>
        </p:nvSpPr>
        <p:spPr>
          <a:xfrm>
            <a:off x="8788000" y="3809793"/>
            <a:ext cx="3183296" cy="276999"/>
          </a:xfrm>
          <a:prstGeom prst="rect">
            <a:avLst/>
          </a:prstGeom>
          <a:noFill/>
        </p:spPr>
        <p:txBody>
          <a:bodyPr wrap="square" rtlCol="0">
            <a:spAutoFit/>
          </a:bodyPr>
          <a:lstStyle/>
          <a:p>
            <a:r>
              <a:rPr lang="en-US" sz="1200" dirty="0"/>
              <a:t>Save data to Excel sheet and MATLAB structure.</a:t>
            </a:r>
          </a:p>
        </p:txBody>
      </p:sp>
      <p:sp>
        <p:nvSpPr>
          <p:cNvPr id="38" name="Rectangle 37">
            <a:extLst>
              <a:ext uri="{FF2B5EF4-FFF2-40B4-BE49-F238E27FC236}">
                <a16:creationId xmlns:a16="http://schemas.microsoft.com/office/drawing/2014/main" id="{428976F4-3D27-1045-825F-16C5D10CAF1E}"/>
              </a:ext>
            </a:extLst>
          </p:cNvPr>
          <p:cNvSpPr/>
          <p:nvPr/>
        </p:nvSpPr>
        <p:spPr>
          <a:xfrm>
            <a:off x="3013935" y="2994708"/>
            <a:ext cx="1852462" cy="186327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a:extLst>
              <a:ext uri="{FF2B5EF4-FFF2-40B4-BE49-F238E27FC236}">
                <a16:creationId xmlns:a16="http://schemas.microsoft.com/office/drawing/2014/main" id="{540ADC35-4716-FD45-938B-2742B410AF15}"/>
              </a:ext>
            </a:extLst>
          </p:cNvPr>
          <p:cNvSpPr txBox="1"/>
          <p:nvPr/>
        </p:nvSpPr>
        <p:spPr>
          <a:xfrm>
            <a:off x="4765018" y="4650463"/>
            <a:ext cx="326354" cy="215444"/>
          </a:xfrm>
          <a:prstGeom prst="rect">
            <a:avLst/>
          </a:prstGeom>
          <a:solidFill>
            <a:srgbClr val="0070C0"/>
          </a:solidFill>
        </p:spPr>
        <p:txBody>
          <a:bodyPr wrap="square" rtlCol="0">
            <a:spAutoFit/>
          </a:bodyPr>
          <a:lstStyle/>
          <a:p>
            <a:r>
              <a:rPr lang="en-US" sz="800" b="1" dirty="0">
                <a:solidFill>
                  <a:schemeClr val="bg1"/>
                </a:solidFill>
              </a:rPr>
              <a:t>4B</a:t>
            </a:r>
          </a:p>
        </p:txBody>
      </p:sp>
      <p:sp>
        <p:nvSpPr>
          <p:cNvPr id="40" name="TextBox 39">
            <a:extLst>
              <a:ext uri="{FF2B5EF4-FFF2-40B4-BE49-F238E27FC236}">
                <a16:creationId xmlns:a16="http://schemas.microsoft.com/office/drawing/2014/main" id="{7D2490E0-5147-B54F-828C-000E05E8A7CD}"/>
              </a:ext>
            </a:extLst>
          </p:cNvPr>
          <p:cNvSpPr txBox="1"/>
          <p:nvPr/>
        </p:nvSpPr>
        <p:spPr>
          <a:xfrm>
            <a:off x="8314661" y="2779977"/>
            <a:ext cx="330466" cy="223704"/>
          </a:xfrm>
          <a:prstGeom prst="rect">
            <a:avLst/>
          </a:prstGeom>
          <a:solidFill>
            <a:srgbClr val="0070C0"/>
          </a:solidFill>
        </p:spPr>
        <p:txBody>
          <a:bodyPr wrap="square" rtlCol="0">
            <a:spAutoFit/>
          </a:bodyPr>
          <a:lstStyle/>
          <a:p>
            <a:r>
              <a:rPr lang="en-US" sz="800" b="1" dirty="0">
                <a:solidFill>
                  <a:schemeClr val="bg1"/>
                </a:solidFill>
              </a:rPr>
              <a:t>4B</a:t>
            </a:r>
          </a:p>
        </p:txBody>
      </p:sp>
      <p:sp>
        <p:nvSpPr>
          <p:cNvPr id="42" name="TextBox 41">
            <a:extLst>
              <a:ext uri="{FF2B5EF4-FFF2-40B4-BE49-F238E27FC236}">
                <a16:creationId xmlns:a16="http://schemas.microsoft.com/office/drawing/2014/main" id="{E5B81F04-BD30-0445-8E54-6AE495FFE5AA}"/>
              </a:ext>
            </a:extLst>
          </p:cNvPr>
          <p:cNvSpPr txBox="1"/>
          <p:nvPr/>
        </p:nvSpPr>
        <p:spPr>
          <a:xfrm>
            <a:off x="8788000" y="2726682"/>
            <a:ext cx="3515820" cy="276999"/>
          </a:xfrm>
          <a:prstGeom prst="rect">
            <a:avLst/>
          </a:prstGeom>
          <a:noFill/>
        </p:spPr>
        <p:txBody>
          <a:bodyPr wrap="square" rtlCol="0">
            <a:spAutoFit/>
          </a:bodyPr>
          <a:lstStyle/>
          <a:p>
            <a:r>
              <a:rPr lang="en-US" sz="1200" dirty="0"/>
              <a:t>Define cluster regions. Run fit.</a:t>
            </a:r>
          </a:p>
        </p:txBody>
      </p:sp>
    </p:spTree>
    <p:extLst>
      <p:ext uri="{BB962C8B-B14F-4D97-AF65-F5344CB8AC3E}">
        <p14:creationId xmlns:p14="http://schemas.microsoft.com/office/powerpoint/2010/main" val="1278813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61569E5-5CF5-1049-A860-B20A9028E4DE}"/>
              </a:ext>
            </a:extLst>
          </p:cNvPr>
          <p:cNvPicPr>
            <a:picLocks noChangeAspect="1"/>
          </p:cNvPicPr>
          <p:nvPr/>
        </p:nvPicPr>
        <p:blipFill>
          <a:blip r:embed="rId2"/>
          <a:stretch>
            <a:fillRect/>
          </a:stretch>
        </p:blipFill>
        <p:spPr>
          <a:xfrm>
            <a:off x="855682" y="1192893"/>
            <a:ext cx="3383809" cy="380143"/>
          </a:xfrm>
          <a:prstGeom prst="rect">
            <a:avLst/>
          </a:prstGeom>
        </p:spPr>
      </p:pic>
      <p:sp>
        <p:nvSpPr>
          <p:cNvPr id="7" name="TextBox 6">
            <a:extLst>
              <a:ext uri="{FF2B5EF4-FFF2-40B4-BE49-F238E27FC236}">
                <a16:creationId xmlns:a16="http://schemas.microsoft.com/office/drawing/2014/main" id="{DAFD40F7-A13B-8949-AAA4-BC6C9BE1E361}"/>
              </a:ext>
            </a:extLst>
          </p:cNvPr>
          <p:cNvSpPr txBox="1"/>
          <p:nvPr/>
        </p:nvSpPr>
        <p:spPr>
          <a:xfrm>
            <a:off x="-93" y="-1028"/>
            <a:ext cx="348775" cy="400110"/>
          </a:xfrm>
          <a:prstGeom prst="rect">
            <a:avLst/>
          </a:prstGeom>
          <a:solidFill>
            <a:srgbClr val="7030A0"/>
          </a:solidFill>
        </p:spPr>
        <p:txBody>
          <a:bodyPr wrap="square" rtlCol="0">
            <a:spAutoFit/>
          </a:bodyPr>
          <a:lstStyle/>
          <a:p>
            <a:r>
              <a:rPr lang="en-US" sz="2000" b="1" dirty="0">
                <a:solidFill>
                  <a:schemeClr val="bg1"/>
                </a:solidFill>
              </a:rPr>
              <a:t>1</a:t>
            </a:r>
          </a:p>
        </p:txBody>
      </p:sp>
      <p:sp>
        <p:nvSpPr>
          <p:cNvPr id="8" name="TextBox 7">
            <a:extLst>
              <a:ext uri="{FF2B5EF4-FFF2-40B4-BE49-F238E27FC236}">
                <a16:creationId xmlns:a16="http://schemas.microsoft.com/office/drawing/2014/main" id="{22B6020E-4C61-6244-91A3-96D2BADF450F}"/>
              </a:ext>
            </a:extLst>
          </p:cNvPr>
          <p:cNvSpPr txBox="1"/>
          <p:nvPr/>
        </p:nvSpPr>
        <p:spPr>
          <a:xfrm>
            <a:off x="424941" y="29750"/>
            <a:ext cx="3706792" cy="369332"/>
          </a:xfrm>
          <a:prstGeom prst="rect">
            <a:avLst/>
          </a:prstGeom>
          <a:noFill/>
        </p:spPr>
        <p:txBody>
          <a:bodyPr wrap="square" rtlCol="0">
            <a:spAutoFit/>
          </a:bodyPr>
          <a:lstStyle/>
          <a:p>
            <a:r>
              <a:rPr lang="en-US" b="1" dirty="0"/>
              <a:t>Load file from ImageProcessing.</a:t>
            </a:r>
          </a:p>
        </p:txBody>
      </p:sp>
      <p:pic>
        <p:nvPicPr>
          <p:cNvPr id="9" name="Picture 8">
            <a:extLst>
              <a:ext uri="{FF2B5EF4-FFF2-40B4-BE49-F238E27FC236}">
                <a16:creationId xmlns:a16="http://schemas.microsoft.com/office/drawing/2014/main" id="{19A1D5E9-143A-674C-A024-433B75445714}"/>
              </a:ext>
            </a:extLst>
          </p:cNvPr>
          <p:cNvPicPr>
            <a:picLocks noChangeAspect="1"/>
          </p:cNvPicPr>
          <p:nvPr/>
        </p:nvPicPr>
        <p:blipFill>
          <a:blip r:embed="rId3"/>
          <a:stretch>
            <a:fillRect/>
          </a:stretch>
        </p:blipFill>
        <p:spPr>
          <a:xfrm>
            <a:off x="855682" y="2366847"/>
            <a:ext cx="3842317" cy="1077285"/>
          </a:xfrm>
          <a:prstGeom prst="rect">
            <a:avLst/>
          </a:prstGeom>
        </p:spPr>
      </p:pic>
      <p:sp>
        <p:nvSpPr>
          <p:cNvPr id="11" name="TextBox 10">
            <a:extLst>
              <a:ext uri="{FF2B5EF4-FFF2-40B4-BE49-F238E27FC236}">
                <a16:creationId xmlns:a16="http://schemas.microsoft.com/office/drawing/2014/main" id="{6AAE884D-0FAB-4744-B947-ED101EBFE615}"/>
              </a:ext>
            </a:extLst>
          </p:cNvPr>
          <p:cNvSpPr txBox="1"/>
          <p:nvPr/>
        </p:nvSpPr>
        <p:spPr>
          <a:xfrm>
            <a:off x="6270412" y="1841293"/>
            <a:ext cx="4007444" cy="1569660"/>
          </a:xfrm>
          <a:prstGeom prst="rect">
            <a:avLst/>
          </a:prstGeom>
          <a:noFill/>
        </p:spPr>
        <p:txBody>
          <a:bodyPr wrap="square" rtlCol="0">
            <a:spAutoFit/>
          </a:bodyPr>
          <a:lstStyle/>
          <a:p>
            <a:r>
              <a:rPr lang="en-US" sz="1600" dirty="0"/>
              <a:t>Load the fast field-cycling data set exported from ImageProcessing. Press the “Load File” button to open the user interface. </a:t>
            </a:r>
          </a:p>
          <a:p>
            <a:endParaRPr lang="en-US" sz="1600" dirty="0"/>
          </a:p>
          <a:p>
            <a:r>
              <a:rPr lang="en-US" sz="1600" dirty="0"/>
              <a:t>Data exported from ImageProcessing is typically named “H9_se_nav_v9”.</a:t>
            </a:r>
          </a:p>
        </p:txBody>
      </p:sp>
    </p:spTree>
    <p:extLst>
      <p:ext uri="{BB962C8B-B14F-4D97-AF65-F5344CB8AC3E}">
        <p14:creationId xmlns:p14="http://schemas.microsoft.com/office/powerpoint/2010/main" val="13051068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AFD40F7-A13B-8949-AAA4-BC6C9BE1E361}"/>
              </a:ext>
            </a:extLst>
          </p:cNvPr>
          <p:cNvSpPr txBox="1"/>
          <p:nvPr/>
        </p:nvSpPr>
        <p:spPr>
          <a:xfrm>
            <a:off x="-93" y="0"/>
            <a:ext cx="348775" cy="400110"/>
          </a:xfrm>
          <a:prstGeom prst="rect">
            <a:avLst/>
          </a:prstGeom>
          <a:solidFill>
            <a:srgbClr val="FF0000"/>
          </a:solidFill>
        </p:spPr>
        <p:txBody>
          <a:bodyPr wrap="square" rtlCol="0">
            <a:spAutoFit/>
          </a:bodyPr>
          <a:lstStyle/>
          <a:p>
            <a:r>
              <a:rPr lang="en-US" sz="2000" b="1" dirty="0">
                <a:solidFill>
                  <a:schemeClr val="bg1"/>
                </a:solidFill>
              </a:rPr>
              <a:t>2</a:t>
            </a:r>
          </a:p>
        </p:txBody>
      </p:sp>
      <p:sp>
        <p:nvSpPr>
          <p:cNvPr id="8" name="TextBox 7">
            <a:extLst>
              <a:ext uri="{FF2B5EF4-FFF2-40B4-BE49-F238E27FC236}">
                <a16:creationId xmlns:a16="http://schemas.microsoft.com/office/drawing/2014/main" id="{22B6020E-4C61-6244-91A3-96D2BADF450F}"/>
              </a:ext>
            </a:extLst>
          </p:cNvPr>
          <p:cNvSpPr txBox="1"/>
          <p:nvPr/>
        </p:nvSpPr>
        <p:spPr>
          <a:xfrm>
            <a:off x="424941" y="29750"/>
            <a:ext cx="3706792" cy="369332"/>
          </a:xfrm>
          <a:prstGeom prst="rect">
            <a:avLst/>
          </a:prstGeom>
          <a:noFill/>
        </p:spPr>
        <p:txBody>
          <a:bodyPr wrap="square" rtlCol="0">
            <a:spAutoFit/>
          </a:bodyPr>
          <a:lstStyle/>
          <a:p>
            <a:r>
              <a:rPr lang="en-US" b="1" dirty="0"/>
              <a:t>Image display.</a:t>
            </a:r>
          </a:p>
        </p:txBody>
      </p:sp>
      <p:sp>
        <p:nvSpPr>
          <p:cNvPr id="11" name="TextBox 10">
            <a:extLst>
              <a:ext uri="{FF2B5EF4-FFF2-40B4-BE49-F238E27FC236}">
                <a16:creationId xmlns:a16="http://schemas.microsoft.com/office/drawing/2014/main" id="{6AAE884D-0FAB-4744-B947-ED101EBFE615}"/>
              </a:ext>
            </a:extLst>
          </p:cNvPr>
          <p:cNvSpPr txBox="1"/>
          <p:nvPr/>
        </p:nvSpPr>
        <p:spPr>
          <a:xfrm>
            <a:off x="6242702" y="1425656"/>
            <a:ext cx="4007444" cy="3046988"/>
          </a:xfrm>
          <a:prstGeom prst="rect">
            <a:avLst/>
          </a:prstGeom>
          <a:noFill/>
        </p:spPr>
        <p:txBody>
          <a:bodyPr wrap="square" rtlCol="0">
            <a:spAutoFit/>
          </a:bodyPr>
          <a:lstStyle/>
          <a:p>
            <a:r>
              <a:rPr lang="en-US" sz="1600" dirty="0"/>
              <a:t>Select from the dropdown menus the evolution field (mT) and evolution time (ms) of acquired image to be displayed.</a:t>
            </a:r>
          </a:p>
          <a:p>
            <a:endParaRPr lang="en-US" sz="1600" dirty="0"/>
          </a:p>
          <a:p>
            <a:r>
              <a:rPr lang="en-US" sz="1600" dirty="0"/>
              <a:t>The contrast window can be changed using the sliders or input directly.</a:t>
            </a:r>
          </a:p>
          <a:p>
            <a:endParaRPr lang="en-US" sz="1600" dirty="0"/>
          </a:p>
          <a:p>
            <a:r>
              <a:rPr lang="en-US" sz="1600" dirty="0"/>
              <a:t>Either the absolute of the complex image can be displayed or the magnitude image can be displayed. The magnitude image will have the reconstruction filters applied from ImageProcessing.</a:t>
            </a:r>
          </a:p>
        </p:txBody>
      </p:sp>
      <p:pic>
        <p:nvPicPr>
          <p:cNvPr id="2" name="Picture 1">
            <a:extLst>
              <a:ext uri="{FF2B5EF4-FFF2-40B4-BE49-F238E27FC236}">
                <a16:creationId xmlns:a16="http://schemas.microsoft.com/office/drawing/2014/main" id="{FE9B4FD6-857E-C341-A15D-4EA372345E27}"/>
              </a:ext>
            </a:extLst>
          </p:cNvPr>
          <p:cNvPicPr>
            <a:picLocks noChangeAspect="1"/>
          </p:cNvPicPr>
          <p:nvPr/>
        </p:nvPicPr>
        <p:blipFill>
          <a:blip r:embed="rId2"/>
          <a:stretch>
            <a:fillRect/>
          </a:stretch>
        </p:blipFill>
        <p:spPr>
          <a:xfrm>
            <a:off x="348682" y="911806"/>
            <a:ext cx="4417282" cy="4243829"/>
          </a:xfrm>
          <a:prstGeom prst="rect">
            <a:avLst/>
          </a:prstGeom>
        </p:spPr>
      </p:pic>
    </p:spTree>
    <p:extLst>
      <p:ext uri="{BB962C8B-B14F-4D97-AF65-F5344CB8AC3E}">
        <p14:creationId xmlns:p14="http://schemas.microsoft.com/office/powerpoint/2010/main" val="2619323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AFD40F7-A13B-8949-AAA4-BC6C9BE1E361}"/>
              </a:ext>
            </a:extLst>
          </p:cNvPr>
          <p:cNvSpPr txBox="1"/>
          <p:nvPr/>
        </p:nvSpPr>
        <p:spPr>
          <a:xfrm>
            <a:off x="-93" y="0"/>
            <a:ext cx="348775" cy="400110"/>
          </a:xfrm>
          <a:prstGeom prst="rect">
            <a:avLst/>
          </a:prstGeom>
          <a:solidFill>
            <a:srgbClr val="21FFE6"/>
          </a:solidFill>
        </p:spPr>
        <p:txBody>
          <a:bodyPr wrap="square" rtlCol="0">
            <a:spAutoFit/>
          </a:bodyPr>
          <a:lstStyle/>
          <a:p>
            <a:r>
              <a:rPr lang="en-US" sz="2000" b="1" dirty="0">
                <a:solidFill>
                  <a:schemeClr val="bg1"/>
                </a:solidFill>
              </a:rPr>
              <a:t>3</a:t>
            </a:r>
          </a:p>
        </p:txBody>
      </p:sp>
      <p:sp>
        <p:nvSpPr>
          <p:cNvPr id="8" name="TextBox 7">
            <a:extLst>
              <a:ext uri="{FF2B5EF4-FFF2-40B4-BE49-F238E27FC236}">
                <a16:creationId xmlns:a16="http://schemas.microsoft.com/office/drawing/2014/main" id="{22B6020E-4C61-6244-91A3-96D2BADF450F}"/>
              </a:ext>
            </a:extLst>
          </p:cNvPr>
          <p:cNvSpPr txBox="1"/>
          <p:nvPr/>
        </p:nvSpPr>
        <p:spPr>
          <a:xfrm>
            <a:off x="424941" y="29750"/>
            <a:ext cx="5089168" cy="369332"/>
          </a:xfrm>
          <a:prstGeom prst="rect">
            <a:avLst/>
          </a:prstGeom>
          <a:noFill/>
        </p:spPr>
        <p:txBody>
          <a:bodyPr wrap="square" rtlCol="0">
            <a:spAutoFit/>
          </a:bodyPr>
          <a:lstStyle/>
          <a:p>
            <a:r>
              <a:rPr lang="en-US" b="1" dirty="0"/>
              <a:t>Draw or Load mask. Remove outlier images.</a:t>
            </a:r>
          </a:p>
        </p:txBody>
      </p:sp>
      <p:sp>
        <p:nvSpPr>
          <p:cNvPr id="11" name="TextBox 10">
            <a:extLst>
              <a:ext uri="{FF2B5EF4-FFF2-40B4-BE49-F238E27FC236}">
                <a16:creationId xmlns:a16="http://schemas.microsoft.com/office/drawing/2014/main" id="{6AAE884D-0FAB-4744-B947-ED101EBFE615}"/>
              </a:ext>
            </a:extLst>
          </p:cNvPr>
          <p:cNvSpPr txBox="1"/>
          <p:nvPr/>
        </p:nvSpPr>
        <p:spPr>
          <a:xfrm>
            <a:off x="5336685" y="620705"/>
            <a:ext cx="6564161" cy="2308324"/>
          </a:xfrm>
          <a:prstGeom prst="rect">
            <a:avLst/>
          </a:prstGeom>
          <a:noFill/>
        </p:spPr>
        <p:txBody>
          <a:bodyPr wrap="square" rtlCol="0">
            <a:spAutoFit/>
          </a:bodyPr>
          <a:lstStyle/>
          <a:p>
            <a:r>
              <a:rPr lang="en-US" sz="1600" b="1" dirty="0"/>
              <a:t>Draw mask</a:t>
            </a:r>
            <a:endParaRPr lang="en-US" sz="1600" dirty="0"/>
          </a:p>
          <a:p>
            <a:r>
              <a:rPr lang="en-US" sz="1600" dirty="0"/>
              <a:t>Select the number of individual regions to be drawn to make up the mask. Press the “Draw” button. Draw the first region in the external figure, complete by double clicking, draw each subsequent ROI. Mask can be saved.</a:t>
            </a:r>
          </a:p>
          <a:p>
            <a:endParaRPr lang="en-US" sz="1600" dirty="0"/>
          </a:p>
          <a:p>
            <a:r>
              <a:rPr lang="en-US" sz="1600" b="1" dirty="0"/>
              <a:t>Load mask</a:t>
            </a:r>
          </a:p>
          <a:p>
            <a:r>
              <a:rPr lang="en-US" sz="1600" dirty="0"/>
              <a:t>Alternatively change tab to “Load mask” and press the “Load” button. The loaded mask must have the same image dimensions as the data set. It must be 1s in region of mask and 0s outside of the mask. It must be a .mat file.</a:t>
            </a:r>
          </a:p>
        </p:txBody>
      </p:sp>
      <p:pic>
        <p:nvPicPr>
          <p:cNvPr id="3" name="Picture 2">
            <a:extLst>
              <a:ext uri="{FF2B5EF4-FFF2-40B4-BE49-F238E27FC236}">
                <a16:creationId xmlns:a16="http://schemas.microsoft.com/office/drawing/2014/main" id="{A929EF7F-3A18-2A40-B4C2-06F40CA6A737}"/>
              </a:ext>
            </a:extLst>
          </p:cNvPr>
          <p:cNvPicPr>
            <a:picLocks noChangeAspect="1"/>
          </p:cNvPicPr>
          <p:nvPr/>
        </p:nvPicPr>
        <p:blipFill>
          <a:blip r:embed="rId2"/>
          <a:stretch>
            <a:fillRect/>
          </a:stretch>
        </p:blipFill>
        <p:spPr>
          <a:xfrm>
            <a:off x="556433" y="3411940"/>
            <a:ext cx="3137052" cy="2598702"/>
          </a:xfrm>
          <a:prstGeom prst="rect">
            <a:avLst/>
          </a:prstGeom>
        </p:spPr>
      </p:pic>
      <p:pic>
        <p:nvPicPr>
          <p:cNvPr id="4" name="Picture 3">
            <a:extLst>
              <a:ext uri="{FF2B5EF4-FFF2-40B4-BE49-F238E27FC236}">
                <a16:creationId xmlns:a16="http://schemas.microsoft.com/office/drawing/2014/main" id="{BE653B2C-5086-084A-B202-743EE31B035A}"/>
              </a:ext>
            </a:extLst>
          </p:cNvPr>
          <p:cNvPicPr>
            <a:picLocks noChangeAspect="1"/>
          </p:cNvPicPr>
          <p:nvPr/>
        </p:nvPicPr>
        <p:blipFill>
          <a:blip r:embed="rId3"/>
          <a:stretch>
            <a:fillRect/>
          </a:stretch>
        </p:blipFill>
        <p:spPr>
          <a:xfrm>
            <a:off x="2850036" y="794531"/>
            <a:ext cx="2124881" cy="1853138"/>
          </a:xfrm>
          <a:prstGeom prst="rect">
            <a:avLst/>
          </a:prstGeom>
        </p:spPr>
      </p:pic>
      <p:pic>
        <p:nvPicPr>
          <p:cNvPr id="5" name="Picture 4">
            <a:extLst>
              <a:ext uri="{FF2B5EF4-FFF2-40B4-BE49-F238E27FC236}">
                <a16:creationId xmlns:a16="http://schemas.microsoft.com/office/drawing/2014/main" id="{C07DC7E6-E7B1-F242-BE3F-7CCE85A8CEF2}"/>
              </a:ext>
            </a:extLst>
          </p:cNvPr>
          <p:cNvPicPr>
            <a:picLocks noChangeAspect="1"/>
          </p:cNvPicPr>
          <p:nvPr/>
        </p:nvPicPr>
        <p:blipFill>
          <a:blip r:embed="rId4"/>
          <a:stretch>
            <a:fillRect/>
          </a:stretch>
        </p:blipFill>
        <p:spPr>
          <a:xfrm>
            <a:off x="709682" y="784479"/>
            <a:ext cx="1978917" cy="1863190"/>
          </a:xfrm>
          <a:prstGeom prst="rect">
            <a:avLst/>
          </a:prstGeom>
        </p:spPr>
      </p:pic>
      <p:sp>
        <p:nvSpPr>
          <p:cNvPr id="9" name="TextBox 8">
            <a:extLst>
              <a:ext uri="{FF2B5EF4-FFF2-40B4-BE49-F238E27FC236}">
                <a16:creationId xmlns:a16="http://schemas.microsoft.com/office/drawing/2014/main" id="{3B9C419A-5646-604D-96C2-D18BC70BA7F7}"/>
              </a:ext>
            </a:extLst>
          </p:cNvPr>
          <p:cNvSpPr txBox="1"/>
          <p:nvPr/>
        </p:nvSpPr>
        <p:spPr>
          <a:xfrm>
            <a:off x="5336685" y="3411940"/>
            <a:ext cx="6564161" cy="2062103"/>
          </a:xfrm>
          <a:prstGeom prst="rect">
            <a:avLst/>
          </a:prstGeom>
          <a:noFill/>
        </p:spPr>
        <p:txBody>
          <a:bodyPr wrap="square" rtlCol="0">
            <a:spAutoFit/>
          </a:bodyPr>
          <a:lstStyle/>
          <a:p>
            <a:r>
              <a:rPr lang="en-US" sz="1600" b="1" dirty="0"/>
              <a:t>Remove outlier images </a:t>
            </a:r>
          </a:p>
          <a:p>
            <a:r>
              <a:rPr lang="en-US" sz="1600" dirty="0"/>
              <a:t>Images can be designated in this tab to be removed from both cluster analysis and NMRD fitting. Images can be viewed in the “Image display” panel. Enter “0” to designate an image to be removed from subsequent analysis. The example shown has two images removed from analysis. Enter “1” to re-designate the image to be included in subsequent analysis. The “Update outlier removal” button must be pressed for the changes made to be incorporated in subsequent analysis. </a:t>
            </a:r>
          </a:p>
        </p:txBody>
      </p:sp>
    </p:spTree>
    <p:extLst>
      <p:ext uri="{BB962C8B-B14F-4D97-AF65-F5344CB8AC3E}">
        <p14:creationId xmlns:p14="http://schemas.microsoft.com/office/powerpoint/2010/main" val="3010864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AFD40F7-A13B-8949-AAA4-BC6C9BE1E361}"/>
              </a:ext>
            </a:extLst>
          </p:cNvPr>
          <p:cNvSpPr txBox="1"/>
          <p:nvPr/>
        </p:nvSpPr>
        <p:spPr>
          <a:xfrm>
            <a:off x="-93" y="0"/>
            <a:ext cx="516928" cy="400110"/>
          </a:xfrm>
          <a:prstGeom prst="rect">
            <a:avLst/>
          </a:prstGeom>
          <a:solidFill>
            <a:srgbClr val="0070C0"/>
          </a:solidFill>
        </p:spPr>
        <p:txBody>
          <a:bodyPr wrap="square" rtlCol="0">
            <a:spAutoFit/>
          </a:bodyPr>
          <a:lstStyle/>
          <a:p>
            <a:r>
              <a:rPr lang="en-US" sz="2000" b="1" dirty="0">
                <a:solidFill>
                  <a:schemeClr val="bg1"/>
                </a:solidFill>
              </a:rPr>
              <a:t>4A</a:t>
            </a:r>
          </a:p>
        </p:txBody>
      </p:sp>
      <p:sp>
        <p:nvSpPr>
          <p:cNvPr id="8" name="TextBox 7">
            <a:extLst>
              <a:ext uri="{FF2B5EF4-FFF2-40B4-BE49-F238E27FC236}">
                <a16:creationId xmlns:a16="http://schemas.microsoft.com/office/drawing/2014/main" id="{22B6020E-4C61-6244-91A3-96D2BADF450F}"/>
              </a:ext>
            </a:extLst>
          </p:cNvPr>
          <p:cNvSpPr txBox="1"/>
          <p:nvPr/>
        </p:nvSpPr>
        <p:spPr>
          <a:xfrm>
            <a:off x="556591" y="30778"/>
            <a:ext cx="5089168" cy="369332"/>
          </a:xfrm>
          <a:prstGeom prst="rect">
            <a:avLst/>
          </a:prstGeom>
          <a:noFill/>
        </p:spPr>
        <p:txBody>
          <a:bodyPr wrap="square" rtlCol="0">
            <a:spAutoFit/>
          </a:bodyPr>
          <a:lstStyle/>
          <a:p>
            <a:r>
              <a:rPr lang="en-US" b="1" dirty="0"/>
              <a:t>Cluster analysis.</a:t>
            </a:r>
          </a:p>
        </p:txBody>
      </p:sp>
      <p:pic>
        <p:nvPicPr>
          <p:cNvPr id="4" name="Picture 3">
            <a:extLst>
              <a:ext uri="{FF2B5EF4-FFF2-40B4-BE49-F238E27FC236}">
                <a16:creationId xmlns:a16="http://schemas.microsoft.com/office/drawing/2014/main" id="{29968E55-5FD0-A64C-8390-3F70B53057B1}"/>
              </a:ext>
            </a:extLst>
          </p:cNvPr>
          <p:cNvPicPr>
            <a:picLocks noChangeAspect="1"/>
          </p:cNvPicPr>
          <p:nvPr/>
        </p:nvPicPr>
        <p:blipFill>
          <a:blip r:embed="rId2"/>
          <a:stretch>
            <a:fillRect/>
          </a:stretch>
        </p:blipFill>
        <p:spPr>
          <a:xfrm>
            <a:off x="348682" y="658580"/>
            <a:ext cx="2845093" cy="1746298"/>
          </a:xfrm>
          <a:prstGeom prst="rect">
            <a:avLst/>
          </a:prstGeom>
        </p:spPr>
      </p:pic>
      <p:sp>
        <p:nvSpPr>
          <p:cNvPr id="15" name="TextBox 14">
            <a:extLst>
              <a:ext uri="{FF2B5EF4-FFF2-40B4-BE49-F238E27FC236}">
                <a16:creationId xmlns:a16="http://schemas.microsoft.com/office/drawing/2014/main" id="{5CD7D445-82CD-5C4C-B443-8CE94A59E530}"/>
              </a:ext>
            </a:extLst>
          </p:cNvPr>
          <p:cNvSpPr txBox="1"/>
          <p:nvPr/>
        </p:nvSpPr>
        <p:spPr>
          <a:xfrm>
            <a:off x="4717774" y="658580"/>
            <a:ext cx="6176865" cy="5262979"/>
          </a:xfrm>
          <a:prstGeom prst="rect">
            <a:avLst/>
          </a:prstGeom>
          <a:noFill/>
        </p:spPr>
        <p:txBody>
          <a:bodyPr wrap="square" rtlCol="0">
            <a:spAutoFit/>
          </a:bodyPr>
          <a:lstStyle/>
          <a:p>
            <a:r>
              <a:rPr lang="en-US" sz="1400" dirty="0"/>
              <a:t>Hierarchical cluster analysis is performed in MATLAB. </a:t>
            </a:r>
          </a:p>
          <a:p>
            <a:endParaRPr lang="en-US" sz="1400" dirty="0"/>
          </a:p>
          <a:p>
            <a:r>
              <a:rPr lang="en-US" sz="1400" dirty="0">
                <a:hlinkClick r:id="rId3"/>
              </a:rPr>
              <a:t>https://www.mathworks.com/help/stats/hierarchical-clustering.html</a:t>
            </a:r>
            <a:endParaRPr lang="en-US" sz="1400" dirty="0"/>
          </a:p>
          <a:p>
            <a:endParaRPr lang="en-US" sz="1400" dirty="0"/>
          </a:p>
          <a:p>
            <a:r>
              <a:rPr lang="en-US" sz="1400" dirty="0"/>
              <a:t>Analysis can be selected to be performed on the magnitude or complex image output from ImageProcessing. Magnitude image has ImageProcessing filters applied. </a:t>
            </a:r>
          </a:p>
          <a:p>
            <a:endParaRPr lang="en-US" sz="1400" dirty="0"/>
          </a:p>
          <a:p>
            <a:r>
              <a:rPr lang="en-US" sz="1400" dirty="0"/>
              <a:t>Threshold value sets the level of partitioning between clusters.</a:t>
            </a:r>
          </a:p>
          <a:p>
            <a:endParaRPr lang="en-US" sz="1400" dirty="0"/>
          </a:p>
          <a:p>
            <a:r>
              <a:rPr lang="en-US" sz="1400" dirty="0"/>
              <a:t>Smoothing is an option to apply a 2D Gaussian filter with kernel SD size in voxels. Smoothing is performed before cluster analysis. </a:t>
            </a:r>
            <a:r>
              <a:rPr lang="en-US" sz="1400" dirty="0">
                <a:hlinkClick r:id="rId4"/>
              </a:rPr>
              <a:t>https://www.mathworks.com/help/images/ref/imgaussfilt.html</a:t>
            </a:r>
            <a:endParaRPr lang="en-US" sz="1400" dirty="0"/>
          </a:p>
          <a:p>
            <a:endParaRPr lang="en-US" sz="1400" dirty="0"/>
          </a:p>
          <a:p>
            <a:r>
              <a:rPr lang="en-US" sz="1400" dirty="0"/>
              <a:t>Mode filter is applied post cluster analysis to the output cluster image. Each voxel is replaced by the mode of x-by-x surrounding voxels.</a:t>
            </a:r>
          </a:p>
          <a:p>
            <a:endParaRPr lang="en-US" sz="1400" dirty="0"/>
          </a:p>
          <a:p>
            <a:r>
              <a:rPr lang="en-US" sz="1400" dirty="0"/>
              <a:t>Cluster image is shown separately from the filtered cluster image (post mode filter).</a:t>
            </a:r>
          </a:p>
          <a:p>
            <a:endParaRPr lang="en-US" sz="1400" dirty="0"/>
          </a:p>
          <a:p>
            <a:r>
              <a:rPr lang="en-US" sz="1400" dirty="0"/>
              <a:t>Hierarchical cluster analysis input parameters will likely need to be optimized for each data set. This can be done by changing parameters, running cluster analysis, checking results and repeating the process. Hierarchical cluster result is sensitive to the mask used. </a:t>
            </a:r>
          </a:p>
        </p:txBody>
      </p:sp>
      <p:pic>
        <p:nvPicPr>
          <p:cNvPr id="5" name="Picture 4">
            <a:extLst>
              <a:ext uri="{FF2B5EF4-FFF2-40B4-BE49-F238E27FC236}">
                <a16:creationId xmlns:a16="http://schemas.microsoft.com/office/drawing/2014/main" id="{B7352FF4-EB31-5A4E-81AC-17C800C13F84}"/>
              </a:ext>
            </a:extLst>
          </p:cNvPr>
          <p:cNvPicPr>
            <a:picLocks noChangeAspect="1"/>
          </p:cNvPicPr>
          <p:nvPr/>
        </p:nvPicPr>
        <p:blipFill>
          <a:blip r:embed="rId5"/>
          <a:stretch>
            <a:fillRect/>
          </a:stretch>
        </p:blipFill>
        <p:spPr>
          <a:xfrm>
            <a:off x="348682" y="2588310"/>
            <a:ext cx="2845093" cy="1963427"/>
          </a:xfrm>
          <a:prstGeom prst="rect">
            <a:avLst/>
          </a:prstGeom>
        </p:spPr>
      </p:pic>
      <p:pic>
        <p:nvPicPr>
          <p:cNvPr id="9" name="Picture 8">
            <a:extLst>
              <a:ext uri="{FF2B5EF4-FFF2-40B4-BE49-F238E27FC236}">
                <a16:creationId xmlns:a16="http://schemas.microsoft.com/office/drawing/2014/main" id="{D2D810AD-6CBA-2B4D-B355-7BBE5DDD41FC}"/>
              </a:ext>
            </a:extLst>
          </p:cNvPr>
          <p:cNvPicPr>
            <a:picLocks noChangeAspect="1"/>
          </p:cNvPicPr>
          <p:nvPr/>
        </p:nvPicPr>
        <p:blipFill>
          <a:blip r:embed="rId6"/>
          <a:stretch>
            <a:fillRect/>
          </a:stretch>
        </p:blipFill>
        <p:spPr>
          <a:xfrm>
            <a:off x="348683" y="4752363"/>
            <a:ext cx="2845092" cy="1972597"/>
          </a:xfrm>
          <a:prstGeom prst="rect">
            <a:avLst/>
          </a:prstGeom>
        </p:spPr>
      </p:pic>
    </p:spTree>
    <p:extLst>
      <p:ext uri="{BB962C8B-B14F-4D97-AF65-F5344CB8AC3E}">
        <p14:creationId xmlns:p14="http://schemas.microsoft.com/office/powerpoint/2010/main" val="5480086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AFD40F7-A13B-8949-AAA4-BC6C9BE1E361}"/>
              </a:ext>
            </a:extLst>
          </p:cNvPr>
          <p:cNvSpPr txBox="1"/>
          <p:nvPr/>
        </p:nvSpPr>
        <p:spPr>
          <a:xfrm>
            <a:off x="-93" y="0"/>
            <a:ext cx="516928" cy="400110"/>
          </a:xfrm>
          <a:prstGeom prst="rect">
            <a:avLst/>
          </a:prstGeom>
          <a:solidFill>
            <a:srgbClr val="0070C0"/>
          </a:solidFill>
        </p:spPr>
        <p:txBody>
          <a:bodyPr wrap="square" rtlCol="0">
            <a:spAutoFit/>
          </a:bodyPr>
          <a:lstStyle/>
          <a:p>
            <a:r>
              <a:rPr lang="en-US" sz="2000" b="1" dirty="0">
                <a:solidFill>
                  <a:schemeClr val="bg1"/>
                </a:solidFill>
              </a:rPr>
              <a:t>4B</a:t>
            </a:r>
          </a:p>
        </p:txBody>
      </p:sp>
      <p:sp>
        <p:nvSpPr>
          <p:cNvPr id="8" name="TextBox 7">
            <a:extLst>
              <a:ext uri="{FF2B5EF4-FFF2-40B4-BE49-F238E27FC236}">
                <a16:creationId xmlns:a16="http://schemas.microsoft.com/office/drawing/2014/main" id="{22B6020E-4C61-6244-91A3-96D2BADF450F}"/>
              </a:ext>
            </a:extLst>
          </p:cNvPr>
          <p:cNvSpPr txBox="1"/>
          <p:nvPr/>
        </p:nvSpPr>
        <p:spPr>
          <a:xfrm>
            <a:off x="556591" y="30778"/>
            <a:ext cx="5089168" cy="369332"/>
          </a:xfrm>
          <a:prstGeom prst="rect">
            <a:avLst/>
          </a:prstGeom>
          <a:noFill/>
        </p:spPr>
        <p:txBody>
          <a:bodyPr wrap="square" rtlCol="0">
            <a:spAutoFit/>
          </a:bodyPr>
          <a:lstStyle/>
          <a:p>
            <a:r>
              <a:rPr lang="en-US" b="1" dirty="0"/>
              <a:t>Cluster analysis.</a:t>
            </a:r>
          </a:p>
        </p:txBody>
      </p:sp>
      <p:pic>
        <p:nvPicPr>
          <p:cNvPr id="2" name="Picture 1">
            <a:extLst>
              <a:ext uri="{FF2B5EF4-FFF2-40B4-BE49-F238E27FC236}">
                <a16:creationId xmlns:a16="http://schemas.microsoft.com/office/drawing/2014/main" id="{00A5A61C-3C9C-CB4B-AA84-0BAF4A8CB26F}"/>
              </a:ext>
            </a:extLst>
          </p:cNvPr>
          <p:cNvPicPr>
            <a:picLocks noChangeAspect="1"/>
          </p:cNvPicPr>
          <p:nvPr/>
        </p:nvPicPr>
        <p:blipFill>
          <a:blip r:embed="rId2"/>
          <a:stretch>
            <a:fillRect/>
          </a:stretch>
        </p:blipFill>
        <p:spPr>
          <a:xfrm>
            <a:off x="2995157" y="1078177"/>
            <a:ext cx="5745555" cy="2526414"/>
          </a:xfrm>
          <a:prstGeom prst="rect">
            <a:avLst/>
          </a:prstGeom>
        </p:spPr>
      </p:pic>
      <p:pic>
        <p:nvPicPr>
          <p:cNvPr id="3" name="Picture 2">
            <a:extLst>
              <a:ext uri="{FF2B5EF4-FFF2-40B4-BE49-F238E27FC236}">
                <a16:creationId xmlns:a16="http://schemas.microsoft.com/office/drawing/2014/main" id="{CC1931B6-827F-B542-BEDC-E7F9A2850E06}"/>
              </a:ext>
            </a:extLst>
          </p:cNvPr>
          <p:cNvPicPr>
            <a:picLocks noChangeAspect="1"/>
          </p:cNvPicPr>
          <p:nvPr/>
        </p:nvPicPr>
        <p:blipFill>
          <a:blip r:embed="rId3"/>
          <a:stretch>
            <a:fillRect/>
          </a:stretch>
        </p:blipFill>
        <p:spPr>
          <a:xfrm>
            <a:off x="337461" y="1078177"/>
            <a:ext cx="2245701" cy="2526414"/>
          </a:xfrm>
          <a:prstGeom prst="rect">
            <a:avLst/>
          </a:prstGeom>
        </p:spPr>
      </p:pic>
      <p:pic>
        <p:nvPicPr>
          <p:cNvPr id="6" name="Picture 5">
            <a:extLst>
              <a:ext uri="{FF2B5EF4-FFF2-40B4-BE49-F238E27FC236}">
                <a16:creationId xmlns:a16="http://schemas.microsoft.com/office/drawing/2014/main" id="{1E95D5F1-F1CE-744E-93EF-ACBC45B70849}"/>
              </a:ext>
            </a:extLst>
          </p:cNvPr>
          <p:cNvPicPr>
            <a:picLocks noChangeAspect="1"/>
          </p:cNvPicPr>
          <p:nvPr/>
        </p:nvPicPr>
        <p:blipFill>
          <a:blip r:embed="rId4"/>
          <a:stretch>
            <a:fillRect/>
          </a:stretch>
        </p:blipFill>
        <p:spPr>
          <a:xfrm>
            <a:off x="9412682" y="1078177"/>
            <a:ext cx="2390311" cy="2526414"/>
          </a:xfrm>
          <a:prstGeom prst="rect">
            <a:avLst/>
          </a:prstGeom>
        </p:spPr>
      </p:pic>
      <p:sp>
        <p:nvSpPr>
          <p:cNvPr id="11" name="TextBox 10">
            <a:extLst>
              <a:ext uri="{FF2B5EF4-FFF2-40B4-BE49-F238E27FC236}">
                <a16:creationId xmlns:a16="http://schemas.microsoft.com/office/drawing/2014/main" id="{9958D522-0028-314A-AC03-5198A9377151}"/>
              </a:ext>
            </a:extLst>
          </p:cNvPr>
          <p:cNvSpPr txBox="1"/>
          <p:nvPr/>
        </p:nvSpPr>
        <p:spPr>
          <a:xfrm>
            <a:off x="9581322" y="3904527"/>
            <a:ext cx="2397589" cy="2062103"/>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Instead of defining individual tissue regions using defined clusters, the NMRD can be fitted for all individual clusters. Enter the minimum cluster size to be fit as the number of total voxels in each cluster. </a:t>
            </a:r>
          </a:p>
        </p:txBody>
      </p:sp>
      <p:sp>
        <p:nvSpPr>
          <p:cNvPr id="13" name="TextBox 12">
            <a:extLst>
              <a:ext uri="{FF2B5EF4-FFF2-40B4-BE49-F238E27FC236}">
                <a16:creationId xmlns:a16="http://schemas.microsoft.com/office/drawing/2014/main" id="{8E4E977D-1FF0-814A-B67B-F5C8DDD948AF}"/>
              </a:ext>
            </a:extLst>
          </p:cNvPr>
          <p:cNvSpPr txBox="1"/>
          <p:nvPr/>
        </p:nvSpPr>
        <p:spPr>
          <a:xfrm>
            <a:off x="556591" y="3904527"/>
            <a:ext cx="8362122" cy="3046988"/>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The NMRD can be obtained for up to 5 defined tissue regions. Each tissue region is defined by entering a list of cluster IDs to combine individual clusters to form a single tissue region. Alternatively a single cluster can be assigned to a tissue region. The name of each tissue region can be manually changed. </a:t>
            </a:r>
          </a:p>
          <a:p>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To identify individual cluster IDs, press the ”Search clusters” button. Follow the instructions on the external MATLAB figure to select a single point on the cluster image and press enter. A second figure will show all image voxels belonging to the cluster ID displayed in the NMRD Fitting panel.</a:t>
            </a:r>
          </a:p>
          <a:p>
            <a:endParaRPr lang="en-US" sz="1600" dirty="0">
              <a:latin typeface="Calibri" panose="020F0502020204030204" pitchFamily="34" charset="0"/>
              <a:cs typeface="Calibri" panose="020F0502020204030204" pitchFamily="34" charset="0"/>
            </a:endParaRPr>
          </a:p>
          <a:p>
            <a:r>
              <a:rPr lang="en-US" sz="1600" dirty="0"/>
              <a:t>Voxels within each defined region will be averaged prior to NMRD fitting. Change the “ROI average as” switch to “Median” for median averaging of ROI, or “Mean” for mean averaging of ROI.</a:t>
            </a:r>
          </a:p>
          <a:p>
            <a:endParaRPr 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361537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AFD40F7-A13B-8949-AAA4-BC6C9BE1E361}"/>
              </a:ext>
            </a:extLst>
          </p:cNvPr>
          <p:cNvSpPr txBox="1"/>
          <p:nvPr/>
        </p:nvSpPr>
        <p:spPr>
          <a:xfrm>
            <a:off x="-93" y="0"/>
            <a:ext cx="348775" cy="400110"/>
          </a:xfrm>
          <a:prstGeom prst="rect">
            <a:avLst/>
          </a:prstGeom>
          <a:solidFill>
            <a:srgbClr val="FFC000"/>
          </a:solidFill>
          <a:ln>
            <a:solidFill>
              <a:schemeClr val="accent4"/>
            </a:solidFill>
          </a:ln>
        </p:spPr>
        <p:txBody>
          <a:bodyPr wrap="square" rtlCol="0">
            <a:spAutoFit/>
          </a:bodyPr>
          <a:lstStyle/>
          <a:p>
            <a:r>
              <a:rPr lang="en-US" sz="2000" b="1" dirty="0">
                <a:solidFill>
                  <a:schemeClr val="bg1"/>
                </a:solidFill>
              </a:rPr>
              <a:t>5</a:t>
            </a:r>
          </a:p>
        </p:txBody>
      </p:sp>
      <p:sp>
        <p:nvSpPr>
          <p:cNvPr id="8" name="TextBox 7">
            <a:extLst>
              <a:ext uri="{FF2B5EF4-FFF2-40B4-BE49-F238E27FC236}">
                <a16:creationId xmlns:a16="http://schemas.microsoft.com/office/drawing/2014/main" id="{22B6020E-4C61-6244-91A3-96D2BADF450F}"/>
              </a:ext>
            </a:extLst>
          </p:cNvPr>
          <p:cNvSpPr txBox="1"/>
          <p:nvPr/>
        </p:nvSpPr>
        <p:spPr>
          <a:xfrm>
            <a:off x="424941" y="29750"/>
            <a:ext cx="3706792" cy="369332"/>
          </a:xfrm>
          <a:prstGeom prst="rect">
            <a:avLst/>
          </a:prstGeom>
          <a:noFill/>
        </p:spPr>
        <p:txBody>
          <a:bodyPr wrap="square" rtlCol="0">
            <a:spAutoFit/>
          </a:bodyPr>
          <a:lstStyle/>
          <a:p>
            <a:r>
              <a:rPr lang="en-US" b="1" dirty="0"/>
              <a:t>Initialise fit parameters.</a:t>
            </a:r>
          </a:p>
        </p:txBody>
      </p:sp>
      <p:sp>
        <p:nvSpPr>
          <p:cNvPr id="11" name="TextBox 10">
            <a:extLst>
              <a:ext uri="{FF2B5EF4-FFF2-40B4-BE49-F238E27FC236}">
                <a16:creationId xmlns:a16="http://schemas.microsoft.com/office/drawing/2014/main" id="{6AAE884D-0FAB-4744-B947-ED101EBFE615}"/>
              </a:ext>
            </a:extLst>
          </p:cNvPr>
          <p:cNvSpPr txBox="1"/>
          <p:nvPr/>
        </p:nvSpPr>
        <p:spPr>
          <a:xfrm>
            <a:off x="5216448" y="664124"/>
            <a:ext cx="5836356" cy="5509200"/>
          </a:xfrm>
          <a:prstGeom prst="rect">
            <a:avLst/>
          </a:prstGeom>
          <a:noFill/>
        </p:spPr>
        <p:txBody>
          <a:bodyPr wrap="square" rtlCol="0">
            <a:spAutoFit/>
          </a:bodyPr>
          <a:lstStyle/>
          <a:p>
            <a:r>
              <a:rPr lang="en-US" sz="1600" dirty="0"/>
              <a:t>This panel enables the initial guess of fitting parameters to be defined individually for each defined cluster indexed 1 to 5. If a poor fit is obtained, it may be improved by changing the initial guess parameters. </a:t>
            </a:r>
          </a:p>
          <a:p>
            <a:endParaRPr lang="en-US" sz="1600" dirty="0"/>
          </a:p>
          <a:p>
            <a:r>
              <a:rPr lang="en-US" sz="1600" b="1" dirty="0"/>
              <a:t>Set R</a:t>
            </a:r>
            <a:r>
              <a:rPr lang="en-US" sz="1600" b="1" baseline="-25000" dirty="0"/>
              <a:t>1</a:t>
            </a:r>
            <a:r>
              <a:rPr lang="en-US" sz="1600" b="1" dirty="0"/>
              <a:t> guess </a:t>
            </a:r>
          </a:p>
          <a:p>
            <a:r>
              <a:rPr lang="en-US" sz="1600" dirty="0"/>
              <a:t>Enter R</a:t>
            </a:r>
            <a:r>
              <a:rPr lang="en-US" sz="1600" baseline="-25000" dirty="0"/>
              <a:t>1</a:t>
            </a:r>
            <a:r>
              <a:rPr lang="en-US" sz="1600" dirty="0"/>
              <a:t>  guess for each evolution field in the second column of the table.</a:t>
            </a:r>
          </a:p>
          <a:p>
            <a:endParaRPr lang="en-US" sz="1600" dirty="0"/>
          </a:p>
          <a:p>
            <a:r>
              <a:rPr lang="en-US" sz="1600" b="1" dirty="0"/>
              <a:t>Set noise factor </a:t>
            </a:r>
          </a:p>
          <a:p>
            <a:r>
              <a:rPr lang="en-US" sz="1600" dirty="0"/>
              <a:t>Enter the noise factor as a percent of signal acquired.</a:t>
            </a:r>
          </a:p>
          <a:p>
            <a:endParaRPr lang="en-US" sz="1600" dirty="0"/>
          </a:p>
          <a:p>
            <a:r>
              <a:rPr lang="en-US" sz="1600" b="1" dirty="0"/>
              <a:t>Set for each ROI</a:t>
            </a:r>
          </a:p>
          <a:p>
            <a:r>
              <a:rPr lang="en-US" sz="1600" dirty="0"/>
              <a:t>Press the “Set” button for each ROI in turn to assign the initial guesses entered. By pressing the “Set” button the adjacent light will light up. Press the “Reset” button to reset the lights before redefining the initial guesses for each ROI. You can change an individual ROI initial guess by pressing “Set” button multiple times. </a:t>
            </a:r>
          </a:p>
          <a:p>
            <a:endParaRPr lang="en-US" sz="1600" dirty="0"/>
          </a:p>
          <a:p>
            <a:r>
              <a:rPr lang="en-US" sz="1600" b="1" dirty="0"/>
              <a:t>All clusters option </a:t>
            </a:r>
          </a:p>
          <a:p>
            <a:r>
              <a:rPr lang="en-US" sz="1600" dirty="0"/>
              <a:t>If fitting all clusters, the values entered into the table and noise factor will be used for all clusters. </a:t>
            </a:r>
          </a:p>
        </p:txBody>
      </p:sp>
      <p:pic>
        <p:nvPicPr>
          <p:cNvPr id="2" name="Picture 1">
            <a:extLst>
              <a:ext uri="{FF2B5EF4-FFF2-40B4-BE49-F238E27FC236}">
                <a16:creationId xmlns:a16="http://schemas.microsoft.com/office/drawing/2014/main" id="{2FCDA181-F5F9-B044-8E0B-27F5ED8281F3}"/>
              </a:ext>
            </a:extLst>
          </p:cNvPr>
          <p:cNvPicPr>
            <a:picLocks noChangeAspect="1"/>
          </p:cNvPicPr>
          <p:nvPr/>
        </p:nvPicPr>
        <p:blipFill>
          <a:blip r:embed="rId2"/>
          <a:stretch>
            <a:fillRect/>
          </a:stretch>
        </p:blipFill>
        <p:spPr>
          <a:xfrm>
            <a:off x="880533" y="1308376"/>
            <a:ext cx="3251200" cy="2730500"/>
          </a:xfrm>
          <a:prstGeom prst="rect">
            <a:avLst/>
          </a:prstGeom>
        </p:spPr>
      </p:pic>
    </p:spTree>
    <p:extLst>
      <p:ext uri="{BB962C8B-B14F-4D97-AF65-F5344CB8AC3E}">
        <p14:creationId xmlns:p14="http://schemas.microsoft.com/office/powerpoint/2010/main" val="9752515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AFD40F7-A13B-8949-AAA4-BC6C9BE1E361}"/>
              </a:ext>
            </a:extLst>
          </p:cNvPr>
          <p:cNvSpPr txBox="1"/>
          <p:nvPr/>
        </p:nvSpPr>
        <p:spPr>
          <a:xfrm>
            <a:off x="-93" y="0"/>
            <a:ext cx="348775" cy="400110"/>
          </a:xfrm>
          <a:prstGeom prst="rect">
            <a:avLst/>
          </a:prstGeom>
          <a:solidFill>
            <a:srgbClr val="B1FD60"/>
          </a:solidFill>
        </p:spPr>
        <p:txBody>
          <a:bodyPr wrap="square" rtlCol="0">
            <a:spAutoFit/>
          </a:bodyPr>
          <a:lstStyle/>
          <a:p>
            <a:r>
              <a:rPr lang="en-US" sz="2000" b="1" dirty="0">
                <a:solidFill>
                  <a:schemeClr val="bg1"/>
                </a:solidFill>
              </a:rPr>
              <a:t>6</a:t>
            </a:r>
          </a:p>
        </p:txBody>
      </p:sp>
      <p:sp>
        <p:nvSpPr>
          <p:cNvPr id="8" name="TextBox 7">
            <a:extLst>
              <a:ext uri="{FF2B5EF4-FFF2-40B4-BE49-F238E27FC236}">
                <a16:creationId xmlns:a16="http://schemas.microsoft.com/office/drawing/2014/main" id="{22B6020E-4C61-6244-91A3-96D2BADF450F}"/>
              </a:ext>
            </a:extLst>
          </p:cNvPr>
          <p:cNvSpPr txBox="1"/>
          <p:nvPr/>
        </p:nvSpPr>
        <p:spPr>
          <a:xfrm>
            <a:off x="424941" y="29750"/>
            <a:ext cx="4186816" cy="369332"/>
          </a:xfrm>
          <a:prstGeom prst="rect">
            <a:avLst/>
          </a:prstGeom>
          <a:noFill/>
        </p:spPr>
        <p:txBody>
          <a:bodyPr wrap="square" rtlCol="0">
            <a:spAutoFit/>
          </a:bodyPr>
          <a:lstStyle/>
          <a:p>
            <a:r>
              <a:rPr lang="en-US" b="1" dirty="0"/>
              <a:t>Display R</a:t>
            </a:r>
            <a:r>
              <a:rPr lang="en-US" b="1" baseline="-25000" dirty="0"/>
              <a:t>1</a:t>
            </a:r>
            <a:r>
              <a:rPr lang="en-US" b="1" dirty="0"/>
              <a:t> NMRD, fit result, and cluster.</a:t>
            </a:r>
          </a:p>
        </p:txBody>
      </p:sp>
      <p:sp>
        <p:nvSpPr>
          <p:cNvPr id="11" name="TextBox 10">
            <a:extLst>
              <a:ext uri="{FF2B5EF4-FFF2-40B4-BE49-F238E27FC236}">
                <a16:creationId xmlns:a16="http://schemas.microsoft.com/office/drawing/2014/main" id="{6AAE884D-0FAB-4744-B947-ED101EBFE615}"/>
              </a:ext>
            </a:extLst>
          </p:cNvPr>
          <p:cNvSpPr txBox="1"/>
          <p:nvPr/>
        </p:nvSpPr>
        <p:spPr>
          <a:xfrm>
            <a:off x="261599" y="4187212"/>
            <a:ext cx="3534205" cy="2492990"/>
          </a:xfrm>
          <a:prstGeom prst="rect">
            <a:avLst/>
          </a:prstGeom>
          <a:noFill/>
        </p:spPr>
        <p:txBody>
          <a:bodyPr wrap="square" rtlCol="0">
            <a:spAutoFit/>
          </a:bodyPr>
          <a:lstStyle/>
          <a:p>
            <a:r>
              <a:rPr lang="en-US" sz="1200" b="1" dirty="0"/>
              <a:t>R</a:t>
            </a:r>
            <a:r>
              <a:rPr lang="en-US" sz="1200" b="1" baseline="-25000" dirty="0"/>
              <a:t>1</a:t>
            </a:r>
            <a:r>
              <a:rPr lang="en-US" sz="1200" b="1" dirty="0"/>
              <a:t> NMRD </a:t>
            </a:r>
          </a:p>
          <a:p>
            <a:r>
              <a:rPr lang="en-US" sz="1200" dirty="0"/>
              <a:t>All: Select by check box either to plot multiple clusters or a single cluster. Type list of clusters or select single cluster from drop down menu. </a:t>
            </a:r>
          </a:p>
          <a:p>
            <a:endParaRPr lang="en-US" sz="1200" dirty="0"/>
          </a:p>
          <a:p>
            <a:r>
              <a:rPr lang="en-US" sz="1200" dirty="0"/>
              <a:t>Defined: Select by check box the defined regions to be plotted. </a:t>
            </a:r>
          </a:p>
          <a:p>
            <a:endParaRPr lang="en-US" sz="1200" dirty="0"/>
          </a:p>
          <a:p>
            <a:r>
              <a:rPr lang="en-US" sz="1200" dirty="0"/>
              <a:t>Select by check box whether error bars representing the 95% confidence interval should be plotted in the external MATLAB figure. Select whether the x and y axis is plotted on log scale. By deselecting auto scale the axis range can be modified. </a:t>
            </a:r>
          </a:p>
        </p:txBody>
      </p:sp>
      <p:sp>
        <p:nvSpPr>
          <p:cNvPr id="12" name="TextBox 11">
            <a:extLst>
              <a:ext uri="{FF2B5EF4-FFF2-40B4-BE49-F238E27FC236}">
                <a16:creationId xmlns:a16="http://schemas.microsoft.com/office/drawing/2014/main" id="{DFC91D13-F13F-0E48-AA7A-B2422B860BDD}"/>
              </a:ext>
            </a:extLst>
          </p:cNvPr>
          <p:cNvSpPr txBox="1"/>
          <p:nvPr/>
        </p:nvSpPr>
        <p:spPr>
          <a:xfrm>
            <a:off x="4233453" y="4322404"/>
            <a:ext cx="3534205" cy="1600438"/>
          </a:xfrm>
          <a:prstGeom prst="rect">
            <a:avLst/>
          </a:prstGeom>
          <a:noFill/>
        </p:spPr>
        <p:txBody>
          <a:bodyPr wrap="square" rtlCol="0">
            <a:spAutoFit/>
          </a:bodyPr>
          <a:lstStyle/>
          <a:p>
            <a:r>
              <a:rPr lang="en-US" sz="1400" b="1" dirty="0"/>
              <a:t>Fit Result </a:t>
            </a:r>
          </a:p>
          <a:p>
            <a:r>
              <a:rPr lang="en-US" sz="1400" dirty="0"/>
              <a:t>Select which cluster to plot either the dropdown corresponding to all clusters or defined cluster fit. Select the appropriate check box. By deselecting auto scale the axis range can be modified. The r</a:t>
            </a:r>
            <a:r>
              <a:rPr lang="en-US" sz="1400" baseline="30000" dirty="0"/>
              <a:t>2</a:t>
            </a:r>
            <a:r>
              <a:rPr lang="en-US" sz="1400" dirty="0"/>
              <a:t> of the fit result is displayed.</a:t>
            </a:r>
          </a:p>
        </p:txBody>
      </p:sp>
      <p:sp>
        <p:nvSpPr>
          <p:cNvPr id="13" name="TextBox 12">
            <a:extLst>
              <a:ext uri="{FF2B5EF4-FFF2-40B4-BE49-F238E27FC236}">
                <a16:creationId xmlns:a16="http://schemas.microsoft.com/office/drawing/2014/main" id="{7FBD6E4A-A257-CB43-8691-AD1F9A925A3D}"/>
              </a:ext>
            </a:extLst>
          </p:cNvPr>
          <p:cNvSpPr txBox="1"/>
          <p:nvPr/>
        </p:nvSpPr>
        <p:spPr>
          <a:xfrm>
            <a:off x="8443811" y="4322404"/>
            <a:ext cx="3096883" cy="1169551"/>
          </a:xfrm>
          <a:prstGeom prst="rect">
            <a:avLst/>
          </a:prstGeom>
          <a:noFill/>
        </p:spPr>
        <p:txBody>
          <a:bodyPr wrap="square" rtlCol="0">
            <a:spAutoFit/>
          </a:bodyPr>
          <a:lstStyle/>
          <a:p>
            <a:r>
              <a:rPr lang="en-US" sz="1400" b="1" dirty="0"/>
              <a:t>Display cluster</a:t>
            </a:r>
          </a:p>
          <a:p>
            <a:r>
              <a:rPr lang="en-US" sz="1400" dirty="0"/>
              <a:t>Each cluster can be displayed and saved as .Fig MATLAB file. ROI is shown overlaid over the image shown in the Image display panel.</a:t>
            </a:r>
          </a:p>
        </p:txBody>
      </p:sp>
      <p:pic>
        <p:nvPicPr>
          <p:cNvPr id="14" name="Picture 13">
            <a:extLst>
              <a:ext uri="{FF2B5EF4-FFF2-40B4-BE49-F238E27FC236}">
                <a16:creationId xmlns:a16="http://schemas.microsoft.com/office/drawing/2014/main" id="{E7ABFBD0-0DA4-5E42-864D-369045576852}"/>
              </a:ext>
            </a:extLst>
          </p:cNvPr>
          <p:cNvPicPr>
            <a:picLocks noChangeAspect="1"/>
          </p:cNvPicPr>
          <p:nvPr/>
        </p:nvPicPr>
        <p:blipFill>
          <a:blip r:embed="rId2"/>
          <a:stretch>
            <a:fillRect/>
          </a:stretch>
        </p:blipFill>
        <p:spPr>
          <a:xfrm>
            <a:off x="585110" y="2287220"/>
            <a:ext cx="2635167" cy="1716058"/>
          </a:xfrm>
          <a:prstGeom prst="rect">
            <a:avLst/>
          </a:prstGeom>
        </p:spPr>
      </p:pic>
      <p:pic>
        <p:nvPicPr>
          <p:cNvPr id="15" name="Picture 14">
            <a:extLst>
              <a:ext uri="{FF2B5EF4-FFF2-40B4-BE49-F238E27FC236}">
                <a16:creationId xmlns:a16="http://schemas.microsoft.com/office/drawing/2014/main" id="{63C883BD-C9B5-6D43-BBE2-40B1B4E73933}"/>
              </a:ext>
            </a:extLst>
          </p:cNvPr>
          <p:cNvPicPr>
            <a:picLocks noChangeAspect="1"/>
          </p:cNvPicPr>
          <p:nvPr/>
        </p:nvPicPr>
        <p:blipFill>
          <a:blip r:embed="rId3"/>
          <a:stretch>
            <a:fillRect/>
          </a:stretch>
        </p:blipFill>
        <p:spPr>
          <a:xfrm>
            <a:off x="4038915" y="475349"/>
            <a:ext cx="3136348" cy="2044227"/>
          </a:xfrm>
          <a:prstGeom prst="rect">
            <a:avLst/>
          </a:prstGeom>
        </p:spPr>
      </p:pic>
      <p:pic>
        <p:nvPicPr>
          <p:cNvPr id="16" name="Picture 15">
            <a:extLst>
              <a:ext uri="{FF2B5EF4-FFF2-40B4-BE49-F238E27FC236}">
                <a16:creationId xmlns:a16="http://schemas.microsoft.com/office/drawing/2014/main" id="{87E0E74F-66DC-C94B-80B0-094C2EBBDF2D}"/>
              </a:ext>
            </a:extLst>
          </p:cNvPr>
          <p:cNvPicPr>
            <a:picLocks noChangeAspect="1"/>
          </p:cNvPicPr>
          <p:nvPr/>
        </p:nvPicPr>
        <p:blipFill>
          <a:blip r:embed="rId4"/>
          <a:stretch>
            <a:fillRect/>
          </a:stretch>
        </p:blipFill>
        <p:spPr>
          <a:xfrm>
            <a:off x="7993901" y="475349"/>
            <a:ext cx="3546793" cy="2484318"/>
          </a:xfrm>
          <a:prstGeom prst="rect">
            <a:avLst/>
          </a:prstGeom>
        </p:spPr>
      </p:pic>
      <p:pic>
        <p:nvPicPr>
          <p:cNvPr id="17" name="Picture 16">
            <a:extLst>
              <a:ext uri="{FF2B5EF4-FFF2-40B4-BE49-F238E27FC236}">
                <a16:creationId xmlns:a16="http://schemas.microsoft.com/office/drawing/2014/main" id="{42908D1F-15E1-EA48-A2FB-BD663799DAAB}"/>
              </a:ext>
            </a:extLst>
          </p:cNvPr>
          <p:cNvPicPr>
            <a:picLocks noChangeAspect="1"/>
          </p:cNvPicPr>
          <p:nvPr/>
        </p:nvPicPr>
        <p:blipFill>
          <a:blip r:embed="rId5"/>
          <a:stretch>
            <a:fillRect/>
          </a:stretch>
        </p:blipFill>
        <p:spPr>
          <a:xfrm>
            <a:off x="585111" y="479402"/>
            <a:ext cx="2635166" cy="1727498"/>
          </a:xfrm>
          <a:prstGeom prst="rect">
            <a:avLst/>
          </a:prstGeom>
        </p:spPr>
      </p:pic>
      <p:pic>
        <p:nvPicPr>
          <p:cNvPr id="18" name="Picture 17">
            <a:extLst>
              <a:ext uri="{FF2B5EF4-FFF2-40B4-BE49-F238E27FC236}">
                <a16:creationId xmlns:a16="http://schemas.microsoft.com/office/drawing/2014/main" id="{7201EA0F-049C-204A-B8DA-11F8C61CDE92}"/>
              </a:ext>
            </a:extLst>
          </p:cNvPr>
          <p:cNvPicPr>
            <a:picLocks noChangeAspect="1"/>
          </p:cNvPicPr>
          <p:nvPr/>
        </p:nvPicPr>
        <p:blipFill>
          <a:blip r:embed="rId6"/>
          <a:stretch>
            <a:fillRect/>
          </a:stretch>
        </p:blipFill>
        <p:spPr>
          <a:xfrm>
            <a:off x="9511644" y="2393667"/>
            <a:ext cx="1934781" cy="1701509"/>
          </a:xfrm>
          <a:prstGeom prst="rect">
            <a:avLst/>
          </a:prstGeom>
        </p:spPr>
      </p:pic>
    </p:spTree>
    <p:extLst>
      <p:ext uri="{BB962C8B-B14F-4D97-AF65-F5344CB8AC3E}">
        <p14:creationId xmlns:p14="http://schemas.microsoft.com/office/powerpoint/2010/main" val="33286022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AFD40F7-A13B-8949-AAA4-BC6C9BE1E361}"/>
              </a:ext>
            </a:extLst>
          </p:cNvPr>
          <p:cNvSpPr txBox="1"/>
          <p:nvPr/>
        </p:nvSpPr>
        <p:spPr>
          <a:xfrm>
            <a:off x="-93" y="0"/>
            <a:ext cx="348775" cy="400110"/>
          </a:xfrm>
          <a:prstGeom prst="rect">
            <a:avLst/>
          </a:prstGeom>
          <a:solidFill>
            <a:srgbClr val="F678F9"/>
          </a:solidFill>
        </p:spPr>
        <p:txBody>
          <a:bodyPr wrap="square" rtlCol="0">
            <a:spAutoFit/>
          </a:bodyPr>
          <a:lstStyle/>
          <a:p>
            <a:r>
              <a:rPr lang="en-US" sz="2000" b="1" dirty="0">
                <a:solidFill>
                  <a:schemeClr val="bg1"/>
                </a:solidFill>
              </a:rPr>
              <a:t>7</a:t>
            </a:r>
          </a:p>
        </p:txBody>
      </p:sp>
      <p:sp>
        <p:nvSpPr>
          <p:cNvPr id="8" name="TextBox 7">
            <a:extLst>
              <a:ext uri="{FF2B5EF4-FFF2-40B4-BE49-F238E27FC236}">
                <a16:creationId xmlns:a16="http://schemas.microsoft.com/office/drawing/2014/main" id="{22B6020E-4C61-6244-91A3-96D2BADF450F}"/>
              </a:ext>
            </a:extLst>
          </p:cNvPr>
          <p:cNvSpPr txBox="1"/>
          <p:nvPr/>
        </p:nvSpPr>
        <p:spPr>
          <a:xfrm>
            <a:off x="424940" y="29750"/>
            <a:ext cx="4889182" cy="369332"/>
          </a:xfrm>
          <a:prstGeom prst="rect">
            <a:avLst/>
          </a:prstGeom>
          <a:noFill/>
        </p:spPr>
        <p:txBody>
          <a:bodyPr wrap="square" rtlCol="0">
            <a:spAutoFit/>
          </a:bodyPr>
          <a:lstStyle/>
          <a:p>
            <a:r>
              <a:rPr lang="en-US" b="1" dirty="0"/>
              <a:t>Save data to Excel sheet and MATLAB structure.</a:t>
            </a:r>
          </a:p>
        </p:txBody>
      </p:sp>
      <p:sp>
        <p:nvSpPr>
          <p:cNvPr id="11" name="TextBox 10">
            <a:extLst>
              <a:ext uri="{FF2B5EF4-FFF2-40B4-BE49-F238E27FC236}">
                <a16:creationId xmlns:a16="http://schemas.microsoft.com/office/drawing/2014/main" id="{6AAE884D-0FAB-4744-B947-ED101EBFE615}"/>
              </a:ext>
            </a:extLst>
          </p:cNvPr>
          <p:cNvSpPr txBox="1"/>
          <p:nvPr/>
        </p:nvSpPr>
        <p:spPr>
          <a:xfrm>
            <a:off x="7360302" y="1964265"/>
            <a:ext cx="4007444" cy="1815882"/>
          </a:xfrm>
          <a:prstGeom prst="rect">
            <a:avLst/>
          </a:prstGeom>
          <a:noFill/>
        </p:spPr>
        <p:txBody>
          <a:bodyPr wrap="square" rtlCol="0">
            <a:spAutoFit/>
          </a:bodyPr>
          <a:lstStyle/>
          <a:p>
            <a:r>
              <a:rPr lang="en-US" sz="1600" dirty="0"/>
              <a:t>Select which analysis to be saved via each check box.</a:t>
            </a:r>
          </a:p>
          <a:p>
            <a:endParaRPr lang="en-US" sz="1600" dirty="0"/>
          </a:p>
          <a:p>
            <a:r>
              <a:rPr lang="en-US" sz="1600" dirty="0"/>
              <a:t>Data will be saved in the current MATLAB window. Enter a Folder name. Enter a file name for the saved Excel spreadsheet. Press the “Save” button.</a:t>
            </a:r>
          </a:p>
        </p:txBody>
      </p:sp>
      <p:pic>
        <p:nvPicPr>
          <p:cNvPr id="2" name="Picture 1">
            <a:extLst>
              <a:ext uri="{FF2B5EF4-FFF2-40B4-BE49-F238E27FC236}">
                <a16:creationId xmlns:a16="http://schemas.microsoft.com/office/drawing/2014/main" id="{9A79A218-B9CB-2042-9103-09866B428BAD}"/>
              </a:ext>
            </a:extLst>
          </p:cNvPr>
          <p:cNvPicPr>
            <a:picLocks noChangeAspect="1"/>
          </p:cNvPicPr>
          <p:nvPr/>
        </p:nvPicPr>
        <p:blipFill>
          <a:blip r:embed="rId2"/>
          <a:stretch>
            <a:fillRect/>
          </a:stretch>
        </p:blipFill>
        <p:spPr>
          <a:xfrm>
            <a:off x="424940" y="1964265"/>
            <a:ext cx="6442710" cy="2855781"/>
          </a:xfrm>
          <a:prstGeom prst="rect">
            <a:avLst/>
          </a:prstGeom>
        </p:spPr>
      </p:pic>
      <p:pic>
        <p:nvPicPr>
          <p:cNvPr id="5" name="Picture 4">
            <a:extLst>
              <a:ext uri="{FF2B5EF4-FFF2-40B4-BE49-F238E27FC236}">
                <a16:creationId xmlns:a16="http://schemas.microsoft.com/office/drawing/2014/main" id="{DC9E34C5-F8A6-A74B-A888-8BADD0667D02}"/>
              </a:ext>
            </a:extLst>
          </p:cNvPr>
          <p:cNvPicPr>
            <a:picLocks noChangeAspect="1"/>
          </p:cNvPicPr>
          <p:nvPr/>
        </p:nvPicPr>
        <p:blipFill>
          <a:blip r:embed="rId3"/>
          <a:stretch>
            <a:fillRect/>
          </a:stretch>
        </p:blipFill>
        <p:spPr>
          <a:xfrm>
            <a:off x="1383936" y="855283"/>
            <a:ext cx="4196443" cy="652780"/>
          </a:xfrm>
          <a:prstGeom prst="rect">
            <a:avLst/>
          </a:prstGeom>
        </p:spPr>
      </p:pic>
    </p:spTree>
    <p:extLst>
      <p:ext uri="{BB962C8B-B14F-4D97-AF65-F5344CB8AC3E}">
        <p14:creationId xmlns:p14="http://schemas.microsoft.com/office/powerpoint/2010/main" val="4035128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BB23699-CB7F-2944-B5D9-767C103241F4}"/>
              </a:ext>
            </a:extLst>
          </p:cNvPr>
          <p:cNvSpPr txBox="1"/>
          <p:nvPr/>
        </p:nvSpPr>
        <p:spPr>
          <a:xfrm>
            <a:off x="1253651" y="1054792"/>
            <a:ext cx="9684698" cy="5262979"/>
          </a:xfrm>
          <a:prstGeom prst="rect">
            <a:avLst/>
          </a:prstGeom>
          <a:noFill/>
        </p:spPr>
        <p:txBody>
          <a:bodyPr wrap="square" rtlCol="0">
            <a:spAutoFit/>
          </a:bodyPr>
          <a:lstStyle/>
          <a:p>
            <a:r>
              <a:rPr lang="en-US" sz="1600" dirty="0"/>
              <a:t>This GUI has been constructed to facilitate cluster wise and region-of-interest wise analysis of Fast Field-Cycling MRI data to obtain R</a:t>
            </a:r>
            <a:r>
              <a:rPr lang="en-US" sz="1600" baseline="-25000" dirty="0"/>
              <a:t>1</a:t>
            </a:r>
            <a:r>
              <a:rPr lang="en-US" sz="1600" dirty="0"/>
              <a:t> NMR dispersion (NMRD). The GUI has been constructed to extract NMRD from Fast Field-Cycling MRI data acquired at multiple evolution magnetic field strengths. The GUI follows the preprocessing of images performed in ImageProcessing. R</a:t>
            </a:r>
            <a:r>
              <a:rPr lang="en-US" sz="1600" baseline="-25000" dirty="0"/>
              <a:t>1</a:t>
            </a:r>
            <a:r>
              <a:rPr lang="en-US" sz="1600" dirty="0"/>
              <a:t> values are obtained from fitting the inversion recovery samples at each evolution field strength across multiple evolution times. In addition, the fitting is performed simultaneously for all acquired evolution field strengths using a surface fit detailed in Appendix A. Voxels within either a drawn ROI or cluster region are averaged prior to performed the simultaneous fitting procedure.</a:t>
            </a:r>
          </a:p>
          <a:p>
            <a:endParaRPr lang="en-US" sz="1600" dirty="0"/>
          </a:p>
          <a:p>
            <a:r>
              <a:rPr lang="en-US" sz="1600" dirty="0"/>
              <a:t>Hierarchical cluster analysis is implemented through MATLAB [1]. All images acquired at each evolution field and evolution time are used to inform the cluster analysis. The user can set the Threshold value to determine the </a:t>
            </a:r>
            <a:r>
              <a:rPr lang="en-GB" sz="1600" dirty="0"/>
              <a:t>level of clustering that is appropriate for each data set. The GUI allows for the user to 2D Gaussian smooth each image prior to cluster analysis and to implement a 2D mode filter of the output cluster image. The GUI shows an updated display of cluster output to allow the user to find the most appropriate cluster parameters. In addition, the user can combine individual clusters to specify defined tissue regions.</a:t>
            </a:r>
          </a:p>
          <a:p>
            <a:endParaRPr lang="en-GB" sz="1600" dirty="0"/>
          </a:p>
          <a:p>
            <a:r>
              <a:rPr lang="en-GB" sz="1600" dirty="0"/>
              <a:t>Fitting is performed for each cluster. Two options are included in the GUI. The user can either fit all clusters above a minimum size or fit defined cluster regions. For each cluster, the image data is averaged as the median before fitting. The GUI allows the user to construct figures of NMRD and fit result. Finally, the GUI allows for the NMRD to be saved as excel sheet.</a:t>
            </a:r>
          </a:p>
          <a:p>
            <a:endParaRPr lang="en-GB" sz="1600" dirty="0"/>
          </a:p>
          <a:p>
            <a:r>
              <a:rPr lang="en-GB" sz="1600" dirty="0"/>
              <a:t>[1] </a:t>
            </a:r>
            <a:r>
              <a:rPr lang="en-GB" sz="1600" dirty="0">
                <a:hlinkClick r:id="rId2"/>
              </a:rPr>
              <a:t>https://www.mathworks.com/help/stats/hierarchical-clustering.html</a:t>
            </a:r>
            <a:endParaRPr lang="en-GB" sz="1600" dirty="0"/>
          </a:p>
        </p:txBody>
      </p:sp>
      <p:sp>
        <p:nvSpPr>
          <p:cNvPr id="5" name="Title 1">
            <a:extLst>
              <a:ext uri="{FF2B5EF4-FFF2-40B4-BE49-F238E27FC236}">
                <a16:creationId xmlns:a16="http://schemas.microsoft.com/office/drawing/2014/main" id="{9F793F3B-22CB-454D-B023-04B9F0B869A7}"/>
              </a:ext>
            </a:extLst>
          </p:cNvPr>
          <p:cNvSpPr>
            <a:spLocks noGrp="1"/>
          </p:cNvSpPr>
          <p:nvPr>
            <p:ph type="title"/>
          </p:nvPr>
        </p:nvSpPr>
        <p:spPr>
          <a:xfrm>
            <a:off x="838200" y="160585"/>
            <a:ext cx="10515600" cy="738461"/>
          </a:xfrm>
        </p:spPr>
        <p:txBody>
          <a:bodyPr/>
          <a:lstStyle/>
          <a:p>
            <a:r>
              <a:rPr lang="en-US" b="1" dirty="0"/>
              <a:t>Introduction</a:t>
            </a:r>
          </a:p>
        </p:txBody>
      </p:sp>
    </p:spTree>
    <p:extLst>
      <p:ext uri="{BB962C8B-B14F-4D97-AF65-F5344CB8AC3E}">
        <p14:creationId xmlns:p14="http://schemas.microsoft.com/office/powerpoint/2010/main" val="12037072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DFE54ED-C626-0B4D-85CD-EB470A11DFA1}"/>
              </a:ext>
            </a:extLst>
          </p:cNvPr>
          <p:cNvSpPr txBox="1"/>
          <p:nvPr/>
        </p:nvSpPr>
        <p:spPr>
          <a:xfrm>
            <a:off x="636011" y="200802"/>
            <a:ext cx="2807179" cy="769441"/>
          </a:xfrm>
          <a:prstGeom prst="rect">
            <a:avLst/>
          </a:prstGeom>
          <a:noFill/>
        </p:spPr>
        <p:txBody>
          <a:bodyPr wrap="none" rtlCol="0">
            <a:spAutoFit/>
          </a:bodyPr>
          <a:lstStyle/>
          <a:p>
            <a:r>
              <a:rPr lang="en-US" sz="4400" dirty="0"/>
              <a:t>Appendix A</a:t>
            </a:r>
          </a:p>
        </p:txBody>
      </p:sp>
      <mc:AlternateContent xmlns:mc="http://schemas.openxmlformats.org/markup-compatibility/2006">
        <mc:Choice xmlns:a14="http://schemas.microsoft.com/office/drawing/2010/main" Requires="a14">
          <p:sp>
            <p:nvSpPr>
              <p:cNvPr id="2" name="Rectangle 1">
                <a:extLst>
                  <a:ext uri="{FF2B5EF4-FFF2-40B4-BE49-F238E27FC236}">
                    <a16:creationId xmlns:a16="http://schemas.microsoft.com/office/drawing/2014/main" id="{10C10F60-C4E0-3841-87AE-F046E5FBE550}"/>
                  </a:ext>
                </a:extLst>
              </p:cNvPr>
              <p:cNvSpPr/>
              <p:nvPr/>
            </p:nvSpPr>
            <p:spPr>
              <a:xfrm>
                <a:off x="1597712" y="1080601"/>
                <a:ext cx="9296400" cy="5466689"/>
              </a:xfrm>
              <a:prstGeom prst="rect">
                <a:avLst/>
              </a:prstGeom>
            </p:spPr>
            <p:txBody>
              <a:bodyPr wrap="square">
                <a:spAutoFit/>
              </a:bodyPr>
              <a:lstStyle/>
              <a:p>
                <a:pPr>
                  <a:lnSpc>
                    <a:spcPct val="107000"/>
                  </a:lnSpc>
                  <a:spcAft>
                    <a:spcPts val="800"/>
                  </a:spcAft>
                </a:pPr>
                <a:r>
                  <a:rPr lang="en-GB" dirty="0">
                    <a:latin typeface="Arial" panose="020B0604020202020204" pitchFamily="34" charset="0"/>
                    <a:ea typeface="Calibri" panose="020F0502020204030204" pitchFamily="34" charset="0"/>
                    <a:cs typeface="Times New Roman" panose="02020603050405020304" pitchFamily="18" charset="0"/>
                  </a:rPr>
                  <a:t>Relaxation rate fitting is performed using custom-built script. The inversion recovery acquired for each evolution field is fitted simultaneously. Signal from each voxel of a region-of-interest is averaged before fitting. Since the sequence timings, pre-polarisation field, and susceptibility properties of each sample are constant for each evolution field a surface fit of:   </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dirty="0">
                    <a:latin typeface="Arial" panose="020B0604020202020204" pitchFamily="34" charset="0"/>
                    <a:ea typeface="Calibri" panose="020F0502020204030204" pitchFamily="34" charset="0"/>
                    <a:cs typeface="Times New Roman" panose="02020603050405020304" pitchFamily="18" charset="0"/>
                  </a:rPr>
                  <a:t> </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1000"/>
                  </a:spcAft>
                </a:pPr>
                <a14:m>
                  <m:oMath xmlns:m="http://schemas.openxmlformats.org/officeDocument/2006/math">
                    <m:r>
                      <a:rPr lang="en-GB" i="1">
                        <a:solidFill>
                          <a:srgbClr val="000000"/>
                        </a:solidFill>
                        <a:latin typeface="Cambria Math" panose="02040503050406030204" pitchFamily="18" charset="0"/>
                        <a:ea typeface="Calibri" panose="020F0502020204030204" pitchFamily="34" charset="0"/>
                        <a:cs typeface="Arial" panose="020B0604020202020204" pitchFamily="34" charset="0"/>
                      </a:rPr>
                      <m:t>𝑆</m:t>
                    </m:r>
                    <m:r>
                      <a:rPr lang="en-GB" i="1">
                        <a:solidFill>
                          <a:srgbClr val="000000"/>
                        </a:solidFill>
                        <a:latin typeface="Cambria Math" panose="02040503050406030204" pitchFamily="18" charset="0"/>
                        <a:ea typeface="Calibri" panose="020F0502020204030204" pitchFamily="34" charset="0"/>
                        <a:cs typeface="Arial" panose="020B0604020202020204" pitchFamily="34" charset="0"/>
                      </a:rPr>
                      <m:t>=</m:t>
                    </m:r>
                    <m:rad>
                      <m:radPr>
                        <m:degHide m:val="on"/>
                        <m:ctrlPr>
                          <a:rPr lang="en-GB" i="1">
                            <a:solidFill>
                              <a:srgbClr val="000000"/>
                            </a:solidFill>
                            <a:latin typeface="Cambria Math" panose="02040503050406030204" pitchFamily="18" charset="0"/>
                            <a:ea typeface="Calibri" panose="020F0502020204030204" pitchFamily="34" charset="0"/>
                            <a:cs typeface="Arial" panose="020B0604020202020204" pitchFamily="34" charset="0"/>
                          </a:rPr>
                        </m:ctrlPr>
                      </m:radPr>
                      <m:deg/>
                      <m:e>
                        <m:eqArr>
                          <m:eqArrPr>
                            <m:ctrlPr>
                              <a:rPr lang="en-GB" i="1">
                                <a:solidFill>
                                  <a:srgbClr val="000000"/>
                                </a:solidFill>
                                <a:latin typeface="Cambria Math" panose="02040503050406030204" pitchFamily="18" charset="0"/>
                                <a:ea typeface="Calibri" panose="020F0502020204030204" pitchFamily="34" charset="0"/>
                                <a:cs typeface="Arial" panose="020B0604020202020204" pitchFamily="34" charset="0"/>
                              </a:rPr>
                            </m:ctrlPr>
                          </m:eqArrPr>
                          <m:e>
                            <m:r>
                              <a:rPr lang="en-GB" i="1">
                                <a:solidFill>
                                  <a:srgbClr val="000000"/>
                                </a:solidFill>
                                <a:latin typeface="Cambria Math" panose="02040503050406030204" pitchFamily="18" charset="0"/>
                                <a:ea typeface="Calibri" panose="020F0502020204030204" pitchFamily="34" charset="0"/>
                                <a:cs typeface="Arial" panose="020B0604020202020204" pitchFamily="34" charset="0"/>
                              </a:rPr>
                              <m:t>(</m:t>
                            </m:r>
                            <m:sSup>
                              <m:sSupPr>
                                <m:ctrlPr>
                                  <a:rPr lang="en-GB" i="1">
                                    <a:solidFill>
                                      <a:srgbClr val="000000"/>
                                    </a:solidFill>
                                    <a:latin typeface="Cambria Math" panose="02040503050406030204" pitchFamily="18" charset="0"/>
                                    <a:ea typeface="Calibri" panose="020F0502020204030204" pitchFamily="34" charset="0"/>
                                    <a:cs typeface="Arial" panose="020B0604020202020204" pitchFamily="34" charset="0"/>
                                  </a:rPr>
                                </m:ctrlPr>
                              </m:sSupPr>
                              <m:e>
                                <m:d>
                                  <m:dPr>
                                    <m:ctrlPr>
                                      <a:rPr lang="en-GB" i="1">
                                        <a:solidFill>
                                          <a:srgbClr val="000000"/>
                                        </a:solidFill>
                                        <a:latin typeface="Cambria Math" panose="02040503050406030204" pitchFamily="18" charset="0"/>
                                        <a:ea typeface="Calibri" panose="020F0502020204030204" pitchFamily="34" charset="0"/>
                                        <a:cs typeface="Arial" panose="020B0604020202020204" pitchFamily="34" charset="0"/>
                                      </a:rPr>
                                    </m:ctrlPr>
                                  </m:dPr>
                                  <m:e>
                                    <m:sSub>
                                      <m:sSubPr>
                                        <m:ctrlPr>
                                          <a:rPr lang="en-GB" i="1">
                                            <a:solidFill>
                                              <a:srgbClr val="000000"/>
                                            </a:solidFill>
                                            <a:latin typeface="Cambria Math" panose="02040503050406030204" pitchFamily="18" charset="0"/>
                                            <a:ea typeface="Calibri" panose="020F0502020204030204" pitchFamily="34" charset="0"/>
                                            <a:cs typeface="Arial" panose="020B0604020202020204" pitchFamily="34" charset="0"/>
                                          </a:rPr>
                                        </m:ctrlPr>
                                      </m:sSubPr>
                                      <m:e>
                                        <m:r>
                                          <a:rPr lang="en-GB" i="1">
                                            <a:solidFill>
                                              <a:srgbClr val="000000"/>
                                            </a:solidFill>
                                            <a:latin typeface="Cambria Math" panose="02040503050406030204" pitchFamily="18" charset="0"/>
                                            <a:ea typeface="Calibri" panose="020F0502020204030204" pitchFamily="34" charset="0"/>
                                            <a:cs typeface="Arial" panose="020B0604020202020204" pitchFamily="34" charset="0"/>
                                          </a:rPr>
                                          <m:t>𝐵</m:t>
                                        </m:r>
                                      </m:e>
                                      <m:sub>
                                        <m:r>
                                          <a:rPr lang="en-GB" i="1">
                                            <a:solidFill>
                                              <a:srgbClr val="000000"/>
                                            </a:solidFill>
                                            <a:latin typeface="Cambria Math" panose="02040503050406030204" pitchFamily="18" charset="0"/>
                                            <a:ea typeface="Calibri" panose="020F0502020204030204" pitchFamily="34" charset="0"/>
                                            <a:cs typeface="Arial" panose="020B0604020202020204" pitchFamily="34" charset="0"/>
                                          </a:rPr>
                                          <m:t>𝑝</m:t>
                                        </m:r>
                                        <m:r>
                                          <a:rPr lang="en-GB" i="1">
                                            <a:solidFill>
                                              <a:srgbClr val="000000"/>
                                            </a:solidFill>
                                            <a:latin typeface="Cambria Math" panose="02040503050406030204" pitchFamily="18" charset="0"/>
                                            <a:ea typeface="Calibri" panose="020F0502020204030204" pitchFamily="34" charset="0"/>
                                            <a:cs typeface="Arial" panose="020B0604020202020204" pitchFamily="34" charset="0"/>
                                          </a:rPr>
                                          <m:t>0</m:t>
                                        </m:r>
                                      </m:sub>
                                    </m:sSub>
                                    <m:r>
                                      <a:rPr lang="en-GB" i="1">
                                        <a:solidFill>
                                          <a:srgbClr val="000000"/>
                                        </a:solidFill>
                                        <a:latin typeface="Cambria Math" panose="02040503050406030204" pitchFamily="18" charset="0"/>
                                        <a:ea typeface="Calibri" panose="020F0502020204030204" pitchFamily="34" charset="0"/>
                                        <a:cs typeface="Arial" panose="020B0604020202020204" pitchFamily="34" charset="0"/>
                                      </a:rPr>
                                      <m:t>𝜒</m:t>
                                    </m:r>
                                    <m:r>
                                      <a:rPr lang="en-GB" i="1">
                                        <a:solidFill>
                                          <a:srgbClr val="000000"/>
                                        </a:solidFill>
                                        <a:latin typeface="Cambria Math" panose="02040503050406030204" pitchFamily="18" charset="0"/>
                                        <a:ea typeface="Calibri" panose="020F0502020204030204" pitchFamily="34" charset="0"/>
                                        <a:cs typeface="Arial" panose="020B0604020202020204" pitchFamily="34" charset="0"/>
                                      </a:rPr>
                                      <m:t>−</m:t>
                                    </m:r>
                                    <m:sSub>
                                      <m:sSubPr>
                                        <m:ctrlPr>
                                          <a:rPr lang="en-GB" i="1">
                                            <a:solidFill>
                                              <a:srgbClr val="000000"/>
                                            </a:solidFill>
                                            <a:latin typeface="Cambria Math" panose="02040503050406030204" pitchFamily="18" charset="0"/>
                                            <a:ea typeface="Calibri" panose="020F0502020204030204" pitchFamily="34" charset="0"/>
                                            <a:cs typeface="Arial" panose="020B0604020202020204" pitchFamily="34" charset="0"/>
                                          </a:rPr>
                                        </m:ctrlPr>
                                      </m:sSubPr>
                                      <m:e>
                                        <m:r>
                                          <a:rPr lang="en-GB" i="1">
                                            <a:solidFill>
                                              <a:srgbClr val="000000"/>
                                            </a:solidFill>
                                            <a:latin typeface="Cambria Math" panose="02040503050406030204" pitchFamily="18" charset="0"/>
                                            <a:ea typeface="Calibri" panose="020F0502020204030204" pitchFamily="34" charset="0"/>
                                            <a:cs typeface="Arial" panose="020B0604020202020204" pitchFamily="34" charset="0"/>
                                          </a:rPr>
                                          <m:t>𝐵</m:t>
                                        </m:r>
                                      </m:e>
                                      <m:sub>
                                        <m:r>
                                          <a:rPr lang="en-GB" i="1">
                                            <a:solidFill>
                                              <a:srgbClr val="000000"/>
                                            </a:solidFill>
                                            <a:latin typeface="Cambria Math" panose="02040503050406030204" pitchFamily="18" charset="0"/>
                                            <a:ea typeface="Calibri" panose="020F0502020204030204" pitchFamily="34" charset="0"/>
                                            <a:cs typeface="Arial" panose="020B0604020202020204" pitchFamily="34" charset="0"/>
                                          </a:rPr>
                                          <m:t>𝑒</m:t>
                                        </m:r>
                                      </m:sub>
                                    </m:sSub>
                                    <m:sSub>
                                      <m:sSubPr>
                                        <m:ctrlPr>
                                          <a:rPr lang="en-GB" i="1">
                                            <a:solidFill>
                                              <a:srgbClr val="000000"/>
                                            </a:solidFill>
                                            <a:latin typeface="Cambria Math" panose="02040503050406030204" pitchFamily="18" charset="0"/>
                                            <a:ea typeface="Calibri" panose="020F0502020204030204" pitchFamily="34" charset="0"/>
                                            <a:cs typeface="Arial" panose="020B0604020202020204" pitchFamily="34" charset="0"/>
                                          </a:rPr>
                                        </m:ctrlPr>
                                      </m:sSubPr>
                                      <m:e>
                                        <m:r>
                                          <a:rPr lang="en-GB" i="1">
                                            <a:solidFill>
                                              <a:srgbClr val="000000"/>
                                            </a:solidFill>
                                            <a:latin typeface="Cambria Math" panose="02040503050406030204" pitchFamily="18" charset="0"/>
                                            <a:ea typeface="Calibri" panose="020F0502020204030204" pitchFamily="34" charset="0"/>
                                            <a:cs typeface="Arial" panose="020B0604020202020204" pitchFamily="34" charset="0"/>
                                          </a:rPr>
                                          <m:t>𝜒</m:t>
                                        </m:r>
                                      </m:e>
                                      <m:sub>
                                        <m:r>
                                          <a:rPr lang="en-GB" i="1">
                                            <a:solidFill>
                                              <a:srgbClr val="000000"/>
                                            </a:solidFill>
                                            <a:latin typeface="Cambria Math" panose="02040503050406030204" pitchFamily="18" charset="0"/>
                                            <a:ea typeface="Calibri" panose="020F0502020204030204" pitchFamily="34" charset="0"/>
                                            <a:cs typeface="Arial" panose="020B0604020202020204" pitchFamily="34" charset="0"/>
                                          </a:rPr>
                                          <m:t>𝑑</m:t>
                                        </m:r>
                                      </m:sub>
                                    </m:sSub>
                                  </m:e>
                                </m:d>
                                <m:sSup>
                                  <m:sSupPr>
                                    <m:ctrlPr>
                                      <a:rPr lang="en-GB" i="1">
                                        <a:solidFill>
                                          <a:srgbClr val="000000"/>
                                        </a:solidFill>
                                        <a:latin typeface="Cambria Math" panose="02040503050406030204" pitchFamily="18" charset="0"/>
                                        <a:ea typeface="Calibri" panose="020F0502020204030204" pitchFamily="34" charset="0"/>
                                        <a:cs typeface="Arial" panose="020B0604020202020204" pitchFamily="34" charset="0"/>
                                      </a:rPr>
                                    </m:ctrlPr>
                                  </m:sSupPr>
                                  <m:e>
                                    <m:r>
                                      <a:rPr lang="en-GB" i="1">
                                        <a:solidFill>
                                          <a:srgbClr val="000000"/>
                                        </a:solidFill>
                                        <a:latin typeface="Cambria Math" panose="02040503050406030204" pitchFamily="18" charset="0"/>
                                        <a:ea typeface="Calibri" panose="020F0502020204030204" pitchFamily="34" charset="0"/>
                                        <a:cs typeface="Arial" panose="020B0604020202020204" pitchFamily="34" charset="0"/>
                                      </a:rPr>
                                      <m:t>𝑒</m:t>
                                    </m:r>
                                  </m:e>
                                  <m:sup>
                                    <m:d>
                                      <m:dPr>
                                        <m:ctrlPr>
                                          <a:rPr lang="en-GB" i="1">
                                            <a:solidFill>
                                              <a:srgbClr val="000000"/>
                                            </a:solidFill>
                                            <a:latin typeface="Cambria Math" panose="02040503050406030204" pitchFamily="18" charset="0"/>
                                            <a:ea typeface="Calibri" panose="020F0502020204030204" pitchFamily="34" charset="0"/>
                                            <a:cs typeface="Arial" panose="020B0604020202020204" pitchFamily="34" charset="0"/>
                                          </a:rPr>
                                        </m:ctrlPr>
                                      </m:dPr>
                                      <m:e>
                                        <m:r>
                                          <a:rPr lang="en-GB" i="1">
                                            <a:solidFill>
                                              <a:srgbClr val="000000"/>
                                            </a:solidFill>
                                            <a:latin typeface="Cambria Math" panose="02040503050406030204" pitchFamily="18" charset="0"/>
                                            <a:ea typeface="Calibri" panose="020F0502020204030204" pitchFamily="34" charset="0"/>
                                            <a:cs typeface="Arial" panose="020B0604020202020204" pitchFamily="34" charset="0"/>
                                          </a:rPr>
                                          <m:t>−</m:t>
                                        </m:r>
                                        <m:r>
                                          <a:rPr lang="en-GB" i="1">
                                            <a:solidFill>
                                              <a:srgbClr val="000000"/>
                                            </a:solidFill>
                                            <a:latin typeface="Cambria Math" panose="02040503050406030204" pitchFamily="18" charset="0"/>
                                            <a:ea typeface="Calibri" panose="020F0502020204030204" pitchFamily="34" charset="0"/>
                                            <a:cs typeface="Arial" panose="020B0604020202020204" pitchFamily="34" charset="0"/>
                                          </a:rPr>
                                          <m:t>𝑡</m:t>
                                        </m:r>
                                        <m:sSub>
                                          <m:sSubPr>
                                            <m:ctrlPr>
                                              <a:rPr lang="en-GB" i="1">
                                                <a:solidFill>
                                                  <a:srgbClr val="000000"/>
                                                </a:solidFill>
                                                <a:latin typeface="Cambria Math" panose="02040503050406030204" pitchFamily="18" charset="0"/>
                                                <a:ea typeface="Calibri" panose="020F0502020204030204" pitchFamily="34" charset="0"/>
                                                <a:cs typeface="Arial" panose="020B0604020202020204" pitchFamily="34" charset="0"/>
                                              </a:rPr>
                                            </m:ctrlPr>
                                          </m:sSubPr>
                                          <m:e>
                                            <m:r>
                                              <a:rPr lang="en-GB" i="1">
                                                <a:solidFill>
                                                  <a:srgbClr val="000000"/>
                                                </a:solidFill>
                                                <a:latin typeface="Cambria Math" panose="02040503050406030204" pitchFamily="18" charset="0"/>
                                                <a:ea typeface="Calibri" panose="020F0502020204030204" pitchFamily="34" charset="0"/>
                                                <a:cs typeface="Arial" panose="020B0604020202020204" pitchFamily="34" charset="0"/>
                                              </a:rPr>
                                              <m:t>𝑅</m:t>
                                            </m:r>
                                          </m:e>
                                          <m:sub>
                                            <m:r>
                                              <a:rPr lang="en-GB" i="1">
                                                <a:solidFill>
                                                  <a:srgbClr val="000000"/>
                                                </a:solidFill>
                                                <a:latin typeface="Cambria Math" panose="02040503050406030204" pitchFamily="18" charset="0"/>
                                                <a:ea typeface="Calibri" panose="020F0502020204030204" pitchFamily="34" charset="0"/>
                                                <a:cs typeface="Arial" panose="020B0604020202020204" pitchFamily="34" charset="0"/>
                                              </a:rPr>
                                              <m:t>1</m:t>
                                            </m:r>
                                          </m:sub>
                                        </m:sSub>
                                      </m:e>
                                    </m:d>
                                  </m:sup>
                                </m:sSup>
                                <m:r>
                                  <a:rPr lang="en-GB" i="1">
                                    <a:solidFill>
                                      <a:srgbClr val="000000"/>
                                    </a:solidFill>
                                    <a:latin typeface="Cambria Math" panose="02040503050406030204" pitchFamily="18" charset="0"/>
                                    <a:ea typeface="Calibri" panose="020F0502020204030204" pitchFamily="34" charset="0"/>
                                    <a:cs typeface="Arial" panose="020B0604020202020204" pitchFamily="34" charset="0"/>
                                  </a:rPr>
                                  <m:t>+ </m:t>
                                </m:r>
                                <m:sSub>
                                  <m:sSubPr>
                                    <m:ctrlPr>
                                      <a:rPr lang="en-GB" i="1">
                                        <a:solidFill>
                                          <a:srgbClr val="000000"/>
                                        </a:solidFill>
                                        <a:latin typeface="Cambria Math" panose="02040503050406030204" pitchFamily="18" charset="0"/>
                                        <a:ea typeface="Calibri" panose="020F0502020204030204" pitchFamily="34" charset="0"/>
                                        <a:cs typeface="Arial" panose="020B0604020202020204" pitchFamily="34" charset="0"/>
                                      </a:rPr>
                                    </m:ctrlPr>
                                  </m:sSubPr>
                                  <m:e>
                                    <m:r>
                                      <a:rPr lang="en-GB" i="1">
                                        <a:solidFill>
                                          <a:srgbClr val="000000"/>
                                        </a:solidFill>
                                        <a:latin typeface="Cambria Math" panose="02040503050406030204" pitchFamily="18" charset="0"/>
                                        <a:ea typeface="Calibri" panose="020F0502020204030204" pitchFamily="34" charset="0"/>
                                        <a:cs typeface="Arial" panose="020B0604020202020204" pitchFamily="34" charset="0"/>
                                      </a:rPr>
                                      <m:t>𝐵</m:t>
                                    </m:r>
                                  </m:e>
                                  <m:sub>
                                    <m:r>
                                      <a:rPr lang="en-GB" i="1">
                                        <a:solidFill>
                                          <a:srgbClr val="000000"/>
                                        </a:solidFill>
                                        <a:latin typeface="Cambria Math" panose="02040503050406030204" pitchFamily="18" charset="0"/>
                                        <a:ea typeface="Calibri" panose="020F0502020204030204" pitchFamily="34" charset="0"/>
                                        <a:cs typeface="Arial" panose="020B0604020202020204" pitchFamily="34" charset="0"/>
                                      </a:rPr>
                                      <m:t>𝑒</m:t>
                                    </m:r>
                                  </m:sub>
                                </m:sSub>
                                <m:sSub>
                                  <m:sSubPr>
                                    <m:ctrlPr>
                                      <a:rPr lang="en-GB" i="1">
                                        <a:solidFill>
                                          <a:srgbClr val="000000"/>
                                        </a:solidFill>
                                        <a:latin typeface="Cambria Math" panose="02040503050406030204" pitchFamily="18" charset="0"/>
                                        <a:ea typeface="Calibri" panose="020F0502020204030204" pitchFamily="34" charset="0"/>
                                        <a:cs typeface="Arial" panose="020B0604020202020204" pitchFamily="34" charset="0"/>
                                      </a:rPr>
                                    </m:ctrlPr>
                                  </m:sSubPr>
                                  <m:e>
                                    <m:r>
                                      <a:rPr lang="en-GB" i="1">
                                        <a:solidFill>
                                          <a:srgbClr val="000000"/>
                                        </a:solidFill>
                                        <a:latin typeface="Cambria Math" panose="02040503050406030204" pitchFamily="18" charset="0"/>
                                        <a:ea typeface="Calibri" panose="020F0502020204030204" pitchFamily="34" charset="0"/>
                                        <a:cs typeface="Arial" panose="020B0604020202020204" pitchFamily="34" charset="0"/>
                                      </a:rPr>
                                      <m:t>𝜒</m:t>
                                    </m:r>
                                  </m:e>
                                  <m:sub>
                                    <m:r>
                                      <a:rPr lang="en-GB" i="1">
                                        <a:solidFill>
                                          <a:srgbClr val="000000"/>
                                        </a:solidFill>
                                        <a:latin typeface="Cambria Math" panose="02040503050406030204" pitchFamily="18" charset="0"/>
                                        <a:ea typeface="Calibri" panose="020F0502020204030204" pitchFamily="34" charset="0"/>
                                        <a:cs typeface="Arial" panose="020B0604020202020204" pitchFamily="34" charset="0"/>
                                      </a:rPr>
                                      <m:t>𝑑</m:t>
                                    </m:r>
                                  </m:sub>
                                </m:sSub>
                                <m:r>
                                  <a:rPr lang="en-GB" i="1">
                                    <a:solidFill>
                                      <a:srgbClr val="000000"/>
                                    </a:solidFill>
                                    <a:latin typeface="Cambria Math" panose="02040503050406030204" pitchFamily="18" charset="0"/>
                                    <a:ea typeface="Calibri" panose="020F0502020204030204" pitchFamily="34" charset="0"/>
                                    <a:cs typeface="Arial" panose="020B0604020202020204" pitchFamily="34" charset="0"/>
                                  </a:rPr>
                                  <m:t>)</m:t>
                                </m:r>
                              </m:e>
                              <m:sup>
                                <m:r>
                                  <a:rPr lang="en-GB" i="1">
                                    <a:solidFill>
                                      <a:srgbClr val="000000"/>
                                    </a:solidFill>
                                    <a:latin typeface="Cambria Math" panose="02040503050406030204" pitchFamily="18" charset="0"/>
                                    <a:ea typeface="Calibri" panose="020F0502020204030204" pitchFamily="34" charset="0"/>
                                    <a:cs typeface="Arial" panose="020B0604020202020204" pitchFamily="34" charset="0"/>
                                  </a:rPr>
                                  <m:t>2</m:t>
                                </m:r>
                              </m:sup>
                            </m:sSup>
                            <m:r>
                              <a:rPr lang="en-GB" i="1">
                                <a:solidFill>
                                  <a:srgbClr val="000000"/>
                                </a:solidFill>
                                <a:latin typeface="Cambria Math" panose="02040503050406030204" pitchFamily="18" charset="0"/>
                                <a:ea typeface="Calibri" panose="020F0502020204030204" pitchFamily="34" charset="0"/>
                                <a:cs typeface="Arial" panose="020B0604020202020204" pitchFamily="34" charset="0"/>
                              </a:rPr>
                              <m:t>+</m:t>
                            </m:r>
                          </m:e>
                          <m:e>
                            <m:r>
                              <a:rPr lang="en-GB" i="1">
                                <a:solidFill>
                                  <a:srgbClr val="000000"/>
                                </a:solidFill>
                                <a:latin typeface="Cambria Math" panose="02040503050406030204" pitchFamily="18" charset="0"/>
                                <a:ea typeface="Calibri" panose="020F0502020204030204" pitchFamily="34" charset="0"/>
                                <a:cs typeface="Arial" panose="020B0604020202020204" pitchFamily="34" charset="0"/>
                              </a:rPr>
                              <m:t>2×</m:t>
                            </m:r>
                            <m:d>
                              <m:dPr>
                                <m:ctrlPr>
                                  <a:rPr lang="en-GB" i="1">
                                    <a:solidFill>
                                      <a:srgbClr val="000000"/>
                                    </a:solidFill>
                                    <a:latin typeface="Cambria Math" panose="02040503050406030204" pitchFamily="18" charset="0"/>
                                    <a:ea typeface="Calibri" panose="020F0502020204030204" pitchFamily="34" charset="0"/>
                                    <a:cs typeface="Arial" panose="020B0604020202020204" pitchFamily="34" charset="0"/>
                                  </a:rPr>
                                </m:ctrlPr>
                              </m:dPr>
                              <m:e>
                                <m:d>
                                  <m:dPr>
                                    <m:ctrlPr>
                                      <a:rPr lang="en-GB" i="1">
                                        <a:solidFill>
                                          <a:srgbClr val="000000"/>
                                        </a:solidFill>
                                        <a:latin typeface="Cambria Math" panose="02040503050406030204" pitchFamily="18" charset="0"/>
                                        <a:ea typeface="Calibri" panose="020F0502020204030204" pitchFamily="34" charset="0"/>
                                        <a:cs typeface="Arial" panose="020B0604020202020204" pitchFamily="34" charset="0"/>
                                      </a:rPr>
                                    </m:ctrlPr>
                                  </m:dPr>
                                  <m:e>
                                    <m:sSub>
                                      <m:sSubPr>
                                        <m:ctrlPr>
                                          <a:rPr lang="en-GB" i="1">
                                            <a:solidFill>
                                              <a:srgbClr val="000000"/>
                                            </a:solidFill>
                                            <a:latin typeface="Cambria Math" panose="02040503050406030204" pitchFamily="18" charset="0"/>
                                            <a:ea typeface="Calibri" panose="020F0502020204030204" pitchFamily="34" charset="0"/>
                                            <a:cs typeface="Arial" panose="020B0604020202020204" pitchFamily="34" charset="0"/>
                                          </a:rPr>
                                        </m:ctrlPr>
                                      </m:sSubPr>
                                      <m:e>
                                        <m:r>
                                          <a:rPr lang="en-GB" i="1">
                                            <a:solidFill>
                                              <a:srgbClr val="000000"/>
                                            </a:solidFill>
                                            <a:latin typeface="Cambria Math" panose="02040503050406030204" pitchFamily="18" charset="0"/>
                                            <a:ea typeface="Calibri" panose="020F0502020204030204" pitchFamily="34" charset="0"/>
                                            <a:cs typeface="Arial" panose="020B0604020202020204" pitchFamily="34" charset="0"/>
                                          </a:rPr>
                                          <m:t>𝐵</m:t>
                                        </m:r>
                                      </m:e>
                                      <m:sub>
                                        <m:r>
                                          <a:rPr lang="en-GB" i="1">
                                            <a:solidFill>
                                              <a:srgbClr val="000000"/>
                                            </a:solidFill>
                                            <a:latin typeface="Cambria Math" panose="02040503050406030204" pitchFamily="18" charset="0"/>
                                            <a:ea typeface="Calibri" panose="020F0502020204030204" pitchFamily="34" charset="0"/>
                                            <a:cs typeface="Arial" panose="020B0604020202020204" pitchFamily="34" charset="0"/>
                                          </a:rPr>
                                          <m:t>𝑝</m:t>
                                        </m:r>
                                        <m:r>
                                          <a:rPr lang="en-GB" i="1">
                                            <a:solidFill>
                                              <a:srgbClr val="000000"/>
                                            </a:solidFill>
                                            <a:latin typeface="Cambria Math" panose="02040503050406030204" pitchFamily="18" charset="0"/>
                                            <a:ea typeface="Calibri" panose="020F0502020204030204" pitchFamily="34" charset="0"/>
                                            <a:cs typeface="Arial" panose="020B0604020202020204" pitchFamily="34" charset="0"/>
                                          </a:rPr>
                                          <m:t>0</m:t>
                                        </m:r>
                                      </m:sub>
                                    </m:sSub>
                                    <m:r>
                                      <a:rPr lang="en-GB" i="1">
                                        <a:solidFill>
                                          <a:srgbClr val="000000"/>
                                        </a:solidFill>
                                        <a:latin typeface="Cambria Math" panose="02040503050406030204" pitchFamily="18" charset="0"/>
                                        <a:ea typeface="Calibri" panose="020F0502020204030204" pitchFamily="34" charset="0"/>
                                        <a:cs typeface="Arial" panose="020B0604020202020204" pitchFamily="34" charset="0"/>
                                      </a:rPr>
                                      <m:t>𝜒</m:t>
                                    </m:r>
                                    <m:r>
                                      <a:rPr lang="en-GB" i="1">
                                        <a:solidFill>
                                          <a:srgbClr val="000000"/>
                                        </a:solidFill>
                                        <a:latin typeface="Cambria Math" panose="02040503050406030204" pitchFamily="18" charset="0"/>
                                        <a:ea typeface="Calibri" panose="020F0502020204030204" pitchFamily="34" charset="0"/>
                                        <a:cs typeface="Arial" panose="020B0604020202020204" pitchFamily="34" charset="0"/>
                                      </a:rPr>
                                      <m:t>−</m:t>
                                    </m:r>
                                    <m:sSub>
                                      <m:sSubPr>
                                        <m:ctrlPr>
                                          <a:rPr lang="en-GB" i="1">
                                            <a:solidFill>
                                              <a:srgbClr val="000000"/>
                                            </a:solidFill>
                                            <a:latin typeface="Cambria Math" panose="02040503050406030204" pitchFamily="18" charset="0"/>
                                            <a:ea typeface="Calibri" panose="020F0502020204030204" pitchFamily="34" charset="0"/>
                                            <a:cs typeface="Arial" panose="020B0604020202020204" pitchFamily="34" charset="0"/>
                                          </a:rPr>
                                        </m:ctrlPr>
                                      </m:sSubPr>
                                      <m:e>
                                        <m:r>
                                          <a:rPr lang="en-GB" i="1">
                                            <a:solidFill>
                                              <a:srgbClr val="000000"/>
                                            </a:solidFill>
                                            <a:latin typeface="Cambria Math" panose="02040503050406030204" pitchFamily="18" charset="0"/>
                                            <a:ea typeface="Calibri" panose="020F0502020204030204" pitchFamily="34" charset="0"/>
                                            <a:cs typeface="Arial" panose="020B0604020202020204" pitchFamily="34" charset="0"/>
                                          </a:rPr>
                                          <m:t>𝐵</m:t>
                                        </m:r>
                                      </m:e>
                                      <m:sub>
                                        <m:r>
                                          <a:rPr lang="en-GB" i="1">
                                            <a:solidFill>
                                              <a:srgbClr val="000000"/>
                                            </a:solidFill>
                                            <a:latin typeface="Cambria Math" panose="02040503050406030204" pitchFamily="18" charset="0"/>
                                            <a:ea typeface="Calibri" panose="020F0502020204030204" pitchFamily="34" charset="0"/>
                                            <a:cs typeface="Arial" panose="020B0604020202020204" pitchFamily="34" charset="0"/>
                                          </a:rPr>
                                          <m:t>𝑒</m:t>
                                        </m:r>
                                      </m:sub>
                                    </m:sSub>
                                    <m:sSub>
                                      <m:sSubPr>
                                        <m:ctrlPr>
                                          <a:rPr lang="en-GB" i="1">
                                            <a:solidFill>
                                              <a:srgbClr val="000000"/>
                                            </a:solidFill>
                                            <a:latin typeface="Cambria Math" panose="02040503050406030204" pitchFamily="18" charset="0"/>
                                            <a:ea typeface="Calibri" panose="020F0502020204030204" pitchFamily="34" charset="0"/>
                                            <a:cs typeface="Arial" panose="020B0604020202020204" pitchFamily="34" charset="0"/>
                                          </a:rPr>
                                        </m:ctrlPr>
                                      </m:sSubPr>
                                      <m:e>
                                        <m:r>
                                          <a:rPr lang="en-GB" i="1">
                                            <a:solidFill>
                                              <a:srgbClr val="000000"/>
                                            </a:solidFill>
                                            <a:latin typeface="Cambria Math" panose="02040503050406030204" pitchFamily="18" charset="0"/>
                                            <a:ea typeface="Calibri" panose="020F0502020204030204" pitchFamily="34" charset="0"/>
                                            <a:cs typeface="Arial" panose="020B0604020202020204" pitchFamily="34" charset="0"/>
                                          </a:rPr>
                                          <m:t>𝜒</m:t>
                                        </m:r>
                                      </m:e>
                                      <m:sub>
                                        <m:r>
                                          <a:rPr lang="en-GB" i="1">
                                            <a:solidFill>
                                              <a:srgbClr val="000000"/>
                                            </a:solidFill>
                                            <a:latin typeface="Cambria Math" panose="02040503050406030204" pitchFamily="18" charset="0"/>
                                            <a:ea typeface="Calibri" panose="020F0502020204030204" pitchFamily="34" charset="0"/>
                                            <a:cs typeface="Arial" panose="020B0604020202020204" pitchFamily="34" charset="0"/>
                                          </a:rPr>
                                          <m:t>𝑑</m:t>
                                        </m:r>
                                      </m:sub>
                                    </m:sSub>
                                  </m:e>
                                </m:d>
                                <m:sSup>
                                  <m:sSupPr>
                                    <m:ctrlPr>
                                      <a:rPr lang="en-GB" i="1">
                                        <a:solidFill>
                                          <a:srgbClr val="000000"/>
                                        </a:solidFill>
                                        <a:latin typeface="Cambria Math" panose="02040503050406030204" pitchFamily="18" charset="0"/>
                                        <a:ea typeface="Calibri" panose="020F0502020204030204" pitchFamily="34" charset="0"/>
                                        <a:cs typeface="Arial" panose="020B0604020202020204" pitchFamily="34" charset="0"/>
                                      </a:rPr>
                                    </m:ctrlPr>
                                  </m:sSupPr>
                                  <m:e>
                                    <m:r>
                                      <a:rPr lang="en-GB" i="1">
                                        <a:solidFill>
                                          <a:srgbClr val="000000"/>
                                        </a:solidFill>
                                        <a:latin typeface="Cambria Math" panose="02040503050406030204" pitchFamily="18" charset="0"/>
                                        <a:ea typeface="Calibri" panose="020F0502020204030204" pitchFamily="34" charset="0"/>
                                        <a:cs typeface="Arial" panose="020B0604020202020204" pitchFamily="34" charset="0"/>
                                      </a:rPr>
                                      <m:t>𝑒</m:t>
                                    </m:r>
                                  </m:e>
                                  <m:sup>
                                    <m:d>
                                      <m:dPr>
                                        <m:ctrlPr>
                                          <a:rPr lang="en-GB" i="1">
                                            <a:solidFill>
                                              <a:srgbClr val="000000"/>
                                            </a:solidFill>
                                            <a:latin typeface="Cambria Math" panose="02040503050406030204" pitchFamily="18" charset="0"/>
                                            <a:ea typeface="Calibri" panose="020F0502020204030204" pitchFamily="34" charset="0"/>
                                            <a:cs typeface="Arial" panose="020B0604020202020204" pitchFamily="34" charset="0"/>
                                          </a:rPr>
                                        </m:ctrlPr>
                                      </m:dPr>
                                      <m:e>
                                        <m:r>
                                          <a:rPr lang="en-GB" i="1">
                                            <a:solidFill>
                                              <a:srgbClr val="000000"/>
                                            </a:solidFill>
                                            <a:latin typeface="Cambria Math" panose="02040503050406030204" pitchFamily="18" charset="0"/>
                                            <a:ea typeface="Calibri" panose="020F0502020204030204" pitchFamily="34" charset="0"/>
                                            <a:cs typeface="Arial" panose="020B0604020202020204" pitchFamily="34" charset="0"/>
                                          </a:rPr>
                                          <m:t>−</m:t>
                                        </m:r>
                                        <m:r>
                                          <a:rPr lang="en-GB" i="1">
                                            <a:solidFill>
                                              <a:srgbClr val="000000"/>
                                            </a:solidFill>
                                            <a:latin typeface="Cambria Math" panose="02040503050406030204" pitchFamily="18" charset="0"/>
                                            <a:ea typeface="Calibri" panose="020F0502020204030204" pitchFamily="34" charset="0"/>
                                            <a:cs typeface="Arial" panose="020B0604020202020204" pitchFamily="34" charset="0"/>
                                          </a:rPr>
                                          <m:t>𝑡</m:t>
                                        </m:r>
                                        <m:sSub>
                                          <m:sSubPr>
                                            <m:ctrlPr>
                                              <a:rPr lang="en-GB" i="1">
                                                <a:solidFill>
                                                  <a:srgbClr val="000000"/>
                                                </a:solidFill>
                                                <a:latin typeface="Cambria Math" panose="02040503050406030204" pitchFamily="18" charset="0"/>
                                                <a:ea typeface="Calibri" panose="020F0502020204030204" pitchFamily="34" charset="0"/>
                                                <a:cs typeface="Arial" panose="020B0604020202020204" pitchFamily="34" charset="0"/>
                                              </a:rPr>
                                            </m:ctrlPr>
                                          </m:sSubPr>
                                          <m:e>
                                            <m:r>
                                              <a:rPr lang="en-GB" i="1">
                                                <a:solidFill>
                                                  <a:srgbClr val="000000"/>
                                                </a:solidFill>
                                                <a:latin typeface="Cambria Math" panose="02040503050406030204" pitchFamily="18" charset="0"/>
                                                <a:ea typeface="Calibri" panose="020F0502020204030204" pitchFamily="34" charset="0"/>
                                                <a:cs typeface="Arial" panose="020B0604020202020204" pitchFamily="34" charset="0"/>
                                              </a:rPr>
                                              <m:t>𝑅</m:t>
                                            </m:r>
                                          </m:e>
                                          <m:sub>
                                            <m:r>
                                              <a:rPr lang="en-GB" i="1">
                                                <a:solidFill>
                                                  <a:srgbClr val="000000"/>
                                                </a:solidFill>
                                                <a:latin typeface="Cambria Math" panose="02040503050406030204" pitchFamily="18" charset="0"/>
                                                <a:ea typeface="Calibri" panose="020F0502020204030204" pitchFamily="34" charset="0"/>
                                                <a:cs typeface="Arial" panose="020B0604020202020204" pitchFamily="34" charset="0"/>
                                              </a:rPr>
                                              <m:t>1</m:t>
                                            </m:r>
                                          </m:sub>
                                        </m:sSub>
                                      </m:e>
                                    </m:d>
                                  </m:sup>
                                </m:sSup>
                                <m:r>
                                  <a:rPr lang="en-GB" i="1">
                                    <a:solidFill>
                                      <a:srgbClr val="000000"/>
                                    </a:solidFill>
                                    <a:latin typeface="Cambria Math" panose="02040503050406030204" pitchFamily="18" charset="0"/>
                                    <a:ea typeface="Calibri" panose="020F0502020204030204" pitchFamily="34" charset="0"/>
                                    <a:cs typeface="Arial" panose="020B0604020202020204" pitchFamily="34" charset="0"/>
                                  </a:rPr>
                                  <m:t>+ </m:t>
                                </m:r>
                                <m:sSub>
                                  <m:sSubPr>
                                    <m:ctrlPr>
                                      <a:rPr lang="en-GB" i="1">
                                        <a:solidFill>
                                          <a:srgbClr val="000000"/>
                                        </a:solidFill>
                                        <a:latin typeface="Cambria Math" panose="02040503050406030204" pitchFamily="18" charset="0"/>
                                        <a:ea typeface="Calibri" panose="020F0502020204030204" pitchFamily="34" charset="0"/>
                                        <a:cs typeface="Arial" panose="020B0604020202020204" pitchFamily="34" charset="0"/>
                                      </a:rPr>
                                    </m:ctrlPr>
                                  </m:sSubPr>
                                  <m:e>
                                    <m:r>
                                      <a:rPr lang="en-GB" i="1">
                                        <a:solidFill>
                                          <a:srgbClr val="000000"/>
                                        </a:solidFill>
                                        <a:latin typeface="Cambria Math" panose="02040503050406030204" pitchFamily="18" charset="0"/>
                                        <a:ea typeface="Calibri" panose="020F0502020204030204" pitchFamily="34" charset="0"/>
                                        <a:cs typeface="Arial" panose="020B0604020202020204" pitchFamily="34" charset="0"/>
                                      </a:rPr>
                                      <m:t>𝐵</m:t>
                                    </m:r>
                                  </m:e>
                                  <m:sub>
                                    <m:r>
                                      <a:rPr lang="en-GB" i="1">
                                        <a:solidFill>
                                          <a:srgbClr val="000000"/>
                                        </a:solidFill>
                                        <a:latin typeface="Cambria Math" panose="02040503050406030204" pitchFamily="18" charset="0"/>
                                        <a:ea typeface="Calibri" panose="020F0502020204030204" pitchFamily="34" charset="0"/>
                                        <a:cs typeface="Arial" panose="020B0604020202020204" pitchFamily="34" charset="0"/>
                                      </a:rPr>
                                      <m:t>𝑒</m:t>
                                    </m:r>
                                  </m:sub>
                                </m:sSub>
                                <m:sSub>
                                  <m:sSubPr>
                                    <m:ctrlPr>
                                      <a:rPr lang="en-GB" i="1">
                                        <a:solidFill>
                                          <a:srgbClr val="000000"/>
                                        </a:solidFill>
                                        <a:latin typeface="Cambria Math" panose="02040503050406030204" pitchFamily="18" charset="0"/>
                                        <a:ea typeface="Calibri" panose="020F0502020204030204" pitchFamily="34" charset="0"/>
                                        <a:cs typeface="Arial" panose="020B0604020202020204" pitchFamily="34" charset="0"/>
                                      </a:rPr>
                                    </m:ctrlPr>
                                  </m:sSubPr>
                                  <m:e>
                                    <m:r>
                                      <a:rPr lang="en-GB" i="1">
                                        <a:solidFill>
                                          <a:srgbClr val="000000"/>
                                        </a:solidFill>
                                        <a:latin typeface="Cambria Math" panose="02040503050406030204" pitchFamily="18" charset="0"/>
                                        <a:ea typeface="Calibri" panose="020F0502020204030204" pitchFamily="34" charset="0"/>
                                        <a:cs typeface="Arial" panose="020B0604020202020204" pitchFamily="34" charset="0"/>
                                      </a:rPr>
                                      <m:t>𝜒</m:t>
                                    </m:r>
                                  </m:e>
                                  <m:sub>
                                    <m:r>
                                      <a:rPr lang="en-GB" i="1">
                                        <a:solidFill>
                                          <a:srgbClr val="000000"/>
                                        </a:solidFill>
                                        <a:latin typeface="Cambria Math" panose="02040503050406030204" pitchFamily="18" charset="0"/>
                                        <a:ea typeface="Calibri" panose="020F0502020204030204" pitchFamily="34" charset="0"/>
                                        <a:cs typeface="Arial" panose="020B0604020202020204" pitchFamily="34" charset="0"/>
                                      </a:rPr>
                                      <m:t>𝑑</m:t>
                                    </m:r>
                                  </m:sub>
                                </m:sSub>
                              </m:e>
                            </m:d>
                            <m:r>
                              <a:rPr lang="en-GB" i="1">
                                <a:solidFill>
                                  <a:srgbClr val="000000"/>
                                </a:solidFill>
                                <a:latin typeface="Cambria Math" panose="02040503050406030204" pitchFamily="18" charset="0"/>
                                <a:ea typeface="Calibri" panose="020F0502020204030204" pitchFamily="34" charset="0"/>
                                <a:cs typeface="Arial" panose="020B0604020202020204" pitchFamily="34" charset="0"/>
                              </a:rPr>
                              <m:t>×</m:t>
                            </m:r>
                            <m:r>
                              <a:rPr lang="en-GB" i="1">
                                <a:solidFill>
                                  <a:srgbClr val="000000"/>
                                </a:solidFill>
                                <a:latin typeface="Cambria Math" panose="02040503050406030204" pitchFamily="18" charset="0"/>
                                <a:ea typeface="Calibri" panose="020F0502020204030204" pitchFamily="34" charset="0"/>
                                <a:cs typeface="Arial" panose="020B0604020202020204" pitchFamily="34" charset="0"/>
                              </a:rPr>
                              <m:t>𝑎𝑏𝑠</m:t>
                            </m:r>
                            <m:d>
                              <m:dPr>
                                <m:ctrlPr>
                                  <a:rPr lang="en-GB" i="1">
                                    <a:solidFill>
                                      <a:srgbClr val="000000"/>
                                    </a:solidFill>
                                    <a:latin typeface="Cambria Math" panose="02040503050406030204" pitchFamily="18" charset="0"/>
                                    <a:ea typeface="Calibri" panose="020F0502020204030204" pitchFamily="34" charset="0"/>
                                    <a:cs typeface="Arial" panose="020B0604020202020204" pitchFamily="34" charset="0"/>
                                  </a:rPr>
                                </m:ctrlPr>
                              </m:dPr>
                              <m:e>
                                <m:r>
                                  <a:rPr lang="en-GB" i="1">
                                    <a:solidFill>
                                      <a:srgbClr val="000000"/>
                                    </a:solidFill>
                                    <a:latin typeface="Cambria Math" panose="02040503050406030204" pitchFamily="18" charset="0"/>
                                    <a:ea typeface="Calibri" panose="020F0502020204030204" pitchFamily="34" charset="0"/>
                                    <a:cs typeface="Arial" panose="020B0604020202020204" pitchFamily="34" charset="0"/>
                                  </a:rPr>
                                  <m:t>𝑛𝑜𝑖𝑠𝑒</m:t>
                                </m:r>
                              </m:e>
                            </m:d>
                            <m:r>
                              <a:rPr lang="en-GB" i="1">
                                <a:solidFill>
                                  <a:srgbClr val="000000"/>
                                </a:solidFill>
                                <a:latin typeface="Cambria Math" panose="02040503050406030204" pitchFamily="18" charset="0"/>
                                <a:ea typeface="Calibri" panose="020F0502020204030204" pitchFamily="34" charset="0"/>
                                <a:cs typeface="Arial" panose="020B0604020202020204" pitchFamily="34" charset="0"/>
                              </a:rPr>
                              <m:t>+ 2×</m:t>
                            </m:r>
                            <m:sSup>
                              <m:sSupPr>
                                <m:ctrlPr>
                                  <a:rPr lang="en-GB" i="1">
                                    <a:solidFill>
                                      <a:srgbClr val="000000"/>
                                    </a:solidFill>
                                    <a:latin typeface="Cambria Math" panose="02040503050406030204" pitchFamily="18" charset="0"/>
                                    <a:ea typeface="Calibri" panose="020F0502020204030204" pitchFamily="34" charset="0"/>
                                    <a:cs typeface="Arial" panose="020B0604020202020204" pitchFamily="34" charset="0"/>
                                  </a:rPr>
                                </m:ctrlPr>
                              </m:sSupPr>
                              <m:e>
                                <m:r>
                                  <a:rPr lang="en-GB" i="1">
                                    <a:solidFill>
                                      <a:srgbClr val="000000"/>
                                    </a:solidFill>
                                    <a:latin typeface="Cambria Math" panose="02040503050406030204" pitchFamily="18" charset="0"/>
                                    <a:ea typeface="Calibri" panose="020F0502020204030204" pitchFamily="34" charset="0"/>
                                    <a:cs typeface="Arial" panose="020B0604020202020204" pitchFamily="34" charset="0"/>
                                  </a:rPr>
                                  <m:t>𝑛𝑜𝑖𝑠𝑒</m:t>
                                </m:r>
                              </m:e>
                              <m:sup>
                                <m:r>
                                  <a:rPr lang="en-GB" i="1">
                                    <a:solidFill>
                                      <a:srgbClr val="000000"/>
                                    </a:solidFill>
                                    <a:latin typeface="Cambria Math" panose="02040503050406030204" pitchFamily="18" charset="0"/>
                                    <a:ea typeface="Calibri" panose="020F0502020204030204" pitchFamily="34" charset="0"/>
                                    <a:cs typeface="Arial" panose="020B0604020202020204" pitchFamily="34" charset="0"/>
                                  </a:rPr>
                                  <m:t>2</m:t>
                                </m:r>
                              </m:sup>
                            </m:sSup>
                          </m:e>
                        </m:eqArr>
                      </m:e>
                    </m:rad>
                  </m:oMath>
                </a14:m>
                <a:r>
                  <a:rPr lang="en-GB" i="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a:t>
                </a:r>
                <a:r>
                  <a:rPr lang="en-GB" sz="1100" i="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Equation 1</a:t>
                </a:r>
                <a:endParaRPr lang="en-GB" sz="11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dirty="0">
                    <a:latin typeface="Arial" panose="020B0604020202020204" pitchFamily="34" charset="0"/>
                    <a:ea typeface="Calibri" panose="020F0502020204030204" pitchFamily="34" charset="0"/>
                    <a:cs typeface="Times New Roman" panose="02020603050405020304" pitchFamily="18" charset="0"/>
                  </a:rPr>
                  <a:t> </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dirty="0">
                    <a:latin typeface="Arial" panose="020B0604020202020204" pitchFamily="34" charset="0"/>
                    <a:ea typeface="Calibri" panose="020F0502020204030204" pitchFamily="34" charset="0"/>
                    <a:cs typeface="Times New Roman" panose="02020603050405020304" pitchFamily="18" charset="0"/>
                  </a:rPr>
                  <a:t>is used to improve the fitting accuracy. Where, </a:t>
                </a:r>
                <a14:m>
                  <m:oMath xmlns:m="http://schemas.openxmlformats.org/officeDocument/2006/math">
                    <m:sSub>
                      <m:sSubPr>
                        <m:ctrlPr>
                          <a:rPr lang="en-GB" i="1">
                            <a:latin typeface="Cambria Math" panose="02040503050406030204" pitchFamily="18" charset="0"/>
                            <a:ea typeface="Calibri" panose="020F0502020204030204" pitchFamily="34" charset="0"/>
                            <a:cs typeface="Arial" panose="020B0604020202020204" pitchFamily="34" charset="0"/>
                          </a:rPr>
                        </m:ctrlPr>
                      </m:sSubPr>
                      <m:e>
                        <m:r>
                          <a:rPr lang="en-GB" i="1">
                            <a:latin typeface="Cambria Math" panose="02040503050406030204" pitchFamily="18" charset="0"/>
                            <a:ea typeface="Calibri" panose="020F0502020204030204" pitchFamily="34" charset="0"/>
                            <a:cs typeface="Arial" panose="020B0604020202020204" pitchFamily="34" charset="0"/>
                          </a:rPr>
                          <m:t>𝐵</m:t>
                        </m:r>
                      </m:e>
                      <m:sub>
                        <m:r>
                          <a:rPr lang="en-GB" i="1">
                            <a:latin typeface="Cambria Math" panose="02040503050406030204" pitchFamily="18" charset="0"/>
                            <a:ea typeface="Calibri" panose="020F0502020204030204" pitchFamily="34" charset="0"/>
                            <a:cs typeface="Arial" panose="020B0604020202020204" pitchFamily="34" charset="0"/>
                          </a:rPr>
                          <m:t>𝑒</m:t>
                        </m:r>
                      </m:sub>
                    </m:sSub>
                  </m:oMath>
                </a14:m>
                <a:r>
                  <a:rPr lang="en-GB" dirty="0">
                    <a:latin typeface="Arial" panose="020B0604020202020204" pitchFamily="34" charset="0"/>
                    <a:ea typeface="Times New Roman" panose="02020603050405020304" pitchFamily="18" charset="0"/>
                    <a:cs typeface="Times New Roman" panose="02020603050405020304" pitchFamily="18" charset="0"/>
                  </a:rPr>
                  <a:t> and </a:t>
                </a:r>
                <a14:m>
                  <m:oMath xmlns:m="http://schemas.openxmlformats.org/officeDocument/2006/math">
                    <m:sSub>
                      <m:sSubPr>
                        <m:ctrlPr>
                          <a:rPr lang="en-GB" i="1">
                            <a:latin typeface="Cambria Math" panose="02040503050406030204" pitchFamily="18" charset="0"/>
                            <a:ea typeface="Calibri" panose="020F0502020204030204" pitchFamily="34" charset="0"/>
                            <a:cs typeface="Arial" panose="020B0604020202020204" pitchFamily="34" charset="0"/>
                          </a:rPr>
                        </m:ctrlPr>
                      </m:sSubPr>
                      <m:e>
                        <m:r>
                          <a:rPr lang="en-GB" i="1">
                            <a:latin typeface="Cambria Math" panose="02040503050406030204" pitchFamily="18" charset="0"/>
                            <a:ea typeface="Calibri" panose="020F0502020204030204" pitchFamily="34" charset="0"/>
                            <a:cs typeface="Arial" panose="020B0604020202020204" pitchFamily="34" charset="0"/>
                          </a:rPr>
                          <m:t>𝐵</m:t>
                        </m:r>
                      </m:e>
                      <m:sub>
                        <m:r>
                          <a:rPr lang="en-GB" i="1">
                            <a:latin typeface="Cambria Math" panose="02040503050406030204" pitchFamily="18" charset="0"/>
                            <a:ea typeface="Calibri" panose="020F0502020204030204" pitchFamily="34" charset="0"/>
                            <a:cs typeface="Arial" panose="020B0604020202020204" pitchFamily="34" charset="0"/>
                          </a:rPr>
                          <m:t>𝑝</m:t>
                        </m:r>
                        <m:r>
                          <a:rPr lang="en-GB" i="1">
                            <a:latin typeface="Cambria Math" panose="02040503050406030204" pitchFamily="18" charset="0"/>
                            <a:ea typeface="Calibri" panose="020F0502020204030204" pitchFamily="34" charset="0"/>
                            <a:cs typeface="Arial" panose="020B0604020202020204" pitchFamily="34" charset="0"/>
                          </a:rPr>
                          <m:t>0</m:t>
                        </m:r>
                      </m:sub>
                    </m:sSub>
                  </m:oMath>
                </a14:m>
                <a:r>
                  <a:rPr lang="en-GB" dirty="0">
                    <a:latin typeface="Arial" panose="020B0604020202020204" pitchFamily="34" charset="0"/>
                    <a:ea typeface="Calibri" panose="020F0502020204030204" pitchFamily="34" charset="0"/>
                    <a:cs typeface="Times New Roman" panose="02020603050405020304" pitchFamily="18" charset="0"/>
                  </a:rPr>
                  <a:t> </a:t>
                </a:r>
                <a:r>
                  <a:rPr lang="en-GB" dirty="0">
                    <a:latin typeface="Arial" panose="020B0604020202020204" pitchFamily="34" charset="0"/>
                    <a:ea typeface="Times New Roman" panose="02020603050405020304" pitchFamily="18" charset="0"/>
                    <a:cs typeface="Times New Roman" panose="02020603050405020304" pitchFamily="18" charset="0"/>
                  </a:rPr>
                  <a:t>are the evolution and pre-polarisation field strengths respectively, </a:t>
                </a:r>
                <a14:m>
                  <m:oMath xmlns:m="http://schemas.openxmlformats.org/officeDocument/2006/math">
                    <m:r>
                      <m:rPr>
                        <m:sty m:val="p"/>
                      </m:rPr>
                      <a:rPr lang="en-GB">
                        <a:latin typeface="Cambria Math" panose="02040503050406030204" pitchFamily="18" charset="0"/>
                        <a:ea typeface="Calibri" panose="020F0502020204030204" pitchFamily="34" charset="0"/>
                        <a:cs typeface="Arial" panose="020B0604020202020204" pitchFamily="34" charset="0"/>
                      </a:rPr>
                      <m:t>χ</m:t>
                    </m:r>
                  </m:oMath>
                </a14:m>
                <a:r>
                  <a:rPr lang="en-GB" dirty="0">
                    <a:latin typeface="Arial" panose="020B0604020202020204" pitchFamily="34" charset="0"/>
                    <a:ea typeface="Times New Roman" panose="02020603050405020304" pitchFamily="18" charset="0"/>
                    <a:cs typeface="Times New Roman" panose="02020603050405020304" pitchFamily="18" charset="0"/>
                  </a:rPr>
                  <a:t>  is the magnetic susceptibility of the material and </a:t>
                </a:r>
                <a14:m>
                  <m:oMath xmlns:m="http://schemas.openxmlformats.org/officeDocument/2006/math">
                    <m:sSub>
                      <m:sSubPr>
                        <m:ctrlPr>
                          <a:rPr lang="en-GB" i="1">
                            <a:latin typeface="Cambria Math" panose="02040503050406030204" pitchFamily="18" charset="0"/>
                            <a:ea typeface="Calibri" panose="020F0502020204030204" pitchFamily="34" charset="0"/>
                            <a:cs typeface="Arial" panose="020B0604020202020204" pitchFamily="34" charset="0"/>
                          </a:rPr>
                        </m:ctrlPr>
                      </m:sSubPr>
                      <m:e>
                        <m:r>
                          <m:rPr>
                            <m:sty m:val="p"/>
                          </m:rPr>
                          <a:rPr lang="en-GB">
                            <a:latin typeface="Cambria Math" panose="02040503050406030204" pitchFamily="18" charset="0"/>
                            <a:ea typeface="Calibri" panose="020F0502020204030204" pitchFamily="34" charset="0"/>
                            <a:cs typeface="Arial" panose="020B0604020202020204" pitchFamily="34" charset="0"/>
                          </a:rPr>
                          <m:t>χ</m:t>
                        </m:r>
                      </m:e>
                      <m:sub>
                        <m:r>
                          <a:rPr lang="en-GB" i="1">
                            <a:latin typeface="Cambria Math" panose="02040503050406030204" pitchFamily="18" charset="0"/>
                            <a:ea typeface="Calibri" panose="020F0502020204030204" pitchFamily="34" charset="0"/>
                            <a:cs typeface="Arial" panose="020B0604020202020204" pitchFamily="34" charset="0"/>
                          </a:rPr>
                          <m:t>𝑑</m:t>
                        </m:r>
                      </m:sub>
                    </m:sSub>
                  </m:oMath>
                </a14:m>
                <a:r>
                  <a:rPr lang="en-GB" dirty="0">
                    <a:latin typeface="Arial" panose="020B0604020202020204" pitchFamily="34" charset="0"/>
                    <a:ea typeface="Times New Roman" panose="02020603050405020304" pitchFamily="18" charset="0"/>
                    <a:cs typeface="Times New Roman" panose="02020603050405020304" pitchFamily="18" charset="0"/>
                  </a:rPr>
                  <a:t> is a modified susceptibility that takes into account incomplete polarisation. </a:t>
                </a:r>
                <a:r>
                  <a:rPr lang="en-GB" dirty="0">
                    <a:latin typeface="Arial" panose="020B0604020202020204" pitchFamily="34" charset="0"/>
                    <a:ea typeface="Calibri" panose="020F0502020204030204" pitchFamily="34" charset="0"/>
                    <a:cs typeface="Times New Roman" panose="02020603050405020304" pitchFamily="18" charset="0"/>
                  </a:rPr>
                  <a:t>Hence, for each sample, the contribution to signal from noise and the efficiency of polarisation and evolution field is fixed for each R</a:t>
                </a:r>
                <a:r>
                  <a:rPr lang="en-GB" baseline="-25000" dirty="0">
                    <a:latin typeface="Arial" panose="020B0604020202020204" pitchFamily="34" charset="0"/>
                    <a:ea typeface="Calibri" panose="020F0502020204030204" pitchFamily="34" charset="0"/>
                    <a:cs typeface="Times New Roman" panose="02020603050405020304" pitchFamily="18" charset="0"/>
                  </a:rPr>
                  <a:t>1</a:t>
                </a:r>
                <a:r>
                  <a:rPr lang="en-GB" dirty="0">
                    <a:latin typeface="Arial" panose="020B0604020202020204" pitchFamily="34" charset="0"/>
                    <a:ea typeface="Calibri" panose="020F0502020204030204" pitchFamily="34" charset="0"/>
                    <a:cs typeface="Times New Roman" panose="02020603050405020304" pitchFamily="18" charset="0"/>
                  </a:rPr>
                  <a:t> value extracted. The 95% confidence interval of each R</a:t>
                </a:r>
                <a:r>
                  <a:rPr lang="en-GB" baseline="-25000" dirty="0">
                    <a:latin typeface="Arial" panose="020B0604020202020204" pitchFamily="34" charset="0"/>
                    <a:ea typeface="Calibri" panose="020F0502020204030204" pitchFamily="34" charset="0"/>
                    <a:cs typeface="Times New Roman" panose="02020603050405020304" pitchFamily="18" charset="0"/>
                  </a:rPr>
                  <a:t>1 </a:t>
                </a:r>
                <a:r>
                  <a:rPr lang="en-GB" dirty="0">
                    <a:latin typeface="Arial" panose="020B0604020202020204" pitchFamily="34" charset="0"/>
                    <a:ea typeface="Calibri" panose="020F0502020204030204" pitchFamily="34" charset="0"/>
                    <a:cs typeface="Times New Roman" panose="02020603050405020304" pitchFamily="18" charset="0"/>
                  </a:rPr>
                  <a:t>value is obtained from each fit. </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2" name="Rectangle 1">
                <a:extLst>
                  <a:ext uri="{FF2B5EF4-FFF2-40B4-BE49-F238E27FC236}">
                    <a16:creationId xmlns:a16="http://schemas.microsoft.com/office/drawing/2014/main" id="{10C10F60-C4E0-3841-87AE-F046E5FBE550}"/>
                  </a:ext>
                </a:extLst>
              </p:cNvPr>
              <p:cNvSpPr>
                <a:spLocks noRot="1" noChangeAspect="1" noMove="1" noResize="1" noEditPoints="1" noAdjustHandles="1" noChangeArrowheads="1" noChangeShapeType="1" noTextEdit="1"/>
              </p:cNvSpPr>
              <p:nvPr/>
            </p:nvSpPr>
            <p:spPr>
              <a:xfrm>
                <a:off x="1597712" y="1080601"/>
                <a:ext cx="9296400" cy="5466689"/>
              </a:xfrm>
              <a:prstGeom prst="rect">
                <a:avLst/>
              </a:prstGeom>
              <a:blipFill>
                <a:blip r:embed="rId2"/>
                <a:stretch>
                  <a:fillRect l="-546" t="-463" b="-231"/>
                </a:stretch>
              </a:blipFill>
            </p:spPr>
            <p:txBody>
              <a:bodyPr/>
              <a:lstStyle/>
              <a:p>
                <a:r>
                  <a:rPr lang="en-US">
                    <a:noFill/>
                  </a:rPr>
                  <a:t> </a:t>
                </a:r>
              </a:p>
            </p:txBody>
          </p:sp>
        </mc:Fallback>
      </mc:AlternateContent>
    </p:spTree>
    <p:extLst>
      <p:ext uri="{BB962C8B-B14F-4D97-AF65-F5344CB8AC3E}">
        <p14:creationId xmlns:p14="http://schemas.microsoft.com/office/powerpoint/2010/main" val="726939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E4E1DF3-8549-FF43-BED0-3CE420C103FA}"/>
              </a:ext>
            </a:extLst>
          </p:cNvPr>
          <p:cNvPicPr>
            <a:picLocks noChangeAspect="1"/>
          </p:cNvPicPr>
          <p:nvPr/>
        </p:nvPicPr>
        <p:blipFill>
          <a:blip r:embed="rId2"/>
          <a:stretch>
            <a:fillRect/>
          </a:stretch>
        </p:blipFill>
        <p:spPr>
          <a:xfrm>
            <a:off x="435767" y="1298224"/>
            <a:ext cx="7251966" cy="5001799"/>
          </a:xfrm>
          <a:prstGeom prst="rect">
            <a:avLst/>
          </a:prstGeom>
        </p:spPr>
      </p:pic>
      <p:sp>
        <p:nvSpPr>
          <p:cNvPr id="5" name="TextBox 4">
            <a:extLst>
              <a:ext uri="{FF2B5EF4-FFF2-40B4-BE49-F238E27FC236}">
                <a16:creationId xmlns:a16="http://schemas.microsoft.com/office/drawing/2014/main" id="{28BDB29B-7606-6841-8C42-1B54CF8700FD}"/>
              </a:ext>
            </a:extLst>
          </p:cNvPr>
          <p:cNvSpPr txBox="1"/>
          <p:nvPr/>
        </p:nvSpPr>
        <p:spPr>
          <a:xfrm>
            <a:off x="356745" y="495179"/>
            <a:ext cx="4678099" cy="523220"/>
          </a:xfrm>
          <a:prstGeom prst="rect">
            <a:avLst/>
          </a:prstGeom>
          <a:noFill/>
        </p:spPr>
        <p:txBody>
          <a:bodyPr wrap="square" rtlCol="0">
            <a:spAutoFit/>
          </a:bodyPr>
          <a:lstStyle/>
          <a:p>
            <a:r>
              <a:rPr lang="en-US" sz="2800" dirty="0"/>
              <a:t>R</a:t>
            </a:r>
            <a:r>
              <a:rPr lang="en-US" sz="2800" baseline="-25000" dirty="0"/>
              <a:t>1</a:t>
            </a:r>
            <a:r>
              <a:rPr lang="en-US" sz="2800" dirty="0"/>
              <a:t> NMRD from drawn ROI </a:t>
            </a:r>
          </a:p>
        </p:txBody>
      </p:sp>
      <p:sp>
        <p:nvSpPr>
          <p:cNvPr id="6" name="Rectangle 5">
            <a:extLst>
              <a:ext uri="{FF2B5EF4-FFF2-40B4-BE49-F238E27FC236}">
                <a16:creationId xmlns:a16="http://schemas.microsoft.com/office/drawing/2014/main" id="{80A0A53D-4E3D-C543-89FE-290D1FCB8AF8}"/>
              </a:ext>
            </a:extLst>
          </p:cNvPr>
          <p:cNvSpPr/>
          <p:nvPr/>
        </p:nvSpPr>
        <p:spPr>
          <a:xfrm>
            <a:off x="538564" y="1537398"/>
            <a:ext cx="2185181" cy="229272"/>
          </a:xfrm>
          <a:prstGeom prst="rect">
            <a:avLst/>
          </a:pr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61C86072-BA14-F540-AF3D-6536858129D5}"/>
              </a:ext>
            </a:extLst>
          </p:cNvPr>
          <p:cNvSpPr/>
          <p:nvPr/>
        </p:nvSpPr>
        <p:spPr>
          <a:xfrm>
            <a:off x="538564" y="1811086"/>
            <a:ext cx="2185181" cy="231344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C4683072-8575-C744-B802-82173DA02AA9}"/>
              </a:ext>
            </a:extLst>
          </p:cNvPr>
          <p:cNvSpPr/>
          <p:nvPr/>
        </p:nvSpPr>
        <p:spPr>
          <a:xfrm>
            <a:off x="538563" y="4163440"/>
            <a:ext cx="2185181" cy="1999032"/>
          </a:xfrm>
          <a:prstGeom prst="rect">
            <a:avLst/>
          </a:prstGeom>
          <a:noFill/>
          <a:ln w="19050">
            <a:solidFill>
              <a:srgbClr val="21FF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056DBC9C-BCAC-A747-B4C8-5CD4CC8B8691}"/>
              </a:ext>
            </a:extLst>
          </p:cNvPr>
          <p:cNvSpPr/>
          <p:nvPr/>
        </p:nvSpPr>
        <p:spPr>
          <a:xfrm>
            <a:off x="2831406" y="1772646"/>
            <a:ext cx="1852462" cy="2454022"/>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4762B8BA-BA59-4547-9B8D-0226AC740A68}"/>
              </a:ext>
            </a:extLst>
          </p:cNvPr>
          <p:cNvSpPr/>
          <p:nvPr/>
        </p:nvSpPr>
        <p:spPr>
          <a:xfrm>
            <a:off x="2831406" y="4269412"/>
            <a:ext cx="1852462" cy="1893060"/>
          </a:xfrm>
          <a:prstGeom prst="rect">
            <a:avLst/>
          </a:prstGeom>
          <a:noFill/>
          <a:ln w="19050">
            <a:solidFill>
              <a:srgbClr val="FE87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AEF18FC-F2F2-F248-A59F-65F69CC33935}"/>
              </a:ext>
            </a:extLst>
          </p:cNvPr>
          <p:cNvSpPr/>
          <p:nvPr/>
        </p:nvSpPr>
        <p:spPr>
          <a:xfrm>
            <a:off x="4720194" y="1758053"/>
            <a:ext cx="2872244" cy="3879125"/>
          </a:xfrm>
          <a:prstGeom prst="rect">
            <a:avLst/>
          </a:prstGeom>
          <a:noFill/>
          <a:ln w="19050">
            <a:solidFill>
              <a:srgbClr val="B1FD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08FE2BC7-609A-5144-A4F0-7B2D14CC37EF}"/>
              </a:ext>
            </a:extLst>
          </p:cNvPr>
          <p:cNvSpPr/>
          <p:nvPr/>
        </p:nvSpPr>
        <p:spPr>
          <a:xfrm>
            <a:off x="4720192" y="5690680"/>
            <a:ext cx="2872245" cy="471791"/>
          </a:xfrm>
          <a:prstGeom prst="rect">
            <a:avLst/>
          </a:prstGeom>
          <a:noFill/>
          <a:ln w="19050">
            <a:solidFill>
              <a:srgbClr val="F678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AB938464-9D14-C845-B7EB-6BEB49834098}"/>
              </a:ext>
            </a:extLst>
          </p:cNvPr>
          <p:cNvSpPr txBox="1"/>
          <p:nvPr/>
        </p:nvSpPr>
        <p:spPr>
          <a:xfrm>
            <a:off x="301014" y="1527030"/>
            <a:ext cx="227991" cy="215444"/>
          </a:xfrm>
          <a:prstGeom prst="rect">
            <a:avLst/>
          </a:prstGeom>
          <a:solidFill>
            <a:srgbClr val="7030A0"/>
          </a:solidFill>
        </p:spPr>
        <p:txBody>
          <a:bodyPr wrap="square" rtlCol="0">
            <a:spAutoFit/>
          </a:bodyPr>
          <a:lstStyle/>
          <a:p>
            <a:r>
              <a:rPr lang="en-US" sz="800" b="1" dirty="0">
                <a:solidFill>
                  <a:schemeClr val="bg1"/>
                </a:solidFill>
              </a:rPr>
              <a:t>1</a:t>
            </a:r>
          </a:p>
        </p:txBody>
      </p:sp>
      <p:sp>
        <p:nvSpPr>
          <p:cNvPr id="15" name="TextBox 14">
            <a:extLst>
              <a:ext uri="{FF2B5EF4-FFF2-40B4-BE49-F238E27FC236}">
                <a16:creationId xmlns:a16="http://schemas.microsoft.com/office/drawing/2014/main" id="{AECA82F5-77D0-E04C-B09A-81C9808C54A9}"/>
              </a:ext>
            </a:extLst>
          </p:cNvPr>
          <p:cNvSpPr txBox="1"/>
          <p:nvPr/>
        </p:nvSpPr>
        <p:spPr>
          <a:xfrm>
            <a:off x="303356" y="1805634"/>
            <a:ext cx="227991" cy="215444"/>
          </a:xfrm>
          <a:prstGeom prst="rect">
            <a:avLst/>
          </a:prstGeom>
          <a:solidFill>
            <a:srgbClr val="FF0000"/>
          </a:solidFill>
        </p:spPr>
        <p:txBody>
          <a:bodyPr wrap="square" rtlCol="0">
            <a:spAutoFit/>
          </a:bodyPr>
          <a:lstStyle/>
          <a:p>
            <a:r>
              <a:rPr lang="en-US" sz="800" b="1" dirty="0">
                <a:solidFill>
                  <a:schemeClr val="bg1"/>
                </a:solidFill>
              </a:rPr>
              <a:t>2</a:t>
            </a:r>
          </a:p>
        </p:txBody>
      </p:sp>
      <p:sp>
        <p:nvSpPr>
          <p:cNvPr id="16" name="TextBox 15">
            <a:extLst>
              <a:ext uri="{FF2B5EF4-FFF2-40B4-BE49-F238E27FC236}">
                <a16:creationId xmlns:a16="http://schemas.microsoft.com/office/drawing/2014/main" id="{9D4D2F8E-5F6E-B24F-B404-85AA0F03A0C8}"/>
              </a:ext>
            </a:extLst>
          </p:cNvPr>
          <p:cNvSpPr txBox="1"/>
          <p:nvPr/>
        </p:nvSpPr>
        <p:spPr>
          <a:xfrm>
            <a:off x="288482" y="4156714"/>
            <a:ext cx="254881" cy="215444"/>
          </a:xfrm>
          <a:prstGeom prst="rect">
            <a:avLst/>
          </a:prstGeom>
          <a:solidFill>
            <a:srgbClr val="21FFE6"/>
          </a:solidFill>
        </p:spPr>
        <p:txBody>
          <a:bodyPr wrap="square" rtlCol="0">
            <a:spAutoFit/>
          </a:bodyPr>
          <a:lstStyle/>
          <a:p>
            <a:r>
              <a:rPr lang="en-US" sz="800" b="1" dirty="0">
                <a:solidFill>
                  <a:schemeClr val="bg1"/>
                </a:solidFill>
              </a:rPr>
              <a:t>3</a:t>
            </a:r>
          </a:p>
        </p:txBody>
      </p:sp>
      <p:sp>
        <p:nvSpPr>
          <p:cNvPr id="17" name="TextBox 16">
            <a:extLst>
              <a:ext uri="{FF2B5EF4-FFF2-40B4-BE49-F238E27FC236}">
                <a16:creationId xmlns:a16="http://schemas.microsoft.com/office/drawing/2014/main" id="{60B46592-9B5A-0F46-AFDE-3085EE04118A}"/>
              </a:ext>
            </a:extLst>
          </p:cNvPr>
          <p:cNvSpPr txBox="1"/>
          <p:nvPr/>
        </p:nvSpPr>
        <p:spPr>
          <a:xfrm>
            <a:off x="4468342" y="1550105"/>
            <a:ext cx="227991" cy="215444"/>
          </a:xfrm>
          <a:prstGeom prst="rect">
            <a:avLst/>
          </a:prstGeom>
          <a:solidFill>
            <a:srgbClr val="0070C0"/>
          </a:solidFill>
        </p:spPr>
        <p:txBody>
          <a:bodyPr wrap="square" rtlCol="0">
            <a:spAutoFit/>
          </a:bodyPr>
          <a:lstStyle/>
          <a:p>
            <a:r>
              <a:rPr lang="en-US" sz="800" b="1" dirty="0">
                <a:solidFill>
                  <a:schemeClr val="bg1"/>
                </a:solidFill>
              </a:rPr>
              <a:t>4</a:t>
            </a:r>
          </a:p>
        </p:txBody>
      </p:sp>
      <p:sp>
        <p:nvSpPr>
          <p:cNvPr id="18" name="TextBox 17">
            <a:extLst>
              <a:ext uri="{FF2B5EF4-FFF2-40B4-BE49-F238E27FC236}">
                <a16:creationId xmlns:a16="http://schemas.microsoft.com/office/drawing/2014/main" id="{E120BC6A-D0E4-AA4E-83EE-9BBBC2E6946A}"/>
              </a:ext>
            </a:extLst>
          </p:cNvPr>
          <p:cNvSpPr txBox="1"/>
          <p:nvPr/>
        </p:nvSpPr>
        <p:spPr>
          <a:xfrm>
            <a:off x="4457541" y="6162471"/>
            <a:ext cx="227991" cy="215444"/>
          </a:xfrm>
          <a:prstGeom prst="rect">
            <a:avLst/>
          </a:prstGeom>
          <a:solidFill>
            <a:srgbClr val="FE8734"/>
          </a:solidFill>
        </p:spPr>
        <p:txBody>
          <a:bodyPr wrap="square" rtlCol="0">
            <a:spAutoFit/>
          </a:bodyPr>
          <a:lstStyle/>
          <a:p>
            <a:r>
              <a:rPr lang="en-US" sz="800" b="1" dirty="0">
                <a:solidFill>
                  <a:schemeClr val="bg1"/>
                </a:solidFill>
              </a:rPr>
              <a:t>5</a:t>
            </a:r>
          </a:p>
        </p:txBody>
      </p:sp>
      <p:sp>
        <p:nvSpPr>
          <p:cNvPr id="19" name="TextBox 18">
            <a:extLst>
              <a:ext uri="{FF2B5EF4-FFF2-40B4-BE49-F238E27FC236}">
                <a16:creationId xmlns:a16="http://schemas.microsoft.com/office/drawing/2014/main" id="{574A4F32-48DF-BC40-88D3-8D91C2828410}"/>
              </a:ext>
            </a:extLst>
          </p:cNvPr>
          <p:cNvSpPr txBox="1"/>
          <p:nvPr/>
        </p:nvSpPr>
        <p:spPr>
          <a:xfrm>
            <a:off x="7621385" y="1719868"/>
            <a:ext cx="227991" cy="215444"/>
          </a:xfrm>
          <a:prstGeom prst="rect">
            <a:avLst/>
          </a:prstGeom>
          <a:solidFill>
            <a:srgbClr val="B1FD60"/>
          </a:solidFill>
        </p:spPr>
        <p:txBody>
          <a:bodyPr wrap="square" rtlCol="0">
            <a:spAutoFit/>
          </a:bodyPr>
          <a:lstStyle/>
          <a:p>
            <a:r>
              <a:rPr lang="en-US" sz="800" b="1" dirty="0">
                <a:solidFill>
                  <a:schemeClr val="bg1"/>
                </a:solidFill>
              </a:rPr>
              <a:t>6</a:t>
            </a:r>
          </a:p>
        </p:txBody>
      </p:sp>
      <p:sp>
        <p:nvSpPr>
          <p:cNvPr id="20" name="TextBox 19">
            <a:extLst>
              <a:ext uri="{FF2B5EF4-FFF2-40B4-BE49-F238E27FC236}">
                <a16:creationId xmlns:a16="http://schemas.microsoft.com/office/drawing/2014/main" id="{337BFFE9-EB3F-104D-B9C4-E69D9F3F4759}"/>
              </a:ext>
            </a:extLst>
          </p:cNvPr>
          <p:cNvSpPr txBox="1"/>
          <p:nvPr/>
        </p:nvSpPr>
        <p:spPr>
          <a:xfrm>
            <a:off x="7370277" y="6174573"/>
            <a:ext cx="227991" cy="215444"/>
          </a:xfrm>
          <a:prstGeom prst="rect">
            <a:avLst/>
          </a:prstGeom>
          <a:solidFill>
            <a:srgbClr val="F678F9"/>
          </a:solidFill>
        </p:spPr>
        <p:txBody>
          <a:bodyPr wrap="square" rtlCol="0">
            <a:spAutoFit/>
          </a:bodyPr>
          <a:lstStyle/>
          <a:p>
            <a:r>
              <a:rPr lang="en-US" sz="800" b="1" dirty="0">
                <a:solidFill>
                  <a:schemeClr val="bg1"/>
                </a:solidFill>
              </a:rPr>
              <a:t>7</a:t>
            </a:r>
          </a:p>
        </p:txBody>
      </p:sp>
      <p:sp>
        <p:nvSpPr>
          <p:cNvPr id="22" name="TextBox 21">
            <a:extLst>
              <a:ext uri="{FF2B5EF4-FFF2-40B4-BE49-F238E27FC236}">
                <a16:creationId xmlns:a16="http://schemas.microsoft.com/office/drawing/2014/main" id="{977EC7D7-8D0B-A14C-A3DC-6F604D9A3325}"/>
              </a:ext>
            </a:extLst>
          </p:cNvPr>
          <p:cNvSpPr txBox="1"/>
          <p:nvPr/>
        </p:nvSpPr>
        <p:spPr>
          <a:xfrm>
            <a:off x="8417140" y="1329013"/>
            <a:ext cx="227991" cy="215444"/>
          </a:xfrm>
          <a:prstGeom prst="rect">
            <a:avLst/>
          </a:prstGeom>
          <a:solidFill>
            <a:srgbClr val="7030A0"/>
          </a:solidFill>
        </p:spPr>
        <p:txBody>
          <a:bodyPr wrap="square" rtlCol="0">
            <a:spAutoFit/>
          </a:bodyPr>
          <a:lstStyle/>
          <a:p>
            <a:r>
              <a:rPr lang="en-US" sz="800" b="1" dirty="0">
                <a:solidFill>
                  <a:schemeClr val="bg1"/>
                </a:solidFill>
              </a:rPr>
              <a:t>1</a:t>
            </a:r>
          </a:p>
        </p:txBody>
      </p:sp>
      <p:sp>
        <p:nvSpPr>
          <p:cNvPr id="23" name="TextBox 22">
            <a:extLst>
              <a:ext uri="{FF2B5EF4-FFF2-40B4-BE49-F238E27FC236}">
                <a16:creationId xmlns:a16="http://schemas.microsoft.com/office/drawing/2014/main" id="{FA551E6B-9E21-4D48-968F-0C9BF6B5E745}"/>
              </a:ext>
            </a:extLst>
          </p:cNvPr>
          <p:cNvSpPr txBox="1"/>
          <p:nvPr/>
        </p:nvSpPr>
        <p:spPr>
          <a:xfrm>
            <a:off x="8422303" y="1688865"/>
            <a:ext cx="227991" cy="215444"/>
          </a:xfrm>
          <a:prstGeom prst="rect">
            <a:avLst/>
          </a:prstGeom>
          <a:solidFill>
            <a:srgbClr val="FF0000"/>
          </a:solidFill>
        </p:spPr>
        <p:txBody>
          <a:bodyPr wrap="square" rtlCol="0">
            <a:spAutoFit/>
          </a:bodyPr>
          <a:lstStyle/>
          <a:p>
            <a:r>
              <a:rPr lang="en-US" sz="800" b="1" dirty="0">
                <a:solidFill>
                  <a:schemeClr val="bg1"/>
                </a:solidFill>
              </a:rPr>
              <a:t>2</a:t>
            </a:r>
          </a:p>
        </p:txBody>
      </p:sp>
      <p:sp>
        <p:nvSpPr>
          <p:cNvPr id="24" name="TextBox 23">
            <a:extLst>
              <a:ext uri="{FF2B5EF4-FFF2-40B4-BE49-F238E27FC236}">
                <a16:creationId xmlns:a16="http://schemas.microsoft.com/office/drawing/2014/main" id="{3CEFB81D-4685-214E-A054-5337F1518CC4}"/>
              </a:ext>
            </a:extLst>
          </p:cNvPr>
          <p:cNvSpPr txBox="1"/>
          <p:nvPr/>
        </p:nvSpPr>
        <p:spPr>
          <a:xfrm>
            <a:off x="8417139" y="2044142"/>
            <a:ext cx="227991" cy="215444"/>
          </a:xfrm>
          <a:prstGeom prst="rect">
            <a:avLst/>
          </a:prstGeom>
          <a:solidFill>
            <a:srgbClr val="21FFE6"/>
          </a:solidFill>
        </p:spPr>
        <p:txBody>
          <a:bodyPr wrap="square" rtlCol="0">
            <a:spAutoFit/>
          </a:bodyPr>
          <a:lstStyle/>
          <a:p>
            <a:r>
              <a:rPr lang="en-US" sz="800" b="1" dirty="0">
                <a:solidFill>
                  <a:schemeClr val="bg1"/>
                </a:solidFill>
              </a:rPr>
              <a:t>3</a:t>
            </a:r>
          </a:p>
        </p:txBody>
      </p:sp>
      <p:sp>
        <p:nvSpPr>
          <p:cNvPr id="25" name="TextBox 24">
            <a:extLst>
              <a:ext uri="{FF2B5EF4-FFF2-40B4-BE49-F238E27FC236}">
                <a16:creationId xmlns:a16="http://schemas.microsoft.com/office/drawing/2014/main" id="{AA35187D-CC6A-1048-9755-6E3DD5783795}"/>
              </a:ext>
            </a:extLst>
          </p:cNvPr>
          <p:cNvSpPr txBox="1"/>
          <p:nvPr/>
        </p:nvSpPr>
        <p:spPr>
          <a:xfrm>
            <a:off x="8417139" y="2399419"/>
            <a:ext cx="227991" cy="215444"/>
          </a:xfrm>
          <a:prstGeom prst="rect">
            <a:avLst/>
          </a:prstGeom>
          <a:solidFill>
            <a:srgbClr val="0070C0"/>
          </a:solidFill>
        </p:spPr>
        <p:txBody>
          <a:bodyPr wrap="square" rtlCol="0">
            <a:spAutoFit/>
          </a:bodyPr>
          <a:lstStyle/>
          <a:p>
            <a:r>
              <a:rPr lang="en-US" sz="800" b="1" dirty="0">
                <a:solidFill>
                  <a:schemeClr val="bg1"/>
                </a:solidFill>
              </a:rPr>
              <a:t>4</a:t>
            </a:r>
          </a:p>
        </p:txBody>
      </p:sp>
      <p:sp>
        <p:nvSpPr>
          <p:cNvPr id="26" name="TextBox 25">
            <a:extLst>
              <a:ext uri="{FF2B5EF4-FFF2-40B4-BE49-F238E27FC236}">
                <a16:creationId xmlns:a16="http://schemas.microsoft.com/office/drawing/2014/main" id="{AAD62B2F-F014-DA41-A250-0B00210643CE}"/>
              </a:ext>
            </a:extLst>
          </p:cNvPr>
          <p:cNvSpPr txBox="1"/>
          <p:nvPr/>
        </p:nvSpPr>
        <p:spPr>
          <a:xfrm>
            <a:off x="8417138" y="2754696"/>
            <a:ext cx="227991" cy="215444"/>
          </a:xfrm>
          <a:prstGeom prst="rect">
            <a:avLst/>
          </a:prstGeom>
          <a:solidFill>
            <a:srgbClr val="FE8734"/>
          </a:solidFill>
        </p:spPr>
        <p:txBody>
          <a:bodyPr wrap="square" rtlCol="0">
            <a:spAutoFit/>
          </a:bodyPr>
          <a:lstStyle/>
          <a:p>
            <a:r>
              <a:rPr lang="en-US" sz="800" b="1" dirty="0">
                <a:solidFill>
                  <a:schemeClr val="bg1"/>
                </a:solidFill>
              </a:rPr>
              <a:t>5</a:t>
            </a:r>
          </a:p>
        </p:txBody>
      </p:sp>
      <p:sp>
        <p:nvSpPr>
          <p:cNvPr id="27" name="TextBox 26">
            <a:extLst>
              <a:ext uri="{FF2B5EF4-FFF2-40B4-BE49-F238E27FC236}">
                <a16:creationId xmlns:a16="http://schemas.microsoft.com/office/drawing/2014/main" id="{28687770-F7DF-E448-AAA3-FA37D17235FC}"/>
              </a:ext>
            </a:extLst>
          </p:cNvPr>
          <p:cNvSpPr txBox="1"/>
          <p:nvPr/>
        </p:nvSpPr>
        <p:spPr>
          <a:xfrm>
            <a:off x="8417137" y="3101713"/>
            <a:ext cx="227991" cy="215444"/>
          </a:xfrm>
          <a:prstGeom prst="rect">
            <a:avLst/>
          </a:prstGeom>
          <a:solidFill>
            <a:srgbClr val="B1FD60"/>
          </a:solidFill>
        </p:spPr>
        <p:txBody>
          <a:bodyPr wrap="square" rtlCol="0">
            <a:spAutoFit/>
          </a:bodyPr>
          <a:lstStyle/>
          <a:p>
            <a:r>
              <a:rPr lang="en-US" sz="800" b="1" dirty="0">
                <a:solidFill>
                  <a:schemeClr val="bg1"/>
                </a:solidFill>
              </a:rPr>
              <a:t>6</a:t>
            </a:r>
          </a:p>
        </p:txBody>
      </p:sp>
      <p:sp>
        <p:nvSpPr>
          <p:cNvPr id="28" name="TextBox 27">
            <a:extLst>
              <a:ext uri="{FF2B5EF4-FFF2-40B4-BE49-F238E27FC236}">
                <a16:creationId xmlns:a16="http://schemas.microsoft.com/office/drawing/2014/main" id="{C80FCB54-D86C-F249-929E-D53FFD5F6032}"/>
              </a:ext>
            </a:extLst>
          </p:cNvPr>
          <p:cNvSpPr txBox="1"/>
          <p:nvPr/>
        </p:nvSpPr>
        <p:spPr>
          <a:xfrm>
            <a:off x="8417136" y="3466498"/>
            <a:ext cx="227991" cy="215444"/>
          </a:xfrm>
          <a:prstGeom prst="rect">
            <a:avLst/>
          </a:prstGeom>
          <a:solidFill>
            <a:srgbClr val="F678F9"/>
          </a:solidFill>
        </p:spPr>
        <p:txBody>
          <a:bodyPr wrap="square" rtlCol="0">
            <a:spAutoFit/>
          </a:bodyPr>
          <a:lstStyle/>
          <a:p>
            <a:r>
              <a:rPr lang="en-US" sz="800" b="1" dirty="0">
                <a:solidFill>
                  <a:schemeClr val="bg1"/>
                </a:solidFill>
              </a:rPr>
              <a:t>7</a:t>
            </a:r>
          </a:p>
        </p:txBody>
      </p:sp>
      <p:sp>
        <p:nvSpPr>
          <p:cNvPr id="29" name="TextBox 28">
            <a:extLst>
              <a:ext uri="{FF2B5EF4-FFF2-40B4-BE49-F238E27FC236}">
                <a16:creationId xmlns:a16="http://schemas.microsoft.com/office/drawing/2014/main" id="{6047204B-277A-0A40-8B56-DA5E980C07AD}"/>
              </a:ext>
            </a:extLst>
          </p:cNvPr>
          <p:cNvSpPr txBox="1"/>
          <p:nvPr/>
        </p:nvSpPr>
        <p:spPr>
          <a:xfrm>
            <a:off x="8788001" y="1295237"/>
            <a:ext cx="2629299" cy="276999"/>
          </a:xfrm>
          <a:prstGeom prst="rect">
            <a:avLst/>
          </a:prstGeom>
          <a:noFill/>
        </p:spPr>
        <p:txBody>
          <a:bodyPr wrap="square" rtlCol="0">
            <a:spAutoFit/>
          </a:bodyPr>
          <a:lstStyle/>
          <a:p>
            <a:r>
              <a:rPr lang="en-US" sz="1200" dirty="0"/>
              <a:t>Load file from ImageProcessing.</a:t>
            </a:r>
          </a:p>
        </p:txBody>
      </p:sp>
      <p:sp>
        <p:nvSpPr>
          <p:cNvPr id="30" name="TextBox 29">
            <a:extLst>
              <a:ext uri="{FF2B5EF4-FFF2-40B4-BE49-F238E27FC236}">
                <a16:creationId xmlns:a16="http://schemas.microsoft.com/office/drawing/2014/main" id="{3C50C96B-9FCC-0F4D-B133-D976E9E48694}"/>
              </a:ext>
            </a:extLst>
          </p:cNvPr>
          <p:cNvSpPr txBox="1"/>
          <p:nvPr/>
        </p:nvSpPr>
        <p:spPr>
          <a:xfrm>
            <a:off x="8788000" y="1666743"/>
            <a:ext cx="2133999" cy="276999"/>
          </a:xfrm>
          <a:prstGeom prst="rect">
            <a:avLst/>
          </a:prstGeom>
          <a:noFill/>
        </p:spPr>
        <p:txBody>
          <a:bodyPr wrap="square" rtlCol="0">
            <a:spAutoFit/>
          </a:bodyPr>
          <a:lstStyle/>
          <a:p>
            <a:r>
              <a:rPr lang="en-US" sz="1200" dirty="0"/>
              <a:t>Image display.</a:t>
            </a:r>
          </a:p>
        </p:txBody>
      </p:sp>
      <p:sp>
        <p:nvSpPr>
          <p:cNvPr id="31" name="TextBox 30">
            <a:extLst>
              <a:ext uri="{FF2B5EF4-FFF2-40B4-BE49-F238E27FC236}">
                <a16:creationId xmlns:a16="http://schemas.microsoft.com/office/drawing/2014/main" id="{2478153F-B57F-4245-9C10-69411B5EB907}"/>
              </a:ext>
            </a:extLst>
          </p:cNvPr>
          <p:cNvSpPr txBox="1"/>
          <p:nvPr/>
        </p:nvSpPr>
        <p:spPr>
          <a:xfrm>
            <a:off x="8777453" y="2012797"/>
            <a:ext cx="2957347" cy="276999"/>
          </a:xfrm>
          <a:prstGeom prst="rect">
            <a:avLst/>
          </a:prstGeom>
          <a:noFill/>
        </p:spPr>
        <p:txBody>
          <a:bodyPr wrap="square" rtlCol="0">
            <a:spAutoFit/>
          </a:bodyPr>
          <a:lstStyle/>
          <a:p>
            <a:r>
              <a:rPr lang="en-US" sz="1200" dirty="0"/>
              <a:t>Draw or Load mask. Remove outlier images.</a:t>
            </a:r>
          </a:p>
        </p:txBody>
      </p:sp>
      <p:sp>
        <p:nvSpPr>
          <p:cNvPr id="32" name="TextBox 31">
            <a:extLst>
              <a:ext uri="{FF2B5EF4-FFF2-40B4-BE49-F238E27FC236}">
                <a16:creationId xmlns:a16="http://schemas.microsoft.com/office/drawing/2014/main" id="{F3C00144-741C-A14B-9750-3CF06B3EE573}"/>
              </a:ext>
            </a:extLst>
          </p:cNvPr>
          <p:cNvSpPr txBox="1"/>
          <p:nvPr/>
        </p:nvSpPr>
        <p:spPr>
          <a:xfrm>
            <a:off x="8782082" y="2384303"/>
            <a:ext cx="3515820" cy="276999"/>
          </a:xfrm>
          <a:prstGeom prst="rect">
            <a:avLst/>
          </a:prstGeom>
          <a:noFill/>
        </p:spPr>
        <p:txBody>
          <a:bodyPr wrap="square" rtlCol="0">
            <a:spAutoFit/>
          </a:bodyPr>
          <a:lstStyle/>
          <a:p>
            <a:r>
              <a:rPr lang="en-US" sz="1200" dirty="0"/>
              <a:t>Draw ROI. Place circle ROI. Load ROI.</a:t>
            </a:r>
          </a:p>
        </p:txBody>
      </p:sp>
      <p:sp>
        <p:nvSpPr>
          <p:cNvPr id="33" name="TextBox 32">
            <a:extLst>
              <a:ext uri="{FF2B5EF4-FFF2-40B4-BE49-F238E27FC236}">
                <a16:creationId xmlns:a16="http://schemas.microsoft.com/office/drawing/2014/main" id="{CA11578D-A1D6-6141-A85B-0B570D40C52A}"/>
              </a:ext>
            </a:extLst>
          </p:cNvPr>
          <p:cNvSpPr txBox="1"/>
          <p:nvPr/>
        </p:nvSpPr>
        <p:spPr>
          <a:xfrm>
            <a:off x="8788864" y="2717709"/>
            <a:ext cx="3515820" cy="276999"/>
          </a:xfrm>
          <a:prstGeom prst="rect">
            <a:avLst/>
          </a:prstGeom>
          <a:noFill/>
        </p:spPr>
        <p:txBody>
          <a:bodyPr wrap="square" rtlCol="0">
            <a:spAutoFit/>
          </a:bodyPr>
          <a:lstStyle/>
          <a:p>
            <a:r>
              <a:rPr lang="en-US" sz="1200" dirty="0"/>
              <a:t>Initialise fit parameters.</a:t>
            </a:r>
          </a:p>
        </p:txBody>
      </p:sp>
      <p:sp>
        <p:nvSpPr>
          <p:cNvPr id="35" name="TextBox 34">
            <a:extLst>
              <a:ext uri="{FF2B5EF4-FFF2-40B4-BE49-F238E27FC236}">
                <a16:creationId xmlns:a16="http://schemas.microsoft.com/office/drawing/2014/main" id="{53EFA80C-83F2-EE45-A6CD-01FE7972C7FC}"/>
              </a:ext>
            </a:extLst>
          </p:cNvPr>
          <p:cNvSpPr txBox="1"/>
          <p:nvPr/>
        </p:nvSpPr>
        <p:spPr>
          <a:xfrm>
            <a:off x="8788864" y="3081916"/>
            <a:ext cx="3088001" cy="276999"/>
          </a:xfrm>
          <a:prstGeom prst="rect">
            <a:avLst/>
          </a:prstGeom>
          <a:noFill/>
        </p:spPr>
        <p:txBody>
          <a:bodyPr wrap="square" rtlCol="0">
            <a:spAutoFit/>
          </a:bodyPr>
          <a:lstStyle/>
          <a:p>
            <a:r>
              <a:rPr lang="en-US" sz="1200" dirty="0"/>
              <a:t>Display R</a:t>
            </a:r>
            <a:r>
              <a:rPr lang="en-US" sz="1200" baseline="-25000" dirty="0"/>
              <a:t>1</a:t>
            </a:r>
            <a:r>
              <a:rPr lang="en-US" sz="1200" dirty="0"/>
              <a:t> NMRD, fit result, and ROI.</a:t>
            </a:r>
          </a:p>
        </p:txBody>
      </p:sp>
      <p:sp>
        <p:nvSpPr>
          <p:cNvPr id="36" name="TextBox 35">
            <a:extLst>
              <a:ext uri="{FF2B5EF4-FFF2-40B4-BE49-F238E27FC236}">
                <a16:creationId xmlns:a16="http://schemas.microsoft.com/office/drawing/2014/main" id="{E1B5C6ED-EF1A-1148-942E-DB097434D8AB}"/>
              </a:ext>
            </a:extLst>
          </p:cNvPr>
          <p:cNvSpPr txBox="1"/>
          <p:nvPr/>
        </p:nvSpPr>
        <p:spPr>
          <a:xfrm>
            <a:off x="8788864" y="3427797"/>
            <a:ext cx="3183296" cy="276999"/>
          </a:xfrm>
          <a:prstGeom prst="rect">
            <a:avLst/>
          </a:prstGeom>
          <a:noFill/>
        </p:spPr>
        <p:txBody>
          <a:bodyPr wrap="square" rtlCol="0">
            <a:spAutoFit/>
          </a:bodyPr>
          <a:lstStyle/>
          <a:p>
            <a:r>
              <a:rPr lang="en-US" sz="1200" dirty="0"/>
              <a:t>Save data to Excel sheet and MATLAB structure.</a:t>
            </a:r>
          </a:p>
        </p:txBody>
      </p:sp>
      <p:sp>
        <p:nvSpPr>
          <p:cNvPr id="39" name="TextBox 38">
            <a:extLst>
              <a:ext uri="{FF2B5EF4-FFF2-40B4-BE49-F238E27FC236}">
                <a16:creationId xmlns:a16="http://schemas.microsoft.com/office/drawing/2014/main" id="{E6C2CD43-B41F-A34D-892F-AAC4E3AF7442}"/>
              </a:ext>
            </a:extLst>
          </p:cNvPr>
          <p:cNvSpPr txBox="1"/>
          <p:nvPr/>
        </p:nvSpPr>
        <p:spPr>
          <a:xfrm>
            <a:off x="11831782" y="1579418"/>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634993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61569E5-5CF5-1049-A860-B20A9028E4DE}"/>
              </a:ext>
            </a:extLst>
          </p:cNvPr>
          <p:cNvPicPr>
            <a:picLocks noChangeAspect="1"/>
          </p:cNvPicPr>
          <p:nvPr/>
        </p:nvPicPr>
        <p:blipFill>
          <a:blip r:embed="rId2"/>
          <a:stretch>
            <a:fillRect/>
          </a:stretch>
        </p:blipFill>
        <p:spPr>
          <a:xfrm>
            <a:off x="855682" y="1192893"/>
            <a:ext cx="3383809" cy="380143"/>
          </a:xfrm>
          <a:prstGeom prst="rect">
            <a:avLst/>
          </a:prstGeom>
        </p:spPr>
      </p:pic>
      <p:sp>
        <p:nvSpPr>
          <p:cNvPr id="7" name="TextBox 6">
            <a:extLst>
              <a:ext uri="{FF2B5EF4-FFF2-40B4-BE49-F238E27FC236}">
                <a16:creationId xmlns:a16="http://schemas.microsoft.com/office/drawing/2014/main" id="{DAFD40F7-A13B-8949-AAA4-BC6C9BE1E361}"/>
              </a:ext>
            </a:extLst>
          </p:cNvPr>
          <p:cNvSpPr txBox="1"/>
          <p:nvPr/>
        </p:nvSpPr>
        <p:spPr>
          <a:xfrm>
            <a:off x="-93" y="-1028"/>
            <a:ext cx="348775" cy="400110"/>
          </a:xfrm>
          <a:prstGeom prst="rect">
            <a:avLst/>
          </a:prstGeom>
          <a:solidFill>
            <a:srgbClr val="7030A0"/>
          </a:solidFill>
        </p:spPr>
        <p:txBody>
          <a:bodyPr wrap="square" rtlCol="0">
            <a:spAutoFit/>
          </a:bodyPr>
          <a:lstStyle/>
          <a:p>
            <a:r>
              <a:rPr lang="en-US" sz="2000" b="1" dirty="0">
                <a:solidFill>
                  <a:schemeClr val="bg1"/>
                </a:solidFill>
              </a:rPr>
              <a:t>1</a:t>
            </a:r>
          </a:p>
        </p:txBody>
      </p:sp>
      <p:sp>
        <p:nvSpPr>
          <p:cNvPr id="8" name="TextBox 7">
            <a:extLst>
              <a:ext uri="{FF2B5EF4-FFF2-40B4-BE49-F238E27FC236}">
                <a16:creationId xmlns:a16="http://schemas.microsoft.com/office/drawing/2014/main" id="{22B6020E-4C61-6244-91A3-96D2BADF450F}"/>
              </a:ext>
            </a:extLst>
          </p:cNvPr>
          <p:cNvSpPr txBox="1"/>
          <p:nvPr/>
        </p:nvSpPr>
        <p:spPr>
          <a:xfrm>
            <a:off x="424941" y="29750"/>
            <a:ext cx="3706792" cy="369332"/>
          </a:xfrm>
          <a:prstGeom prst="rect">
            <a:avLst/>
          </a:prstGeom>
          <a:noFill/>
        </p:spPr>
        <p:txBody>
          <a:bodyPr wrap="square" rtlCol="0">
            <a:spAutoFit/>
          </a:bodyPr>
          <a:lstStyle/>
          <a:p>
            <a:r>
              <a:rPr lang="en-US" b="1" dirty="0"/>
              <a:t>Load file from ImageProcessing.</a:t>
            </a:r>
          </a:p>
        </p:txBody>
      </p:sp>
      <p:pic>
        <p:nvPicPr>
          <p:cNvPr id="9" name="Picture 8">
            <a:extLst>
              <a:ext uri="{FF2B5EF4-FFF2-40B4-BE49-F238E27FC236}">
                <a16:creationId xmlns:a16="http://schemas.microsoft.com/office/drawing/2014/main" id="{19A1D5E9-143A-674C-A024-433B75445714}"/>
              </a:ext>
            </a:extLst>
          </p:cNvPr>
          <p:cNvPicPr>
            <a:picLocks noChangeAspect="1"/>
          </p:cNvPicPr>
          <p:nvPr/>
        </p:nvPicPr>
        <p:blipFill>
          <a:blip r:embed="rId3"/>
          <a:stretch>
            <a:fillRect/>
          </a:stretch>
        </p:blipFill>
        <p:spPr>
          <a:xfrm>
            <a:off x="855682" y="2366847"/>
            <a:ext cx="3842317" cy="1077285"/>
          </a:xfrm>
          <a:prstGeom prst="rect">
            <a:avLst/>
          </a:prstGeom>
        </p:spPr>
      </p:pic>
      <p:sp>
        <p:nvSpPr>
          <p:cNvPr id="11" name="TextBox 10">
            <a:extLst>
              <a:ext uri="{FF2B5EF4-FFF2-40B4-BE49-F238E27FC236}">
                <a16:creationId xmlns:a16="http://schemas.microsoft.com/office/drawing/2014/main" id="{6AAE884D-0FAB-4744-B947-ED101EBFE615}"/>
              </a:ext>
            </a:extLst>
          </p:cNvPr>
          <p:cNvSpPr txBox="1"/>
          <p:nvPr/>
        </p:nvSpPr>
        <p:spPr>
          <a:xfrm>
            <a:off x="6270412" y="1841293"/>
            <a:ext cx="4007444" cy="1569660"/>
          </a:xfrm>
          <a:prstGeom prst="rect">
            <a:avLst/>
          </a:prstGeom>
          <a:noFill/>
        </p:spPr>
        <p:txBody>
          <a:bodyPr wrap="square" rtlCol="0">
            <a:spAutoFit/>
          </a:bodyPr>
          <a:lstStyle/>
          <a:p>
            <a:r>
              <a:rPr lang="en-US" sz="1600" dirty="0"/>
              <a:t>Load the fast field-cycling data set exported from ImageProcessing. Press the “Load File” button to open the user interface. </a:t>
            </a:r>
          </a:p>
          <a:p>
            <a:endParaRPr lang="en-US" sz="1600" dirty="0"/>
          </a:p>
          <a:p>
            <a:r>
              <a:rPr lang="en-US" sz="1600" dirty="0"/>
              <a:t>Data exported from ImageProcessing is typically named “H9_se_nav_v9”.</a:t>
            </a:r>
          </a:p>
        </p:txBody>
      </p:sp>
    </p:spTree>
    <p:extLst>
      <p:ext uri="{BB962C8B-B14F-4D97-AF65-F5344CB8AC3E}">
        <p14:creationId xmlns:p14="http://schemas.microsoft.com/office/powerpoint/2010/main" val="3276032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AFD40F7-A13B-8949-AAA4-BC6C9BE1E361}"/>
              </a:ext>
            </a:extLst>
          </p:cNvPr>
          <p:cNvSpPr txBox="1"/>
          <p:nvPr/>
        </p:nvSpPr>
        <p:spPr>
          <a:xfrm>
            <a:off x="-93" y="0"/>
            <a:ext cx="348775" cy="400110"/>
          </a:xfrm>
          <a:prstGeom prst="rect">
            <a:avLst/>
          </a:prstGeom>
          <a:solidFill>
            <a:srgbClr val="FF0000"/>
          </a:solidFill>
        </p:spPr>
        <p:txBody>
          <a:bodyPr wrap="square" rtlCol="0">
            <a:spAutoFit/>
          </a:bodyPr>
          <a:lstStyle/>
          <a:p>
            <a:r>
              <a:rPr lang="en-US" sz="2000" b="1" dirty="0">
                <a:solidFill>
                  <a:schemeClr val="bg1"/>
                </a:solidFill>
              </a:rPr>
              <a:t>2</a:t>
            </a:r>
          </a:p>
        </p:txBody>
      </p:sp>
      <p:sp>
        <p:nvSpPr>
          <p:cNvPr id="8" name="TextBox 7">
            <a:extLst>
              <a:ext uri="{FF2B5EF4-FFF2-40B4-BE49-F238E27FC236}">
                <a16:creationId xmlns:a16="http://schemas.microsoft.com/office/drawing/2014/main" id="{22B6020E-4C61-6244-91A3-96D2BADF450F}"/>
              </a:ext>
            </a:extLst>
          </p:cNvPr>
          <p:cNvSpPr txBox="1"/>
          <p:nvPr/>
        </p:nvSpPr>
        <p:spPr>
          <a:xfrm>
            <a:off x="424941" y="29750"/>
            <a:ext cx="3706792" cy="369332"/>
          </a:xfrm>
          <a:prstGeom prst="rect">
            <a:avLst/>
          </a:prstGeom>
          <a:noFill/>
        </p:spPr>
        <p:txBody>
          <a:bodyPr wrap="square" rtlCol="0">
            <a:spAutoFit/>
          </a:bodyPr>
          <a:lstStyle/>
          <a:p>
            <a:r>
              <a:rPr lang="en-US" b="1" dirty="0"/>
              <a:t>Image display.</a:t>
            </a:r>
          </a:p>
        </p:txBody>
      </p:sp>
      <p:sp>
        <p:nvSpPr>
          <p:cNvPr id="11" name="TextBox 10">
            <a:extLst>
              <a:ext uri="{FF2B5EF4-FFF2-40B4-BE49-F238E27FC236}">
                <a16:creationId xmlns:a16="http://schemas.microsoft.com/office/drawing/2014/main" id="{6AAE884D-0FAB-4744-B947-ED101EBFE615}"/>
              </a:ext>
            </a:extLst>
          </p:cNvPr>
          <p:cNvSpPr txBox="1"/>
          <p:nvPr/>
        </p:nvSpPr>
        <p:spPr>
          <a:xfrm>
            <a:off x="6242702" y="1425656"/>
            <a:ext cx="4007444" cy="3046988"/>
          </a:xfrm>
          <a:prstGeom prst="rect">
            <a:avLst/>
          </a:prstGeom>
          <a:noFill/>
        </p:spPr>
        <p:txBody>
          <a:bodyPr wrap="square" rtlCol="0">
            <a:spAutoFit/>
          </a:bodyPr>
          <a:lstStyle/>
          <a:p>
            <a:r>
              <a:rPr lang="en-US" sz="1600" dirty="0"/>
              <a:t>Select from the dropdown menus the evolution field (mT) and evolution time (ms) of acquired image to be displayed.</a:t>
            </a:r>
          </a:p>
          <a:p>
            <a:endParaRPr lang="en-US" sz="1600" dirty="0"/>
          </a:p>
          <a:p>
            <a:r>
              <a:rPr lang="en-US" sz="1600" dirty="0"/>
              <a:t>The contrast window can be changed using the sliders or input directly.</a:t>
            </a:r>
          </a:p>
          <a:p>
            <a:endParaRPr lang="en-US" sz="1600" dirty="0"/>
          </a:p>
          <a:p>
            <a:r>
              <a:rPr lang="en-US" sz="1600" dirty="0"/>
              <a:t>Either the absolute of the complex image can be displayed or the magnitude image can be displayed. The magnitude image will have the reconstruction filters applied from ImageProcessing.</a:t>
            </a:r>
          </a:p>
        </p:txBody>
      </p:sp>
      <p:pic>
        <p:nvPicPr>
          <p:cNvPr id="2" name="Picture 1">
            <a:extLst>
              <a:ext uri="{FF2B5EF4-FFF2-40B4-BE49-F238E27FC236}">
                <a16:creationId xmlns:a16="http://schemas.microsoft.com/office/drawing/2014/main" id="{FE9B4FD6-857E-C341-A15D-4EA372345E27}"/>
              </a:ext>
            </a:extLst>
          </p:cNvPr>
          <p:cNvPicPr>
            <a:picLocks noChangeAspect="1"/>
          </p:cNvPicPr>
          <p:nvPr/>
        </p:nvPicPr>
        <p:blipFill>
          <a:blip r:embed="rId2"/>
          <a:stretch>
            <a:fillRect/>
          </a:stretch>
        </p:blipFill>
        <p:spPr>
          <a:xfrm>
            <a:off x="348682" y="911806"/>
            <a:ext cx="4417282" cy="4243829"/>
          </a:xfrm>
          <a:prstGeom prst="rect">
            <a:avLst/>
          </a:prstGeom>
        </p:spPr>
      </p:pic>
    </p:spTree>
    <p:extLst>
      <p:ext uri="{BB962C8B-B14F-4D97-AF65-F5344CB8AC3E}">
        <p14:creationId xmlns:p14="http://schemas.microsoft.com/office/powerpoint/2010/main" val="160107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AFD40F7-A13B-8949-AAA4-BC6C9BE1E361}"/>
              </a:ext>
            </a:extLst>
          </p:cNvPr>
          <p:cNvSpPr txBox="1"/>
          <p:nvPr/>
        </p:nvSpPr>
        <p:spPr>
          <a:xfrm>
            <a:off x="-93" y="0"/>
            <a:ext cx="348775" cy="400110"/>
          </a:xfrm>
          <a:prstGeom prst="rect">
            <a:avLst/>
          </a:prstGeom>
          <a:solidFill>
            <a:srgbClr val="21FFE6"/>
          </a:solidFill>
        </p:spPr>
        <p:txBody>
          <a:bodyPr wrap="square" rtlCol="0">
            <a:spAutoFit/>
          </a:bodyPr>
          <a:lstStyle/>
          <a:p>
            <a:r>
              <a:rPr lang="en-US" sz="2000" b="1" dirty="0">
                <a:solidFill>
                  <a:schemeClr val="bg1"/>
                </a:solidFill>
              </a:rPr>
              <a:t>3</a:t>
            </a:r>
          </a:p>
        </p:txBody>
      </p:sp>
      <p:sp>
        <p:nvSpPr>
          <p:cNvPr id="8" name="TextBox 7">
            <a:extLst>
              <a:ext uri="{FF2B5EF4-FFF2-40B4-BE49-F238E27FC236}">
                <a16:creationId xmlns:a16="http://schemas.microsoft.com/office/drawing/2014/main" id="{22B6020E-4C61-6244-91A3-96D2BADF450F}"/>
              </a:ext>
            </a:extLst>
          </p:cNvPr>
          <p:cNvSpPr txBox="1"/>
          <p:nvPr/>
        </p:nvSpPr>
        <p:spPr>
          <a:xfrm>
            <a:off x="424941" y="29750"/>
            <a:ext cx="5089168" cy="369332"/>
          </a:xfrm>
          <a:prstGeom prst="rect">
            <a:avLst/>
          </a:prstGeom>
          <a:noFill/>
        </p:spPr>
        <p:txBody>
          <a:bodyPr wrap="square" rtlCol="0">
            <a:spAutoFit/>
          </a:bodyPr>
          <a:lstStyle/>
          <a:p>
            <a:r>
              <a:rPr lang="en-US" b="1" dirty="0"/>
              <a:t>Draw or Load mask. Remove outlier images.</a:t>
            </a:r>
          </a:p>
        </p:txBody>
      </p:sp>
      <p:sp>
        <p:nvSpPr>
          <p:cNvPr id="11" name="TextBox 10">
            <a:extLst>
              <a:ext uri="{FF2B5EF4-FFF2-40B4-BE49-F238E27FC236}">
                <a16:creationId xmlns:a16="http://schemas.microsoft.com/office/drawing/2014/main" id="{6AAE884D-0FAB-4744-B947-ED101EBFE615}"/>
              </a:ext>
            </a:extLst>
          </p:cNvPr>
          <p:cNvSpPr txBox="1"/>
          <p:nvPr/>
        </p:nvSpPr>
        <p:spPr>
          <a:xfrm>
            <a:off x="5336685" y="620705"/>
            <a:ext cx="6564161" cy="2308324"/>
          </a:xfrm>
          <a:prstGeom prst="rect">
            <a:avLst/>
          </a:prstGeom>
          <a:noFill/>
        </p:spPr>
        <p:txBody>
          <a:bodyPr wrap="square" rtlCol="0">
            <a:spAutoFit/>
          </a:bodyPr>
          <a:lstStyle/>
          <a:p>
            <a:r>
              <a:rPr lang="en-US" sz="1600" b="1" dirty="0"/>
              <a:t>Draw mask</a:t>
            </a:r>
            <a:endParaRPr lang="en-US" sz="1600" dirty="0"/>
          </a:p>
          <a:p>
            <a:r>
              <a:rPr lang="en-US" sz="1600" dirty="0"/>
              <a:t>Select the number of individual regions to be drawn to make up the mask. Press the “Draw” button. Draw the first region in the external figure, complete by double clicking, draw each subsequent ROI. Mask can be saved.</a:t>
            </a:r>
          </a:p>
          <a:p>
            <a:endParaRPr lang="en-US" sz="1600" dirty="0"/>
          </a:p>
          <a:p>
            <a:r>
              <a:rPr lang="en-US" sz="1600" b="1" dirty="0"/>
              <a:t>Load mask</a:t>
            </a:r>
          </a:p>
          <a:p>
            <a:r>
              <a:rPr lang="en-US" sz="1600" dirty="0"/>
              <a:t>Alternatively change tab to “Load mask” and press the “Load” button. The loaded mask must have the same image dimensions as the data set. It must be 1s in region of mask and 0s outside of the mask. It must be a .mat file.</a:t>
            </a:r>
          </a:p>
        </p:txBody>
      </p:sp>
      <p:pic>
        <p:nvPicPr>
          <p:cNvPr id="3" name="Picture 2">
            <a:extLst>
              <a:ext uri="{FF2B5EF4-FFF2-40B4-BE49-F238E27FC236}">
                <a16:creationId xmlns:a16="http://schemas.microsoft.com/office/drawing/2014/main" id="{A929EF7F-3A18-2A40-B4C2-06F40CA6A737}"/>
              </a:ext>
            </a:extLst>
          </p:cNvPr>
          <p:cNvPicPr>
            <a:picLocks noChangeAspect="1"/>
          </p:cNvPicPr>
          <p:nvPr/>
        </p:nvPicPr>
        <p:blipFill>
          <a:blip r:embed="rId2"/>
          <a:stretch>
            <a:fillRect/>
          </a:stretch>
        </p:blipFill>
        <p:spPr>
          <a:xfrm>
            <a:off x="556433" y="3411940"/>
            <a:ext cx="3137052" cy="2598702"/>
          </a:xfrm>
          <a:prstGeom prst="rect">
            <a:avLst/>
          </a:prstGeom>
        </p:spPr>
      </p:pic>
      <p:pic>
        <p:nvPicPr>
          <p:cNvPr id="4" name="Picture 3">
            <a:extLst>
              <a:ext uri="{FF2B5EF4-FFF2-40B4-BE49-F238E27FC236}">
                <a16:creationId xmlns:a16="http://schemas.microsoft.com/office/drawing/2014/main" id="{BE653B2C-5086-084A-B202-743EE31B035A}"/>
              </a:ext>
            </a:extLst>
          </p:cNvPr>
          <p:cNvPicPr>
            <a:picLocks noChangeAspect="1"/>
          </p:cNvPicPr>
          <p:nvPr/>
        </p:nvPicPr>
        <p:blipFill>
          <a:blip r:embed="rId3"/>
          <a:stretch>
            <a:fillRect/>
          </a:stretch>
        </p:blipFill>
        <p:spPr>
          <a:xfrm>
            <a:off x="2850036" y="794531"/>
            <a:ext cx="2124881" cy="1853138"/>
          </a:xfrm>
          <a:prstGeom prst="rect">
            <a:avLst/>
          </a:prstGeom>
        </p:spPr>
      </p:pic>
      <p:pic>
        <p:nvPicPr>
          <p:cNvPr id="5" name="Picture 4">
            <a:extLst>
              <a:ext uri="{FF2B5EF4-FFF2-40B4-BE49-F238E27FC236}">
                <a16:creationId xmlns:a16="http://schemas.microsoft.com/office/drawing/2014/main" id="{C07DC7E6-E7B1-F242-BE3F-7CCE85A8CEF2}"/>
              </a:ext>
            </a:extLst>
          </p:cNvPr>
          <p:cNvPicPr>
            <a:picLocks noChangeAspect="1"/>
          </p:cNvPicPr>
          <p:nvPr/>
        </p:nvPicPr>
        <p:blipFill>
          <a:blip r:embed="rId4"/>
          <a:stretch>
            <a:fillRect/>
          </a:stretch>
        </p:blipFill>
        <p:spPr>
          <a:xfrm>
            <a:off x="709682" y="784479"/>
            <a:ext cx="1978917" cy="1863190"/>
          </a:xfrm>
          <a:prstGeom prst="rect">
            <a:avLst/>
          </a:prstGeom>
        </p:spPr>
      </p:pic>
      <p:sp>
        <p:nvSpPr>
          <p:cNvPr id="9" name="TextBox 8">
            <a:extLst>
              <a:ext uri="{FF2B5EF4-FFF2-40B4-BE49-F238E27FC236}">
                <a16:creationId xmlns:a16="http://schemas.microsoft.com/office/drawing/2014/main" id="{3B9C419A-5646-604D-96C2-D18BC70BA7F7}"/>
              </a:ext>
            </a:extLst>
          </p:cNvPr>
          <p:cNvSpPr txBox="1"/>
          <p:nvPr/>
        </p:nvSpPr>
        <p:spPr>
          <a:xfrm>
            <a:off x="5336685" y="3411940"/>
            <a:ext cx="6564161" cy="2062103"/>
          </a:xfrm>
          <a:prstGeom prst="rect">
            <a:avLst/>
          </a:prstGeom>
          <a:noFill/>
        </p:spPr>
        <p:txBody>
          <a:bodyPr wrap="square" rtlCol="0">
            <a:spAutoFit/>
          </a:bodyPr>
          <a:lstStyle/>
          <a:p>
            <a:r>
              <a:rPr lang="en-US" sz="1600" b="1" dirty="0"/>
              <a:t>Remove outlier images </a:t>
            </a:r>
          </a:p>
          <a:p>
            <a:r>
              <a:rPr lang="en-US" sz="1600" dirty="0"/>
              <a:t>Images can be designated in this tab to be removed from both cluster analysis and NMRD fitting. Images can be viewed in the “Image display” panel. Enter “0” to designate an image to be removed from subsequent analysis. The example shown has two images removed from analysis. Enter “1” to re-designate the image to be included in subsequent analysis. The “Update outlier removal” button must be pressed for the changes made to be incorporated in subsequent analysis. </a:t>
            </a:r>
          </a:p>
        </p:txBody>
      </p:sp>
    </p:spTree>
    <p:extLst>
      <p:ext uri="{BB962C8B-B14F-4D97-AF65-F5344CB8AC3E}">
        <p14:creationId xmlns:p14="http://schemas.microsoft.com/office/powerpoint/2010/main" val="3261625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AFD40F7-A13B-8949-AAA4-BC6C9BE1E361}"/>
              </a:ext>
            </a:extLst>
          </p:cNvPr>
          <p:cNvSpPr txBox="1"/>
          <p:nvPr/>
        </p:nvSpPr>
        <p:spPr>
          <a:xfrm>
            <a:off x="-93" y="0"/>
            <a:ext cx="348775" cy="400110"/>
          </a:xfrm>
          <a:prstGeom prst="rect">
            <a:avLst/>
          </a:prstGeom>
          <a:solidFill>
            <a:srgbClr val="0070C0"/>
          </a:solidFill>
        </p:spPr>
        <p:txBody>
          <a:bodyPr wrap="square" rtlCol="0">
            <a:spAutoFit/>
          </a:bodyPr>
          <a:lstStyle/>
          <a:p>
            <a:r>
              <a:rPr lang="en-US" sz="2000" b="1" dirty="0">
                <a:solidFill>
                  <a:schemeClr val="bg1"/>
                </a:solidFill>
              </a:rPr>
              <a:t>4</a:t>
            </a:r>
          </a:p>
        </p:txBody>
      </p:sp>
      <p:sp>
        <p:nvSpPr>
          <p:cNvPr id="8" name="TextBox 7">
            <a:extLst>
              <a:ext uri="{FF2B5EF4-FFF2-40B4-BE49-F238E27FC236}">
                <a16:creationId xmlns:a16="http://schemas.microsoft.com/office/drawing/2014/main" id="{22B6020E-4C61-6244-91A3-96D2BADF450F}"/>
              </a:ext>
            </a:extLst>
          </p:cNvPr>
          <p:cNvSpPr txBox="1"/>
          <p:nvPr/>
        </p:nvSpPr>
        <p:spPr>
          <a:xfrm>
            <a:off x="424941" y="29750"/>
            <a:ext cx="5089168" cy="369332"/>
          </a:xfrm>
          <a:prstGeom prst="rect">
            <a:avLst/>
          </a:prstGeom>
          <a:noFill/>
        </p:spPr>
        <p:txBody>
          <a:bodyPr wrap="square" rtlCol="0">
            <a:spAutoFit/>
          </a:bodyPr>
          <a:lstStyle/>
          <a:p>
            <a:r>
              <a:rPr lang="en-US" b="1" dirty="0"/>
              <a:t>Draw ROI. Place circle ROI. Load ROI.</a:t>
            </a:r>
          </a:p>
        </p:txBody>
      </p:sp>
      <p:sp>
        <p:nvSpPr>
          <p:cNvPr id="11" name="TextBox 10">
            <a:extLst>
              <a:ext uri="{FF2B5EF4-FFF2-40B4-BE49-F238E27FC236}">
                <a16:creationId xmlns:a16="http://schemas.microsoft.com/office/drawing/2014/main" id="{6AAE884D-0FAB-4744-B947-ED101EBFE615}"/>
              </a:ext>
            </a:extLst>
          </p:cNvPr>
          <p:cNvSpPr txBox="1"/>
          <p:nvPr/>
        </p:nvSpPr>
        <p:spPr>
          <a:xfrm>
            <a:off x="6818487" y="393169"/>
            <a:ext cx="4797781" cy="6124754"/>
          </a:xfrm>
          <a:prstGeom prst="rect">
            <a:avLst/>
          </a:prstGeom>
          <a:noFill/>
        </p:spPr>
        <p:txBody>
          <a:bodyPr wrap="square" rtlCol="0">
            <a:spAutoFit/>
          </a:bodyPr>
          <a:lstStyle/>
          <a:p>
            <a:r>
              <a:rPr lang="en-US" sz="1400" b="1" dirty="0"/>
              <a:t>Load ROI</a:t>
            </a:r>
          </a:p>
          <a:p>
            <a:r>
              <a:rPr lang="en-US" sz="1400" dirty="0"/>
              <a:t>Five regions-of-interest can be </a:t>
            </a:r>
            <a:r>
              <a:rPr lang="en-US" sz="1400" dirty="0" err="1"/>
              <a:t>analysed</a:t>
            </a:r>
            <a:r>
              <a:rPr lang="en-US" sz="1400" dirty="0"/>
              <a:t> using the GUI. The name of each ROI can be changed as desired (i.e. “Tissue1” &gt; “Fibroglandular”). For each ROI, press the “Load” button to load a region of interest saved as .mat file. </a:t>
            </a:r>
          </a:p>
          <a:p>
            <a:r>
              <a:rPr lang="en-US" sz="1400" dirty="0"/>
              <a:t> </a:t>
            </a:r>
          </a:p>
          <a:p>
            <a:r>
              <a:rPr lang="en-US" sz="1400" b="1" dirty="0"/>
              <a:t>Draw ROI</a:t>
            </a:r>
          </a:p>
          <a:p>
            <a:r>
              <a:rPr lang="en-US" sz="1400" dirty="0"/>
              <a:t>To draw a ROI, first change the switch from “Circle” to “Freehand” and then press the “Draw” button. Draw the ROI in the external MATLAB figure. Multiple ROI can be drawn to produce a final ROI.  </a:t>
            </a:r>
          </a:p>
          <a:p>
            <a:endParaRPr lang="en-US" sz="1400" dirty="0"/>
          </a:p>
          <a:p>
            <a:r>
              <a:rPr lang="en-US" sz="1400" b="1" dirty="0"/>
              <a:t>Place Circle ROI</a:t>
            </a:r>
          </a:p>
          <a:p>
            <a:r>
              <a:rPr lang="en-US" sz="1400" dirty="0"/>
              <a:t>First change the switch from “Freehand” to “Circle”. Enter the radius of the circle ROI. Press the “Draw” </a:t>
            </a:r>
            <a:r>
              <a:rPr lang="en-US" sz="1200" dirty="0"/>
              <a:t>button</a:t>
            </a:r>
            <a:r>
              <a:rPr lang="en-US" sz="1400" dirty="0"/>
              <a:t>. Select point for the </a:t>
            </a:r>
            <a:r>
              <a:rPr lang="en-US" sz="1400" dirty="0" err="1"/>
              <a:t>centre</a:t>
            </a:r>
            <a:r>
              <a:rPr lang="en-US" sz="1400" dirty="0"/>
              <a:t> of the circle to be drawn in the external MATLAB figure. </a:t>
            </a:r>
          </a:p>
          <a:p>
            <a:endParaRPr lang="en-US" sz="1400" dirty="0"/>
          </a:p>
          <a:p>
            <a:r>
              <a:rPr lang="en-US" sz="1400" b="1" dirty="0"/>
              <a:t>ROI averaging </a:t>
            </a:r>
          </a:p>
          <a:p>
            <a:r>
              <a:rPr lang="en-US" sz="1400" dirty="0"/>
              <a:t>Voxels within each ROI will be averaged for subsequent NMRD fitting. Change the “ROI average as” switch to “Median” for median averaging of ROI, or “Mean” for mean averaging of ROI.</a:t>
            </a:r>
          </a:p>
          <a:p>
            <a:endParaRPr lang="en-US" sz="1400" dirty="0"/>
          </a:p>
          <a:p>
            <a:r>
              <a:rPr lang="en-US" sz="1400" b="1" dirty="0"/>
              <a:t>Complex / Magnitude image switch </a:t>
            </a:r>
          </a:p>
          <a:p>
            <a:r>
              <a:rPr lang="en-US" sz="1400" dirty="0"/>
              <a:t>This switch dictates whether either the absolute of the complex image data or magnitude image data is used for subsequent NMRD fitting. Magnitude image data has filters applied from </a:t>
            </a:r>
            <a:r>
              <a:rPr lang="en-US" sz="1400" dirty="0" err="1"/>
              <a:t>ImageProcessnig</a:t>
            </a:r>
            <a:r>
              <a:rPr lang="en-US" sz="1400" dirty="0"/>
              <a:t>.</a:t>
            </a:r>
          </a:p>
        </p:txBody>
      </p:sp>
      <p:pic>
        <p:nvPicPr>
          <p:cNvPr id="2" name="Picture 1">
            <a:extLst>
              <a:ext uri="{FF2B5EF4-FFF2-40B4-BE49-F238E27FC236}">
                <a16:creationId xmlns:a16="http://schemas.microsoft.com/office/drawing/2014/main" id="{31343909-1210-324D-A59E-377BA14E330B}"/>
              </a:ext>
            </a:extLst>
          </p:cNvPr>
          <p:cNvPicPr>
            <a:picLocks noChangeAspect="1"/>
          </p:cNvPicPr>
          <p:nvPr/>
        </p:nvPicPr>
        <p:blipFill>
          <a:blip r:embed="rId2"/>
          <a:stretch>
            <a:fillRect/>
          </a:stretch>
        </p:blipFill>
        <p:spPr>
          <a:xfrm>
            <a:off x="348682" y="4188177"/>
            <a:ext cx="1716993" cy="2475146"/>
          </a:xfrm>
          <a:prstGeom prst="rect">
            <a:avLst/>
          </a:prstGeom>
        </p:spPr>
      </p:pic>
      <p:pic>
        <p:nvPicPr>
          <p:cNvPr id="6" name="Picture 5">
            <a:extLst>
              <a:ext uri="{FF2B5EF4-FFF2-40B4-BE49-F238E27FC236}">
                <a16:creationId xmlns:a16="http://schemas.microsoft.com/office/drawing/2014/main" id="{03BC336E-22C2-1345-B170-B777CA9234DC}"/>
              </a:ext>
            </a:extLst>
          </p:cNvPr>
          <p:cNvPicPr>
            <a:picLocks noChangeAspect="1"/>
          </p:cNvPicPr>
          <p:nvPr/>
        </p:nvPicPr>
        <p:blipFill>
          <a:blip r:embed="rId3"/>
          <a:stretch>
            <a:fillRect/>
          </a:stretch>
        </p:blipFill>
        <p:spPr>
          <a:xfrm>
            <a:off x="201925" y="749753"/>
            <a:ext cx="2957689" cy="1549620"/>
          </a:xfrm>
          <a:prstGeom prst="rect">
            <a:avLst/>
          </a:prstGeom>
        </p:spPr>
      </p:pic>
      <p:pic>
        <p:nvPicPr>
          <p:cNvPr id="10" name="Picture 9">
            <a:extLst>
              <a:ext uri="{FF2B5EF4-FFF2-40B4-BE49-F238E27FC236}">
                <a16:creationId xmlns:a16="http://schemas.microsoft.com/office/drawing/2014/main" id="{D6F9D8B6-FAA0-0C49-85E2-114253ABEF96}"/>
              </a:ext>
            </a:extLst>
          </p:cNvPr>
          <p:cNvPicPr>
            <a:picLocks noChangeAspect="1"/>
          </p:cNvPicPr>
          <p:nvPr/>
        </p:nvPicPr>
        <p:blipFill>
          <a:blip r:embed="rId4"/>
          <a:stretch>
            <a:fillRect/>
          </a:stretch>
        </p:blipFill>
        <p:spPr>
          <a:xfrm>
            <a:off x="3238100" y="749753"/>
            <a:ext cx="2954831" cy="1549620"/>
          </a:xfrm>
          <a:prstGeom prst="rect">
            <a:avLst/>
          </a:prstGeom>
        </p:spPr>
      </p:pic>
      <p:pic>
        <p:nvPicPr>
          <p:cNvPr id="13" name="Picture 12">
            <a:extLst>
              <a:ext uri="{FF2B5EF4-FFF2-40B4-BE49-F238E27FC236}">
                <a16:creationId xmlns:a16="http://schemas.microsoft.com/office/drawing/2014/main" id="{BFC23D04-3674-654C-AE0A-B87AA5602F07}"/>
              </a:ext>
            </a:extLst>
          </p:cNvPr>
          <p:cNvPicPr>
            <a:picLocks noChangeAspect="1"/>
          </p:cNvPicPr>
          <p:nvPr/>
        </p:nvPicPr>
        <p:blipFill>
          <a:blip r:embed="rId5"/>
          <a:stretch>
            <a:fillRect/>
          </a:stretch>
        </p:blipFill>
        <p:spPr>
          <a:xfrm>
            <a:off x="201925" y="2474708"/>
            <a:ext cx="2941955" cy="1538133"/>
          </a:xfrm>
          <a:prstGeom prst="rect">
            <a:avLst/>
          </a:prstGeom>
        </p:spPr>
      </p:pic>
      <p:sp>
        <p:nvSpPr>
          <p:cNvPr id="14" name="Rectangle 13">
            <a:extLst>
              <a:ext uri="{FF2B5EF4-FFF2-40B4-BE49-F238E27FC236}">
                <a16:creationId xmlns:a16="http://schemas.microsoft.com/office/drawing/2014/main" id="{441EEADF-D269-A240-B2DF-57CBD68F9E6C}"/>
              </a:ext>
            </a:extLst>
          </p:cNvPr>
          <p:cNvSpPr/>
          <p:nvPr/>
        </p:nvSpPr>
        <p:spPr>
          <a:xfrm>
            <a:off x="6834221" y="1692458"/>
            <a:ext cx="925692" cy="25964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42BF02A6-8644-5546-8855-0541C8C79379}"/>
              </a:ext>
            </a:extLst>
          </p:cNvPr>
          <p:cNvSpPr/>
          <p:nvPr/>
        </p:nvSpPr>
        <p:spPr>
          <a:xfrm>
            <a:off x="123438" y="697924"/>
            <a:ext cx="6153183" cy="160144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74BA974D-ADF7-9F4F-873E-FC85BDE96672}"/>
              </a:ext>
            </a:extLst>
          </p:cNvPr>
          <p:cNvSpPr/>
          <p:nvPr/>
        </p:nvSpPr>
        <p:spPr>
          <a:xfrm>
            <a:off x="6856799" y="2980458"/>
            <a:ext cx="1253070" cy="259644"/>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AF62A095-8A01-6340-B7AE-9EF95C0AE505}"/>
              </a:ext>
            </a:extLst>
          </p:cNvPr>
          <p:cNvSpPr/>
          <p:nvPr/>
        </p:nvSpPr>
        <p:spPr>
          <a:xfrm>
            <a:off x="174294" y="2467363"/>
            <a:ext cx="2985320" cy="1545478"/>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50601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AFD40F7-A13B-8949-AAA4-BC6C9BE1E361}"/>
              </a:ext>
            </a:extLst>
          </p:cNvPr>
          <p:cNvSpPr txBox="1"/>
          <p:nvPr/>
        </p:nvSpPr>
        <p:spPr>
          <a:xfrm>
            <a:off x="-93" y="0"/>
            <a:ext cx="348775" cy="400110"/>
          </a:xfrm>
          <a:prstGeom prst="rect">
            <a:avLst/>
          </a:prstGeom>
          <a:solidFill>
            <a:srgbClr val="FFC000"/>
          </a:solidFill>
          <a:ln>
            <a:solidFill>
              <a:schemeClr val="accent4"/>
            </a:solidFill>
          </a:ln>
        </p:spPr>
        <p:txBody>
          <a:bodyPr wrap="square" rtlCol="0">
            <a:spAutoFit/>
          </a:bodyPr>
          <a:lstStyle/>
          <a:p>
            <a:r>
              <a:rPr lang="en-US" sz="2000" b="1" dirty="0">
                <a:solidFill>
                  <a:schemeClr val="bg1"/>
                </a:solidFill>
              </a:rPr>
              <a:t>5</a:t>
            </a:r>
          </a:p>
        </p:txBody>
      </p:sp>
      <p:sp>
        <p:nvSpPr>
          <p:cNvPr id="8" name="TextBox 7">
            <a:extLst>
              <a:ext uri="{FF2B5EF4-FFF2-40B4-BE49-F238E27FC236}">
                <a16:creationId xmlns:a16="http://schemas.microsoft.com/office/drawing/2014/main" id="{22B6020E-4C61-6244-91A3-96D2BADF450F}"/>
              </a:ext>
            </a:extLst>
          </p:cNvPr>
          <p:cNvSpPr txBox="1"/>
          <p:nvPr/>
        </p:nvSpPr>
        <p:spPr>
          <a:xfrm>
            <a:off x="424941" y="29750"/>
            <a:ext cx="3706792" cy="369332"/>
          </a:xfrm>
          <a:prstGeom prst="rect">
            <a:avLst/>
          </a:prstGeom>
          <a:noFill/>
        </p:spPr>
        <p:txBody>
          <a:bodyPr wrap="square" rtlCol="0">
            <a:spAutoFit/>
          </a:bodyPr>
          <a:lstStyle/>
          <a:p>
            <a:r>
              <a:rPr lang="en-US" b="1" dirty="0"/>
              <a:t>Initialise fit parameters.</a:t>
            </a:r>
          </a:p>
        </p:txBody>
      </p:sp>
      <p:sp>
        <p:nvSpPr>
          <p:cNvPr id="11" name="TextBox 10">
            <a:extLst>
              <a:ext uri="{FF2B5EF4-FFF2-40B4-BE49-F238E27FC236}">
                <a16:creationId xmlns:a16="http://schemas.microsoft.com/office/drawing/2014/main" id="{6AAE884D-0FAB-4744-B947-ED101EBFE615}"/>
              </a:ext>
            </a:extLst>
          </p:cNvPr>
          <p:cNvSpPr txBox="1"/>
          <p:nvPr/>
        </p:nvSpPr>
        <p:spPr>
          <a:xfrm>
            <a:off x="5057422" y="1098279"/>
            <a:ext cx="5836356" cy="4524315"/>
          </a:xfrm>
          <a:prstGeom prst="rect">
            <a:avLst/>
          </a:prstGeom>
          <a:noFill/>
        </p:spPr>
        <p:txBody>
          <a:bodyPr wrap="square" rtlCol="0">
            <a:spAutoFit/>
          </a:bodyPr>
          <a:lstStyle/>
          <a:p>
            <a:r>
              <a:rPr lang="en-US" sz="1600" dirty="0"/>
              <a:t>This panel enables the initial guess of fitting parameters to be defined individually for each defined ROI indexed 1 to 5. If a poor fit is obtained, it may be improved by changing the initial guess parameters. </a:t>
            </a:r>
          </a:p>
          <a:p>
            <a:endParaRPr lang="en-US" sz="1600" dirty="0"/>
          </a:p>
          <a:p>
            <a:r>
              <a:rPr lang="en-US" sz="1600" b="1" dirty="0"/>
              <a:t>Set R</a:t>
            </a:r>
            <a:r>
              <a:rPr lang="en-US" sz="1600" b="1" baseline="-25000" dirty="0"/>
              <a:t>1</a:t>
            </a:r>
            <a:r>
              <a:rPr lang="en-US" sz="1600" b="1" dirty="0"/>
              <a:t> guess </a:t>
            </a:r>
          </a:p>
          <a:p>
            <a:r>
              <a:rPr lang="en-US" sz="1600" dirty="0"/>
              <a:t>Enter R</a:t>
            </a:r>
            <a:r>
              <a:rPr lang="en-US" sz="1600" baseline="-25000" dirty="0"/>
              <a:t>1</a:t>
            </a:r>
            <a:r>
              <a:rPr lang="en-US" sz="1600" dirty="0"/>
              <a:t>  guess for each evolution field in the second column of the table.</a:t>
            </a:r>
          </a:p>
          <a:p>
            <a:endParaRPr lang="en-US" sz="1600" dirty="0"/>
          </a:p>
          <a:p>
            <a:r>
              <a:rPr lang="en-US" sz="1600" b="1" dirty="0"/>
              <a:t>Set noise factor </a:t>
            </a:r>
          </a:p>
          <a:p>
            <a:r>
              <a:rPr lang="en-US" sz="1600" dirty="0"/>
              <a:t>Enter the noise factor as a percent of signal acquired.</a:t>
            </a:r>
          </a:p>
          <a:p>
            <a:endParaRPr lang="en-US" sz="1600" dirty="0"/>
          </a:p>
          <a:p>
            <a:r>
              <a:rPr lang="en-US" sz="1600" b="1" dirty="0"/>
              <a:t>Set for each ROI</a:t>
            </a:r>
          </a:p>
          <a:p>
            <a:r>
              <a:rPr lang="en-US" sz="1600" dirty="0"/>
              <a:t>Press the “Set” button for each ROI in turn to assign the initial guesses entered. By pressing the “Set” button the adjacent light will light up. Press the “Reset” button to reset the lights before redefining the initial guesses for each ROI. You can change an individual ROI initial guess by pressing “Set” button multiple times. </a:t>
            </a:r>
          </a:p>
        </p:txBody>
      </p:sp>
      <p:pic>
        <p:nvPicPr>
          <p:cNvPr id="3" name="Picture 2">
            <a:extLst>
              <a:ext uri="{FF2B5EF4-FFF2-40B4-BE49-F238E27FC236}">
                <a16:creationId xmlns:a16="http://schemas.microsoft.com/office/drawing/2014/main" id="{A4D0978D-60EE-B345-B318-A084443289C0}"/>
              </a:ext>
            </a:extLst>
          </p:cNvPr>
          <p:cNvPicPr>
            <a:picLocks noChangeAspect="1"/>
          </p:cNvPicPr>
          <p:nvPr/>
        </p:nvPicPr>
        <p:blipFill>
          <a:blip r:embed="rId2"/>
          <a:stretch>
            <a:fillRect/>
          </a:stretch>
        </p:blipFill>
        <p:spPr>
          <a:xfrm>
            <a:off x="860171" y="1425656"/>
            <a:ext cx="3029954" cy="3546828"/>
          </a:xfrm>
          <a:prstGeom prst="rect">
            <a:avLst/>
          </a:prstGeom>
        </p:spPr>
      </p:pic>
    </p:spTree>
    <p:extLst>
      <p:ext uri="{BB962C8B-B14F-4D97-AF65-F5344CB8AC3E}">
        <p14:creationId xmlns:p14="http://schemas.microsoft.com/office/powerpoint/2010/main" val="2187615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AFD40F7-A13B-8949-AAA4-BC6C9BE1E361}"/>
              </a:ext>
            </a:extLst>
          </p:cNvPr>
          <p:cNvSpPr txBox="1"/>
          <p:nvPr/>
        </p:nvSpPr>
        <p:spPr>
          <a:xfrm>
            <a:off x="-93" y="0"/>
            <a:ext cx="348775" cy="400110"/>
          </a:xfrm>
          <a:prstGeom prst="rect">
            <a:avLst/>
          </a:prstGeom>
          <a:solidFill>
            <a:srgbClr val="B1FD60"/>
          </a:solidFill>
        </p:spPr>
        <p:txBody>
          <a:bodyPr wrap="square" rtlCol="0">
            <a:spAutoFit/>
          </a:bodyPr>
          <a:lstStyle/>
          <a:p>
            <a:r>
              <a:rPr lang="en-US" sz="2000" b="1" dirty="0">
                <a:solidFill>
                  <a:schemeClr val="bg1"/>
                </a:solidFill>
              </a:rPr>
              <a:t>6</a:t>
            </a:r>
          </a:p>
        </p:txBody>
      </p:sp>
      <p:sp>
        <p:nvSpPr>
          <p:cNvPr id="8" name="TextBox 7">
            <a:extLst>
              <a:ext uri="{FF2B5EF4-FFF2-40B4-BE49-F238E27FC236}">
                <a16:creationId xmlns:a16="http://schemas.microsoft.com/office/drawing/2014/main" id="{22B6020E-4C61-6244-91A3-96D2BADF450F}"/>
              </a:ext>
            </a:extLst>
          </p:cNvPr>
          <p:cNvSpPr txBox="1"/>
          <p:nvPr/>
        </p:nvSpPr>
        <p:spPr>
          <a:xfrm>
            <a:off x="424941" y="29750"/>
            <a:ext cx="3706792" cy="369332"/>
          </a:xfrm>
          <a:prstGeom prst="rect">
            <a:avLst/>
          </a:prstGeom>
          <a:noFill/>
        </p:spPr>
        <p:txBody>
          <a:bodyPr wrap="square" rtlCol="0">
            <a:spAutoFit/>
          </a:bodyPr>
          <a:lstStyle/>
          <a:p>
            <a:r>
              <a:rPr lang="en-US" b="1" dirty="0"/>
              <a:t>Display R</a:t>
            </a:r>
            <a:r>
              <a:rPr lang="en-US" b="1" baseline="-25000" dirty="0"/>
              <a:t>1</a:t>
            </a:r>
            <a:r>
              <a:rPr lang="en-US" b="1" dirty="0"/>
              <a:t> NMRD, fit result, and ROI.</a:t>
            </a:r>
          </a:p>
        </p:txBody>
      </p:sp>
      <p:sp>
        <p:nvSpPr>
          <p:cNvPr id="11" name="TextBox 10">
            <a:extLst>
              <a:ext uri="{FF2B5EF4-FFF2-40B4-BE49-F238E27FC236}">
                <a16:creationId xmlns:a16="http://schemas.microsoft.com/office/drawing/2014/main" id="{6AAE884D-0FAB-4744-B947-ED101EBFE615}"/>
              </a:ext>
            </a:extLst>
          </p:cNvPr>
          <p:cNvSpPr txBox="1"/>
          <p:nvPr/>
        </p:nvSpPr>
        <p:spPr>
          <a:xfrm>
            <a:off x="348682" y="4872475"/>
            <a:ext cx="3534205" cy="1815882"/>
          </a:xfrm>
          <a:prstGeom prst="rect">
            <a:avLst/>
          </a:prstGeom>
          <a:noFill/>
        </p:spPr>
        <p:txBody>
          <a:bodyPr wrap="square" rtlCol="0">
            <a:spAutoFit/>
          </a:bodyPr>
          <a:lstStyle/>
          <a:p>
            <a:r>
              <a:rPr lang="en-US" sz="1400" b="1" dirty="0"/>
              <a:t>R</a:t>
            </a:r>
            <a:r>
              <a:rPr lang="en-US" sz="1400" b="1" baseline="-25000" dirty="0"/>
              <a:t>1</a:t>
            </a:r>
            <a:r>
              <a:rPr lang="en-US" sz="1400" b="1" dirty="0"/>
              <a:t> NMRD </a:t>
            </a:r>
          </a:p>
          <a:p>
            <a:r>
              <a:rPr lang="en-US" sz="1400" dirty="0"/>
              <a:t>Select by check box the NMRD to be plotted. Select by check box whether error bars representing the 95% confidence interval should be plotted in the external MATLAB figure. Select whether the x and y axis is plotted on log scale. By deselecting auto scale the axis range can be modified. </a:t>
            </a:r>
          </a:p>
        </p:txBody>
      </p:sp>
      <p:pic>
        <p:nvPicPr>
          <p:cNvPr id="3" name="Picture 2">
            <a:extLst>
              <a:ext uri="{FF2B5EF4-FFF2-40B4-BE49-F238E27FC236}">
                <a16:creationId xmlns:a16="http://schemas.microsoft.com/office/drawing/2014/main" id="{FB877661-5584-3544-B5B4-1B0F6558C667}"/>
              </a:ext>
            </a:extLst>
          </p:cNvPr>
          <p:cNvPicPr>
            <a:picLocks noChangeAspect="1"/>
          </p:cNvPicPr>
          <p:nvPr/>
        </p:nvPicPr>
        <p:blipFill rotWithShape="1">
          <a:blip r:embed="rId2"/>
          <a:srcRect b="749"/>
          <a:stretch/>
        </p:blipFill>
        <p:spPr>
          <a:xfrm>
            <a:off x="9300056" y="617336"/>
            <a:ext cx="1711697" cy="2144680"/>
          </a:xfrm>
          <a:prstGeom prst="rect">
            <a:avLst/>
          </a:prstGeom>
        </p:spPr>
      </p:pic>
      <p:pic>
        <p:nvPicPr>
          <p:cNvPr id="4" name="Picture 3">
            <a:extLst>
              <a:ext uri="{FF2B5EF4-FFF2-40B4-BE49-F238E27FC236}">
                <a16:creationId xmlns:a16="http://schemas.microsoft.com/office/drawing/2014/main" id="{6EA89E87-0765-9146-8469-5A2FDE420213}"/>
              </a:ext>
            </a:extLst>
          </p:cNvPr>
          <p:cNvPicPr>
            <a:picLocks noChangeAspect="1"/>
          </p:cNvPicPr>
          <p:nvPr/>
        </p:nvPicPr>
        <p:blipFill>
          <a:blip r:embed="rId3"/>
          <a:stretch>
            <a:fillRect/>
          </a:stretch>
        </p:blipFill>
        <p:spPr>
          <a:xfrm>
            <a:off x="4568612" y="627988"/>
            <a:ext cx="3279518" cy="2140086"/>
          </a:xfrm>
          <a:prstGeom prst="rect">
            <a:avLst/>
          </a:prstGeom>
        </p:spPr>
      </p:pic>
      <p:pic>
        <p:nvPicPr>
          <p:cNvPr id="5" name="Picture 4">
            <a:extLst>
              <a:ext uri="{FF2B5EF4-FFF2-40B4-BE49-F238E27FC236}">
                <a16:creationId xmlns:a16="http://schemas.microsoft.com/office/drawing/2014/main" id="{BDAAEDFB-BBC4-874E-9F07-FED05BB247B9}"/>
              </a:ext>
            </a:extLst>
          </p:cNvPr>
          <p:cNvPicPr>
            <a:picLocks noChangeAspect="1"/>
          </p:cNvPicPr>
          <p:nvPr/>
        </p:nvPicPr>
        <p:blipFill>
          <a:blip r:embed="rId4"/>
          <a:stretch>
            <a:fillRect/>
          </a:stretch>
        </p:blipFill>
        <p:spPr>
          <a:xfrm>
            <a:off x="348682" y="627988"/>
            <a:ext cx="3266817" cy="2134028"/>
          </a:xfrm>
          <a:prstGeom prst="rect">
            <a:avLst/>
          </a:prstGeom>
        </p:spPr>
      </p:pic>
      <p:pic>
        <p:nvPicPr>
          <p:cNvPr id="6" name="Picture 5">
            <a:extLst>
              <a:ext uri="{FF2B5EF4-FFF2-40B4-BE49-F238E27FC236}">
                <a16:creationId xmlns:a16="http://schemas.microsoft.com/office/drawing/2014/main" id="{EA087209-DDD8-0241-A0A4-92C555C88B07}"/>
              </a:ext>
            </a:extLst>
          </p:cNvPr>
          <p:cNvPicPr>
            <a:picLocks noChangeAspect="1"/>
          </p:cNvPicPr>
          <p:nvPr/>
        </p:nvPicPr>
        <p:blipFill>
          <a:blip r:embed="rId5"/>
          <a:stretch>
            <a:fillRect/>
          </a:stretch>
        </p:blipFill>
        <p:spPr>
          <a:xfrm>
            <a:off x="348682" y="2834587"/>
            <a:ext cx="2167815" cy="1900709"/>
          </a:xfrm>
          <a:prstGeom prst="rect">
            <a:avLst/>
          </a:prstGeom>
        </p:spPr>
      </p:pic>
      <p:pic>
        <p:nvPicPr>
          <p:cNvPr id="9" name="Picture 8">
            <a:extLst>
              <a:ext uri="{FF2B5EF4-FFF2-40B4-BE49-F238E27FC236}">
                <a16:creationId xmlns:a16="http://schemas.microsoft.com/office/drawing/2014/main" id="{7E4B4EFB-8D95-7B41-80C7-2C49C4D0353A}"/>
              </a:ext>
            </a:extLst>
          </p:cNvPr>
          <p:cNvPicPr>
            <a:picLocks noChangeAspect="1"/>
          </p:cNvPicPr>
          <p:nvPr/>
        </p:nvPicPr>
        <p:blipFill>
          <a:blip r:embed="rId6"/>
          <a:stretch>
            <a:fillRect/>
          </a:stretch>
        </p:blipFill>
        <p:spPr>
          <a:xfrm>
            <a:off x="4568612" y="2834587"/>
            <a:ext cx="2161817" cy="1900709"/>
          </a:xfrm>
          <a:prstGeom prst="rect">
            <a:avLst/>
          </a:prstGeom>
        </p:spPr>
      </p:pic>
      <p:pic>
        <p:nvPicPr>
          <p:cNvPr id="10" name="Picture 9">
            <a:extLst>
              <a:ext uri="{FF2B5EF4-FFF2-40B4-BE49-F238E27FC236}">
                <a16:creationId xmlns:a16="http://schemas.microsoft.com/office/drawing/2014/main" id="{C99AF7F9-785F-084D-B078-C88B9994B07C}"/>
              </a:ext>
            </a:extLst>
          </p:cNvPr>
          <p:cNvPicPr>
            <a:picLocks noChangeAspect="1"/>
          </p:cNvPicPr>
          <p:nvPr/>
        </p:nvPicPr>
        <p:blipFill>
          <a:blip r:embed="rId7"/>
          <a:stretch>
            <a:fillRect/>
          </a:stretch>
        </p:blipFill>
        <p:spPr>
          <a:xfrm>
            <a:off x="9300056" y="2834587"/>
            <a:ext cx="2166706" cy="1912253"/>
          </a:xfrm>
          <a:prstGeom prst="rect">
            <a:avLst/>
          </a:prstGeom>
        </p:spPr>
      </p:pic>
      <p:sp>
        <p:nvSpPr>
          <p:cNvPr id="12" name="TextBox 11">
            <a:extLst>
              <a:ext uri="{FF2B5EF4-FFF2-40B4-BE49-F238E27FC236}">
                <a16:creationId xmlns:a16="http://schemas.microsoft.com/office/drawing/2014/main" id="{DFC91D13-F13F-0E48-AA7A-B2422B860BDD}"/>
              </a:ext>
            </a:extLst>
          </p:cNvPr>
          <p:cNvSpPr txBox="1"/>
          <p:nvPr/>
        </p:nvSpPr>
        <p:spPr>
          <a:xfrm>
            <a:off x="4459697" y="4872475"/>
            <a:ext cx="3534205" cy="954107"/>
          </a:xfrm>
          <a:prstGeom prst="rect">
            <a:avLst/>
          </a:prstGeom>
          <a:noFill/>
        </p:spPr>
        <p:txBody>
          <a:bodyPr wrap="square" rtlCol="0">
            <a:spAutoFit/>
          </a:bodyPr>
          <a:lstStyle/>
          <a:p>
            <a:r>
              <a:rPr lang="en-US" sz="1400" b="1" dirty="0"/>
              <a:t>Fit Result </a:t>
            </a:r>
          </a:p>
          <a:p>
            <a:r>
              <a:rPr lang="en-US" sz="1400" dirty="0"/>
              <a:t>Select which ROI to plot. By deselecting auto scale the axis range can be modified. The r</a:t>
            </a:r>
            <a:r>
              <a:rPr lang="en-US" sz="1400" baseline="30000" dirty="0"/>
              <a:t>2</a:t>
            </a:r>
            <a:r>
              <a:rPr lang="en-US" sz="1400" dirty="0"/>
              <a:t> of the fit result is displayed.</a:t>
            </a:r>
          </a:p>
        </p:txBody>
      </p:sp>
      <p:sp>
        <p:nvSpPr>
          <p:cNvPr id="13" name="TextBox 12">
            <a:extLst>
              <a:ext uri="{FF2B5EF4-FFF2-40B4-BE49-F238E27FC236}">
                <a16:creationId xmlns:a16="http://schemas.microsoft.com/office/drawing/2014/main" id="{7FBD6E4A-A257-CB43-8691-AD1F9A925A3D}"/>
              </a:ext>
            </a:extLst>
          </p:cNvPr>
          <p:cNvSpPr txBox="1"/>
          <p:nvPr/>
        </p:nvSpPr>
        <p:spPr>
          <a:xfrm>
            <a:off x="8657795" y="4872474"/>
            <a:ext cx="3096883" cy="1169551"/>
          </a:xfrm>
          <a:prstGeom prst="rect">
            <a:avLst/>
          </a:prstGeom>
          <a:noFill/>
        </p:spPr>
        <p:txBody>
          <a:bodyPr wrap="square" rtlCol="0">
            <a:spAutoFit/>
          </a:bodyPr>
          <a:lstStyle/>
          <a:p>
            <a:r>
              <a:rPr lang="en-US" sz="1400" b="1" dirty="0"/>
              <a:t>Display ROI</a:t>
            </a:r>
          </a:p>
          <a:p>
            <a:r>
              <a:rPr lang="en-US" sz="1400" dirty="0"/>
              <a:t>Each ROI can be displayed and saved as .Fig MATLAB file. ROI is shown overlaid over the image shown in the Image display panel.</a:t>
            </a:r>
          </a:p>
        </p:txBody>
      </p:sp>
    </p:spTree>
    <p:extLst>
      <p:ext uri="{BB962C8B-B14F-4D97-AF65-F5344CB8AC3E}">
        <p14:creationId xmlns:p14="http://schemas.microsoft.com/office/powerpoint/2010/main" val="17904909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1796</TotalTime>
  <Words>2531</Words>
  <Application>Microsoft Macintosh PowerPoint</Application>
  <PresentationFormat>Widescreen</PresentationFormat>
  <Paragraphs>201</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Cambria Math</vt:lpstr>
      <vt:lpstr>Times New Roman</vt:lpstr>
      <vt:lpstr>Office Theme</vt:lpstr>
      <vt:lpstr>PowerPoint Presentation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Senn, Nicholas</dc:creator>
  <cp:lastModifiedBy>Senn, Nicholas</cp:lastModifiedBy>
  <cp:revision>46</cp:revision>
  <dcterms:created xsi:type="dcterms:W3CDTF">2020-05-05T08:46:03Z</dcterms:created>
  <dcterms:modified xsi:type="dcterms:W3CDTF">2020-05-06T14:42:45Z</dcterms:modified>
</cp:coreProperties>
</file>