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351" r:id="rId3"/>
    <p:sldId id="341" r:id="rId4"/>
    <p:sldId id="355" r:id="rId5"/>
    <p:sldId id="358" r:id="rId6"/>
    <p:sldId id="353" r:id="rId7"/>
    <p:sldId id="343" r:id="rId8"/>
    <p:sldId id="361" r:id="rId9"/>
    <p:sldId id="362" r:id="rId10"/>
    <p:sldId id="363" r:id="rId11"/>
    <p:sldId id="328" r:id="rId12"/>
    <p:sldId id="344" r:id="rId13"/>
    <p:sldId id="345" r:id="rId14"/>
    <p:sldId id="346" r:id="rId15"/>
    <p:sldId id="360" r:id="rId16"/>
    <p:sldId id="350" r:id="rId17"/>
    <p:sldId id="366" r:id="rId18"/>
    <p:sldId id="354" r:id="rId19"/>
    <p:sldId id="365" r:id="rId20"/>
    <p:sldId id="292" r:id="rId21"/>
  </p:sldIdLst>
  <p:sldSz cx="9144000" cy="5143500" type="screen16x9"/>
  <p:notesSz cx="6858000" cy="9144000"/>
  <p:embeddedFontLst>
    <p:embeddedFont>
      <p:font typeface="Livvic" pitchFamily="2" charset="0"/>
      <p:regular r:id="rId23"/>
      <p:bold r:id="rId24"/>
      <p:italic r:id="rId25"/>
      <p:boldItalic r:id="rId26"/>
    </p:embeddedFont>
    <p:embeddedFont>
      <p:font typeface="Oswald" panose="00000500000000000000" pitchFamily="2" charset="0"/>
      <p:regular r:id="rId27"/>
      <p:bold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 Condensed Light" panose="02000000000000000000" pitchFamily="2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Frömel" initials="FF" lastIdx="1" clrIdx="0">
    <p:extLst>
      <p:ext uri="{19B8F6BF-5375-455C-9EA6-DF929625EA0E}">
        <p15:presenceInfo xmlns:p15="http://schemas.microsoft.com/office/powerpoint/2012/main" userId="493994b5669e41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F77BB3-E668-4095-ABBC-038D0A10DE52}">
  <a:tblStyle styleId="{EEF77BB3-E668-4095-ABBC-038D0A10DE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8968" autoAdjust="0"/>
  </p:normalViewPr>
  <p:slideViewPr>
    <p:cSldViewPr snapToGrid="0">
      <p:cViewPr>
        <p:scale>
          <a:sx n="125" d="100"/>
          <a:sy n="125" d="100"/>
        </p:scale>
        <p:origin x="1176" y="-54"/>
      </p:cViewPr>
      <p:guideLst/>
    </p:cSldViewPr>
  </p:slideViewPr>
  <p:notesTextViewPr>
    <p:cViewPr>
      <p:scale>
        <a:sx n="1" d="1"/>
        <a:sy n="1" d="1"/>
      </p:scale>
      <p:origin x="0" y="-16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Was genau ist mit </a:t>
            </a:r>
            <a:r>
              <a:rPr lang="de-DE" dirty="0" err="1"/>
              <a:t>events</a:t>
            </a:r>
            <a:r>
              <a:rPr lang="de-DE" dirty="0"/>
              <a:t> gemeint?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bereits vorhin erwähnt: Asynchrone Services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- einerseits DB &amp; 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- andererseits SS &amp; Dashboard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=&gt; Verbesserte UX und real-time </a:t>
            </a:r>
            <a:r>
              <a:rPr lang="de-DE" dirty="0" err="1"/>
              <a:t>dashboard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Frage: Wie </a:t>
            </a:r>
            <a:r>
              <a:rPr lang="de-DE" dirty="0" err="1"/>
              <a:t>performance</a:t>
            </a:r>
            <a:r>
              <a:rPr lang="de-DE" dirty="0"/>
              <a:t> beibehalten?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- DB: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 - sendet nur NULL an </a:t>
            </a:r>
            <a:r>
              <a:rPr lang="de-DE" dirty="0" err="1"/>
              <a:t>Listener</a:t>
            </a:r>
            <a:r>
              <a:rPr lang="de-DE" dirty="0"/>
              <a:t> (also SS) =&gt; um unnötiges Senden vieler Daten zu vermeiden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- 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 - ist im </a:t>
            </a:r>
            <a:r>
              <a:rPr lang="de-DE" dirty="0" err="1"/>
              <a:t>umkehrschluss</a:t>
            </a:r>
            <a:r>
              <a:rPr lang="de-DE" dirty="0"/>
              <a:t> benachrichtigt darüber, dass sich etwas geändert hat (aber nicht was)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 - wenn 2 Sek. keine neuen Daten erhalten =&gt; Request an DB (Aufruf von DB-Funktion (in </a:t>
            </a:r>
            <a:r>
              <a:rPr lang="de-DE" dirty="0" err="1"/>
              <a:t>package</a:t>
            </a:r>
            <a:r>
              <a:rPr lang="de-DE" dirty="0"/>
              <a:t> gelistet) zum Beziehen der geänderten Daten)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 - senden der daten an Dashboard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=&gt; An Felix</a:t>
            </a:r>
          </a:p>
        </p:txBody>
      </p:sp>
    </p:spTree>
    <p:extLst>
      <p:ext uri="{BB962C8B-B14F-4D97-AF65-F5344CB8AC3E}">
        <p14:creationId xmlns:p14="http://schemas.microsoft.com/office/powerpoint/2010/main" val="4116574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2295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9656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334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6182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2776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FELIX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563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LUCAS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…vielen Dank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Felix bereits angesprochen: Änderungen nach Abgabe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err="1"/>
              <a:t>Upsert</a:t>
            </a:r>
            <a:r>
              <a:rPr lang="de-DE" dirty="0"/>
              <a:t>-Skript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err="1"/>
              <a:t>Upsert</a:t>
            </a:r>
            <a:r>
              <a:rPr lang="de-DE" dirty="0"/>
              <a:t> = Insert </a:t>
            </a:r>
            <a:r>
              <a:rPr lang="de-DE" dirty="0" err="1"/>
              <a:t>or</a:t>
            </a:r>
            <a:r>
              <a:rPr lang="de-DE" dirty="0"/>
              <a:t> Update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Daten können </a:t>
            </a:r>
            <a:r>
              <a:rPr lang="de-DE" dirty="0" err="1"/>
              <a:t>geupdated</a:t>
            </a:r>
            <a:r>
              <a:rPr lang="de-DE" dirty="0"/>
              <a:t> werden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Laden kleinerer Datensätze möglich (mehrfach)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Trotzdem Änderungen auf DB-Ebene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Verbesserte Struktur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=&gt; Weniger zu speichernde Daten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=&gt; Umkehrschluss: erweiterte </a:t>
            </a:r>
            <a:r>
              <a:rPr lang="de-DE" dirty="0" err="1"/>
              <a:t>Queries</a:t>
            </a:r>
            <a:r>
              <a:rPr lang="de-DE" dirty="0"/>
              <a:t> für dieselben Informationen wie zuvor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Änderungen, um </a:t>
            </a:r>
            <a:r>
              <a:rPr lang="de-DE" dirty="0" err="1"/>
              <a:t>PySpark</a:t>
            </a:r>
            <a:r>
              <a:rPr lang="de-DE" dirty="0"/>
              <a:t>-Skript schneller zu machen: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Threading ausgebaut (auch wenn größtenteils bereits implementiert)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Deutlich reduziere Anzahl an </a:t>
            </a:r>
            <a:r>
              <a:rPr lang="de-DE" dirty="0" err="1"/>
              <a:t>Requests</a:t>
            </a:r>
            <a:r>
              <a:rPr lang="de-DE" dirty="0"/>
              <a:t>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Explizites Löschen ungenutzter Variablen (=&gt; Auch aus Speichergründen)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8377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LUCAS: Dashboard (Aufbau)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responsive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i18n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</a:t>
            </a:r>
            <a:r>
              <a:rPr lang="de-DE" dirty="0" err="1"/>
              <a:t>dig</a:t>
            </a:r>
            <a:r>
              <a:rPr lang="de-DE" dirty="0"/>
              <a:t> terminal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Grünes Icon =&gt; verbunden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Diagramme und KPIs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</a:t>
            </a:r>
            <a:r>
              <a:rPr lang="de-DE"/>
              <a:t>- Diagramme: S M XL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Tabs gem. Skript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Info Texte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br>
              <a:rPr lang="de-DE" dirty="0"/>
            </a:br>
            <a:r>
              <a:rPr lang="de-DE" dirty="0"/>
              <a:t>FELIX: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7858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936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FELIX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1479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LUCAS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</a:p>
        </p:txBody>
      </p:sp>
    </p:spTree>
    <p:extLst>
      <p:ext uri="{BB962C8B-B14F-4D97-AF65-F5344CB8AC3E}">
        <p14:creationId xmlns:p14="http://schemas.microsoft.com/office/powerpoint/2010/main" val="2489147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</a:p>
        </p:txBody>
      </p:sp>
    </p:spTree>
    <p:extLst>
      <p:ext uri="{BB962C8B-B14F-4D97-AF65-F5344CB8AC3E}">
        <p14:creationId xmlns:p14="http://schemas.microsoft.com/office/powerpoint/2010/main" val="3507759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</a:p>
        </p:txBody>
      </p:sp>
    </p:spTree>
    <p:extLst>
      <p:ext uri="{BB962C8B-B14F-4D97-AF65-F5344CB8AC3E}">
        <p14:creationId xmlns:p14="http://schemas.microsoft.com/office/powerpoint/2010/main" val="3364953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400" dirty="0"/>
              <a:t>LUCAS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400" dirty="0"/>
              <a:t>Werde erzählen über..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932897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</a:t>
            </a:r>
            <a:endParaRPr lang="de-DE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- möchte überblick über </a:t>
            </a:r>
            <a:r>
              <a:rPr lang="de-DE" sz="1100" dirty="0" err="1"/>
              <a:t>services</a:t>
            </a:r>
            <a:r>
              <a:rPr lang="de-DE" sz="1100" dirty="0"/>
              <a:t> geben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- insgesamt 5 Docker Container in </a:t>
            </a:r>
            <a:r>
              <a:rPr lang="de-DE" sz="1100" dirty="0" err="1"/>
              <a:t>verwendung</a:t>
            </a:r>
            <a:endParaRPr lang="de-DE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</a:t>
            </a:r>
            <a:r>
              <a:rPr lang="de-DE" sz="1100" dirty="0" err="1"/>
              <a:t>node</a:t>
            </a:r>
            <a:r>
              <a:rPr lang="de-DE" sz="1100" dirty="0"/>
              <a:t> </a:t>
            </a:r>
            <a:r>
              <a:rPr lang="de-DE" sz="1100" dirty="0" err="1"/>
              <a:t>stats</a:t>
            </a:r>
            <a:r>
              <a:rPr lang="de-DE" sz="1100" dirty="0"/>
              <a:t> </a:t>
            </a:r>
            <a:r>
              <a:rPr lang="de-DE" sz="1100" dirty="0" err="1"/>
              <a:t>service</a:t>
            </a:r>
            <a:r>
              <a:rPr lang="de-DE" sz="1100" dirty="0"/>
              <a:t> =&gt; asynchrone </a:t>
            </a:r>
            <a:r>
              <a:rPr lang="de-DE" sz="1100" dirty="0" err="1"/>
              <a:t>bereitstellung</a:t>
            </a:r>
            <a:r>
              <a:rPr lang="de-DE" sz="1100" dirty="0"/>
              <a:t> von daten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</a:t>
            </a:r>
            <a:r>
              <a:rPr lang="de-DE" sz="1100" dirty="0" err="1"/>
              <a:t>dashboard</a:t>
            </a:r>
            <a:r>
              <a:rPr lang="de-DE" sz="1100" dirty="0"/>
              <a:t> =&gt; </a:t>
            </a:r>
            <a:r>
              <a:rPr lang="de-DE" sz="1100" dirty="0" err="1"/>
              <a:t>visualisierung</a:t>
            </a:r>
            <a:endParaRPr lang="de-DE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</a:t>
            </a:r>
            <a:r>
              <a:rPr lang="de-DE" sz="1100" dirty="0" err="1"/>
              <a:t>node</a:t>
            </a:r>
            <a:r>
              <a:rPr lang="de-DE" sz="1100" dirty="0"/>
              <a:t> </a:t>
            </a:r>
            <a:r>
              <a:rPr lang="de-DE" sz="1100" dirty="0" err="1"/>
              <a:t>app</a:t>
            </a:r>
            <a:r>
              <a:rPr lang="de-DE" sz="1100" dirty="0"/>
              <a:t> für </a:t>
            </a:r>
            <a:r>
              <a:rPr lang="de-DE" sz="1100" dirty="0" err="1"/>
              <a:t>dig-requests</a:t>
            </a:r>
            <a:r>
              <a:rPr lang="de-DE" sz="1100" dirty="0"/>
              <a:t> über http (dafür läuft die </a:t>
            </a:r>
            <a:r>
              <a:rPr lang="de-DE" sz="1100" dirty="0" err="1"/>
              <a:t>anw</a:t>
            </a:r>
            <a:r>
              <a:rPr lang="de-DE" sz="1100" dirty="0"/>
              <a:t>. auf Debian Container)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</a:t>
            </a:r>
            <a:r>
              <a:rPr lang="de-DE" sz="1100" dirty="0" err="1"/>
              <a:t>Jupyter</a:t>
            </a:r>
            <a:r>
              <a:rPr lang="de-DE" sz="1100" dirty="0"/>
              <a:t> / </a:t>
            </a:r>
            <a:r>
              <a:rPr lang="de-DE" sz="1100" dirty="0" err="1"/>
              <a:t>PySpark</a:t>
            </a:r>
            <a:r>
              <a:rPr lang="de-DE" sz="1100" dirty="0"/>
              <a:t> für die Verarbeitung der Daten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</a:t>
            </a:r>
            <a:r>
              <a:rPr lang="de-DE" sz="1100" dirty="0" err="1"/>
              <a:t>Postgres</a:t>
            </a:r>
            <a:r>
              <a:rPr lang="de-DE" sz="1100" dirty="0"/>
              <a:t> DB zum Speichern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- über Docker </a:t>
            </a:r>
            <a:r>
              <a:rPr lang="de-DE" sz="1100" dirty="0" err="1"/>
              <a:t>Compose</a:t>
            </a:r>
            <a:r>
              <a:rPr lang="de-DE" sz="1100" dirty="0"/>
              <a:t> verbunden, d.h. kommunizieren über Docker Network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- Noch zu erwähnen, dass zum Starten/Stoppen Skript gibt, das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Images direkt mit bezeichnendem Projektnamen erstellt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prüft ob Dateien existieren, die aus rechtl. Gründen nicht versioniert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d.h. CSV Daten &amp; z.B. </a:t>
            </a:r>
            <a:r>
              <a:rPr lang="de-DE" sz="1100" dirty="0" err="1"/>
              <a:t>Postgres</a:t>
            </a:r>
            <a:r>
              <a:rPr lang="de-DE" sz="1100" dirty="0"/>
              <a:t> Driver (auch </a:t>
            </a:r>
            <a:r>
              <a:rPr lang="de-DE" sz="1100" dirty="0" err="1"/>
              <a:t>GeoDB</a:t>
            </a:r>
            <a:r>
              <a:rPr lang="de-DE" sz="1100" dirty="0"/>
              <a:t>…)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1095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Interessant ist frage, wie </a:t>
            </a:r>
            <a:r>
              <a:rPr lang="de-DE" dirty="0" err="1"/>
              <a:t>services</a:t>
            </a:r>
            <a:r>
              <a:rPr lang="de-DE" dirty="0"/>
              <a:t> in </a:t>
            </a:r>
            <a:r>
              <a:rPr lang="de-DE" dirty="0" err="1"/>
              <a:t>verbindung</a:t>
            </a:r>
            <a:r>
              <a:rPr lang="de-DE" dirty="0"/>
              <a:t> stehen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</a:t>
            </a:r>
            <a:r>
              <a:rPr lang="de-DE" dirty="0" err="1"/>
              <a:t>user</a:t>
            </a:r>
            <a:r>
              <a:rPr lang="de-DE" dirty="0"/>
              <a:t> hat zugriff auf </a:t>
            </a:r>
            <a:r>
              <a:rPr lang="de-DE" dirty="0" err="1"/>
              <a:t>dashboard</a:t>
            </a:r>
            <a:r>
              <a:rPr lang="de-DE" dirty="0"/>
              <a:t> und </a:t>
            </a:r>
            <a:r>
              <a:rPr lang="de-DE" dirty="0" err="1"/>
              <a:t>pyspark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fangen bei </a:t>
            </a:r>
            <a:r>
              <a:rPr lang="de-DE" dirty="0" err="1"/>
              <a:t>Pyspark</a:t>
            </a:r>
            <a:r>
              <a:rPr lang="de-DE" dirty="0"/>
              <a:t> an =&gt; schreibt in/liest aus </a:t>
            </a:r>
            <a:r>
              <a:rPr lang="de-DE" dirty="0" err="1"/>
              <a:t>Postgres</a:t>
            </a:r>
            <a:r>
              <a:rPr lang="de-DE" dirty="0"/>
              <a:t> DB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daten werden von SS ausgelesen und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dem Dashboard </a:t>
            </a:r>
            <a:r>
              <a:rPr lang="de-DE" dirty="0" err="1"/>
              <a:t>async</a:t>
            </a:r>
            <a:r>
              <a:rPr lang="de-DE" dirty="0"/>
              <a:t>. Daten bereitstellt (dazu später mehr)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Dashboard wiederum spricht </a:t>
            </a:r>
            <a:r>
              <a:rPr lang="de-DE" dirty="0" err="1"/>
              <a:t>microservice</a:t>
            </a:r>
            <a:r>
              <a:rPr lang="de-DE" dirty="0"/>
              <a:t> an, der </a:t>
            </a:r>
            <a:r>
              <a:rPr lang="de-DE" dirty="0" err="1"/>
              <a:t>dig</a:t>
            </a:r>
            <a:r>
              <a:rPr lang="de-DE" dirty="0"/>
              <a:t> über http bereitstellt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- allerdings im verlauf verworfen, da Informationen anderweitig erhoben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hervorgehoben, grüne Kreise = Node.js in mind. einem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(Docker </a:t>
            </a:r>
            <a:r>
              <a:rPr lang="de-DE" dirty="0" err="1"/>
              <a:t>Img</a:t>
            </a:r>
            <a:r>
              <a:rPr lang="de-DE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</a:t>
            </a:r>
            <a:r>
              <a:rPr lang="de-DE" dirty="0" err="1"/>
              <a:t>dash</a:t>
            </a:r>
            <a:r>
              <a:rPr lang="de-DE" dirty="0"/>
              <a:t> und </a:t>
            </a:r>
            <a:r>
              <a:rPr lang="de-DE" dirty="0" err="1"/>
              <a:t>ss</a:t>
            </a:r>
            <a:r>
              <a:rPr lang="de-DE" dirty="0"/>
              <a:t> nutzen </a:t>
            </a:r>
            <a:r>
              <a:rPr lang="de-DE" dirty="0" err="1"/>
              <a:t>package</a:t>
            </a:r>
            <a:r>
              <a:rPr lang="de-DE" dirty="0"/>
              <a:t> =&gt; was mich zu nächst. Thema führt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2190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</a:t>
            </a:r>
            <a:r>
              <a:rPr lang="de-DE" dirty="0" err="1"/>
              <a:t>vorteile</a:t>
            </a:r>
            <a:r>
              <a:rPr lang="de-DE" dirty="0"/>
              <a:t> von node.js </a:t>
            </a:r>
            <a:r>
              <a:rPr lang="de-DE" dirty="0" err="1"/>
              <a:t>services</a:t>
            </a:r>
            <a:r>
              <a:rPr lang="de-DE" dirty="0"/>
              <a:t> in unserem fall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zuerst wichtig: MS Konzept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- Microservices erledigen einen </a:t>
            </a:r>
            <a:r>
              <a:rPr lang="de-DE" dirty="0" err="1"/>
              <a:t>task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- </a:t>
            </a:r>
            <a:r>
              <a:rPr lang="de-DE" dirty="0" err="1"/>
              <a:t>prog</a:t>
            </a:r>
            <a:r>
              <a:rPr lang="de-DE" dirty="0"/>
              <a:t>. </a:t>
            </a:r>
            <a:r>
              <a:rPr lang="de-DE" dirty="0" err="1"/>
              <a:t>sprache</a:t>
            </a:r>
            <a:r>
              <a:rPr lang="de-DE" dirty="0"/>
              <a:t> egal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- da dazukommende Logik in neuem MS realisiert würde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- ...funktioniert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ein großer </a:t>
            </a:r>
            <a:r>
              <a:rPr lang="de-DE" dirty="0" err="1"/>
              <a:t>vorteil</a:t>
            </a:r>
            <a:r>
              <a:rPr lang="de-DE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- Docker Images werden einmalig geladen und dann referenziert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- Alle </a:t>
            </a:r>
            <a:r>
              <a:rPr lang="de-DE" dirty="0" err="1"/>
              <a:t>Node</a:t>
            </a:r>
            <a:r>
              <a:rPr lang="de-DE" dirty="0"/>
              <a:t>-basierten Services (Dashboard, SS, Dig MS) nutzen node:16-alpine in mind. einem </a:t>
            </a:r>
            <a:r>
              <a:rPr lang="de-DE" dirty="0" err="1"/>
              <a:t>Build-Step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=&gt; geringer Speicherbedarf und Zeit zum Bauen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Zuletzt, bereits angeschnitten,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- Möglichkeit </a:t>
            </a:r>
            <a:r>
              <a:rPr lang="de-DE" dirty="0" err="1"/>
              <a:t>packages</a:t>
            </a:r>
            <a:r>
              <a:rPr lang="de-DE" dirty="0"/>
              <a:t> zu implementieren und in versch. </a:t>
            </a:r>
            <a:r>
              <a:rPr lang="de-DE" dirty="0" err="1"/>
              <a:t>services</a:t>
            </a:r>
            <a:r>
              <a:rPr lang="de-DE" dirty="0"/>
              <a:t> zu nutzen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- bei uns: Zentral definierte Event </a:t>
            </a:r>
            <a:r>
              <a:rPr lang="de-DE" dirty="0" err="1"/>
              <a:t>Names</a:t>
            </a:r>
            <a:r>
              <a:rPr lang="de-DE" dirty="0"/>
              <a:t> für Kommunikation zw. Dashboard &amp; SS um Komplexität so gering wie mögl. zu halten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795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68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ro.medium.com/max/1200/1*2NajmK58hJf8lJQm25iXWw.p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19999" y="903413"/>
            <a:ext cx="5396589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Domain Analysis</a:t>
            </a:r>
            <a:br>
              <a:rPr lang="en" dirty="0"/>
            </a:br>
            <a:r>
              <a:rPr lang="en-US" sz="3200" dirty="0">
                <a:solidFill>
                  <a:schemeClr val="accent2"/>
                </a:solidFill>
              </a:rPr>
              <a:t>Big Data Analytics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6638274" y="163912"/>
            <a:ext cx="2130255" cy="1014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21.09.2021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Frachtwerk</a:t>
            </a:r>
            <a:r>
              <a:rPr lang="en-US" dirty="0">
                <a:solidFill>
                  <a:schemeClr val="accent2"/>
                </a:solidFill>
              </a:rPr>
              <a:t> GmbH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HTW Berlin</a:t>
            </a:r>
          </a:p>
        </p:txBody>
      </p:sp>
      <p:sp>
        <p:nvSpPr>
          <p:cNvPr id="245" name="Google Shape;513;p27">
            <a:extLst>
              <a:ext uri="{FF2B5EF4-FFF2-40B4-BE49-F238E27FC236}">
                <a16:creationId xmlns:a16="http://schemas.microsoft.com/office/drawing/2014/main" id="{BAB8D3EA-40E7-46B0-9823-548892A9E6DF}"/>
              </a:ext>
            </a:extLst>
          </p:cNvPr>
          <p:cNvSpPr txBox="1">
            <a:spLocks/>
          </p:cNvSpPr>
          <p:nvPr/>
        </p:nvSpPr>
        <p:spPr>
          <a:xfrm>
            <a:off x="719999" y="4128791"/>
            <a:ext cx="6578293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sz="1200" dirty="0"/>
              <a:t>Fabio Cosimo Andriulo 	s0558214</a:t>
            </a:r>
          </a:p>
          <a:p>
            <a:pPr marL="0" indent="0"/>
            <a:r>
              <a:rPr lang="pt-BR" sz="1200" dirty="0"/>
              <a:t>Felix Frömel 		s0558420</a:t>
            </a:r>
          </a:p>
          <a:p>
            <a:pPr marL="0" indent="0"/>
            <a:r>
              <a:rPr lang="pt-BR" sz="1200" dirty="0"/>
              <a:t>Lucas Larisch 	s0558070</a:t>
            </a:r>
            <a:endParaRPr lang="en-US" sz="1200" dirty="0"/>
          </a:p>
        </p:txBody>
      </p:sp>
      <p:grpSp>
        <p:nvGrpSpPr>
          <p:cNvPr id="39" name="Google Shape;931;p41">
            <a:extLst>
              <a:ext uri="{FF2B5EF4-FFF2-40B4-BE49-F238E27FC236}">
                <a16:creationId xmlns:a16="http://schemas.microsoft.com/office/drawing/2014/main" id="{A6049F48-5BA6-40E0-8297-8F10F569DB4B}"/>
              </a:ext>
            </a:extLst>
          </p:cNvPr>
          <p:cNvGrpSpPr/>
          <p:nvPr/>
        </p:nvGrpSpPr>
        <p:grpSpPr>
          <a:xfrm>
            <a:off x="6351340" y="1383010"/>
            <a:ext cx="2301266" cy="2377467"/>
            <a:chOff x="6945936" y="1456203"/>
            <a:chExt cx="2159597" cy="2231107"/>
          </a:xfrm>
        </p:grpSpPr>
        <p:sp>
          <p:nvSpPr>
            <p:cNvPr id="40" name="Google Shape;932;p41">
              <a:extLst>
                <a:ext uri="{FF2B5EF4-FFF2-40B4-BE49-F238E27FC236}">
                  <a16:creationId xmlns:a16="http://schemas.microsoft.com/office/drawing/2014/main" id="{25175914-F952-45BC-B2A7-3BDF7DC95459}"/>
                </a:ext>
              </a:extLst>
            </p:cNvPr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33;p41">
              <a:extLst>
                <a:ext uri="{FF2B5EF4-FFF2-40B4-BE49-F238E27FC236}">
                  <a16:creationId xmlns:a16="http://schemas.microsoft.com/office/drawing/2014/main" id="{7ED0DBFE-2C0E-48B6-9E13-A07C9895BB48}"/>
                </a:ext>
              </a:extLst>
            </p:cNvPr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34;p41">
              <a:extLst>
                <a:ext uri="{FF2B5EF4-FFF2-40B4-BE49-F238E27FC236}">
                  <a16:creationId xmlns:a16="http://schemas.microsoft.com/office/drawing/2014/main" id="{E20C7B5A-23E1-4D5F-B572-0B9E15018D29}"/>
                </a:ext>
              </a:extLst>
            </p:cNvPr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35;p41">
              <a:extLst>
                <a:ext uri="{FF2B5EF4-FFF2-40B4-BE49-F238E27FC236}">
                  <a16:creationId xmlns:a16="http://schemas.microsoft.com/office/drawing/2014/main" id="{14D6B6B6-AE45-40A2-A11B-9208810D4281}"/>
                </a:ext>
              </a:extLst>
            </p:cNvPr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36;p41">
              <a:extLst>
                <a:ext uri="{FF2B5EF4-FFF2-40B4-BE49-F238E27FC236}">
                  <a16:creationId xmlns:a16="http://schemas.microsoft.com/office/drawing/2014/main" id="{40940F73-F3F7-4CDA-B3C3-CE2E6D5EB338}"/>
                </a:ext>
              </a:extLst>
            </p:cNvPr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37;p41">
              <a:extLst>
                <a:ext uri="{FF2B5EF4-FFF2-40B4-BE49-F238E27FC236}">
                  <a16:creationId xmlns:a16="http://schemas.microsoft.com/office/drawing/2014/main" id="{E2FD54AF-D61B-4F9E-829D-4E8C74132226}"/>
                </a:ext>
              </a:extLst>
            </p:cNvPr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38;p41">
              <a:extLst>
                <a:ext uri="{FF2B5EF4-FFF2-40B4-BE49-F238E27FC236}">
                  <a16:creationId xmlns:a16="http://schemas.microsoft.com/office/drawing/2014/main" id="{5C19EC00-4FD7-4637-8B6A-BF0434EAF4DC}"/>
                </a:ext>
              </a:extLst>
            </p:cNvPr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9;p41">
              <a:extLst>
                <a:ext uri="{FF2B5EF4-FFF2-40B4-BE49-F238E27FC236}">
                  <a16:creationId xmlns:a16="http://schemas.microsoft.com/office/drawing/2014/main" id="{60B491E4-F3D1-473E-9B22-EB811C402D07}"/>
                </a:ext>
              </a:extLst>
            </p:cNvPr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40;p41">
              <a:extLst>
                <a:ext uri="{FF2B5EF4-FFF2-40B4-BE49-F238E27FC236}">
                  <a16:creationId xmlns:a16="http://schemas.microsoft.com/office/drawing/2014/main" id="{3F8C66C6-2790-4BF2-AC5B-936A556058B9}"/>
                </a:ext>
              </a:extLst>
            </p:cNvPr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41;p41">
              <a:extLst>
                <a:ext uri="{FF2B5EF4-FFF2-40B4-BE49-F238E27FC236}">
                  <a16:creationId xmlns:a16="http://schemas.microsoft.com/office/drawing/2014/main" id="{A30B9CA8-16D5-4CD6-B6D4-B81D8589EC98}"/>
                </a:ext>
              </a:extLst>
            </p:cNvPr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42;p41">
              <a:extLst>
                <a:ext uri="{FF2B5EF4-FFF2-40B4-BE49-F238E27FC236}">
                  <a16:creationId xmlns:a16="http://schemas.microsoft.com/office/drawing/2014/main" id="{6B9B7EBE-D30A-4381-8A6B-F65D175A399C}"/>
                </a:ext>
              </a:extLst>
            </p:cNvPr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43;p41">
              <a:extLst>
                <a:ext uri="{FF2B5EF4-FFF2-40B4-BE49-F238E27FC236}">
                  <a16:creationId xmlns:a16="http://schemas.microsoft.com/office/drawing/2014/main" id="{2B664070-3BE3-48D8-A9E4-F81BD272F01C}"/>
                </a:ext>
              </a:extLst>
            </p:cNvPr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44;p41">
              <a:extLst>
                <a:ext uri="{FF2B5EF4-FFF2-40B4-BE49-F238E27FC236}">
                  <a16:creationId xmlns:a16="http://schemas.microsoft.com/office/drawing/2014/main" id="{1C9D9556-ADEF-4FBA-A19C-FB2FCB13B621}"/>
                </a:ext>
              </a:extLst>
            </p:cNvPr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45;p41">
              <a:extLst>
                <a:ext uri="{FF2B5EF4-FFF2-40B4-BE49-F238E27FC236}">
                  <a16:creationId xmlns:a16="http://schemas.microsoft.com/office/drawing/2014/main" id="{C1486263-1516-4BBE-BC1A-53F6562F1D50}"/>
                </a:ext>
              </a:extLst>
            </p:cNvPr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46;p41">
              <a:extLst>
                <a:ext uri="{FF2B5EF4-FFF2-40B4-BE49-F238E27FC236}">
                  <a16:creationId xmlns:a16="http://schemas.microsoft.com/office/drawing/2014/main" id="{ACB139BD-0309-4F5C-8ECE-9C0FB7135774}"/>
                </a:ext>
              </a:extLst>
            </p:cNvPr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47;p41">
              <a:extLst>
                <a:ext uri="{FF2B5EF4-FFF2-40B4-BE49-F238E27FC236}">
                  <a16:creationId xmlns:a16="http://schemas.microsoft.com/office/drawing/2014/main" id="{6DCF84E4-7438-4CB2-8476-7AB1B99E4B09}"/>
                </a:ext>
              </a:extLst>
            </p:cNvPr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48;p41">
              <a:extLst>
                <a:ext uri="{FF2B5EF4-FFF2-40B4-BE49-F238E27FC236}">
                  <a16:creationId xmlns:a16="http://schemas.microsoft.com/office/drawing/2014/main" id="{1E630637-AEF3-4CF5-B975-EE7E6660C4F8}"/>
                </a:ext>
              </a:extLst>
            </p:cNvPr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49;p41">
              <a:extLst>
                <a:ext uri="{FF2B5EF4-FFF2-40B4-BE49-F238E27FC236}">
                  <a16:creationId xmlns:a16="http://schemas.microsoft.com/office/drawing/2014/main" id="{B006A773-E748-43F7-B8E0-C9257AFD836E}"/>
                </a:ext>
              </a:extLst>
            </p:cNvPr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701;p28">
            <a:extLst>
              <a:ext uri="{FF2B5EF4-FFF2-40B4-BE49-F238E27FC236}">
                <a16:creationId xmlns:a16="http://schemas.microsoft.com/office/drawing/2014/main" id="{239DC7BD-DAD2-4514-9ED4-E1D8340571BF}"/>
              </a:ext>
            </a:extLst>
          </p:cNvPr>
          <p:cNvSpPr txBox="1">
            <a:spLocks/>
          </p:cNvSpPr>
          <p:nvPr/>
        </p:nvSpPr>
        <p:spPr>
          <a:xfrm>
            <a:off x="719999" y="3716295"/>
            <a:ext cx="1494950" cy="4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600" dirty="0">
                <a:solidFill>
                  <a:schemeClr val="accent2"/>
                </a:solidFill>
              </a:rPr>
              <a:t>Group 4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701;p28">
            <a:extLst>
              <a:ext uri="{FF2B5EF4-FFF2-40B4-BE49-F238E27FC236}">
                <a16:creationId xmlns:a16="http://schemas.microsoft.com/office/drawing/2014/main" id="{FBA0E5E4-24DF-4CC1-800D-1D7D60909D3B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/>
              <a:t>Event-</a:t>
            </a:r>
            <a:r>
              <a:rPr lang="de-DE" dirty="0" err="1"/>
              <a:t>driven</a:t>
            </a:r>
            <a:r>
              <a:rPr lang="de-DE" dirty="0"/>
              <a:t> Architecture</a:t>
            </a:r>
          </a:p>
          <a:p>
            <a:endParaRPr lang="de-DE" dirty="0"/>
          </a:p>
        </p:txBody>
      </p:sp>
      <p:sp>
        <p:nvSpPr>
          <p:cNvPr id="38" name="Google Shape;702;p28">
            <a:extLst>
              <a:ext uri="{FF2B5EF4-FFF2-40B4-BE49-F238E27FC236}">
                <a16:creationId xmlns:a16="http://schemas.microsoft.com/office/drawing/2014/main" id="{27DF1DDB-ED31-4FCB-8317-D1B06CAF99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5873" y="1402950"/>
            <a:ext cx="3759927" cy="1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800"/>
              </a:spcBef>
              <a:buSzPts val="1100"/>
              <a:buNone/>
            </a:pPr>
            <a:r>
              <a:rPr lang="en-US" dirty="0">
                <a:solidFill>
                  <a:schemeClr val="tx1"/>
                </a:solidFill>
              </a:rPr>
              <a:t>The following services were designed to communicate </a:t>
            </a:r>
            <a:r>
              <a:rPr lang="en-US" dirty="0">
                <a:solidFill>
                  <a:schemeClr val="accent2"/>
                </a:solidFill>
              </a:rPr>
              <a:t>asynchronously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de-DE" dirty="0">
                <a:solidFill>
                  <a:schemeClr val="accent2"/>
                </a:solidFill>
              </a:rPr>
              <a:t>Database </a:t>
            </a:r>
            <a:r>
              <a:rPr lang="de-DE" dirty="0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Statistics</a:t>
            </a:r>
            <a:r>
              <a:rPr lang="de-DE" dirty="0">
                <a:solidFill>
                  <a:schemeClr val="accent2"/>
                </a:solidFill>
              </a:rPr>
              <a:t> Service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de-DE" dirty="0" err="1">
                <a:solidFill>
                  <a:schemeClr val="accent2"/>
                </a:solidFill>
              </a:rPr>
              <a:t>Statistics</a:t>
            </a:r>
            <a:r>
              <a:rPr lang="de-DE" dirty="0">
                <a:solidFill>
                  <a:schemeClr val="accent2"/>
                </a:solidFill>
              </a:rPr>
              <a:t> Service </a:t>
            </a:r>
            <a:r>
              <a:rPr lang="de-DE" dirty="0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accent2"/>
                </a:solidFill>
              </a:rPr>
              <a:t> Dashboard</a:t>
            </a:r>
          </a:p>
        </p:txBody>
      </p:sp>
      <p:sp>
        <p:nvSpPr>
          <p:cNvPr id="40" name="Google Shape;1288;p52">
            <a:extLst>
              <a:ext uri="{FF2B5EF4-FFF2-40B4-BE49-F238E27FC236}">
                <a16:creationId xmlns:a16="http://schemas.microsoft.com/office/drawing/2014/main" id="{9D122B6E-875F-4D00-94BF-809BD49A9C48}"/>
              </a:ext>
            </a:extLst>
          </p:cNvPr>
          <p:cNvSpPr txBox="1">
            <a:spLocks/>
          </p:cNvSpPr>
          <p:nvPr/>
        </p:nvSpPr>
        <p:spPr>
          <a:xfrm>
            <a:off x="720000" y="997363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Asynchronous</a:t>
            </a:r>
            <a:r>
              <a:rPr lang="de-DE" sz="2000" dirty="0">
                <a:solidFill>
                  <a:schemeClr val="accent2"/>
                </a:solidFill>
              </a:rPr>
              <a:t> Services</a:t>
            </a:r>
          </a:p>
        </p:txBody>
      </p:sp>
      <p:sp>
        <p:nvSpPr>
          <p:cNvPr id="69" name="Google Shape;1288;p52">
            <a:extLst>
              <a:ext uri="{FF2B5EF4-FFF2-40B4-BE49-F238E27FC236}">
                <a16:creationId xmlns:a16="http://schemas.microsoft.com/office/drawing/2014/main" id="{A914D400-2810-4AD2-9532-5C3292E690C4}"/>
              </a:ext>
            </a:extLst>
          </p:cNvPr>
          <p:cNvSpPr txBox="1">
            <a:spLocks/>
          </p:cNvSpPr>
          <p:nvPr/>
        </p:nvSpPr>
        <p:spPr>
          <a:xfrm>
            <a:off x="735874" y="2838243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>
                <a:solidFill>
                  <a:schemeClr val="accent2"/>
                </a:solidFill>
              </a:rPr>
              <a:t>Benefit:  </a:t>
            </a:r>
            <a:r>
              <a:rPr lang="de-DE" sz="2000" dirty="0" err="1">
                <a:solidFill>
                  <a:schemeClr val="tx1"/>
                </a:solidFill>
              </a:rPr>
              <a:t>Improved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user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experience</a:t>
            </a:r>
            <a:r>
              <a:rPr lang="de-DE" sz="2000" dirty="0">
                <a:solidFill>
                  <a:schemeClr val="tx1"/>
                </a:solidFill>
              </a:rPr>
              <a:t> due </a:t>
            </a:r>
            <a:r>
              <a:rPr lang="de-DE" sz="2000" dirty="0" err="1">
                <a:solidFill>
                  <a:schemeClr val="tx1"/>
                </a:solidFill>
              </a:rPr>
              <a:t>to</a:t>
            </a:r>
            <a:r>
              <a:rPr lang="de-DE" sz="2000" dirty="0">
                <a:solidFill>
                  <a:schemeClr val="tx1"/>
                </a:solidFill>
              </a:rPr>
              <a:t> real-time </a:t>
            </a:r>
            <a:r>
              <a:rPr lang="de-DE" sz="2000" dirty="0" err="1">
                <a:solidFill>
                  <a:schemeClr val="tx1"/>
                </a:solidFill>
              </a:rPr>
              <a:t>dashboard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0" name="Google Shape;702;p28">
            <a:extLst>
              <a:ext uri="{FF2B5EF4-FFF2-40B4-BE49-F238E27FC236}">
                <a16:creationId xmlns:a16="http://schemas.microsoft.com/office/drawing/2014/main" id="{0BE4A3BE-5FC7-4389-BFE5-40E99D580E3D}"/>
              </a:ext>
            </a:extLst>
          </p:cNvPr>
          <p:cNvSpPr txBox="1">
            <a:spLocks/>
          </p:cNvSpPr>
          <p:nvPr/>
        </p:nvSpPr>
        <p:spPr>
          <a:xfrm>
            <a:off x="720001" y="3274265"/>
            <a:ext cx="4009760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800"/>
              </a:spcBef>
              <a:buSzPts val="1100"/>
              <a:buNone/>
            </a:pPr>
            <a:endParaRPr lang="en-US" dirty="0"/>
          </a:p>
        </p:txBody>
      </p:sp>
      <p:sp>
        <p:nvSpPr>
          <p:cNvPr id="71" name="Google Shape;1288;p52">
            <a:extLst>
              <a:ext uri="{FF2B5EF4-FFF2-40B4-BE49-F238E27FC236}">
                <a16:creationId xmlns:a16="http://schemas.microsoft.com/office/drawing/2014/main" id="{78B9C4EE-B940-421F-9903-9989D6806436}"/>
              </a:ext>
            </a:extLst>
          </p:cNvPr>
          <p:cNvSpPr txBox="1">
            <a:spLocks/>
          </p:cNvSpPr>
          <p:nvPr/>
        </p:nvSpPr>
        <p:spPr>
          <a:xfrm>
            <a:off x="5221812" y="1007550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How</a:t>
            </a:r>
            <a:r>
              <a:rPr lang="de-DE" sz="2000" dirty="0">
                <a:solidFill>
                  <a:schemeClr val="accent2"/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to</a:t>
            </a:r>
            <a:r>
              <a:rPr lang="de-DE" sz="2000" dirty="0">
                <a:solidFill>
                  <a:schemeClr val="accent2"/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Maintain</a:t>
            </a:r>
            <a:r>
              <a:rPr lang="de-DE" sz="2000" dirty="0">
                <a:solidFill>
                  <a:schemeClr val="accent2"/>
                </a:solidFill>
              </a:rPr>
              <a:t> Performance?</a:t>
            </a:r>
          </a:p>
        </p:txBody>
      </p:sp>
      <p:sp>
        <p:nvSpPr>
          <p:cNvPr id="72" name="Google Shape;702;p28">
            <a:extLst>
              <a:ext uri="{FF2B5EF4-FFF2-40B4-BE49-F238E27FC236}">
                <a16:creationId xmlns:a16="http://schemas.microsoft.com/office/drawing/2014/main" id="{15147E87-251F-4A58-8054-28C5DAA45D6A}"/>
              </a:ext>
            </a:extLst>
          </p:cNvPr>
          <p:cNvSpPr txBox="1">
            <a:spLocks/>
          </p:cNvSpPr>
          <p:nvPr/>
        </p:nvSpPr>
        <p:spPr>
          <a:xfrm>
            <a:off x="5221812" y="1405174"/>
            <a:ext cx="3443152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accent2"/>
                </a:solidFill>
              </a:rPr>
              <a:t>Database: </a:t>
            </a:r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/>
              <a:t>Only emit payload </a:t>
            </a:r>
            <a:r>
              <a:rPr lang="en-US" dirty="0">
                <a:solidFill>
                  <a:schemeClr val="accent2"/>
                </a:solidFill>
              </a:rPr>
              <a:t>NULL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dirty="0"/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/>
              <a:t>Prevents sending an unnecessary amount of data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accent2"/>
                </a:solidFill>
              </a:rPr>
              <a:t>Statistics Service: </a:t>
            </a:r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Notified something has changed, but not what</a:t>
            </a:r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After 2 seconds without new notifications: send request to the database </a:t>
            </a:r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Emit the data received in the previous step to the client</a:t>
            </a:r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/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Google Shape;701;p28">
            <a:extLst>
              <a:ext uri="{FF2B5EF4-FFF2-40B4-BE49-F238E27FC236}">
                <a16:creationId xmlns:a16="http://schemas.microsoft.com/office/drawing/2014/main" id="{E87DEF07-2B05-45C3-A882-D65E57AA500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10/20</a:t>
            </a:r>
          </a:p>
        </p:txBody>
      </p:sp>
    </p:spTree>
    <p:extLst>
      <p:ext uri="{BB962C8B-B14F-4D97-AF65-F5344CB8AC3E}">
        <p14:creationId xmlns:p14="http://schemas.microsoft.com/office/powerpoint/2010/main" val="339993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527283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Data Processing</a:t>
            </a:r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From raw data to valuable information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5350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JUPYTER PROCESS</a:t>
            </a:r>
            <a:endParaRPr dirty="0"/>
          </a:p>
        </p:txBody>
      </p:sp>
      <p:grpSp>
        <p:nvGrpSpPr>
          <p:cNvPr id="1492" name="Google Shape;1492;p59"/>
          <p:cNvGrpSpPr/>
          <p:nvPr/>
        </p:nvGrpSpPr>
        <p:grpSpPr>
          <a:xfrm>
            <a:off x="7529626" y="2518259"/>
            <a:ext cx="503592" cy="503592"/>
            <a:chOff x="3969644" y="2440153"/>
            <a:chExt cx="225900" cy="225900"/>
          </a:xfrm>
        </p:grpSpPr>
        <p:sp>
          <p:nvSpPr>
            <p:cNvPr id="1493" name="Google Shape;1493;p59"/>
            <p:cNvSpPr/>
            <p:nvPr/>
          </p:nvSpPr>
          <p:spPr>
            <a:xfrm>
              <a:off x="3969644" y="2440153"/>
              <a:ext cx="225900" cy="225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9"/>
            <p:cNvSpPr/>
            <p:nvPr/>
          </p:nvSpPr>
          <p:spPr>
            <a:xfrm>
              <a:off x="3998471" y="2468982"/>
              <a:ext cx="1683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0" name="Google Shape;1500;p59"/>
          <p:cNvGrpSpPr/>
          <p:nvPr/>
        </p:nvGrpSpPr>
        <p:grpSpPr>
          <a:xfrm>
            <a:off x="6129653" y="2518490"/>
            <a:ext cx="503031" cy="503222"/>
            <a:chOff x="2182679" y="2292572"/>
            <a:chExt cx="792300" cy="792600"/>
          </a:xfrm>
        </p:grpSpPr>
        <p:sp>
          <p:nvSpPr>
            <p:cNvPr id="1501" name="Google Shape;1501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3" name="Google Shape;1503;p59"/>
          <p:cNvGrpSpPr/>
          <p:nvPr/>
        </p:nvGrpSpPr>
        <p:grpSpPr>
          <a:xfrm>
            <a:off x="4730440" y="2518490"/>
            <a:ext cx="503031" cy="503222"/>
            <a:chOff x="2182679" y="2292572"/>
            <a:chExt cx="792300" cy="792600"/>
          </a:xfrm>
        </p:grpSpPr>
        <p:sp>
          <p:nvSpPr>
            <p:cNvPr id="1489" name="Google Shape;1489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6" name="Google Shape;1506;p59"/>
          <p:cNvSpPr txBox="1">
            <a:spLocks noGrp="1"/>
          </p:cNvSpPr>
          <p:nvPr>
            <p:ph type="subTitle" idx="4294967295"/>
          </p:nvPr>
        </p:nvSpPr>
        <p:spPr>
          <a:xfrm>
            <a:off x="6949081" y="3327418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Collection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dirty="0"/>
          </a:p>
        </p:txBody>
      </p:sp>
      <p:sp>
        <p:nvSpPr>
          <p:cNvPr id="1508" name="Google Shape;1508;p59"/>
          <p:cNvSpPr txBox="1">
            <a:spLocks noGrp="1"/>
          </p:cNvSpPr>
          <p:nvPr>
            <p:ph type="subTitle" idx="4294967295"/>
          </p:nvPr>
        </p:nvSpPr>
        <p:spPr>
          <a:xfrm>
            <a:off x="4149455" y="3336059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ETL </a:t>
            </a:r>
            <a:r>
              <a:rPr lang="de-DE" dirty="0" err="1"/>
              <a:t>process</a:t>
            </a:r>
            <a:r>
              <a:rPr lang="de-DE" dirty="0"/>
              <a:t> on </a:t>
            </a:r>
            <a:r>
              <a:rPr lang="de-DE" dirty="0" err="1"/>
              <a:t>basis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dirty="0"/>
          </a:p>
        </p:txBody>
      </p:sp>
      <p:sp>
        <p:nvSpPr>
          <p:cNvPr id="1509" name="Google Shape;1509;p59"/>
          <p:cNvSpPr txBox="1">
            <a:spLocks noGrp="1"/>
          </p:cNvSpPr>
          <p:nvPr>
            <p:ph type="subTitle" idx="4294967295"/>
          </p:nvPr>
        </p:nvSpPr>
        <p:spPr>
          <a:xfrm>
            <a:off x="5533683" y="1350895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>
                <a:solidFill>
                  <a:schemeClr val="accent2"/>
                </a:solidFill>
              </a:rPr>
              <a:t>Enhancement </a:t>
            </a:r>
            <a:r>
              <a:rPr lang="de-DE" dirty="0" err="1">
                <a:solidFill>
                  <a:schemeClr val="accent2"/>
                </a:solidFill>
              </a:rPr>
              <a:t>of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existing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data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510" name="Google Shape;1510;p59"/>
          <p:cNvSpPr txBox="1">
            <a:spLocks noGrp="1"/>
          </p:cNvSpPr>
          <p:nvPr>
            <p:ph type="title" idx="4294967295"/>
          </p:nvPr>
        </p:nvSpPr>
        <p:spPr>
          <a:xfrm>
            <a:off x="4619132" y="3009251"/>
            <a:ext cx="782399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STEP 1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511" name="Google Shape;1511;p59"/>
          <p:cNvSpPr txBox="1">
            <a:spLocks noGrp="1"/>
          </p:cNvSpPr>
          <p:nvPr>
            <p:ph type="title" idx="4294967295"/>
          </p:nvPr>
        </p:nvSpPr>
        <p:spPr>
          <a:xfrm>
            <a:off x="7390383" y="3009251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STEP 3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1513" name="Google Shape;1513;p59"/>
          <p:cNvSpPr txBox="1">
            <a:spLocks noGrp="1"/>
          </p:cNvSpPr>
          <p:nvPr>
            <p:ph type="title" idx="4294967295"/>
          </p:nvPr>
        </p:nvSpPr>
        <p:spPr>
          <a:xfrm>
            <a:off x="5974958" y="2081101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accent2"/>
                </a:solidFill>
              </a:rPr>
              <a:t>STEP 2</a:t>
            </a:r>
            <a:endParaRPr sz="1800" dirty="0">
              <a:solidFill>
                <a:schemeClr val="accent2"/>
              </a:solidFill>
            </a:endParaRPr>
          </a:p>
        </p:txBody>
      </p:sp>
      <p:pic>
        <p:nvPicPr>
          <p:cNvPr id="1030" name="Picture 6" descr="Jupyter Lab: Evolution of the Jupyter Notebook | by Parul Pandey | Towards  Data Science">
            <a:extLst>
              <a:ext uri="{FF2B5EF4-FFF2-40B4-BE49-F238E27FC236}">
                <a16:creationId xmlns:a16="http://schemas.microsoft.com/office/drawing/2014/main" id="{54BD342C-6C45-446D-8F1C-C09D2F8E7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33" y="2061749"/>
            <a:ext cx="611460" cy="70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oogle Shape;1827;p70">
            <a:extLst>
              <a:ext uri="{FF2B5EF4-FFF2-40B4-BE49-F238E27FC236}">
                <a16:creationId xmlns:a16="http://schemas.microsoft.com/office/drawing/2014/main" id="{4F268006-FB29-4684-BC10-843797BBD219}"/>
              </a:ext>
            </a:extLst>
          </p:cNvPr>
          <p:cNvGrpSpPr/>
          <p:nvPr/>
        </p:nvGrpSpPr>
        <p:grpSpPr>
          <a:xfrm>
            <a:off x="3246647" y="2632856"/>
            <a:ext cx="1017526" cy="274398"/>
            <a:chOff x="4659775" y="2072775"/>
            <a:chExt cx="74325" cy="28700"/>
          </a:xfrm>
          <a:solidFill>
            <a:srgbClr val="FFC000"/>
          </a:solidFill>
        </p:grpSpPr>
        <p:sp>
          <p:nvSpPr>
            <p:cNvPr id="36" name="Google Shape;1828;p70">
              <a:extLst>
                <a:ext uri="{FF2B5EF4-FFF2-40B4-BE49-F238E27FC236}">
                  <a16:creationId xmlns:a16="http://schemas.microsoft.com/office/drawing/2014/main" id="{903E61E3-6277-4FA1-AB0D-6E2625B70F88}"/>
                </a:ext>
              </a:extLst>
            </p:cNvPr>
            <p:cNvSpPr/>
            <p:nvPr/>
          </p:nvSpPr>
          <p:spPr>
            <a:xfrm>
              <a:off x="4659775" y="2072775"/>
              <a:ext cx="38075" cy="28700"/>
            </a:xfrm>
            <a:custGeom>
              <a:avLst/>
              <a:gdLst/>
              <a:ahLst/>
              <a:cxnLst/>
              <a:rect l="l" t="t" r="r" b="b"/>
              <a:pathLst>
                <a:path w="1523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945" y="1147"/>
                  </a:lnTo>
                  <a:lnTo>
                    <a:pt x="1522" y="570"/>
                  </a:lnTo>
                  <a:lnTo>
                    <a:pt x="945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29;p70">
              <a:extLst>
                <a:ext uri="{FF2B5EF4-FFF2-40B4-BE49-F238E27FC236}">
                  <a16:creationId xmlns:a16="http://schemas.microsoft.com/office/drawing/2014/main" id="{C0FC4EF9-2F4D-4214-8895-EBBF8ED5F63E}"/>
                </a:ext>
              </a:extLst>
            </p:cNvPr>
            <p:cNvSpPr/>
            <p:nvPr/>
          </p:nvSpPr>
          <p:spPr>
            <a:xfrm>
              <a:off x="4691875" y="2072775"/>
              <a:ext cx="24550" cy="28700"/>
            </a:xfrm>
            <a:custGeom>
              <a:avLst/>
              <a:gdLst/>
              <a:ahLst/>
              <a:cxnLst/>
              <a:rect l="l" t="t" r="r" b="b"/>
              <a:pathLst>
                <a:path w="982" h="1148" extrusionOk="0">
                  <a:moveTo>
                    <a:pt x="0" y="0"/>
                  </a:moveTo>
                  <a:lnTo>
                    <a:pt x="570" y="570"/>
                  </a:lnTo>
                  <a:lnTo>
                    <a:pt x="0" y="1147"/>
                  </a:lnTo>
                  <a:lnTo>
                    <a:pt x="411" y="1147"/>
                  </a:lnTo>
                  <a:lnTo>
                    <a:pt x="981" y="570"/>
                  </a:lnTo>
                  <a:lnTo>
                    <a:pt x="411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30;p70">
              <a:extLst>
                <a:ext uri="{FF2B5EF4-FFF2-40B4-BE49-F238E27FC236}">
                  <a16:creationId xmlns:a16="http://schemas.microsoft.com/office/drawing/2014/main" id="{B6F83059-A172-49D8-9A4A-30AE4DA8ED0F}"/>
                </a:ext>
              </a:extLst>
            </p:cNvPr>
            <p:cNvSpPr/>
            <p:nvPr/>
          </p:nvSpPr>
          <p:spPr>
            <a:xfrm>
              <a:off x="4709350" y="2072775"/>
              <a:ext cx="24750" cy="28700"/>
            </a:xfrm>
            <a:custGeom>
              <a:avLst/>
              <a:gdLst/>
              <a:ahLst/>
              <a:cxnLst/>
              <a:rect l="l" t="t" r="r" b="b"/>
              <a:pathLst>
                <a:path w="990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412" y="1147"/>
                  </a:lnTo>
                  <a:lnTo>
                    <a:pt x="989" y="570"/>
                  </a:lnTo>
                  <a:lnTo>
                    <a:pt x="412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10020;p76">
            <a:extLst>
              <a:ext uri="{FF2B5EF4-FFF2-40B4-BE49-F238E27FC236}">
                <a16:creationId xmlns:a16="http://schemas.microsoft.com/office/drawing/2014/main" id="{044D599B-5FAD-4E46-A40F-A4143132BF6D}"/>
              </a:ext>
            </a:extLst>
          </p:cNvPr>
          <p:cNvSpPr/>
          <p:nvPr/>
        </p:nvSpPr>
        <p:spPr>
          <a:xfrm>
            <a:off x="349187" y="1525101"/>
            <a:ext cx="2720976" cy="2574657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pic>
        <p:nvPicPr>
          <p:cNvPr id="28" name="Picture 16">
            <a:extLst>
              <a:ext uri="{FF2B5EF4-FFF2-40B4-BE49-F238E27FC236}">
                <a16:creationId xmlns:a16="http://schemas.microsoft.com/office/drawing/2014/main" id="{788FD4B6-86EA-4A77-ACEC-1F87580FF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675" y="2106206"/>
            <a:ext cx="1038861" cy="58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Google Shape;701;p28">
            <a:extLst>
              <a:ext uri="{FF2B5EF4-FFF2-40B4-BE49-F238E27FC236}">
                <a16:creationId xmlns:a16="http://schemas.microsoft.com/office/drawing/2014/main" id="{AAFB5E9F-D5A9-452B-AD9B-5C418A1C108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12/20</a:t>
            </a:r>
          </a:p>
        </p:txBody>
      </p:sp>
    </p:spTree>
    <p:extLst>
      <p:ext uri="{BB962C8B-B14F-4D97-AF65-F5344CB8AC3E}">
        <p14:creationId xmlns:p14="http://schemas.microsoft.com/office/powerpoint/2010/main" val="199542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ETL Process on Basis Data</a:t>
            </a:r>
          </a:p>
        </p:txBody>
      </p:sp>
      <p:sp>
        <p:nvSpPr>
          <p:cNvPr id="865" name="Google Shape;865;p36"/>
          <p:cNvSpPr txBox="1"/>
          <p:nvPr/>
        </p:nvSpPr>
        <p:spPr>
          <a:xfrm>
            <a:off x="1050496" y="3748966"/>
            <a:ext cx="38484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Representation of imported basis data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36"/>
          <p:cNvSpPr txBox="1"/>
          <p:nvPr/>
        </p:nvSpPr>
        <p:spPr>
          <a:xfrm>
            <a:off x="6116111" y="3386850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Loading: Saving the cleaned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into database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36"/>
          <p:cNvSpPr txBox="1"/>
          <p:nvPr/>
        </p:nvSpPr>
        <p:spPr>
          <a:xfrm>
            <a:off x="6116100" y="2439548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Transformation: 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Cleaning the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special characters and empty lines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36"/>
          <p:cNvSpPr txBox="1"/>
          <p:nvPr/>
        </p:nvSpPr>
        <p:spPr>
          <a:xfrm>
            <a:off x="6116100" y="1492700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Extraction: Reading the data into Spark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36"/>
          <p:cNvSpPr/>
          <p:nvPr/>
        </p:nvSpPr>
        <p:spPr>
          <a:xfrm>
            <a:off x="5782225" y="2588678"/>
            <a:ext cx="274200" cy="273900"/>
          </a:xfrm>
          <a:prstGeom prst="ellipse">
            <a:avLst/>
          </a:prstGeom>
          <a:solidFill>
            <a:srgbClr val="878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0" name="Google Shape;870;p36"/>
          <p:cNvSpPr/>
          <p:nvPr/>
        </p:nvSpPr>
        <p:spPr>
          <a:xfrm>
            <a:off x="5782225" y="3537956"/>
            <a:ext cx="274200" cy="273900"/>
          </a:xfrm>
          <a:prstGeom prst="ellipse">
            <a:avLst/>
          </a:prstGeom>
          <a:solidFill>
            <a:srgbClr val="915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1" name="Google Shape;871;p36"/>
          <p:cNvSpPr/>
          <p:nvPr/>
        </p:nvSpPr>
        <p:spPr>
          <a:xfrm>
            <a:off x="5782225" y="1639400"/>
            <a:ext cx="274200" cy="27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E7766D9-E0BE-403C-A98F-F9653D88E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47" y="1492700"/>
            <a:ext cx="3496912" cy="2215068"/>
          </a:xfrm>
          <a:prstGeom prst="rect">
            <a:avLst/>
          </a:prstGeom>
        </p:spPr>
      </p:pic>
      <p:sp>
        <p:nvSpPr>
          <p:cNvPr id="12" name="Google Shape;701;p28">
            <a:extLst>
              <a:ext uri="{FF2B5EF4-FFF2-40B4-BE49-F238E27FC236}">
                <a16:creationId xmlns:a16="http://schemas.microsoft.com/office/drawing/2014/main" id="{59DEE6D7-2AE2-4643-9F0F-99A66745847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13/20</a:t>
            </a:r>
          </a:p>
        </p:txBody>
      </p:sp>
    </p:spTree>
    <p:extLst>
      <p:ext uri="{BB962C8B-B14F-4D97-AF65-F5344CB8AC3E}">
        <p14:creationId xmlns:p14="http://schemas.microsoft.com/office/powerpoint/2010/main" val="3745317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Enhancement </a:t>
            </a:r>
            <a:r>
              <a:rPr lang="de-DE" dirty="0" err="1">
                <a:solidFill>
                  <a:schemeClr val="accent2"/>
                </a:solidFill>
              </a:rPr>
              <a:t>of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Existing</a:t>
            </a:r>
            <a:r>
              <a:rPr lang="de-DE" dirty="0">
                <a:solidFill>
                  <a:schemeClr val="accent2"/>
                </a:solidFill>
              </a:rPr>
              <a:t> Data</a:t>
            </a:r>
            <a:br>
              <a:rPr lang="de-DE" dirty="0"/>
            </a:br>
            <a:endParaRPr lang="en-US" dirty="0"/>
          </a:p>
        </p:txBody>
      </p:sp>
      <p:cxnSp>
        <p:nvCxnSpPr>
          <p:cNvPr id="3" name="Google Shape;1424;p57">
            <a:extLst>
              <a:ext uri="{FF2B5EF4-FFF2-40B4-BE49-F238E27FC236}">
                <a16:creationId xmlns:a16="http://schemas.microsoft.com/office/drawing/2014/main" id="{EF98B6A9-7AFF-4803-A561-B1A97D12FB8E}"/>
              </a:ext>
            </a:extLst>
          </p:cNvPr>
          <p:cNvCxnSpPr>
            <a:cxnSpLocks/>
          </p:cNvCxnSpPr>
          <p:nvPr/>
        </p:nvCxnSpPr>
        <p:spPr>
          <a:xfrm>
            <a:off x="4571951" y="1646175"/>
            <a:ext cx="0" cy="24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428;p57">
            <a:extLst>
              <a:ext uri="{FF2B5EF4-FFF2-40B4-BE49-F238E27FC236}">
                <a16:creationId xmlns:a16="http://schemas.microsoft.com/office/drawing/2014/main" id="{F59BBA50-37EB-477E-811A-5DAB00CF4E77}"/>
              </a:ext>
            </a:extLst>
          </p:cNvPr>
          <p:cNvSpPr txBox="1">
            <a:spLocks/>
          </p:cNvSpPr>
          <p:nvPr/>
        </p:nvSpPr>
        <p:spPr>
          <a:xfrm>
            <a:off x="5754466" y="1631699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A- &amp; MX-Records</a:t>
            </a:r>
          </a:p>
        </p:txBody>
      </p:sp>
      <p:sp>
        <p:nvSpPr>
          <p:cNvPr id="6" name="Google Shape;1429;p57">
            <a:extLst>
              <a:ext uri="{FF2B5EF4-FFF2-40B4-BE49-F238E27FC236}">
                <a16:creationId xmlns:a16="http://schemas.microsoft.com/office/drawing/2014/main" id="{FB61FCEC-3300-4453-9EC8-2CB98306E2CF}"/>
              </a:ext>
            </a:extLst>
          </p:cNvPr>
          <p:cNvSpPr txBox="1">
            <a:spLocks/>
          </p:cNvSpPr>
          <p:nvPr/>
        </p:nvSpPr>
        <p:spPr>
          <a:xfrm>
            <a:off x="5754521" y="1950199"/>
            <a:ext cx="2278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Counting A and MX records per TDL</a:t>
            </a:r>
          </a:p>
        </p:txBody>
      </p:sp>
      <p:sp>
        <p:nvSpPr>
          <p:cNvPr id="9" name="Google Shape;1432;p57">
            <a:extLst>
              <a:ext uri="{FF2B5EF4-FFF2-40B4-BE49-F238E27FC236}">
                <a16:creationId xmlns:a16="http://schemas.microsoft.com/office/drawing/2014/main" id="{4E8242CF-8E73-4200-A0CB-F8224052AB8E}"/>
              </a:ext>
            </a:extLst>
          </p:cNvPr>
          <p:cNvSpPr txBox="1">
            <a:spLocks/>
          </p:cNvSpPr>
          <p:nvPr/>
        </p:nvSpPr>
        <p:spPr>
          <a:xfrm>
            <a:off x="5237486" y="4135177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TOP 10 MX-Records</a:t>
            </a:r>
          </a:p>
        </p:txBody>
      </p:sp>
      <p:sp>
        <p:nvSpPr>
          <p:cNvPr id="10" name="Google Shape;1433;p57">
            <a:extLst>
              <a:ext uri="{FF2B5EF4-FFF2-40B4-BE49-F238E27FC236}">
                <a16:creationId xmlns:a16="http://schemas.microsoft.com/office/drawing/2014/main" id="{A45E3DB2-8869-4B1A-BFCB-09DFECDD7A7A}"/>
              </a:ext>
            </a:extLst>
          </p:cNvPr>
          <p:cNvSpPr txBox="1">
            <a:spLocks/>
          </p:cNvSpPr>
          <p:nvPr/>
        </p:nvSpPr>
        <p:spPr>
          <a:xfrm>
            <a:off x="5237536" y="4453681"/>
            <a:ext cx="29920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Counting frequency of MX records</a:t>
            </a:r>
          </a:p>
        </p:txBody>
      </p:sp>
      <p:sp>
        <p:nvSpPr>
          <p:cNvPr id="13" name="Google Shape;1436;p57">
            <a:extLst>
              <a:ext uri="{FF2B5EF4-FFF2-40B4-BE49-F238E27FC236}">
                <a16:creationId xmlns:a16="http://schemas.microsoft.com/office/drawing/2014/main" id="{79B9718A-50CD-4591-962E-CDFE29C01627}"/>
              </a:ext>
            </a:extLst>
          </p:cNvPr>
          <p:cNvSpPr txBox="1">
            <a:spLocks/>
          </p:cNvSpPr>
          <p:nvPr/>
        </p:nvSpPr>
        <p:spPr>
          <a:xfrm>
            <a:off x="1972056" y="2786553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TOP 10 A-Records</a:t>
            </a:r>
          </a:p>
        </p:txBody>
      </p:sp>
      <p:sp>
        <p:nvSpPr>
          <p:cNvPr id="14" name="Google Shape;1437;p57">
            <a:extLst>
              <a:ext uri="{FF2B5EF4-FFF2-40B4-BE49-F238E27FC236}">
                <a16:creationId xmlns:a16="http://schemas.microsoft.com/office/drawing/2014/main" id="{DDA1E184-7462-43A3-AD69-6796A6193594}"/>
              </a:ext>
            </a:extLst>
          </p:cNvPr>
          <p:cNvSpPr txBox="1">
            <a:spLocks/>
          </p:cNvSpPr>
          <p:nvPr/>
        </p:nvSpPr>
        <p:spPr>
          <a:xfrm>
            <a:off x="1629856" y="3105056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Counting frequency of A records</a:t>
            </a:r>
          </a:p>
        </p:txBody>
      </p:sp>
      <p:cxnSp>
        <p:nvCxnSpPr>
          <p:cNvPr id="20" name="Google Shape;1441;p57">
            <a:extLst>
              <a:ext uri="{FF2B5EF4-FFF2-40B4-BE49-F238E27FC236}">
                <a16:creationId xmlns:a16="http://schemas.microsoft.com/office/drawing/2014/main" id="{DCA5D127-A0CA-4367-8ED9-659E72C91D71}"/>
              </a:ext>
            </a:extLst>
          </p:cNvPr>
          <p:cNvCxnSpPr>
            <a:cxnSpLocks/>
          </p:cNvCxnSpPr>
          <p:nvPr/>
        </p:nvCxnSpPr>
        <p:spPr>
          <a:xfrm>
            <a:off x="5580548" y="1847754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1443;p57">
            <a:extLst>
              <a:ext uri="{FF2B5EF4-FFF2-40B4-BE49-F238E27FC236}">
                <a16:creationId xmlns:a16="http://schemas.microsoft.com/office/drawing/2014/main" id="{082455A3-AD5D-4110-BB01-06B405E7606A}"/>
              </a:ext>
            </a:extLst>
          </p:cNvPr>
          <p:cNvCxnSpPr/>
          <p:nvPr/>
        </p:nvCxnSpPr>
        <p:spPr>
          <a:xfrm>
            <a:off x="5077592" y="4355229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" name="Google Shape;1444;p57">
            <a:extLst>
              <a:ext uri="{FF2B5EF4-FFF2-40B4-BE49-F238E27FC236}">
                <a16:creationId xmlns:a16="http://schemas.microsoft.com/office/drawing/2014/main" id="{A431C01E-D930-4B96-A4AF-3E7441DE7C50}"/>
              </a:ext>
            </a:extLst>
          </p:cNvPr>
          <p:cNvCxnSpPr/>
          <p:nvPr/>
        </p:nvCxnSpPr>
        <p:spPr>
          <a:xfrm rot="10800000">
            <a:off x="3908257" y="3041896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5" name="Grafik 44">
            <a:extLst>
              <a:ext uri="{FF2B5EF4-FFF2-40B4-BE49-F238E27FC236}">
                <a16:creationId xmlns:a16="http://schemas.microsoft.com/office/drawing/2014/main" id="{B4660551-494B-4ECC-BDDC-E35E5C983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371" y="1509348"/>
            <a:ext cx="2086177" cy="676813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F35E9B80-194C-4D54-B3B4-C703744D9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578" y="3878078"/>
            <a:ext cx="1000056" cy="861953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55F9734E-5540-4304-B38F-3A33BC39F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2274" y="2469605"/>
            <a:ext cx="1012525" cy="1125028"/>
          </a:xfrm>
          <a:prstGeom prst="rect">
            <a:avLst/>
          </a:prstGeom>
        </p:spPr>
      </p:pic>
      <p:sp>
        <p:nvSpPr>
          <p:cNvPr id="17" name="Google Shape;701;p28">
            <a:extLst>
              <a:ext uri="{FF2B5EF4-FFF2-40B4-BE49-F238E27FC236}">
                <a16:creationId xmlns:a16="http://schemas.microsoft.com/office/drawing/2014/main" id="{EAF1B7E4-B869-4EA4-B52C-310A6BA17E0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14/20</a:t>
            </a:r>
          </a:p>
        </p:txBody>
      </p:sp>
    </p:spTree>
    <p:extLst>
      <p:ext uri="{BB962C8B-B14F-4D97-AF65-F5344CB8AC3E}">
        <p14:creationId xmlns:p14="http://schemas.microsoft.com/office/powerpoint/2010/main" val="1621500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64;p36">
            <a:extLst>
              <a:ext uri="{FF2B5EF4-FFF2-40B4-BE49-F238E27FC236}">
                <a16:creationId xmlns:a16="http://schemas.microsoft.com/office/drawing/2014/main" id="{0CEC9FA4-5C9D-4091-80BA-21C1430988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/>
              <a:t>Collection </a:t>
            </a:r>
            <a:r>
              <a:rPr lang="de-DE" dirty="0" err="1"/>
              <a:t>of</a:t>
            </a:r>
            <a:r>
              <a:rPr lang="de-DE" dirty="0"/>
              <a:t> Further Information</a:t>
            </a:r>
            <a:endParaRPr lang="en-US" dirty="0"/>
          </a:p>
        </p:txBody>
      </p:sp>
      <p:sp>
        <p:nvSpPr>
          <p:cNvPr id="13" name="Google Shape;1428;p57">
            <a:extLst>
              <a:ext uri="{FF2B5EF4-FFF2-40B4-BE49-F238E27FC236}">
                <a16:creationId xmlns:a16="http://schemas.microsoft.com/office/drawing/2014/main" id="{1F4111EC-292A-450E-BEE9-68C89D3A5B06}"/>
              </a:ext>
            </a:extLst>
          </p:cNvPr>
          <p:cNvSpPr txBox="1">
            <a:spLocks/>
          </p:cNvSpPr>
          <p:nvPr/>
        </p:nvSpPr>
        <p:spPr>
          <a:xfrm>
            <a:off x="719949" y="1305333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A- and MX-Records</a:t>
            </a:r>
          </a:p>
        </p:txBody>
      </p:sp>
      <p:sp>
        <p:nvSpPr>
          <p:cNvPr id="14" name="Google Shape;1429;p57">
            <a:extLst>
              <a:ext uri="{FF2B5EF4-FFF2-40B4-BE49-F238E27FC236}">
                <a16:creationId xmlns:a16="http://schemas.microsoft.com/office/drawing/2014/main" id="{9B84B66E-91AA-4915-B543-4FC80F9ABEE0}"/>
              </a:ext>
            </a:extLst>
          </p:cNvPr>
          <p:cNvSpPr txBox="1">
            <a:spLocks/>
          </p:cNvSpPr>
          <p:nvPr/>
        </p:nvSpPr>
        <p:spPr>
          <a:xfrm>
            <a:off x="720004" y="1623833"/>
            <a:ext cx="2278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Checking of A and</a:t>
            </a:r>
          </a:p>
          <a:p>
            <a:pPr marL="0" indent="0">
              <a:buSzPts val="1100"/>
              <a:buFont typeface="Arial"/>
              <a:buNone/>
            </a:pPr>
            <a:r>
              <a:rPr lang="en-US" dirty="0"/>
              <a:t>MX-Records</a:t>
            </a:r>
          </a:p>
        </p:txBody>
      </p:sp>
      <p:sp>
        <p:nvSpPr>
          <p:cNvPr id="15" name="Google Shape;1432;p57">
            <a:extLst>
              <a:ext uri="{FF2B5EF4-FFF2-40B4-BE49-F238E27FC236}">
                <a16:creationId xmlns:a16="http://schemas.microsoft.com/office/drawing/2014/main" id="{FBA21DED-1FA8-4A7B-8C1F-E09B1E830DC2}"/>
              </a:ext>
            </a:extLst>
          </p:cNvPr>
          <p:cNvSpPr txBox="1">
            <a:spLocks/>
          </p:cNvSpPr>
          <p:nvPr/>
        </p:nvSpPr>
        <p:spPr>
          <a:xfrm>
            <a:off x="719949" y="3324271"/>
            <a:ext cx="2754771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MX-Records Location/Provider</a:t>
            </a:r>
          </a:p>
        </p:txBody>
      </p:sp>
      <p:sp>
        <p:nvSpPr>
          <p:cNvPr id="16" name="Google Shape;1433;p57">
            <a:extLst>
              <a:ext uri="{FF2B5EF4-FFF2-40B4-BE49-F238E27FC236}">
                <a16:creationId xmlns:a16="http://schemas.microsoft.com/office/drawing/2014/main" id="{A78EC97D-285D-40B0-BC41-21C5DEBCA25F}"/>
              </a:ext>
            </a:extLst>
          </p:cNvPr>
          <p:cNvSpPr txBox="1">
            <a:spLocks/>
          </p:cNvSpPr>
          <p:nvPr/>
        </p:nvSpPr>
        <p:spPr>
          <a:xfrm>
            <a:off x="719949" y="3601065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And company details</a:t>
            </a:r>
          </a:p>
        </p:txBody>
      </p:sp>
      <p:sp>
        <p:nvSpPr>
          <p:cNvPr id="17" name="Google Shape;1436;p57">
            <a:extLst>
              <a:ext uri="{FF2B5EF4-FFF2-40B4-BE49-F238E27FC236}">
                <a16:creationId xmlns:a16="http://schemas.microsoft.com/office/drawing/2014/main" id="{34DF92AE-346A-47AC-BC3C-208563EC528B}"/>
              </a:ext>
            </a:extLst>
          </p:cNvPr>
          <p:cNvSpPr txBox="1">
            <a:spLocks/>
          </p:cNvSpPr>
          <p:nvPr/>
        </p:nvSpPr>
        <p:spPr>
          <a:xfrm>
            <a:off x="719949" y="2213432"/>
            <a:ext cx="2615215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Redirects and Status Codes</a:t>
            </a:r>
          </a:p>
        </p:txBody>
      </p:sp>
      <p:sp>
        <p:nvSpPr>
          <p:cNvPr id="18" name="Google Shape;1437;p57">
            <a:extLst>
              <a:ext uri="{FF2B5EF4-FFF2-40B4-BE49-F238E27FC236}">
                <a16:creationId xmlns:a16="http://schemas.microsoft.com/office/drawing/2014/main" id="{EDB3F31D-43F6-4399-9C32-B46F6801C984}"/>
              </a:ext>
            </a:extLst>
          </p:cNvPr>
          <p:cNvSpPr txBox="1">
            <a:spLocks/>
          </p:cNvSpPr>
          <p:nvPr/>
        </p:nvSpPr>
        <p:spPr>
          <a:xfrm>
            <a:off x="719949" y="2555071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Per Top Level Domain</a:t>
            </a:r>
          </a:p>
        </p:txBody>
      </p:sp>
      <p:cxnSp>
        <p:nvCxnSpPr>
          <p:cNvPr id="19" name="Google Shape;1441;p57">
            <a:extLst>
              <a:ext uri="{FF2B5EF4-FFF2-40B4-BE49-F238E27FC236}">
                <a16:creationId xmlns:a16="http://schemas.microsoft.com/office/drawing/2014/main" id="{D639884F-7262-4162-8BE5-8AFF6CDB396C}"/>
              </a:ext>
            </a:extLst>
          </p:cNvPr>
          <p:cNvCxnSpPr>
            <a:cxnSpLocks/>
          </p:cNvCxnSpPr>
          <p:nvPr/>
        </p:nvCxnSpPr>
        <p:spPr>
          <a:xfrm flipH="1" flipV="1">
            <a:off x="3547880" y="1711847"/>
            <a:ext cx="741267" cy="305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" name="Google Shape;1443;p57">
            <a:extLst>
              <a:ext uri="{FF2B5EF4-FFF2-40B4-BE49-F238E27FC236}">
                <a16:creationId xmlns:a16="http://schemas.microsoft.com/office/drawing/2014/main" id="{5F512B68-092E-41ED-A289-C6C55EC5573C}"/>
              </a:ext>
            </a:extLst>
          </p:cNvPr>
          <p:cNvCxnSpPr>
            <a:cxnSpLocks/>
          </p:cNvCxnSpPr>
          <p:nvPr/>
        </p:nvCxnSpPr>
        <p:spPr>
          <a:xfrm flipH="1">
            <a:off x="3547880" y="3693694"/>
            <a:ext cx="611301" cy="4907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" name="Google Shape;1444;p57">
            <a:extLst>
              <a:ext uri="{FF2B5EF4-FFF2-40B4-BE49-F238E27FC236}">
                <a16:creationId xmlns:a16="http://schemas.microsoft.com/office/drawing/2014/main" id="{197EC4FC-8FAC-4C29-BB9A-7B058856F67C}"/>
              </a:ext>
            </a:extLst>
          </p:cNvPr>
          <p:cNvCxnSpPr>
            <a:cxnSpLocks/>
          </p:cNvCxnSpPr>
          <p:nvPr/>
        </p:nvCxnSpPr>
        <p:spPr>
          <a:xfrm flipH="1">
            <a:off x="3555529" y="2738038"/>
            <a:ext cx="677771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B787B46E-3682-4CEC-A765-8038A01B8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181" y="1464259"/>
            <a:ext cx="4572000" cy="49517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C59B51BA-971A-4B09-810A-A93678322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181" y="2355775"/>
            <a:ext cx="2961658" cy="771996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26CB2741-042A-4B4D-8EAE-C93D8C972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181" y="3347094"/>
            <a:ext cx="3890211" cy="733753"/>
          </a:xfrm>
          <a:prstGeom prst="rect">
            <a:avLst/>
          </a:prstGeom>
        </p:spPr>
      </p:pic>
      <p:sp>
        <p:nvSpPr>
          <p:cNvPr id="22" name="Google Shape;701;p28">
            <a:extLst>
              <a:ext uri="{FF2B5EF4-FFF2-40B4-BE49-F238E27FC236}">
                <a16:creationId xmlns:a16="http://schemas.microsoft.com/office/drawing/2014/main" id="{0D5A730F-7629-4B1F-8A55-9A98378A716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15/20</a:t>
            </a:r>
          </a:p>
        </p:txBody>
      </p:sp>
    </p:spTree>
    <p:extLst>
      <p:ext uri="{BB962C8B-B14F-4D97-AF65-F5344CB8AC3E}">
        <p14:creationId xmlns:p14="http://schemas.microsoft.com/office/powerpoint/2010/main" val="13096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/>
              <a:t>Collection </a:t>
            </a:r>
            <a:r>
              <a:rPr lang="de-DE" dirty="0" err="1"/>
              <a:t>of</a:t>
            </a:r>
            <a:r>
              <a:rPr lang="de-DE" dirty="0"/>
              <a:t> Further Information</a:t>
            </a:r>
            <a:endParaRPr lang="en-US" dirty="0"/>
          </a:p>
        </p:txBody>
      </p:sp>
      <p:sp>
        <p:nvSpPr>
          <p:cNvPr id="5" name="Google Shape;1428;p57">
            <a:extLst>
              <a:ext uri="{FF2B5EF4-FFF2-40B4-BE49-F238E27FC236}">
                <a16:creationId xmlns:a16="http://schemas.microsoft.com/office/drawing/2014/main" id="{F59BBA50-37EB-477E-811A-5DAB00CF4E77}"/>
              </a:ext>
            </a:extLst>
          </p:cNvPr>
          <p:cNvSpPr txBox="1">
            <a:spLocks/>
          </p:cNvSpPr>
          <p:nvPr/>
        </p:nvSpPr>
        <p:spPr>
          <a:xfrm>
            <a:off x="719949" y="1305333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IPv6-Availability</a:t>
            </a:r>
          </a:p>
        </p:txBody>
      </p:sp>
      <p:sp>
        <p:nvSpPr>
          <p:cNvPr id="6" name="Google Shape;1429;p57">
            <a:extLst>
              <a:ext uri="{FF2B5EF4-FFF2-40B4-BE49-F238E27FC236}">
                <a16:creationId xmlns:a16="http://schemas.microsoft.com/office/drawing/2014/main" id="{FB61FCEC-3300-4453-9EC8-2CB98306E2CF}"/>
              </a:ext>
            </a:extLst>
          </p:cNvPr>
          <p:cNvSpPr txBox="1">
            <a:spLocks/>
          </p:cNvSpPr>
          <p:nvPr/>
        </p:nvSpPr>
        <p:spPr>
          <a:xfrm>
            <a:off x="720004" y="1623833"/>
            <a:ext cx="2278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Returns </a:t>
            </a:r>
            <a:r>
              <a:rPr lang="en-US" dirty="0" err="1"/>
              <a:t>boolean</a:t>
            </a:r>
            <a:r>
              <a:rPr lang="en-US" dirty="0"/>
              <a:t> and error code</a:t>
            </a:r>
          </a:p>
        </p:txBody>
      </p:sp>
      <p:sp>
        <p:nvSpPr>
          <p:cNvPr id="9" name="Google Shape;1432;p57">
            <a:extLst>
              <a:ext uri="{FF2B5EF4-FFF2-40B4-BE49-F238E27FC236}">
                <a16:creationId xmlns:a16="http://schemas.microsoft.com/office/drawing/2014/main" id="{4E8242CF-8E73-4200-A0CB-F8224052AB8E}"/>
              </a:ext>
            </a:extLst>
          </p:cNvPr>
          <p:cNvSpPr txBox="1">
            <a:spLocks/>
          </p:cNvSpPr>
          <p:nvPr/>
        </p:nvSpPr>
        <p:spPr>
          <a:xfrm>
            <a:off x="719949" y="3324271"/>
            <a:ext cx="2754771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TOP 10 Primary Nameservers</a:t>
            </a:r>
          </a:p>
        </p:txBody>
      </p:sp>
      <p:sp>
        <p:nvSpPr>
          <p:cNvPr id="10" name="Google Shape;1433;p57">
            <a:extLst>
              <a:ext uri="{FF2B5EF4-FFF2-40B4-BE49-F238E27FC236}">
                <a16:creationId xmlns:a16="http://schemas.microsoft.com/office/drawing/2014/main" id="{A45E3DB2-8869-4B1A-BFCB-09DFECDD7A7A}"/>
              </a:ext>
            </a:extLst>
          </p:cNvPr>
          <p:cNvSpPr txBox="1">
            <a:spLocks/>
          </p:cNvSpPr>
          <p:nvPr/>
        </p:nvSpPr>
        <p:spPr>
          <a:xfrm>
            <a:off x="719949" y="3601065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And company details</a:t>
            </a:r>
          </a:p>
        </p:txBody>
      </p:sp>
      <p:sp>
        <p:nvSpPr>
          <p:cNvPr id="13" name="Google Shape;1436;p57">
            <a:extLst>
              <a:ext uri="{FF2B5EF4-FFF2-40B4-BE49-F238E27FC236}">
                <a16:creationId xmlns:a16="http://schemas.microsoft.com/office/drawing/2014/main" id="{79B9718A-50CD-4591-962E-CDFE29C01627}"/>
              </a:ext>
            </a:extLst>
          </p:cNvPr>
          <p:cNvSpPr txBox="1">
            <a:spLocks/>
          </p:cNvSpPr>
          <p:nvPr/>
        </p:nvSpPr>
        <p:spPr>
          <a:xfrm>
            <a:off x="719949" y="2213432"/>
            <a:ext cx="2615215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Name Servers per TLD</a:t>
            </a:r>
          </a:p>
        </p:txBody>
      </p:sp>
      <p:sp>
        <p:nvSpPr>
          <p:cNvPr id="14" name="Google Shape;1437;p57">
            <a:extLst>
              <a:ext uri="{FF2B5EF4-FFF2-40B4-BE49-F238E27FC236}">
                <a16:creationId xmlns:a16="http://schemas.microsoft.com/office/drawing/2014/main" id="{DDA1E184-7462-43A3-AD69-6796A6193594}"/>
              </a:ext>
            </a:extLst>
          </p:cNvPr>
          <p:cNvSpPr txBox="1">
            <a:spLocks/>
          </p:cNvSpPr>
          <p:nvPr/>
        </p:nvSpPr>
        <p:spPr>
          <a:xfrm>
            <a:off x="719949" y="2555071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And secondary nameservers </a:t>
            </a:r>
          </a:p>
        </p:txBody>
      </p:sp>
      <p:cxnSp>
        <p:nvCxnSpPr>
          <p:cNvPr id="20" name="Google Shape;1441;p57">
            <a:extLst>
              <a:ext uri="{FF2B5EF4-FFF2-40B4-BE49-F238E27FC236}">
                <a16:creationId xmlns:a16="http://schemas.microsoft.com/office/drawing/2014/main" id="{DCA5D127-A0CA-4367-8ED9-659E72C91D71}"/>
              </a:ext>
            </a:extLst>
          </p:cNvPr>
          <p:cNvCxnSpPr>
            <a:cxnSpLocks/>
          </p:cNvCxnSpPr>
          <p:nvPr/>
        </p:nvCxnSpPr>
        <p:spPr>
          <a:xfrm flipH="1" flipV="1">
            <a:off x="3547880" y="1711847"/>
            <a:ext cx="741267" cy="305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1443;p57">
            <a:extLst>
              <a:ext uri="{FF2B5EF4-FFF2-40B4-BE49-F238E27FC236}">
                <a16:creationId xmlns:a16="http://schemas.microsoft.com/office/drawing/2014/main" id="{082455A3-AD5D-4110-BB01-06B405E7606A}"/>
              </a:ext>
            </a:extLst>
          </p:cNvPr>
          <p:cNvCxnSpPr>
            <a:cxnSpLocks/>
          </p:cNvCxnSpPr>
          <p:nvPr/>
        </p:nvCxnSpPr>
        <p:spPr>
          <a:xfrm flipH="1">
            <a:off x="3547880" y="3693694"/>
            <a:ext cx="611301" cy="4907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" name="Google Shape;1444;p57">
            <a:extLst>
              <a:ext uri="{FF2B5EF4-FFF2-40B4-BE49-F238E27FC236}">
                <a16:creationId xmlns:a16="http://schemas.microsoft.com/office/drawing/2014/main" id="{A431C01E-D930-4B96-A4AF-3E7441DE7C50}"/>
              </a:ext>
            </a:extLst>
          </p:cNvPr>
          <p:cNvCxnSpPr>
            <a:cxnSpLocks/>
          </p:cNvCxnSpPr>
          <p:nvPr/>
        </p:nvCxnSpPr>
        <p:spPr>
          <a:xfrm flipH="1">
            <a:off x="3555529" y="2738038"/>
            <a:ext cx="677771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BC2BE452-CEDC-4487-8D84-94CE68B9A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766" y="1204602"/>
            <a:ext cx="2121272" cy="97744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6EEAF15-9A0D-4737-BE2D-930FAE216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765" y="2528305"/>
            <a:ext cx="5175293" cy="43460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9FC3720-5B01-423F-A0E4-022481367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765" y="3309164"/>
            <a:ext cx="3532311" cy="769060"/>
          </a:xfrm>
          <a:prstGeom prst="rect">
            <a:avLst/>
          </a:prstGeom>
        </p:spPr>
      </p:pic>
      <p:sp>
        <p:nvSpPr>
          <p:cNvPr id="17" name="Google Shape;701;p28">
            <a:extLst>
              <a:ext uri="{FF2B5EF4-FFF2-40B4-BE49-F238E27FC236}">
                <a16:creationId xmlns:a16="http://schemas.microsoft.com/office/drawing/2014/main" id="{83360D51-5C13-40EF-BEA2-4B10EA5299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16/20</a:t>
            </a:r>
          </a:p>
        </p:txBody>
      </p:sp>
    </p:spTree>
    <p:extLst>
      <p:ext uri="{BB962C8B-B14F-4D97-AF65-F5344CB8AC3E}">
        <p14:creationId xmlns:p14="http://schemas.microsoft.com/office/powerpoint/2010/main" val="352223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>
                <a:solidFill>
                  <a:schemeClr val="accent5"/>
                </a:solidFill>
              </a:rPr>
              <a:t>Update: </a:t>
            </a:r>
            <a:r>
              <a:rPr lang="de-DE" dirty="0"/>
              <a:t>The All-In-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Upsert</a:t>
            </a:r>
            <a:r>
              <a:rPr lang="de-DE" dirty="0"/>
              <a:t> </a:t>
            </a:r>
            <a:r>
              <a:rPr lang="de-DE" dirty="0" err="1"/>
              <a:t>Script</a:t>
            </a:r>
            <a:endParaRPr lang="en-US" dirty="0"/>
          </a:p>
        </p:txBody>
      </p:sp>
      <p:sp>
        <p:nvSpPr>
          <p:cNvPr id="17" name="Google Shape;701;p28">
            <a:extLst>
              <a:ext uri="{FF2B5EF4-FFF2-40B4-BE49-F238E27FC236}">
                <a16:creationId xmlns:a16="http://schemas.microsoft.com/office/drawing/2014/main" id="{83360D51-5C13-40EF-BEA2-4B10EA5299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17/19</a:t>
            </a:r>
          </a:p>
        </p:txBody>
      </p:sp>
      <p:sp>
        <p:nvSpPr>
          <p:cNvPr id="16" name="Google Shape;1288;p52">
            <a:extLst>
              <a:ext uri="{FF2B5EF4-FFF2-40B4-BE49-F238E27FC236}">
                <a16:creationId xmlns:a16="http://schemas.microsoft.com/office/drawing/2014/main" id="{F0CACA6D-14E1-4ADA-BE17-3F09C3004915}"/>
              </a:ext>
            </a:extLst>
          </p:cNvPr>
          <p:cNvSpPr txBox="1">
            <a:spLocks/>
          </p:cNvSpPr>
          <p:nvPr/>
        </p:nvSpPr>
        <p:spPr>
          <a:xfrm>
            <a:off x="720000" y="1112700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>
                <a:solidFill>
                  <a:schemeClr val="accent2"/>
                </a:solidFill>
              </a:rPr>
              <a:t>Main </a:t>
            </a:r>
            <a:r>
              <a:rPr lang="de-DE" sz="2000" dirty="0" err="1">
                <a:solidFill>
                  <a:schemeClr val="accent2"/>
                </a:solidFill>
              </a:rPr>
              <a:t>Difference</a:t>
            </a:r>
            <a:r>
              <a:rPr lang="de-DE" sz="2000" dirty="0">
                <a:solidFill>
                  <a:schemeClr val="accent2"/>
                </a:solidFill>
              </a:rPr>
              <a:t>: Insert </a:t>
            </a:r>
            <a:r>
              <a:rPr lang="de-DE" sz="2000" dirty="0" err="1">
                <a:solidFill>
                  <a:schemeClr val="accent2"/>
                </a:solidFill>
              </a:rPr>
              <a:t>or</a:t>
            </a:r>
            <a:r>
              <a:rPr lang="de-DE" sz="2000" dirty="0">
                <a:solidFill>
                  <a:schemeClr val="accent2"/>
                </a:solidFill>
              </a:rPr>
              <a:t> Update</a:t>
            </a:r>
          </a:p>
        </p:txBody>
      </p:sp>
      <p:sp>
        <p:nvSpPr>
          <p:cNvPr id="18" name="Google Shape;702;p28">
            <a:extLst>
              <a:ext uri="{FF2B5EF4-FFF2-40B4-BE49-F238E27FC236}">
                <a16:creationId xmlns:a16="http://schemas.microsoft.com/office/drawing/2014/main" id="{96E97AD9-D348-4C54-A92A-89864B5D7F75}"/>
              </a:ext>
            </a:extLst>
          </p:cNvPr>
          <p:cNvSpPr txBox="1">
            <a:spLocks/>
          </p:cNvSpPr>
          <p:nvPr/>
        </p:nvSpPr>
        <p:spPr>
          <a:xfrm>
            <a:off x="720000" y="1510324"/>
            <a:ext cx="3443152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Possibility to update existing data by re-running the script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b="0" i="0" dirty="0">
                <a:solidFill>
                  <a:srgbClr val="CEF3F5"/>
                </a:solidFill>
                <a:effectLst/>
                <a:latin typeface="Roboto" panose="02000000000000000000" pitchFamily="2" charset="0"/>
              </a:rPr>
              <a:t>Possibility add new data in small batches</a:t>
            </a:r>
            <a:endParaRPr lang="en-US" dirty="0">
              <a:solidFill>
                <a:srgbClr val="CEF3F5"/>
              </a:solidFill>
            </a:endParaRPr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>
              <a:solidFill>
                <a:srgbClr val="CEF3F5"/>
              </a:solidFill>
            </a:endParaRPr>
          </a:p>
        </p:txBody>
      </p:sp>
      <p:sp>
        <p:nvSpPr>
          <p:cNvPr id="19" name="Google Shape;1288;p52">
            <a:extLst>
              <a:ext uri="{FF2B5EF4-FFF2-40B4-BE49-F238E27FC236}">
                <a16:creationId xmlns:a16="http://schemas.microsoft.com/office/drawing/2014/main" id="{B41AE121-E92D-4B76-8462-10C063582A98}"/>
              </a:ext>
            </a:extLst>
          </p:cNvPr>
          <p:cNvSpPr txBox="1">
            <a:spLocks/>
          </p:cNvSpPr>
          <p:nvPr/>
        </p:nvSpPr>
        <p:spPr>
          <a:xfrm>
            <a:off x="720000" y="2729924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Changes</a:t>
            </a:r>
            <a:r>
              <a:rPr lang="de-DE" sz="2000" dirty="0">
                <a:solidFill>
                  <a:schemeClr val="accent2"/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Concerning</a:t>
            </a:r>
            <a:r>
              <a:rPr lang="de-DE" sz="2000" dirty="0">
                <a:solidFill>
                  <a:schemeClr val="accent2"/>
                </a:solidFill>
              </a:rPr>
              <a:t> Data</a:t>
            </a:r>
          </a:p>
        </p:txBody>
      </p:sp>
      <p:sp>
        <p:nvSpPr>
          <p:cNvPr id="21" name="Google Shape;702;p28">
            <a:extLst>
              <a:ext uri="{FF2B5EF4-FFF2-40B4-BE49-F238E27FC236}">
                <a16:creationId xmlns:a16="http://schemas.microsoft.com/office/drawing/2014/main" id="{339A076C-603D-4B50-89AD-1C81394A5B91}"/>
              </a:ext>
            </a:extLst>
          </p:cNvPr>
          <p:cNvSpPr txBox="1">
            <a:spLocks/>
          </p:cNvSpPr>
          <p:nvPr/>
        </p:nvSpPr>
        <p:spPr>
          <a:xfrm>
            <a:off x="720000" y="3127548"/>
            <a:ext cx="3443152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Improved database structure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Less data to be stored 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Improved queries in order to get the desired information</a:t>
            </a:r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>
              <a:solidFill>
                <a:srgbClr val="CEF3F5"/>
              </a:solidFill>
            </a:endParaRPr>
          </a:p>
        </p:txBody>
      </p:sp>
      <p:sp>
        <p:nvSpPr>
          <p:cNvPr id="24" name="Google Shape;1288;p52">
            <a:extLst>
              <a:ext uri="{FF2B5EF4-FFF2-40B4-BE49-F238E27FC236}">
                <a16:creationId xmlns:a16="http://schemas.microsoft.com/office/drawing/2014/main" id="{A3E7A313-03D9-4791-BD17-AC74EE8B9E02}"/>
              </a:ext>
            </a:extLst>
          </p:cNvPr>
          <p:cNvSpPr txBox="1">
            <a:spLocks/>
          </p:cNvSpPr>
          <p:nvPr/>
        </p:nvSpPr>
        <p:spPr>
          <a:xfrm>
            <a:off x="5221812" y="1112700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Improved</a:t>
            </a:r>
            <a:r>
              <a:rPr lang="de-DE" sz="2000" dirty="0">
                <a:solidFill>
                  <a:schemeClr val="accent2"/>
                </a:solidFill>
              </a:rPr>
              <a:t> Run Performance in </a:t>
            </a:r>
            <a:r>
              <a:rPr lang="de-DE" sz="2000" dirty="0" err="1">
                <a:solidFill>
                  <a:schemeClr val="accent2"/>
                </a:solidFill>
              </a:rPr>
              <a:t>PySpark</a:t>
            </a:r>
            <a:endParaRPr lang="de-DE" sz="2000" dirty="0">
              <a:solidFill>
                <a:schemeClr val="accent2"/>
              </a:solidFill>
            </a:endParaRPr>
          </a:p>
        </p:txBody>
      </p:sp>
      <p:sp>
        <p:nvSpPr>
          <p:cNvPr id="25" name="Google Shape;702;p28">
            <a:extLst>
              <a:ext uri="{FF2B5EF4-FFF2-40B4-BE49-F238E27FC236}">
                <a16:creationId xmlns:a16="http://schemas.microsoft.com/office/drawing/2014/main" id="{6BDF04D7-FD80-44B5-BE8F-579B3E0911D5}"/>
              </a:ext>
            </a:extLst>
          </p:cNvPr>
          <p:cNvSpPr txBox="1">
            <a:spLocks/>
          </p:cNvSpPr>
          <p:nvPr/>
        </p:nvSpPr>
        <p:spPr>
          <a:xfrm>
            <a:off x="5221812" y="1798238"/>
            <a:ext cx="3443152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Improved threading </a:t>
            </a:r>
            <a:r>
              <a:rPr lang="en-US" dirty="0">
                <a:solidFill>
                  <a:schemeClr val="accent2"/>
                </a:solidFill>
              </a:rPr>
              <a:t>(not completely new)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Reduced number of requests / function calls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Explicit deletion of unused variables</a:t>
            </a:r>
            <a:br>
              <a:rPr lang="en-US" dirty="0">
                <a:solidFill>
                  <a:srgbClr val="CEF3F5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(also preventing potential memory problems)</a:t>
            </a:r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/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6" name="Google Shape;9319;p74">
            <a:extLst>
              <a:ext uri="{FF2B5EF4-FFF2-40B4-BE49-F238E27FC236}">
                <a16:creationId xmlns:a16="http://schemas.microsoft.com/office/drawing/2014/main" id="{32D22206-1AF8-4AD8-B246-086BAAE60602}"/>
              </a:ext>
            </a:extLst>
          </p:cNvPr>
          <p:cNvGrpSpPr/>
          <p:nvPr/>
        </p:nvGrpSpPr>
        <p:grpSpPr>
          <a:xfrm>
            <a:off x="6115934" y="3411026"/>
            <a:ext cx="1555756" cy="1192474"/>
            <a:chOff x="6599718" y="2068734"/>
            <a:chExt cx="940737" cy="721067"/>
          </a:xfrm>
        </p:grpSpPr>
        <p:sp>
          <p:nvSpPr>
            <p:cNvPr id="27" name="Google Shape;9320;p74">
              <a:extLst>
                <a:ext uri="{FF2B5EF4-FFF2-40B4-BE49-F238E27FC236}">
                  <a16:creationId xmlns:a16="http://schemas.microsoft.com/office/drawing/2014/main" id="{639A2F51-A1A9-4688-8197-F566A1B3B9BC}"/>
                </a:ext>
              </a:extLst>
            </p:cNvPr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321;p74">
              <a:extLst>
                <a:ext uri="{FF2B5EF4-FFF2-40B4-BE49-F238E27FC236}">
                  <a16:creationId xmlns:a16="http://schemas.microsoft.com/office/drawing/2014/main" id="{CA4B1E8B-7EF5-43F5-99BB-0765F1712212}"/>
                </a:ext>
              </a:extLst>
            </p:cNvPr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322;p74">
              <a:extLst>
                <a:ext uri="{FF2B5EF4-FFF2-40B4-BE49-F238E27FC236}">
                  <a16:creationId xmlns:a16="http://schemas.microsoft.com/office/drawing/2014/main" id="{1774C55E-9FAD-43CE-8DEC-662056BC2523}"/>
                </a:ext>
              </a:extLst>
            </p:cNvPr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323;p74">
              <a:extLst>
                <a:ext uri="{FF2B5EF4-FFF2-40B4-BE49-F238E27FC236}">
                  <a16:creationId xmlns:a16="http://schemas.microsoft.com/office/drawing/2014/main" id="{69C6B185-5050-4B65-8CBA-C265A96DD457}"/>
                </a:ext>
              </a:extLst>
            </p:cNvPr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324;p74">
              <a:extLst>
                <a:ext uri="{FF2B5EF4-FFF2-40B4-BE49-F238E27FC236}">
                  <a16:creationId xmlns:a16="http://schemas.microsoft.com/office/drawing/2014/main" id="{5DB15FA9-6B04-46A4-B26C-922E4322324C}"/>
                </a:ext>
              </a:extLst>
            </p:cNvPr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325;p74">
              <a:extLst>
                <a:ext uri="{FF2B5EF4-FFF2-40B4-BE49-F238E27FC236}">
                  <a16:creationId xmlns:a16="http://schemas.microsoft.com/office/drawing/2014/main" id="{C0229C62-2E74-4627-BE85-BF4B2E958C75}"/>
                </a:ext>
              </a:extLst>
            </p:cNvPr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9326;p74">
              <a:extLst>
                <a:ext uri="{FF2B5EF4-FFF2-40B4-BE49-F238E27FC236}">
                  <a16:creationId xmlns:a16="http://schemas.microsoft.com/office/drawing/2014/main" id="{FEA51F4E-931C-4B55-9D42-B8E210590A0C}"/>
                </a:ext>
              </a:extLst>
            </p:cNvPr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34" name="Google Shape;9327;p74">
                <a:extLst>
                  <a:ext uri="{FF2B5EF4-FFF2-40B4-BE49-F238E27FC236}">
                    <a16:creationId xmlns:a16="http://schemas.microsoft.com/office/drawing/2014/main" id="{9B512C5F-30A3-4C13-ABB9-BBF6A792E1B7}"/>
                  </a:ext>
                </a:extLst>
              </p:cNvPr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328;p74">
                <a:extLst>
                  <a:ext uri="{FF2B5EF4-FFF2-40B4-BE49-F238E27FC236}">
                    <a16:creationId xmlns:a16="http://schemas.microsoft.com/office/drawing/2014/main" id="{60CB5856-3F11-43BE-8FCA-8382F53D4ECB}"/>
                  </a:ext>
                </a:extLst>
              </p:cNvPr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329;p74">
                <a:extLst>
                  <a:ext uri="{FF2B5EF4-FFF2-40B4-BE49-F238E27FC236}">
                    <a16:creationId xmlns:a16="http://schemas.microsoft.com/office/drawing/2014/main" id="{CB51B6FA-4C2E-4CAE-A156-5391BEE2938A}"/>
                  </a:ext>
                </a:extLst>
              </p:cNvPr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330;p74">
                <a:extLst>
                  <a:ext uri="{FF2B5EF4-FFF2-40B4-BE49-F238E27FC236}">
                    <a16:creationId xmlns:a16="http://schemas.microsoft.com/office/drawing/2014/main" id="{6F83EE42-1B2B-4B4E-9FD8-4A948F07662C}"/>
                  </a:ext>
                </a:extLst>
              </p:cNvPr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331;p74">
                <a:extLst>
                  <a:ext uri="{FF2B5EF4-FFF2-40B4-BE49-F238E27FC236}">
                    <a16:creationId xmlns:a16="http://schemas.microsoft.com/office/drawing/2014/main" id="{2DFD3B0A-201F-46EE-9BB2-6B10648D1558}"/>
                  </a:ext>
                </a:extLst>
              </p:cNvPr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332;p74">
                <a:extLst>
                  <a:ext uri="{FF2B5EF4-FFF2-40B4-BE49-F238E27FC236}">
                    <a16:creationId xmlns:a16="http://schemas.microsoft.com/office/drawing/2014/main" id="{AECBF9AC-5C57-4456-94CB-75CF0D2E1A6E}"/>
                  </a:ext>
                </a:extLst>
              </p:cNvPr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" name="Google Shape;9333;p74">
                <a:extLst>
                  <a:ext uri="{FF2B5EF4-FFF2-40B4-BE49-F238E27FC236}">
                    <a16:creationId xmlns:a16="http://schemas.microsoft.com/office/drawing/2014/main" id="{D44A8797-961F-4711-89D6-0ACAC847F3A0}"/>
                  </a:ext>
                </a:extLst>
              </p:cNvPr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41" name="Google Shape;9334;p74">
                  <a:extLst>
                    <a:ext uri="{FF2B5EF4-FFF2-40B4-BE49-F238E27FC236}">
                      <a16:creationId xmlns:a16="http://schemas.microsoft.com/office/drawing/2014/main" id="{EC3A5F52-E605-4A3C-BA80-F80ACCA51ADA}"/>
                    </a:ext>
                  </a:extLst>
                </p:cNvPr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9335;p74">
                  <a:extLst>
                    <a:ext uri="{FF2B5EF4-FFF2-40B4-BE49-F238E27FC236}">
                      <a16:creationId xmlns:a16="http://schemas.microsoft.com/office/drawing/2014/main" id="{96F925BD-5A72-46F5-B9FC-4E0B7151B2F6}"/>
                    </a:ext>
                  </a:extLst>
                </p:cNvPr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9336;p74">
                  <a:extLst>
                    <a:ext uri="{FF2B5EF4-FFF2-40B4-BE49-F238E27FC236}">
                      <a16:creationId xmlns:a16="http://schemas.microsoft.com/office/drawing/2014/main" id="{0C34DF05-1652-41B3-8EA7-F4AF10DDFBB2}"/>
                    </a:ext>
                  </a:extLst>
                </p:cNvPr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9337;p74">
                  <a:extLst>
                    <a:ext uri="{FF2B5EF4-FFF2-40B4-BE49-F238E27FC236}">
                      <a16:creationId xmlns:a16="http://schemas.microsoft.com/office/drawing/2014/main" id="{D85A9895-720C-4255-8BEA-EFF7F9942F3E}"/>
                    </a:ext>
                  </a:extLst>
                </p:cNvPr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9338;p74">
                  <a:extLst>
                    <a:ext uri="{FF2B5EF4-FFF2-40B4-BE49-F238E27FC236}">
                      <a16:creationId xmlns:a16="http://schemas.microsoft.com/office/drawing/2014/main" id="{BEC64174-9521-4584-AB25-1903EB6CB612}"/>
                    </a:ext>
                  </a:extLst>
                </p:cNvPr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9339;p74">
                  <a:extLst>
                    <a:ext uri="{FF2B5EF4-FFF2-40B4-BE49-F238E27FC236}">
                      <a16:creationId xmlns:a16="http://schemas.microsoft.com/office/drawing/2014/main" id="{7820603E-7091-4C0D-BE90-7EAE62F5D98E}"/>
                    </a:ext>
                  </a:extLst>
                </p:cNvPr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9340;p74">
                  <a:extLst>
                    <a:ext uri="{FF2B5EF4-FFF2-40B4-BE49-F238E27FC236}">
                      <a16:creationId xmlns:a16="http://schemas.microsoft.com/office/drawing/2014/main" id="{3E1D0D99-28A0-42A8-870C-804E04B8B4B7}"/>
                    </a:ext>
                  </a:extLst>
                </p:cNvPr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30443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527283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Findings</a:t>
            </a:r>
            <a:endParaRPr lang="de-DE" dirty="0"/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have a look at our dashboard!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149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527283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Hands-On</a:t>
            </a:r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process a small amount of data together!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9654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52"/>
          <p:cNvSpPr/>
          <p:nvPr/>
        </p:nvSpPr>
        <p:spPr>
          <a:xfrm>
            <a:off x="3114737" y="1905425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52"/>
          <p:cNvSpPr/>
          <p:nvPr/>
        </p:nvSpPr>
        <p:spPr>
          <a:xfrm>
            <a:off x="3114737" y="3350500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52"/>
          <p:cNvSpPr/>
          <p:nvPr/>
        </p:nvSpPr>
        <p:spPr>
          <a:xfrm>
            <a:off x="3114737" y="1182888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52"/>
          <p:cNvSpPr/>
          <p:nvPr/>
        </p:nvSpPr>
        <p:spPr>
          <a:xfrm>
            <a:off x="3114737" y="2627963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289" name="Google Shape;1289;p52"/>
          <p:cNvSpPr txBox="1">
            <a:spLocks noGrp="1"/>
          </p:cNvSpPr>
          <p:nvPr>
            <p:ph type="subTitle" idx="4294967295"/>
          </p:nvPr>
        </p:nvSpPr>
        <p:spPr>
          <a:xfrm>
            <a:off x="3233186" y="1210550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PROBLEM</a:t>
            </a:r>
            <a:endParaRPr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0" name="Google Shape;1290;p52"/>
          <p:cNvSpPr txBox="1">
            <a:spLocks noGrp="1"/>
          </p:cNvSpPr>
          <p:nvPr>
            <p:ph type="subTitle" idx="4294967295"/>
          </p:nvPr>
        </p:nvSpPr>
        <p:spPr>
          <a:xfrm>
            <a:off x="3114737" y="1933067"/>
            <a:ext cx="13998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IT-ARCHITECTURE</a:t>
            </a: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1" name="Google Shape;1291;p52"/>
          <p:cNvSpPr txBox="1">
            <a:spLocks noGrp="1"/>
          </p:cNvSpPr>
          <p:nvPr>
            <p:ph type="subTitle" idx="4294967295"/>
          </p:nvPr>
        </p:nvSpPr>
        <p:spPr>
          <a:xfrm>
            <a:off x="3113311" y="2557767"/>
            <a:ext cx="1399799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DATA PROCESSING</a:t>
            </a: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2" name="Google Shape;1292;p52"/>
          <p:cNvSpPr txBox="1">
            <a:spLocks noGrp="1"/>
          </p:cNvSpPr>
          <p:nvPr>
            <p:ph type="subTitle" idx="4294967295"/>
          </p:nvPr>
        </p:nvSpPr>
        <p:spPr>
          <a:xfrm>
            <a:off x="3233186" y="3378100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FINDINGS</a:t>
            </a:r>
            <a:endParaRPr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3" name="Google Shape;1293;p52"/>
          <p:cNvSpPr/>
          <p:nvPr/>
        </p:nvSpPr>
        <p:spPr>
          <a:xfrm>
            <a:off x="5503711" y="1112700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did we work on?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4" name="Google Shape;1294;p52"/>
          <p:cNvSpPr/>
          <p:nvPr/>
        </p:nvSpPr>
        <p:spPr>
          <a:xfrm>
            <a:off x="5503711" y="2557767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raw data to valuable Information</a:t>
            </a:r>
          </a:p>
        </p:txBody>
      </p:sp>
      <p:sp>
        <p:nvSpPr>
          <p:cNvPr id="1295" name="Google Shape;1295;p52"/>
          <p:cNvSpPr/>
          <p:nvPr/>
        </p:nvSpPr>
        <p:spPr>
          <a:xfrm>
            <a:off x="5692514" y="1835233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architecture did we build to solve the task?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6" name="Google Shape;1296;p52"/>
          <p:cNvSpPr/>
          <p:nvPr/>
        </p:nvSpPr>
        <p:spPr>
          <a:xfrm>
            <a:off x="5503711" y="3280300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have a look at our dashboard!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7" name="Google Shape;1297;p52"/>
          <p:cNvCxnSpPr/>
          <p:nvPr/>
        </p:nvCxnSpPr>
        <p:spPr>
          <a:xfrm>
            <a:off x="4665511" y="1414875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98" name="Google Shape;1298;p52"/>
          <p:cNvCxnSpPr/>
          <p:nvPr/>
        </p:nvCxnSpPr>
        <p:spPr>
          <a:xfrm>
            <a:off x="4665511" y="2127925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99" name="Google Shape;1299;p52"/>
          <p:cNvCxnSpPr/>
          <p:nvPr/>
        </p:nvCxnSpPr>
        <p:spPr>
          <a:xfrm>
            <a:off x="4665511" y="2850450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00" name="Google Shape;1300;p52"/>
          <p:cNvCxnSpPr/>
          <p:nvPr/>
        </p:nvCxnSpPr>
        <p:spPr>
          <a:xfrm>
            <a:off x="4665511" y="3572963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" name="Google Shape;701;p28">
            <a:extLst>
              <a:ext uri="{FF2B5EF4-FFF2-40B4-BE49-F238E27FC236}">
                <a16:creationId xmlns:a16="http://schemas.microsoft.com/office/drawing/2014/main" id="{6517A1FD-4B1F-4AB1-8FA7-BEB4733E2E6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2/20</a:t>
            </a:r>
          </a:p>
        </p:txBody>
      </p:sp>
      <p:sp>
        <p:nvSpPr>
          <p:cNvPr id="22" name="Google Shape;1285;p52">
            <a:extLst>
              <a:ext uri="{FF2B5EF4-FFF2-40B4-BE49-F238E27FC236}">
                <a16:creationId xmlns:a16="http://schemas.microsoft.com/office/drawing/2014/main" id="{F428F734-1D54-4BF9-A059-B62AC8ADC524}"/>
              </a:ext>
            </a:extLst>
          </p:cNvPr>
          <p:cNvSpPr/>
          <p:nvPr/>
        </p:nvSpPr>
        <p:spPr>
          <a:xfrm>
            <a:off x="3107208" y="4073037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3" name="Google Shape;1300;p52">
            <a:extLst>
              <a:ext uri="{FF2B5EF4-FFF2-40B4-BE49-F238E27FC236}">
                <a16:creationId xmlns:a16="http://schemas.microsoft.com/office/drawing/2014/main" id="{E1204C7E-D8E1-4BEC-B5D9-D45D6093C7FF}"/>
              </a:ext>
            </a:extLst>
          </p:cNvPr>
          <p:cNvCxnSpPr/>
          <p:nvPr/>
        </p:nvCxnSpPr>
        <p:spPr>
          <a:xfrm>
            <a:off x="4657982" y="4295500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4" name="Google Shape;1292;p52">
            <a:extLst>
              <a:ext uri="{FF2B5EF4-FFF2-40B4-BE49-F238E27FC236}">
                <a16:creationId xmlns:a16="http://schemas.microsoft.com/office/drawing/2014/main" id="{BD93B92C-57B5-4959-A93F-4AEFA9E23E5C}"/>
              </a:ext>
            </a:extLst>
          </p:cNvPr>
          <p:cNvSpPr txBox="1">
            <a:spLocks/>
          </p:cNvSpPr>
          <p:nvPr/>
        </p:nvSpPr>
        <p:spPr>
          <a:xfrm>
            <a:off x="3114737" y="4096927"/>
            <a:ext cx="1174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HANDS-ON</a:t>
            </a:r>
          </a:p>
        </p:txBody>
      </p:sp>
      <p:sp>
        <p:nvSpPr>
          <p:cNvPr id="25" name="Google Shape;1296;p52">
            <a:extLst>
              <a:ext uri="{FF2B5EF4-FFF2-40B4-BE49-F238E27FC236}">
                <a16:creationId xmlns:a16="http://schemas.microsoft.com/office/drawing/2014/main" id="{51F17691-7837-4B01-8377-1D373B77B036}"/>
              </a:ext>
            </a:extLst>
          </p:cNvPr>
          <p:cNvSpPr/>
          <p:nvPr/>
        </p:nvSpPr>
        <p:spPr>
          <a:xfrm>
            <a:off x="5503711" y="4018200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process a small amount of data together!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0150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3"/>
          <p:cNvSpPr txBox="1">
            <a:spLocks noGrp="1"/>
          </p:cNvSpPr>
          <p:nvPr>
            <p:ph type="ctrTitle"/>
          </p:nvPr>
        </p:nvSpPr>
        <p:spPr>
          <a:xfrm>
            <a:off x="1887750" y="1397733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</a:t>
            </a:r>
            <a:r>
              <a:rPr lang="en" dirty="0">
                <a:solidFill>
                  <a:schemeClr val="accent2"/>
                </a:solidFill>
              </a:rPr>
              <a:t>H</a:t>
            </a:r>
            <a:r>
              <a:rPr lang="en" dirty="0">
                <a:solidFill>
                  <a:schemeClr val="accent3"/>
                </a:solidFill>
              </a:rPr>
              <a:t>A</a:t>
            </a:r>
            <a:r>
              <a:rPr lang="en" dirty="0">
                <a:solidFill>
                  <a:schemeClr val="accent4"/>
                </a:solidFill>
              </a:rPr>
              <a:t>N</a:t>
            </a:r>
            <a:r>
              <a:rPr lang="en" dirty="0">
                <a:solidFill>
                  <a:schemeClr val="accent5"/>
                </a:solidFill>
              </a:rPr>
              <a:t>K</a:t>
            </a:r>
            <a:r>
              <a:rPr lang="en" dirty="0">
                <a:solidFill>
                  <a:schemeClr val="accent6"/>
                </a:solidFill>
              </a:rPr>
              <a:t>S</a:t>
            </a:r>
            <a:endParaRPr dirty="0"/>
          </a:p>
        </p:txBody>
      </p:sp>
      <p:sp>
        <p:nvSpPr>
          <p:cNvPr id="1566" name="Google Shape;1566;p63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400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Any questions?</a:t>
            </a:r>
          </a:p>
        </p:txBody>
      </p:sp>
      <p:sp>
        <p:nvSpPr>
          <p:cNvPr id="1579" name="Google Shape;1579;p63"/>
          <p:cNvSpPr/>
          <p:nvPr/>
        </p:nvSpPr>
        <p:spPr>
          <a:xfrm>
            <a:off x="11865675" y="1028350"/>
            <a:ext cx="40050" cy="1252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871571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Problem</a:t>
            </a:r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did we work on?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0745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DB9F6E3-B655-409E-86B4-FC0A726D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Work On?</a:t>
            </a:r>
          </a:p>
        </p:txBody>
      </p:sp>
      <p:sp>
        <p:nvSpPr>
          <p:cNvPr id="5" name="Google Shape;702;p28">
            <a:extLst>
              <a:ext uri="{FF2B5EF4-FFF2-40B4-BE49-F238E27FC236}">
                <a16:creationId xmlns:a16="http://schemas.microsoft.com/office/drawing/2014/main" id="{0B6A0EEC-4434-4863-8B2C-2A2EDDFD7D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999" y="1104850"/>
            <a:ext cx="5288528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Work following CRISP-DM cycle</a:t>
            </a:r>
          </a:p>
          <a:p>
            <a:pPr marL="171450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Business Understanding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Top-Level-Domain data (valid SSL certificate at the time of request)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About 5 Million datasets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Information not up to date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Analyses of the information required</a:t>
            </a:r>
          </a:p>
          <a:p>
            <a:pPr marL="628650" lvl="1" indent="-171450">
              <a:buSzPts val="1100"/>
            </a:pP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7F84D18-20B7-49CC-BBC1-CF6F50320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345" y="1192862"/>
            <a:ext cx="2757776" cy="2757776"/>
          </a:xfrm>
          <a:prstGeom prst="rect">
            <a:avLst/>
          </a:prstGeom>
        </p:spPr>
      </p:pic>
      <p:sp>
        <p:nvSpPr>
          <p:cNvPr id="8" name="Google Shape;701;p28">
            <a:extLst>
              <a:ext uri="{FF2B5EF4-FFF2-40B4-BE49-F238E27FC236}">
                <a16:creationId xmlns:a16="http://schemas.microsoft.com/office/drawing/2014/main" id="{98F95247-810C-42F9-945A-D4D8639BD2B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4/20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FDE9382-7FDB-4FA0-9276-03A567FC6CF6}"/>
              </a:ext>
            </a:extLst>
          </p:cNvPr>
          <p:cNvSpPr txBox="1"/>
          <p:nvPr/>
        </p:nvSpPr>
        <p:spPr>
          <a:xfrm>
            <a:off x="6008527" y="3950638"/>
            <a:ext cx="300960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dirty="0">
                <a:solidFill>
                  <a:schemeClr val="bg1"/>
                </a:solidFill>
              </a:rPr>
              <a:t>CRISP-DM cycle: </a:t>
            </a:r>
            <a:r>
              <a:rPr lang="en-AU" sz="700" dirty="0">
                <a:solidFill>
                  <a:schemeClr val="bg1"/>
                </a:solidFill>
                <a:hlinkClick r:id="rId4"/>
              </a:rPr>
              <a:t>https://miro.medium.com/max/1200/1*2NajmK58hJf8lJQm25iXWw.png</a:t>
            </a:r>
            <a:r>
              <a:rPr lang="en-AU" sz="700" dirty="0">
                <a:solidFill>
                  <a:schemeClr val="bg1"/>
                </a:solidFill>
              </a:rPr>
              <a:t> [04.07.2021]</a:t>
            </a:r>
            <a:endParaRPr lang="de-DE" sz="700" dirty="0"/>
          </a:p>
        </p:txBody>
      </p:sp>
    </p:spTree>
    <p:extLst>
      <p:ext uri="{BB962C8B-B14F-4D97-AF65-F5344CB8AC3E}">
        <p14:creationId xmlns:p14="http://schemas.microsoft.com/office/powerpoint/2010/main" val="58530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DB9F6E3-B655-409E-86B4-FC0A726D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Work On?</a:t>
            </a:r>
          </a:p>
        </p:txBody>
      </p:sp>
      <p:sp>
        <p:nvSpPr>
          <p:cNvPr id="5" name="Google Shape;702;p28">
            <a:extLst>
              <a:ext uri="{FF2B5EF4-FFF2-40B4-BE49-F238E27FC236}">
                <a16:creationId xmlns:a16="http://schemas.microsoft.com/office/drawing/2014/main" id="{0B6A0EEC-4434-4863-8B2C-2A2EDDFD7D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999" y="1104850"/>
            <a:ext cx="5288528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Data Understanding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Available Data (TLD, IPv4, MX-Servers and Timestamp)</a:t>
            </a:r>
          </a:p>
          <a:p>
            <a:pPr marL="628650" lvl="1" indent="-171450">
              <a:buSzPts val="1100"/>
            </a:pPr>
            <a:endParaRPr lang="en-AU" dirty="0">
              <a:solidFill>
                <a:schemeClr val="bg1"/>
              </a:solidFill>
            </a:endParaRPr>
          </a:p>
          <a:p>
            <a:pPr marL="171450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Data preparation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ETL process (CSV =&gt; PostgreSQL-DB)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accent2"/>
                </a:solidFill>
              </a:rPr>
              <a:t>Enhancements (counts)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Collect further information (IPv6, Nameservers, Companies including location and country)</a:t>
            </a:r>
          </a:p>
        </p:txBody>
      </p:sp>
      <p:sp>
        <p:nvSpPr>
          <p:cNvPr id="6" name="Google Shape;701;p28">
            <a:extLst>
              <a:ext uri="{FF2B5EF4-FFF2-40B4-BE49-F238E27FC236}">
                <a16:creationId xmlns:a16="http://schemas.microsoft.com/office/drawing/2014/main" id="{159DA439-511E-40E6-B8A6-5974659CFF8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5/20</a:t>
            </a:r>
          </a:p>
        </p:txBody>
      </p:sp>
    </p:spTree>
    <p:extLst>
      <p:ext uri="{BB962C8B-B14F-4D97-AF65-F5344CB8AC3E}">
        <p14:creationId xmlns:p14="http://schemas.microsoft.com/office/powerpoint/2010/main" val="176975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871571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IT-Architecture</a:t>
            </a:r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architecture did we build to solve the task?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12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68ED35B4-8ACA-46AD-B822-9FE39C626360}"/>
              </a:ext>
            </a:extLst>
          </p:cNvPr>
          <p:cNvSpPr/>
          <p:nvPr/>
        </p:nvSpPr>
        <p:spPr>
          <a:xfrm>
            <a:off x="1166251" y="2925288"/>
            <a:ext cx="2624904" cy="2061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DB9F6E3-B655-409E-86B4-FC0A726D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IT-Architecture: </a:t>
            </a:r>
            <a:r>
              <a:rPr lang="de-DE" dirty="0" err="1"/>
              <a:t>What</a:t>
            </a:r>
            <a:r>
              <a:rPr lang="de-DE" dirty="0"/>
              <a:t> Services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?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AA960BA-0BD4-4603-8171-AADDBB678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513" y="2991246"/>
            <a:ext cx="957703" cy="104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ocker Logo">
            <a:extLst>
              <a:ext uri="{FF2B5EF4-FFF2-40B4-BE49-F238E27FC236}">
                <a16:creationId xmlns:a16="http://schemas.microsoft.com/office/drawing/2014/main" id="{643852A4-98BF-4CA6-B056-0F3BBE44F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297" y="3121113"/>
            <a:ext cx="1147414" cy="82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kshop: Web-Apps mit Angular entwickeln">
            <a:extLst>
              <a:ext uri="{FF2B5EF4-FFF2-40B4-BE49-F238E27FC236}">
                <a16:creationId xmlns:a16="http://schemas.microsoft.com/office/drawing/2014/main" id="{9C5F3ABC-5D71-40D0-8227-14AC39DFA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76" y="1142972"/>
            <a:ext cx="1266826" cy="71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299EDB3-E4AF-4C8C-B6A5-4D4D28244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252" y="1136812"/>
            <a:ext cx="1401233" cy="70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13D9EBD-7093-479C-AF22-1B52FD478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97" y="1211060"/>
            <a:ext cx="1018133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ostgreSQL – Wikipedia">
            <a:extLst>
              <a:ext uri="{FF2B5EF4-FFF2-40B4-BE49-F238E27FC236}">
                <a16:creationId xmlns:a16="http://schemas.microsoft.com/office/drawing/2014/main" id="{FDABC090-ECFF-4F56-811E-BC1F36EEE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390" y="3330001"/>
            <a:ext cx="781029" cy="80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8E3CA493-9D8F-4400-9584-223EEAD5C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900" y="3126308"/>
            <a:ext cx="1528233" cy="86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72E7CC7F-2069-467B-9429-81591AAAB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586" y="3116026"/>
            <a:ext cx="792480" cy="91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B774B233-C2A6-45F6-A220-FD9BCCA8C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9" y="1137499"/>
            <a:ext cx="1401233" cy="70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768;p32">
            <a:extLst>
              <a:ext uri="{FF2B5EF4-FFF2-40B4-BE49-F238E27FC236}">
                <a16:creationId xmlns:a16="http://schemas.microsoft.com/office/drawing/2014/main" id="{B4D95CDC-859D-47D5-8AD3-AC72EB90726C}"/>
              </a:ext>
            </a:extLst>
          </p:cNvPr>
          <p:cNvSpPr txBox="1">
            <a:spLocks/>
          </p:cNvSpPr>
          <p:nvPr/>
        </p:nvSpPr>
        <p:spPr>
          <a:xfrm>
            <a:off x="382368" y="2346376"/>
            <a:ext cx="2974356" cy="47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tx1"/>
                </a:solidFill>
              </a:rPr>
              <a:t>Node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Statistics</a:t>
            </a:r>
            <a:r>
              <a:rPr lang="de-DE" sz="2000" dirty="0">
                <a:solidFill>
                  <a:schemeClr val="tx1"/>
                </a:solidFill>
              </a:rPr>
              <a:t> Service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Service </a:t>
            </a:r>
            <a:r>
              <a:rPr lang="de-DE" sz="1600" dirty="0" err="1">
                <a:solidFill>
                  <a:schemeClr val="accent1"/>
                </a:solidFill>
              </a:rPr>
              <a:t>for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asynchronously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passing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data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to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be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displayed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5" name="Google Shape;768;p32">
            <a:extLst>
              <a:ext uri="{FF2B5EF4-FFF2-40B4-BE49-F238E27FC236}">
                <a16:creationId xmlns:a16="http://schemas.microsoft.com/office/drawing/2014/main" id="{5361EFE9-04BE-48E0-BC96-EB3A3C29099F}"/>
              </a:ext>
            </a:extLst>
          </p:cNvPr>
          <p:cNvSpPr txBox="1">
            <a:spLocks/>
          </p:cNvSpPr>
          <p:nvPr/>
        </p:nvSpPr>
        <p:spPr>
          <a:xfrm>
            <a:off x="3408228" y="2108092"/>
            <a:ext cx="1927535" cy="7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sz="2000" dirty="0">
                <a:solidFill>
                  <a:schemeClr val="tx1"/>
                </a:solidFill>
              </a:rPr>
              <a:t>Angular Dashboard</a:t>
            </a:r>
          </a:p>
          <a:p>
            <a:r>
              <a:rPr lang="de-DE" sz="1600" dirty="0" err="1">
                <a:solidFill>
                  <a:schemeClr val="accent1"/>
                </a:solidFill>
              </a:rPr>
              <a:t>Asynchronous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data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visualization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6" name="Google Shape;768;p32">
            <a:extLst>
              <a:ext uri="{FF2B5EF4-FFF2-40B4-BE49-F238E27FC236}">
                <a16:creationId xmlns:a16="http://schemas.microsoft.com/office/drawing/2014/main" id="{F1C198D9-3930-4380-9707-221C7B13D660}"/>
              </a:ext>
            </a:extLst>
          </p:cNvPr>
          <p:cNvSpPr txBox="1">
            <a:spLocks/>
          </p:cNvSpPr>
          <p:nvPr/>
        </p:nvSpPr>
        <p:spPr>
          <a:xfrm>
            <a:off x="3792880" y="3904737"/>
            <a:ext cx="2502625" cy="110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sz="2000" dirty="0" err="1">
                <a:solidFill>
                  <a:schemeClr val="tx1"/>
                </a:solidFill>
              </a:rPr>
              <a:t>Postgres</a:t>
            </a:r>
            <a:r>
              <a:rPr lang="de-DE" sz="2000" dirty="0">
                <a:solidFill>
                  <a:schemeClr val="tx1"/>
                </a:solidFill>
              </a:rPr>
              <a:t> DB</a:t>
            </a:r>
          </a:p>
          <a:p>
            <a:pPr algn="ctr"/>
            <a:r>
              <a:rPr lang="de-DE" sz="1600" dirty="0">
                <a:solidFill>
                  <a:schemeClr val="accent1"/>
                </a:solidFill>
              </a:rPr>
              <a:t>Database </a:t>
            </a:r>
            <a:r>
              <a:rPr lang="de-DE" sz="1600" dirty="0" err="1">
                <a:solidFill>
                  <a:schemeClr val="accent1"/>
                </a:solidFill>
              </a:rPr>
              <a:t>for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storing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information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7" name="Google Shape;768;p32">
            <a:extLst>
              <a:ext uri="{FF2B5EF4-FFF2-40B4-BE49-F238E27FC236}">
                <a16:creationId xmlns:a16="http://schemas.microsoft.com/office/drawing/2014/main" id="{CB968C98-82F8-491A-8E96-A60B6B7712C4}"/>
              </a:ext>
            </a:extLst>
          </p:cNvPr>
          <p:cNvSpPr txBox="1">
            <a:spLocks/>
          </p:cNvSpPr>
          <p:nvPr/>
        </p:nvSpPr>
        <p:spPr>
          <a:xfrm>
            <a:off x="5856636" y="2360001"/>
            <a:ext cx="3065498" cy="47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tx1"/>
                </a:solidFill>
              </a:rPr>
              <a:t>Node</a:t>
            </a:r>
            <a:r>
              <a:rPr lang="de-DE" sz="2000" dirty="0">
                <a:solidFill>
                  <a:schemeClr val="tx1"/>
                </a:solidFill>
              </a:rPr>
              <a:t>/Debian Dig Microservice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Service </a:t>
            </a:r>
            <a:r>
              <a:rPr lang="de-DE" sz="1600" dirty="0" err="1">
                <a:solidFill>
                  <a:schemeClr val="accent1"/>
                </a:solidFill>
              </a:rPr>
              <a:t>for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performing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dig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requests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using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8" name="Google Shape;768;p32">
            <a:extLst>
              <a:ext uri="{FF2B5EF4-FFF2-40B4-BE49-F238E27FC236}">
                <a16:creationId xmlns:a16="http://schemas.microsoft.com/office/drawing/2014/main" id="{2E284A02-2B1F-470C-8C7C-9D906AB862C9}"/>
              </a:ext>
            </a:extLst>
          </p:cNvPr>
          <p:cNvSpPr txBox="1">
            <a:spLocks/>
          </p:cNvSpPr>
          <p:nvPr/>
        </p:nvSpPr>
        <p:spPr>
          <a:xfrm>
            <a:off x="6272419" y="3978985"/>
            <a:ext cx="2649715" cy="75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tx1"/>
                </a:solidFill>
              </a:rPr>
              <a:t>Jupyter</a:t>
            </a:r>
            <a:r>
              <a:rPr lang="de-DE" sz="2000" dirty="0">
                <a:solidFill>
                  <a:schemeClr val="tx1"/>
                </a:solidFill>
              </a:rPr>
              <a:t> / </a:t>
            </a:r>
            <a:r>
              <a:rPr lang="de-DE" sz="2000" dirty="0" err="1">
                <a:solidFill>
                  <a:schemeClr val="tx1"/>
                </a:solidFill>
              </a:rPr>
              <a:t>PySpark</a:t>
            </a:r>
            <a:endParaRPr lang="de-DE" sz="20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accent1"/>
                </a:solidFill>
              </a:rPr>
              <a:t>Data </a:t>
            </a:r>
            <a:r>
              <a:rPr lang="de-DE" sz="1600" dirty="0" err="1">
                <a:solidFill>
                  <a:schemeClr val="accent1"/>
                </a:solidFill>
              </a:rPr>
              <a:t>processing</a:t>
            </a:r>
            <a:r>
              <a:rPr lang="de-DE" sz="1600" dirty="0">
                <a:solidFill>
                  <a:schemeClr val="accent1"/>
                </a:solidFill>
              </a:rPr>
              <a:t> and </a:t>
            </a:r>
            <a:r>
              <a:rPr lang="de-DE" sz="1600" dirty="0" err="1">
                <a:solidFill>
                  <a:schemeClr val="accent1"/>
                </a:solidFill>
              </a:rPr>
              <a:t>evaluation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9" name="Google Shape;768;p32">
            <a:extLst>
              <a:ext uri="{FF2B5EF4-FFF2-40B4-BE49-F238E27FC236}">
                <a16:creationId xmlns:a16="http://schemas.microsoft.com/office/drawing/2014/main" id="{F2C9ECB2-1A76-4F5A-A6C2-06DC30F061C3}"/>
              </a:ext>
            </a:extLst>
          </p:cNvPr>
          <p:cNvSpPr txBox="1">
            <a:spLocks/>
          </p:cNvSpPr>
          <p:nvPr/>
        </p:nvSpPr>
        <p:spPr>
          <a:xfrm>
            <a:off x="1205279" y="4436379"/>
            <a:ext cx="2732775" cy="47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>
                <a:solidFill>
                  <a:schemeClr val="bg2"/>
                </a:solidFill>
              </a:rPr>
              <a:t>Docker/Docker </a:t>
            </a:r>
            <a:r>
              <a:rPr lang="de-DE" sz="2000" dirty="0" err="1">
                <a:solidFill>
                  <a:schemeClr val="bg2"/>
                </a:solidFill>
              </a:rPr>
              <a:t>Compose</a:t>
            </a:r>
            <a:endParaRPr lang="de-DE" sz="2000" dirty="0">
              <a:solidFill>
                <a:schemeClr val="bg2"/>
              </a:solidFill>
            </a:endParaRPr>
          </a:p>
          <a:p>
            <a:r>
              <a:rPr lang="de-DE" sz="1600" dirty="0">
                <a:solidFill>
                  <a:schemeClr val="accent4">
                    <a:lumMod val="50000"/>
                  </a:schemeClr>
                </a:solidFill>
              </a:rPr>
              <a:t>Container and Network Management</a:t>
            </a:r>
          </a:p>
        </p:txBody>
      </p:sp>
      <p:sp>
        <p:nvSpPr>
          <p:cNvPr id="36" name="Google Shape;701;p28">
            <a:extLst>
              <a:ext uri="{FF2B5EF4-FFF2-40B4-BE49-F238E27FC236}">
                <a16:creationId xmlns:a16="http://schemas.microsoft.com/office/drawing/2014/main" id="{1830EDBF-FAF6-4E6E-862F-6555B03753A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7/20</a:t>
            </a:r>
          </a:p>
        </p:txBody>
      </p:sp>
    </p:spTree>
    <p:extLst>
      <p:ext uri="{BB962C8B-B14F-4D97-AF65-F5344CB8AC3E}">
        <p14:creationId xmlns:p14="http://schemas.microsoft.com/office/powerpoint/2010/main" val="40888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2FFE0F6-697B-4CB9-B30B-F09F06701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322" y="324769"/>
            <a:ext cx="5259412" cy="4636697"/>
          </a:xfrm>
          <a:prstGeom prst="rect">
            <a:avLst/>
          </a:prstGeom>
        </p:spPr>
      </p:pic>
      <p:sp>
        <p:nvSpPr>
          <p:cNvPr id="30" name="Google Shape;764;p32">
            <a:extLst>
              <a:ext uri="{FF2B5EF4-FFF2-40B4-BE49-F238E27FC236}">
                <a16:creationId xmlns:a16="http://schemas.microsoft.com/office/drawing/2014/main" id="{C577DA24-DA9E-4B5E-A744-7E7ECFEADB5D}"/>
              </a:ext>
            </a:extLst>
          </p:cNvPr>
          <p:cNvSpPr/>
          <p:nvPr/>
        </p:nvSpPr>
        <p:spPr>
          <a:xfrm rot="-2699901">
            <a:off x="1166052" y="2772157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765;p32">
            <a:extLst>
              <a:ext uri="{FF2B5EF4-FFF2-40B4-BE49-F238E27FC236}">
                <a16:creationId xmlns:a16="http://schemas.microsoft.com/office/drawing/2014/main" id="{F1F29120-4F2E-484F-91EB-D31FE03CD8FA}"/>
              </a:ext>
            </a:extLst>
          </p:cNvPr>
          <p:cNvSpPr/>
          <p:nvPr/>
        </p:nvSpPr>
        <p:spPr>
          <a:xfrm rot="-2699899">
            <a:off x="1945339" y="2780075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766;p32">
            <a:extLst>
              <a:ext uri="{FF2B5EF4-FFF2-40B4-BE49-F238E27FC236}">
                <a16:creationId xmlns:a16="http://schemas.microsoft.com/office/drawing/2014/main" id="{E9BC9891-76D4-4968-AE5C-5D62E2F613A2}"/>
              </a:ext>
            </a:extLst>
          </p:cNvPr>
          <p:cNvSpPr/>
          <p:nvPr/>
        </p:nvSpPr>
        <p:spPr>
          <a:xfrm rot="-2699901">
            <a:off x="1943403" y="3574034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767;p32">
            <a:extLst>
              <a:ext uri="{FF2B5EF4-FFF2-40B4-BE49-F238E27FC236}">
                <a16:creationId xmlns:a16="http://schemas.microsoft.com/office/drawing/2014/main" id="{1BB37110-FF1F-4770-AE9A-D4031797BFD3}"/>
              </a:ext>
            </a:extLst>
          </p:cNvPr>
          <p:cNvSpPr/>
          <p:nvPr/>
        </p:nvSpPr>
        <p:spPr>
          <a:xfrm rot="-2699901">
            <a:off x="1127991" y="3564334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768;p32">
            <a:extLst>
              <a:ext uri="{FF2B5EF4-FFF2-40B4-BE49-F238E27FC236}">
                <a16:creationId xmlns:a16="http://schemas.microsoft.com/office/drawing/2014/main" id="{8DD3B3CC-C284-43A8-84D5-FEDAF0D8154F}"/>
              </a:ext>
            </a:extLst>
          </p:cNvPr>
          <p:cNvSpPr txBox="1">
            <a:spLocks/>
          </p:cNvSpPr>
          <p:nvPr/>
        </p:nvSpPr>
        <p:spPr>
          <a:xfrm>
            <a:off x="154505" y="283334"/>
            <a:ext cx="2871571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/>
              <a:t>IT-Architecture:</a:t>
            </a:r>
          </a:p>
        </p:txBody>
      </p:sp>
      <p:sp>
        <p:nvSpPr>
          <p:cNvPr id="35" name="Google Shape;769;p32">
            <a:extLst>
              <a:ext uri="{FF2B5EF4-FFF2-40B4-BE49-F238E27FC236}">
                <a16:creationId xmlns:a16="http://schemas.microsoft.com/office/drawing/2014/main" id="{38CEDC22-8BDC-4C7A-B926-599B4E4329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8504" y="1213175"/>
            <a:ext cx="3147495" cy="1630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How are the services connected?</a:t>
            </a:r>
          </a:p>
        </p:txBody>
      </p:sp>
      <p:sp>
        <p:nvSpPr>
          <p:cNvPr id="36" name="Google Shape;770;p32">
            <a:extLst>
              <a:ext uri="{FF2B5EF4-FFF2-40B4-BE49-F238E27FC236}">
                <a16:creationId xmlns:a16="http://schemas.microsoft.com/office/drawing/2014/main" id="{3A543442-F870-4C82-A561-A3E3FEE49FA1}"/>
              </a:ext>
            </a:extLst>
          </p:cNvPr>
          <p:cNvSpPr/>
          <p:nvPr/>
        </p:nvSpPr>
        <p:spPr>
          <a:xfrm>
            <a:off x="1435010" y="2492034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771;p32">
            <a:extLst>
              <a:ext uri="{FF2B5EF4-FFF2-40B4-BE49-F238E27FC236}">
                <a16:creationId xmlns:a16="http://schemas.microsoft.com/office/drawing/2014/main" id="{861ED4E2-910C-4630-9DF0-4DEEED9A462E}"/>
              </a:ext>
            </a:extLst>
          </p:cNvPr>
          <p:cNvSpPr/>
          <p:nvPr/>
        </p:nvSpPr>
        <p:spPr>
          <a:xfrm>
            <a:off x="1907207" y="3048962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772;p32">
            <a:extLst>
              <a:ext uri="{FF2B5EF4-FFF2-40B4-BE49-F238E27FC236}">
                <a16:creationId xmlns:a16="http://schemas.microsoft.com/office/drawing/2014/main" id="{221791B7-2B36-4A51-9119-187307E2E4A3}"/>
              </a:ext>
            </a:extLst>
          </p:cNvPr>
          <p:cNvSpPr/>
          <p:nvPr/>
        </p:nvSpPr>
        <p:spPr>
          <a:xfrm>
            <a:off x="1340329" y="3501905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773;p32">
            <a:extLst>
              <a:ext uri="{FF2B5EF4-FFF2-40B4-BE49-F238E27FC236}">
                <a16:creationId xmlns:a16="http://schemas.microsoft.com/office/drawing/2014/main" id="{E99EE62B-55F6-4F4B-9E45-9C7350D2C7B6}"/>
              </a:ext>
            </a:extLst>
          </p:cNvPr>
          <p:cNvSpPr/>
          <p:nvPr/>
        </p:nvSpPr>
        <p:spPr>
          <a:xfrm>
            <a:off x="855889" y="2931857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01;p28">
            <a:extLst>
              <a:ext uri="{FF2B5EF4-FFF2-40B4-BE49-F238E27FC236}">
                <a16:creationId xmlns:a16="http://schemas.microsoft.com/office/drawing/2014/main" id="{7BBA78F0-37EB-44CA-A8B3-1CD962C951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8/20</a:t>
            </a:r>
          </a:p>
        </p:txBody>
      </p:sp>
    </p:spTree>
    <p:extLst>
      <p:ext uri="{BB962C8B-B14F-4D97-AF65-F5344CB8AC3E}">
        <p14:creationId xmlns:p14="http://schemas.microsoft.com/office/powerpoint/2010/main" val="419991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701;p28">
            <a:extLst>
              <a:ext uri="{FF2B5EF4-FFF2-40B4-BE49-F238E27FC236}">
                <a16:creationId xmlns:a16="http://schemas.microsoft.com/office/drawing/2014/main" id="{FBA0E5E4-24DF-4CC1-800D-1D7D60909D3B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/>
              <a:t>Benefits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Node.js </a:t>
            </a:r>
          </a:p>
          <a:p>
            <a:endParaRPr lang="de-DE" dirty="0"/>
          </a:p>
        </p:txBody>
      </p:sp>
      <p:sp>
        <p:nvSpPr>
          <p:cNvPr id="38" name="Google Shape;702;p28">
            <a:extLst>
              <a:ext uri="{FF2B5EF4-FFF2-40B4-BE49-F238E27FC236}">
                <a16:creationId xmlns:a16="http://schemas.microsoft.com/office/drawing/2014/main" id="{27DF1DDB-ED31-4FCB-8317-D1B06CAF99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5873" y="1402950"/>
            <a:ext cx="3878861" cy="1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Only solve one task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AU" dirty="0">
                <a:solidFill>
                  <a:schemeClr val="tx1"/>
                </a:solidFill>
              </a:rPr>
              <a:t>New application logic → new microservice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AU" dirty="0">
                <a:solidFill>
                  <a:schemeClr val="tx1"/>
                </a:solidFill>
              </a:rPr>
              <a:t>Programming language is not relevant as long as the service works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Google Shape;1288;p52">
            <a:extLst>
              <a:ext uri="{FF2B5EF4-FFF2-40B4-BE49-F238E27FC236}">
                <a16:creationId xmlns:a16="http://schemas.microsoft.com/office/drawing/2014/main" id="{FF4D7AC5-E4FD-4F36-A17A-C1AD8678EAEE}"/>
              </a:ext>
            </a:extLst>
          </p:cNvPr>
          <p:cNvSpPr txBox="1">
            <a:spLocks/>
          </p:cNvSpPr>
          <p:nvPr/>
        </p:nvSpPr>
        <p:spPr>
          <a:xfrm>
            <a:off x="735874" y="2838243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Improved</a:t>
            </a:r>
            <a:r>
              <a:rPr lang="de-DE" sz="2000" dirty="0">
                <a:solidFill>
                  <a:schemeClr val="accent2"/>
                </a:solidFill>
              </a:rPr>
              <a:t> Image Building</a:t>
            </a:r>
          </a:p>
        </p:txBody>
      </p:sp>
      <p:sp>
        <p:nvSpPr>
          <p:cNvPr id="41" name="Google Shape;1288;p52">
            <a:extLst>
              <a:ext uri="{FF2B5EF4-FFF2-40B4-BE49-F238E27FC236}">
                <a16:creationId xmlns:a16="http://schemas.microsoft.com/office/drawing/2014/main" id="{E29133A2-BCE8-4831-BA9E-57FBF7EA40BB}"/>
              </a:ext>
            </a:extLst>
          </p:cNvPr>
          <p:cNvSpPr txBox="1">
            <a:spLocks/>
          </p:cNvSpPr>
          <p:nvPr/>
        </p:nvSpPr>
        <p:spPr>
          <a:xfrm>
            <a:off x="720000" y="997363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>
                <a:solidFill>
                  <a:schemeClr val="accent2"/>
                </a:solidFill>
              </a:rPr>
              <a:t>Concept </a:t>
            </a:r>
            <a:r>
              <a:rPr lang="de-DE" sz="2000" dirty="0" err="1">
                <a:solidFill>
                  <a:schemeClr val="accent2"/>
                </a:solidFill>
              </a:rPr>
              <a:t>of</a:t>
            </a:r>
            <a:r>
              <a:rPr lang="de-DE" sz="2000" dirty="0">
                <a:solidFill>
                  <a:schemeClr val="accent2"/>
                </a:solidFill>
              </a:rPr>
              <a:t> Microservices</a:t>
            </a:r>
          </a:p>
        </p:txBody>
      </p:sp>
      <p:sp>
        <p:nvSpPr>
          <p:cNvPr id="43" name="Google Shape;1288;p52">
            <a:extLst>
              <a:ext uri="{FF2B5EF4-FFF2-40B4-BE49-F238E27FC236}">
                <a16:creationId xmlns:a16="http://schemas.microsoft.com/office/drawing/2014/main" id="{BEE89BDF-EAAA-435E-916B-BB0583A81AF9}"/>
              </a:ext>
            </a:extLst>
          </p:cNvPr>
          <p:cNvSpPr txBox="1">
            <a:spLocks/>
          </p:cNvSpPr>
          <p:nvPr/>
        </p:nvSpPr>
        <p:spPr>
          <a:xfrm>
            <a:off x="5221812" y="1007550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Shared</a:t>
            </a:r>
            <a:r>
              <a:rPr lang="de-DE" sz="2000" dirty="0">
                <a:solidFill>
                  <a:schemeClr val="accent2"/>
                </a:solidFill>
              </a:rPr>
              <a:t> Packages</a:t>
            </a:r>
          </a:p>
        </p:txBody>
      </p:sp>
      <p:grpSp>
        <p:nvGrpSpPr>
          <p:cNvPr id="44" name="Google Shape;9319;p74">
            <a:extLst>
              <a:ext uri="{FF2B5EF4-FFF2-40B4-BE49-F238E27FC236}">
                <a16:creationId xmlns:a16="http://schemas.microsoft.com/office/drawing/2014/main" id="{0AE41AEA-B26F-4FAB-AFEB-A499FFA594F4}"/>
              </a:ext>
            </a:extLst>
          </p:cNvPr>
          <p:cNvGrpSpPr/>
          <p:nvPr/>
        </p:nvGrpSpPr>
        <p:grpSpPr>
          <a:xfrm>
            <a:off x="6115934" y="3411026"/>
            <a:ext cx="1555756" cy="1192474"/>
            <a:chOff x="6599718" y="2068734"/>
            <a:chExt cx="940737" cy="721067"/>
          </a:xfrm>
        </p:grpSpPr>
        <p:sp>
          <p:nvSpPr>
            <p:cNvPr id="45" name="Google Shape;9320;p74">
              <a:extLst>
                <a:ext uri="{FF2B5EF4-FFF2-40B4-BE49-F238E27FC236}">
                  <a16:creationId xmlns:a16="http://schemas.microsoft.com/office/drawing/2014/main" id="{AA43E80F-409A-49AE-89B9-25A530ABEA54}"/>
                </a:ext>
              </a:extLst>
            </p:cNvPr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321;p74">
              <a:extLst>
                <a:ext uri="{FF2B5EF4-FFF2-40B4-BE49-F238E27FC236}">
                  <a16:creationId xmlns:a16="http://schemas.microsoft.com/office/drawing/2014/main" id="{84B95474-031B-4076-B848-9C777DA99CF6}"/>
                </a:ext>
              </a:extLst>
            </p:cNvPr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22;p74">
              <a:extLst>
                <a:ext uri="{FF2B5EF4-FFF2-40B4-BE49-F238E27FC236}">
                  <a16:creationId xmlns:a16="http://schemas.microsoft.com/office/drawing/2014/main" id="{F57EFD01-3A54-490E-B629-A8CE49B47C6A}"/>
                </a:ext>
              </a:extLst>
            </p:cNvPr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323;p74">
              <a:extLst>
                <a:ext uri="{FF2B5EF4-FFF2-40B4-BE49-F238E27FC236}">
                  <a16:creationId xmlns:a16="http://schemas.microsoft.com/office/drawing/2014/main" id="{E1E00816-1443-46DD-B1E4-AB7FFE4A7EA1}"/>
                </a:ext>
              </a:extLst>
            </p:cNvPr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324;p74">
              <a:extLst>
                <a:ext uri="{FF2B5EF4-FFF2-40B4-BE49-F238E27FC236}">
                  <a16:creationId xmlns:a16="http://schemas.microsoft.com/office/drawing/2014/main" id="{C3E38B43-A5E0-4F77-915F-31498926E030}"/>
                </a:ext>
              </a:extLst>
            </p:cNvPr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325;p74">
              <a:extLst>
                <a:ext uri="{FF2B5EF4-FFF2-40B4-BE49-F238E27FC236}">
                  <a16:creationId xmlns:a16="http://schemas.microsoft.com/office/drawing/2014/main" id="{908AF46D-586B-40B8-B2C5-5D5B4AC67027}"/>
                </a:ext>
              </a:extLst>
            </p:cNvPr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9326;p74">
              <a:extLst>
                <a:ext uri="{FF2B5EF4-FFF2-40B4-BE49-F238E27FC236}">
                  <a16:creationId xmlns:a16="http://schemas.microsoft.com/office/drawing/2014/main" id="{1296A298-33C3-462F-B412-6AD46490C738}"/>
                </a:ext>
              </a:extLst>
            </p:cNvPr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52" name="Google Shape;9327;p74">
                <a:extLst>
                  <a:ext uri="{FF2B5EF4-FFF2-40B4-BE49-F238E27FC236}">
                    <a16:creationId xmlns:a16="http://schemas.microsoft.com/office/drawing/2014/main" id="{DFD898FB-4520-4174-BC99-C307C4F8E8E9}"/>
                  </a:ext>
                </a:extLst>
              </p:cNvPr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328;p74">
                <a:extLst>
                  <a:ext uri="{FF2B5EF4-FFF2-40B4-BE49-F238E27FC236}">
                    <a16:creationId xmlns:a16="http://schemas.microsoft.com/office/drawing/2014/main" id="{9974C852-837D-489E-8DEF-A51A1F21DAF4}"/>
                  </a:ext>
                </a:extLst>
              </p:cNvPr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9329;p74">
                <a:extLst>
                  <a:ext uri="{FF2B5EF4-FFF2-40B4-BE49-F238E27FC236}">
                    <a16:creationId xmlns:a16="http://schemas.microsoft.com/office/drawing/2014/main" id="{2CFA9E1F-3CA2-434F-BE35-C53FB2C31C66}"/>
                  </a:ext>
                </a:extLst>
              </p:cNvPr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330;p74">
                <a:extLst>
                  <a:ext uri="{FF2B5EF4-FFF2-40B4-BE49-F238E27FC236}">
                    <a16:creationId xmlns:a16="http://schemas.microsoft.com/office/drawing/2014/main" id="{8E8FA5D2-534F-4733-A7F4-FA2EEEC021C2}"/>
                  </a:ext>
                </a:extLst>
              </p:cNvPr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331;p74">
                <a:extLst>
                  <a:ext uri="{FF2B5EF4-FFF2-40B4-BE49-F238E27FC236}">
                    <a16:creationId xmlns:a16="http://schemas.microsoft.com/office/drawing/2014/main" id="{947FC717-EBD1-47E2-BBCB-D5D71587BB32}"/>
                  </a:ext>
                </a:extLst>
              </p:cNvPr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332;p74">
                <a:extLst>
                  <a:ext uri="{FF2B5EF4-FFF2-40B4-BE49-F238E27FC236}">
                    <a16:creationId xmlns:a16="http://schemas.microsoft.com/office/drawing/2014/main" id="{1EF20FFB-470D-4ED3-ACFD-F0EFD4B73729}"/>
                  </a:ext>
                </a:extLst>
              </p:cNvPr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9333;p74">
                <a:extLst>
                  <a:ext uri="{FF2B5EF4-FFF2-40B4-BE49-F238E27FC236}">
                    <a16:creationId xmlns:a16="http://schemas.microsoft.com/office/drawing/2014/main" id="{8DD45F86-A5D3-484F-AE0A-79779242F591}"/>
                  </a:ext>
                </a:extLst>
              </p:cNvPr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59" name="Google Shape;9334;p74">
                  <a:extLst>
                    <a:ext uri="{FF2B5EF4-FFF2-40B4-BE49-F238E27FC236}">
                      <a16:creationId xmlns:a16="http://schemas.microsoft.com/office/drawing/2014/main" id="{A769F884-4D46-4B30-97CC-968B36329942}"/>
                    </a:ext>
                  </a:extLst>
                </p:cNvPr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9335;p74">
                  <a:extLst>
                    <a:ext uri="{FF2B5EF4-FFF2-40B4-BE49-F238E27FC236}">
                      <a16:creationId xmlns:a16="http://schemas.microsoft.com/office/drawing/2014/main" id="{3A66244E-65F8-4628-AEC9-F28B686DF846}"/>
                    </a:ext>
                  </a:extLst>
                </p:cNvPr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9336;p74">
                  <a:extLst>
                    <a:ext uri="{FF2B5EF4-FFF2-40B4-BE49-F238E27FC236}">
                      <a16:creationId xmlns:a16="http://schemas.microsoft.com/office/drawing/2014/main" id="{F0C2B225-79B8-4A08-9E05-735CA99496FA}"/>
                    </a:ext>
                  </a:extLst>
                </p:cNvPr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9337;p74">
                  <a:extLst>
                    <a:ext uri="{FF2B5EF4-FFF2-40B4-BE49-F238E27FC236}">
                      <a16:creationId xmlns:a16="http://schemas.microsoft.com/office/drawing/2014/main" id="{6DD49345-6352-4CF3-A245-21439D1A275D}"/>
                    </a:ext>
                  </a:extLst>
                </p:cNvPr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9338;p74">
                  <a:extLst>
                    <a:ext uri="{FF2B5EF4-FFF2-40B4-BE49-F238E27FC236}">
                      <a16:creationId xmlns:a16="http://schemas.microsoft.com/office/drawing/2014/main" id="{00CD9809-E58F-4D49-89C4-2E6B89D0FBBC}"/>
                    </a:ext>
                  </a:extLst>
                </p:cNvPr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9339;p74">
                  <a:extLst>
                    <a:ext uri="{FF2B5EF4-FFF2-40B4-BE49-F238E27FC236}">
                      <a16:creationId xmlns:a16="http://schemas.microsoft.com/office/drawing/2014/main" id="{F503005F-C580-4FAF-AD4F-61A89169EBF9}"/>
                    </a:ext>
                  </a:extLst>
                </p:cNvPr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9340;p74">
                  <a:extLst>
                    <a:ext uri="{FF2B5EF4-FFF2-40B4-BE49-F238E27FC236}">
                      <a16:creationId xmlns:a16="http://schemas.microsoft.com/office/drawing/2014/main" id="{E577356E-0D12-414B-827A-4C54D3339F73}"/>
                    </a:ext>
                  </a:extLst>
                </p:cNvPr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6" name="Google Shape;702;p28">
            <a:extLst>
              <a:ext uri="{FF2B5EF4-FFF2-40B4-BE49-F238E27FC236}">
                <a16:creationId xmlns:a16="http://schemas.microsoft.com/office/drawing/2014/main" id="{48989832-8D2B-4871-992E-564521737E07}"/>
              </a:ext>
            </a:extLst>
          </p:cNvPr>
          <p:cNvSpPr txBox="1">
            <a:spLocks/>
          </p:cNvSpPr>
          <p:nvPr/>
        </p:nvSpPr>
        <p:spPr>
          <a:xfrm>
            <a:off x="5221812" y="1405174"/>
            <a:ext cx="3443152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Bef>
                <a:spcPts val="800"/>
              </a:spcBef>
              <a:buSzPts val="1100"/>
            </a:pPr>
            <a:r>
              <a:rPr lang="en-US" dirty="0"/>
              <a:t>Possibility to implement package shared by all services written in TypeScript </a:t>
            </a:r>
            <a:r>
              <a:rPr lang="en-US" dirty="0">
                <a:solidFill>
                  <a:schemeClr val="accent2"/>
                </a:solidFill>
              </a:rPr>
              <a:t>(Dashboard, Statistics Service, Dig Microservice)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In this project: Dashboard and </a:t>
            </a:r>
            <a:r>
              <a:rPr lang="en-US" dirty="0">
                <a:solidFill>
                  <a:schemeClr val="accent2"/>
                </a:solidFill>
              </a:rPr>
              <a:t>Statistics Service</a:t>
            </a:r>
            <a:r>
              <a:rPr lang="en-US" dirty="0">
                <a:solidFill>
                  <a:schemeClr val="tx1"/>
                </a:solidFill>
              </a:rPr>
              <a:t> share a package for using centrally defined event names → minimized complexity</a:t>
            </a:r>
          </a:p>
        </p:txBody>
      </p:sp>
      <p:sp>
        <p:nvSpPr>
          <p:cNvPr id="67" name="Google Shape;702;p28">
            <a:extLst>
              <a:ext uri="{FF2B5EF4-FFF2-40B4-BE49-F238E27FC236}">
                <a16:creationId xmlns:a16="http://schemas.microsoft.com/office/drawing/2014/main" id="{8604147D-AE7A-41D5-90F5-B5B8B85C1321}"/>
              </a:ext>
            </a:extLst>
          </p:cNvPr>
          <p:cNvSpPr txBox="1">
            <a:spLocks/>
          </p:cNvSpPr>
          <p:nvPr/>
        </p:nvSpPr>
        <p:spPr>
          <a:xfrm>
            <a:off x="720001" y="3274265"/>
            <a:ext cx="4009760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buSzPts val="1100"/>
            </a:pPr>
            <a:r>
              <a:rPr lang="en-US"/>
              <a:t>Docker Images are downloaded once and referenced by each container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/>
              <a:t>All our Node-based services use node:16-alpine in at least one build step</a:t>
            </a:r>
          </a:p>
          <a:p>
            <a:pPr marL="0" indent="0">
              <a:spcBef>
                <a:spcPts val="800"/>
              </a:spcBef>
              <a:buSzPts val="1100"/>
              <a:buNone/>
            </a:pPr>
            <a:r>
              <a:rPr lang="en-AU"/>
              <a:t>→ </a:t>
            </a:r>
            <a:r>
              <a:rPr lang="en-US"/>
              <a:t>Reduction of used disk space and initial build time</a:t>
            </a:r>
          </a:p>
          <a:p>
            <a:pPr marL="0" indent="0">
              <a:spcBef>
                <a:spcPts val="800"/>
              </a:spcBef>
              <a:buSzPts val="1100"/>
              <a:buNone/>
            </a:pPr>
            <a:endParaRPr lang="en-US" dirty="0"/>
          </a:p>
        </p:txBody>
      </p:sp>
      <p:sp>
        <p:nvSpPr>
          <p:cNvPr id="32" name="Google Shape;701;p28">
            <a:extLst>
              <a:ext uri="{FF2B5EF4-FFF2-40B4-BE49-F238E27FC236}">
                <a16:creationId xmlns:a16="http://schemas.microsoft.com/office/drawing/2014/main" id="{01D5C875-9F70-4AB4-8196-C3F30582B6A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9/20</a:t>
            </a:r>
          </a:p>
        </p:txBody>
      </p:sp>
    </p:spTree>
    <p:extLst>
      <p:ext uri="{BB962C8B-B14F-4D97-AF65-F5344CB8AC3E}">
        <p14:creationId xmlns:p14="http://schemas.microsoft.com/office/powerpoint/2010/main" val="3350770353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1530</Words>
  <Application>Microsoft Office PowerPoint</Application>
  <PresentationFormat>Bildschirmpräsentation (16:9)</PresentationFormat>
  <Paragraphs>244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Roboto</vt:lpstr>
      <vt:lpstr>Roboto Condensed Light</vt:lpstr>
      <vt:lpstr>Oswald</vt:lpstr>
      <vt:lpstr>Livvic</vt:lpstr>
      <vt:lpstr>Software Development Bussines Plan by Slidesgo</vt:lpstr>
      <vt:lpstr>Domain Analysis Big Data Analytics</vt:lpstr>
      <vt:lpstr>AGENDA</vt:lpstr>
      <vt:lpstr>Problem</vt:lpstr>
      <vt:lpstr>Problem: What Did We Work On?</vt:lpstr>
      <vt:lpstr>Problem: What Did We Work On?</vt:lpstr>
      <vt:lpstr>IT-Architecture</vt:lpstr>
      <vt:lpstr>IT-Architecture: What Services Did We Build?</vt:lpstr>
      <vt:lpstr>PowerPoint-Präsentation</vt:lpstr>
      <vt:lpstr>PowerPoint-Präsentation</vt:lpstr>
      <vt:lpstr>PowerPoint-Präsentation</vt:lpstr>
      <vt:lpstr>Data Processing</vt:lpstr>
      <vt:lpstr>JUPYTER PROCESS</vt:lpstr>
      <vt:lpstr>ETL Process on Basis Data</vt:lpstr>
      <vt:lpstr>Enhancement of Existing Data </vt:lpstr>
      <vt:lpstr>Collection of Further Information</vt:lpstr>
      <vt:lpstr>Collection of Further Information</vt:lpstr>
      <vt:lpstr>Update: The All-In-One Upsert Script</vt:lpstr>
      <vt:lpstr>Findings</vt:lpstr>
      <vt:lpstr>Hands-On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BUSINESS PLAN</dc:title>
  <cp:lastModifiedBy>Lucas Larisch</cp:lastModifiedBy>
  <cp:revision>309</cp:revision>
  <dcterms:modified xsi:type="dcterms:W3CDTF">2021-09-20T20:06:03Z</dcterms:modified>
</cp:coreProperties>
</file>