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7" r:id="rId6"/>
    <p:sldId id="299" r:id="rId7"/>
    <p:sldId id="301" r:id="rId8"/>
    <p:sldId id="302" r:id="rId9"/>
    <p:sldId id="303" r:id="rId10"/>
    <p:sldId id="304" r:id="rId11"/>
    <p:sldId id="367" r:id="rId12"/>
    <p:sldId id="368" r:id="rId13"/>
    <p:sldId id="389" r:id="rId14"/>
    <p:sldId id="369" r:id="rId15"/>
    <p:sldId id="300" r:id="rId16"/>
    <p:sldId id="341" r:id="rId17"/>
    <p:sldId id="343" r:id="rId18"/>
    <p:sldId id="344" r:id="rId19"/>
    <p:sldId id="345" r:id="rId20"/>
    <p:sldId id="342" r:id="rId21"/>
    <p:sldId id="346" r:id="rId22"/>
    <p:sldId id="347" r:id="rId23"/>
    <p:sldId id="349" r:id="rId24"/>
    <p:sldId id="357" r:id="rId25"/>
    <p:sldId id="350" r:id="rId26"/>
    <p:sldId id="352" r:id="rId27"/>
    <p:sldId id="351" r:id="rId28"/>
    <p:sldId id="353" r:id="rId29"/>
    <p:sldId id="354" r:id="rId30"/>
    <p:sldId id="355" r:id="rId31"/>
    <p:sldId id="364" r:id="rId32"/>
    <p:sldId id="365" r:id="rId33"/>
    <p:sldId id="366" r:id="rId34"/>
    <p:sldId id="410" r:id="rId35"/>
    <p:sldId id="411" r:id="rId36"/>
    <p:sldId id="412" r:id="rId37"/>
    <p:sldId id="413" r:id="rId38"/>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howGuides="1">
      <p:cViewPr varScale="1">
        <p:scale>
          <a:sx n="105" d="100"/>
          <a:sy n="105" d="100"/>
        </p:scale>
        <p:origin x="120" y="216"/>
      </p:cViewPr>
      <p:guideLst>
        <p:guide orient="horz" pos="4084"/>
        <p:guide/>
      </p:guideLst>
    </p:cSldViewPr>
  </p:slideViewPr>
  <p:notesTextViewPr>
    <p:cViewPr>
      <p:scale>
        <a:sx n="1" d="1"/>
        <a:sy n="1" d="1"/>
      </p:scale>
      <p:origin x="0" y="0"/>
    </p:cViewPr>
  </p:notesTextViewPr>
  <p:gridSpacing cx="90000" cy="90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Welcome. My name is Francis Fuentes, and thank you for coming to my project presentation about the hardware design of the core expansions to support the extension sets M and F from RISC-V.</a:t>
            </a:r>
            <a:endParaRPr lang="es-E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 design them, but...</a:t>
            </a:r>
            <a:endParaRPr lang="es-E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here is a cyclic process of refining the designs, modifying the requirements, and even performing optimizations where necessary.</a:t>
            </a:r>
            <a:endParaRPr lang="es-E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Once the components have met specifications, we implement them on the core and validate their operation at RTL simulation and bare-metal synthesis.</a:t>
            </a:r>
            <a:endParaRPr lang="es-ES" altLang="en-US"/>
          </a:p>
          <a:p>
            <a:r>
              <a:rPr lang="es-ES" altLang="en-US"/>
              <a:t>However, the core must be modified to accommodate these components. That is why first we must present the RV32I core.</a:t>
            </a:r>
            <a:endParaRPr lang="es-E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This core supports the basic integer operations from the set I, while following this 5-stages pipeline topology to achieve a higher frequency of operation, as we'll be seeing at the cores comparison further in the presentation.</a:t>
            </a:r>
            <a:endParaRPr lang="es-ES" altLang="en-US"/>
          </a:p>
          <a:p>
            <a:r>
              <a:rPr lang="es-ES" altLang="en-US"/>
              <a:t>This pipeline is distributed by the instruction fetch, decode, execution, memory access and write-back stages.</a:t>
            </a:r>
            <a:endParaRPr lang="es-ES" altLang="en-US"/>
          </a:p>
          <a:p>
            <a:r>
              <a:rPr lang="es-ES" altLang="en-US"/>
              <a:t>Additionally, in order to avoid pipeline stalls caused by operand dependency between the stages, a forwarding system that calls operands from further stages has been set. Avoiding the decrement in throughput which stalling the pipeline would, otherwise.</a:t>
            </a:r>
            <a:endParaRPr lang="es-E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RV32IM adds support for integer multiplication and division operations by expanding the decoding logic to include the 8 instructions from the subset M, and adding an extra component on the EXE stage, the MULDIV. </a:t>
            </a:r>
            <a:endParaRPr lang="es-ES" altLang="en-US"/>
          </a:p>
          <a:p>
            <a:r>
              <a:rPr lang="es-ES" altLang="en-US"/>
              <a:t>However, the multiplication and division operations are intensive arithmetically, thus...</a:t>
            </a:r>
            <a:endParaRPr lang="es-E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 have developed 8 division models and used 2 distinct IP multipliers, making a total of 16 possible combinations to allow customization by trading area for speed.</a:t>
            </a:r>
            <a:endParaRPr lang="es-ES" altLang="en-US"/>
          </a:p>
          <a:p>
            <a:r>
              <a:rPr lang="es-ES" altLang="en-US"/>
              <a:t>To rate these, we used this Figure of Merit that prioritizes frequency of operation, over resource usage, over the latency performance on division operations.</a:t>
            </a:r>
            <a:endParaRPr lang="es-E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By extracting the frequency and resource data from the synthesis on the FPGA model to port to, and the latency performance on division operation from the benchmark for each division model, we conclude that...</a:t>
            </a:r>
            <a:endParaRPr lang="es-E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MULDIV2 with the DEQS divider is the module combination with the best performance, which will be used at further cores supporting the subset M.</a:t>
            </a:r>
            <a:endParaRPr lang="es-ES" altLang="en-US"/>
          </a:p>
          <a:p>
            <a:r>
              <a:rPr lang="es-ES" altLang="en-US"/>
              <a:t>However, this holds only true at our target FPGA and our Figure of Merit priorities. These must be adapted if they change, but the latency, however, since it's a logic requirement that doesn't depend on the target platform, it doesn't change.</a:t>
            </a:r>
            <a:endParaRPr lang="es-ES" altLang="en-US"/>
          </a:p>
          <a:p>
            <a:r>
              <a:rPr lang="es-ES" altLang="en-US"/>
              <a:t>Further in the presentation we'll be comparing these cores, but before that, let's present the last core on the queue,</a:t>
            </a:r>
            <a:endParaRPr lang="es-E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RV32IMF that adds support for single-precision operations.</a:t>
            </a:r>
            <a:endParaRPr lang="es-ES" altLang="en-US"/>
          </a:p>
          <a:p>
            <a:r>
              <a:rPr lang="es-ES" altLang="en-US"/>
              <a:t>This is achieved by increasing the decoding logic to support the 27 instruction from the subset F, plus a number of additional components.</a:t>
            </a:r>
            <a:endParaRPr lang="es-ES" altLang="en-US"/>
          </a:p>
          <a:p>
            <a:r>
              <a:rPr lang="es-ES" altLang="en-US"/>
              <a:t>We have the Regfile specific for floating-point operands, a new register on the Control and Status Registers or CSR, and the Floating-Point Unit, or FPU, at the EXE stage.</a:t>
            </a:r>
            <a:endParaRPr lang="es-ES" altLang="en-US"/>
          </a:p>
          <a:p>
            <a:r>
              <a:rPr lang="es-ES" altLang="en-US"/>
              <a:t>This last however...</a:t>
            </a:r>
            <a:endParaRPr lang="es-E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it is not fully operational yet, since only the required logic for </a:t>
            </a:r>
            <a:r>
              <a:rPr lang="es-ES" altLang="en-US">
                <a:sym typeface="+mn-ea"/>
              </a:rPr>
              <a:t>addition and subtraction operations</a:t>
            </a:r>
            <a:r>
              <a:rPr lang="es-ES" altLang="en-US"/>
              <a:t> has been implemented.</a:t>
            </a:r>
            <a:endParaRPr lang="es-ES" altLang="en-US"/>
          </a:p>
          <a:p>
            <a:r>
              <a:rPr lang="es-ES" altLang="en-US"/>
              <a:t>The FPU framework has been set up in a way that allows the incorporation of the lacking components, such as FMUL, FDIV and so on to be easier, by putting them on parallel to the FADD/FSUB module.</a:t>
            </a:r>
            <a:endParaRPr lang="es-ES" altLang="en-US"/>
          </a:p>
          <a:p>
            <a:r>
              <a:rPr lang="es-ES" altLang="en-US"/>
              <a:t>Down here we have the data path of a regular single-precision addition through the FPU.</a:t>
            </a:r>
            <a:endParaRPr lang="es-ES" altLang="en-US"/>
          </a:p>
          <a:p>
            <a:r>
              <a:rPr lang="es-ES" altLang="en-US"/>
              <a:t>We see that it follows a pipeline structure of 3 stages, setting the latency of the operation to be 3 clock cycles.</a:t>
            </a:r>
            <a:endParaRPr lang="es-ES" altLang="en-US"/>
          </a:p>
          <a:p>
            <a:r>
              <a:rPr lang="es-ES" altLang="en-US"/>
              <a:t>Furthermore...</a:t>
            </a:r>
            <a:endParaRPr lang="es-E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We'll start the presentation by introducing what is RISC-V about and the reasons to use it, followed by the objectives of this project.</a:t>
            </a:r>
            <a:endParaRPr lang="es-ES" altLang="en-US"/>
          </a:p>
          <a:p>
            <a:r>
              <a:rPr lang="es-ES" altLang="en-US"/>
              <a:t>Then, the methodology used at the design of the components, that are next explained, is presented.</a:t>
            </a:r>
            <a:endParaRPr lang="es-ES" altLang="en-US"/>
          </a:p>
          <a:p>
            <a:r>
              <a:rPr lang="es-ES" altLang="en-US"/>
              <a:t>Finally, we have a comparison between the different developed RISC-V cores, the validation process they've passed and the conclusions of the project.</a:t>
            </a:r>
            <a:endParaRPr lang="es-ES" altLang="en-US"/>
          </a:p>
          <a:p>
            <a:r>
              <a:rPr lang="es-ES" altLang="en-US"/>
              <a:t>But first, what is RISC-V?</a:t>
            </a:r>
            <a:endParaRPr lang="es-E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segmentation has been done optimally, tripling the frequency of operation respect the pipeless version at cost of adding a low number of resources.</a:t>
            </a:r>
            <a:endParaRPr lang="es-ES" altLang="en-US"/>
          </a:p>
          <a:p>
            <a:r>
              <a:rPr lang="es-ES" altLang="en-US"/>
              <a:t>We say that it has been optimal, due to the frequency gain matches the latency, meaning that the pipeline structure is well balanced, a feature found on high performance designs.</a:t>
            </a:r>
            <a:endParaRPr lang="es-ES" altLang="en-US"/>
          </a:p>
          <a:p>
            <a:r>
              <a:rPr lang="es-ES" altLang="en-US"/>
              <a:t>Let's continue with the comparison between the developed cores.</a:t>
            </a:r>
            <a:endParaRPr lang="es-E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Starting by the original pipeless RV32I with the pipeline version cores, we see an increment of 1800% on frequency at cost of only 43% more resources. </a:t>
            </a:r>
            <a:endParaRPr lang="es-ES" altLang="en-US"/>
          </a:p>
          <a:p>
            <a:r>
              <a:rPr lang="es-ES" altLang="en-US"/>
              <a:t>This is a clear example of a good trade-off exchange, since the throughput has been increased near to 18 times by just adding half of a core.</a:t>
            </a:r>
            <a:endParaRPr lang="es-E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Continuing with the set M expansion, the frequency has been limited by 13MHz, due to the incorporation of the multiplier. </a:t>
            </a:r>
            <a:endParaRPr lang="es-ES" altLang="en-US"/>
          </a:p>
          <a:p>
            <a:r>
              <a:rPr lang="es-ES" altLang="en-US"/>
              <a:t>This, however, is barely decreased on the set F expansion, thanks to the pipeline balance of the FPU.</a:t>
            </a:r>
            <a:endParaRPr lang="es-ES" altLang="en-US"/>
          </a:p>
          <a:p>
            <a:r>
              <a:rPr lang="es-ES" altLang="en-US"/>
              <a:t>In terms of resources, each expansion adds more logic, thus, requiring a higher resource allocation than its predecessors.</a:t>
            </a:r>
            <a:endParaRPr lang="es-ES" altLang="en-US"/>
          </a:p>
          <a:p>
            <a:r>
              <a:rPr lang="es-ES" altLang="en-US"/>
              <a:t>A curious fact is that the core modifications made to accommodate the set F components require more resources than the original RV32I pipeless core.</a:t>
            </a:r>
            <a:endParaRPr lang="es-ES" altLang="en-US"/>
          </a:p>
          <a:p>
            <a:r>
              <a:rPr lang="es-ES" altLang="en-US"/>
              <a:t>Nonetheless, all these designs must pass through a validation process to ensure they work as expected. Let's start by the validation of the components at RTL simulation.</a:t>
            </a:r>
            <a:endParaRPr lang="es-E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Since this process is repeated many times at the design stage of the project, this step has been automated.</a:t>
            </a:r>
            <a:endParaRPr lang="es-ES" altLang="en-US"/>
          </a:p>
          <a:p>
            <a:r>
              <a:rPr lang="es-ES" altLang="en-US"/>
              <a:t>First, we have the generation of stimulus, operands and control signals, that pass through the Device Under Test or DUT and a reference module, that is easier to program and ensure its correct operation.</a:t>
            </a:r>
            <a:endParaRPr lang="es-ES" altLang="en-US"/>
          </a:p>
          <a:p>
            <a:r>
              <a:rPr lang="es-ES" altLang="en-US"/>
              <a:t>If both elements produce the same outcome, all is great. However, if the DUT doesn't produce the correct result, an error message is generated with the corresponding information to...</a:t>
            </a:r>
            <a:endParaRPr lang="es-E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perform manual validation through wavegraphs, like this one, and a lot of time.</a:t>
            </a:r>
            <a:endParaRPr lang="es-ES" altLang="en-US"/>
          </a:p>
          <a:p>
            <a:r>
              <a:rPr lang="es-ES" altLang="en-US"/>
              <a:t>The cores, however, are a completely different story, since the inputs they only accept are coded instructions. That's why...</a:t>
            </a:r>
            <a:endParaRPr lang="es-E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this process specific to the cores is followed.</a:t>
            </a:r>
            <a:endParaRPr lang="es-ES" altLang="en-US"/>
          </a:p>
          <a:p>
            <a:r>
              <a:rPr lang="es-ES" altLang="en-US"/>
              <a:t>We create a pseudo-code test program that passes through a compiler, writing the instructions in RISC-V machine language.</a:t>
            </a:r>
            <a:endParaRPr lang="es-ES" altLang="en-US"/>
          </a:p>
          <a:p>
            <a:r>
              <a:rPr lang="es-ES" altLang="en-US"/>
              <a:t>This program, saved on the instruction memory during the initialization of the simulation or synthesis, is executed by the DUT core, validating the operations at this hardware level.</a:t>
            </a:r>
            <a:endParaRPr lang="es-ES" altLang="en-US"/>
          </a:p>
          <a:p>
            <a:r>
              <a:rPr lang="es-ES" altLang="en-US"/>
              <a:t>Fully validation it's not complete yet, and on these type of systems never actually are due to their complexity. However, there're “torture” tests that prove near total validation.</a:t>
            </a:r>
            <a:endParaRPr lang="es-E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That's the reason we tried and achieved executing C programs on these cores through the open source xPack compiler and the Eclipse programming environment.</a:t>
            </a:r>
            <a:endParaRPr lang="es-ES" altLang="en-US"/>
          </a:p>
          <a:p>
            <a:r>
              <a:rPr lang="es-ES" altLang="en-US"/>
              <a:t>However, due to time constrains, only the tools and procedure have been found and not actual torture tests have been executed yet, leaving them for a future project.</a:t>
            </a:r>
            <a:endParaRPr lang="es-ES" altLang="en-US"/>
          </a:p>
          <a:p>
            <a:r>
              <a:rPr lang="es-ES" altLang="en-US"/>
              <a:t>With this, we end our validation process at RTL. Let's see the porting of these components on bare-metal hardware.</a:t>
            </a:r>
            <a:endParaRPr lang="es-E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For that, we used this DE0 development board that contains as a core component this FPGA from the Cyclone III family.</a:t>
            </a:r>
            <a:endParaRPr lang="es-ES" altLang="en-US"/>
          </a:p>
          <a:p>
            <a:r>
              <a:rPr lang="es-ES" altLang="en-US"/>
              <a:t>The porting is a relatively easy step, since the synthesis tool is also used to port the project onto the DE0 board.</a:t>
            </a:r>
            <a:endParaRPr lang="es-ES" altLang="en-US"/>
          </a:p>
          <a:p>
            <a:r>
              <a:rPr lang="es-ES" altLang="en-US"/>
              <a:t>However, here is where physical hardware limitations are found. For example, the memories have required the use of embedded memory blocks of the FPGA, and even then we've been only able to allocate 16 and 32KB for the data and instruction memories respectively.</a:t>
            </a:r>
            <a:endParaRPr lang="es-ES" altLang="en-US"/>
          </a:p>
          <a:p>
            <a:r>
              <a:rPr lang="es-ES" altLang="en-US"/>
              <a:t>These could be expanded with the use of the on-board FLASH and DRAM memories, but for that it is required an AXI communication bus left for future implementation.</a:t>
            </a:r>
            <a:endParaRPr lang="es-E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With that, we have delivered all three cores, mostly validated and ported on bare-metal hardware.</a:t>
            </a:r>
            <a:endParaRPr lang="es-ES" altLang="en-US"/>
          </a:p>
          <a:p>
            <a:r>
              <a:rPr lang="es-ES" altLang="en-US"/>
              <a:t>While also allowing customization of the set M assets and setting the validation tools for future projects.</a:t>
            </a:r>
            <a:endParaRPr lang="es-ES" altLang="en-US"/>
          </a:p>
          <a:p>
            <a:r>
              <a:rPr lang="es-ES" altLang="en-US"/>
              <a:t>These components and further documentation can be found at the project repository. I also accept any questions at the end of the presentation and at my e-mail address.</a:t>
            </a:r>
            <a:endParaRPr lang="es-ES" altLang="en-US"/>
          </a:p>
          <a:p>
            <a:r>
              <a:rPr lang="es-ES" altLang="en-US"/>
              <a:t>Still, we only have achieved partial support for the subset F, with its respective validation process. That's why...</a:t>
            </a:r>
            <a:endParaRPr lang="es-ES" altLang="en-US"/>
          </a:p>
          <a:p>
            <a:endParaRPr lang="es-E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We have envisioned work for possible future projects.</a:t>
            </a:r>
            <a:endParaRPr lang="es-ES" altLang="en-US"/>
          </a:p>
          <a:p>
            <a:r>
              <a:rPr lang="es-ES" altLang="en-US"/>
              <a:t>First, full support for the set F can be added and validate it.</a:t>
            </a:r>
            <a:endParaRPr lang="es-ES" altLang="en-US"/>
          </a:p>
          <a:p>
            <a:r>
              <a:rPr lang="es-ES" altLang="en-US"/>
              <a:t>Second, perform torture tests on these cores to validate them even further.</a:t>
            </a:r>
            <a:endParaRPr lang="es-ES" altLang="en-US"/>
          </a:p>
          <a:p>
            <a:r>
              <a:rPr lang="es-ES" altLang="en-US"/>
              <a:t>Third, set the communication infrastructure with external elements to the FPGA with an AXI bus. This is important since will allow to re-program the instruction memory without requiring to re-synthesize the whole project.</a:t>
            </a:r>
            <a:endParaRPr lang="es-ES" altLang="en-US"/>
          </a:p>
          <a:p>
            <a:r>
              <a:rPr lang="es-ES" altLang="en-US"/>
              <a:t>Fourth, add a debug ring to allow tapping on the internal registers of the core on bare-metal hardware. Now, the acknowledgements.</a:t>
            </a:r>
            <a:endParaRPr lang="es-E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RISC-V is an Instruction Set Architecture or ISA. A hardware design standard for processors, used as the foundation that enables compatibility among the digital systems of the same kind.</a:t>
            </a:r>
            <a:endParaRPr lang="es-ES" altLang="en-US"/>
          </a:p>
          <a:p>
            <a:r>
              <a:rPr lang="es-ES" altLang="en-US"/>
              <a:t>The RISC-V ISA, originated in 2010 in the University of Berkley, has been on development ever since.</a:t>
            </a:r>
            <a:endParaRPr lang="es-ES" altLang="en-US"/>
          </a:p>
          <a:p>
            <a:r>
              <a:rPr lang="es-ES" altLang="en-US"/>
              <a:t>However, the ISA has gone independent from the university to be international. </a:t>
            </a:r>
            <a:endParaRPr lang="es-ES" altLang="en-US"/>
          </a:p>
          <a:p>
            <a:r>
              <a:rPr lang="es-ES" altLang="en-US">
                <a:sym typeface="+mn-ea"/>
              </a:rPr>
              <a:t>The main point of the RISC-V ISA is to create a hardware ecosystem driven by a community of partners; be it individuals, companies or university projects like this one. </a:t>
            </a:r>
            <a:endParaRPr lang="es-E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I have to thank Intel and Siemens for providing free licenses for its legacy software for students like myself,</a:t>
            </a:r>
            <a:endParaRPr lang="es-ES" altLang="en-US"/>
          </a:p>
          <a:p>
            <a:r>
              <a:rPr lang="es-ES" altLang="en-US"/>
              <a:t>Eclipse and xPack developers for providing the programming environment for C code validation,</a:t>
            </a:r>
            <a:endParaRPr lang="es-ES" altLang="en-US"/>
          </a:p>
          <a:p>
            <a:r>
              <a:rPr lang="es-ES" altLang="en-US"/>
              <a:t>the “Microelectrònica i Sistemes Electrònics”department for providing the DE0 prototyping board,</a:t>
            </a:r>
            <a:endParaRPr lang="es-ES" altLang="en-US"/>
          </a:p>
          <a:p>
            <a:r>
              <a:rPr lang="es-ES" altLang="en-US"/>
              <a:t>my supervisors, Raimon and Lluis, for the training and support on this project,</a:t>
            </a:r>
            <a:endParaRPr lang="es-ES" altLang="en-US"/>
          </a:p>
          <a:p>
            <a:r>
              <a:rPr lang="es-ES" altLang="en-US"/>
              <a:t>and thank you for hearing me out. Any questions?</a:t>
            </a:r>
            <a:endParaRPr lang="es-E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Q: How much support has been given respect the set F?</a:t>
            </a:r>
            <a:endParaRPr lang="es-ES" altLang="en-US"/>
          </a:p>
          <a:p>
            <a:r>
              <a:rPr lang="es-ES" altLang="en-US"/>
              <a:t>A: Well, on that matter, this is the list of the 27 instructions that supports the set F.</a:t>
            </a:r>
            <a:endParaRPr lang="es-ES" altLang="en-US"/>
          </a:p>
          <a:p>
            <a:r>
              <a:rPr lang="es-ES" altLang="en-US"/>
              <a:t>Only load, store, addition and subtraction operations are fully operational.</a:t>
            </a:r>
            <a:endParaRPr lang="es-ES" altLang="en-US"/>
          </a:p>
          <a:p>
            <a:r>
              <a:rPr lang="es-ES" altLang="en-US"/>
              <a:t>However, the multiplication and move operations have been implemented, but not validated yet.</a:t>
            </a:r>
            <a:endParaRPr lang="es-ES" altLang="en-US"/>
          </a:p>
          <a:p>
            <a:r>
              <a:rPr lang="es-ES" altLang="en-US"/>
              <a:t>Full design and validation, for me that I'm already trained and I'm familiar with these cores and the RISC-V ISA, it would take two months and a half if the validation goes without too many problems.</a:t>
            </a:r>
            <a:endParaRPr lang="es-ES" altLang="en-US"/>
          </a:p>
          <a:p>
            <a:endParaRPr lang="es-ES" altLang="en-US"/>
          </a:p>
          <a:p>
            <a:r>
              <a:rPr lang="es-ES" altLang="en-US"/>
              <a:t>Why I didn't do it during these 6 months after the first TFM period? The writing of the dissertation. Let's say it has been rough for me, and specially, for my supervisors.</a:t>
            </a:r>
            <a:endParaRPr lang="es-ES" altLang="en-US"/>
          </a:p>
          <a:p>
            <a:r>
              <a:rPr lang="es-ES" altLang="en-US"/>
              <a:t>But I think we end up with a great dissertation, even if the initial project goals have not been fully achieved.</a:t>
            </a:r>
            <a:endParaRPr lang="es-ES" altLang="en-US"/>
          </a:p>
          <a:p>
            <a:r>
              <a:rPr lang="es-ES" altLang="en-US"/>
              <a:t>Mainly because we explored all the steps of hardware design; study, design, debug, implementation and validation, while also making custom solutions where most were needed. </a:t>
            </a:r>
            <a:endParaRPr lang="es-ES" altLang="en-US"/>
          </a:p>
          <a:p>
            <a:r>
              <a:rPr lang="es-ES" altLang="en-US"/>
              <a:t>Much better than just following what books say or others have done in my opinion.</a:t>
            </a:r>
            <a:endParaRPr lang="es-E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E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This is achieved by making the ISA to be open source and non-proprietary.</a:t>
            </a:r>
            <a:endParaRPr lang="es-ES" altLang="en-US"/>
          </a:p>
          <a:p>
            <a:r>
              <a:rPr lang="es-ES" altLang="en-US"/>
              <a:t>Meaning that there are no restrictions to design a RISC-V compatible product, contrary to the actual processors on the market, and also allows the designer to hold all their rights from the product they've developed.</a:t>
            </a:r>
            <a:endParaRPr lang="es-ES" altLang="en-US"/>
          </a:p>
          <a:p>
            <a:r>
              <a:rPr lang="es-ES" altLang="en-US"/>
              <a:t>Free of licenses and royalty fees, which decreases costs.</a:t>
            </a:r>
            <a:endParaRPr lang="es-E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Moreover, the ISA is modular in a number of subsets, allowing product customization for particular uses, which in turns decreases costs even further. </a:t>
            </a:r>
            <a:endParaRPr lang="es-E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These features made the RISC-V ecosystem to grow </a:t>
            </a:r>
            <a:r>
              <a:rPr lang="es-ES" altLang="en-US">
                <a:sym typeface="+mn-ea"/>
              </a:rPr>
              <a:t>rapidly i</a:t>
            </a:r>
            <a:r>
              <a:rPr lang="es-ES" altLang="en-US"/>
              <a:t>n the recent years, and it is expected to keep growing.</a:t>
            </a:r>
            <a:endParaRPr lang="es-ES" altLang="en-US"/>
          </a:p>
          <a:p>
            <a:r>
              <a:rPr lang="es-ES" altLang="en-US"/>
              <a:t>Primarily because of the ratification of the main extension sets, meaning they are frozen on the ISA and will not be modified in the future. </a:t>
            </a:r>
            <a:endParaRPr lang="es-ES" altLang="en-US"/>
          </a:p>
          <a:p>
            <a:r>
              <a:rPr lang="es-ES" altLang="en-US"/>
              <a:t>Following the same customization philosophy, this project takes shape by the next objectives.</a:t>
            </a:r>
            <a:endParaRPr lang="es-E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 main goal of the project is to deliver 3 cores, the RV32I core, supporting basic integer operations, the 32IM core, expanding its capabilities to integer multiplication and division operations, and the 32IMF core, that adds support to single-precision floating-point operations.</a:t>
            </a:r>
            <a:endParaRPr lang="es-ES" altLang="en-US"/>
          </a:p>
          <a:p>
            <a:r>
              <a:rPr lang="es-ES" altLang="en-US"/>
              <a:t>These must be validated at a simulation environment to ensure they are RISC-V compliant and confirm the components can be ported on a bare-metal platform, like the FPGA from the DE0 prototyping board.</a:t>
            </a:r>
            <a:endParaRPr lang="es-ES" altLang="en-US"/>
          </a:p>
          <a:p>
            <a:r>
              <a:rPr lang="es-ES" altLang="en-US"/>
              <a:t>These main objectives are executed following this...</a:t>
            </a:r>
            <a:endParaRPr lang="es-E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V-model procedure.</a:t>
            </a:r>
            <a:endParaRPr lang="es-ES" altLang="en-US"/>
          </a:p>
          <a:p>
            <a:r>
              <a:rPr lang="es-ES" altLang="en-US"/>
              <a:t>First, we start by analysing the operations to be supported by the subset.</a:t>
            </a:r>
            <a:endParaRPr lang="es-E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 altLang="en-US"/>
              <a:t>Then, we set the components to be designed and the list of specifications they must meet.</a:t>
            </a:r>
            <a:endParaRPr lang="es-E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08A743D-F199-4EA5-8E72-5667ED3C0298}" type="datetimeFigureOut">
              <a:rPr lang="ca-ES" smtClean="0"/>
            </a:fld>
            <a:endParaRPr lang="ca-E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ca-E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0B83142-66C5-4CA8-989E-3C5ACDE17E0A}" type="slidenum">
              <a:rPr lang="ca-ES" smtClean="0"/>
            </a:fld>
            <a:endParaRPr lang="ca-E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08A743D-F199-4EA5-8E72-5667ED3C0298}" type="datetimeFigureOut">
              <a:rPr lang="ca-ES" smtClean="0"/>
            </a:fld>
            <a:endParaRPr lang="ca-ES"/>
          </a:p>
        </p:txBody>
      </p:sp>
      <p:sp>
        <p:nvSpPr>
          <p:cNvPr id="5" name="Footer Placeholder 4"/>
          <p:cNvSpPr>
            <a:spLocks noGrp="1"/>
          </p:cNvSpPr>
          <p:nvPr>
            <p:ph type="ftr" sz="quarter" idx="11"/>
          </p:nvPr>
        </p:nvSpPr>
        <p:spPr/>
        <p:txBody>
          <a:bodyPr/>
          <a:p>
            <a:endParaRPr lang="ca-ES"/>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08A743D-F199-4EA5-8E72-5667ED3C0298}" type="datetimeFigureOut">
              <a:rPr lang="ca-ES" smtClean="0"/>
            </a:fld>
            <a:endParaRPr lang="ca-ES"/>
          </a:p>
        </p:txBody>
      </p:sp>
      <p:sp>
        <p:nvSpPr>
          <p:cNvPr id="6" name="Footer Placeholder 5"/>
          <p:cNvSpPr>
            <a:spLocks noGrp="1"/>
          </p:cNvSpPr>
          <p:nvPr>
            <p:ph type="ftr" sz="quarter" idx="11"/>
          </p:nvPr>
        </p:nvSpPr>
        <p:spPr/>
        <p:txBody>
          <a:bodyPr/>
          <a:p>
            <a:endParaRPr lang="ca-ES"/>
          </a:p>
        </p:txBody>
      </p:sp>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08A743D-F199-4EA5-8E72-5667ED3C0298}" type="datetimeFigureOut">
              <a:rPr lang="ca-ES" smtClean="0"/>
            </a:fld>
            <a:endParaRPr lang="ca-ES"/>
          </a:p>
        </p:txBody>
      </p:sp>
      <p:sp>
        <p:nvSpPr>
          <p:cNvPr id="8" name="Footer Placeholder 7"/>
          <p:cNvSpPr>
            <a:spLocks noGrp="1"/>
          </p:cNvSpPr>
          <p:nvPr>
            <p:ph type="ftr" sz="quarter" idx="11"/>
          </p:nvPr>
        </p:nvSpPr>
        <p:spPr/>
        <p:txBody>
          <a:bodyPr/>
          <a:p>
            <a:endParaRPr lang="ca-ES"/>
          </a:p>
        </p:txBody>
      </p: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08A743D-F199-4EA5-8E72-5667ED3C0298}" type="datetimeFigureOut">
              <a:rPr lang="ca-ES" smtClean="0"/>
            </a:fld>
            <a:endParaRPr lang="ca-ES"/>
          </a:p>
        </p:txBody>
      </p:sp>
      <p:sp>
        <p:nvSpPr>
          <p:cNvPr id="4" name="Footer Placeholder 3"/>
          <p:cNvSpPr>
            <a:spLocks noGrp="1"/>
          </p:cNvSpPr>
          <p:nvPr>
            <p:ph type="ftr" sz="quarter" idx="11"/>
          </p:nvPr>
        </p:nvSpPr>
        <p:spPr/>
        <p:txBody>
          <a:bodyPr/>
          <a:p>
            <a:endParaRPr lang="ca-ES"/>
          </a:p>
        </p:txBody>
      </p:sp>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08A743D-F199-4EA5-8E72-5667ED3C0298}" type="datetimeFigureOut">
              <a:rPr lang="ca-ES" smtClean="0"/>
            </a:fld>
            <a:endParaRPr lang="ca-ES"/>
          </a:p>
        </p:txBody>
      </p:sp>
      <p:sp>
        <p:nvSpPr>
          <p:cNvPr id="3" name="Footer Placeholder 2"/>
          <p:cNvSpPr>
            <a:spLocks noGrp="1"/>
          </p:cNvSpPr>
          <p:nvPr>
            <p:ph type="ftr" sz="quarter" idx="11"/>
          </p:nvPr>
        </p:nvSpPr>
        <p:spPr/>
        <p:txBody>
          <a:bodyPr/>
          <a:p>
            <a:endParaRPr lang="ca-ES"/>
          </a:p>
        </p:txBody>
      </p:sp>
      <p:sp>
        <p:nvSpPr>
          <p:cNvPr id="4" name="Slide Number Placeholder 3"/>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08A743D-F199-4EA5-8E72-5667ED3C0298}" type="datetimeFigureOut">
              <a:rPr lang="ca-ES" smtClean="0"/>
            </a:fld>
            <a:endParaRPr lang="ca-ES"/>
          </a:p>
        </p:txBody>
      </p:sp>
      <p:sp>
        <p:nvSpPr>
          <p:cNvPr id="6" name="Footer Placeholder 5"/>
          <p:cNvSpPr>
            <a:spLocks noGrp="1"/>
          </p:cNvSpPr>
          <p:nvPr>
            <p:ph type="ftr" sz="quarter" idx="11"/>
          </p:nvPr>
        </p:nvSpPr>
        <p:spPr/>
        <p:txBody>
          <a:bodyPr/>
          <a:p>
            <a:endParaRPr lang="ca-ES"/>
          </a:p>
        </p:txBody>
      </p:sp>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08A743D-F199-4EA5-8E72-5667ED3C0298}" type="datetimeFigureOut">
              <a:rPr lang="ca-ES" smtClean="0"/>
            </a:fld>
            <a:endParaRPr lang="ca-ES"/>
          </a:p>
        </p:txBody>
      </p:sp>
      <p:sp>
        <p:nvSpPr>
          <p:cNvPr id="6" name="Footer Placeholder 5"/>
          <p:cNvSpPr>
            <a:spLocks noGrp="1"/>
          </p:cNvSpPr>
          <p:nvPr>
            <p:ph type="ftr" sz="quarter" idx="11"/>
          </p:nvPr>
        </p:nvSpPr>
        <p:spPr/>
        <p:txBody>
          <a:bodyPr/>
          <a:p>
            <a:endParaRPr lang="ca-ES"/>
          </a:p>
        </p:txBody>
      </p:sp>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08A743D-F199-4EA5-8E72-5667ED3C0298}" type="datetimeFigureOut">
              <a:rPr lang="ca-ES" smtClean="0"/>
            </a:fld>
            <a:endParaRPr lang="ca-E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ca-E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0B83142-66C5-4CA8-989E-3C5ACDE17E0A}" type="slidenum">
              <a:rPr lang="ca-ES" smtClean="0"/>
            </a:fld>
            <a:endParaRPr lang="ca-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8.emf"/><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10.emf"/><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10.emf"/><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2.emf"/><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3.w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15160" y="2040255"/>
            <a:ext cx="8953500" cy="1383665"/>
          </a:xfrm>
          <a:prstGeom prst="rect">
            <a:avLst/>
          </a:prstGeom>
          <a:noFill/>
        </p:spPr>
        <p:txBody>
          <a:bodyPr wrap="none" rtlCol="0">
            <a:spAutoFit/>
          </a:bodyPr>
          <a:p>
            <a:pPr algn="ctr"/>
            <a:r>
              <a:rPr lang="es-ES" altLang="en-US" sz="4200" b="1"/>
              <a:t>RISC-V Core Instruction Extension</a:t>
            </a:r>
            <a:endParaRPr lang="es-ES" altLang="en-US" sz="4200" b="1"/>
          </a:p>
          <a:p>
            <a:pPr algn="ctr"/>
            <a:r>
              <a:rPr lang="es-ES" altLang="en-US" sz="4200" b="1"/>
              <a:t>for sets M and F</a:t>
            </a:r>
            <a:endParaRPr lang="es-ES" altLang="en-US" sz="4200" b="1"/>
          </a:p>
        </p:txBody>
      </p:sp>
      <p:sp>
        <p:nvSpPr>
          <p:cNvPr id="3" name="Text Box 2"/>
          <p:cNvSpPr txBox="1"/>
          <p:nvPr/>
        </p:nvSpPr>
        <p:spPr>
          <a:xfrm>
            <a:off x="3879850" y="4885690"/>
            <a:ext cx="8153400" cy="1814830"/>
          </a:xfrm>
          <a:prstGeom prst="rect">
            <a:avLst/>
          </a:prstGeom>
          <a:noFill/>
        </p:spPr>
        <p:txBody>
          <a:bodyPr wrap="none" rtlCol="0">
            <a:spAutoFit/>
          </a:bodyPr>
          <a:p>
            <a:pPr algn="r"/>
            <a:r>
              <a:rPr lang="es-ES" altLang="en-US" sz="2800"/>
              <a:t>Francisco Javier Fuentes Diaz</a:t>
            </a:r>
            <a:endParaRPr lang="es-ES" altLang="en-US" sz="2800"/>
          </a:p>
          <a:p>
            <a:pPr algn="r"/>
            <a:r>
              <a:rPr lang="es-ES" altLang="en-US" sz="2800">
                <a:sym typeface="+mn-ea"/>
              </a:rPr>
              <a:t>(FranciscoJavier.Fuentes@e-campus.uab.cat)</a:t>
            </a:r>
            <a:endParaRPr lang="es-ES" altLang="en-US" sz="2800"/>
          </a:p>
          <a:p>
            <a:pPr algn="r"/>
            <a:r>
              <a:rPr lang="es-ES" altLang="en-US" sz="2800"/>
              <a:t>Master in Telecommunication Engineering 2020/21</a:t>
            </a:r>
            <a:endParaRPr lang="es-ES" altLang="en-US" sz="2800"/>
          </a:p>
          <a:p>
            <a:pPr algn="r"/>
            <a:r>
              <a:rPr lang="es-ES" altLang="en-US" sz="2800"/>
              <a:t>Universitat Autònoma de Barcelona</a:t>
            </a:r>
            <a:endParaRPr lang="es-ES" altLang="en-US" sz="2800"/>
          </a:p>
        </p:txBody>
      </p:sp>
      <p:pic>
        <p:nvPicPr>
          <p:cNvPr id="8" name="Content Placeholder 7" descr="logo,9"/>
          <p:cNvPicPr>
            <a:picLocks noChangeAspect="1"/>
          </p:cNvPicPr>
          <p:nvPr>
            <p:ph idx="1"/>
          </p:nvPr>
        </p:nvPicPr>
        <p:blipFill>
          <a:blip r:embed="rId1"/>
          <a:stretch>
            <a:fillRect/>
          </a:stretch>
        </p:blipFill>
        <p:spPr>
          <a:xfrm>
            <a:off x="709295" y="5612765"/>
            <a:ext cx="1639570" cy="646430"/>
          </a:xfrm>
          <a:prstGeom prst="rect">
            <a:avLst/>
          </a:prstGeom>
        </p:spPr>
      </p:pic>
      <p:pic>
        <p:nvPicPr>
          <p:cNvPr id="11" name="Picture 10"/>
          <p:cNvPicPr>
            <a:picLocks noChangeAspect="1"/>
          </p:cNvPicPr>
          <p:nvPr/>
        </p:nvPicPr>
        <p:blipFill>
          <a:blip r:embed="rId2"/>
          <a:srcRect l="11694" t="31229" r="11694" b="33304"/>
          <a:stretch>
            <a:fillRect/>
          </a:stretch>
        </p:blipFill>
        <p:spPr>
          <a:xfrm>
            <a:off x="601345" y="4411345"/>
            <a:ext cx="1856105" cy="1052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flipH="1">
            <a:off x="6424930" y="3549015"/>
            <a:ext cx="2400300" cy="113665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flipH="1">
            <a:off x="2524760" y="2649855"/>
            <a:ext cx="6301105" cy="328930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Validation of the 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flipH="1">
            <a:off x="7226935" y="1628140"/>
            <a:ext cx="2988945" cy="157861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6719570" cy="675640"/>
          </a:xfrm>
          <a:prstGeom prst="rect">
            <a:avLst/>
          </a:prstGeom>
          <a:noFill/>
        </p:spPr>
        <p:txBody>
          <a:bodyPr wrap="none" rtlCol="0">
            <a:spAutoFit/>
          </a:bodyPr>
          <a:p>
            <a:pPr algn="l"/>
            <a:r>
              <a:rPr lang="es-ES" altLang="en-US" sz="3800" b="1"/>
              <a:t>RV32I 5-stages pipeline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Rectangle 3"/>
          <p:cNvSpPr/>
          <p:nvPr/>
        </p:nvSpPr>
        <p:spPr>
          <a:xfrm>
            <a:off x="3396615" y="1267460"/>
            <a:ext cx="208978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6" name="Rectangle 4"/>
          <p:cNvSpPr/>
          <p:nvPr/>
        </p:nvSpPr>
        <p:spPr>
          <a:xfrm>
            <a:off x="5768340" y="1267460"/>
            <a:ext cx="213042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9" name="Rectangle 5"/>
          <p:cNvSpPr/>
          <p:nvPr/>
        </p:nvSpPr>
        <p:spPr>
          <a:xfrm>
            <a:off x="4992370" y="1411605"/>
            <a:ext cx="326390" cy="451167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3" name="Rectangle 12"/>
          <p:cNvSpPr/>
          <p:nvPr/>
        </p:nvSpPr>
        <p:spPr>
          <a:xfrm>
            <a:off x="3551555" y="1419860"/>
            <a:ext cx="1283335" cy="101092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err="1">
                <a:solidFill>
                  <a:schemeClr val="tx1"/>
                </a:solidFill>
              </a:rPr>
              <a:t>Decoder </a:t>
            </a:r>
            <a:r>
              <a:rPr lang="es-ES" altLang="ca-ES" dirty="0" err="1">
                <a:solidFill>
                  <a:schemeClr val="tx1"/>
                </a:solidFill>
              </a:rPr>
              <a:t>set I</a:t>
            </a:r>
            <a:endParaRPr lang="es-ES" altLang="ca-ES" dirty="0" err="1">
              <a:solidFill>
                <a:schemeClr val="tx1"/>
              </a:solidFill>
            </a:endParaRPr>
          </a:p>
        </p:txBody>
      </p:sp>
      <p:sp>
        <p:nvSpPr>
          <p:cNvPr id="14" name="Rectangle 13"/>
          <p:cNvSpPr/>
          <p:nvPr/>
        </p:nvSpPr>
        <p:spPr>
          <a:xfrm>
            <a:off x="5977890" y="1411605"/>
            <a:ext cx="1104900" cy="10191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ALU</a:t>
            </a:r>
            <a:endParaRPr lang="ca-ES" dirty="0">
              <a:solidFill>
                <a:schemeClr val="tx1"/>
              </a:solidFill>
            </a:endParaRPr>
          </a:p>
        </p:txBody>
      </p:sp>
      <p:sp>
        <p:nvSpPr>
          <p:cNvPr id="17" name="Rectangle 16"/>
          <p:cNvSpPr/>
          <p:nvPr/>
        </p:nvSpPr>
        <p:spPr>
          <a:xfrm>
            <a:off x="7416165" y="1412240"/>
            <a:ext cx="326390" cy="45110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2" name="Rectangle 13"/>
          <p:cNvSpPr/>
          <p:nvPr/>
        </p:nvSpPr>
        <p:spPr>
          <a:xfrm>
            <a:off x="3551555" y="4972685"/>
            <a:ext cx="1283335" cy="9302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Regfile</a:t>
            </a:r>
            <a:endParaRPr lang="es-ES" altLang="ca-ES" dirty="0">
              <a:solidFill>
                <a:schemeClr val="tx1"/>
              </a:solidFill>
            </a:endParaRPr>
          </a:p>
        </p:txBody>
      </p:sp>
      <p:sp>
        <p:nvSpPr>
          <p:cNvPr id="18" name="Rectangle 13"/>
          <p:cNvSpPr/>
          <p:nvPr/>
        </p:nvSpPr>
        <p:spPr>
          <a:xfrm>
            <a:off x="3551555" y="3121025"/>
            <a:ext cx="128333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CSR</a:t>
            </a:r>
            <a:endParaRPr lang="es-ES" altLang="ca-ES" dirty="0">
              <a:solidFill>
                <a:schemeClr val="tx1"/>
              </a:solidFill>
            </a:endParaRPr>
          </a:p>
        </p:txBody>
      </p:sp>
      <p:sp>
        <p:nvSpPr>
          <p:cNvPr id="20" name="Rectangle 3"/>
          <p:cNvSpPr/>
          <p:nvPr/>
        </p:nvSpPr>
        <p:spPr>
          <a:xfrm>
            <a:off x="1225550" y="1268095"/>
            <a:ext cx="1843405" cy="47999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1" name="Rectangle 5"/>
          <p:cNvSpPr/>
          <p:nvPr/>
        </p:nvSpPr>
        <p:spPr>
          <a:xfrm>
            <a:off x="2574925" y="1412240"/>
            <a:ext cx="326390" cy="45104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2" name="Rectangle 13"/>
          <p:cNvSpPr/>
          <p:nvPr/>
        </p:nvSpPr>
        <p:spPr>
          <a:xfrm>
            <a:off x="1317625" y="5355590"/>
            <a:ext cx="1142365" cy="54737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sp>
        <p:nvSpPr>
          <p:cNvPr id="24" name="Rectangle 4"/>
          <p:cNvSpPr/>
          <p:nvPr/>
        </p:nvSpPr>
        <p:spPr>
          <a:xfrm>
            <a:off x="8182610" y="1270000"/>
            <a:ext cx="147764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6" name="Rectangle 16"/>
          <p:cNvSpPr/>
          <p:nvPr/>
        </p:nvSpPr>
        <p:spPr>
          <a:xfrm>
            <a:off x="9177655" y="1414780"/>
            <a:ext cx="326390" cy="45110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7" name="Text Box 6"/>
          <p:cNvSpPr txBox="1"/>
          <p:nvPr/>
        </p:nvSpPr>
        <p:spPr>
          <a:xfrm>
            <a:off x="129540" y="901700"/>
            <a:ext cx="11728450" cy="368300"/>
          </a:xfrm>
          <a:prstGeom prst="rect">
            <a:avLst/>
          </a:prstGeom>
          <a:noFill/>
        </p:spPr>
        <p:txBody>
          <a:bodyPr wrap="square" rtlCol="0" anchor="t">
            <a:spAutoFit/>
          </a:bodyPr>
          <a:p>
            <a:pPr algn="l"/>
            <a:r>
              <a:rPr lang="es-ES"/>
              <a:t>Stage: Instruction Fetch (IF)     Instr. Decode (ID)         EXEcution (EXE)           MEMory access   Write-Back (WB)</a:t>
            </a:r>
            <a:endParaRPr lang="es-ES"/>
          </a:p>
        </p:txBody>
      </p:sp>
      <p:cxnSp>
        <p:nvCxnSpPr>
          <p:cNvPr id="3" name="Straight Arrow Connector 2"/>
          <p:cNvCxnSpPr/>
          <p:nvPr/>
        </p:nvCxnSpPr>
        <p:spPr>
          <a:xfrm flipH="1">
            <a:off x="245745" y="5679440"/>
            <a:ext cx="9906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 name="Straight Arrow Connector 3"/>
          <p:cNvCxnSpPr>
            <a:endCxn id="11" idx="1"/>
          </p:cNvCxnSpPr>
          <p:nvPr/>
        </p:nvCxnSpPr>
        <p:spPr>
          <a:xfrm>
            <a:off x="156210" y="2708910"/>
            <a:ext cx="109156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0" name="Straight Arrow Connector 9"/>
          <p:cNvCxnSpPr>
            <a:stCxn id="21" idx="3"/>
            <a:endCxn id="5" idx="1"/>
          </p:cNvCxnSpPr>
          <p:nvPr/>
        </p:nvCxnSpPr>
        <p:spPr>
          <a:xfrm>
            <a:off x="2901315" y="3667760"/>
            <a:ext cx="4953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1" name="Text Box 10"/>
          <p:cNvSpPr txBox="1"/>
          <p:nvPr/>
        </p:nvSpPr>
        <p:spPr>
          <a:xfrm>
            <a:off x="1247775" y="2386330"/>
            <a:ext cx="1371600" cy="645160"/>
          </a:xfrm>
          <a:prstGeom prst="rect">
            <a:avLst/>
          </a:prstGeom>
          <a:noFill/>
        </p:spPr>
        <p:txBody>
          <a:bodyPr wrap="square" rtlCol="0" anchor="t">
            <a:spAutoFit/>
          </a:bodyPr>
          <a:p>
            <a:pPr algn="l"/>
            <a:r>
              <a:rPr lang="es-ES"/>
              <a:t>Instruction</a:t>
            </a:r>
            <a:endParaRPr lang="es-ES"/>
          </a:p>
          <a:p>
            <a:pPr algn="l"/>
            <a:r>
              <a:rPr lang="es-ES"/>
              <a:t>word</a:t>
            </a:r>
            <a:endParaRPr lang="es-ES"/>
          </a:p>
        </p:txBody>
      </p:sp>
      <p:sp>
        <p:nvSpPr>
          <p:cNvPr id="15" name="Text Box 14"/>
          <p:cNvSpPr txBox="1"/>
          <p:nvPr/>
        </p:nvSpPr>
        <p:spPr>
          <a:xfrm>
            <a:off x="10160" y="4573270"/>
            <a:ext cx="1371600" cy="922020"/>
          </a:xfrm>
          <a:prstGeom prst="rect">
            <a:avLst/>
          </a:prstGeom>
          <a:noFill/>
        </p:spPr>
        <p:txBody>
          <a:bodyPr wrap="square" rtlCol="0" anchor="t">
            <a:spAutoFit/>
          </a:bodyPr>
          <a:p>
            <a:pPr algn="l"/>
            <a:r>
              <a:rPr lang="es-ES"/>
              <a:t>Instruction Memory </a:t>
            </a:r>
            <a:endParaRPr lang="es-ES"/>
          </a:p>
          <a:p>
            <a:pPr algn="l"/>
            <a:r>
              <a:rPr lang="es-ES"/>
              <a:t>address</a:t>
            </a:r>
            <a:endParaRPr lang="es-ES"/>
          </a:p>
        </p:txBody>
      </p:sp>
      <p:cxnSp>
        <p:nvCxnSpPr>
          <p:cNvPr id="16" name="Straight Arrow Connector 15"/>
          <p:cNvCxnSpPr>
            <a:stCxn id="9" idx="3"/>
            <a:endCxn id="6" idx="1"/>
          </p:cNvCxnSpPr>
          <p:nvPr/>
        </p:nvCxnSpPr>
        <p:spPr>
          <a:xfrm>
            <a:off x="5318760" y="3667760"/>
            <a:ext cx="44958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9" name="Straight Arrow Connector 18"/>
          <p:cNvCxnSpPr>
            <a:stCxn id="17" idx="3"/>
            <a:endCxn id="24" idx="1"/>
          </p:cNvCxnSpPr>
          <p:nvPr/>
        </p:nvCxnSpPr>
        <p:spPr>
          <a:xfrm>
            <a:off x="7742555" y="3667760"/>
            <a:ext cx="440055" cy="254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9516110" y="3699510"/>
            <a:ext cx="45021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0415905" y="5859145"/>
            <a:ext cx="0" cy="36004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9" name="Straight Arrow Connector 28"/>
          <p:cNvCxnSpPr>
            <a:stCxn id="26" idx="2"/>
          </p:cNvCxnSpPr>
          <p:nvPr/>
        </p:nvCxnSpPr>
        <p:spPr>
          <a:xfrm flipH="1">
            <a:off x="9336405" y="5925820"/>
            <a:ext cx="4445" cy="2933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0" name="Straight Arrow Connector 29"/>
          <p:cNvCxnSpPr/>
          <p:nvPr/>
        </p:nvCxnSpPr>
        <p:spPr>
          <a:xfrm>
            <a:off x="7626350" y="5949315"/>
            <a:ext cx="0" cy="26987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1" name="Straight Arrow Connector 30"/>
          <p:cNvCxnSpPr/>
          <p:nvPr/>
        </p:nvCxnSpPr>
        <p:spPr>
          <a:xfrm flipV="1">
            <a:off x="5196205" y="5949315"/>
            <a:ext cx="635" cy="53975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2" name="Straight Arrow Connector 31"/>
          <p:cNvCxnSpPr/>
          <p:nvPr/>
        </p:nvCxnSpPr>
        <p:spPr>
          <a:xfrm flipH="1">
            <a:off x="5196205" y="6489065"/>
            <a:ext cx="53975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sp>
        <p:nvSpPr>
          <p:cNvPr id="44" name="Text Box 43"/>
          <p:cNvSpPr txBox="1"/>
          <p:nvPr/>
        </p:nvSpPr>
        <p:spPr>
          <a:xfrm>
            <a:off x="10820400" y="4329430"/>
            <a:ext cx="1371600" cy="645160"/>
          </a:xfrm>
          <a:prstGeom prst="rect">
            <a:avLst/>
          </a:prstGeom>
          <a:noFill/>
        </p:spPr>
        <p:txBody>
          <a:bodyPr wrap="square" rtlCol="0" anchor="t">
            <a:spAutoFit/>
          </a:bodyPr>
          <a:p>
            <a:pPr algn="r"/>
            <a:r>
              <a:rPr lang="es-ES"/>
              <a:t>ID's </a:t>
            </a:r>
            <a:endParaRPr lang="es-ES"/>
          </a:p>
          <a:p>
            <a:pPr algn="r"/>
            <a:r>
              <a:rPr lang="es-ES"/>
              <a:t>Regfile</a:t>
            </a:r>
            <a:endParaRPr lang="es-ES"/>
          </a:p>
        </p:txBody>
      </p:sp>
      <p:sp>
        <p:nvSpPr>
          <p:cNvPr id="33" name="Rectangle 4"/>
          <p:cNvSpPr/>
          <p:nvPr/>
        </p:nvSpPr>
        <p:spPr>
          <a:xfrm>
            <a:off x="9951085" y="1266825"/>
            <a:ext cx="1365885" cy="459295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cxnSp>
        <p:nvCxnSpPr>
          <p:cNvPr id="34" name="Straight Arrow Connector 33"/>
          <p:cNvCxnSpPr/>
          <p:nvPr/>
        </p:nvCxnSpPr>
        <p:spPr>
          <a:xfrm>
            <a:off x="11316335" y="3699510"/>
            <a:ext cx="62992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cxnSp>
        <p:nvCxnSpPr>
          <p:cNvPr id="35" name="Straight Arrow Connector 34"/>
          <p:cNvCxnSpPr/>
          <p:nvPr/>
        </p:nvCxnSpPr>
        <p:spPr>
          <a:xfrm>
            <a:off x="11946255" y="3699510"/>
            <a:ext cx="0" cy="62992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27" name="Text Box 26"/>
          <p:cNvSpPr txBox="1"/>
          <p:nvPr/>
        </p:nvSpPr>
        <p:spPr>
          <a:xfrm>
            <a:off x="156210" y="6129020"/>
            <a:ext cx="4836160" cy="645160"/>
          </a:xfrm>
          <a:prstGeom prst="rect">
            <a:avLst/>
          </a:prstGeom>
          <a:noFill/>
        </p:spPr>
        <p:txBody>
          <a:bodyPr wrap="square" rtlCol="0" anchor="t">
            <a:spAutoFit/>
          </a:bodyPr>
          <a:p>
            <a:pPr algn="l"/>
            <a:r>
              <a:rPr lang="es-ES"/>
              <a:t>Higher frequency of operation compared to</a:t>
            </a:r>
            <a:endParaRPr lang="es-ES"/>
          </a:p>
          <a:p>
            <a:pPr algn="l"/>
            <a:r>
              <a:rPr lang="es-ES"/>
              <a:t>the core without pipeline structure.</a:t>
            </a:r>
            <a:endParaRPr lang="es-ES"/>
          </a:p>
        </p:txBody>
      </p:sp>
      <p:sp>
        <p:nvSpPr>
          <p:cNvPr id="37" name="Slide Number Placeholder 36"/>
          <p:cNvSpPr>
            <a:spLocks noGrp="1"/>
          </p:cNvSpPr>
          <p:nvPr>
            <p:ph type="sldNum" sz="quarter" idx="12"/>
          </p:nvPr>
        </p:nvSpPr>
        <p:spPr/>
        <p:txBody>
          <a:bodyPr/>
          <a:p>
            <a:fld id="{10B83142-66C5-4CA8-989E-3C5ACDE17E0A}" type="slidenum">
              <a:rPr lang="ca-ES" smtClean="0"/>
            </a:fld>
            <a:endParaRPr lang="ca-ES"/>
          </a:p>
        </p:txBody>
      </p:sp>
      <p:sp>
        <p:nvSpPr>
          <p:cNvPr id="36" name="Rectangle 13"/>
          <p:cNvSpPr/>
          <p:nvPr/>
        </p:nvSpPr>
        <p:spPr>
          <a:xfrm>
            <a:off x="5768975" y="6220460"/>
            <a:ext cx="5400675" cy="56769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Forwarding system</a:t>
            </a:r>
            <a:endParaRPr lang="es-ES" altLang="ca-E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071495" cy="675640"/>
          </a:xfrm>
          <a:prstGeom prst="rect">
            <a:avLst/>
          </a:prstGeom>
          <a:noFill/>
        </p:spPr>
        <p:txBody>
          <a:bodyPr wrap="none" rtlCol="0">
            <a:spAutoFit/>
          </a:bodyPr>
          <a:p>
            <a:pPr algn="l"/>
            <a:r>
              <a:rPr lang="es-ES" altLang="en-US" sz="3800" b="1"/>
              <a:t>RV32IM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Rectangle 3"/>
          <p:cNvSpPr/>
          <p:nvPr/>
        </p:nvSpPr>
        <p:spPr>
          <a:xfrm>
            <a:off x="3396615" y="1267460"/>
            <a:ext cx="208978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6" name="Rectangle 4"/>
          <p:cNvSpPr/>
          <p:nvPr/>
        </p:nvSpPr>
        <p:spPr>
          <a:xfrm>
            <a:off x="5768340" y="1267460"/>
            <a:ext cx="213042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9" name="Rectangle 5"/>
          <p:cNvSpPr/>
          <p:nvPr/>
        </p:nvSpPr>
        <p:spPr>
          <a:xfrm>
            <a:off x="4992370" y="1411605"/>
            <a:ext cx="326390" cy="45116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3" name="Rectangle 12"/>
          <p:cNvSpPr/>
          <p:nvPr/>
        </p:nvSpPr>
        <p:spPr>
          <a:xfrm>
            <a:off x="3551555" y="1419860"/>
            <a:ext cx="1283335" cy="101092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err="1">
                <a:solidFill>
                  <a:schemeClr val="tx1"/>
                </a:solidFill>
              </a:rPr>
              <a:t>Decoder </a:t>
            </a:r>
            <a:r>
              <a:rPr lang="es-ES" altLang="ca-ES" dirty="0" err="1">
                <a:solidFill>
                  <a:schemeClr val="tx1"/>
                </a:solidFill>
              </a:rPr>
              <a:t>set I</a:t>
            </a:r>
            <a:endParaRPr lang="es-ES" altLang="ca-ES" dirty="0" err="1">
              <a:solidFill>
                <a:schemeClr val="tx1"/>
              </a:solidFill>
            </a:endParaRPr>
          </a:p>
        </p:txBody>
      </p:sp>
      <p:sp>
        <p:nvSpPr>
          <p:cNvPr id="14" name="Rectangle 13"/>
          <p:cNvSpPr/>
          <p:nvPr/>
        </p:nvSpPr>
        <p:spPr>
          <a:xfrm>
            <a:off x="5977890" y="1411605"/>
            <a:ext cx="1104900" cy="10191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ALU</a:t>
            </a:r>
            <a:endParaRPr lang="ca-ES" dirty="0">
              <a:solidFill>
                <a:schemeClr val="tx1"/>
              </a:solidFill>
            </a:endParaRPr>
          </a:p>
        </p:txBody>
      </p:sp>
      <p:sp>
        <p:nvSpPr>
          <p:cNvPr id="17" name="Rectangle 16"/>
          <p:cNvSpPr/>
          <p:nvPr/>
        </p:nvSpPr>
        <p:spPr>
          <a:xfrm>
            <a:off x="7416165" y="141224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2" name="Rectangle 13"/>
          <p:cNvSpPr/>
          <p:nvPr/>
        </p:nvSpPr>
        <p:spPr>
          <a:xfrm>
            <a:off x="3551555" y="4972685"/>
            <a:ext cx="1283335" cy="9302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Regfile</a:t>
            </a:r>
            <a:endParaRPr lang="es-ES" altLang="ca-ES" dirty="0">
              <a:solidFill>
                <a:schemeClr val="tx1"/>
              </a:solidFill>
            </a:endParaRPr>
          </a:p>
        </p:txBody>
      </p:sp>
      <p:sp>
        <p:nvSpPr>
          <p:cNvPr id="18" name="Rectangle 13"/>
          <p:cNvSpPr/>
          <p:nvPr/>
        </p:nvSpPr>
        <p:spPr>
          <a:xfrm>
            <a:off x="3551555" y="3121025"/>
            <a:ext cx="128333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CSR</a:t>
            </a:r>
            <a:endParaRPr lang="es-ES" altLang="ca-ES" dirty="0">
              <a:solidFill>
                <a:schemeClr val="tx1"/>
              </a:solidFill>
            </a:endParaRPr>
          </a:p>
        </p:txBody>
      </p:sp>
      <p:sp>
        <p:nvSpPr>
          <p:cNvPr id="24" name="Rectangle 4"/>
          <p:cNvSpPr/>
          <p:nvPr/>
        </p:nvSpPr>
        <p:spPr>
          <a:xfrm>
            <a:off x="8182610" y="1270000"/>
            <a:ext cx="147764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6" name="Rectangle 16"/>
          <p:cNvSpPr/>
          <p:nvPr/>
        </p:nvSpPr>
        <p:spPr>
          <a:xfrm>
            <a:off x="9177655" y="141478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7" name="Text Box 6"/>
          <p:cNvSpPr txBox="1"/>
          <p:nvPr/>
        </p:nvSpPr>
        <p:spPr>
          <a:xfrm>
            <a:off x="129540" y="901700"/>
            <a:ext cx="11728450" cy="368300"/>
          </a:xfrm>
          <a:prstGeom prst="rect">
            <a:avLst/>
          </a:prstGeom>
          <a:noFill/>
        </p:spPr>
        <p:txBody>
          <a:bodyPr wrap="square" rtlCol="0" anchor="t">
            <a:spAutoFit/>
          </a:bodyPr>
          <a:p>
            <a:pPr algn="l"/>
            <a:r>
              <a:rPr lang="es-ES"/>
              <a:t>Stage: Instruction Fetch (IF)     Instr. Decode (ID)         EXEcution (EXE)           MEMory access   Write-Back (WB)</a:t>
            </a:r>
            <a:endParaRPr lang="es-ES"/>
          </a:p>
        </p:txBody>
      </p:sp>
      <p:cxnSp>
        <p:nvCxnSpPr>
          <p:cNvPr id="10" name="Straight Arrow Connector 9"/>
          <p:cNvCxnSpPr>
            <a:stCxn id="21" idx="3"/>
            <a:endCxn id="5" idx="1"/>
          </p:cNvCxnSpPr>
          <p:nvPr/>
        </p:nvCxnSpPr>
        <p:spPr>
          <a:xfrm>
            <a:off x="2901315" y="3667760"/>
            <a:ext cx="4953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a:stCxn id="9" idx="3"/>
            <a:endCxn id="6" idx="1"/>
          </p:cNvCxnSpPr>
          <p:nvPr/>
        </p:nvCxnSpPr>
        <p:spPr>
          <a:xfrm>
            <a:off x="5318760" y="3667760"/>
            <a:ext cx="44958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9" name="Straight Arrow Connector 18"/>
          <p:cNvCxnSpPr>
            <a:stCxn id="17" idx="3"/>
            <a:endCxn id="24" idx="1"/>
          </p:cNvCxnSpPr>
          <p:nvPr/>
        </p:nvCxnSpPr>
        <p:spPr>
          <a:xfrm>
            <a:off x="7742555" y="3667760"/>
            <a:ext cx="440055" cy="254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9516110" y="3699510"/>
            <a:ext cx="45021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0415905" y="5859145"/>
            <a:ext cx="0" cy="36004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9" name="Straight Arrow Connector 28"/>
          <p:cNvCxnSpPr>
            <a:stCxn id="26" idx="2"/>
          </p:cNvCxnSpPr>
          <p:nvPr/>
        </p:nvCxnSpPr>
        <p:spPr>
          <a:xfrm flipH="1">
            <a:off x="9336405" y="5925820"/>
            <a:ext cx="4445" cy="2933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0" name="Straight Arrow Connector 29"/>
          <p:cNvCxnSpPr/>
          <p:nvPr/>
        </p:nvCxnSpPr>
        <p:spPr>
          <a:xfrm>
            <a:off x="7626350" y="5949315"/>
            <a:ext cx="0" cy="26987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1" name="Straight Arrow Connector 30"/>
          <p:cNvCxnSpPr/>
          <p:nvPr/>
        </p:nvCxnSpPr>
        <p:spPr>
          <a:xfrm flipV="1">
            <a:off x="5196205" y="5949315"/>
            <a:ext cx="635" cy="53975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2" name="Straight Arrow Connector 31"/>
          <p:cNvCxnSpPr/>
          <p:nvPr/>
        </p:nvCxnSpPr>
        <p:spPr>
          <a:xfrm flipH="1">
            <a:off x="5196205" y="6489065"/>
            <a:ext cx="53975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sp>
        <p:nvSpPr>
          <p:cNvPr id="33" name="Rectangle 12"/>
          <p:cNvSpPr/>
          <p:nvPr/>
        </p:nvSpPr>
        <p:spPr>
          <a:xfrm>
            <a:off x="3551555" y="2430780"/>
            <a:ext cx="1283335" cy="2781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dirty="0" err="1">
                <a:solidFill>
                  <a:srgbClr val="FF0000"/>
                </a:solidFill>
              </a:rPr>
              <a:t>set M</a:t>
            </a:r>
            <a:endParaRPr lang="es-ES" dirty="0" err="1">
              <a:solidFill>
                <a:srgbClr val="FF0000"/>
              </a:solidFill>
            </a:endParaRPr>
          </a:p>
        </p:txBody>
      </p:sp>
      <p:sp>
        <p:nvSpPr>
          <p:cNvPr id="35" name="Rectangle 13"/>
          <p:cNvSpPr/>
          <p:nvPr/>
        </p:nvSpPr>
        <p:spPr>
          <a:xfrm>
            <a:off x="5977890" y="2648585"/>
            <a:ext cx="1104900" cy="173926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s-ES" altLang="ca-ES" dirty="0">
                <a:solidFill>
                  <a:srgbClr val="FF0000"/>
                </a:solidFill>
              </a:rPr>
              <a:t>MULDIV</a:t>
            </a:r>
            <a:endParaRPr lang="es-ES" altLang="ca-ES" dirty="0">
              <a:solidFill>
                <a:srgbClr val="FF0000"/>
              </a:solidFill>
            </a:endParaRPr>
          </a:p>
        </p:txBody>
      </p:sp>
      <p:sp>
        <p:nvSpPr>
          <p:cNvPr id="36" name="Rectangle 13"/>
          <p:cNvSpPr/>
          <p:nvPr/>
        </p:nvSpPr>
        <p:spPr>
          <a:xfrm>
            <a:off x="6040120" y="3121025"/>
            <a:ext cx="980440" cy="51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MUL</a:t>
            </a:r>
            <a:endParaRPr lang="es-ES" altLang="ca-ES" dirty="0">
              <a:solidFill>
                <a:srgbClr val="FF0000"/>
              </a:solidFill>
            </a:endParaRPr>
          </a:p>
        </p:txBody>
      </p:sp>
      <p:sp>
        <p:nvSpPr>
          <p:cNvPr id="37" name="Rectangle 13"/>
          <p:cNvSpPr/>
          <p:nvPr/>
        </p:nvSpPr>
        <p:spPr>
          <a:xfrm>
            <a:off x="6040120" y="3768090"/>
            <a:ext cx="980440" cy="51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DIV</a:t>
            </a:r>
            <a:endParaRPr lang="es-ES" altLang="ca-ES" dirty="0">
              <a:solidFill>
                <a:srgbClr val="FF0000"/>
              </a:solidFill>
            </a:endParaRPr>
          </a:p>
        </p:txBody>
      </p:sp>
      <p:sp>
        <p:nvSpPr>
          <p:cNvPr id="44" name="Text Box 43"/>
          <p:cNvSpPr txBox="1"/>
          <p:nvPr/>
        </p:nvSpPr>
        <p:spPr>
          <a:xfrm>
            <a:off x="10820400" y="4329430"/>
            <a:ext cx="1371600" cy="645160"/>
          </a:xfrm>
          <a:prstGeom prst="rect">
            <a:avLst/>
          </a:prstGeom>
          <a:noFill/>
        </p:spPr>
        <p:txBody>
          <a:bodyPr wrap="square" rtlCol="0" anchor="t">
            <a:spAutoFit/>
          </a:bodyPr>
          <a:p>
            <a:pPr algn="r"/>
            <a:r>
              <a:rPr lang="es-ES"/>
              <a:t>ID's </a:t>
            </a:r>
            <a:endParaRPr lang="es-ES"/>
          </a:p>
          <a:p>
            <a:pPr algn="r"/>
            <a:r>
              <a:rPr lang="es-ES"/>
              <a:t>Regfile</a:t>
            </a:r>
            <a:endParaRPr lang="es-ES"/>
          </a:p>
        </p:txBody>
      </p:sp>
      <p:sp>
        <p:nvSpPr>
          <p:cNvPr id="38" name="Rectangle 4"/>
          <p:cNvSpPr/>
          <p:nvPr/>
        </p:nvSpPr>
        <p:spPr>
          <a:xfrm>
            <a:off x="9951085" y="1266825"/>
            <a:ext cx="1365885" cy="459295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cxnSp>
        <p:nvCxnSpPr>
          <p:cNvPr id="39" name="Straight Arrow Connector 38"/>
          <p:cNvCxnSpPr/>
          <p:nvPr/>
        </p:nvCxnSpPr>
        <p:spPr>
          <a:xfrm>
            <a:off x="11316335" y="3699510"/>
            <a:ext cx="62992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cxnSp>
        <p:nvCxnSpPr>
          <p:cNvPr id="40" name="Straight Arrow Connector 39"/>
          <p:cNvCxnSpPr/>
          <p:nvPr/>
        </p:nvCxnSpPr>
        <p:spPr>
          <a:xfrm>
            <a:off x="11946255" y="3699510"/>
            <a:ext cx="0" cy="62992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1" name="Rectangle 3"/>
          <p:cNvSpPr/>
          <p:nvPr/>
        </p:nvSpPr>
        <p:spPr>
          <a:xfrm>
            <a:off x="1225550" y="1268095"/>
            <a:ext cx="1843405" cy="47999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5" name="Rectangle 5"/>
          <p:cNvSpPr/>
          <p:nvPr/>
        </p:nvSpPr>
        <p:spPr>
          <a:xfrm>
            <a:off x="2574925" y="1412240"/>
            <a:ext cx="326390" cy="451040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6" name="Rectangle 13"/>
          <p:cNvSpPr/>
          <p:nvPr/>
        </p:nvSpPr>
        <p:spPr>
          <a:xfrm>
            <a:off x="1317625" y="5355590"/>
            <a:ext cx="1142365" cy="54737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cxnSp>
        <p:nvCxnSpPr>
          <p:cNvPr id="47" name="Straight Arrow Connector 46"/>
          <p:cNvCxnSpPr/>
          <p:nvPr/>
        </p:nvCxnSpPr>
        <p:spPr>
          <a:xfrm flipH="1">
            <a:off x="245745" y="5679440"/>
            <a:ext cx="9906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8" name="Straight Arrow Connector 47"/>
          <p:cNvCxnSpPr>
            <a:endCxn id="49" idx="1"/>
          </p:cNvCxnSpPr>
          <p:nvPr/>
        </p:nvCxnSpPr>
        <p:spPr>
          <a:xfrm>
            <a:off x="156210" y="2708910"/>
            <a:ext cx="109156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9" name="Text Box 48"/>
          <p:cNvSpPr txBox="1"/>
          <p:nvPr/>
        </p:nvSpPr>
        <p:spPr>
          <a:xfrm>
            <a:off x="1247775" y="2386330"/>
            <a:ext cx="1371600" cy="645160"/>
          </a:xfrm>
          <a:prstGeom prst="rect">
            <a:avLst/>
          </a:prstGeom>
          <a:noFill/>
        </p:spPr>
        <p:txBody>
          <a:bodyPr wrap="square" rtlCol="0" anchor="t">
            <a:spAutoFit/>
          </a:bodyPr>
          <a:p>
            <a:pPr algn="l"/>
            <a:r>
              <a:rPr lang="es-ES"/>
              <a:t>Instruction</a:t>
            </a:r>
            <a:endParaRPr lang="es-ES"/>
          </a:p>
          <a:p>
            <a:pPr algn="l"/>
            <a:r>
              <a:rPr lang="es-ES"/>
              <a:t>word</a:t>
            </a:r>
            <a:endParaRPr lang="es-ES"/>
          </a:p>
        </p:txBody>
      </p:sp>
      <p:sp>
        <p:nvSpPr>
          <p:cNvPr id="50" name="Text Box 49"/>
          <p:cNvSpPr txBox="1"/>
          <p:nvPr/>
        </p:nvSpPr>
        <p:spPr>
          <a:xfrm>
            <a:off x="10160" y="4573270"/>
            <a:ext cx="1371600" cy="922020"/>
          </a:xfrm>
          <a:prstGeom prst="rect">
            <a:avLst/>
          </a:prstGeom>
          <a:noFill/>
        </p:spPr>
        <p:txBody>
          <a:bodyPr wrap="square" rtlCol="0" anchor="t">
            <a:spAutoFit/>
          </a:bodyPr>
          <a:p>
            <a:pPr algn="l"/>
            <a:r>
              <a:rPr lang="es-ES"/>
              <a:t>Instruction Memory </a:t>
            </a:r>
            <a:endParaRPr lang="es-ES"/>
          </a:p>
          <a:p>
            <a:pPr algn="l"/>
            <a:r>
              <a:rPr lang="es-ES"/>
              <a:t>address</a:t>
            </a:r>
            <a:endParaRPr lang="es-ES"/>
          </a:p>
        </p:txBody>
      </p:sp>
      <p:sp>
        <p:nvSpPr>
          <p:cNvPr id="27" name="Text Box 26"/>
          <p:cNvSpPr txBox="1"/>
          <p:nvPr/>
        </p:nvSpPr>
        <p:spPr>
          <a:xfrm>
            <a:off x="156210" y="6129020"/>
            <a:ext cx="4836160" cy="368300"/>
          </a:xfrm>
          <a:prstGeom prst="rect">
            <a:avLst/>
          </a:prstGeom>
          <a:noFill/>
        </p:spPr>
        <p:txBody>
          <a:bodyPr wrap="square" rtlCol="0" anchor="t">
            <a:spAutoFit/>
          </a:bodyPr>
          <a:p>
            <a:pPr algn="l"/>
            <a:r>
              <a:rPr lang="es-ES"/>
              <a:t>Subset M includes 8 new instructions.</a:t>
            </a:r>
            <a:endParaRPr lang="es-ES"/>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4" name="Rectangle 13"/>
          <p:cNvSpPr/>
          <p:nvPr/>
        </p:nvSpPr>
        <p:spPr>
          <a:xfrm>
            <a:off x="5768975" y="6220460"/>
            <a:ext cx="540067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Forwarding system</a:t>
            </a:r>
            <a:endParaRPr lang="es-ES" altLang="ca-E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032635" cy="675640"/>
          </a:xfrm>
          <a:prstGeom prst="rect">
            <a:avLst/>
          </a:prstGeom>
          <a:noFill/>
        </p:spPr>
        <p:txBody>
          <a:bodyPr wrap="none" rtlCol="0">
            <a:spAutoFit/>
          </a:bodyPr>
          <a:p>
            <a:pPr algn="l"/>
            <a:r>
              <a:rPr lang="es-ES" altLang="en-US" sz="3800" b="1"/>
              <a:t>MULDIV</a:t>
            </a:r>
            <a:endParaRPr lang="es-ES" altLang="en-US" sz="3800" b="1"/>
          </a:p>
        </p:txBody>
      </p:sp>
      <p:pic>
        <p:nvPicPr>
          <p:cNvPr id="39" name="Content Placeholder 38"/>
          <p:cNvPicPr>
            <a:picLocks noChangeAspect="1"/>
          </p:cNvPicPr>
          <p:nvPr>
            <p:ph sz="half" idx="2"/>
          </p:nvPr>
        </p:nvPicPr>
        <p:blipFill>
          <a:blip r:embed="rId1"/>
          <a:srcRect r="19517" b="8689"/>
          <a:stretch>
            <a:fillRect/>
          </a:stretch>
        </p:blipFill>
        <p:spPr>
          <a:xfrm>
            <a:off x="4217035" y="2840355"/>
            <a:ext cx="7708900" cy="3288030"/>
          </a:xfrm>
          <a:prstGeom prst="rect">
            <a:avLst/>
          </a:prstGeom>
        </p:spPr>
      </p:pic>
      <p:sp>
        <p:nvSpPr>
          <p:cNvPr id="42" name="Text Box 41"/>
          <p:cNvSpPr txBox="1"/>
          <p:nvPr/>
        </p:nvSpPr>
        <p:spPr>
          <a:xfrm>
            <a:off x="4815205" y="6038850"/>
            <a:ext cx="7110730" cy="645160"/>
          </a:xfrm>
          <a:prstGeom prst="rect">
            <a:avLst/>
          </a:prstGeom>
          <a:noFill/>
        </p:spPr>
        <p:txBody>
          <a:bodyPr wrap="square" rtlCol="0" anchor="t">
            <a:spAutoFit/>
          </a:bodyPr>
          <a:p>
            <a:pPr algn="l"/>
            <a:r>
              <a:rPr lang="es-ES"/>
              <a:t>Higher Max. Freq. of Operation and Latency Performance and lower Resource usage ratios, the better.</a:t>
            </a:r>
            <a:endParaRPr lang="es-ES"/>
          </a:p>
        </p:txBody>
      </p:sp>
      <p:pic>
        <p:nvPicPr>
          <p:cNvPr id="43" name="Picture 42"/>
          <p:cNvPicPr>
            <a:picLocks noChangeAspect="1"/>
          </p:cNvPicPr>
          <p:nvPr/>
        </p:nvPicPr>
        <p:blipFill>
          <a:blip r:embed="rId2"/>
          <a:stretch>
            <a:fillRect/>
          </a:stretch>
        </p:blipFill>
        <p:spPr>
          <a:xfrm>
            <a:off x="4441190" y="1802765"/>
            <a:ext cx="7484745" cy="734695"/>
          </a:xfrm>
          <a:prstGeom prst="rect">
            <a:avLst/>
          </a:prstGeom>
        </p:spPr>
      </p:pic>
      <p:sp>
        <p:nvSpPr>
          <p:cNvPr id="45" name="Rectangle 13"/>
          <p:cNvSpPr/>
          <p:nvPr/>
        </p:nvSpPr>
        <p:spPr>
          <a:xfrm>
            <a:off x="6030595" y="2728595"/>
            <a:ext cx="5894705" cy="51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46" name="Rectangle 13"/>
          <p:cNvSpPr/>
          <p:nvPr/>
        </p:nvSpPr>
        <p:spPr>
          <a:xfrm>
            <a:off x="4277995" y="3136900"/>
            <a:ext cx="636270" cy="29591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27" name="Text Box 26"/>
          <p:cNvSpPr txBox="1"/>
          <p:nvPr/>
        </p:nvSpPr>
        <p:spPr>
          <a:xfrm>
            <a:off x="5760085" y="1110615"/>
            <a:ext cx="5998210" cy="645160"/>
          </a:xfrm>
          <a:prstGeom prst="rect">
            <a:avLst/>
          </a:prstGeom>
          <a:noFill/>
        </p:spPr>
        <p:txBody>
          <a:bodyPr wrap="square" rtlCol="0" anchor="t">
            <a:spAutoFit/>
          </a:bodyPr>
          <a:p>
            <a:pPr algn="l"/>
            <a:r>
              <a:rPr lang="es-ES"/>
              <a:t>Intensive arithmetical operations require a trade-off analysis = Figure of Merit score</a:t>
            </a:r>
            <a:endParaRPr lang="es-ES"/>
          </a:p>
        </p:txBody>
      </p:sp>
      <p:sp>
        <p:nvSpPr>
          <p:cNvPr id="3" name="Text Box 2"/>
          <p:cNvSpPr txBox="1"/>
          <p:nvPr/>
        </p:nvSpPr>
        <p:spPr>
          <a:xfrm>
            <a:off x="215265" y="4114800"/>
            <a:ext cx="4001135" cy="1568450"/>
          </a:xfrm>
          <a:prstGeom prst="rect">
            <a:avLst/>
          </a:prstGeom>
          <a:noFill/>
        </p:spPr>
        <p:txBody>
          <a:bodyPr wrap="square" rtlCol="0" anchor="t">
            <a:spAutoFit/>
          </a:bodyPr>
          <a:p>
            <a:pPr algn="ctr"/>
            <a:r>
              <a:rPr lang="es-ES" sz="2400">
                <a:solidFill>
                  <a:srgbClr val="FF0000"/>
                </a:solidFill>
              </a:rPr>
              <a:t>8 division models</a:t>
            </a:r>
            <a:endParaRPr lang="es-ES" sz="2400">
              <a:solidFill>
                <a:srgbClr val="FF0000"/>
              </a:solidFill>
            </a:endParaRPr>
          </a:p>
          <a:p>
            <a:pPr algn="ctr"/>
            <a:r>
              <a:rPr lang="es-ES" sz="2400">
                <a:solidFill>
                  <a:srgbClr val="FF0000"/>
                </a:solidFill>
              </a:rPr>
              <a:t>2 incompatible multiplier IPs</a:t>
            </a:r>
            <a:endParaRPr lang="es-ES" sz="2400">
              <a:solidFill>
                <a:srgbClr val="FF0000"/>
              </a:solidFill>
            </a:endParaRPr>
          </a:p>
          <a:p>
            <a:pPr algn="ctr"/>
            <a:endParaRPr lang="es-ES" sz="2400">
              <a:solidFill>
                <a:srgbClr val="FF0000"/>
              </a:solidFill>
            </a:endParaRPr>
          </a:p>
          <a:p>
            <a:pPr algn="ctr"/>
            <a:r>
              <a:rPr lang="es-ES" sz="2400">
                <a:solidFill>
                  <a:srgbClr val="FF0000"/>
                </a:solidFill>
              </a:rPr>
              <a:t>16 module combinations</a:t>
            </a:r>
            <a:endParaRPr lang="es-ES" sz="2400">
              <a:solidFill>
                <a:srgbClr val="FF0000"/>
              </a:solidFill>
            </a:endParaRPr>
          </a:p>
        </p:txBody>
      </p:sp>
      <p:sp>
        <p:nvSpPr>
          <p:cNvPr id="4" name="Left Brace 3"/>
          <p:cNvSpPr/>
          <p:nvPr/>
        </p:nvSpPr>
        <p:spPr>
          <a:xfrm rot="16200000" flipV="1">
            <a:off x="2112645" y="3116580"/>
            <a:ext cx="226060" cy="3848735"/>
          </a:xfrm>
          <a:prstGeom prst="leftBrace">
            <a:avLst>
              <a:gd name="adj1" fmla="val 8333"/>
              <a:gd name="adj2" fmla="val 49423"/>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440055" y="1557020"/>
            <a:ext cx="4001135" cy="1198880"/>
          </a:xfrm>
          <a:prstGeom prst="rect">
            <a:avLst/>
          </a:prstGeom>
          <a:noFill/>
        </p:spPr>
        <p:txBody>
          <a:bodyPr wrap="square" rtlCol="0" anchor="t">
            <a:spAutoFit/>
          </a:bodyPr>
          <a:p>
            <a:pPr algn="ctr"/>
            <a:r>
              <a:rPr lang="es-ES" sz="2400">
                <a:solidFill>
                  <a:srgbClr val="FF0000"/>
                </a:solidFill>
              </a:rPr>
              <a:t>FoM priority order:</a:t>
            </a:r>
            <a:endParaRPr lang="es-ES" sz="2400">
              <a:solidFill>
                <a:srgbClr val="FF0000"/>
              </a:solidFill>
            </a:endParaRPr>
          </a:p>
          <a:p>
            <a:pPr algn="ctr"/>
            <a:r>
              <a:rPr lang="es-ES" sz="2400">
                <a:solidFill>
                  <a:srgbClr val="FF0000"/>
                </a:solidFill>
              </a:rPr>
              <a:t>Frequency &gt; Resource</a:t>
            </a:r>
            <a:endParaRPr lang="es-ES" sz="2400">
              <a:solidFill>
                <a:srgbClr val="FF0000"/>
              </a:solidFill>
            </a:endParaRPr>
          </a:p>
          <a:p>
            <a:pPr algn="ctr"/>
            <a:r>
              <a:rPr lang="es-ES" sz="2400">
                <a:solidFill>
                  <a:srgbClr val="FF0000"/>
                </a:solidFill>
              </a:rPr>
              <a:t>&gt; Latency Perf. at div. op.</a:t>
            </a:r>
            <a:endParaRPr lang="es-ES" sz="2400">
              <a:solidFill>
                <a:srgbClr val="FF0000"/>
              </a:solidFill>
            </a:endParaRPr>
          </a:p>
        </p:txBody>
      </p:sp>
      <p:pic>
        <p:nvPicPr>
          <p:cNvPr id="8" name="Content Placeholder 7" descr="logo,9"/>
          <p:cNvPicPr>
            <a:picLocks noChangeAspect="1"/>
          </p:cNvPicPr>
          <p:nvPr>
            <p:ph idx="1"/>
          </p:nvPr>
        </p:nvPicPr>
        <p:blipFill>
          <a:blip r:embed="rId3"/>
          <a:stretch>
            <a:fillRect/>
          </a:stretch>
        </p:blipFill>
        <p:spPr>
          <a:xfrm>
            <a:off x="0" y="0"/>
            <a:ext cx="1639570" cy="646430"/>
          </a:xfrm>
          <a:prstGeom prst="rect">
            <a:avLst/>
          </a:prstGeom>
        </p:spPr>
      </p:pic>
      <p:sp>
        <p:nvSpPr>
          <p:cNvPr id="7" name="Slide Number Placeholder 6"/>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032635" cy="675640"/>
          </a:xfrm>
          <a:prstGeom prst="rect">
            <a:avLst/>
          </a:prstGeom>
          <a:noFill/>
        </p:spPr>
        <p:txBody>
          <a:bodyPr wrap="none" rtlCol="0">
            <a:spAutoFit/>
          </a:bodyPr>
          <a:p>
            <a:pPr algn="l"/>
            <a:r>
              <a:rPr lang="es-ES" altLang="en-US" sz="3800" b="1"/>
              <a:t>MULDIV</a:t>
            </a:r>
            <a:endParaRPr lang="es-ES" altLang="en-US" sz="3800" b="1"/>
          </a:p>
        </p:txBody>
      </p:sp>
      <p:pic>
        <p:nvPicPr>
          <p:cNvPr id="39" name="Content Placeholder 38"/>
          <p:cNvPicPr>
            <a:picLocks noChangeAspect="1"/>
          </p:cNvPicPr>
          <p:nvPr>
            <p:ph sz="half" idx="2"/>
          </p:nvPr>
        </p:nvPicPr>
        <p:blipFill>
          <a:blip r:embed="rId1"/>
          <a:srcRect r="19517" b="8689"/>
          <a:stretch>
            <a:fillRect/>
          </a:stretch>
        </p:blipFill>
        <p:spPr>
          <a:xfrm>
            <a:off x="4217035" y="2840355"/>
            <a:ext cx="7708900" cy="3288030"/>
          </a:xfrm>
          <a:prstGeom prst="rect">
            <a:avLst/>
          </a:prstGeom>
        </p:spPr>
      </p:pic>
      <p:sp>
        <p:nvSpPr>
          <p:cNvPr id="42" name="Text Box 41"/>
          <p:cNvSpPr txBox="1"/>
          <p:nvPr/>
        </p:nvSpPr>
        <p:spPr>
          <a:xfrm>
            <a:off x="4815205" y="6038850"/>
            <a:ext cx="7110730" cy="645160"/>
          </a:xfrm>
          <a:prstGeom prst="rect">
            <a:avLst/>
          </a:prstGeom>
          <a:noFill/>
        </p:spPr>
        <p:txBody>
          <a:bodyPr wrap="square" rtlCol="0" anchor="t">
            <a:spAutoFit/>
          </a:bodyPr>
          <a:p>
            <a:pPr algn="l"/>
            <a:r>
              <a:rPr lang="es-ES"/>
              <a:t>Higher Max. Freq. of Operation and Latency Performance and lower Resource usage ratios, the better.</a:t>
            </a:r>
            <a:endParaRPr lang="es-ES"/>
          </a:p>
        </p:txBody>
      </p:sp>
      <p:pic>
        <p:nvPicPr>
          <p:cNvPr id="43" name="Picture 42"/>
          <p:cNvPicPr>
            <a:picLocks noChangeAspect="1"/>
          </p:cNvPicPr>
          <p:nvPr/>
        </p:nvPicPr>
        <p:blipFill>
          <a:blip r:embed="rId2"/>
          <a:stretch>
            <a:fillRect/>
          </a:stretch>
        </p:blipFill>
        <p:spPr>
          <a:xfrm>
            <a:off x="4441190" y="1802765"/>
            <a:ext cx="7484745" cy="734695"/>
          </a:xfrm>
          <a:prstGeom prst="rect">
            <a:avLst/>
          </a:prstGeom>
        </p:spPr>
      </p:pic>
      <p:pic>
        <p:nvPicPr>
          <p:cNvPr id="6" name="Picture 10"/>
          <p:cNvPicPr>
            <a:picLocks noChangeAspect="1"/>
          </p:cNvPicPr>
          <p:nvPr/>
        </p:nvPicPr>
        <p:blipFill>
          <a:blip r:embed="rId3"/>
          <a:stretch>
            <a:fillRect/>
          </a:stretch>
        </p:blipFill>
        <p:spPr>
          <a:xfrm>
            <a:off x="201930" y="1534160"/>
            <a:ext cx="4015105" cy="2141855"/>
          </a:xfrm>
          <a:prstGeom prst="rect">
            <a:avLst/>
          </a:prstGeom>
          <a:noFill/>
          <a:ln w="28575" cmpd="sng">
            <a:solidFill>
              <a:schemeClr val="accent1">
                <a:shade val="50000"/>
              </a:schemeClr>
            </a:solidFill>
            <a:prstDash val="solid"/>
          </a:ln>
        </p:spPr>
      </p:pic>
      <p:sp>
        <p:nvSpPr>
          <p:cNvPr id="46" name="Rectangle 13"/>
          <p:cNvSpPr/>
          <p:nvPr/>
        </p:nvSpPr>
        <p:spPr>
          <a:xfrm>
            <a:off x="6052820" y="3175635"/>
            <a:ext cx="5828665" cy="71882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4" name="Rectangle 13"/>
          <p:cNvSpPr/>
          <p:nvPr/>
        </p:nvSpPr>
        <p:spPr>
          <a:xfrm>
            <a:off x="6053455" y="4614545"/>
            <a:ext cx="5777230" cy="68707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pic>
        <p:nvPicPr>
          <p:cNvPr id="7" name="Picture 6"/>
          <p:cNvPicPr>
            <a:picLocks noChangeAspect="1"/>
          </p:cNvPicPr>
          <p:nvPr/>
        </p:nvPicPr>
        <p:blipFill>
          <a:blip r:embed="rId4"/>
          <a:stretch>
            <a:fillRect/>
          </a:stretch>
        </p:blipFill>
        <p:spPr>
          <a:xfrm>
            <a:off x="201930" y="4490720"/>
            <a:ext cx="4006850" cy="2191385"/>
          </a:xfrm>
          <a:prstGeom prst="rect">
            <a:avLst/>
          </a:prstGeom>
          <a:ln w="28575" cmpd="sng">
            <a:solidFill>
              <a:srgbClr val="FF0000"/>
            </a:solidFill>
            <a:prstDash val="solid"/>
          </a:ln>
        </p:spPr>
      </p:pic>
      <p:sp>
        <p:nvSpPr>
          <p:cNvPr id="9" name="Rectangle 13"/>
          <p:cNvSpPr/>
          <p:nvPr/>
        </p:nvSpPr>
        <p:spPr>
          <a:xfrm>
            <a:off x="6052820" y="392811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0" name="Rectangle 13"/>
          <p:cNvSpPr/>
          <p:nvPr/>
        </p:nvSpPr>
        <p:spPr>
          <a:xfrm>
            <a:off x="6053455" y="534797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1" name="Text Box 10"/>
          <p:cNvSpPr txBox="1"/>
          <p:nvPr/>
        </p:nvSpPr>
        <p:spPr>
          <a:xfrm>
            <a:off x="201930" y="1130300"/>
            <a:ext cx="5731510" cy="3415030"/>
          </a:xfrm>
          <a:prstGeom prst="rect">
            <a:avLst/>
          </a:prstGeom>
          <a:noFill/>
        </p:spPr>
        <p:txBody>
          <a:bodyPr wrap="square" rtlCol="0" anchor="t">
            <a:spAutoFit/>
          </a:bodyPr>
          <a:p>
            <a:pPr algn="l"/>
            <a:r>
              <a:rPr lang="es-ES"/>
              <a:t>Frequency and resource data from FPGA synthesis:</a:t>
            </a:r>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r>
              <a:rPr lang="es-ES"/>
              <a:t>Latency of division operations from </a:t>
            </a:r>
            <a:endParaRPr lang="es-ES"/>
          </a:p>
          <a:p>
            <a:pPr algn="l"/>
            <a:r>
              <a:rPr lang="es-ES"/>
              <a:t>benchmark simulation:</a:t>
            </a:r>
            <a:endParaRPr lang="es-ES"/>
          </a:p>
        </p:txBody>
      </p:sp>
      <p:sp>
        <p:nvSpPr>
          <p:cNvPr id="27" name="Text Box 26"/>
          <p:cNvSpPr txBox="1"/>
          <p:nvPr/>
        </p:nvSpPr>
        <p:spPr>
          <a:xfrm>
            <a:off x="5760085" y="1110615"/>
            <a:ext cx="5998210" cy="645160"/>
          </a:xfrm>
          <a:prstGeom prst="rect">
            <a:avLst/>
          </a:prstGeom>
          <a:noFill/>
        </p:spPr>
        <p:txBody>
          <a:bodyPr wrap="square" rtlCol="0" anchor="t">
            <a:spAutoFit/>
          </a:bodyPr>
          <a:p>
            <a:pPr algn="l"/>
            <a:r>
              <a:rPr lang="es-ES"/>
              <a:t>Intensive arithmetical operations require a trade-off analysis and optimizations = Figure of Merit score</a:t>
            </a:r>
            <a:endParaRPr lang="es-ES"/>
          </a:p>
        </p:txBody>
      </p:sp>
      <p:pic>
        <p:nvPicPr>
          <p:cNvPr id="8" name="Content Placeholder 7" descr="logo,9"/>
          <p:cNvPicPr>
            <a:picLocks noChangeAspect="1"/>
          </p:cNvPicPr>
          <p:nvPr>
            <p:ph idx="1"/>
          </p:nvPr>
        </p:nvPicPr>
        <p:blipFill>
          <a:blip r:embed="rId5"/>
          <a:stretch>
            <a:fillRect/>
          </a:stretch>
        </p:blipFill>
        <p:spPr>
          <a:xfrm>
            <a:off x="0" y="0"/>
            <a:ext cx="1639570" cy="646430"/>
          </a:xfrm>
          <a:prstGeom prst="rect">
            <a:avLst/>
          </a:prstGeom>
        </p:spPr>
      </p:pic>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032635" cy="675640"/>
          </a:xfrm>
          <a:prstGeom prst="rect">
            <a:avLst/>
          </a:prstGeom>
          <a:noFill/>
        </p:spPr>
        <p:txBody>
          <a:bodyPr wrap="none" rtlCol="0">
            <a:spAutoFit/>
          </a:bodyPr>
          <a:p>
            <a:pPr algn="l"/>
            <a:r>
              <a:rPr lang="es-ES" altLang="en-US" sz="3800" b="1"/>
              <a:t>MULDIV</a:t>
            </a:r>
            <a:endParaRPr lang="es-ES" altLang="en-US" sz="3800" b="1"/>
          </a:p>
        </p:txBody>
      </p:sp>
      <p:pic>
        <p:nvPicPr>
          <p:cNvPr id="39" name="Content Placeholder 38"/>
          <p:cNvPicPr>
            <a:picLocks noChangeAspect="1"/>
          </p:cNvPicPr>
          <p:nvPr>
            <p:ph sz="half" idx="2"/>
          </p:nvPr>
        </p:nvPicPr>
        <p:blipFill>
          <a:blip r:embed="rId1"/>
          <a:srcRect r="19517" b="8689"/>
          <a:stretch>
            <a:fillRect/>
          </a:stretch>
        </p:blipFill>
        <p:spPr>
          <a:xfrm>
            <a:off x="4217035" y="2840355"/>
            <a:ext cx="7708900" cy="3288030"/>
          </a:xfrm>
          <a:prstGeom prst="rect">
            <a:avLst/>
          </a:prstGeom>
        </p:spPr>
      </p:pic>
      <p:sp>
        <p:nvSpPr>
          <p:cNvPr id="42" name="Text Box 41"/>
          <p:cNvSpPr txBox="1"/>
          <p:nvPr/>
        </p:nvSpPr>
        <p:spPr>
          <a:xfrm>
            <a:off x="4815205" y="6038850"/>
            <a:ext cx="7110730" cy="645160"/>
          </a:xfrm>
          <a:prstGeom prst="rect">
            <a:avLst/>
          </a:prstGeom>
          <a:noFill/>
        </p:spPr>
        <p:txBody>
          <a:bodyPr wrap="square" rtlCol="0" anchor="t">
            <a:spAutoFit/>
          </a:bodyPr>
          <a:p>
            <a:pPr algn="l"/>
            <a:r>
              <a:rPr lang="es-ES"/>
              <a:t>Higher Max. Freq. of Operation and Latency Performance and lower Resource usage ratios, the better.</a:t>
            </a:r>
            <a:endParaRPr lang="es-ES"/>
          </a:p>
        </p:txBody>
      </p:sp>
      <p:pic>
        <p:nvPicPr>
          <p:cNvPr id="43" name="Picture 42"/>
          <p:cNvPicPr>
            <a:picLocks noChangeAspect="1"/>
          </p:cNvPicPr>
          <p:nvPr/>
        </p:nvPicPr>
        <p:blipFill>
          <a:blip r:embed="rId2"/>
          <a:stretch>
            <a:fillRect/>
          </a:stretch>
        </p:blipFill>
        <p:spPr>
          <a:xfrm>
            <a:off x="4441190" y="1802765"/>
            <a:ext cx="7484745" cy="734695"/>
          </a:xfrm>
          <a:prstGeom prst="rect">
            <a:avLst/>
          </a:prstGeom>
        </p:spPr>
      </p:pic>
      <p:pic>
        <p:nvPicPr>
          <p:cNvPr id="6" name="Picture 10"/>
          <p:cNvPicPr>
            <a:picLocks noChangeAspect="1"/>
          </p:cNvPicPr>
          <p:nvPr/>
        </p:nvPicPr>
        <p:blipFill>
          <a:blip r:embed="rId3"/>
          <a:stretch>
            <a:fillRect/>
          </a:stretch>
        </p:blipFill>
        <p:spPr>
          <a:xfrm>
            <a:off x="201930" y="1534160"/>
            <a:ext cx="4015105" cy="2141855"/>
          </a:xfrm>
          <a:prstGeom prst="rect">
            <a:avLst/>
          </a:prstGeom>
          <a:noFill/>
          <a:ln w="28575" cmpd="sng">
            <a:solidFill>
              <a:schemeClr val="accent1">
                <a:shade val="50000"/>
              </a:schemeClr>
            </a:solidFill>
            <a:prstDash val="solid"/>
          </a:ln>
        </p:spPr>
      </p:pic>
      <p:sp>
        <p:nvSpPr>
          <p:cNvPr id="46" name="Rectangle 13"/>
          <p:cNvSpPr/>
          <p:nvPr/>
        </p:nvSpPr>
        <p:spPr>
          <a:xfrm>
            <a:off x="6052820" y="3175635"/>
            <a:ext cx="5828665" cy="71882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4" name="Rectangle 13"/>
          <p:cNvSpPr/>
          <p:nvPr/>
        </p:nvSpPr>
        <p:spPr>
          <a:xfrm>
            <a:off x="6053455" y="4614545"/>
            <a:ext cx="5777230" cy="68707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pic>
        <p:nvPicPr>
          <p:cNvPr id="7" name="Picture 6"/>
          <p:cNvPicPr>
            <a:picLocks noChangeAspect="1"/>
          </p:cNvPicPr>
          <p:nvPr/>
        </p:nvPicPr>
        <p:blipFill>
          <a:blip r:embed="rId4"/>
          <a:stretch>
            <a:fillRect/>
          </a:stretch>
        </p:blipFill>
        <p:spPr>
          <a:xfrm>
            <a:off x="201930" y="4490720"/>
            <a:ext cx="4006850" cy="2191385"/>
          </a:xfrm>
          <a:prstGeom prst="rect">
            <a:avLst/>
          </a:prstGeom>
          <a:ln w="28575" cmpd="sng">
            <a:solidFill>
              <a:srgbClr val="FF0000"/>
            </a:solidFill>
            <a:prstDash val="solid"/>
          </a:ln>
        </p:spPr>
      </p:pic>
      <p:sp>
        <p:nvSpPr>
          <p:cNvPr id="9" name="Rectangle 13"/>
          <p:cNvSpPr/>
          <p:nvPr/>
        </p:nvSpPr>
        <p:spPr>
          <a:xfrm>
            <a:off x="6052820" y="392811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0" name="Rectangle 13"/>
          <p:cNvSpPr/>
          <p:nvPr/>
        </p:nvSpPr>
        <p:spPr>
          <a:xfrm>
            <a:off x="6053455" y="5347970"/>
            <a:ext cx="5828030" cy="2940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1" name="Text Box 10"/>
          <p:cNvSpPr txBox="1"/>
          <p:nvPr/>
        </p:nvSpPr>
        <p:spPr>
          <a:xfrm>
            <a:off x="201930" y="1130300"/>
            <a:ext cx="5731510" cy="3415030"/>
          </a:xfrm>
          <a:prstGeom prst="rect">
            <a:avLst/>
          </a:prstGeom>
          <a:noFill/>
        </p:spPr>
        <p:txBody>
          <a:bodyPr wrap="square" rtlCol="0" anchor="t">
            <a:spAutoFit/>
          </a:bodyPr>
          <a:p>
            <a:pPr algn="l"/>
            <a:r>
              <a:rPr lang="es-ES"/>
              <a:t>Frequency and resource data from FPGA synthesis:</a:t>
            </a:r>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endParaRPr lang="es-ES"/>
          </a:p>
          <a:p>
            <a:pPr algn="l"/>
            <a:r>
              <a:rPr lang="es-ES"/>
              <a:t>Latency of division operations from </a:t>
            </a:r>
            <a:endParaRPr lang="es-ES"/>
          </a:p>
          <a:p>
            <a:pPr algn="l"/>
            <a:r>
              <a:rPr lang="es-ES"/>
              <a:t>benchmark simulation:</a:t>
            </a:r>
            <a:endParaRPr lang="es-ES"/>
          </a:p>
        </p:txBody>
      </p:sp>
      <p:sp>
        <p:nvSpPr>
          <p:cNvPr id="3" name="Rectangle 13"/>
          <p:cNvSpPr/>
          <p:nvPr/>
        </p:nvSpPr>
        <p:spPr>
          <a:xfrm>
            <a:off x="9638665" y="5704205"/>
            <a:ext cx="770255" cy="305435"/>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27" name="Text Box 26"/>
          <p:cNvSpPr txBox="1"/>
          <p:nvPr/>
        </p:nvSpPr>
        <p:spPr>
          <a:xfrm>
            <a:off x="5760085" y="1110615"/>
            <a:ext cx="5998210" cy="645160"/>
          </a:xfrm>
          <a:prstGeom prst="rect">
            <a:avLst/>
          </a:prstGeom>
          <a:noFill/>
        </p:spPr>
        <p:txBody>
          <a:bodyPr wrap="square" rtlCol="0" anchor="t">
            <a:spAutoFit/>
          </a:bodyPr>
          <a:p>
            <a:pPr algn="l"/>
            <a:r>
              <a:rPr lang="es-ES"/>
              <a:t>Intensive arithmetical operations require a trade-off analysis and optimizations = Figure of Merit score</a:t>
            </a:r>
            <a:endParaRPr lang="es-ES"/>
          </a:p>
        </p:txBody>
      </p:sp>
      <p:pic>
        <p:nvPicPr>
          <p:cNvPr id="8" name="Content Placeholder 7" descr="logo,9"/>
          <p:cNvPicPr>
            <a:picLocks noChangeAspect="1"/>
          </p:cNvPicPr>
          <p:nvPr>
            <p:ph idx="1"/>
          </p:nvPr>
        </p:nvPicPr>
        <p:blipFill>
          <a:blip r:embed="rId5"/>
          <a:stretch>
            <a:fillRect/>
          </a:stretch>
        </p:blipFill>
        <p:spPr>
          <a:xfrm>
            <a:off x="0" y="0"/>
            <a:ext cx="1639570" cy="646430"/>
          </a:xfrm>
          <a:prstGeom prst="rect">
            <a:avLst/>
          </a:prstGeom>
        </p:spPr>
      </p:pic>
      <p:sp>
        <p:nvSpPr>
          <p:cNvPr id="12" name="Slide Number Placeholder 11"/>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366135" cy="675640"/>
          </a:xfrm>
          <a:prstGeom prst="rect">
            <a:avLst/>
          </a:prstGeom>
          <a:noFill/>
        </p:spPr>
        <p:txBody>
          <a:bodyPr wrap="none" rtlCol="0">
            <a:spAutoFit/>
          </a:bodyPr>
          <a:p>
            <a:pPr algn="l"/>
            <a:r>
              <a:rPr lang="es-ES" altLang="en-US" sz="3800" b="1"/>
              <a:t>RV32IMF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Rectangle 3"/>
          <p:cNvSpPr/>
          <p:nvPr/>
        </p:nvSpPr>
        <p:spPr>
          <a:xfrm>
            <a:off x="3396615" y="1267460"/>
            <a:ext cx="208978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6" name="Rectangle 4"/>
          <p:cNvSpPr/>
          <p:nvPr/>
        </p:nvSpPr>
        <p:spPr>
          <a:xfrm>
            <a:off x="5768340" y="1267460"/>
            <a:ext cx="213042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9" name="Rectangle 5"/>
          <p:cNvSpPr/>
          <p:nvPr/>
        </p:nvSpPr>
        <p:spPr>
          <a:xfrm>
            <a:off x="4992370" y="1411605"/>
            <a:ext cx="326390" cy="45116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3" name="Rectangle 12"/>
          <p:cNvSpPr/>
          <p:nvPr/>
        </p:nvSpPr>
        <p:spPr>
          <a:xfrm>
            <a:off x="3551555" y="1419860"/>
            <a:ext cx="1283335" cy="101092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err="1">
                <a:solidFill>
                  <a:schemeClr val="tx1"/>
                </a:solidFill>
              </a:rPr>
              <a:t>Decoder </a:t>
            </a:r>
            <a:r>
              <a:rPr lang="es-ES" altLang="ca-ES" dirty="0" err="1">
                <a:solidFill>
                  <a:schemeClr val="tx1"/>
                </a:solidFill>
              </a:rPr>
              <a:t>set I</a:t>
            </a:r>
            <a:endParaRPr lang="es-ES" altLang="ca-ES" dirty="0" err="1">
              <a:solidFill>
                <a:schemeClr val="tx1"/>
              </a:solidFill>
            </a:endParaRPr>
          </a:p>
        </p:txBody>
      </p:sp>
      <p:sp>
        <p:nvSpPr>
          <p:cNvPr id="14" name="Rectangle 13"/>
          <p:cNvSpPr/>
          <p:nvPr/>
        </p:nvSpPr>
        <p:spPr>
          <a:xfrm>
            <a:off x="5977890" y="1411605"/>
            <a:ext cx="1104900" cy="10191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ALU</a:t>
            </a:r>
            <a:endParaRPr lang="ca-ES" dirty="0">
              <a:solidFill>
                <a:schemeClr val="tx1"/>
              </a:solidFill>
            </a:endParaRPr>
          </a:p>
        </p:txBody>
      </p:sp>
      <p:sp>
        <p:nvSpPr>
          <p:cNvPr id="17" name="Rectangle 16"/>
          <p:cNvSpPr/>
          <p:nvPr/>
        </p:nvSpPr>
        <p:spPr>
          <a:xfrm>
            <a:off x="7416165" y="141224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12" name="Rectangle 13"/>
          <p:cNvSpPr/>
          <p:nvPr/>
        </p:nvSpPr>
        <p:spPr>
          <a:xfrm>
            <a:off x="3551555" y="4972685"/>
            <a:ext cx="1283335" cy="9302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Regfile</a:t>
            </a:r>
            <a:endParaRPr lang="es-ES" altLang="ca-ES" dirty="0">
              <a:solidFill>
                <a:schemeClr val="tx1"/>
              </a:solidFill>
            </a:endParaRPr>
          </a:p>
        </p:txBody>
      </p:sp>
      <p:sp>
        <p:nvSpPr>
          <p:cNvPr id="18" name="Rectangle 13"/>
          <p:cNvSpPr/>
          <p:nvPr/>
        </p:nvSpPr>
        <p:spPr>
          <a:xfrm>
            <a:off x="3551555" y="3121025"/>
            <a:ext cx="100393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CSR</a:t>
            </a:r>
            <a:endParaRPr lang="es-ES" altLang="ca-ES" dirty="0">
              <a:solidFill>
                <a:schemeClr val="tx1"/>
              </a:solidFill>
            </a:endParaRPr>
          </a:p>
        </p:txBody>
      </p:sp>
      <p:sp>
        <p:nvSpPr>
          <p:cNvPr id="23" name="Rectangle 13"/>
          <p:cNvSpPr/>
          <p:nvPr/>
        </p:nvSpPr>
        <p:spPr>
          <a:xfrm>
            <a:off x="5768975" y="6220460"/>
            <a:ext cx="5400675" cy="56769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Forwarding system</a:t>
            </a:r>
            <a:endParaRPr lang="es-ES" altLang="ca-ES" dirty="0">
              <a:solidFill>
                <a:schemeClr val="tx1"/>
              </a:solidFill>
            </a:endParaRPr>
          </a:p>
        </p:txBody>
      </p:sp>
      <p:sp>
        <p:nvSpPr>
          <p:cNvPr id="24" name="Rectangle 4"/>
          <p:cNvSpPr/>
          <p:nvPr/>
        </p:nvSpPr>
        <p:spPr>
          <a:xfrm>
            <a:off x="8182610" y="1270000"/>
            <a:ext cx="1477645" cy="4800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6" name="Rectangle 16"/>
          <p:cNvSpPr/>
          <p:nvPr/>
        </p:nvSpPr>
        <p:spPr>
          <a:xfrm>
            <a:off x="9177655" y="1414780"/>
            <a:ext cx="326390" cy="451104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27" name="Rectangle 4"/>
          <p:cNvSpPr/>
          <p:nvPr/>
        </p:nvSpPr>
        <p:spPr>
          <a:xfrm>
            <a:off x="9951085" y="1266825"/>
            <a:ext cx="1365885" cy="459295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7" name="Text Box 6"/>
          <p:cNvSpPr txBox="1"/>
          <p:nvPr/>
        </p:nvSpPr>
        <p:spPr>
          <a:xfrm>
            <a:off x="129540" y="901700"/>
            <a:ext cx="11728450" cy="368300"/>
          </a:xfrm>
          <a:prstGeom prst="rect">
            <a:avLst/>
          </a:prstGeom>
          <a:noFill/>
        </p:spPr>
        <p:txBody>
          <a:bodyPr wrap="square" rtlCol="0" anchor="t">
            <a:spAutoFit/>
          </a:bodyPr>
          <a:p>
            <a:pPr algn="l"/>
            <a:r>
              <a:rPr lang="es-ES"/>
              <a:t>Stage: Instruction Fetch (IF)     Instr. Decode (ID)         EXEcution (EXE)           MEMory (MEM)   Write-Back (WB)</a:t>
            </a:r>
            <a:endParaRPr lang="es-ES"/>
          </a:p>
        </p:txBody>
      </p:sp>
      <p:cxnSp>
        <p:nvCxnSpPr>
          <p:cNvPr id="10" name="Straight Arrow Connector 9"/>
          <p:cNvCxnSpPr>
            <a:stCxn id="21" idx="3"/>
            <a:endCxn id="5" idx="1"/>
          </p:cNvCxnSpPr>
          <p:nvPr/>
        </p:nvCxnSpPr>
        <p:spPr>
          <a:xfrm>
            <a:off x="2901315" y="3667760"/>
            <a:ext cx="4953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a:stCxn id="9" idx="3"/>
            <a:endCxn id="6" idx="1"/>
          </p:cNvCxnSpPr>
          <p:nvPr/>
        </p:nvCxnSpPr>
        <p:spPr>
          <a:xfrm>
            <a:off x="5318760" y="3667760"/>
            <a:ext cx="44958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9" name="Straight Arrow Connector 18"/>
          <p:cNvCxnSpPr>
            <a:stCxn id="17" idx="3"/>
            <a:endCxn id="24" idx="1"/>
          </p:cNvCxnSpPr>
          <p:nvPr/>
        </p:nvCxnSpPr>
        <p:spPr>
          <a:xfrm>
            <a:off x="7742555" y="3667760"/>
            <a:ext cx="440055" cy="254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9516110" y="3699510"/>
            <a:ext cx="45021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0415905" y="5859145"/>
            <a:ext cx="0" cy="36004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29" name="Straight Arrow Connector 28"/>
          <p:cNvCxnSpPr>
            <a:stCxn id="26" idx="2"/>
          </p:cNvCxnSpPr>
          <p:nvPr/>
        </p:nvCxnSpPr>
        <p:spPr>
          <a:xfrm flipH="1">
            <a:off x="9336405" y="5925820"/>
            <a:ext cx="4445" cy="2933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0" name="Straight Arrow Connector 29"/>
          <p:cNvCxnSpPr/>
          <p:nvPr/>
        </p:nvCxnSpPr>
        <p:spPr>
          <a:xfrm>
            <a:off x="7626350" y="5949315"/>
            <a:ext cx="0" cy="26987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1" name="Straight Arrow Connector 30"/>
          <p:cNvCxnSpPr/>
          <p:nvPr/>
        </p:nvCxnSpPr>
        <p:spPr>
          <a:xfrm flipV="1">
            <a:off x="5196205" y="5949315"/>
            <a:ext cx="635" cy="53975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32" name="Straight Arrow Connector 31"/>
          <p:cNvCxnSpPr/>
          <p:nvPr/>
        </p:nvCxnSpPr>
        <p:spPr>
          <a:xfrm flipH="1">
            <a:off x="5196205" y="6489065"/>
            <a:ext cx="53975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sp>
        <p:nvSpPr>
          <p:cNvPr id="33" name="Rectangle 12"/>
          <p:cNvSpPr/>
          <p:nvPr/>
        </p:nvSpPr>
        <p:spPr>
          <a:xfrm>
            <a:off x="3551555" y="2430780"/>
            <a:ext cx="1283335" cy="27813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dirty="0" err="1">
                <a:solidFill>
                  <a:schemeClr val="tx1"/>
                </a:solidFill>
              </a:rPr>
              <a:t>set M</a:t>
            </a:r>
            <a:endParaRPr lang="es-ES" dirty="0" err="1">
              <a:solidFill>
                <a:schemeClr val="tx1"/>
              </a:solidFill>
            </a:endParaRPr>
          </a:p>
        </p:txBody>
      </p:sp>
      <p:sp>
        <p:nvSpPr>
          <p:cNvPr id="35" name="Rectangle 13"/>
          <p:cNvSpPr/>
          <p:nvPr/>
        </p:nvSpPr>
        <p:spPr>
          <a:xfrm>
            <a:off x="5977890" y="2648585"/>
            <a:ext cx="1104900" cy="17392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s-ES" altLang="ca-ES" dirty="0">
                <a:solidFill>
                  <a:schemeClr val="tx1"/>
                </a:solidFill>
              </a:rPr>
              <a:t>MULDIV</a:t>
            </a:r>
            <a:endParaRPr lang="es-ES" altLang="ca-ES" dirty="0">
              <a:solidFill>
                <a:schemeClr val="tx1"/>
              </a:solidFill>
            </a:endParaRPr>
          </a:p>
        </p:txBody>
      </p:sp>
      <p:sp>
        <p:nvSpPr>
          <p:cNvPr id="36" name="Rectangle 13"/>
          <p:cNvSpPr/>
          <p:nvPr/>
        </p:nvSpPr>
        <p:spPr>
          <a:xfrm>
            <a:off x="6040120" y="3121025"/>
            <a:ext cx="980440" cy="51943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chemeClr val="tx1"/>
                </a:solidFill>
              </a:rPr>
              <a:t>MUL</a:t>
            </a:r>
            <a:endParaRPr lang="es-ES" altLang="ca-ES" dirty="0">
              <a:solidFill>
                <a:schemeClr val="tx1"/>
              </a:solidFill>
            </a:endParaRPr>
          </a:p>
        </p:txBody>
      </p:sp>
      <p:sp>
        <p:nvSpPr>
          <p:cNvPr id="37" name="Rectangle 13"/>
          <p:cNvSpPr/>
          <p:nvPr/>
        </p:nvSpPr>
        <p:spPr>
          <a:xfrm>
            <a:off x="6040120" y="3768090"/>
            <a:ext cx="980440" cy="51943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chemeClr val="tx1"/>
                </a:solidFill>
              </a:rPr>
              <a:t>DIV</a:t>
            </a:r>
            <a:endParaRPr lang="es-ES" altLang="ca-ES" dirty="0">
              <a:solidFill>
                <a:schemeClr val="tx1"/>
              </a:solidFill>
            </a:endParaRPr>
          </a:p>
        </p:txBody>
      </p:sp>
      <p:sp>
        <p:nvSpPr>
          <p:cNvPr id="34" name="Rectangle 12"/>
          <p:cNvSpPr/>
          <p:nvPr/>
        </p:nvSpPr>
        <p:spPr>
          <a:xfrm>
            <a:off x="3551555" y="2708910"/>
            <a:ext cx="1283335" cy="2781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dirty="0" err="1">
                <a:solidFill>
                  <a:srgbClr val="FF0000"/>
                </a:solidFill>
              </a:rPr>
              <a:t>set F</a:t>
            </a:r>
            <a:endParaRPr lang="es-ES" dirty="0" err="1">
              <a:solidFill>
                <a:srgbClr val="FF0000"/>
              </a:solidFill>
            </a:endParaRPr>
          </a:p>
        </p:txBody>
      </p:sp>
      <p:sp>
        <p:nvSpPr>
          <p:cNvPr id="38" name="Rectangle 13"/>
          <p:cNvSpPr/>
          <p:nvPr/>
        </p:nvSpPr>
        <p:spPr>
          <a:xfrm>
            <a:off x="5977890" y="4481195"/>
            <a:ext cx="1104900" cy="144208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s-ES" altLang="ca-ES" dirty="0">
                <a:solidFill>
                  <a:srgbClr val="FF0000"/>
                </a:solidFill>
              </a:rPr>
              <a:t>FPU</a:t>
            </a:r>
            <a:endParaRPr lang="es-ES" altLang="ca-ES" dirty="0">
              <a:solidFill>
                <a:srgbClr val="FF0000"/>
              </a:solidFill>
            </a:endParaRPr>
          </a:p>
        </p:txBody>
      </p:sp>
      <p:sp>
        <p:nvSpPr>
          <p:cNvPr id="39" name="Rectangle 13"/>
          <p:cNvSpPr/>
          <p:nvPr/>
        </p:nvSpPr>
        <p:spPr>
          <a:xfrm>
            <a:off x="6040120" y="4836160"/>
            <a:ext cx="980440" cy="6591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FADD/FSUB</a:t>
            </a:r>
            <a:endParaRPr lang="es-ES" altLang="ca-ES" dirty="0">
              <a:solidFill>
                <a:srgbClr val="FF0000"/>
              </a:solidFill>
            </a:endParaRPr>
          </a:p>
        </p:txBody>
      </p:sp>
      <p:sp>
        <p:nvSpPr>
          <p:cNvPr id="40" name="Rectangle 13"/>
          <p:cNvSpPr/>
          <p:nvPr/>
        </p:nvSpPr>
        <p:spPr>
          <a:xfrm>
            <a:off x="6040120" y="5560060"/>
            <a:ext cx="980440" cy="29908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r>
              <a:rPr lang="es-ES" altLang="ca-ES" dirty="0">
                <a:solidFill>
                  <a:srgbClr val="FF0000"/>
                </a:solidFill>
              </a:rPr>
              <a:t>Round</a:t>
            </a:r>
            <a:endParaRPr lang="es-ES" altLang="ca-ES" dirty="0">
              <a:solidFill>
                <a:srgbClr val="FF0000"/>
              </a:solidFill>
            </a:endParaRPr>
          </a:p>
        </p:txBody>
      </p:sp>
      <p:sp>
        <p:nvSpPr>
          <p:cNvPr id="41" name="Rectangle 13"/>
          <p:cNvSpPr/>
          <p:nvPr/>
        </p:nvSpPr>
        <p:spPr>
          <a:xfrm>
            <a:off x="3551555" y="3905885"/>
            <a:ext cx="1283335" cy="93027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rgbClr val="FF0000"/>
                </a:solidFill>
              </a:rPr>
              <a:t>FP</a:t>
            </a:r>
            <a:endParaRPr lang="es-ES" altLang="ca-ES" dirty="0">
              <a:solidFill>
                <a:srgbClr val="FF0000"/>
              </a:solidFill>
            </a:endParaRPr>
          </a:p>
          <a:p>
            <a:pPr algn="ctr"/>
            <a:r>
              <a:rPr lang="es-ES" altLang="ca-ES" dirty="0">
                <a:solidFill>
                  <a:srgbClr val="FF0000"/>
                </a:solidFill>
              </a:rPr>
              <a:t>Regfile</a:t>
            </a:r>
            <a:endParaRPr lang="es-ES" altLang="ca-ES" dirty="0">
              <a:solidFill>
                <a:srgbClr val="FF0000"/>
              </a:solidFill>
            </a:endParaRPr>
          </a:p>
        </p:txBody>
      </p:sp>
      <p:cxnSp>
        <p:nvCxnSpPr>
          <p:cNvPr id="42" name="Straight Arrow Connector 41"/>
          <p:cNvCxnSpPr/>
          <p:nvPr/>
        </p:nvCxnSpPr>
        <p:spPr>
          <a:xfrm>
            <a:off x="11316335" y="3699510"/>
            <a:ext cx="629920" cy="0"/>
          </a:xfrm>
          <a:prstGeom prst="straightConnector1">
            <a:avLst/>
          </a:prstGeom>
          <a:gradFill rotWithShape="0">
            <a:gsLst>
              <a:gs pos="0">
                <a:schemeClr val="accent1"/>
              </a:gs>
              <a:gs pos="100000">
                <a:schemeClr val="accent2"/>
              </a:gs>
            </a:gsLst>
            <a:lin ang="5400000" scaled="1"/>
          </a:gradFill>
          <a:ln w="63500" cap="rnd" cmpd="sng" algn="ctr">
            <a:solidFill>
              <a:schemeClr val="accent1"/>
            </a:solidFill>
            <a:prstDash val="solid"/>
            <a:round/>
            <a:headEnd type="none" w="med" len="med"/>
            <a:tailEnd type="none" w="med" len="med"/>
          </a:ln>
        </p:spPr>
      </p:cxnSp>
      <p:cxnSp>
        <p:nvCxnSpPr>
          <p:cNvPr id="43" name="Straight Arrow Connector 42"/>
          <p:cNvCxnSpPr/>
          <p:nvPr/>
        </p:nvCxnSpPr>
        <p:spPr>
          <a:xfrm>
            <a:off x="11946255" y="3699510"/>
            <a:ext cx="0" cy="62992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4" name="Text Box 43"/>
          <p:cNvSpPr txBox="1"/>
          <p:nvPr/>
        </p:nvSpPr>
        <p:spPr>
          <a:xfrm>
            <a:off x="10820400" y="4329430"/>
            <a:ext cx="1371600" cy="1476375"/>
          </a:xfrm>
          <a:prstGeom prst="rect">
            <a:avLst/>
          </a:prstGeom>
          <a:noFill/>
        </p:spPr>
        <p:txBody>
          <a:bodyPr wrap="square" rtlCol="0" anchor="t">
            <a:spAutoFit/>
          </a:bodyPr>
          <a:p>
            <a:pPr algn="r"/>
            <a:r>
              <a:rPr lang="es-ES"/>
              <a:t>ID's </a:t>
            </a:r>
            <a:endParaRPr lang="es-ES"/>
          </a:p>
          <a:p>
            <a:pPr algn="r"/>
            <a:r>
              <a:rPr lang="es-ES"/>
              <a:t>Regfile</a:t>
            </a:r>
            <a:endParaRPr lang="es-ES"/>
          </a:p>
          <a:p>
            <a:pPr algn="r"/>
            <a:r>
              <a:rPr lang="es-ES"/>
              <a:t>or </a:t>
            </a:r>
            <a:endParaRPr lang="es-ES"/>
          </a:p>
          <a:p>
            <a:pPr algn="r"/>
            <a:r>
              <a:rPr lang="es-ES"/>
              <a:t>FP</a:t>
            </a:r>
            <a:endParaRPr lang="es-ES"/>
          </a:p>
          <a:p>
            <a:pPr algn="r"/>
            <a:r>
              <a:rPr lang="es-ES"/>
              <a:t>Regfile</a:t>
            </a:r>
            <a:endParaRPr lang="es-ES"/>
          </a:p>
        </p:txBody>
      </p:sp>
      <p:sp>
        <p:nvSpPr>
          <p:cNvPr id="45" name="Rectangle 3"/>
          <p:cNvSpPr/>
          <p:nvPr/>
        </p:nvSpPr>
        <p:spPr>
          <a:xfrm>
            <a:off x="1225550" y="1268095"/>
            <a:ext cx="1843405" cy="479996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6" name="Rectangle 5"/>
          <p:cNvSpPr/>
          <p:nvPr/>
        </p:nvSpPr>
        <p:spPr>
          <a:xfrm>
            <a:off x="2574925" y="1412240"/>
            <a:ext cx="326390" cy="451040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dirty="0">
              <a:solidFill>
                <a:schemeClr val="tx1"/>
              </a:solidFill>
            </a:endParaRPr>
          </a:p>
        </p:txBody>
      </p:sp>
      <p:sp>
        <p:nvSpPr>
          <p:cNvPr id="47" name="Rectangle 13"/>
          <p:cNvSpPr/>
          <p:nvPr/>
        </p:nvSpPr>
        <p:spPr>
          <a:xfrm>
            <a:off x="1317625" y="5355590"/>
            <a:ext cx="1142365" cy="54737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cxnSp>
        <p:nvCxnSpPr>
          <p:cNvPr id="48" name="Straight Arrow Connector 47"/>
          <p:cNvCxnSpPr/>
          <p:nvPr/>
        </p:nvCxnSpPr>
        <p:spPr>
          <a:xfrm flipH="1">
            <a:off x="245745" y="5679440"/>
            <a:ext cx="99060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9" name="Straight Arrow Connector 48"/>
          <p:cNvCxnSpPr>
            <a:endCxn id="50" idx="1"/>
          </p:cNvCxnSpPr>
          <p:nvPr/>
        </p:nvCxnSpPr>
        <p:spPr>
          <a:xfrm>
            <a:off x="156210" y="2708910"/>
            <a:ext cx="109156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0" name="Text Box 49"/>
          <p:cNvSpPr txBox="1"/>
          <p:nvPr/>
        </p:nvSpPr>
        <p:spPr>
          <a:xfrm>
            <a:off x="1247775" y="2386330"/>
            <a:ext cx="1371600" cy="645160"/>
          </a:xfrm>
          <a:prstGeom prst="rect">
            <a:avLst/>
          </a:prstGeom>
          <a:noFill/>
        </p:spPr>
        <p:txBody>
          <a:bodyPr wrap="square" rtlCol="0" anchor="t">
            <a:spAutoFit/>
          </a:bodyPr>
          <a:p>
            <a:pPr algn="l"/>
            <a:r>
              <a:rPr lang="es-ES"/>
              <a:t>Instruction</a:t>
            </a:r>
            <a:endParaRPr lang="es-ES"/>
          </a:p>
          <a:p>
            <a:pPr algn="l"/>
            <a:r>
              <a:rPr lang="es-ES"/>
              <a:t>word</a:t>
            </a:r>
            <a:endParaRPr lang="es-ES"/>
          </a:p>
        </p:txBody>
      </p:sp>
      <p:sp>
        <p:nvSpPr>
          <p:cNvPr id="51" name="Text Box 50"/>
          <p:cNvSpPr txBox="1"/>
          <p:nvPr/>
        </p:nvSpPr>
        <p:spPr>
          <a:xfrm>
            <a:off x="10160" y="4573270"/>
            <a:ext cx="1371600" cy="922020"/>
          </a:xfrm>
          <a:prstGeom prst="rect">
            <a:avLst/>
          </a:prstGeom>
          <a:noFill/>
        </p:spPr>
        <p:txBody>
          <a:bodyPr wrap="square" rtlCol="0" anchor="t">
            <a:spAutoFit/>
          </a:bodyPr>
          <a:p>
            <a:pPr algn="l"/>
            <a:r>
              <a:rPr lang="es-ES"/>
              <a:t>Instruction Memory </a:t>
            </a:r>
            <a:endParaRPr lang="es-ES"/>
          </a:p>
          <a:p>
            <a:pPr algn="l"/>
            <a:r>
              <a:rPr lang="es-ES"/>
              <a:t>address</a:t>
            </a:r>
            <a:endParaRPr lang="es-ES"/>
          </a:p>
        </p:txBody>
      </p:sp>
      <p:sp>
        <p:nvSpPr>
          <p:cNvPr id="52" name="Rectangle 13"/>
          <p:cNvSpPr/>
          <p:nvPr/>
        </p:nvSpPr>
        <p:spPr>
          <a:xfrm>
            <a:off x="4554855" y="3121025"/>
            <a:ext cx="280035" cy="56769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sz="1200" dirty="0">
                <a:solidFill>
                  <a:srgbClr val="FF0000"/>
                </a:solidFill>
              </a:rPr>
              <a:t>FCSR</a:t>
            </a:r>
            <a:endParaRPr lang="es-ES" altLang="ca-ES" sz="1200" dirty="0">
              <a:solidFill>
                <a:srgbClr val="FF0000"/>
              </a:solidFill>
            </a:endParaRPr>
          </a:p>
        </p:txBody>
      </p:sp>
      <p:sp>
        <p:nvSpPr>
          <p:cNvPr id="3" name="Text Box 2"/>
          <p:cNvSpPr txBox="1"/>
          <p:nvPr/>
        </p:nvSpPr>
        <p:spPr>
          <a:xfrm>
            <a:off x="156210" y="6129020"/>
            <a:ext cx="4836160" cy="368300"/>
          </a:xfrm>
          <a:prstGeom prst="rect">
            <a:avLst/>
          </a:prstGeom>
          <a:noFill/>
        </p:spPr>
        <p:txBody>
          <a:bodyPr wrap="square" rtlCol="0" anchor="t">
            <a:spAutoFit/>
          </a:bodyPr>
          <a:p>
            <a:pPr algn="l"/>
            <a:r>
              <a:rPr lang="es-ES"/>
              <a:t>Subset F includes 27 new instructions.</a:t>
            </a:r>
            <a:endParaRPr lang="es-ES"/>
          </a:p>
        </p:txBody>
      </p:sp>
      <p:sp>
        <p:nvSpPr>
          <p:cNvPr id="11" name="Slide Number Placeholder 10"/>
          <p:cNvSpPr>
            <a:spLocks noGrp="1"/>
          </p:cNvSpPr>
          <p:nvPr>
            <p:ph type="sldNum" sz="quarter" idx="12"/>
          </p:nvPr>
        </p:nvSpPr>
        <p:spPr/>
        <p:txBody>
          <a:bodyPr/>
          <a:p>
            <a:fld id="{10B83142-66C5-4CA8-989E-3C5ACDE17E0A}" type="slidenum">
              <a:rPr lang="ca-ES" smtClean="0"/>
            </a:fld>
            <a:endParaRPr lang="ca-ES"/>
          </a:p>
        </p:txBody>
      </p:sp>
      <p:sp>
        <p:nvSpPr>
          <p:cNvPr id="4" name="Rectangle 13"/>
          <p:cNvSpPr/>
          <p:nvPr/>
        </p:nvSpPr>
        <p:spPr>
          <a:xfrm>
            <a:off x="5768340" y="6219190"/>
            <a:ext cx="1283335" cy="56959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1148080" cy="675640"/>
          </a:xfrm>
          <a:prstGeom prst="rect">
            <a:avLst/>
          </a:prstGeom>
          <a:noFill/>
        </p:spPr>
        <p:txBody>
          <a:bodyPr wrap="none" rtlCol="0">
            <a:spAutoFit/>
          </a:bodyPr>
          <a:p>
            <a:pPr algn="l"/>
            <a:r>
              <a:rPr lang="es-ES" altLang="en-US" sz="3800" b="1"/>
              <a:t>FPU</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cxnSp>
        <p:nvCxnSpPr>
          <p:cNvPr id="48" name="Straight Arrow Connector 47"/>
          <p:cNvCxnSpPr>
            <a:stCxn id="60" idx="3"/>
          </p:cNvCxnSpPr>
          <p:nvPr/>
        </p:nvCxnSpPr>
        <p:spPr>
          <a:xfrm flipV="1">
            <a:off x="9715500" y="5768975"/>
            <a:ext cx="43053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9" name="Straight Arrow Connector 48"/>
          <p:cNvCxnSpPr>
            <a:stCxn id="56" idx="3"/>
          </p:cNvCxnSpPr>
          <p:nvPr/>
        </p:nvCxnSpPr>
        <p:spPr>
          <a:xfrm>
            <a:off x="610870" y="5769610"/>
            <a:ext cx="45339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 name="Rectangle 13"/>
          <p:cNvSpPr/>
          <p:nvPr/>
        </p:nvSpPr>
        <p:spPr>
          <a:xfrm>
            <a:off x="1064260" y="533019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sp>
        <p:nvSpPr>
          <p:cNvPr id="15" name="Rectangle 13"/>
          <p:cNvSpPr/>
          <p:nvPr/>
        </p:nvSpPr>
        <p:spPr>
          <a:xfrm>
            <a:off x="2504440" y="5328920"/>
            <a:ext cx="121031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Exponent alignment</a:t>
            </a:r>
            <a:endParaRPr lang="es-ES" altLang="ca-ES" dirty="0">
              <a:solidFill>
                <a:schemeClr val="tx1"/>
              </a:solidFill>
            </a:endParaRPr>
          </a:p>
        </p:txBody>
      </p:sp>
      <p:cxnSp>
        <p:nvCxnSpPr>
          <p:cNvPr id="20" name="Straight Arrow Connector 19"/>
          <p:cNvCxnSpPr>
            <a:stCxn id="4" idx="3"/>
            <a:endCxn id="15" idx="1"/>
          </p:cNvCxnSpPr>
          <p:nvPr/>
        </p:nvCxnSpPr>
        <p:spPr>
          <a:xfrm flipV="1">
            <a:off x="2023745" y="5768975"/>
            <a:ext cx="480695"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21" name="Rectangle 13"/>
          <p:cNvSpPr/>
          <p:nvPr/>
        </p:nvSpPr>
        <p:spPr>
          <a:xfrm>
            <a:off x="4198620" y="5330190"/>
            <a:ext cx="1339215"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addition/</a:t>
            </a:r>
            <a:endParaRPr lang="es-ES" altLang="ca-ES" dirty="0">
              <a:solidFill>
                <a:schemeClr val="tx1"/>
              </a:solidFill>
            </a:endParaRPr>
          </a:p>
          <a:p>
            <a:pPr algn="ctr"/>
            <a:r>
              <a:rPr lang="es-ES" altLang="ca-ES" dirty="0">
                <a:solidFill>
                  <a:schemeClr val="tx1"/>
                </a:solidFill>
              </a:rPr>
              <a:t>subtraction</a:t>
            </a:r>
            <a:endParaRPr lang="es-ES" altLang="ca-ES" dirty="0">
              <a:solidFill>
                <a:schemeClr val="tx1"/>
              </a:solidFill>
            </a:endParaRPr>
          </a:p>
        </p:txBody>
      </p:sp>
      <p:cxnSp>
        <p:nvCxnSpPr>
          <p:cNvPr id="22" name="Straight Arrow Connector 21"/>
          <p:cNvCxnSpPr>
            <a:stCxn id="15" idx="3"/>
            <a:endCxn id="21" idx="1"/>
          </p:cNvCxnSpPr>
          <p:nvPr/>
        </p:nvCxnSpPr>
        <p:spPr>
          <a:xfrm>
            <a:off x="3714750" y="5768975"/>
            <a:ext cx="483870"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52" name="Straight Arrow Connector 51"/>
          <p:cNvCxnSpPr/>
          <p:nvPr/>
        </p:nvCxnSpPr>
        <p:spPr>
          <a:xfrm flipV="1">
            <a:off x="6002655" y="5768975"/>
            <a:ext cx="45339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3" name="Rectangle 13"/>
          <p:cNvSpPr/>
          <p:nvPr/>
        </p:nvSpPr>
        <p:spPr>
          <a:xfrm>
            <a:off x="6453505" y="5332095"/>
            <a:ext cx="119634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alignment</a:t>
            </a:r>
            <a:endParaRPr lang="es-ES" altLang="ca-ES" dirty="0">
              <a:solidFill>
                <a:schemeClr val="tx1"/>
              </a:solidFill>
            </a:endParaRPr>
          </a:p>
        </p:txBody>
      </p:sp>
      <p:sp>
        <p:nvSpPr>
          <p:cNvPr id="56" name="Rectangle 13"/>
          <p:cNvSpPr/>
          <p:nvPr/>
        </p:nvSpPr>
        <p:spPr>
          <a:xfrm>
            <a:off x="139700" y="4799965"/>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57" name="Rectangle 13"/>
          <p:cNvSpPr/>
          <p:nvPr/>
        </p:nvSpPr>
        <p:spPr>
          <a:xfrm>
            <a:off x="5537835" y="4799965"/>
            <a:ext cx="471170" cy="193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cxnSp>
        <p:nvCxnSpPr>
          <p:cNvPr id="59" name="Straight Arrow Connector 58"/>
          <p:cNvCxnSpPr>
            <a:endCxn id="58" idx="1"/>
          </p:cNvCxnSpPr>
          <p:nvPr/>
        </p:nvCxnSpPr>
        <p:spPr>
          <a:xfrm>
            <a:off x="7673340" y="5769610"/>
            <a:ext cx="38163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8" name="Rectangle 13"/>
          <p:cNvSpPr/>
          <p:nvPr/>
        </p:nvSpPr>
        <p:spPr>
          <a:xfrm>
            <a:off x="8054975" y="4799965"/>
            <a:ext cx="471170" cy="193929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0" name="Rectangle 13"/>
          <p:cNvSpPr/>
          <p:nvPr/>
        </p:nvSpPr>
        <p:spPr>
          <a:xfrm>
            <a:off x="8526145" y="5329555"/>
            <a:ext cx="118935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Rounding</a:t>
            </a:r>
            <a:endParaRPr lang="es-ES" altLang="ca-ES" dirty="0">
              <a:solidFill>
                <a:schemeClr val="tx1"/>
              </a:solidFill>
            </a:endParaRPr>
          </a:p>
        </p:txBody>
      </p:sp>
      <p:sp>
        <p:nvSpPr>
          <p:cNvPr id="64" name="Rectangle 13"/>
          <p:cNvSpPr/>
          <p:nvPr/>
        </p:nvSpPr>
        <p:spPr>
          <a:xfrm>
            <a:off x="10146030" y="532892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cxnSp>
        <p:nvCxnSpPr>
          <p:cNvPr id="66" name="Straight Arrow Connector 65"/>
          <p:cNvCxnSpPr>
            <a:stCxn id="64" idx="3"/>
          </p:cNvCxnSpPr>
          <p:nvPr/>
        </p:nvCxnSpPr>
        <p:spPr>
          <a:xfrm>
            <a:off x="11105515" y="5768975"/>
            <a:ext cx="39052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67" name="Rectangle 13"/>
          <p:cNvSpPr/>
          <p:nvPr/>
        </p:nvSpPr>
        <p:spPr>
          <a:xfrm>
            <a:off x="11496040" y="4799330"/>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8" name="Text Box 67"/>
          <p:cNvSpPr txBox="1"/>
          <p:nvPr/>
        </p:nvSpPr>
        <p:spPr>
          <a:xfrm>
            <a:off x="139700" y="4401820"/>
            <a:ext cx="5187950" cy="368300"/>
          </a:xfrm>
          <a:prstGeom prst="rect">
            <a:avLst/>
          </a:prstGeom>
          <a:noFill/>
        </p:spPr>
        <p:txBody>
          <a:bodyPr wrap="square" rtlCol="0" anchor="t">
            <a:spAutoFit/>
          </a:bodyPr>
          <a:p>
            <a:pPr algn="l"/>
            <a:r>
              <a:rPr lang="es-ES"/>
              <a:t>Data path of a regular FADD/FSUB operation: </a:t>
            </a:r>
            <a:endParaRPr lang="es-ES"/>
          </a:p>
        </p:txBody>
      </p:sp>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grpSp>
        <p:nvGrpSpPr>
          <p:cNvPr id="99" name="Group 98"/>
          <p:cNvGrpSpPr/>
          <p:nvPr/>
        </p:nvGrpSpPr>
        <p:grpSpPr>
          <a:xfrm>
            <a:off x="339090" y="2383790"/>
            <a:ext cx="3286125" cy="1863090"/>
            <a:chOff x="534" y="3754"/>
            <a:chExt cx="5175" cy="2934"/>
          </a:xfrm>
        </p:grpSpPr>
        <p:sp>
          <p:nvSpPr>
            <p:cNvPr id="69" name="Rectangle 13"/>
            <p:cNvSpPr/>
            <p:nvPr/>
          </p:nvSpPr>
          <p:spPr>
            <a:xfrm>
              <a:off x="535" y="4077"/>
              <a:ext cx="428" cy="3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70" name="Text Box 69"/>
            <p:cNvSpPr txBox="1"/>
            <p:nvPr/>
          </p:nvSpPr>
          <p:spPr>
            <a:xfrm>
              <a:off x="1003" y="3754"/>
              <a:ext cx="4706" cy="2935"/>
            </a:xfrm>
            <a:prstGeom prst="rect">
              <a:avLst/>
            </a:prstGeom>
            <a:noFill/>
          </p:spPr>
          <p:txBody>
            <a:bodyPr wrap="square" rtlCol="0" anchor="t">
              <a:spAutoFit/>
            </a:bodyPr>
            <a:p>
              <a:pPr algn="l">
                <a:lnSpc>
                  <a:spcPct val="160000"/>
                </a:lnSpc>
              </a:pPr>
              <a:r>
                <a:rPr lang="es-ES"/>
                <a:t>Core infrastructure</a:t>
              </a:r>
              <a:endParaRPr lang="es-ES"/>
            </a:p>
            <a:p>
              <a:pPr algn="l">
                <a:lnSpc>
                  <a:spcPct val="160000"/>
                </a:lnSpc>
              </a:pPr>
              <a:r>
                <a:rPr lang="es-ES"/>
                <a:t>FPU framework</a:t>
              </a:r>
              <a:endParaRPr lang="es-ES"/>
            </a:p>
            <a:p>
              <a:pPr algn="l">
                <a:lnSpc>
                  <a:spcPct val="160000"/>
                </a:lnSpc>
              </a:pPr>
              <a:r>
                <a:rPr lang="es-ES"/>
                <a:t>FADD/FSUB components </a:t>
              </a:r>
              <a:endParaRPr lang="es-ES"/>
            </a:p>
            <a:p>
              <a:pPr algn="l">
                <a:lnSpc>
                  <a:spcPct val="160000"/>
                </a:lnSpc>
              </a:pPr>
              <a:r>
                <a:rPr lang="es-ES"/>
                <a:t>Components to be added.</a:t>
              </a:r>
              <a:endParaRPr lang="es-ES"/>
            </a:p>
          </p:txBody>
        </p:sp>
        <p:sp>
          <p:nvSpPr>
            <p:cNvPr id="71" name="Rectangle 13"/>
            <p:cNvSpPr/>
            <p:nvPr/>
          </p:nvSpPr>
          <p:spPr>
            <a:xfrm>
              <a:off x="534" y="4764"/>
              <a:ext cx="428" cy="39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72" name="Rectangle 13"/>
            <p:cNvSpPr/>
            <p:nvPr/>
          </p:nvSpPr>
          <p:spPr>
            <a:xfrm>
              <a:off x="535" y="5459"/>
              <a:ext cx="428" cy="39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3" name="Rectangle 13"/>
            <p:cNvSpPr/>
            <p:nvPr/>
          </p:nvSpPr>
          <p:spPr>
            <a:xfrm>
              <a:off x="535" y="6142"/>
              <a:ext cx="428" cy="395"/>
            </a:xfrm>
            <a:prstGeom prst="rect">
              <a:avLst/>
            </a:prstGeom>
            <a:noFill/>
            <a:ln w="508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grpSp>
      <p:grpSp>
        <p:nvGrpSpPr>
          <p:cNvPr id="98" name="Group 97"/>
          <p:cNvGrpSpPr/>
          <p:nvPr/>
        </p:nvGrpSpPr>
        <p:grpSpPr>
          <a:xfrm>
            <a:off x="5232400" y="1027430"/>
            <a:ext cx="6813550" cy="3390900"/>
            <a:chOff x="8240" y="1618"/>
            <a:chExt cx="10730" cy="5340"/>
          </a:xfrm>
        </p:grpSpPr>
        <p:graphicFrame>
          <p:nvGraphicFramePr>
            <p:cNvPr id="85" name="Object 84"/>
            <p:cNvGraphicFramePr/>
            <p:nvPr/>
          </p:nvGraphicFramePr>
          <p:xfrm>
            <a:off x="8346" y="1618"/>
            <a:ext cx="10624" cy="5341"/>
          </p:xfrm>
          <a:graphic>
            <a:graphicData uri="http://schemas.openxmlformats.org/presentationml/2006/ole">
              <mc:AlternateContent xmlns:mc="http://schemas.openxmlformats.org/markup-compatibility/2006">
                <mc:Choice xmlns:v="urn:schemas-microsoft-com:vml" Requires="v">
                  <p:oleObj spid="_x0000_s86" name="" r:id="rId2" imgW="7620000" imgH="3800475" progId="Paint.Picture">
                    <p:embed/>
                  </p:oleObj>
                </mc:Choice>
                <mc:Fallback>
                  <p:oleObj name="" r:id="rId2" imgW="7620000" imgH="3800475" progId="Paint.Picture">
                    <p:embed/>
                    <p:pic>
                      <p:nvPicPr>
                        <p:cNvPr id="0" name="Picture 85"/>
                        <p:cNvPicPr/>
                        <p:nvPr/>
                      </p:nvPicPr>
                      <p:blipFill>
                        <a:blip r:embed="rId3"/>
                        <a:stretch>
                          <a:fillRect/>
                        </a:stretch>
                      </p:blipFill>
                      <p:spPr>
                        <a:xfrm>
                          <a:off x="8346" y="1618"/>
                          <a:ext cx="10624" cy="5341"/>
                        </a:xfrm>
                        <a:prstGeom prst="rect">
                          <a:avLst/>
                        </a:prstGeom>
                      </p:spPr>
                    </p:pic>
                  </p:oleObj>
                </mc:Fallback>
              </mc:AlternateContent>
            </a:graphicData>
          </a:graphic>
        </p:graphicFrame>
        <p:sp>
          <p:nvSpPr>
            <p:cNvPr id="74" name="Rectangle 13"/>
            <p:cNvSpPr/>
            <p:nvPr/>
          </p:nvSpPr>
          <p:spPr>
            <a:xfrm>
              <a:off x="8240" y="4625"/>
              <a:ext cx="469" cy="228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5" name="Rectangle 13"/>
            <p:cNvSpPr/>
            <p:nvPr/>
          </p:nvSpPr>
          <p:spPr>
            <a:xfrm>
              <a:off x="17888" y="2107"/>
              <a:ext cx="1032" cy="48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6" name="Rectangle 13"/>
            <p:cNvSpPr/>
            <p:nvPr/>
          </p:nvSpPr>
          <p:spPr>
            <a:xfrm>
              <a:off x="9280" y="4524"/>
              <a:ext cx="833" cy="2163"/>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7" name="Rectangle 13"/>
            <p:cNvSpPr/>
            <p:nvPr/>
          </p:nvSpPr>
          <p:spPr>
            <a:xfrm>
              <a:off x="10507" y="2534"/>
              <a:ext cx="4207" cy="1502"/>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8" name="Rectangle 13"/>
            <p:cNvSpPr/>
            <p:nvPr/>
          </p:nvSpPr>
          <p:spPr>
            <a:xfrm>
              <a:off x="12893" y="4523"/>
              <a:ext cx="4469" cy="2164"/>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79" name="Rectangle 13"/>
            <p:cNvSpPr/>
            <p:nvPr/>
          </p:nvSpPr>
          <p:spPr>
            <a:xfrm>
              <a:off x="10713" y="4523"/>
              <a:ext cx="2047" cy="50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97" name="Rectangle 13"/>
            <p:cNvSpPr/>
            <p:nvPr/>
          </p:nvSpPr>
          <p:spPr>
            <a:xfrm>
              <a:off x="10537" y="1619"/>
              <a:ext cx="3911" cy="4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82625" y="1074420"/>
            <a:ext cx="8996045" cy="5303520"/>
          </a:xfrm>
          <a:prstGeom prst="rect">
            <a:avLst/>
          </a:prstGeom>
          <a:noFill/>
        </p:spPr>
        <p:txBody>
          <a:bodyPr wrap="square" rtlCol="0">
            <a:spAutoFit/>
          </a:bodyPr>
          <a:p>
            <a:pPr marL="457200" indent="-457200" algn="l">
              <a:lnSpc>
                <a:spcPct val="110000"/>
              </a:lnSpc>
              <a:buFont typeface="Arial" panose="020B0604020202020204" pitchFamily="34" charset="0"/>
              <a:buChar char="•"/>
            </a:pPr>
            <a:r>
              <a:rPr lang="es-ES" altLang="en-US" sz="2800"/>
              <a:t>What is RISC-V and why use it.</a:t>
            </a:r>
            <a:endParaRPr lang="es-ES" altLang="en-US" sz="2800"/>
          </a:p>
          <a:p>
            <a:pPr marL="457200" indent="-457200" algn="l">
              <a:lnSpc>
                <a:spcPct val="110000"/>
              </a:lnSpc>
              <a:buFont typeface="Arial" panose="020B0604020202020204" pitchFamily="34" charset="0"/>
              <a:buChar char="•"/>
            </a:pPr>
            <a:r>
              <a:rPr lang="es-ES" altLang="en-US" sz="2800"/>
              <a:t>Goals of this project.</a:t>
            </a:r>
            <a:endParaRPr lang="es-ES" altLang="en-US" sz="2800"/>
          </a:p>
          <a:p>
            <a:pPr marL="457200" indent="-457200" algn="l">
              <a:lnSpc>
                <a:spcPct val="110000"/>
              </a:lnSpc>
              <a:buFont typeface="Arial" panose="020B0604020202020204" pitchFamily="34" charset="0"/>
              <a:buChar char="•"/>
            </a:pPr>
            <a:r>
              <a:rPr lang="es-ES" altLang="en-US" sz="2800"/>
              <a:t>Project methodology.</a:t>
            </a:r>
            <a:endParaRPr lang="es-ES" altLang="en-US" sz="2800"/>
          </a:p>
          <a:p>
            <a:pPr marL="457200" indent="-457200" algn="l">
              <a:lnSpc>
                <a:spcPct val="110000"/>
              </a:lnSpc>
              <a:buFont typeface="Arial" panose="020B0604020202020204" pitchFamily="34" charset="0"/>
              <a:buChar char="•"/>
            </a:pPr>
            <a:r>
              <a:rPr lang="es-ES" altLang="en-US" sz="2800"/>
              <a:t>RV32I pipeline core.</a:t>
            </a:r>
            <a:endParaRPr lang="es-ES" altLang="en-US" sz="2800"/>
          </a:p>
          <a:p>
            <a:pPr marL="457200" indent="-457200" algn="l">
              <a:lnSpc>
                <a:spcPct val="110000"/>
              </a:lnSpc>
              <a:buFont typeface="Arial" panose="020B0604020202020204" pitchFamily="34" charset="0"/>
              <a:buChar char="•"/>
            </a:pPr>
            <a:r>
              <a:rPr lang="es-ES" altLang="en-US" sz="2800"/>
              <a:t>RV32IM core.</a:t>
            </a:r>
            <a:endParaRPr lang="es-ES" altLang="en-US" sz="2800"/>
          </a:p>
          <a:p>
            <a:pPr marL="457200" indent="-457200" algn="l">
              <a:lnSpc>
                <a:spcPct val="110000"/>
              </a:lnSpc>
              <a:buFont typeface="Arial" panose="020B0604020202020204" pitchFamily="34" charset="0"/>
              <a:buChar char="•"/>
            </a:pPr>
            <a:r>
              <a:rPr lang="es-ES" altLang="en-US" sz="2800"/>
              <a:t>MULDIV component.</a:t>
            </a:r>
            <a:endParaRPr lang="es-ES" altLang="en-US" sz="2800"/>
          </a:p>
          <a:p>
            <a:pPr marL="457200" indent="-457200" algn="l">
              <a:lnSpc>
                <a:spcPct val="110000"/>
              </a:lnSpc>
              <a:buFont typeface="Arial" panose="020B0604020202020204" pitchFamily="34" charset="0"/>
              <a:buChar char="•"/>
            </a:pPr>
            <a:r>
              <a:rPr lang="es-ES" altLang="en-US" sz="2800"/>
              <a:t>RV32IMF core.</a:t>
            </a:r>
            <a:endParaRPr lang="es-ES" altLang="en-US" sz="2800"/>
          </a:p>
          <a:p>
            <a:pPr marL="457200" indent="-457200" algn="l">
              <a:lnSpc>
                <a:spcPct val="110000"/>
              </a:lnSpc>
              <a:buFont typeface="Arial" panose="020B0604020202020204" pitchFamily="34" charset="0"/>
              <a:buChar char="•"/>
            </a:pPr>
            <a:r>
              <a:rPr lang="es-ES" altLang="en-US" sz="2800"/>
              <a:t>FPU component.</a:t>
            </a:r>
            <a:endParaRPr lang="es-ES" altLang="en-US" sz="2800"/>
          </a:p>
          <a:p>
            <a:pPr marL="457200" indent="-457200" algn="l">
              <a:lnSpc>
                <a:spcPct val="110000"/>
              </a:lnSpc>
              <a:buFont typeface="Arial" panose="020B0604020202020204" pitchFamily="34" charset="0"/>
              <a:buChar char="•"/>
            </a:pPr>
            <a:r>
              <a:rPr lang="es-ES" altLang="en-US" sz="2800"/>
              <a:t>Developed RISC-V cores comparison.</a:t>
            </a:r>
            <a:endParaRPr lang="es-ES" altLang="en-US" sz="2800"/>
          </a:p>
          <a:p>
            <a:pPr marL="457200" indent="-457200" algn="l">
              <a:lnSpc>
                <a:spcPct val="110000"/>
              </a:lnSpc>
              <a:buFont typeface="Arial" panose="020B0604020202020204" pitchFamily="34" charset="0"/>
              <a:buChar char="•"/>
            </a:pPr>
            <a:r>
              <a:rPr lang="es-ES" altLang="en-US" sz="2800"/>
              <a:t>Validation.</a:t>
            </a:r>
            <a:endParaRPr lang="es-ES" altLang="en-US" sz="2800"/>
          </a:p>
          <a:p>
            <a:pPr marL="457200" indent="-457200" algn="l">
              <a:lnSpc>
                <a:spcPct val="110000"/>
              </a:lnSpc>
              <a:buFont typeface="Arial" panose="020B0604020202020204" pitchFamily="34" charset="0"/>
              <a:buChar char="•"/>
            </a:pPr>
            <a:r>
              <a:rPr lang="es-ES" altLang="en-US" sz="2800"/>
              <a:t>Conclusions.</a:t>
            </a:r>
            <a:endParaRPr lang="es-ES" altLang="en-US" sz="2800"/>
          </a:p>
        </p:txBody>
      </p:sp>
      <p:sp>
        <p:nvSpPr>
          <p:cNvPr id="2" name="Text Box 1"/>
          <p:cNvSpPr txBox="1"/>
          <p:nvPr/>
        </p:nvSpPr>
        <p:spPr>
          <a:xfrm>
            <a:off x="1777365" y="150495"/>
            <a:ext cx="2273935" cy="675640"/>
          </a:xfrm>
          <a:prstGeom prst="rect">
            <a:avLst/>
          </a:prstGeom>
          <a:noFill/>
        </p:spPr>
        <p:txBody>
          <a:bodyPr wrap="none" rtlCol="0">
            <a:spAutoFit/>
          </a:bodyPr>
          <a:p>
            <a:pPr algn="l"/>
            <a:r>
              <a:rPr lang="es-ES" altLang="en-US" sz="3800" b="1"/>
              <a:t>Contents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Slide Number Placeholder 4"/>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1148080" cy="675640"/>
          </a:xfrm>
          <a:prstGeom prst="rect">
            <a:avLst/>
          </a:prstGeom>
          <a:noFill/>
        </p:spPr>
        <p:txBody>
          <a:bodyPr wrap="none" rtlCol="0">
            <a:spAutoFit/>
          </a:bodyPr>
          <a:p>
            <a:pPr algn="l"/>
            <a:r>
              <a:rPr lang="es-ES" altLang="en-US" sz="3800" b="1"/>
              <a:t>FPU</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cxnSp>
        <p:nvCxnSpPr>
          <p:cNvPr id="48" name="Straight Arrow Connector 47"/>
          <p:cNvCxnSpPr>
            <a:stCxn id="60" idx="3"/>
          </p:cNvCxnSpPr>
          <p:nvPr/>
        </p:nvCxnSpPr>
        <p:spPr>
          <a:xfrm flipV="1">
            <a:off x="9715500" y="5768975"/>
            <a:ext cx="43053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49" name="Straight Arrow Connector 48"/>
          <p:cNvCxnSpPr>
            <a:stCxn id="56" idx="3"/>
          </p:cNvCxnSpPr>
          <p:nvPr/>
        </p:nvCxnSpPr>
        <p:spPr>
          <a:xfrm>
            <a:off x="610870" y="5769610"/>
            <a:ext cx="45339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4" name="Rectangle 13"/>
          <p:cNvSpPr/>
          <p:nvPr/>
        </p:nvSpPr>
        <p:spPr>
          <a:xfrm>
            <a:off x="1064260" y="533019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sp>
        <p:nvSpPr>
          <p:cNvPr id="15" name="Rectangle 13"/>
          <p:cNvSpPr/>
          <p:nvPr/>
        </p:nvSpPr>
        <p:spPr>
          <a:xfrm>
            <a:off x="2504440" y="5328920"/>
            <a:ext cx="121031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Exponent alignment</a:t>
            </a:r>
            <a:endParaRPr lang="es-ES" altLang="ca-ES" dirty="0">
              <a:solidFill>
                <a:schemeClr val="tx1"/>
              </a:solidFill>
            </a:endParaRPr>
          </a:p>
        </p:txBody>
      </p:sp>
      <p:cxnSp>
        <p:nvCxnSpPr>
          <p:cNvPr id="20" name="Straight Arrow Connector 19"/>
          <p:cNvCxnSpPr>
            <a:stCxn id="4" idx="3"/>
            <a:endCxn id="15" idx="1"/>
          </p:cNvCxnSpPr>
          <p:nvPr/>
        </p:nvCxnSpPr>
        <p:spPr>
          <a:xfrm flipV="1">
            <a:off x="2023745" y="5768975"/>
            <a:ext cx="480695"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21" name="Rectangle 13"/>
          <p:cNvSpPr/>
          <p:nvPr/>
        </p:nvSpPr>
        <p:spPr>
          <a:xfrm>
            <a:off x="4198620" y="5330190"/>
            <a:ext cx="1339215"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addition/</a:t>
            </a:r>
            <a:endParaRPr lang="es-ES" altLang="ca-ES" dirty="0">
              <a:solidFill>
                <a:schemeClr val="tx1"/>
              </a:solidFill>
            </a:endParaRPr>
          </a:p>
          <a:p>
            <a:pPr algn="ctr"/>
            <a:r>
              <a:rPr lang="es-ES" altLang="ca-ES" dirty="0">
                <a:solidFill>
                  <a:schemeClr val="tx1"/>
                </a:solidFill>
              </a:rPr>
              <a:t>subtraction</a:t>
            </a:r>
            <a:endParaRPr lang="es-ES" altLang="ca-ES" dirty="0">
              <a:solidFill>
                <a:schemeClr val="tx1"/>
              </a:solidFill>
            </a:endParaRPr>
          </a:p>
        </p:txBody>
      </p:sp>
      <p:cxnSp>
        <p:nvCxnSpPr>
          <p:cNvPr id="22" name="Straight Arrow Connector 21"/>
          <p:cNvCxnSpPr>
            <a:stCxn id="15" idx="3"/>
            <a:endCxn id="21" idx="1"/>
          </p:cNvCxnSpPr>
          <p:nvPr/>
        </p:nvCxnSpPr>
        <p:spPr>
          <a:xfrm>
            <a:off x="3714750" y="5768975"/>
            <a:ext cx="483870" cy="127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52" name="Straight Arrow Connector 51"/>
          <p:cNvCxnSpPr/>
          <p:nvPr/>
        </p:nvCxnSpPr>
        <p:spPr>
          <a:xfrm flipV="1">
            <a:off x="6002655" y="5768975"/>
            <a:ext cx="453390" cy="63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3" name="Rectangle 13"/>
          <p:cNvSpPr/>
          <p:nvPr/>
        </p:nvSpPr>
        <p:spPr>
          <a:xfrm>
            <a:off x="6453505" y="5332095"/>
            <a:ext cx="1196340" cy="88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mantissa</a:t>
            </a:r>
            <a:endParaRPr lang="es-ES" altLang="ca-ES" dirty="0">
              <a:solidFill>
                <a:schemeClr val="tx1"/>
              </a:solidFill>
            </a:endParaRPr>
          </a:p>
          <a:p>
            <a:pPr algn="ctr"/>
            <a:r>
              <a:rPr lang="es-ES" altLang="ca-ES" dirty="0">
                <a:solidFill>
                  <a:schemeClr val="tx1"/>
                </a:solidFill>
              </a:rPr>
              <a:t>alignment</a:t>
            </a:r>
            <a:endParaRPr lang="es-ES" altLang="ca-ES" dirty="0">
              <a:solidFill>
                <a:schemeClr val="tx1"/>
              </a:solidFill>
            </a:endParaRPr>
          </a:p>
        </p:txBody>
      </p:sp>
      <p:sp>
        <p:nvSpPr>
          <p:cNvPr id="56" name="Rectangle 13"/>
          <p:cNvSpPr/>
          <p:nvPr/>
        </p:nvSpPr>
        <p:spPr>
          <a:xfrm>
            <a:off x="139700" y="4799965"/>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57" name="Rectangle 13"/>
          <p:cNvSpPr/>
          <p:nvPr/>
        </p:nvSpPr>
        <p:spPr>
          <a:xfrm>
            <a:off x="5537835" y="4799965"/>
            <a:ext cx="471170" cy="193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cxnSp>
        <p:nvCxnSpPr>
          <p:cNvPr id="59" name="Straight Arrow Connector 58"/>
          <p:cNvCxnSpPr>
            <a:endCxn id="58" idx="1"/>
          </p:cNvCxnSpPr>
          <p:nvPr/>
        </p:nvCxnSpPr>
        <p:spPr>
          <a:xfrm>
            <a:off x="7673340" y="5769610"/>
            <a:ext cx="38163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58" name="Rectangle 13"/>
          <p:cNvSpPr/>
          <p:nvPr/>
        </p:nvSpPr>
        <p:spPr>
          <a:xfrm>
            <a:off x="8054975" y="4799965"/>
            <a:ext cx="471170" cy="193929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0" name="Rectangle 13"/>
          <p:cNvSpPr/>
          <p:nvPr/>
        </p:nvSpPr>
        <p:spPr>
          <a:xfrm>
            <a:off x="8526145" y="5329555"/>
            <a:ext cx="118935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Rounding</a:t>
            </a:r>
            <a:endParaRPr lang="es-ES" altLang="ca-ES" dirty="0">
              <a:solidFill>
                <a:schemeClr val="tx1"/>
              </a:solidFill>
            </a:endParaRPr>
          </a:p>
        </p:txBody>
      </p:sp>
      <p:sp>
        <p:nvSpPr>
          <p:cNvPr id="64" name="Rectangle 13"/>
          <p:cNvSpPr/>
          <p:nvPr/>
        </p:nvSpPr>
        <p:spPr>
          <a:xfrm>
            <a:off x="10146030" y="5328920"/>
            <a:ext cx="959485" cy="88011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Special case filtering</a:t>
            </a:r>
            <a:endParaRPr lang="es-ES" altLang="ca-ES" dirty="0">
              <a:solidFill>
                <a:schemeClr val="tx1"/>
              </a:solidFill>
            </a:endParaRPr>
          </a:p>
        </p:txBody>
      </p:sp>
      <p:cxnSp>
        <p:nvCxnSpPr>
          <p:cNvPr id="66" name="Straight Arrow Connector 65"/>
          <p:cNvCxnSpPr>
            <a:stCxn id="64" idx="3"/>
          </p:cNvCxnSpPr>
          <p:nvPr/>
        </p:nvCxnSpPr>
        <p:spPr>
          <a:xfrm>
            <a:off x="11105515" y="5768975"/>
            <a:ext cx="39052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67" name="Rectangle 13"/>
          <p:cNvSpPr/>
          <p:nvPr/>
        </p:nvSpPr>
        <p:spPr>
          <a:xfrm>
            <a:off x="11496040" y="4799330"/>
            <a:ext cx="471170" cy="1939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r>
              <a:rPr lang="es-ES" altLang="ca-ES" dirty="0">
                <a:solidFill>
                  <a:schemeClr val="tx1"/>
                </a:solidFill>
              </a:rPr>
              <a:t>Pipeline register</a:t>
            </a:r>
            <a:endParaRPr lang="es-ES" altLang="ca-ES" dirty="0">
              <a:solidFill>
                <a:schemeClr val="tx1"/>
              </a:solidFill>
            </a:endParaRPr>
          </a:p>
        </p:txBody>
      </p:sp>
      <p:sp>
        <p:nvSpPr>
          <p:cNvPr id="68" name="Text Box 67"/>
          <p:cNvSpPr txBox="1"/>
          <p:nvPr/>
        </p:nvSpPr>
        <p:spPr>
          <a:xfrm>
            <a:off x="139700" y="4401820"/>
            <a:ext cx="5187950" cy="368300"/>
          </a:xfrm>
          <a:prstGeom prst="rect">
            <a:avLst/>
          </a:prstGeom>
          <a:noFill/>
        </p:spPr>
        <p:txBody>
          <a:bodyPr wrap="square" rtlCol="0" anchor="t">
            <a:spAutoFit/>
          </a:bodyPr>
          <a:p>
            <a:pPr algn="l"/>
            <a:r>
              <a:rPr lang="es-ES"/>
              <a:t>Data path of a regular FADD/FSUB operation: </a:t>
            </a:r>
            <a:endParaRPr lang="es-ES"/>
          </a:p>
        </p:txBody>
      </p:sp>
      <p:pic>
        <p:nvPicPr>
          <p:cNvPr id="80" name="Picture 79"/>
          <p:cNvPicPr>
            <a:picLocks noChangeAspect="1"/>
          </p:cNvPicPr>
          <p:nvPr/>
        </p:nvPicPr>
        <p:blipFill>
          <a:blip r:embed="rId2"/>
          <a:srcRect l="8368" r="20909" b="16991"/>
          <a:stretch>
            <a:fillRect/>
          </a:stretch>
        </p:blipFill>
        <p:spPr>
          <a:xfrm>
            <a:off x="5715" y="1196975"/>
            <a:ext cx="5247640" cy="1102995"/>
          </a:xfrm>
          <a:prstGeom prst="rect">
            <a:avLst/>
          </a:prstGeom>
        </p:spPr>
      </p:pic>
      <p:sp>
        <p:nvSpPr>
          <p:cNvPr id="3" name="Text Box 2"/>
          <p:cNvSpPr txBox="1"/>
          <p:nvPr/>
        </p:nvSpPr>
        <p:spPr>
          <a:xfrm>
            <a:off x="1429385" y="2299970"/>
            <a:ext cx="3783965" cy="1198880"/>
          </a:xfrm>
          <a:prstGeom prst="rect">
            <a:avLst/>
          </a:prstGeom>
          <a:noFill/>
        </p:spPr>
        <p:txBody>
          <a:bodyPr wrap="square" rtlCol="0" anchor="t">
            <a:spAutoFit/>
          </a:bodyPr>
          <a:p>
            <a:pPr algn="r"/>
            <a:r>
              <a:rPr lang="es-ES">
                <a:solidFill>
                  <a:srgbClr val="FF0000"/>
                </a:solidFill>
              </a:rPr>
              <a:t>3 times the max. freq. with pipeline</a:t>
            </a:r>
            <a:endParaRPr lang="es-ES">
              <a:solidFill>
                <a:srgbClr val="FF0000"/>
              </a:solidFill>
            </a:endParaRPr>
          </a:p>
          <a:p>
            <a:pPr algn="r"/>
            <a:r>
              <a:rPr lang="es-ES">
                <a:solidFill>
                  <a:srgbClr val="FF0000"/>
                </a:solidFill>
              </a:rPr>
              <a:t>latency = 3 clock cycles</a:t>
            </a:r>
            <a:endParaRPr lang="es-ES">
              <a:solidFill>
                <a:srgbClr val="FF0000"/>
              </a:solidFill>
            </a:endParaRPr>
          </a:p>
          <a:p>
            <a:pPr algn="r"/>
            <a:endParaRPr lang="es-ES">
              <a:solidFill>
                <a:srgbClr val="FF0000"/>
              </a:solidFill>
            </a:endParaRPr>
          </a:p>
          <a:p>
            <a:pPr algn="r"/>
            <a:r>
              <a:rPr lang="es-ES">
                <a:solidFill>
                  <a:srgbClr val="FF0000"/>
                </a:solidFill>
              </a:rPr>
              <a:t>Well balanced pipeline</a:t>
            </a:r>
            <a:r>
              <a:rPr lang="es-ES"/>
              <a:t> </a:t>
            </a:r>
            <a:endParaRPr lang="es-ES"/>
          </a:p>
        </p:txBody>
      </p:sp>
      <p:cxnSp>
        <p:nvCxnSpPr>
          <p:cNvPr id="6" name="Straight Arrow Connector 5"/>
          <p:cNvCxnSpPr/>
          <p:nvPr/>
        </p:nvCxnSpPr>
        <p:spPr>
          <a:xfrm>
            <a:off x="3126105" y="1809115"/>
            <a:ext cx="0" cy="45021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7" name="Straight Arrow Connector 6"/>
          <p:cNvCxnSpPr/>
          <p:nvPr/>
        </p:nvCxnSpPr>
        <p:spPr>
          <a:xfrm flipH="1">
            <a:off x="2766060" y="1809115"/>
            <a:ext cx="62992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grpSp>
        <p:nvGrpSpPr>
          <p:cNvPr id="98" name="Group 97"/>
          <p:cNvGrpSpPr/>
          <p:nvPr/>
        </p:nvGrpSpPr>
        <p:grpSpPr>
          <a:xfrm>
            <a:off x="5232400" y="1027430"/>
            <a:ext cx="6813550" cy="3390900"/>
            <a:chOff x="8240" y="1618"/>
            <a:chExt cx="10730" cy="5340"/>
          </a:xfrm>
        </p:grpSpPr>
        <p:graphicFrame>
          <p:nvGraphicFramePr>
            <p:cNvPr id="85" name="Object 84"/>
            <p:cNvGraphicFramePr/>
            <p:nvPr/>
          </p:nvGraphicFramePr>
          <p:xfrm>
            <a:off x="8346" y="1618"/>
            <a:ext cx="10624" cy="5341"/>
          </p:xfrm>
          <a:graphic>
            <a:graphicData uri="http://schemas.openxmlformats.org/presentationml/2006/ole">
              <mc:AlternateContent xmlns:mc="http://schemas.openxmlformats.org/markup-compatibility/2006">
                <mc:Choice xmlns:v="urn:schemas-microsoft-com:vml" Requires="v">
                  <p:oleObj spid="_x0000_s86" name="" r:id="rId3" imgW="7620000" imgH="3800475" progId="Paint.Picture">
                    <p:embed/>
                  </p:oleObj>
                </mc:Choice>
                <mc:Fallback>
                  <p:oleObj name="" r:id="rId3" imgW="7620000" imgH="3800475" progId="Paint.Picture">
                    <p:embed/>
                    <p:pic>
                      <p:nvPicPr>
                        <p:cNvPr id="0" name="Picture 85"/>
                        <p:cNvPicPr/>
                        <p:nvPr/>
                      </p:nvPicPr>
                      <p:blipFill>
                        <a:blip r:embed="rId4"/>
                        <a:stretch>
                          <a:fillRect/>
                        </a:stretch>
                      </p:blipFill>
                      <p:spPr>
                        <a:xfrm>
                          <a:off x="8346" y="1618"/>
                          <a:ext cx="10624" cy="5341"/>
                        </a:xfrm>
                        <a:prstGeom prst="rect">
                          <a:avLst/>
                        </a:prstGeom>
                      </p:spPr>
                    </p:pic>
                  </p:oleObj>
                </mc:Fallback>
              </mc:AlternateContent>
            </a:graphicData>
          </a:graphic>
        </p:graphicFrame>
        <p:sp>
          <p:nvSpPr>
            <p:cNvPr id="5" name="Rectangle 13"/>
            <p:cNvSpPr/>
            <p:nvPr/>
          </p:nvSpPr>
          <p:spPr>
            <a:xfrm>
              <a:off x="8240" y="4625"/>
              <a:ext cx="469" cy="228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0" name="Rectangle 13"/>
            <p:cNvSpPr/>
            <p:nvPr/>
          </p:nvSpPr>
          <p:spPr>
            <a:xfrm>
              <a:off x="17888" y="2107"/>
              <a:ext cx="1032" cy="48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2" name="Rectangle 13"/>
            <p:cNvSpPr/>
            <p:nvPr/>
          </p:nvSpPr>
          <p:spPr>
            <a:xfrm>
              <a:off x="9280" y="4524"/>
              <a:ext cx="833" cy="2163"/>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3" name="Rectangle 13"/>
            <p:cNvSpPr/>
            <p:nvPr/>
          </p:nvSpPr>
          <p:spPr>
            <a:xfrm>
              <a:off x="10507" y="2534"/>
              <a:ext cx="4207" cy="1502"/>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4" name="Rectangle 13"/>
            <p:cNvSpPr/>
            <p:nvPr/>
          </p:nvSpPr>
          <p:spPr>
            <a:xfrm>
              <a:off x="12893" y="4523"/>
              <a:ext cx="4469" cy="2164"/>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16" name="Rectangle 13"/>
            <p:cNvSpPr/>
            <p:nvPr/>
          </p:nvSpPr>
          <p:spPr>
            <a:xfrm>
              <a:off x="10713" y="4523"/>
              <a:ext cx="2047" cy="50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sp>
          <p:nvSpPr>
            <p:cNvPr id="97" name="Rectangle 13"/>
            <p:cNvSpPr/>
            <p:nvPr/>
          </p:nvSpPr>
          <p:spPr>
            <a:xfrm>
              <a:off x="10537" y="1619"/>
              <a:ext cx="3911" cy="4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p>
              <a:pPr algn="ctr"/>
              <a:endParaRPr lang="es-ES" altLang="ca-ES" dirty="0">
                <a:solidFill>
                  <a:schemeClr val="tx1"/>
                </a:solidFill>
              </a:endParaRPr>
            </a:p>
          </p:txBody>
        </p:sp>
      </p:grpSp>
      <p:grpSp>
        <p:nvGrpSpPr>
          <p:cNvPr id="99" name="Group 98"/>
          <p:cNvGrpSpPr/>
          <p:nvPr/>
        </p:nvGrpSpPr>
        <p:grpSpPr>
          <a:xfrm>
            <a:off x="339090" y="2383790"/>
            <a:ext cx="3286125" cy="1863090"/>
            <a:chOff x="534" y="3754"/>
            <a:chExt cx="5175" cy="2934"/>
          </a:xfrm>
        </p:grpSpPr>
        <p:sp>
          <p:nvSpPr>
            <p:cNvPr id="25" name="Rectangle 13"/>
            <p:cNvSpPr/>
            <p:nvPr/>
          </p:nvSpPr>
          <p:spPr>
            <a:xfrm>
              <a:off x="535" y="4077"/>
              <a:ext cx="428" cy="3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26" name="Text Box 25"/>
            <p:cNvSpPr txBox="1"/>
            <p:nvPr/>
          </p:nvSpPr>
          <p:spPr>
            <a:xfrm>
              <a:off x="1003" y="3754"/>
              <a:ext cx="4706" cy="2935"/>
            </a:xfrm>
            <a:prstGeom prst="rect">
              <a:avLst/>
            </a:prstGeom>
            <a:noFill/>
          </p:spPr>
          <p:txBody>
            <a:bodyPr wrap="square" rtlCol="0" anchor="t">
              <a:spAutoFit/>
            </a:bodyPr>
            <a:p>
              <a:pPr algn="l">
                <a:lnSpc>
                  <a:spcPct val="160000"/>
                </a:lnSpc>
              </a:pPr>
              <a:r>
                <a:rPr lang="es-ES"/>
                <a:t>Core infrastructure</a:t>
              </a:r>
              <a:endParaRPr lang="es-ES"/>
            </a:p>
            <a:p>
              <a:pPr algn="l">
                <a:lnSpc>
                  <a:spcPct val="160000"/>
                </a:lnSpc>
              </a:pPr>
              <a:r>
                <a:rPr lang="es-ES"/>
                <a:t>FPU framework</a:t>
              </a:r>
              <a:endParaRPr lang="es-ES"/>
            </a:p>
            <a:p>
              <a:pPr algn="l">
                <a:lnSpc>
                  <a:spcPct val="160000"/>
                </a:lnSpc>
              </a:pPr>
              <a:r>
                <a:rPr lang="es-ES"/>
                <a:t>FADD/FSUB components </a:t>
              </a:r>
              <a:endParaRPr lang="es-ES"/>
            </a:p>
            <a:p>
              <a:pPr algn="l">
                <a:lnSpc>
                  <a:spcPct val="160000"/>
                </a:lnSpc>
              </a:pPr>
              <a:r>
                <a:rPr lang="es-ES"/>
                <a:t>Components to be added.</a:t>
              </a:r>
              <a:endParaRPr lang="es-ES"/>
            </a:p>
          </p:txBody>
        </p:sp>
        <p:sp>
          <p:nvSpPr>
            <p:cNvPr id="27" name="Rectangle 13"/>
            <p:cNvSpPr/>
            <p:nvPr/>
          </p:nvSpPr>
          <p:spPr>
            <a:xfrm>
              <a:off x="534" y="4764"/>
              <a:ext cx="428" cy="39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28" name="Rectangle 13"/>
            <p:cNvSpPr/>
            <p:nvPr/>
          </p:nvSpPr>
          <p:spPr>
            <a:xfrm>
              <a:off x="535" y="5459"/>
              <a:ext cx="428" cy="39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29" name="Rectangle 13"/>
            <p:cNvSpPr/>
            <p:nvPr/>
          </p:nvSpPr>
          <p:spPr>
            <a:xfrm>
              <a:off x="535" y="6142"/>
              <a:ext cx="428" cy="395"/>
            </a:xfrm>
            <a:prstGeom prst="rect">
              <a:avLst/>
            </a:prstGeom>
            <a:noFill/>
            <a:ln w="508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grpSp>
      <p:cxnSp>
        <p:nvCxnSpPr>
          <p:cNvPr id="30" name="Straight Arrow Connector 29"/>
          <p:cNvCxnSpPr/>
          <p:nvPr/>
        </p:nvCxnSpPr>
        <p:spPr>
          <a:xfrm>
            <a:off x="3935730" y="2889250"/>
            <a:ext cx="0" cy="269875"/>
          </a:xfrm>
          <a:prstGeom prst="straightConnector1">
            <a:avLst/>
          </a:prstGeom>
          <a:gradFill rotWithShape="0">
            <a:gsLst>
              <a:gs pos="0">
                <a:schemeClr val="accent1"/>
              </a:gs>
              <a:gs pos="100000">
                <a:schemeClr val="accent2"/>
              </a:gs>
            </a:gsLst>
            <a:lin ang="5400000" scaled="1"/>
          </a:gradFill>
          <a:ln w="31750" cap="flat" cmpd="sng" algn="ctr">
            <a:solidFill>
              <a:srgbClr val="FF0000"/>
            </a:solidFill>
            <a:prstDash val="solid"/>
            <a:round/>
            <a:headEnd type="none" w="med" len="med"/>
            <a:tailEnd type="arrow"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152265" cy="675640"/>
          </a:xfrm>
          <a:prstGeom prst="rect">
            <a:avLst/>
          </a:prstGeom>
          <a:noFill/>
        </p:spPr>
        <p:txBody>
          <a:bodyPr wrap="none" rtlCol="0">
            <a:spAutoFit/>
          </a:bodyPr>
          <a:p>
            <a:r>
              <a:rPr lang="es-ES" altLang="en-US" sz="3800" b="1"/>
              <a:t>Core comparison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5" name="Picture 4"/>
          <p:cNvPicPr>
            <a:picLocks noChangeAspect="1"/>
          </p:cNvPicPr>
          <p:nvPr/>
        </p:nvPicPr>
        <p:blipFill>
          <a:blip r:embed="rId2"/>
          <a:srcRect l="3308" r="20240" b="24643"/>
          <a:stretch>
            <a:fillRect/>
          </a:stretch>
        </p:blipFill>
        <p:spPr>
          <a:xfrm>
            <a:off x="2161540" y="1510030"/>
            <a:ext cx="7393940" cy="1223645"/>
          </a:xfrm>
          <a:prstGeom prst="rect">
            <a:avLst/>
          </a:prstGeom>
        </p:spPr>
      </p:pic>
      <p:pic>
        <p:nvPicPr>
          <p:cNvPr id="43" name="Picture 6"/>
          <p:cNvPicPr>
            <a:picLocks noChangeAspect="1"/>
          </p:cNvPicPr>
          <p:nvPr/>
        </p:nvPicPr>
        <p:blipFill>
          <a:blip r:embed="rId3"/>
          <a:srcRect b="8653"/>
          <a:stretch>
            <a:fillRect/>
          </a:stretch>
        </p:blipFill>
        <p:spPr>
          <a:xfrm>
            <a:off x="1211580" y="2981325"/>
            <a:ext cx="9542780" cy="3251200"/>
          </a:xfrm>
          <a:prstGeom prst="rect">
            <a:avLst/>
          </a:prstGeom>
          <a:noFill/>
          <a:ln>
            <a:noFill/>
          </a:ln>
        </p:spPr>
      </p:pic>
      <p:sp>
        <p:nvSpPr>
          <p:cNvPr id="12" name="Text Box 11"/>
          <p:cNvSpPr txBox="1"/>
          <p:nvPr/>
        </p:nvSpPr>
        <p:spPr>
          <a:xfrm>
            <a:off x="1429385" y="2714625"/>
            <a:ext cx="9181465" cy="368300"/>
          </a:xfrm>
          <a:prstGeom prst="rect">
            <a:avLst/>
          </a:prstGeom>
          <a:noFill/>
        </p:spPr>
        <p:txBody>
          <a:bodyPr wrap="square" rtlCol="0" anchor="t">
            <a:spAutoFit/>
          </a:bodyPr>
          <a:p>
            <a:pPr algn="l"/>
            <a:r>
              <a:rPr lang="es-ES"/>
              <a:t>*: Using the best performance recommendation from the subset M module combination.</a:t>
            </a:r>
            <a:endParaRPr lang="es-ES"/>
          </a:p>
        </p:txBody>
      </p:sp>
      <p:sp>
        <p:nvSpPr>
          <p:cNvPr id="13" name="Text Box 12"/>
          <p:cNvSpPr txBox="1"/>
          <p:nvPr/>
        </p:nvSpPr>
        <p:spPr>
          <a:xfrm>
            <a:off x="1505585" y="6232525"/>
            <a:ext cx="9181465" cy="368300"/>
          </a:xfrm>
          <a:prstGeom prst="rect">
            <a:avLst/>
          </a:prstGeom>
          <a:noFill/>
        </p:spPr>
        <p:txBody>
          <a:bodyPr wrap="square" rtlCol="0" anchor="t">
            <a:spAutoFit/>
          </a:bodyPr>
          <a:p>
            <a:pPr algn="ctr"/>
            <a:r>
              <a:rPr lang="es-ES"/>
              <a:t>RV32IMF                                      RV32IM                                   RV32I pipeline</a:t>
            </a:r>
            <a:endParaRPr lang="es-ES"/>
          </a:p>
        </p:txBody>
      </p:sp>
      <p:sp>
        <p:nvSpPr>
          <p:cNvPr id="68" name="Text Box 67"/>
          <p:cNvSpPr txBox="1"/>
          <p:nvPr/>
        </p:nvSpPr>
        <p:spPr>
          <a:xfrm>
            <a:off x="2892425" y="905510"/>
            <a:ext cx="6593840" cy="368300"/>
          </a:xfrm>
          <a:prstGeom prst="rect">
            <a:avLst/>
          </a:prstGeom>
          <a:noFill/>
        </p:spPr>
        <p:txBody>
          <a:bodyPr wrap="square" rtlCol="0" anchor="t">
            <a:spAutoFit/>
          </a:bodyPr>
          <a:p>
            <a:pPr algn="l"/>
            <a:r>
              <a:rPr lang="es-ES"/>
              <a:t>1800% frequency increase at cost of 43% more resources</a:t>
            </a:r>
            <a:endParaRPr lang="es-ES"/>
          </a:p>
        </p:txBody>
      </p:sp>
      <p:sp>
        <p:nvSpPr>
          <p:cNvPr id="3" name="Left Brace 2"/>
          <p:cNvSpPr/>
          <p:nvPr/>
        </p:nvSpPr>
        <p:spPr>
          <a:xfrm rot="16200000">
            <a:off x="5764530" y="-1463040"/>
            <a:ext cx="269875" cy="5676265"/>
          </a:xfrm>
          <a:prstGeom prst="leftBrace">
            <a:avLst>
              <a:gd name="adj1" fmla="val 8333"/>
              <a:gd name="adj2" fmla="val 49423"/>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152265" cy="675640"/>
          </a:xfrm>
          <a:prstGeom prst="rect">
            <a:avLst/>
          </a:prstGeom>
          <a:noFill/>
        </p:spPr>
        <p:txBody>
          <a:bodyPr wrap="none" rtlCol="0">
            <a:spAutoFit/>
          </a:bodyPr>
          <a:p>
            <a:r>
              <a:rPr lang="es-ES" altLang="en-US" sz="3800" b="1"/>
              <a:t>Core comparison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5" name="Picture 4"/>
          <p:cNvPicPr>
            <a:picLocks noChangeAspect="1"/>
          </p:cNvPicPr>
          <p:nvPr/>
        </p:nvPicPr>
        <p:blipFill>
          <a:blip r:embed="rId2"/>
          <a:srcRect l="3308" r="20240" b="24643"/>
          <a:stretch>
            <a:fillRect/>
          </a:stretch>
        </p:blipFill>
        <p:spPr>
          <a:xfrm>
            <a:off x="2161540" y="1510030"/>
            <a:ext cx="7393940" cy="1223645"/>
          </a:xfrm>
          <a:prstGeom prst="rect">
            <a:avLst/>
          </a:prstGeom>
        </p:spPr>
      </p:pic>
      <p:pic>
        <p:nvPicPr>
          <p:cNvPr id="43" name="Picture 6"/>
          <p:cNvPicPr>
            <a:picLocks noChangeAspect="1"/>
          </p:cNvPicPr>
          <p:nvPr/>
        </p:nvPicPr>
        <p:blipFill>
          <a:blip r:embed="rId3"/>
          <a:srcRect b="10062"/>
          <a:stretch>
            <a:fillRect/>
          </a:stretch>
        </p:blipFill>
        <p:spPr>
          <a:xfrm>
            <a:off x="1211580" y="2981325"/>
            <a:ext cx="9542780" cy="3201035"/>
          </a:xfrm>
          <a:prstGeom prst="rect">
            <a:avLst/>
          </a:prstGeom>
          <a:noFill/>
          <a:ln>
            <a:noFill/>
          </a:ln>
        </p:spPr>
      </p:pic>
      <p:sp>
        <p:nvSpPr>
          <p:cNvPr id="12" name="Text Box 11"/>
          <p:cNvSpPr txBox="1"/>
          <p:nvPr/>
        </p:nvSpPr>
        <p:spPr>
          <a:xfrm>
            <a:off x="1429385" y="2714625"/>
            <a:ext cx="9181465" cy="368300"/>
          </a:xfrm>
          <a:prstGeom prst="rect">
            <a:avLst/>
          </a:prstGeom>
          <a:noFill/>
        </p:spPr>
        <p:txBody>
          <a:bodyPr wrap="square" rtlCol="0" anchor="t">
            <a:spAutoFit/>
          </a:bodyPr>
          <a:p>
            <a:pPr algn="l"/>
            <a:r>
              <a:rPr lang="es-ES"/>
              <a:t>*: Using the best performance recommendation from the subset M module combination.</a:t>
            </a:r>
            <a:endParaRPr lang="es-ES"/>
          </a:p>
        </p:txBody>
      </p:sp>
      <p:sp>
        <p:nvSpPr>
          <p:cNvPr id="13" name="Text Box 12"/>
          <p:cNvSpPr txBox="1"/>
          <p:nvPr/>
        </p:nvSpPr>
        <p:spPr>
          <a:xfrm>
            <a:off x="1505585" y="6142990"/>
            <a:ext cx="9181465" cy="645160"/>
          </a:xfrm>
          <a:prstGeom prst="rect">
            <a:avLst/>
          </a:prstGeom>
          <a:noFill/>
        </p:spPr>
        <p:txBody>
          <a:bodyPr wrap="square" rtlCol="0" anchor="t">
            <a:spAutoFit/>
          </a:bodyPr>
          <a:p>
            <a:pPr algn="ctr"/>
            <a:r>
              <a:rPr lang="es-ES"/>
              <a:t>RV32IMF                                      RV32IM                                   RV32I pipeline</a:t>
            </a:r>
            <a:endParaRPr lang="es-ES"/>
          </a:p>
          <a:p>
            <a:pPr algn="ctr"/>
            <a:r>
              <a:rPr lang="es-ES">
                <a:solidFill>
                  <a:srgbClr val="FF0000"/>
                </a:solidFill>
              </a:rPr>
              <a:t>Core F infrastructure resources &gt;&gt; original RV32I core without pipeline</a:t>
            </a:r>
            <a:endParaRPr lang="es-ES">
              <a:solidFill>
                <a:srgbClr val="FF0000"/>
              </a:solidFill>
            </a:endParaRPr>
          </a:p>
        </p:txBody>
      </p:sp>
      <p:sp>
        <p:nvSpPr>
          <p:cNvPr id="68" name="Text Box 67"/>
          <p:cNvSpPr txBox="1"/>
          <p:nvPr/>
        </p:nvSpPr>
        <p:spPr>
          <a:xfrm>
            <a:off x="4593590" y="905510"/>
            <a:ext cx="4068445" cy="368300"/>
          </a:xfrm>
          <a:prstGeom prst="rect">
            <a:avLst/>
          </a:prstGeom>
          <a:noFill/>
        </p:spPr>
        <p:txBody>
          <a:bodyPr wrap="square" rtlCol="0" anchor="t">
            <a:spAutoFit/>
          </a:bodyPr>
          <a:p>
            <a:pPr algn="l"/>
            <a:r>
              <a:rPr lang="es-ES"/>
              <a:t>13MHz lower because of the multiplier</a:t>
            </a:r>
            <a:endParaRPr lang="es-ES"/>
          </a:p>
        </p:txBody>
      </p:sp>
      <p:sp>
        <p:nvSpPr>
          <p:cNvPr id="3" name="Left Brace 2"/>
          <p:cNvSpPr/>
          <p:nvPr/>
        </p:nvSpPr>
        <p:spPr>
          <a:xfrm rot="16200000">
            <a:off x="6518910" y="-532765"/>
            <a:ext cx="269875" cy="3815715"/>
          </a:xfrm>
          <a:prstGeom prst="leftBrace">
            <a:avLst>
              <a:gd name="adj1" fmla="val 8333"/>
              <a:gd name="adj2" fmla="val 60176"/>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Slide Number Placeholder 5"/>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476490" cy="675640"/>
          </a:xfrm>
          <a:prstGeom prst="rect">
            <a:avLst/>
          </a:prstGeom>
          <a:noFill/>
        </p:spPr>
        <p:txBody>
          <a:bodyPr wrap="none" rtlCol="0">
            <a:spAutoFit/>
          </a:bodyPr>
          <a:p>
            <a:r>
              <a:rPr lang="es-ES" altLang="en-US" sz="3800" b="1"/>
              <a:t>Validation process - automation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21" name="Picture 6"/>
          <p:cNvPicPr>
            <a:picLocks noChangeAspect="1"/>
          </p:cNvPicPr>
          <p:nvPr/>
        </p:nvPicPr>
        <p:blipFill>
          <a:blip r:embed="rId2"/>
          <a:stretch>
            <a:fillRect/>
          </a:stretch>
        </p:blipFill>
        <p:spPr>
          <a:xfrm>
            <a:off x="1089025" y="1218565"/>
            <a:ext cx="9621520" cy="5111115"/>
          </a:xfrm>
          <a:prstGeom prst="rect">
            <a:avLst/>
          </a:prstGeom>
          <a:noFill/>
          <a:ln>
            <a:noFill/>
          </a:ln>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6565900" cy="675640"/>
          </a:xfrm>
          <a:prstGeom prst="rect">
            <a:avLst/>
          </a:prstGeom>
          <a:noFill/>
        </p:spPr>
        <p:txBody>
          <a:bodyPr wrap="none" rtlCol="0">
            <a:spAutoFit/>
          </a:bodyPr>
          <a:p>
            <a:r>
              <a:rPr lang="es-ES" altLang="en-US" sz="3800" b="1"/>
              <a:t>Validation process - manual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3" name="Picture 10"/>
          <p:cNvPicPr>
            <a:picLocks noChangeAspect="1"/>
          </p:cNvPicPr>
          <p:nvPr/>
        </p:nvPicPr>
        <p:blipFill>
          <a:blip r:embed="rId2"/>
          <a:stretch>
            <a:fillRect/>
          </a:stretch>
        </p:blipFill>
        <p:spPr>
          <a:xfrm>
            <a:off x="414655" y="1238250"/>
            <a:ext cx="11196955" cy="5227955"/>
          </a:xfrm>
          <a:prstGeom prst="rect">
            <a:avLst/>
          </a:prstGeom>
          <a:noFill/>
          <a:ln>
            <a:noFill/>
          </a:ln>
        </p:spPr>
      </p:pic>
      <p:sp>
        <p:nvSpPr>
          <p:cNvPr id="4" name="Slide Number Placeholder 3"/>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5895975" cy="675640"/>
          </a:xfrm>
          <a:prstGeom prst="rect">
            <a:avLst/>
          </a:prstGeom>
          <a:noFill/>
        </p:spPr>
        <p:txBody>
          <a:bodyPr wrap="none" rtlCol="0">
            <a:spAutoFit/>
          </a:bodyPr>
          <a:p>
            <a:r>
              <a:rPr lang="es-ES" altLang="en-US" sz="3800" b="1"/>
              <a:t>Validation process - core</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2" name="Picture 1"/>
          <p:cNvPicPr>
            <a:picLocks noChangeAspect="1"/>
          </p:cNvPicPr>
          <p:nvPr/>
        </p:nvPicPr>
        <p:blipFill>
          <a:blip r:embed="rId2"/>
          <a:stretch>
            <a:fillRect/>
          </a:stretch>
        </p:blipFill>
        <p:spPr>
          <a:xfrm>
            <a:off x="735965" y="1604010"/>
            <a:ext cx="10720705" cy="4517390"/>
          </a:xfrm>
          <a:prstGeom prst="rect">
            <a:avLst/>
          </a:prstGeom>
          <a:noFill/>
          <a:ln>
            <a:noFill/>
          </a:ln>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316470" cy="675640"/>
          </a:xfrm>
          <a:prstGeom prst="rect">
            <a:avLst/>
          </a:prstGeom>
          <a:noFill/>
        </p:spPr>
        <p:txBody>
          <a:bodyPr wrap="none" rtlCol="0">
            <a:spAutoFit/>
          </a:bodyPr>
          <a:p>
            <a:r>
              <a:rPr lang="es-ES" altLang="en-US" sz="3800" b="1"/>
              <a:t>Validation process - C program</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7" name="Group 6"/>
          <p:cNvGrpSpPr/>
          <p:nvPr/>
        </p:nvGrpSpPr>
        <p:grpSpPr>
          <a:xfrm>
            <a:off x="617220" y="977900"/>
            <a:ext cx="11324590" cy="3898900"/>
            <a:chOff x="972" y="2668"/>
            <a:chExt cx="17834" cy="6140"/>
          </a:xfrm>
        </p:grpSpPr>
        <p:pic>
          <p:nvPicPr>
            <p:cNvPr id="3" name="Picture 2"/>
            <p:cNvPicPr>
              <a:picLocks noChangeAspect="1"/>
            </p:cNvPicPr>
            <p:nvPr/>
          </p:nvPicPr>
          <p:blipFill>
            <a:blip r:embed="rId2"/>
            <a:srcRect l="25351" t="26317" r="60709" b="50674"/>
            <a:stretch>
              <a:fillRect/>
            </a:stretch>
          </p:blipFill>
          <p:spPr>
            <a:xfrm>
              <a:off x="972" y="3447"/>
              <a:ext cx="5585" cy="5186"/>
            </a:xfrm>
            <a:prstGeom prst="rect">
              <a:avLst/>
            </a:prstGeom>
            <a:ln w="28575" cmpd="sng">
              <a:solidFill>
                <a:schemeClr val="tx1"/>
              </a:solidFill>
              <a:prstDash val="solid"/>
            </a:ln>
          </p:spPr>
        </p:pic>
        <p:sp>
          <p:nvSpPr>
            <p:cNvPr id="13" name="Text Box 12"/>
            <p:cNvSpPr txBox="1"/>
            <p:nvPr/>
          </p:nvSpPr>
          <p:spPr>
            <a:xfrm>
              <a:off x="2370" y="2668"/>
              <a:ext cx="2493" cy="580"/>
            </a:xfrm>
            <a:prstGeom prst="rect">
              <a:avLst/>
            </a:prstGeom>
            <a:noFill/>
          </p:spPr>
          <p:txBody>
            <a:bodyPr wrap="square" rtlCol="0" anchor="t">
              <a:spAutoFit/>
            </a:bodyPr>
            <a:p>
              <a:pPr algn="l"/>
              <a:r>
                <a:rPr lang="es-ES"/>
                <a:t>Eclipse IDE</a:t>
              </a:r>
              <a:endParaRPr lang="es-ES"/>
            </a:p>
          </p:txBody>
        </p:sp>
        <p:sp>
          <p:nvSpPr>
            <p:cNvPr id="5" name="Text Box 4"/>
            <p:cNvSpPr txBox="1"/>
            <p:nvPr/>
          </p:nvSpPr>
          <p:spPr>
            <a:xfrm>
              <a:off x="6997" y="4606"/>
              <a:ext cx="3448" cy="1016"/>
            </a:xfrm>
            <a:prstGeom prst="rect">
              <a:avLst/>
            </a:prstGeom>
            <a:noFill/>
          </p:spPr>
          <p:txBody>
            <a:bodyPr wrap="none" rtlCol="0" anchor="t">
              <a:spAutoFit/>
            </a:bodyPr>
            <a:p>
              <a:pPr algn="ctr"/>
              <a:r>
                <a:rPr lang="es-ES">
                  <a:sym typeface="+mn-ea"/>
                </a:rPr>
                <a:t>xPack RISC-V </a:t>
              </a:r>
              <a:endParaRPr lang="es-ES">
                <a:sym typeface="+mn-ea"/>
              </a:endParaRPr>
            </a:p>
            <a:p>
              <a:pPr algn="ctr"/>
              <a:r>
                <a:rPr lang="es-ES">
                  <a:sym typeface="+mn-ea"/>
                </a:rPr>
                <a:t>embedded compiler</a:t>
              </a:r>
              <a:endParaRPr lang="en-US"/>
            </a:p>
          </p:txBody>
        </p:sp>
        <p:pic>
          <p:nvPicPr>
            <p:cNvPr id="6" name="Picture 5"/>
            <p:cNvPicPr>
              <a:picLocks noChangeAspect="1"/>
            </p:cNvPicPr>
            <p:nvPr/>
          </p:nvPicPr>
          <p:blipFill>
            <a:blip r:embed="rId3"/>
            <a:srcRect l="5708" t="68371" r="56889" b="10443"/>
            <a:stretch>
              <a:fillRect/>
            </a:stretch>
          </p:blipFill>
          <p:spPr>
            <a:xfrm>
              <a:off x="10734" y="4606"/>
              <a:ext cx="8072" cy="3186"/>
            </a:xfrm>
            <a:prstGeom prst="rect">
              <a:avLst/>
            </a:prstGeom>
            <a:ln w="28575" cmpd="sng">
              <a:solidFill>
                <a:schemeClr val="tx1"/>
              </a:solidFill>
              <a:prstDash val="solid"/>
            </a:ln>
          </p:spPr>
        </p:pic>
        <p:cxnSp>
          <p:nvCxnSpPr>
            <p:cNvPr id="20" name="Straight Arrow Connector 19"/>
            <p:cNvCxnSpPr/>
            <p:nvPr/>
          </p:nvCxnSpPr>
          <p:spPr>
            <a:xfrm>
              <a:off x="6624" y="5826"/>
              <a:ext cx="4110"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9" name="Text Box 8"/>
            <p:cNvSpPr txBox="1"/>
            <p:nvPr/>
          </p:nvSpPr>
          <p:spPr>
            <a:xfrm>
              <a:off x="12307" y="8053"/>
              <a:ext cx="2948" cy="580"/>
            </a:xfrm>
            <a:prstGeom prst="rect">
              <a:avLst/>
            </a:prstGeom>
            <a:noFill/>
          </p:spPr>
          <p:txBody>
            <a:bodyPr wrap="none" rtlCol="0" anchor="t">
              <a:spAutoFit/>
            </a:bodyPr>
            <a:p>
              <a:r>
                <a:rPr lang="es-ES">
                  <a:sym typeface="+mn-ea"/>
                </a:rPr>
                <a:t>RISC-V program</a:t>
              </a:r>
              <a:endParaRPr lang="en-US"/>
            </a:p>
          </p:txBody>
        </p:sp>
        <p:sp>
          <p:nvSpPr>
            <p:cNvPr id="10" name="Text Box 9"/>
            <p:cNvSpPr txBox="1"/>
            <p:nvPr/>
          </p:nvSpPr>
          <p:spPr>
            <a:xfrm>
              <a:off x="16037" y="7792"/>
              <a:ext cx="2388" cy="1016"/>
            </a:xfrm>
            <a:prstGeom prst="rect">
              <a:avLst/>
            </a:prstGeom>
            <a:noFill/>
          </p:spPr>
          <p:txBody>
            <a:bodyPr wrap="none" rtlCol="0" anchor="t">
              <a:spAutoFit/>
            </a:bodyPr>
            <a:p>
              <a:pPr algn="ctr"/>
              <a:r>
                <a:rPr lang="es-ES">
                  <a:sym typeface="+mn-ea"/>
                </a:rPr>
                <a:t>assembly </a:t>
              </a:r>
              <a:endParaRPr lang="es-ES">
                <a:sym typeface="+mn-ea"/>
              </a:endParaRPr>
            </a:p>
            <a:p>
              <a:pPr algn="ctr"/>
              <a:r>
                <a:rPr lang="es-ES">
                  <a:sym typeface="+mn-ea"/>
                </a:rPr>
                <a:t>RISC-V code</a:t>
              </a:r>
              <a:endParaRPr lang="en-US"/>
            </a:p>
          </p:txBody>
        </p:sp>
        <p:cxnSp>
          <p:nvCxnSpPr>
            <p:cNvPr id="11" name="Straight Arrow Connector 10"/>
            <p:cNvCxnSpPr/>
            <p:nvPr/>
          </p:nvCxnSpPr>
          <p:spPr>
            <a:xfrm flipV="1">
              <a:off x="15553" y="4833"/>
              <a:ext cx="0" cy="3969"/>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dashDot"/>
              <a:round/>
              <a:headEnd type="none" w="med" len="med"/>
              <a:tailEnd type="none" w="med" len="med"/>
            </a:ln>
          </p:spPr>
        </p:cxnSp>
        <p:cxnSp>
          <p:nvCxnSpPr>
            <p:cNvPr id="12" name="Straight Arrow Connector 11"/>
            <p:cNvCxnSpPr/>
            <p:nvPr/>
          </p:nvCxnSpPr>
          <p:spPr>
            <a:xfrm flipV="1">
              <a:off x="12010" y="4975"/>
              <a:ext cx="0" cy="3827"/>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dashDot"/>
              <a:round/>
              <a:headEnd type="none" w="med" len="med"/>
              <a:tailEnd type="none" w="med" len="med"/>
            </a:ln>
          </p:spPr>
        </p:cxnSp>
      </p:grpSp>
      <p:sp>
        <p:nvSpPr>
          <p:cNvPr id="4" name="Slide Number Placeholder 3"/>
          <p:cNvSpPr>
            <a:spLocks noGrp="1"/>
          </p:cNvSpPr>
          <p:nvPr>
            <p:ph type="sldNum" sz="quarter" idx="12"/>
          </p:nvPr>
        </p:nvSpPr>
        <p:spPr/>
        <p:txBody>
          <a:bodyPr/>
          <a:p>
            <a:fld id="{10B83142-66C5-4CA8-989E-3C5ACDE17E0A}" type="slidenum">
              <a:rPr lang="ca-ES" smtClean="0"/>
            </a:fld>
            <a:endParaRPr lang="ca-ES"/>
          </a:p>
        </p:txBody>
      </p:sp>
      <p:sp>
        <p:nvSpPr>
          <p:cNvPr id="14" name="Text Box 13"/>
          <p:cNvSpPr txBox="1"/>
          <p:nvPr/>
        </p:nvSpPr>
        <p:spPr>
          <a:xfrm>
            <a:off x="617220" y="5354955"/>
            <a:ext cx="10964545" cy="768350"/>
          </a:xfrm>
          <a:prstGeom prst="rect">
            <a:avLst/>
          </a:prstGeom>
          <a:noFill/>
        </p:spPr>
        <p:txBody>
          <a:bodyPr wrap="square" rtlCol="0" anchor="t">
            <a:spAutoFit/>
          </a:bodyPr>
          <a:p>
            <a:pPr algn="l"/>
            <a:r>
              <a:rPr lang="es-ES" altLang="en-US" sz="2200"/>
              <a:t>Possibility to execute high level programs on our cores, enabling “torture” tests for an increased validation of the developed cores.</a:t>
            </a:r>
            <a:endParaRPr lang="es-ES" alt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300095" cy="675640"/>
          </a:xfrm>
          <a:prstGeom prst="rect">
            <a:avLst/>
          </a:prstGeom>
          <a:noFill/>
        </p:spPr>
        <p:txBody>
          <a:bodyPr wrap="none" rtlCol="0">
            <a:spAutoFit/>
          </a:bodyPr>
          <a:p>
            <a:r>
              <a:rPr lang="es-ES" altLang="en-US" sz="3800" b="1"/>
              <a:t>FPGA porting</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8" name="Picture 14"/>
          <p:cNvPicPr>
            <a:picLocks noChangeAspect="1"/>
          </p:cNvPicPr>
          <p:nvPr/>
        </p:nvPicPr>
        <p:blipFill>
          <a:blip r:embed="rId2"/>
          <a:stretch>
            <a:fillRect/>
          </a:stretch>
        </p:blipFill>
        <p:spPr>
          <a:xfrm>
            <a:off x="5257800" y="2673985"/>
            <a:ext cx="6044565" cy="3877945"/>
          </a:xfrm>
          <a:prstGeom prst="rect">
            <a:avLst/>
          </a:prstGeom>
          <a:noFill/>
          <a:ln>
            <a:noFill/>
          </a:ln>
        </p:spPr>
      </p:pic>
      <p:pic>
        <p:nvPicPr>
          <p:cNvPr id="47" name="Picture 13"/>
          <p:cNvPicPr>
            <a:picLocks noChangeAspect="1"/>
          </p:cNvPicPr>
          <p:nvPr/>
        </p:nvPicPr>
        <p:blipFill>
          <a:blip r:embed="rId3"/>
          <a:stretch>
            <a:fillRect/>
          </a:stretch>
        </p:blipFill>
        <p:spPr>
          <a:xfrm>
            <a:off x="2562225" y="826135"/>
            <a:ext cx="7068185" cy="1747520"/>
          </a:xfrm>
          <a:prstGeom prst="rect">
            <a:avLst/>
          </a:prstGeom>
          <a:noFill/>
          <a:ln>
            <a:noFill/>
          </a:ln>
        </p:spPr>
      </p:pic>
      <p:sp>
        <p:nvSpPr>
          <p:cNvPr id="9" name="Text Box 8"/>
          <p:cNvSpPr txBox="1"/>
          <p:nvPr/>
        </p:nvSpPr>
        <p:spPr>
          <a:xfrm>
            <a:off x="8148320" y="1144905"/>
            <a:ext cx="805180" cy="368300"/>
          </a:xfrm>
          <a:prstGeom prst="rect">
            <a:avLst/>
          </a:prstGeom>
          <a:noFill/>
        </p:spPr>
        <p:txBody>
          <a:bodyPr wrap="none" rtlCol="0" anchor="t">
            <a:spAutoFit/>
          </a:bodyPr>
          <a:p>
            <a:r>
              <a:rPr lang="es-ES">
                <a:sym typeface="+mn-ea"/>
              </a:rPr>
              <a:t>FPGA</a:t>
            </a:r>
            <a:endParaRPr lang="es-ES"/>
          </a:p>
        </p:txBody>
      </p:sp>
      <p:sp>
        <p:nvSpPr>
          <p:cNvPr id="14" name="Text Box 13"/>
          <p:cNvSpPr txBox="1"/>
          <p:nvPr/>
        </p:nvSpPr>
        <p:spPr>
          <a:xfrm>
            <a:off x="1777365" y="1082040"/>
            <a:ext cx="1605280" cy="368300"/>
          </a:xfrm>
          <a:prstGeom prst="rect">
            <a:avLst/>
          </a:prstGeom>
          <a:noFill/>
        </p:spPr>
        <p:txBody>
          <a:bodyPr wrap="none" rtlCol="0" anchor="t">
            <a:spAutoFit/>
          </a:bodyPr>
          <a:p>
            <a:r>
              <a:rPr lang="es-ES"/>
              <a:t>Synthesis tool</a:t>
            </a:r>
            <a:endParaRPr lang="es-ES"/>
          </a:p>
        </p:txBody>
      </p:sp>
      <p:sp>
        <p:nvSpPr>
          <p:cNvPr id="15" name="Text Box 14"/>
          <p:cNvSpPr txBox="1"/>
          <p:nvPr/>
        </p:nvSpPr>
        <p:spPr>
          <a:xfrm>
            <a:off x="4683125" y="826135"/>
            <a:ext cx="2646680" cy="368300"/>
          </a:xfrm>
          <a:prstGeom prst="rect">
            <a:avLst/>
          </a:prstGeom>
          <a:noFill/>
        </p:spPr>
        <p:txBody>
          <a:bodyPr wrap="none" rtlCol="0" anchor="t">
            <a:spAutoFit/>
          </a:bodyPr>
          <a:p>
            <a:r>
              <a:rPr lang="es-ES"/>
              <a:t>DE0 development board</a:t>
            </a:r>
            <a:endParaRPr lang="es-ES"/>
          </a:p>
        </p:txBody>
      </p:sp>
      <p:cxnSp>
        <p:nvCxnSpPr>
          <p:cNvPr id="16" name="Straight Arrow Connector 15"/>
          <p:cNvCxnSpPr/>
          <p:nvPr/>
        </p:nvCxnSpPr>
        <p:spPr>
          <a:xfrm flipV="1">
            <a:off x="3395980" y="819150"/>
            <a:ext cx="0" cy="17100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dashDot"/>
            <a:round/>
            <a:headEnd type="none" w="med" len="med"/>
            <a:tailEnd type="none" w="med" len="med"/>
          </a:ln>
        </p:spPr>
      </p:cxnSp>
      <p:cxnSp>
        <p:nvCxnSpPr>
          <p:cNvPr id="22" name="Straight Arrow Connector 21"/>
          <p:cNvCxnSpPr/>
          <p:nvPr/>
        </p:nvCxnSpPr>
        <p:spPr>
          <a:xfrm>
            <a:off x="5826125" y="2169160"/>
            <a:ext cx="0" cy="296989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pic>
        <p:nvPicPr>
          <p:cNvPr id="176" name="Picture 14"/>
          <p:cNvPicPr>
            <a:picLocks noChangeAspect="1"/>
          </p:cNvPicPr>
          <p:nvPr/>
        </p:nvPicPr>
        <p:blipFill>
          <a:blip r:embed="rId4"/>
          <a:srcRect l="7320" r="3859"/>
          <a:stretch>
            <a:fillRect/>
          </a:stretch>
        </p:blipFill>
        <p:spPr>
          <a:xfrm>
            <a:off x="205740" y="2673985"/>
            <a:ext cx="5398770" cy="4042410"/>
          </a:xfrm>
          <a:prstGeom prst="rect">
            <a:avLst/>
          </a:prstGeom>
          <a:noFill/>
          <a:ln>
            <a:noFill/>
          </a:ln>
        </p:spPr>
      </p:pic>
      <p:sp>
        <p:nvSpPr>
          <p:cNvPr id="4" name="Text Box 3"/>
          <p:cNvSpPr txBox="1"/>
          <p:nvPr/>
        </p:nvSpPr>
        <p:spPr>
          <a:xfrm>
            <a:off x="3954780" y="3964940"/>
            <a:ext cx="837565" cy="368300"/>
          </a:xfrm>
          <a:prstGeom prst="rect">
            <a:avLst/>
          </a:prstGeom>
          <a:noFill/>
        </p:spPr>
        <p:txBody>
          <a:bodyPr wrap="square" rtlCol="0" anchor="t">
            <a:spAutoFit/>
          </a:bodyPr>
          <a:p>
            <a:pPr algn="l"/>
            <a:r>
              <a:rPr lang="es-ES">
                <a:solidFill>
                  <a:srgbClr val="FF0000"/>
                </a:solidFill>
              </a:rPr>
              <a:t>16KB</a:t>
            </a:r>
            <a:endParaRPr lang="es-ES">
              <a:solidFill>
                <a:srgbClr val="FF0000"/>
              </a:solidFill>
            </a:endParaRPr>
          </a:p>
        </p:txBody>
      </p:sp>
      <p:sp>
        <p:nvSpPr>
          <p:cNvPr id="5" name="Text Box 4"/>
          <p:cNvSpPr txBox="1"/>
          <p:nvPr/>
        </p:nvSpPr>
        <p:spPr>
          <a:xfrm>
            <a:off x="3117215" y="5556885"/>
            <a:ext cx="837565" cy="368300"/>
          </a:xfrm>
          <a:prstGeom prst="rect">
            <a:avLst/>
          </a:prstGeom>
          <a:noFill/>
        </p:spPr>
        <p:txBody>
          <a:bodyPr wrap="square" rtlCol="0" anchor="t">
            <a:spAutoFit/>
          </a:bodyPr>
          <a:p>
            <a:pPr algn="l"/>
            <a:r>
              <a:rPr lang="es-ES">
                <a:solidFill>
                  <a:srgbClr val="FF0000"/>
                </a:solidFill>
              </a:rPr>
              <a:t>32KB</a:t>
            </a:r>
            <a:endParaRPr lang="es-ES">
              <a:solidFill>
                <a:srgbClr val="FF0000"/>
              </a:solidFill>
            </a:endParaRPr>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cxnSp>
        <p:nvCxnSpPr>
          <p:cNvPr id="6" name="Straight Arrow Connector 5"/>
          <p:cNvCxnSpPr/>
          <p:nvPr/>
        </p:nvCxnSpPr>
        <p:spPr>
          <a:xfrm>
            <a:off x="9156065" y="2651760"/>
            <a:ext cx="0" cy="1440180"/>
          </a:xfrm>
          <a:prstGeom prst="straightConnector1">
            <a:avLst/>
          </a:prstGeom>
          <a:gradFill rotWithShape="0">
            <a:gsLst>
              <a:gs pos="0">
                <a:schemeClr val="accent1"/>
              </a:gs>
              <a:gs pos="100000">
                <a:schemeClr val="accent2"/>
              </a:gs>
            </a:gsLst>
            <a:lin ang="5400000" scaled="1"/>
          </a:gradFill>
          <a:ln w="63500" cap="flat" cmpd="sng" algn="ctr">
            <a:solidFill>
              <a:srgbClr val="FF0000"/>
            </a:solidFill>
            <a:prstDash val="solid"/>
            <a:round/>
            <a:headEnd type="none" w="med" len="med"/>
            <a:tailEnd type="arrow" w="med" len="med"/>
          </a:ln>
        </p:spPr>
      </p:cxnSp>
      <p:sp>
        <p:nvSpPr>
          <p:cNvPr id="53" name="Rectangle 13"/>
          <p:cNvSpPr/>
          <p:nvPr/>
        </p:nvSpPr>
        <p:spPr>
          <a:xfrm>
            <a:off x="8953500" y="4173220"/>
            <a:ext cx="748665" cy="746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
        <p:nvSpPr>
          <p:cNvPr id="7" name="Rectangle 13"/>
          <p:cNvSpPr/>
          <p:nvPr/>
        </p:nvSpPr>
        <p:spPr>
          <a:xfrm>
            <a:off x="5721985" y="5367655"/>
            <a:ext cx="262890" cy="4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ca-E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078480" cy="675640"/>
          </a:xfrm>
          <a:prstGeom prst="rect">
            <a:avLst/>
          </a:prstGeom>
          <a:noFill/>
        </p:spPr>
        <p:txBody>
          <a:bodyPr wrap="none" rtlCol="0">
            <a:spAutoFit/>
          </a:bodyPr>
          <a:p>
            <a:r>
              <a:rPr lang="es-ES" altLang="en-US" sz="3800" b="1"/>
              <a:t>Conclusions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503555" y="1163955"/>
            <a:ext cx="11593830" cy="5297805"/>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Specific objectives:</a:t>
            </a:r>
            <a:endParaRPr lang="es-ES" altLang="en-US" sz="2200"/>
          </a:p>
          <a:p>
            <a:pPr marL="457200" indent="-457200" algn="l">
              <a:lnSpc>
                <a:spcPct val="110000"/>
              </a:lnSpc>
              <a:buFont typeface="Arial" panose="020B0604020202020204" pitchFamily="34" charset="0"/>
              <a:buChar char="•"/>
            </a:pPr>
            <a:r>
              <a:rPr lang="es-ES" altLang="en-US" sz="2200"/>
              <a:t>Generate the components required to implement the support for the extension sets M and </a:t>
            </a:r>
            <a:r>
              <a:rPr lang="es-ES" altLang="en-US" sz="2200">
                <a:solidFill>
                  <a:schemeClr val="tx1"/>
                </a:solidFill>
              </a:rPr>
              <a:t>F</a:t>
            </a:r>
            <a:r>
              <a:rPr lang="es-ES" altLang="en-US" sz="2200"/>
              <a:t> (MULDIV, </a:t>
            </a:r>
            <a:r>
              <a:rPr lang="es-ES" altLang="en-US" sz="2200">
                <a:solidFill>
                  <a:schemeClr val="tx1"/>
                </a:solidFill>
              </a:rPr>
              <a:t>FPU</a:t>
            </a:r>
            <a:r>
              <a:rPr lang="es-ES" altLang="en-US" sz="2200"/>
              <a:t>, MUL, DIV, FADD/FSUB, etc). </a:t>
            </a:r>
            <a:r>
              <a:rPr lang="es-ES" altLang="en-US" sz="2200">
                <a:solidFill>
                  <a:srgbClr val="FF0000"/>
                </a:solidFill>
              </a:rPr>
              <a:t>Slides 15, 16, 17, 19, 20.</a:t>
            </a:r>
            <a:endParaRPr lang="es-ES" altLang="en-US" sz="2200"/>
          </a:p>
          <a:p>
            <a:pPr marL="457200" indent="-457200" algn="l">
              <a:lnSpc>
                <a:spcPct val="110000"/>
              </a:lnSpc>
              <a:buFont typeface="Arial" panose="020B0604020202020204" pitchFamily="34" charset="0"/>
              <a:buChar char="•"/>
            </a:pPr>
            <a:r>
              <a:rPr lang="es-ES" altLang="en-US" sz="2200"/>
              <a:t>Understand the provided RV32I pipeline core and adapt it to expand the instruction set support to RV32IM and </a:t>
            </a:r>
            <a:r>
              <a:rPr lang="es-ES" altLang="en-US" sz="2200">
                <a:solidFill>
                  <a:srgbClr val="FF0000"/>
                </a:solidFill>
              </a:rPr>
              <a:t>partial </a:t>
            </a:r>
            <a:r>
              <a:rPr lang="es-ES" altLang="en-US" sz="2200">
                <a:solidFill>
                  <a:schemeClr val="tx1"/>
                </a:solidFill>
              </a:rPr>
              <a:t>RV32IMF</a:t>
            </a:r>
            <a:r>
              <a:rPr lang="es-ES" altLang="en-US" sz="2200"/>
              <a:t> core models. </a:t>
            </a:r>
            <a:r>
              <a:rPr lang="es-ES" altLang="en-US" sz="2200">
                <a:solidFill>
                  <a:srgbClr val="FF0000"/>
                </a:solidFill>
              </a:rPr>
              <a:t>Slides 13, 14, 18.</a:t>
            </a:r>
            <a:endParaRPr lang="es-ES" altLang="en-US" sz="2200"/>
          </a:p>
          <a:p>
            <a:pPr marL="457200" indent="-457200" algn="l">
              <a:lnSpc>
                <a:spcPct val="110000"/>
              </a:lnSpc>
              <a:buFont typeface="Arial" panose="020B0604020202020204" pitchFamily="34" charset="0"/>
              <a:buChar char="•"/>
            </a:pPr>
            <a:r>
              <a:rPr lang="es-ES" altLang="en-US" sz="2200"/>
              <a:t>Verify the designs in a testbench setting to confirm RISC-V compatibility. </a:t>
            </a:r>
            <a:r>
              <a:rPr lang="es-ES" altLang="en-US" sz="2200">
                <a:solidFill>
                  <a:srgbClr val="FF0000"/>
                </a:solidFill>
              </a:rPr>
              <a:t>Slides 23-26.</a:t>
            </a:r>
            <a:endParaRPr lang="es-ES" altLang="en-US" sz="2200"/>
          </a:p>
          <a:p>
            <a:pPr marL="457200" indent="-457200" algn="l">
              <a:lnSpc>
                <a:spcPct val="110000"/>
              </a:lnSpc>
              <a:buFont typeface="Arial" panose="020B0604020202020204" pitchFamily="34" charset="0"/>
              <a:buChar char="•"/>
            </a:pPr>
            <a:r>
              <a:rPr lang="es-ES" altLang="en-US" sz="2200">
                <a:sym typeface="+mn-ea"/>
              </a:rPr>
              <a:t>Analyze performance data between the components and core models. </a:t>
            </a:r>
            <a:r>
              <a:rPr lang="es-ES" altLang="en-US" sz="2200">
                <a:solidFill>
                  <a:srgbClr val="FF0000"/>
                </a:solidFill>
                <a:sym typeface="+mn-ea"/>
              </a:rPr>
              <a:t>Slides 22, 23.</a:t>
            </a:r>
            <a:endParaRPr lang="es-ES" altLang="en-US" sz="2200"/>
          </a:p>
          <a:p>
            <a:pPr marL="457200" indent="-457200" algn="l">
              <a:lnSpc>
                <a:spcPct val="110000"/>
              </a:lnSpc>
              <a:buFont typeface="Arial" panose="020B0604020202020204" pitchFamily="34" charset="0"/>
              <a:buChar char="•"/>
            </a:pPr>
            <a:r>
              <a:rPr lang="es-ES" altLang="en-US" sz="2200"/>
              <a:t>Port to the FPGA platform to verify bare metal operation. </a:t>
            </a:r>
            <a:r>
              <a:rPr lang="es-ES" altLang="en-US" sz="2200">
                <a:solidFill>
                  <a:srgbClr val="FF0000"/>
                </a:solidFill>
              </a:rPr>
              <a:t>Slide 27.</a:t>
            </a:r>
            <a:endParaRPr lang="es-ES" altLang="en-US" sz="2200"/>
          </a:p>
          <a:p>
            <a:pPr marL="457200" indent="-457200" algn="l">
              <a:lnSpc>
                <a:spcPct val="110000"/>
              </a:lnSpc>
              <a:buFont typeface="Arial" panose="020B0604020202020204" pitchFamily="34" charset="0"/>
              <a:buChar char="•"/>
            </a:pPr>
            <a:r>
              <a:rPr lang="es-ES" altLang="en-US" sz="2200">
                <a:solidFill>
                  <a:srgbClr val="FF0000"/>
                </a:solidFill>
              </a:rPr>
              <a:t>Optimal implementation options at the divisor circuit, maintaining the frequency of operation set by the single-cycle multiplier. Slides 15, 16, 17.</a:t>
            </a:r>
            <a:endParaRPr lang="es-ES" altLang="en-US" sz="2200">
              <a:solidFill>
                <a:srgbClr val="FF0000"/>
              </a:solidFill>
            </a:endParaRPr>
          </a:p>
          <a:p>
            <a:pPr marL="457200" indent="-457200" algn="l">
              <a:lnSpc>
                <a:spcPct val="110000"/>
              </a:lnSpc>
              <a:buFont typeface="Arial" panose="020B0604020202020204" pitchFamily="34" charset="0"/>
              <a:buChar char="•"/>
            </a:pPr>
            <a:r>
              <a:rPr lang="es-ES" altLang="en-US" sz="2200">
                <a:solidFill>
                  <a:srgbClr val="FF0000"/>
                </a:solidFill>
              </a:rPr>
              <a:t>Prove that high level software programming on these processors is possible. Slide 26.</a:t>
            </a:r>
            <a:endParaRPr lang="es-ES" altLang="en-US" sz="2200"/>
          </a:p>
          <a:p>
            <a:pPr marL="457200" indent="-457200" algn="l">
              <a:lnSpc>
                <a:spcPct val="110000"/>
              </a:lnSpc>
              <a:buFont typeface="Arial" panose="020B0604020202020204" pitchFamily="34" charset="0"/>
              <a:buChar char="•"/>
            </a:pPr>
            <a:endParaRPr lang="es-ES" altLang="en-US" sz="2200"/>
          </a:p>
          <a:p>
            <a:pPr indent="0" algn="l">
              <a:lnSpc>
                <a:spcPct val="110000"/>
              </a:lnSpc>
              <a:buFont typeface="Arial" panose="020B0604020202020204" pitchFamily="34" charset="0"/>
              <a:buNone/>
            </a:pPr>
            <a:r>
              <a:rPr lang="es-ES" altLang="en-US" sz="2200"/>
              <a:t>Online repository: github.com/FFD-UAB/RISC-V-Instruction-sets-M-and-F</a:t>
            </a:r>
            <a:endParaRPr lang="es-ES" altLang="en-US" sz="2200"/>
          </a:p>
          <a:p>
            <a:pPr indent="0" algn="l">
              <a:lnSpc>
                <a:spcPct val="110000"/>
              </a:lnSpc>
              <a:buFont typeface="Arial" panose="020B0604020202020204" pitchFamily="34" charset="0"/>
              <a:buNone/>
            </a:pPr>
            <a:r>
              <a:rPr lang="es-ES" altLang="en-US" sz="2200">
                <a:sym typeface="+mn-ea"/>
              </a:rPr>
              <a:t>Contact: </a:t>
            </a:r>
            <a:r>
              <a:rPr lang="es-ES" altLang="en-US" sz="2200">
                <a:sym typeface="+mn-ea"/>
              </a:rPr>
              <a:t>FranciscoJavier.Fuentes@e-campus.uab.cat</a:t>
            </a:r>
            <a:endParaRPr lang="es-ES" altLang="en-US" sz="2200"/>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944495" cy="675640"/>
          </a:xfrm>
          <a:prstGeom prst="rect">
            <a:avLst/>
          </a:prstGeom>
          <a:noFill/>
        </p:spPr>
        <p:txBody>
          <a:bodyPr wrap="none" rtlCol="0">
            <a:spAutoFit/>
          </a:bodyPr>
          <a:p>
            <a:r>
              <a:rPr lang="es-ES" altLang="en-US" sz="3800" b="1"/>
              <a:t>Future work</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503555" y="1893570"/>
            <a:ext cx="11593830" cy="3066415"/>
          </a:xfrm>
          <a:prstGeom prst="rect">
            <a:avLst/>
          </a:prstGeom>
          <a:noFill/>
        </p:spPr>
        <p:txBody>
          <a:bodyPr wrap="square" rtlCol="0">
            <a:spAutoFit/>
          </a:bodyPr>
          <a:p>
            <a:pPr marL="457200" indent="-457200" algn="l">
              <a:lnSpc>
                <a:spcPct val="110000"/>
              </a:lnSpc>
              <a:buFont typeface="Arial" panose="020B0604020202020204" pitchFamily="34" charset="0"/>
              <a:buChar char="•"/>
            </a:pPr>
            <a:r>
              <a:rPr lang="es-ES" altLang="en-US" sz="2200"/>
              <a:t>Implement</a:t>
            </a:r>
            <a:r>
              <a:rPr lang="es-ES" altLang="en-US" sz="2200" b="1"/>
              <a:t> full subset F support</a:t>
            </a:r>
            <a:r>
              <a:rPr lang="es-ES" altLang="en-US" sz="2200"/>
              <a:t> and its particular validation tests.</a:t>
            </a:r>
            <a:endParaRPr lang="es-ES" altLang="en-US" sz="2200"/>
          </a:p>
          <a:p>
            <a:pPr marL="457200" indent="-457200" algn="l">
              <a:lnSpc>
                <a:spcPct val="110000"/>
              </a:lnSpc>
              <a:buFont typeface="Arial" panose="020B0604020202020204" pitchFamily="34" charset="0"/>
              <a:buChar char="•"/>
            </a:pPr>
            <a:r>
              <a:rPr lang="es-ES" altLang="en-US" sz="2200"/>
              <a:t>Use the established tools to </a:t>
            </a:r>
            <a:r>
              <a:rPr lang="es-ES" altLang="en-US" sz="2200" b="1"/>
              <a:t>perform “torture” tests</a:t>
            </a:r>
            <a:r>
              <a:rPr lang="es-ES" altLang="en-US" sz="2200"/>
              <a:t> on the cores for further validatation.</a:t>
            </a:r>
            <a:endParaRPr lang="es-ES" altLang="en-US" sz="2200"/>
          </a:p>
          <a:p>
            <a:pPr marL="457200" indent="-457200" algn="l">
              <a:lnSpc>
                <a:spcPct val="110000"/>
              </a:lnSpc>
              <a:buFont typeface="Arial" panose="020B0604020202020204" pitchFamily="34" charset="0"/>
              <a:buChar char="•"/>
            </a:pPr>
            <a:r>
              <a:rPr lang="es-ES" altLang="en-US" sz="2200"/>
              <a:t>Expand the master-slave communication protocol between core and DE0 on-board peripherals by implementing an </a:t>
            </a:r>
            <a:r>
              <a:rPr lang="es-ES" altLang="en-US" sz="2200" b="1"/>
              <a:t>AXI bus </a:t>
            </a:r>
            <a:r>
              <a:rPr lang="es-ES" altLang="en-US" sz="2200"/>
              <a:t>(enable reprogram of the instruction memory on bare metal without requiring resynthesis of the whole project).</a:t>
            </a:r>
            <a:endParaRPr lang="es-ES" altLang="en-US" sz="2200"/>
          </a:p>
          <a:p>
            <a:pPr marL="457200" indent="-457200" algn="l">
              <a:lnSpc>
                <a:spcPct val="110000"/>
              </a:lnSpc>
              <a:buFont typeface="Arial" panose="020B0604020202020204" pitchFamily="34" charset="0"/>
              <a:buChar char="•"/>
            </a:pPr>
            <a:r>
              <a:rPr lang="es-ES" altLang="en-US" sz="2200"/>
              <a:t>Add a </a:t>
            </a:r>
            <a:r>
              <a:rPr lang="es-ES" altLang="en-US" sz="2200" b="1"/>
              <a:t>debug ring</a:t>
            </a:r>
            <a:r>
              <a:rPr lang="es-ES" altLang="en-US" sz="2200"/>
              <a:t> to allow external hardware taping on the internal resources of the core, adding monitoring support useful for future priviligiated expansions of the core.</a:t>
            </a:r>
            <a:endParaRPr lang="es-ES" altLang="en-US" sz="2200"/>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Text Box 2"/>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sp>
        <p:nvSpPr>
          <p:cNvPr id="6" name="Text Box 5"/>
          <p:cNvSpPr txBox="1"/>
          <p:nvPr/>
        </p:nvSpPr>
        <p:spPr>
          <a:xfrm>
            <a:off x="695960" y="1179195"/>
            <a:ext cx="9610090" cy="460375"/>
          </a:xfrm>
          <a:prstGeom prst="rect">
            <a:avLst/>
          </a:prstGeom>
          <a:noFill/>
        </p:spPr>
        <p:txBody>
          <a:bodyPr wrap="square" rtlCol="0" anchor="t">
            <a:spAutoFit/>
          </a:bodyPr>
          <a:p>
            <a:pPr algn="l"/>
            <a:r>
              <a:rPr lang="es-ES" altLang="en-US" sz="2400">
                <a:solidFill>
                  <a:srgbClr val="FF0000"/>
                </a:solidFill>
              </a:rPr>
              <a:t>Instruction Set Architecture ~ Standard on HW design</a:t>
            </a:r>
            <a:endParaRPr lang="es-ES" altLang="en-US" sz="2400">
              <a:solidFill>
                <a:srgbClr val="FF0000"/>
              </a:solidFill>
            </a:endParaRPr>
          </a:p>
        </p:txBody>
      </p: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4713605" cy="675640"/>
          </a:xfrm>
          <a:prstGeom prst="rect">
            <a:avLst/>
          </a:prstGeom>
          <a:noFill/>
        </p:spPr>
        <p:txBody>
          <a:bodyPr wrap="none" rtlCol="0">
            <a:spAutoFit/>
          </a:bodyPr>
          <a:p>
            <a:r>
              <a:rPr lang="es-ES" altLang="en-US" sz="3800" b="1"/>
              <a:t>End of presentation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503555" y="1163955"/>
            <a:ext cx="11593830" cy="4925695"/>
          </a:xfrm>
          <a:prstGeom prst="rect">
            <a:avLst/>
          </a:prstGeom>
          <a:noFill/>
        </p:spPr>
        <p:txBody>
          <a:bodyPr wrap="square" rtlCol="0">
            <a:spAutoFit/>
          </a:bodyPr>
          <a:p>
            <a:pPr indent="0" algn="l">
              <a:lnSpc>
                <a:spcPct val="110000"/>
              </a:lnSpc>
              <a:buFont typeface="Arial" panose="020B0604020202020204" pitchFamily="34" charset="0"/>
              <a:buNone/>
            </a:pPr>
            <a:endParaRPr lang="es-ES" altLang="en-US" sz="2200"/>
          </a:p>
          <a:p>
            <a:pPr indent="0" algn="l">
              <a:lnSpc>
                <a:spcPct val="110000"/>
              </a:lnSpc>
              <a:buFont typeface="Arial" panose="020B0604020202020204" pitchFamily="34" charset="0"/>
              <a:buNone/>
            </a:pPr>
            <a:r>
              <a:rPr lang="es-ES" altLang="en-US" sz="2200"/>
              <a:t>Thanks to...</a:t>
            </a:r>
            <a:endParaRPr lang="es-ES" altLang="en-US" sz="2200"/>
          </a:p>
          <a:p>
            <a:pPr marL="457200" indent="-457200" algn="l">
              <a:lnSpc>
                <a:spcPct val="110000"/>
              </a:lnSpc>
              <a:buFont typeface="Arial" panose="020B0604020202020204" pitchFamily="34" charset="0"/>
              <a:buChar char="•"/>
            </a:pPr>
            <a:r>
              <a:rPr lang="es-ES" altLang="en-US" sz="2200"/>
              <a:t>Intel (Altera) and Siemens (Mentor Graphics) for providing free licenses on its legacy software Quartus II 13.1 and ModelSIM student edition.</a:t>
            </a:r>
            <a:endParaRPr lang="es-ES" altLang="en-US" sz="2200"/>
          </a:p>
          <a:p>
            <a:pPr marL="457200" indent="-457200" algn="l">
              <a:lnSpc>
                <a:spcPct val="110000"/>
              </a:lnSpc>
              <a:buFont typeface="Arial" panose="020B0604020202020204" pitchFamily="34" charset="0"/>
              <a:buChar char="•"/>
            </a:pPr>
            <a:r>
              <a:rPr lang="es-ES" altLang="en-US" sz="2200"/>
              <a:t>Eclipse IDE and xPack developers for providing the programming enviroment.</a:t>
            </a:r>
            <a:endParaRPr lang="es-ES" altLang="en-US" sz="2200"/>
          </a:p>
          <a:p>
            <a:pPr marL="457200" indent="-457200" algn="l">
              <a:lnSpc>
                <a:spcPct val="110000"/>
              </a:lnSpc>
              <a:buFont typeface="Arial" panose="020B0604020202020204" pitchFamily="34" charset="0"/>
              <a:buChar char="•"/>
            </a:pPr>
            <a:r>
              <a:rPr lang="es-ES" altLang="en-US" sz="2200"/>
              <a:t>The MiSE department for providing the DE0 development board.</a:t>
            </a:r>
            <a:endParaRPr lang="es-ES" altLang="en-US" sz="2200"/>
          </a:p>
          <a:p>
            <a:pPr marL="457200" indent="-457200" algn="l">
              <a:lnSpc>
                <a:spcPct val="110000"/>
              </a:lnSpc>
              <a:buFont typeface="Arial" panose="020B0604020202020204" pitchFamily="34" charset="0"/>
              <a:buChar char="•"/>
            </a:pPr>
            <a:r>
              <a:rPr lang="es-ES" altLang="en-US" sz="2200"/>
              <a:t>My supervisors Raimon Casanova and Lluis Teres for providing training and support.</a:t>
            </a:r>
            <a:endParaRPr lang="es-ES" altLang="en-US" sz="2200"/>
          </a:p>
          <a:p>
            <a:pPr marL="457200" indent="-457200" algn="l">
              <a:lnSpc>
                <a:spcPct val="110000"/>
              </a:lnSpc>
              <a:buFont typeface="Arial" panose="020B0604020202020204" pitchFamily="34" charset="0"/>
              <a:buChar char="•"/>
            </a:pPr>
            <a:r>
              <a:rPr lang="es-ES" altLang="en-US" sz="2200"/>
              <a:t>And you for watching my presentation.</a:t>
            </a:r>
            <a:endParaRPr lang="es-ES" altLang="en-US" sz="2200"/>
          </a:p>
          <a:p>
            <a:pPr marL="457200" indent="-457200" algn="l">
              <a:lnSpc>
                <a:spcPct val="110000"/>
              </a:lnSpc>
              <a:buFont typeface="Arial" panose="020B0604020202020204" pitchFamily="34" charset="0"/>
              <a:buChar char="•"/>
            </a:pPr>
            <a:endParaRPr lang="es-ES" altLang="en-US" sz="2200"/>
          </a:p>
          <a:p>
            <a:pPr marL="457200" indent="-457200" algn="l">
              <a:lnSpc>
                <a:spcPct val="110000"/>
              </a:lnSpc>
              <a:buFont typeface="Arial" panose="020B0604020202020204" pitchFamily="34" charset="0"/>
              <a:buChar char="•"/>
            </a:pPr>
            <a:endParaRPr lang="es-ES" altLang="en-US" sz="2200"/>
          </a:p>
          <a:p>
            <a:pPr marL="457200" indent="-457200" algn="l">
              <a:lnSpc>
                <a:spcPct val="110000"/>
              </a:lnSpc>
              <a:buFont typeface="Arial" panose="020B0604020202020204" pitchFamily="34" charset="0"/>
              <a:buChar char="•"/>
            </a:pPr>
            <a:endParaRPr lang="es-ES" altLang="en-US" sz="2200"/>
          </a:p>
          <a:p>
            <a:pPr indent="0" algn="l">
              <a:lnSpc>
                <a:spcPct val="110000"/>
              </a:lnSpc>
              <a:buFont typeface="Arial" panose="020B0604020202020204" pitchFamily="34" charset="0"/>
              <a:buNone/>
            </a:pPr>
            <a:r>
              <a:rPr lang="es-ES" altLang="en-US" sz="2200">
                <a:sym typeface="+mn-ea"/>
              </a:rPr>
              <a:t>Online repository: github.com/FFD-UAB/RISC-V-Instruction-sets-M-and-F</a:t>
            </a:r>
            <a:endParaRPr lang="es-ES" altLang="en-US" sz="2200"/>
          </a:p>
          <a:p>
            <a:pPr indent="0" algn="l">
              <a:lnSpc>
                <a:spcPct val="110000"/>
              </a:lnSpc>
              <a:buFont typeface="Arial" panose="020B0604020202020204" pitchFamily="34" charset="0"/>
              <a:buNone/>
            </a:pPr>
            <a:r>
              <a:rPr lang="es-ES" altLang="en-US" sz="2200">
                <a:sym typeface="+mn-ea"/>
              </a:rPr>
              <a:t>Contact: FranciscoJavier.Fuentes@e-campus.uab.cat</a:t>
            </a:r>
            <a:endParaRPr lang="es-ES" altLang="en-US" sz="2200"/>
          </a:p>
        </p:txBody>
      </p:sp>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78740" y="960120"/>
            <a:ext cx="6431280" cy="5698490"/>
            <a:chOff x="866" y="1512"/>
            <a:chExt cx="9104" cy="7738"/>
          </a:xfrm>
        </p:grpSpPr>
        <p:graphicFrame>
          <p:nvGraphicFramePr>
            <p:cNvPr id="7" name="Object 6"/>
            <p:cNvGraphicFramePr/>
            <p:nvPr/>
          </p:nvGraphicFramePr>
          <p:xfrm>
            <a:off x="866" y="1512"/>
            <a:ext cx="9105" cy="7738"/>
          </p:xfrm>
          <a:graphic>
            <a:graphicData uri="http://schemas.openxmlformats.org/presentationml/2006/ole">
              <mc:AlternateContent xmlns:mc="http://schemas.openxmlformats.org/markup-compatibility/2006">
                <mc:Choice xmlns:v="urn:schemas-microsoft-com:vml" Requires="v">
                  <p:oleObj spid="_x0000_s9" name="" r:id="rId1" imgW="6657975" imgH="6943725" progId="Paint.Picture">
                    <p:embed/>
                  </p:oleObj>
                </mc:Choice>
                <mc:Fallback>
                  <p:oleObj name="" r:id="rId1" imgW="6657975" imgH="6943725" progId="Paint.Picture">
                    <p:embed/>
                    <p:pic>
                      <p:nvPicPr>
                        <p:cNvPr id="0" name="Picture 8"/>
                        <p:cNvPicPr/>
                        <p:nvPr/>
                      </p:nvPicPr>
                      <p:blipFill>
                        <a:blip r:embed="rId2"/>
                        <a:srcRect b="15699"/>
                        <a:stretch>
                          <a:fillRect/>
                        </a:stretch>
                      </p:blipFill>
                      <p:spPr>
                        <a:xfrm>
                          <a:off x="866" y="1512"/>
                          <a:ext cx="9105" cy="7738"/>
                        </a:xfrm>
                        <a:prstGeom prst="rect">
                          <a:avLst/>
                        </a:prstGeom>
                      </p:spPr>
                    </p:pic>
                  </p:oleObj>
                </mc:Fallback>
              </mc:AlternateContent>
            </a:graphicData>
          </a:graphic>
        </p:graphicFrame>
        <p:sp>
          <p:nvSpPr>
            <p:cNvPr id="11" name="Right Brace 10"/>
            <p:cNvSpPr/>
            <p:nvPr/>
          </p:nvSpPr>
          <p:spPr>
            <a:xfrm>
              <a:off x="9227" y="1797"/>
              <a:ext cx="567" cy="992"/>
            </a:xfrm>
            <a:prstGeom prst="rightBrace">
              <a:avLst/>
            </a:prstGeom>
            <a:no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Rectangles 12"/>
            <p:cNvSpPr/>
            <p:nvPr/>
          </p:nvSpPr>
          <p:spPr>
            <a:xfrm flipH="1" flipV="1">
              <a:off x="8493" y="3280"/>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ectangles 14"/>
            <p:cNvSpPr/>
            <p:nvPr/>
          </p:nvSpPr>
          <p:spPr>
            <a:xfrm flipH="1" flipV="1">
              <a:off x="8493" y="3502"/>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ectangles 15"/>
            <p:cNvSpPr/>
            <p:nvPr/>
          </p:nvSpPr>
          <p:spPr>
            <a:xfrm flipH="1" flipV="1">
              <a:off x="8493" y="374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ectangles 16"/>
            <p:cNvSpPr/>
            <p:nvPr/>
          </p:nvSpPr>
          <p:spPr>
            <a:xfrm flipH="1" flipV="1">
              <a:off x="8493" y="397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ectangles 17"/>
            <p:cNvSpPr/>
            <p:nvPr/>
          </p:nvSpPr>
          <p:spPr>
            <a:xfrm flipH="1" flipV="1">
              <a:off x="8493" y="4194"/>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Rectangles 18"/>
            <p:cNvSpPr/>
            <p:nvPr/>
          </p:nvSpPr>
          <p:spPr>
            <a:xfrm flipH="1" flipV="1">
              <a:off x="8493" y="4443"/>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Rectangles 19"/>
            <p:cNvSpPr/>
            <p:nvPr/>
          </p:nvSpPr>
          <p:spPr>
            <a:xfrm flipH="1" flipV="1">
              <a:off x="8493" y="4662"/>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ectangles 20"/>
            <p:cNvSpPr/>
            <p:nvPr/>
          </p:nvSpPr>
          <p:spPr>
            <a:xfrm flipH="1" flipV="1">
              <a:off x="8493" y="4885"/>
              <a:ext cx="120" cy="120"/>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Rectangles 21"/>
            <p:cNvSpPr/>
            <p:nvPr/>
          </p:nvSpPr>
          <p:spPr>
            <a:xfrm flipH="1" flipV="1">
              <a:off x="8493" y="5119"/>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Rectangles 22"/>
            <p:cNvSpPr/>
            <p:nvPr/>
          </p:nvSpPr>
          <p:spPr>
            <a:xfrm flipH="1" flipV="1">
              <a:off x="8493" y="5358"/>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6" name="Rectangles 25"/>
            <p:cNvSpPr/>
            <p:nvPr/>
          </p:nvSpPr>
          <p:spPr>
            <a:xfrm flipH="1" flipV="1">
              <a:off x="8493" y="581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7" name="Rectangles 26"/>
            <p:cNvSpPr/>
            <p:nvPr/>
          </p:nvSpPr>
          <p:spPr>
            <a:xfrm flipH="1" flipV="1">
              <a:off x="8493" y="604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Rectangles 27"/>
            <p:cNvSpPr/>
            <p:nvPr/>
          </p:nvSpPr>
          <p:spPr>
            <a:xfrm flipH="1" flipV="1">
              <a:off x="8493" y="6280"/>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Rectangles 28"/>
            <p:cNvSpPr/>
            <p:nvPr/>
          </p:nvSpPr>
          <p:spPr>
            <a:xfrm flipH="1" flipV="1">
              <a:off x="8493" y="6517"/>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Rectangles 29"/>
            <p:cNvSpPr/>
            <p:nvPr/>
          </p:nvSpPr>
          <p:spPr>
            <a:xfrm flipH="1" flipV="1">
              <a:off x="8493" y="673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Rectangles 30"/>
            <p:cNvSpPr/>
            <p:nvPr/>
          </p:nvSpPr>
          <p:spPr>
            <a:xfrm flipH="1" flipV="1">
              <a:off x="8493" y="765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Rectangles 31"/>
            <p:cNvSpPr/>
            <p:nvPr/>
          </p:nvSpPr>
          <p:spPr>
            <a:xfrm flipH="1" flipV="1">
              <a:off x="8493" y="7898"/>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ectangles 32"/>
            <p:cNvSpPr/>
            <p:nvPr/>
          </p:nvSpPr>
          <p:spPr>
            <a:xfrm flipH="1" flipV="1">
              <a:off x="8493" y="8128"/>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Rectangles 33"/>
            <p:cNvSpPr/>
            <p:nvPr/>
          </p:nvSpPr>
          <p:spPr>
            <a:xfrm flipH="1" flipV="1">
              <a:off x="8493" y="7432"/>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5" name="Rectangles 34"/>
            <p:cNvSpPr/>
            <p:nvPr/>
          </p:nvSpPr>
          <p:spPr>
            <a:xfrm flipH="1" flipV="1">
              <a:off x="8493" y="7196"/>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6" name="Rectangles 35"/>
            <p:cNvSpPr/>
            <p:nvPr/>
          </p:nvSpPr>
          <p:spPr>
            <a:xfrm flipH="1" flipV="1">
              <a:off x="8493" y="6966"/>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7" name="Rectangles 36"/>
            <p:cNvSpPr/>
            <p:nvPr/>
          </p:nvSpPr>
          <p:spPr>
            <a:xfrm flipH="1" flipV="1">
              <a:off x="8493" y="5585"/>
              <a:ext cx="120" cy="120"/>
            </a:xfrm>
            <a:prstGeom prst="rect">
              <a:avLst/>
            </a:prstGeom>
            <a:gradFill rotWithShape="0">
              <a:gsLst>
                <a:gs pos="100000">
                  <a:srgbClr val="FF0000"/>
                </a:gs>
                <a:gs pos="100000">
                  <a:srgbClr val="760303"/>
                </a:gs>
              </a:gsLst>
              <a:lin ang="5400000" scaled="0"/>
            </a:gradFill>
            <a:ln w="38100"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9" name="Rectangles 38"/>
            <p:cNvSpPr/>
            <p:nvPr/>
          </p:nvSpPr>
          <p:spPr>
            <a:xfrm flipH="1" flipV="1">
              <a:off x="8493" y="8566"/>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0" name="Rectangles 39"/>
            <p:cNvSpPr/>
            <p:nvPr/>
          </p:nvSpPr>
          <p:spPr>
            <a:xfrm flipH="1" flipV="1">
              <a:off x="8493" y="8799"/>
              <a:ext cx="120" cy="120"/>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1" name="Rectangles 40"/>
            <p:cNvSpPr/>
            <p:nvPr/>
          </p:nvSpPr>
          <p:spPr>
            <a:xfrm flipH="1" flipV="1">
              <a:off x="8493" y="9036"/>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2" name="Rectangles 41"/>
            <p:cNvSpPr/>
            <p:nvPr/>
          </p:nvSpPr>
          <p:spPr>
            <a:xfrm flipH="1" flipV="1">
              <a:off x="8493" y="8347"/>
              <a:ext cx="120" cy="120"/>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2" name="Text Box 1"/>
          <p:cNvSpPr txBox="1"/>
          <p:nvPr/>
        </p:nvSpPr>
        <p:spPr>
          <a:xfrm>
            <a:off x="1777365" y="150495"/>
            <a:ext cx="5116195" cy="675640"/>
          </a:xfrm>
          <a:prstGeom prst="rect">
            <a:avLst/>
          </a:prstGeom>
          <a:noFill/>
        </p:spPr>
        <p:txBody>
          <a:bodyPr wrap="none" rtlCol="0">
            <a:spAutoFit/>
          </a:bodyPr>
          <a:p>
            <a:r>
              <a:rPr lang="es-ES" altLang="en-US" sz="3800" b="1"/>
              <a:t>Subset F instructions</a:t>
            </a:r>
            <a:endParaRPr lang="es-ES" altLang="en-US" sz="3800" b="1"/>
          </a:p>
        </p:txBody>
      </p:sp>
      <p:pic>
        <p:nvPicPr>
          <p:cNvPr id="8" name="Content Placeholder 7" descr="logo,9"/>
          <p:cNvPicPr>
            <a:picLocks noChangeAspect="1"/>
          </p:cNvPicPr>
          <p:nvPr>
            <p:ph idx="1"/>
          </p:nvPr>
        </p:nvPicPr>
        <p:blipFill>
          <a:blip r:embed="rId3"/>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12" name="Text Box 11"/>
          <p:cNvSpPr txBox="1"/>
          <p:nvPr/>
        </p:nvSpPr>
        <p:spPr>
          <a:xfrm>
            <a:off x="6331585" y="1313815"/>
            <a:ext cx="5203825" cy="462915"/>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Types of instruction format</a:t>
            </a:r>
            <a:endParaRPr lang="es-ES" altLang="en-US" sz="2200"/>
          </a:p>
        </p:txBody>
      </p:sp>
      <p:sp>
        <p:nvSpPr>
          <p:cNvPr id="44" name="Rectangles 43"/>
          <p:cNvSpPr/>
          <p:nvPr/>
        </p:nvSpPr>
        <p:spPr>
          <a:xfrm flipH="1" flipV="1">
            <a:off x="6715125" y="2217420"/>
            <a:ext cx="148590" cy="159385"/>
          </a:xfrm>
          <a:prstGeom prst="rect">
            <a:avLst/>
          </a:prstGeom>
          <a:gradFill rotWithShape="0">
            <a:gsLst>
              <a:gs pos="100000">
                <a:srgbClr val="00B050"/>
              </a:gs>
              <a:gs pos="100000">
                <a:srgbClr val="760303"/>
              </a:gs>
            </a:gsLst>
            <a:lin ang="5400000" scaled="0"/>
          </a:gradFill>
          <a:ln w="3810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5" name="Rectangles 44"/>
          <p:cNvSpPr/>
          <p:nvPr/>
        </p:nvSpPr>
        <p:spPr>
          <a:xfrm flipH="1" flipV="1">
            <a:off x="6715125" y="2595245"/>
            <a:ext cx="148590" cy="159385"/>
          </a:xfrm>
          <a:prstGeom prst="rect">
            <a:avLst/>
          </a:prstGeom>
          <a:gradFill rotWithShape="0">
            <a:gsLst>
              <a:gs pos="100000">
                <a:srgbClr val="FFC000"/>
              </a:gs>
              <a:gs pos="100000">
                <a:srgbClr val="760303"/>
              </a:gs>
            </a:gsLst>
            <a:lin ang="5400000" scaled="0"/>
          </a:gradFill>
          <a:ln w="38100" cap="flat" cmpd="sng" algn="ctr">
            <a:solidFill>
              <a:srgbClr val="FFC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6" name="Rectangles 45"/>
          <p:cNvSpPr/>
          <p:nvPr/>
        </p:nvSpPr>
        <p:spPr>
          <a:xfrm flipH="1" flipV="1">
            <a:off x="6715125" y="3308985"/>
            <a:ext cx="148590" cy="159385"/>
          </a:xfrm>
          <a:prstGeom prst="rect">
            <a:avLst/>
          </a:prstGeom>
          <a:gradFill rotWithShape="0">
            <a:gsLst>
              <a:gs pos="100000">
                <a:srgbClr val="00B0F0"/>
              </a:gs>
              <a:gs pos="100000">
                <a:srgbClr val="760303"/>
              </a:gs>
            </a:gsLst>
            <a:lin ang="5400000" scaled="0"/>
          </a:gradFill>
          <a:ln w="38100" cap="flat" cmpd="sng" algn="ctr">
            <a:solidFill>
              <a:srgbClr val="00B0F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8" name="Rectangles 47"/>
          <p:cNvSpPr/>
          <p:nvPr/>
        </p:nvSpPr>
        <p:spPr>
          <a:xfrm flipH="1" flipV="1">
            <a:off x="6715125" y="3679825"/>
            <a:ext cx="148590" cy="159385"/>
          </a:xfrm>
          <a:prstGeom prst="rect">
            <a:avLst/>
          </a:prstGeom>
          <a:gradFill rotWithShape="0">
            <a:gsLst>
              <a:gs pos="100000">
                <a:srgbClr val="FF0000"/>
              </a:gs>
              <a:gs pos="100000">
                <a:srgbClr val="760303"/>
              </a:gs>
            </a:gsLst>
            <a:lin ang="5400000" scaled="0"/>
          </a:gradFill>
          <a:ln w="38100"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9" name="Text Box 48"/>
          <p:cNvSpPr txBox="1"/>
          <p:nvPr/>
        </p:nvSpPr>
        <p:spPr>
          <a:xfrm>
            <a:off x="6893560" y="2051050"/>
            <a:ext cx="5203825" cy="1950720"/>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Already fully operational.</a:t>
            </a:r>
            <a:endParaRPr lang="es-ES" altLang="en-US" sz="2200"/>
          </a:p>
          <a:p>
            <a:pPr indent="0" algn="l">
              <a:lnSpc>
                <a:spcPct val="110000"/>
              </a:lnSpc>
              <a:buFont typeface="Arial" panose="020B0604020202020204" pitchFamily="34" charset="0"/>
              <a:buNone/>
            </a:pPr>
            <a:r>
              <a:rPr lang="es-ES" altLang="en-US" sz="2200"/>
              <a:t>Implemented but not validated yet or relatively easy to implement.</a:t>
            </a:r>
            <a:endParaRPr lang="es-ES" altLang="en-US" sz="2200"/>
          </a:p>
          <a:p>
            <a:pPr indent="0" algn="l">
              <a:lnSpc>
                <a:spcPct val="110000"/>
              </a:lnSpc>
              <a:buFont typeface="Arial" panose="020B0604020202020204" pitchFamily="34" charset="0"/>
              <a:buNone/>
            </a:pPr>
            <a:r>
              <a:rPr lang="es-ES" altLang="en-US" sz="2200"/>
              <a:t>May require some weeks.</a:t>
            </a:r>
            <a:endParaRPr lang="es-ES" altLang="en-US" sz="2200"/>
          </a:p>
          <a:p>
            <a:pPr indent="0" algn="l">
              <a:lnSpc>
                <a:spcPct val="110000"/>
              </a:lnSpc>
              <a:buFont typeface="Arial" panose="020B0604020202020204" pitchFamily="34" charset="0"/>
              <a:buNone/>
            </a:pPr>
            <a:r>
              <a:rPr lang="es-ES" altLang="en-US" sz="2200"/>
              <a:t>A full algorithm design is required. </a:t>
            </a:r>
            <a:endParaRPr lang="es-ES" altLang="en-US" sz="1600"/>
          </a:p>
        </p:txBody>
      </p:sp>
      <p:sp>
        <p:nvSpPr>
          <p:cNvPr id="51" name="Text Box 50"/>
          <p:cNvSpPr txBox="1"/>
          <p:nvPr/>
        </p:nvSpPr>
        <p:spPr>
          <a:xfrm>
            <a:off x="6510655" y="5857240"/>
            <a:ext cx="5582285" cy="361950"/>
          </a:xfrm>
          <a:prstGeom prst="rect">
            <a:avLst/>
          </a:prstGeom>
          <a:noFill/>
        </p:spPr>
        <p:txBody>
          <a:bodyPr wrap="none" rtlCol="0" anchor="t">
            <a:spAutoFit/>
          </a:bodyPr>
          <a:p>
            <a:pPr indent="0" algn="l">
              <a:lnSpc>
                <a:spcPct val="110000"/>
              </a:lnSpc>
              <a:buFont typeface="Arial" panose="020B0604020202020204" pitchFamily="34" charset="0"/>
              <a:buNone/>
            </a:pPr>
            <a:r>
              <a:rPr lang="es-ES" altLang="en-US" sz="1600">
                <a:sym typeface="+mn-ea"/>
              </a:rPr>
              <a:t>“Volume I: RISC-V Unprivileged ISA V20191213,” page 133.</a:t>
            </a: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8630285" cy="675640"/>
          </a:xfrm>
          <a:prstGeom prst="rect">
            <a:avLst/>
          </a:prstGeom>
          <a:noFill/>
        </p:spPr>
        <p:txBody>
          <a:bodyPr wrap="none" rtlCol="0">
            <a:spAutoFit/>
          </a:bodyPr>
          <a:p>
            <a:r>
              <a:rPr lang="es-ES" altLang="en-US" sz="3800" b="1"/>
              <a:t>Validation process - core automation</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27" name="Chevron 26"/>
          <p:cNvSpPr/>
          <p:nvPr/>
        </p:nvSpPr>
        <p:spPr>
          <a:xfrm>
            <a:off x="2350770" y="3412490"/>
            <a:ext cx="1642110" cy="36004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42" name="Group 141"/>
          <p:cNvGrpSpPr/>
          <p:nvPr/>
        </p:nvGrpSpPr>
        <p:grpSpPr>
          <a:xfrm rot="0">
            <a:off x="318770" y="1970405"/>
            <a:ext cx="2273935" cy="2766695"/>
            <a:chOff x="1441" y="5215"/>
            <a:chExt cx="3581" cy="4357"/>
          </a:xfrm>
        </p:grpSpPr>
        <p:grpSp>
          <p:nvGrpSpPr>
            <p:cNvPr id="143" name="Group 142"/>
            <p:cNvGrpSpPr/>
            <p:nvPr/>
          </p:nvGrpSpPr>
          <p:grpSpPr>
            <a:xfrm>
              <a:off x="1871" y="6192"/>
              <a:ext cx="2597" cy="3380"/>
              <a:chOff x="1871" y="6192"/>
              <a:chExt cx="2070" cy="2660"/>
            </a:xfrm>
          </p:grpSpPr>
          <p:sp>
            <p:nvSpPr>
              <p:cNvPr id="144" name="Rectangles 143"/>
              <p:cNvSpPr/>
              <p:nvPr/>
            </p:nvSpPr>
            <p:spPr>
              <a:xfrm>
                <a:off x="1871" y="61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5" name="Rectangles 144"/>
              <p:cNvSpPr/>
              <p:nvPr/>
            </p:nvSpPr>
            <p:spPr>
              <a:xfrm>
                <a:off x="2071" y="63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6" name="Rectangles 145"/>
              <p:cNvSpPr/>
              <p:nvPr/>
            </p:nvSpPr>
            <p:spPr>
              <a:xfrm>
                <a:off x="2271" y="65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47" name="Straight Connector 146"/>
              <p:cNvCxnSpPr/>
              <p:nvPr/>
            </p:nvCxnSpPr>
            <p:spPr>
              <a:xfrm>
                <a:off x="2556" y="7257"/>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697" y="7399"/>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697" y="7540"/>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697" y="7681"/>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839" y="7823"/>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840" y="7965"/>
                <a:ext cx="2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698" y="8107"/>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698" y="8248"/>
                <a:ext cx="5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698" y="8390"/>
                <a:ext cx="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698" y="8532"/>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2556" y="8674"/>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8" name="Text Box 157"/>
            <p:cNvSpPr txBox="1"/>
            <p:nvPr/>
          </p:nvSpPr>
          <p:spPr>
            <a:xfrm>
              <a:off x="1441" y="5215"/>
              <a:ext cx="3581" cy="1016"/>
            </a:xfrm>
            <a:prstGeom prst="rect">
              <a:avLst/>
            </a:prstGeom>
            <a:noFill/>
          </p:spPr>
          <p:txBody>
            <a:bodyPr wrap="square" rtlCol="0">
              <a:spAutoFit/>
            </a:bodyPr>
            <a:p>
              <a:pPr algn="l"/>
              <a:r>
                <a:rPr lang="es-ES" altLang="en-US" b="1"/>
                <a:t>Torture test after RISC-V compiler</a:t>
              </a:r>
              <a:endParaRPr lang="es-ES" altLang="en-US" b="1"/>
            </a:p>
          </p:txBody>
        </p:sp>
      </p:grpSp>
      <p:grpSp>
        <p:nvGrpSpPr>
          <p:cNvPr id="176" name="Group 175"/>
          <p:cNvGrpSpPr/>
          <p:nvPr/>
        </p:nvGrpSpPr>
        <p:grpSpPr>
          <a:xfrm rot="0">
            <a:off x="4801870" y="992505"/>
            <a:ext cx="2065020" cy="2861310"/>
            <a:chOff x="1723" y="5638"/>
            <a:chExt cx="3252" cy="4506"/>
          </a:xfrm>
        </p:grpSpPr>
        <p:grpSp>
          <p:nvGrpSpPr>
            <p:cNvPr id="177" name="Group 176"/>
            <p:cNvGrpSpPr/>
            <p:nvPr/>
          </p:nvGrpSpPr>
          <p:grpSpPr>
            <a:xfrm>
              <a:off x="1871" y="6192"/>
              <a:ext cx="2597" cy="3380"/>
              <a:chOff x="1871" y="6192"/>
              <a:chExt cx="2070" cy="2660"/>
            </a:xfrm>
          </p:grpSpPr>
          <p:sp>
            <p:nvSpPr>
              <p:cNvPr id="178" name="Rectangles 177"/>
              <p:cNvSpPr/>
              <p:nvPr/>
            </p:nvSpPr>
            <p:spPr>
              <a:xfrm>
                <a:off x="1871" y="61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9" name="Rectangles 178"/>
              <p:cNvSpPr/>
              <p:nvPr/>
            </p:nvSpPr>
            <p:spPr>
              <a:xfrm>
                <a:off x="2071" y="63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0" name="Rectangles 179"/>
              <p:cNvSpPr/>
              <p:nvPr/>
            </p:nvSpPr>
            <p:spPr>
              <a:xfrm>
                <a:off x="2271" y="65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81" name="Straight Connector 180"/>
              <p:cNvCxnSpPr/>
              <p:nvPr/>
            </p:nvCxnSpPr>
            <p:spPr>
              <a:xfrm>
                <a:off x="2556" y="7257"/>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697" y="7399"/>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697" y="7540"/>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697" y="7681"/>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839" y="7823"/>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840" y="7965"/>
                <a:ext cx="2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98" y="8107"/>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698" y="8248"/>
                <a:ext cx="5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698" y="8390"/>
                <a:ext cx="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98" y="8532"/>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556" y="8674"/>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2" name="Text Box 191"/>
            <p:cNvSpPr txBox="1"/>
            <p:nvPr/>
          </p:nvSpPr>
          <p:spPr>
            <a:xfrm>
              <a:off x="1723" y="5638"/>
              <a:ext cx="3252" cy="4506"/>
            </a:xfrm>
            <a:prstGeom prst="rect">
              <a:avLst/>
            </a:prstGeom>
            <a:noFill/>
          </p:spPr>
          <p:txBody>
            <a:bodyPr wrap="square" rtlCol="0">
              <a:spAutoFit/>
            </a:bodyPr>
            <a:p>
              <a:pPr algn="l"/>
              <a:r>
                <a:rPr lang="es-ES" altLang="en-US" b="1">
                  <a:sym typeface="+mn-ea"/>
                </a:rPr>
                <a:t>   DUT core</a:t>
              </a:r>
              <a:endParaRPr lang="es-ES" altLang="en-US" b="1">
                <a:sym typeface="+mn-ea"/>
              </a:endParaRPr>
            </a:p>
            <a:p>
              <a:pPr algn="l"/>
              <a:endParaRPr lang="es-ES" altLang="en-US" b="1">
                <a:sym typeface="+mn-ea"/>
              </a:endParaRPr>
            </a:p>
            <a:p>
              <a:pPr algn="l"/>
              <a:endParaRPr lang="es-ES" altLang="en-US"/>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p>
          </p:txBody>
        </p:sp>
      </p:grpSp>
      <p:sp>
        <p:nvSpPr>
          <p:cNvPr id="6" name="Text Box 5"/>
          <p:cNvSpPr txBox="1"/>
          <p:nvPr/>
        </p:nvSpPr>
        <p:spPr>
          <a:xfrm>
            <a:off x="2350770" y="3065780"/>
            <a:ext cx="1463040" cy="368300"/>
          </a:xfrm>
          <a:prstGeom prst="rect">
            <a:avLst/>
          </a:prstGeom>
          <a:noFill/>
        </p:spPr>
        <p:txBody>
          <a:bodyPr wrap="square" rtlCol="0">
            <a:spAutoFit/>
          </a:bodyPr>
          <a:p>
            <a:pPr algn="ctr"/>
            <a:r>
              <a:rPr lang="es-ES" altLang="en-US">
                <a:solidFill>
                  <a:srgbClr val="0070C0"/>
                </a:solidFill>
              </a:rPr>
              <a:t>Instructions</a:t>
            </a:r>
            <a:endParaRPr lang="es-ES" altLang="en-US">
              <a:solidFill>
                <a:srgbClr val="0070C0"/>
              </a:solidFill>
            </a:endParaRPr>
          </a:p>
        </p:txBody>
      </p:sp>
      <p:grpSp>
        <p:nvGrpSpPr>
          <p:cNvPr id="7" name="Group 6"/>
          <p:cNvGrpSpPr/>
          <p:nvPr/>
        </p:nvGrpSpPr>
        <p:grpSpPr>
          <a:xfrm rot="0">
            <a:off x="4798695" y="3761105"/>
            <a:ext cx="2065020" cy="2861310"/>
            <a:chOff x="1723" y="5638"/>
            <a:chExt cx="3252" cy="4506"/>
          </a:xfrm>
        </p:grpSpPr>
        <p:grpSp>
          <p:nvGrpSpPr>
            <p:cNvPr id="4" name="Group 3"/>
            <p:cNvGrpSpPr/>
            <p:nvPr/>
          </p:nvGrpSpPr>
          <p:grpSpPr>
            <a:xfrm>
              <a:off x="1871" y="6192"/>
              <a:ext cx="2597" cy="3380"/>
              <a:chOff x="1871" y="6192"/>
              <a:chExt cx="2070" cy="2660"/>
            </a:xfrm>
          </p:grpSpPr>
          <p:sp>
            <p:nvSpPr>
              <p:cNvPr id="9" name="Rectangles 8"/>
              <p:cNvSpPr/>
              <p:nvPr/>
            </p:nvSpPr>
            <p:spPr>
              <a:xfrm>
                <a:off x="1871" y="61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2071" y="63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2271" y="6592"/>
                <a:ext cx="1671" cy="2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Connector 11"/>
              <p:cNvCxnSpPr/>
              <p:nvPr/>
            </p:nvCxnSpPr>
            <p:spPr>
              <a:xfrm>
                <a:off x="2556" y="7257"/>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97" y="7399"/>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7" y="7540"/>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97" y="7681"/>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39" y="7823"/>
                <a:ext cx="2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40" y="7965"/>
                <a:ext cx="2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98" y="8107"/>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98" y="8248"/>
                <a:ext cx="5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98" y="8390"/>
                <a:ext cx="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98" y="8532"/>
                <a:ext cx="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56" y="8674"/>
                <a:ext cx="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 Box 22"/>
            <p:cNvSpPr txBox="1"/>
            <p:nvPr/>
          </p:nvSpPr>
          <p:spPr>
            <a:xfrm>
              <a:off x="1723" y="5638"/>
              <a:ext cx="3252" cy="4506"/>
            </a:xfrm>
            <a:prstGeom prst="rect">
              <a:avLst/>
            </a:prstGeom>
            <a:noFill/>
          </p:spPr>
          <p:txBody>
            <a:bodyPr wrap="square" rtlCol="0">
              <a:spAutoFit/>
            </a:bodyPr>
            <a:p>
              <a:pPr algn="l"/>
              <a:r>
                <a:rPr lang="es-ES" altLang="en-US" b="1">
                  <a:sym typeface="+mn-ea"/>
                </a:rPr>
                <a:t>   SPIKE core</a:t>
              </a:r>
              <a:endParaRPr lang="es-ES" altLang="en-US" b="1">
                <a:sym typeface="+mn-ea"/>
              </a:endParaRPr>
            </a:p>
            <a:p>
              <a:pPr algn="l"/>
              <a:endParaRPr lang="es-ES" altLang="en-US" b="1">
                <a:sym typeface="+mn-ea"/>
              </a:endParaRPr>
            </a:p>
            <a:p>
              <a:pPr algn="l"/>
              <a:endParaRPr lang="es-ES" altLang="en-US"/>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sym typeface="+mn-ea"/>
              </a:endParaRPr>
            </a:p>
            <a:p>
              <a:pPr algn="l"/>
              <a:endParaRPr lang="es-ES" altLang="en-US"/>
            </a:p>
          </p:txBody>
        </p:sp>
      </p:grpSp>
      <p:sp>
        <p:nvSpPr>
          <p:cNvPr id="24" name="Bent Arrow 23"/>
          <p:cNvSpPr/>
          <p:nvPr/>
        </p:nvSpPr>
        <p:spPr>
          <a:xfrm>
            <a:off x="3714750" y="2369185"/>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5" name="Bent Arrow 24"/>
          <p:cNvSpPr/>
          <p:nvPr/>
        </p:nvSpPr>
        <p:spPr>
          <a:xfrm flipV="1">
            <a:off x="3714750" y="3622675"/>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8" name="Bent Arrow 27"/>
          <p:cNvSpPr/>
          <p:nvPr/>
        </p:nvSpPr>
        <p:spPr>
          <a:xfrm rot="5400000">
            <a:off x="6750685" y="2023110"/>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9" name="Bent Arrow 28"/>
          <p:cNvSpPr/>
          <p:nvPr/>
        </p:nvSpPr>
        <p:spPr>
          <a:xfrm rot="16200000" flipV="1">
            <a:off x="6750685" y="4010660"/>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653" name="Diamond 652"/>
          <p:cNvSpPr/>
          <p:nvPr/>
        </p:nvSpPr>
        <p:spPr>
          <a:xfrm>
            <a:off x="6935470" y="3168650"/>
            <a:ext cx="1376680" cy="892810"/>
          </a:xfrm>
          <a:prstGeom prst="diamon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2400">
                <a:solidFill>
                  <a:schemeClr val="tx1"/>
                </a:solidFill>
                <a:latin typeface="Calibri" panose="020F0502020204030204" charset="0"/>
                <a:cs typeface="Calibri" panose="020F0502020204030204" charset="0"/>
              </a:rPr>
              <a:t>=?</a:t>
            </a:r>
            <a:endParaRPr lang="es-ES" altLang="en-US" sz="2400">
              <a:solidFill>
                <a:schemeClr val="tx1"/>
              </a:solidFill>
              <a:latin typeface="Calibri" panose="020F0502020204030204" charset="0"/>
              <a:cs typeface="Calibri" panose="020F0502020204030204" charset="0"/>
            </a:endParaRPr>
          </a:p>
        </p:txBody>
      </p:sp>
      <p:sp>
        <p:nvSpPr>
          <p:cNvPr id="30" name="Text Box 29"/>
          <p:cNvSpPr txBox="1"/>
          <p:nvPr/>
        </p:nvSpPr>
        <p:spPr>
          <a:xfrm>
            <a:off x="6630670" y="1487170"/>
            <a:ext cx="1266190" cy="645160"/>
          </a:xfrm>
          <a:prstGeom prst="rect">
            <a:avLst/>
          </a:prstGeom>
          <a:noFill/>
        </p:spPr>
        <p:txBody>
          <a:bodyPr wrap="square" rtlCol="0">
            <a:spAutoFit/>
          </a:bodyPr>
          <a:p>
            <a:pPr algn="ctr"/>
            <a:r>
              <a:rPr lang="es-ES" altLang="en-US">
                <a:solidFill>
                  <a:srgbClr val="0070C0"/>
                </a:solidFill>
              </a:rPr>
              <a:t>Simulation result Y</a:t>
            </a:r>
            <a:endParaRPr lang="es-ES" altLang="en-US">
              <a:solidFill>
                <a:srgbClr val="0070C0"/>
              </a:solidFill>
            </a:endParaRPr>
          </a:p>
        </p:txBody>
      </p:sp>
      <p:sp>
        <p:nvSpPr>
          <p:cNvPr id="31" name="Text Box 30"/>
          <p:cNvSpPr txBox="1"/>
          <p:nvPr/>
        </p:nvSpPr>
        <p:spPr>
          <a:xfrm>
            <a:off x="6627495" y="5158740"/>
            <a:ext cx="1268730" cy="645160"/>
          </a:xfrm>
          <a:prstGeom prst="rect">
            <a:avLst/>
          </a:prstGeom>
          <a:noFill/>
        </p:spPr>
        <p:txBody>
          <a:bodyPr wrap="square" rtlCol="0">
            <a:spAutoFit/>
          </a:bodyPr>
          <a:p>
            <a:pPr algn="ctr"/>
            <a:r>
              <a:rPr lang="es-ES" altLang="en-US">
                <a:solidFill>
                  <a:srgbClr val="0070C0"/>
                </a:solidFill>
              </a:rPr>
              <a:t>Reference result X</a:t>
            </a:r>
            <a:endParaRPr lang="es-ES" altLang="en-US">
              <a:solidFill>
                <a:srgbClr val="0070C0"/>
              </a:solidFill>
            </a:endParaRPr>
          </a:p>
        </p:txBody>
      </p:sp>
      <p:sp>
        <p:nvSpPr>
          <p:cNvPr id="32" name="Bent Arrow 31"/>
          <p:cNvSpPr/>
          <p:nvPr/>
        </p:nvSpPr>
        <p:spPr>
          <a:xfrm rot="16200000" flipV="1">
            <a:off x="8362315" y="2609215"/>
            <a:ext cx="1094740"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3" name="Bent Arrow 32"/>
          <p:cNvSpPr/>
          <p:nvPr/>
        </p:nvSpPr>
        <p:spPr>
          <a:xfrm rot="5400000">
            <a:off x="8362950" y="3432810"/>
            <a:ext cx="1094105" cy="11957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4" name="Text Box 33"/>
          <p:cNvSpPr txBox="1"/>
          <p:nvPr/>
        </p:nvSpPr>
        <p:spPr>
          <a:xfrm>
            <a:off x="7984490" y="3003550"/>
            <a:ext cx="1206500" cy="368300"/>
          </a:xfrm>
          <a:prstGeom prst="rect">
            <a:avLst/>
          </a:prstGeom>
          <a:noFill/>
        </p:spPr>
        <p:txBody>
          <a:bodyPr wrap="square" rtlCol="0">
            <a:spAutoFit/>
          </a:bodyPr>
          <a:p>
            <a:pPr algn="ctr"/>
            <a:r>
              <a:rPr lang="es-ES" altLang="en-US">
                <a:solidFill>
                  <a:srgbClr val="0070C0"/>
                </a:solidFill>
              </a:rPr>
              <a:t>Not equal</a:t>
            </a:r>
            <a:endParaRPr lang="es-ES" altLang="en-US">
              <a:solidFill>
                <a:srgbClr val="0070C0"/>
              </a:solidFill>
            </a:endParaRPr>
          </a:p>
        </p:txBody>
      </p:sp>
      <p:sp>
        <p:nvSpPr>
          <p:cNvPr id="35" name="Text Box 34"/>
          <p:cNvSpPr txBox="1"/>
          <p:nvPr/>
        </p:nvSpPr>
        <p:spPr>
          <a:xfrm>
            <a:off x="7987665" y="3811905"/>
            <a:ext cx="1206500" cy="368300"/>
          </a:xfrm>
          <a:prstGeom prst="rect">
            <a:avLst/>
          </a:prstGeom>
          <a:noFill/>
        </p:spPr>
        <p:txBody>
          <a:bodyPr wrap="square" rtlCol="0">
            <a:spAutoFit/>
          </a:bodyPr>
          <a:p>
            <a:pPr algn="ctr"/>
            <a:r>
              <a:rPr lang="es-ES" altLang="en-US">
                <a:solidFill>
                  <a:srgbClr val="0070C0"/>
                </a:solidFill>
              </a:rPr>
              <a:t>Equal</a:t>
            </a:r>
            <a:endParaRPr lang="es-ES" altLang="en-US">
              <a:solidFill>
                <a:srgbClr val="0070C0"/>
              </a:solidFill>
            </a:endParaRPr>
          </a:p>
        </p:txBody>
      </p:sp>
      <p:sp>
        <p:nvSpPr>
          <p:cNvPr id="37" name="Rectangles 36"/>
          <p:cNvSpPr/>
          <p:nvPr/>
        </p:nvSpPr>
        <p:spPr>
          <a:xfrm>
            <a:off x="8077200" y="1536065"/>
            <a:ext cx="2770505" cy="10795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a:solidFill>
                  <a:schemeClr val="tx1"/>
                </a:solidFill>
              </a:rPr>
              <a:t>Generate error message</a:t>
            </a:r>
            <a:endParaRPr lang="es-ES" altLang="en-US">
              <a:solidFill>
                <a:schemeClr val="tx1"/>
              </a:solidFill>
            </a:endParaRPr>
          </a:p>
          <a:p>
            <a:pPr algn="ctr"/>
            <a:r>
              <a:rPr lang="es-ES" altLang="en-US">
                <a:solidFill>
                  <a:schemeClr val="tx1"/>
                </a:solidFill>
              </a:rPr>
              <a:t>“Simulation result should have been X but is Y”</a:t>
            </a:r>
            <a:endParaRPr lang="es-ES" altLang="en-US">
              <a:solidFill>
                <a:schemeClr val="tx1"/>
              </a:solidFill>
            </a:endParaRPr>
          </a:p>
        </p:txBody>
      </p:sp>
      <p:sp>
        <p:nvSpPr>
          <p:cNvPr id="38" name="Rectangles 37"/>
          <p:cNvSpPr/>
          <p:nvPr/>
        </p:nvSpPr>
        <p:spPr>
          <a:xfrm>
            <a:off x="8077200" y="4616450"/>
            <a:ext cx="2770505" cy="10795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a:solidFill>
                  <a:schemeClr val="tx1"/>
                </a:solidFill>
              </a:rPr>
              <a:t>Proceed with next stimulus vector</a:t>
            </a:r>
            <a:endParaRPr lang="es-ES" altLang="en-US">
              <a:solidFill>
                <a:schemeClr val="tx1"/>
              </a:solidFill>
            </a:endParaRPr>
          </a:p>
        </p:txBody>
      </p:sp>
      <p:sp>
        <p:nvSpPr>
          <p:cNvPr id="39" name="Down Arrow 38"/>
          <p:cNvSpPr/>
          <p:nvPr/>
        </p:nvSpPr>
        <p:spPr>
          <a:xfrm>
            <a:off x="9871710" y="2706370"/>
            <a:ext cx="531495" cy="186944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
          <p:cNvSpPr/>
          <p:nvPr/>
        </p:nvSpPr>
        <p:spPr>
          <a:xfrm>
            <a:off x="802640" y="1056640"/>
            <a:ext cx="9794875" cy="437896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600" b="1" dirty="0">
                <a:solidFill>
                  <a:schemeClr val="tx1"/>
                </a:solidFill>
              </a:rPr>
              <a:t>DE0 board</a:t>
            </a:r>
            <a:endParaRPr lang="es-ES" altLang="ca-ES" sz="3600" b="1" dirty="0">
              <a:solidFill>
                <a:schemeClr val="tx1"/>
              </a:solidFill>
            </a:endParaRPr>
          </a:p>
        </p:txBody>
      </p:sp>
      <p:sp>
        <p:nvSpPr>
          <p:cNvPr id="2" name="Text Box 1"/>
          <p:cNvSpPr txBox="1"/>
          <p:nvPr/>
        </p:nvSpPr>
        <p:spPr>
          <a:xfrm>
            <a:off x="1777365" y="150495"/>
            <a:ext cx="1979295" cy="675640"/>
          </a:xfrm>
          <a:prstGeom prst="rect">
            <a:avLst/>
          </a:prstGeom>
          <a:noFill/>
        </p:spPr>
        <p:txBody>
          <a:bodyPr wrap="none" rtlCol="0">
            <a:spAutoFit/>
          </a:bodyPr>
          <a:p>
            <a:r>
              <a:rPr lang="es-ES" altLang="en-US" sz="3800" b="1"/>
              <a:t>AXI bus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sp>
        <p:nvSpPr>
          <p:cNvPr id="21" name="Rectangle 3"/>
          <p:cNvSpPr/>
          <p:nvPr/>
        </p:nvSpPr>
        <p:spPr>
          <a:xfrm>
            <a:off x="4090797" y="1381887"/>
            <a:ext cx="2871978"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CORE </a:t>
            </a:r>
            <a:r>
              <a:rPr lang="es-ES" altLang="ca-ES" dirty="0">
                <a:solidFill>
                  <a:schemeClr val="tx1"/>
                </a:solidFill>
              </a:rPr>
              <a:t>REGION</a:t>
            </a:r>
            <a:endParaRPr lang="es-ES" altLang="ca-ES" dirty="0">
              <a:solidFill>
                <a:schemeClr val="tx1"/>
              </a:solidFill>
            </a:endParaRPr>
          </a:p>
        </p:txBody>
      </p:sp>
      <p:sp>
        <p:nvSpPr>
          <p:cNvPr id="26" name="Fletxa: esquerra i dreta 4"/>
          <p:cNvSpPr/>
          <p:nvPr/>
        </p:nvSpPr>
        <p:spPr>
          <a:xfrm>
            <a:off x="1192149" y="2954655"/>
            <a:ext cx="8942832" cy="6355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t>AXI </a:t>
            </a:r>
            <a:r>
              <a:rPr lang="es-ES" altLang="ca-ES" dirty="0"/>
              <a:t>bus</a:t>
            </a:r>
            <a:endParaRPr lang="es-ES" altLang="ca-ES" dirty="0"/>
          </a:p>
        </p:txBody>
      </p:sp>
      <p:sp>
        <p:nvSpPr>
          <p:cNvPr id="36" name="Fletxa: cap amunt i cap avall 5"/>
          <p:cNvSpPr/>
          <p:nvPr/>
        </p:nvSpPr>
        <p:spPr>
          <a:xfrm>
            <a:off x="4291203" y="244716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0" name="Fletxa: cap amunt i cap avall 6"/>
          <p:cNvSpPr/>
          <p:nvPr/>
        </p:nvSpPr>
        <p:spPr>
          <a:xfrm>
            <a:off x="5383149" y="244716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1" name="Fletxa: cap amunt i cap avall 7"/>
          <p:cNvSpPr/>
          <p:nvPr/>
        </p:nvSpPr>
        <p:spPr>
          <a:xfrm>
            <a:off x="6523482" y="244716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2" name="Fletxa: cap amunt i cap avall 8"/>
          <p:cNvSpPr/>
          <p:nvPr/>
        </p:nvSpPr>
        <p:spPr>
          <a:xfrm>
            <a:off x="2594229" y="3434715"/>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3" name="Rectangle 9"/>
          <p:cNvSpPr/>
          <p:nvPr/>
        </p:nvSpPr>
        <p:spPr>
          <a:xfrm>
            <a:off x="2113216" y="4070223"/>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JTAG</a:t>
            </a:r>
            <a:endParaRPr lang="ca-ES" dirty="0">
              <a:solidFill>
                <a:schemeClr val="tx1"/>
              </a:solidFill>
            </a:endParaRPr>
          </a:p>
        </p:txBody>
      </p:sp>
      <p:sp>
        <p:nvSpPr>
          <p:cNvPr id="44" name="Fletxa: cap amunt i cap avall 10"/>
          <p:cNvSpPr/>
          <p:nvPr/>
        </p:nvSpPr>
        <p:spPr>
          <a:xfrm>
            <a:off x="4614863" y="3462147"/>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5" name="Rectangle 11"/>
          <p:cNvSpPr/>
          <p:nvPr/>
        </p:nvSpPr>
        <p:spPr>
          <a:xfrm>
            <a:off x="4133850" y="4097655"/>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GPIO</a:t>
            </a:r>
            <a:endParaRPr lang="ca-ES" dirty="0">
              <a:solidFill>
                <a:schemeClr val="tx1"/>
              </a:solidFill>
            </a:endParaRPr>
          </a:p>
        </p:txBody>
      </p:sp>
      <p:sp>
        <p:nvSpPr>
          <p:cNvPr id="46" name="Fletxa: cap amunt i cap avall 12"/>
          <p:cNvSpPr/>
          <p:nvPr/>
        </p:nvSpPr>
        <p:spPr>
          <a:xfrm>
            <a:off x="2594229" y="5135499"/>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7" name="Fletxa: cap amunt i cap avall 13"/>
          <p:cNvSpPr/>
          <p:nvPr/>
        </p:nvSpPr>
        <p:spPr>
          <a:xfrm>
            <a:off x="6345175" y="345300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48" name="Rectangle 14"/>
          <p:cNvSpPr/>
          <p:nvPr/>
        </p:nvSpPr>
        <p:spPr>
          <a:xfrm>
            <a:off x="5864162" y="4088511"/>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VGA</a:t>
            </a:r>
            <a:endParaRPr lang="ca-ES" dirty="0">
              <a:solidFill>
                <a:schemeClr val="tx1"/>
              </a:solidFill>
            </a:endParaRPr>
          </a:p>
        </p:txBody>
      </p:sp>
      <p:sp>
        <p:nvSpPr>
          <p:cNvPr id="49" name="Fletxa: cap amunt i cap avall 15"/>
          <p:cNvSpPr/>
          <p:nvPr/>
        </p:nvSpPr>
        <p:spPr>
          <a:xfrm>
            <a:off x="8078535" y="3453003"/>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0" name="Rectangle 16"/>
          <p:cNvSpPr/>
          <p:nvPr/>
        </p:nvSpPr>
        <p:spPr>
          <a:xfrm>
            <a:off x="7597522" y="4088511"/>
            <a:ext cx="1249299" cy="10652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ca-ES" dirty="0">
                <a:solidFill>
                  <a:schemeClr val="tx1"/>
                </a:solidFill>
              </a:rPr>
              <a:t>DRAM</a:t>
            </a:r>
            <a:endParaRPr lang="ca-ES" dirty="0">
              <a:solidFill>
                <a:schemeClr val="tx1"/>
              </a:solidFill>
            </a:endParaRPr>
          </a:p>
        </p:txBody>
      </p:sp>
      <p:sp>
        <p:nvSpPr>
          <p:cNvPr id="51" name="Rectangle 9"/>
          <p:cNvSpPr/>
          <p:nvPr/>
        </p:nvSpPr>
        <p:spPr>
          <a:xfrm>
            <a:off x="2112645" y="5770880"/>
            <a:ext cx="1249045" cy="950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PC</a:t>
            </a:r>
            <a:endParaRPr lang="es-ES" altLang="ca-ES" dirty="0">
              <a:solidFill>
                <a:schemeClr val="tx1"/>
              </a:solidFill>
            </a:endParaRPr>
          </a:p>
        </p:txBody>
      </p:sp>
      <p:sp>
        <p:nvSpPr>
          <p:cNvPr id="53" name="Fletxa: cap amunt i cap avall 12"/>
          <p:cNvSpPr/>
          <p:nvPr/>
        </p:nvSpPr>
        <p:spPr>
          <a:xfrm>
            <a:off x="6345174" y="5135499"/>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4" name="Rectangle 9"/>
          <p:cNvSpPr/>
          <p:nvPr/>
        </p:nvSpPr>
        <p:spPr>
          <a:xfrm>
            <a:off x="5800090" y="5770880"/>
            <a:ext cx="1377950" cy="950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Monitor</a:t>
            </a:r>
            <a:endParaRPr lang="es-ES" altLang="ca-ES" dirty="0">
              <a:solidFill>
                <a:schemeClr val="tx1"/>
              </a:solidFill>
            </a:endParaRPr>
          </a:p>
        </p:txBody>
      </p:sp>
      <p:sp>
        <p:nvSpPr>
          <p:cNvPr id="55" name="Fletxa: cap amunt i cap avall 12"/>
          <p:cNvSpPr/>
          <p:nvPr/>
        </p:nvSpPr>
        <p:spPr>
          <a:xfrm>
            <a:off x="4615434" y="5154549"/>
            <a:ext cx="287274" cy="63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6" name="Rectangle 9"/>
          <p:cNvSpPr/>
          <p:nvPr/>
        </p:nvSpPr>
        <p:spPr>
          <a:xfrm>
            <a:off x="4070350" y="5789930"/>
            <a:ext cx="1377950" cy="950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Microphone, camera,</a:t>
            </a:r>
            <a:endParaRPr lang="es-ES" altLang="ca-ES" dirty="0">
              <a:solidFill>
                <a:schemeClr val="tx1"/>
              </a:solidFill>
            </a:endParaRPr>
          </a:p>
          <a:p>
            <a:pPr algn="ctr"/>
            <a:r>
              <a:rPr lang="es-ES" altLang="ca-ES" dirty="0">
                <a:solidFill>
                  <a:schemeClr val="tx1"/>
                </a:solidFill>
              </a:rPr>
              <a:t>sensors</a:t>
            </a:r>
            <a:endParaRPr lang="es-ES" altLang="ca-E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856355" cy="675640"/>
          </a:xfrm>
          <a:prstGeom prst="rect">
            <a:avLst/>
          </a:prstGeom>
          <a:noFill/>
        </p:spPr>
        <p:txBody>
          <a:bodyPr wrap="none" rtlCol="0">
            <a:spAutoFit/>
          </a:bodyPr>
          <a:p>
            <a:r>
              <a:rPr lang="es-ES" altLang="en-US" sz="3800" b="1"/>
              <a:t>MULDIV models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grpSp>
        <p:nvGrpSpPr>
          <p:cNvPr id="66" name="Group 65"/>
          <p:cNvGrpSpPr/>
          <p:nvPr/>
        </p:nvGrpSpPr>
        <p:grpSpPr>
          <a:xfrm>
            <a:off x="802640" y="1067435"/>
            <a:ext cx="5101590" cy="5596255"/>
            <a:chOff x="1264" y="1681"/>
            <a:chExt cx="8034" cy="8813"/>
          </a:xfrm>
        </p:grpSpPr>
        <p:sp>
          <p:nvSpPr>
            <p:cNvPr id="5" name="Rectangle 3"/>
            <p:cNvSpPr/>
            <p:nvPr/>
          </p:nvSpPr>
          <p:spPr>
            <a:xfrm>
              <a:off x="1264" y="1923"/>
              <a:ext cx="8034" cy="821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MULDIV1</a:t>
              </a:r>
              <a:endParaRPr lang="es-ES" altLang="ca-ES" sz="3200" b="1" dirty="0">
                <a:solidFill>
                  <a:schemeClr val="tx1"/>
                </a:solidFill>
              </a:endParaRPr>
            </a:p>
          </p:txBody>
        </p:sp>
        <p:sp>
          <p:nvSpPr>
            <p:cNvPr id="6" name="Rectangle 9"/>
            <p:cNvSpPr/>
            <p:nvPr/>
          </p:nvSpPr>
          <p:spPr>
            <a:xfrm>
              <a:off x="1696"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LPM_MULT multiplier IP</a:t>
              </a:r>
              <a:endParaRPr lang="es-ES" altLang="ca-ES" dirty="0">
                <a:solidFill>
                  <a:schemeClr val="tx1"/>
                </a:solidFill>
              </a:endParaRPr>
            </a:p>
          </p:txBody>
        </p:sp>
        <p:sp>
          <p:nvSpPr>
            <p:cNvPr id="7" name="Rectangle 9"/>
            <p:cNvSpPr/>
            <p:nvPr/>
          </p:nvSpPr>
          <p:spPr>
            <a:xfrm>
              <a:off x="5162"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9" name="Rectangle 9"/>
            <p:cNvSpPr/>
            <p:nvPr/>
          </p:nvSpPr>
          <p:spPr>
            <a:xfrm>
              <a:off x="5280" y="2686"/>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10" name="Rectangle 9"/>
            <p:cNvSpPr/>
            <p:nvPr/>
          </p:nvSpPr>
          <p:spPr>
            <a:xfrm>
              <a:off x="5280" y="7941"/>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18" name="Fletxa: cap amunt i cap avall 8"/>
            <p:cNvSpPr/>
            <p:nvPr/>
          </p:nvSpPr>
          <p:spPr>
            <a:xfrm>
              <a:off x="6272" y="7178"/>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19" name="Fletxa: cap amunt i cap avall 8"/>
            <p:cNvSpPr/>
            <p:nvPr/>
          </p:nvSpPr>
          <p:spPr>
            <a:xfrm>
              <a:off x="6272" y="4265"/>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0" name="Fletxa: cap amunt i cap avall 8"/>
            <p:cNvSpPr/>
            <p:nvPr/>
          </p:nvSpPr>
          <p:spPr>
            <a:xfrm>
              <a:off x="6272" y="1681"/>
              <a:ext cx="452" cy="1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5" name="Fletxa: cap amunt i cap avall 8"/>
            <p:cNvSpPr/>
            <p:nvPr/>
          </p:nvSpPr>
          <p:spPr>
            <a:xfrm>
              <a:off x="2806" y="4554"/>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7" name="Pentagon 26"/>
            <p:cNvSpPr/>
            <p:nvPr/>
          </p:nvSpPr>
          <p:spPr>
            <a:xfrm>
              <a:off x="2909" y="4446"/>
              <a:ext cx="3694" cy="25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Pentagon 27"/>
            <p:cNvSpPr/>
            <p:nvPr/>
          </p:nvSpPr>
          <p:spPr>
            <a:xfrm>
              <a:off x="2827" y="7338"/>
              <a:ext cx="3694" cy="27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Pentagon 28"/>
            <p:cNvSpPr/>
            <p:nvPr/>
          </p:nvSpPr>
          <p:spPr>
            <a:xfrm rot="5400000">
              <a:off x="2766" y="7240"/>
              <a:ext cx="437" cy="31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Fletxa: cap amunt i cap avall 8"/>
            <p:cNvSpPr/>
            <p:nvPr/>
          </p:nvSpPr>
          <p:spPr>
            <a:xfrm>
              <a:off x="6272" y="9520"/>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grpSp>
      <p:grpSp>
        <p:nvGrpSpPr>
          <p:cNvPr id="67" name="Group 66"/>
          <p:cNvGrpSpPr/>
          <p:nvPr/>
        </p:nvGrpSpPr>
        <p:grpSpPr>
          <a:xfrm>
            <a:off x="6174740" y="1066800"/>
            <a:ext cx="5101590" cy="5597525"/>
            <a:chOff x="9724" y="1680"/>
            <a:chExt cx="8034" cy="8815"/>
          </a:xfrm>
        </p:grpSpPr>
        <p:sp>
          <p:nvSpPr>
            <p:cNvPr id="33" name="Rectangle 3"/>
            <p:cNvSpPr/>
            <p:nvPr/>
          </p:nvSpPr>
          <p:spPr>
            <a:xfrm>
              <a:off x="9724" y="1921"/>
              <a:ext cx="8034" cy="824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MULDIV2</a:t>
              </a:r>
              <a:endParaRPr lang="es-ES" altLang="ca-ES" sz="3200" b="1" dirty="0">
                <a:solidFill>
                  <a:schemeClr val="tx1"/>
                </a:solidFill>
              </a:endParaRPr>
            </a:p>
          </p:txBody>
        </p:sp>
        <p:sp>
          <p:nvSpPr>
            <p:cNvPr id="34" name="Rectangle 9"/>
            <p:cNvSpPr/>
            <p:nvPr/>
          </p:nvSpPr>
          <p:spPr>
            <a:xfrm>
              <a:off x="10156"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ALTMULT multiplier IP</a:t>
              </a:r>
              <a:endParaRPr lang="es-ES" altLang="ca-ES" dirty="0">
                <a:solidFill>
                  <a:schemeClr val="tx1"/>
                </a:solidFill>
              </a:endParaRPr>
            </a:p>
          </p:txBody>
        </p:sp>
        <p:sp>
          <p:nvSpPr>
            <p:cNvPr id="35" name="Rectangle 9"/>
            <p:cNvSpPr/>
            <p:nvPr/>
          </p:nvSpPr>
          <p:spPr>
            <a:xfrm>
              <a:off x="13622"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37" name="Rectangle 9"/>
            <p:cNvSpPr/>
            <p:nvPr/>
          </p:nvSpPr>
          <p:spPr>
            <a:xfrm>
              <a:off x="13740" y="2687"/>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38" name="Rectangle 9"/>
            <p:cNvSpPr/>
            <p:nvPr/>
          </p:nvSpPr>
          <p:spPr>
            <a:xfrm>
              <a:off x="13740" y="7942"/>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39" name="Fletxa: cap amunt i cap avall 8"/>
            <p:cNvSpPr/>
            <p:nvPr/>
          </p:nvSpPr>
          <p:spPr>
            <a:xfrm>
              <a:off x="14732" y="7179"/>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7" name="Fletxa: cap amunt i cap avall 8"/>
            <p:cNvSpPr/>
            <p:nvPr/>
          </p:nvSpPr>
          <p:spPr>
            <a:xfrm>
              <a:off x="14732" y="4266"/>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8" name="Fletxa: cap amunt i cap avall 8"/>
            <p:cNvSpPr/>
            <p:nvPr/>
          </p:nvSpPr>
          <p:spPr>
            <a:xfrm>
              <a:off x="14732" y="1680"/>
              <a:ext cx="452" cy="1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9" name="Fletxa: cap amunt i cap avall 8"/>
            <p:cNvSpPr/>
            <p:nvPr/>
          </p:nvSpPr>
          <p:spPr>
            <a:xfrm>
              <a:off x="11266" y="4555"/>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0" name="Pentagon 59"/>
            <p:cNvSpPr/>
            <p:nvPr/>
          </p:nvSpPr>
          <p:spPr>
            <a:xfrm>
              <a:off x="11369" y="4268"/>
              <a:ext cx="2134" cy="28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1" name="Pentagon 60"/>
            <p:cNvSpPr/>
            <p:nvPr/>
          </p:nvSpPr>
          <p:spPr>
            <a:xfrm>
              <a:off x="11370" y="9685"/>
              <a:ext cx="3621" cy="24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2" name="Pentagon 61"/>
            <p:cNvSpPr/>
            <p:nvPr/>
          </p:nvSpPr>
          <p:spPr>
            <a:xfrm rot="5400000">
              <a:off x="10118" y="8432"/>
              <a:ext cx="2753" cy="250"/>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3" name="Fletxa: cap amunt i cap avall 8"/>
            <p:cNvSpPr/>
            <p:nvPr/>
          </p:nvSpPr>
          <p:spPr>
            <a:xfrm>
              <a:off x="14732" y="9521"/>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4" name="Pentagon 63"/>
            <p:cNvSpPr/>
            <p:nvPr/>
          </p:nvSpPr>
          <p:spPr>
            <a:xfrm>
              <a:off x="13233" y="2095"/>
              <a:ext cx="1758" cy="24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5" name="Pentagon 64"/>
            <p:cNvSpPr/>
            <p:nvPr/>
          </p:nvSpPr>
          <p:spPr>
            <a:xfrm rot="16200000">
              <a:off x="12139" y="3190"/>
              <a:ext cx="2458" cy="27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856355" cy="675640"/>
          </a:xfrm>
          <a:prstGeom prst="rect">
            <a:avLst/>
          </a:prstGeom>
          <a:noFill/>
        </p:spPr>
        <p:txBody>
          <a:bodyPr wrap="none" rtlCol="0">
            <a:spAutoFit/>
          </a:bodyPr>
          <a:p>
            <a:r>
              <a:rPr lang="es-ES" altLang="en-US" sz="3800" b="1"/>
              <a:t>MULDIV models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3" name="Slide Number Placeholder 2"/>
          <p:cNvSpPr>
            <a:spLocks noGrp="1"/>
          </p:cNvSpPr>
          <p:nvPr>
            <p:ph type="sldNum" sz="quarter" idx="12"/>
          </p:nvPr>
        </p:nvSpPr>
        <p:spPr/>
        <p:txBody>
          <a:bodyPr/>
          <a:p>
            <a:fld id="{10B83142-66C5-4CA8-989E-3C5ACDE17E0A}" type="slidenum">
              <a:rPr lang="ca-ES" smtClean="0"/>
            </a:fld>
            <a:endParaRPr lang="ca-ES"/>
          </a:p>
        </p:txBody>
      </p:sp>
      <p:grpSp>
        <p:nvGrpSpPr>
          <p:cNvPr id="66" name="Group 65"/>
          <p:cNvGrpSpPr/>
          <p:nvPr/>
        </p:nvGrpSpPr>
        <p:grpSpPr>
          <a:xfrm>
            <a:off x="802640" y="1067435"/>
            <a:ext cx="5101590" cy="5596255"/>
            <a:chOff x="1264" y="1681"/>
            <a:chExt cx="8034" cy="8813"/>
          </a:xfrm>
        </p:grpSpPr>
        <p:sp>
          <p:nvSpPr>
            <p:cNvPr id="5" name="Rectangle 3"/>
            <p:cNvSpPr/>
            <p:nvPr/>
          </p:nvSpPr>
          <p:spPr>
            <a:xfrm>
              <a:off x="1264" y="1923"/>
              <a:ext cx="8034" cy="821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MULDIV1</a:t>
              </a:r>
              <a:endParaRPr lang="es-ES" altLang="ca-ES" sz="3200" b="1" dirty="0">
                <a:solidFill>
                  <a:schemeClr val="tx1"/>
                </a:solidFill>
              </a:endParaRPr>
            </a:p>
          </p:txBody>
        </p:sp>
        <p:sp>
          <p:nvSpPr>
            <p:cNvPr id="6" name="Rectangle 9"/>
            <p:cNvSpPr/>
            <p:nvPr/>
          </p:nvSpPr>
          <p:spPr>
            <a:xfrm>
              <a:off x="1696"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LPM_MULT multiplier IP</a:t>
              </a:r>
              <a:endParaRPr lang="es-ES" altLang="ca-ES" dirty="0">
                <a:solidFill>
                  <a:schemeClr val="tx1"/>
                </a:solidFill>
              </a:endParaRPr>
            </a:p>
          </p:txBody>
        </p:sp>
        <p:sp>
          <p:nvSpPr>
            <p:cNvPr id="7" name="Rectangle 9"/>
            <p:cNvSpPr/>
            <p:nvPr/>
          </p:nvSpPr>
          <p:spPr>
            <a:xfrm>
              <a:off x="5162" y="5031"/>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9" name="Rectangle 9"/>
            <p:cNvSpPr/>
            <p:nvPr/>
          </p:nvSpPr>
          <p:spPr>
            <a:xfrm>
              <a:off x="5280" y="2686"/>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10" name="Rectangle 9"/>
            <p:cNvSpPr/>
            <p:nvPr/>
          </p:nvSpPr>
          <p:spPr>
            <a:xfrm>
              <a:off x="5280" y="7941"/>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18" name="Fletxa: cap amunt i cap avall 8"/>
            <p:cNvSpPr/>
            <p:nvPr/>
          </p:nvSpPr>
          <p:spPr>
            <a:xfrm>
              <a:off x="6272" y="7178"/>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19" name="Fletxa: cap amunt i cap avall 8"/>
            <p:cNvSpPr/>
            <p:nvPr/>
          </p:nvSpPr>
          <p:spPr>
            <a:xfrm>
              <a:off x="6272" y="4265"/>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0" name="Fletxa: cap amunt i cap avall 8"/>
            <p:cNvSpPr/>
            <p:nvPr/>
          </p:nvSpPr>
          <p:spPr>
            <a:xfrm>
              <a:off x="6272" y="1681"/>
              <a:ext cx="452" cy="1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5" name="Fletxa: cap amunt i cap avall 8"/>
            <p:cNvSpPr/>
            <p:nvPr/>
          </p:nvSpPr>
          <p:spPr>
            <a:xfrm>
              <a:off x="2806" y="4554"/>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27" name="Pentagon 26"/>
            <p:cNvSpPr/>
            <p:nvPr/>
          </p:nvSpPr>
          <p:spPr>
            <a:xfrm>
              <a:off x="2909" y="4446"/>
              <a:ext cx="3694" cy="25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Pentagon 27"/>
            <p:cNvSpPr/>
            <p:nvPr/>
          </p:nvSpPr>
          <p:spPr>
            <a:xfrm>
              <a:off x="2827" y="7338"/>
              <a:ext cx="3694" cy="27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Pentagon 28"/>
            <p:cNvSpPr/>
            <p:nvPr/>
          </p:nvSpPr>
          <p:spPr>
            <a:xfrm rot="5400000">
              <a:off x="2766" y="7240"/>
              <a:ext cx="437" cy="315"/>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Fletxa: cap amunt i cap avall 8"/>
            <p:cNvSpPr/>
            <p:nvPr/>
          </p:nvSpPr>
          <p:spPr>
            <a:xfrm>
              <a:off x="6272" y="9520"/>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grpSp>
      <p:grpSp>
        <p:nvGrpSpPr>
          <p:cNvPr id="67" name="Group 66"/>
          <p:cNvGrpSpPr/>
          <p:nvPr/>
        </p:nvGrpSpPr>
        <p:grpSpPr>
          <a:xfrm>
            <a:off x="6174740" y="1066800"/>
            <a:ext cx="5101590" cy="5597525"/>
            <a:chOff x="9724" y="1680"/>
            <a:chExt cx="8034" cy="8815"/>
          </a:xfrm>
        </p:grpSpPr>
        <p:sp>
          <p:nvSpPr>
            <p:cNvPr id="33" name="Rectangle 3"/>
            <p:cNvSpPr/>
            <p:nvPr/>
          </p:nvSpPr>
          <p:spPr>
            <a:xfrm>
              <a:off x="9724" y="1921"/>
              <a:ext cx="8034" cy="824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ca-ES" sz="3200" b="1" dirty="0">
                  <a:solidFill>
                    <a:schemeClr val="tx1"/>
                  </a:solidFill>
                </a:rPr>
                <a:t>MULDIV2</a:t>
              </a:r>
              <a:endParaRPr lang="es-ES" altLang="ca-ES" sz="3200" b="1" dirty="0">
                <a:solidFill>
                  <a:schemeClr val="tx1"/>
                </a:solidFill>
              </a:endParaRPr>
            </a:p>
          </p:txBody>
        </p:sp>
        <p:sp>
          <p:nvSpPr>
            <p:cNvPr id="34" name="Rectangle 9"/>
            <p:cNvSpPr/>
            <p:nvPr/>
          </p:nvSpPr>
          <p:spPr>
            <a:xfrm>
              <a:off x="10156"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ALTMULT multiplier IP</a:t>
              </a:r>
              <a:endParaRPr lang="es-ES" altLang="ca-ES" dirty="0">
                <a:solidFill>
                  <a:schemeClr val="tx1"/>
                </a:solidFill>
              </a:endParaRPr>
            </a:p>
          </p:txBody>
        </p:sp>
        <p:sp>
          <p:nvSpPr>
            <p:cNvPr id="35" name="Rectangle 9"/>
            <p:cNvSpPr/>
            <p:nvPr/>
          </p:nvSpPr>
          <p:spPr>
            <a:xfrm>
              <a:off x="13622" y="5032"/>
              <a:ext cx="2672" cy="214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sym typeface="+mn-ea"/>
                </a:rPr>
                <a:t>Divider model (T, B, D, QS, EQS, DEQS, SE, DSE)</a:t>
              </a:r>
              <a:endParaRPr lang="es-ES" altLang="ca-ES" dirty="0">
                <a:solidFill>
                  <a:schemeClr val="tx1"/>
                </a:solidFill>
              </a:endParaRPr>
            </a:p>
          </p:txBody>
        </p:sp>
        <p:sp>
          <p:nvSpPr>
            <p:cNvPr id="37" name="Rectangle 9"/>
            <p:cNvSpPr/>
            <p:nvPr/>
          </p:nvSpPr>
          <p:spPr>
            <a:xfrm>
              <a:off x="13740" y="2687"/>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signed to unsigned</a:t>
              </a:r>
              <a:endParaRPr lang="es-ES" altLang="ca-ES" dirty="0">
                <a:solidFill>
                  <a:schemeClr val="tx1"/>
                </a:solidFill>
              </a:endParaRPr>
            </a:p>
          </p:txBody>
        </p:sp>
        <p:sp>
          <p:nvSpPr>
            <p:cNvPr id="38" name="Rectangle 9"/>
            <p:cNvSpPr/>
            <p:nvPr/>
          </p:nvSpPr>
          <p:spPr>
            <a:xfrm>
              <a:off x="13740" y="7942"/>
              <a:ext cx="2436" cy="157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ca-ES" dirty="0">
                  <a:solidFill>
                    <a:schemeClr val="tx1"/>
                  </a:solidFill>
                </a:rPr>
                <a:t>Conversion unsigned to signed</a:t>
              </a:r>
              <a:endParaRPr lang="es-ES" altLang="ca-ES" dirty="0">
                <a:solidFill>
                  <a:schemeClr val="tx1"/>
                </a:solidFill>
              </a:endParaRPr>
            </a:p>
          </p:txBody>
        </p:sp>
        <p:sp>
          <p:nvSpPr>
            <p:cNvPr id="39" name="Fletxa: cap amunt i cap avall 8"/>
            <p:cNvSpPr/>
            <p:nvPr/>
          </p:nvSpPr>
          <p:spPr>
            <a:xfrm>
              <a:off x="14732" y="7179"/>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7" name="Fletxa: cap amunt i cap avall 8"/>
            <p:cNvSpPr/>
            <p:nvPr/>
          </p:nvSpPr>
          <p:spPr>
            <a:xfrm>
              <a:off x="14732" y="4266"/>
              <a:ext cx="452" cy="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8" name="Fletxa: cap amunt i cap avall 8"/>
            <p:cNvSpPr/>
            <p:nvPr/>
          </p:nvSpPr>
          <p:spPr>
            <a:xfrm>
              <a:off x="14732" y="1680"/>
              <a:ext cx="452" cy="1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59" name="Fletxa: cap amunt i cap avall 8"/>
            <p:cNvSpPr/>
            <p:nvPr/>
          </p:nvSpPr>
          <p:spPr>
            <a:xfrm>
              <a:off x="11266" y="4555"/>
              <a:ext cx="452" cy="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0" name="Pentagon 59"/>
            <p:cNvSpPr/>
            <p:nvPr/>
          </p:nvSpPr>
          <p:spPr>
            <a:xfrm>
              <a:off x="11369" y="4268"/>
              <a:ext cx="2134" cy="28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1" name="Pentagon 60"/>
            <p:cNvSpPr/>
            <p:nvPr/>
          </p:nvSpPr>
          <p:spPr>
            <a:xfrm>
              <a:off x="11370" y="9685"/>
              <a:ext cx="3621" cy="248"/>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2" name="Pentagon 61"/>
            <p:cNvSpPr/>
            <p:nvPr/>
          </p:nvSpPr>
          <p:spPr>
            <a:xfrm rot="5400000">
              <a:off x="10118" y="8432"/>
              <a:ext cx="2753" cy="250"/>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3" name="Fletxa: cap amunt i cap avall 8"/>
            <p:cNvSpPr/>
            <p:nvPr/>
          </p:nvSpPr>
          <p:spPr>
            <a:xfrm>
              <a:off x="14732" y="9521"/>
              <a:ext cx="452" cy="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ca-ES"/>
            </a:p>
          </p:txBody>
        </p:sp>
        <p:sp>
          <p:nvSpPr>
            <p:cNvPr id="64" name="Pentagon 63"/>
            <p:cNvSpPr/>
            <p:nvPr/>
          </p:nvSpPr>
          <p:spPr>
            <a:xfrm>
              <a:off x="13233" y="2095"/>
              <a:ext cx="1758" cy="24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5" name="Pentagon 64"/>
            <p:cNvSpPr/>
            <p:nvPr/>
          </p:nvSpPr>
          <p:spPr>
            <a:xfrm rot="16200000">
              <a:off x="12139" y="3190"/>
              <a:ext cx="2458" cy="271"/>
            </a:xfrm>
            <a:prstGeom prst="homePlate">
              <a:avLst/>
            </a:prstGeom>
            <a:solidFill>
              <a:schemeClr val="accent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pic>
        <p:nvPicPr>
          <p:cNvPr id="4" name="Content Placeholder 3"/>
          <p:cNvPicPr>
            <a:picLocks noChangeAspect="1"/>
          </p:cNvPicPr>
          <p:nvPr>
            <p:ph sz="half" idx="2"/>
          </p:nvPr>
        </p:nvPicPr>
        <p:blipFill>
          <a:blip r:embed="rId2"/>
          <a:srcRect r="19517" b="8689"/>
          <a:stretch>
            <a:fillRect/>
          </a:stretch>
        </p:blipFill>
        <p:spPr>
          <a:xfrm>
            <a:off x="1502410" y="2120265"/>
            <a:ext cx="7708900" cy="3288030"/>
          </a:xfrm>
          <a:prstGeom prst="rect">
            <a:avLst/>
          </a:prstGeom>
          <a:solidFill>
            <a:schemeClr val="bg1"/>
          </a:solidFill>
          <a:ln w="28575" cmpd="sng">
            <a:solidFill>
              <a:srgbClr val="FFC000"/>
            </a:solidFill>
            <a:prstDash val="solid"/>
          </a:ln>
        </p:spPr>
      </p:pic>
      <p:sp>
        <p:nvSpPr>
          <p:cNvPr id="11" name="Rectangle 13"/>
          <p:cNvSpPr/>
          <p:nvPr/>
        </p:nvSpPr>
        <p:spPr>
          <a:xfrm>
            <a:off x="3352800" y="3920490"/>
            <a:ext cx="5761355" cy="33147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
        <p:nvSpPr>
          <p:cNvPr id="12" name="Rectangle 13"/>
          <p:cNvSpPr/>
          <p:nvPr/>
        </p:nvSpPr>
        <p:spPr>
          <a:xfrm>
            <a:off x="3352800" y="2491740"/>
            <a:ext cx="5761355" cy="33147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ctr"/>
            <a:endParaRPr lang="es-ES" altLang="ca-E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Rectangles 2"/>
          <p:cNvSpPr/>
          <p:nvPr/>
        </p:nvSpPr>
        <p:spPr>
          <a:xfrm>
            <a:off x="695960" y="3068955"/>
            <a:ext cx="10169525" cy="99060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sp>
        <p:nvSpPr>
          <p:cNvPr id="6" name="Text Box 5"/>
          <p:cNvSpPr txBox="1"/>
          <p:nvPr/>
        </p:nvSpPr>
        <p:spPr>
          <a:xfrm>
            <a:off x="695960" y="1179195"/>
            <a:ext cx="7482840" cy="460375"/>
          </a:xfrm>
          <a:prstGeom prst="rect">
            <a:avLst/>
          </a:prstGeom>
          <a:noFill/>
        </p:spPr>
        <p:txBody>
          <a:bodyPr wrap="square" rtlCol="0" anchor="t">
            <a:spAutoFit/>
          </a:bodyPr>
          <a:p>
            <a:pPr algn="l"/>
            <a:r>
              <a:rPr lang="es-ES" altLang="en-US" sz="2400">
                <a:solidFill>
                  <a:srgbClr val="FF0000"/>
                </a:solidFill>
              </a:rPr>
              <a:t>Open market, expand the hardware ecosystem</a:t>
            </a:r>
            <a:endParaRPr lang="es-ES" altLang="en-US" sz="2400">
              <a:solidFill>
                <a:srgbClr val="FF0000"/>
              </a:solidFill>
            </a:endParaRPr>
          </a:p>
        </p:txBody>
      </p:sp>
      <p:sp>
        <p:nvSpPr>
          <p:cNvPr id="9" name="Text Box 8"/>
          <p:cNvSpPr txBox="1"/>
          <p:nvPr/>
        </p:nvSpPr>
        <p:spPr>
          <a:xfrm>
            <a:off x="8806815" y="3380105"/>
            <a:ext cx="2401570" cy="368300"/>
          </a:xfrm>
          <a:prstGeom prst="rect">
            <a:avLst/>
          </a:prstGeom>
          <a:noFill/>
        </p:spPr>
        <p:txBody>
          <a:bodyPr wrap="square" rtlCol="0" anchor="t">
            <a:spAutoFit/>
          </a:bodyPr>
          <a:p>
            <a:pPr algn="l"/>
            <a:r>
              <a:rPr lang="es-ES">
                <a:solidFill>
                  <a:srgbClr val="FF0000"/>
                </a:solidFill>
                <a:sym typeface="+mn-ea"/>
              </a:rPr>
              <a:t>OPEN SOURCE</a:t>
            </a:r>
            <a:endParaRPr lang="es-ES">
              <a:solidFill>
                <a:srgbClr val="FF0000"/>
              </a:solidFill>
              <a:sym typeface="+mn-ea"/>
            </a:endParaRPr>
          </a:p>
        </p:txBody>
      </p:sp>
      <p:sp>
        <p:nvSpPr>
          <p:cNvPr id="11" name="Slide Number Placeholder 10"/>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Rectangles 2"/>
          <p:cNvSpPr/>
          <p:nvPr/>
        </p:nvSpPr>
        <p:spPr>
          <a:xfrm>
            <a:off x="695960" y="2263140"/>
            <a:ext cx="10169525" cy="80010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sp>
        <p:nvSpPr>
          <p:cNvPr id="10" name="Text Box 9"/>
          <p:cNvSpPr txBox="1"/>
          <p:nvPr/>
        </p:nvSpPr>
        <p:spPr>
          <a:xfrm>
            <a:off x="695960" y="1179195"/>
            <a:ext cx="7482840" cy="460375"/>
          </a:xfrm>
          <a:prstGeom prst="rect">
            <a:avLst/>
          </a:prstGeom>
          <a:noFill/>
        </p:spPr>
        <p:txBody>
          <a:bodyPr wrap="square" rtlCol="0" anchor="t">
            <a:spAutoFit/>
          </a:bodyPr>
          <a:p>
            <a:pPr algn="l"/>
            <a:r>
              <a:rPr lang="es-ES" sz="2400">
                <a:solidFill>
                  <a:srgbClr val="FF0000"/>
                </a:solidFill>
                <a:sym typeface="+mn-ea"/>
              </a:rPr>
              <a:t>Modular ISA = + flexibility = - costs, + performance</a:t>
            </a:r>
            <a:endParaRPr lang="es-ES" altLang="en-US" sz="2400">
              <a:solidFill>
                <a:srgbClr val="FF0000"/>
              </a:solidFill>
            </a:endParaRPr>
          </a:p>
        </p:txBody>
      </p:sp>
      <p:sp>
        <p:nvSpPr>
          <p:cNvPr id="11" name="Slide Number Placeholder 10"/>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2" name="Text Box 1"/>
          <p:cNvSpPr txBox="1"/>
          <p:nvPr/>
        </p:nvSpPr>
        <p:spPr>
          <a:xfrm>
            <a:off x="1777365" y="150495"/>
            <a:ext cx="2757170" cy="675640"/>
          </a:xfrm>
          <a:prstGeom prst="rect">
            <a:avLst/>
          </a:prstGeom>
          <a:noFill/>
        </p:spPr>
        <p:txBody>
          <a:bodyPr wrap="none" rtlCol="0">
            <a:spAutoFit/>
          </a:bodyPr>
          <a:p>
            <a:pPr algn="l"/>
            <a:r>
              <a:rPr lang="es-ES" altLang="en-US" sz="3800" b="1"/>
              <a:t>RISC-V ISA</a:t>
            </a:r>
            <a:endParaRPr lang="es-ES" altLang="en-US" sz="3800" b="1"/>
          </a:p>
        </p:txBody>
      </p:sp>
      <p:pic>
        <p:nvPicPr>
          <p:cNvPr id="8" name="Content Placeholder 7" descr="logo,9"/>
          <p:cNvPicPr>
            <a:picLocks noChangeAspect="1"/>
          </p:cNvPicPr>
          <p:nvPr>
            <p:ph sz="half" idx="1"/>
          </p:nvPr>
        </p:nvPicPr>
        <p:blipFill>
          <a:blip r:embed="rId1"/>
          <a:stretch>
            <a:fillRect/>
          </a:stretch>
        </p:blipFill>
        <p:spPr>
          <a:xfrm>
            <a:off x="1596390" y="2979420"/>
            <a:ext cx="3409950" cy="1343025"/>
          </a:xfrm>
          <a:prstGeom prst="rect">
            <a:avLst/>
          </a:prstGeom>
        </p:spPr>
      </p:pic>
      <p:pic>
        <p:nvPicPr>
          <p:cNvPr id="4" name="Picture 3"/>
          <p:cNvPicPr>
            <a:picLocks noChangeAspect="1"/>
          </p:cNvPicPr>
          <p:nvPr/>
        </p:nvPicPr>
        <p:blipFill>
          <a:blip r:embed="rId2"/>
          <a:srcRect t="18916"/>
          <a:stretch>
            <a:fillRect/>
          </a:stretch>
        </p:blipFill>
        <p:spPr>
          <a:xfrm>
            <a:off x="150495" y="1345565"/>
            <a:ext cx="11850370" cy="5405755"/>
          </a:xfrm>
          <a:prstGeom prst="rect">
            <a:avLst/>
          </a:prstGeom>
        </p:spPr>
      </p:pic>
      <p:sp>
        <p:nvSpPr>
          <p:cNvPr id="7" name="Text Box 6"/>
          <p:cNvSpPr txBox="1"/>
          <p:nvPr/>
        </p:nvSpPr>
        <p:spPr>
          <a:xfrm>
            <a:off x="5322570" y="6383020"/>
            <a:ext cx="6511925" cy="368300"/>
          </a:xfrm>
          <a:prstGeom prst="rect">
            <a:avLst/>
          </a:prstGeom>
          <a:noFill/>
        </p:spPr>
        <p:txBody>
          <a:bodyPr wrap="square" rtlCol="0" anchor="t">
            <a:spAutoFit/>
          </a:bodyPr>
          <a:p>
            <a:pPr algn="r"/>
            <a:r>
              <a:rPr lang="es-ES" altLang="en-US">
                <a:sym typeface="+mn-ea"/>
              </a:rPr>
              <a:t>Source: “RISC-V Introduction” slide 3, riscv.org/about/</a:t>
            </a:r>
            <a:endParaRPr lang="en-US"/>
          </a:p>
        </p:txBody>
      </p:sp>
      <p:sp>
        <p:nvSpPr>
          <p:cNvPr id="3" name="Rectangles 2"/>
          <p:cNvSpPr/>
          <p:nvPr/>
        </p:nvSpPr>
        <p:spPr>
          <a:xfrm>
            <a:off x="695960" y="4143375"/>
            <a:ext cx="10704195" cy="1666875"/>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7560945" y="1547495"/>
            <a:ext cx="4162425" cy="368300"/>
          </a:xfrm>
          <a:prstGeom prst="rect">
            <a:avLst/>
          </a:prstGeom>
          <a:noFill/>
        </p:spPr>
        <p:txBody>
          <a:bodyPr wrap="square" rtlCol="0" anchor="t">
            <a:spAutoFit/>
          </a:bodyPr>
          <a:p>
            <a:pPr algn="r"/>
            <a:r>
              <a:rPr lang="es-ES" altLang="en-US"/>
              <a:t>Originated University of Berkley, 2010</a:t>
            </a:r>
            <a:endParaRPr lang="es-ES" altLang="en-US"/>
          </a:p>
        </p:txBody>
      </p:sp>
      <p:pic>
        <p:nvPicPr>
          <p:cNvPr id="6" name="Content Placeholder 5"/>
          <p:cNvPicPr>
            <a:picLocks noChangeAspect="1"/>
          </p:cNvPicPr>
          <p:nvPr>
            <p:ph sz="half" idx="2"/>
          </p:nvPr>
        </p:nvPicPr>
        <p:blipFill>
          <a:blip r:embed="rId3"/>
          <a:srcRect l="9953" r="22288" b="10514"/>
          <a:stretch>
            <a:fillRect/>
          </a:stretch>
        </p:blipFill>
        <p:spPr>
          <a:xfrm>
            <a:off x="884555" y="918845"/>
            <a:ext cx="5937885" cy="3131185"/>
          </a:xfrm>
          <a:prstGeom prst="rect">
            <a:avLst/>
          </a:prstGeom>
          <a:solidFill>
            <a:schemeClr val="bg1"/>
          </a:solidFill>
          <a:ln w="28575" cmpd="sng">
            <a:solidFill>
              <a:schemeClr val="accent1">
                <a:shade val="50000"/>
              </a:schemeClr>
            </a:solidFill>
            <a:prstDash val="solid"/>
          </a:ln>
        </p:spPr>
      </p:pic>
      <p:pic>
        <p:nvPicPr>
          <p:cNvPr id="10" name="Content Placeholder 7" descr="logo,9"/>
          <p:cNvPicPr>
            <a:picLocks noChangeAspect="1"/>
          </p:cNvPicPr>
          <p:nvPr/>
        </p:nvPicPr>
        <p:blipFill>
          <a:blip r:embed="rId1"/>
          <a:stretch>
            <a:fillRect/>
          </a:stretch>
        </p:blipFill>
        <p:spPr>
          <a:xfrm>
            <a:off x="0" y="0"/>
            <a:ext cx="1639570" cy="646430"/>
          </a:xfrm>
          <a:prstGeom prst="rect">
            <a:avLst/>
          </a:prstGeom>
          <a:noFill/>
          <a:ln w="9525">
            <a:noFill/>
          </a:ln>
        </p:spPr>
      </p:pic>
      <p:sp>
        <p:nvSpPr>
          <p:cNvPr id="12" name="Slide Number Placeholder 11"/>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3213735" cy="675640"/>
          </a:xfrm>
          <a:prstGeom prst="rect">
            <a:avLst/>
          </a:prstGeom>
          <a:noFill/>
        </p:spPr>
        <p:txBody>
          <a:bodyPr wrap="none" rtlCol="0">
            <a:spAutoFit/>
          </a:bodyPr>
          <a:p>
            <a:pPr algn="l"/>
            <a:r>
              <a:rPr lang="es-ES" altLang="en-US" sz="3800" b="1"/>
              <a:t>Project goals</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sp>
        <p:nvSpPr>
          <p:cNvPr id="5" name="Text Box 4"/>
          <p:cNvSpPr txBox="1"/>
          <p:nvPr/>
        </p:nvSpPr>
        <p:spPr>
          <a:xfrm>
            <a:off x="682625" y="1163955"/>
            <a:ext cx="11275060" cy="5602605"/>
          </a:xfrm>
          <a:prstGeom prst="rect">
            <a:avLst/>
          </a:prstGeom>
          <a:noFill/>
        </p:spPr>
        <p:txBody>
          <a:bodyPr wrap="square" rtlCol="0">
            <a:spAutoFit/>
          </a:bodyPr>
          <a:p>
            <a:pPr indent="0" algn="l">
              <a:lnSpc>
                <a:spcPct val="110000"/>
              </a:lnSpc>
              <a:buFont typeface="Arial" panose="020B0604020202020204" pitchFamily="34" charset="0"/>
              <a:buNone/>
            </a:pPr>
            <a:r>
              <a:rPr lang="es-ES" altLang="en-US" sz="2200"/>
              <a:t>Global objetives:</a:t>
            </a:r>
            <a:endParaRPr lang="es-ES" altLang="en-US" sz="2200"/>
          </a:p>
          <a:p>
            <a:pPr marL="457200" indent="-457200" algn="l">
              <a:lnSpc>
                <a:spcPct val="110000"/>
              </a:lnSpc>
              <a:buFont typeface="Arial" panose="020B0604020202020204" pitchFamily="34" charset="0"/>
              <a:buChar char="•"/>
            </a:pPr>
            <a:r>
              <a:rPr lang="es-ES" altLang="en-US" sz="2200"/>
              <a:t>Deliver a </a:t>
            </a:r>
            <a:r>
              <a:rPr lang="es-ES" altLang="en-US" sz="2200" b="1"/>
              <a:t>RV32I</a:t>
            </a:r>
            <a:r>
              <a:rPr lang="es-ES" altLang="en-US" sz="2200"/>
              <a:t>, </a:t>
            </a:r>
            <a:r>
              <a:rPr lang="es-ES" altLang="en-US" sz="2200" b="1"/>
              <a:t>RV32IM </a:t>
            </a:r>
            <a:r>
              <a:rPr lang="es-ES" altLang="en-US" sz="2200"/>
              <a:t>and </a:t>
            </a:r>
            <a:r>
              <a:rPr lang="es-ES" altLang="en-US" sz="2200" b="1"/>
              <a:t>RV32IMF </a:t>
            </a:r>
            <a:r>
              <a:rPr lang="es-ES" altLang="en-US" sz="2200"/>
              <a:t>cores based on RISC-V.</a:t>
            </a:r>
            <a:endParaRPr lang="es-ES" altLang="en-US" sz="2200"/>
          </a:p>
          <a:p>
            <a:pPr marL="457200" indent="-457200" algn="l">
              <a:lnSpc>
                <a:spcPct val="110000"/>
              </a:lnSpc>
              <a:buFont typeface="Arial" panose="020B0604020202020204" pitchFamily="34" charset="0"/>
              <a:buChar char="•"/>
            </a:pPr>
            <a:r>
              <a:rPr lang="es-ES" altLang="en-US" sz="2200" b="1"/>
              <a:t>Validate </a:t>
            </a:r>
            <a:r>
              <a:rPr lang="es-ES" altLang="en-US" sz="2200"/>
              <a:t>the cores at RTL level (</a:t>
            </a:r>
            <a:r>
              <a:rPr lang="es-ES" altLang="en-US" sz="2200" b="1"/>
              <a:t>simulation</a:t>
            </a:r>
            <a:r>
              <a:rPr lang="es-ES" altLang="en-US" sz="2200"/>
              <a:t>).</a:t>
            </a:r>
            <a:endParaRPr lang="es-ES" altLang="en-US" sz="2200"/>
          </a:p>
          <a:p>
            <a:pPr marL="457200" indent="-457200" algn="l">
              <a:lnSpc>
                <a:spcPct val="110000"/>
              </a:lnSpc>
              <a:buFont typeface="Arial" panose="020B0604020202020204" pitchFamily="34" charset="0"/>
              <a:buChar char="•"/>
            </a:pPr>
            <a:r>
              <a:rPr lang="es-ES" altLang="en-US" sz="2200"/>
              <a:t>Port and validate the core onto a </a:t>
            </a:r>
            <a:r>
              <a:rPr lang="es-ES" altLang="en-US" sz="2200" b="1"/>
              <a:t>FPGA </a:t>
            </a:r>
            <a:r>
              <a:rPr lang="es-ES" altLang="en-US" sz="2200"/>
              <a:t>(DE0 prototyping board).</a:t>
            </a:r>
            <a:endParaRPr lang="es-ES" altLang="en-US" sz="2200"/>
          </a:p>
          <a:p>
            <a:pPr marL="457200" indent="-457200" algn="l">
              <a:lnSpc>
                <a:spcPct val="110000"/>
              </a:lnSpc>
              <a:buFont typeface="Arial" panose="020B0604020202020204" pitchFamily="34" charset="0"/>
              <a:buChar char="•"/>
            </a:pPr>
            <a:endParaRPr lang="es-ES" altLang="en-US" sz="2200"/>
          </a:p>
          <a:p>
            <a:pPr indent="0" algn="l">
              <a:lnSpc>
                <a:spcPct val="110000"/>
              </a:lnSpc>
              <a:buFont typeface="Arial" panose="020B0604020202020204" pitchFamily="34" charset="0"/>
              <a:buNone/>
            </a:pPr>
            <a:r>
              <a:rPr lang="es-ES" altLang="en-US" sz="2200"/>
              <a:t>Specific objectives:</a:t>
            </a:r>
            <a:endParaRPr lang="es-ES" altLang="en-US" sz="2200"/>
          </a:p>
          <a:p>
            <a:pPr marL="457200" indent="-457200" algn="l">
              <a:lnSpc>
                <a:spcPct val="110000"/>
              </a:lnSpc>
              <a:buFont typeface="Arial" panose="020B0604020202020204" pitchFamily="34" charset="0"/>
              <a:buChar char="•"/>
            </a:pPr>
            <a:r>
              <a:rPr lang="es-ES" altLang="en-US" sz="2200"/>
              <a:t>Generate the components required to implement the support for the extension sets M and F (MULDIV, FPU, MUL, DIV, FADD/FSUB, etc).</a:t>
            </a:r>
            <a:endParaRPr lang="es-ES" altLang="en-US" sz="2200"/>
          </a:p>
          <a:p>
            <a:pPr marL="457200" indent="-457200" algn="l">
              <a:lnSpc>
                <a:spcPct val="110000"/>
              </a:lnSpc>
              <a:buFont typeface="Arial" panose="020B0604020202020204" pitchFamily="34" charset="0"/>
              <a:buChar char="•"/>
            </a:pPr>
            <a:r>
              <a:rPr lang="es-ES" altLang="en-US" sz="2200"/>
              <a:t>Understand the provided RV32I pipeline core and adapt it to expand the instruction set support to RV32IM and RV32IMF core models.</a:t>
            </a:r>
            <a:endParaRPr lang="es-ES" altLang="en-US" sz="2200"/>
          </a:p>
          <a:p>
            <a:pPr marL="457200" indent="-457200" algn="l">
              <a:lnSpc>
                <a:spcPct val="110000"/>
              </a:lnSpc>
              <a:buFont typeface="Arial" panose="020B0604020202020204" pitchFamily="34" charset="0"/>
              <a:buChar char="•"/>
            </a:pPr>
            <a:r>
              <a:rPr lang="es-ES" altLang="en-US" sz="2200"/>
              <a:t>Verify the designs in a testbench setting to confirm RISC-V compatibility.</a:t>
            </a:r>
            <a:endParaRPr lang="es-ES" altLang="en-US" sz="2200"/>
          </a:p>
          <a:p>
            <a:pPr marL="457200" indent="-457200" algn="l">
              <a:lnSpc>
                <a:spcPct val="110000"/>
              </a:lnSpc>
              <a:buFont typeface="Arial" panose="020B0604020202020204" pitchFamily="34" charset="0"/>
              <a:buChar char="•"/>
            </a:pPr>
            <a:r>
              <a:rPr lang="es-ES" altLang="en-US" sz="2200"/>
              <a:t>Analyze performance data between the components and core models.</a:t>
            </a:r>
            <a:endParaRPr lang="es-ES" altLang="en-US" sz="2200"/>
          </a:p>
          <a:p>
            <a:pPr marL="457200" indent="-457200" algn="l">
              <a:lnSpc>
                <a:spcPct val="110000"/>
              </a:lnSpc>
              <a:buFont typeface="Arial" panose="020B0604020202020204" pitchFamily="34" charset="0"/>
              <a:buChar char="•"/>
            </a:pPr>
            <a:r>
              <a:rPr lang="es-ES" altLang="en-US" sz="2200">
                <a:sym typeface="+mn-ea"/>
              </a:rPr>
              <a:t>Port to the FPGA platform to verify bare metal operation.</a:t>
            </a:r>
            <a:endParaRPr lang="es-ES" altLang="en-US" sz="2200">
              <a:sym typeface="+mn-ea"/>
            </a:endParaRPr>
          </a:p>
          <a:p>
            <a:pPr marL="457200" indent="-457200" algn="l">
              <a:lnSpc>
                <a:spcPct val="110000"/>
              </a:lnSpc>
              <a:buFont typeface="Arial" panose="020B0604020202020204" pitchFamily="34" charset="0"/>
              <a:buChar char="•"/>
            </a:pPr>
            <a:endParaRPr lang="es-ES" altLang="en-US" sz="800"/>
          </a:p>
          <a:p>
            <a:pPr indent="0" algn="l">
              <a:lnSpc>
                <a:spcPct val="110000"/>
              </a:lnSpc>
              <a:buFont typeface="Arial" panose="020B0604020202020204" pitchFamily="34" charset="0"/>
              <a:buNone/>
            </a:pPr>
            <a:r>
              <a:rPr lang="es-ES" altLang="en-US" sz="1600"/>
              <a:t>Open source project.</a:t>
            </a:r>
            <a:endParaRPr lang="es-ES" altLang="en-US" sz="1600"/>
          </a:p>
          <a:p>
            <a:pPr indent="0" algn="l">
              <a:lnSpc>
                <a:spcPct val="110000"/>
              </a:lnSpc>
              <a:buFont typeface="Arial" panose="020B0604020202020204" pitchFamily="34" charset="0"/>
              <a:buNone/>
            </a:pPr>
            <a:r>
              <a:rPr lang="es-ES" altLang="en-US" sz="1600"/>
              <a:t>Online repository: github.com/FFD-UAB/RISC-V-Instruction-sets-M-and-F</a:t>
            </a:r>
            <a:endParaRPr lang="es-ES" altLang="en-US" sz="1600"/>
          </a:p>
        </p:txBody>
      </p:sp>
      <p:sp>
        <p:nvSpPr>
          <p:cNvPr id="9" name="Slide Number Placeholder 8"/>
          <p:cNvSpPr>
            <a:spLocks noGrp="1"/>
          </p:cNvSpPr>
          <p:nvPr>
            <p:ph type="sldNum" sz="quarter" idx="12"/>
          </p:nvPr>
        </p:nvSpPr>
        <p:spPr/>
        <p:txBody>
          <a:bodyPr/>
          <a:p>
            <a:fld id="{10B83142-66C5-4CA8-989E-3C5ACDE17E0A}" type="slidenum">
              <a:rPr lang="ca-ES" smtClean="0"/>
            </a:fld>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a:off x="1562735" y="1814195"/>
            <a:ext cx="2738755" cy="835025"/>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7365" y="150495"/>
            <a:ext cx="7287895" cy="675640"/>
          </a:xfrm>
          <a:prstGeom prst="rect">
            <a:avLst/>
          </a:prstGeom>
          <a:noFill/>
        </p:spPr>
        <p:txBody>
          <a:bodyPr wrap="none" rtlCol="0">
            <a:spAutoFit/>
          </a:bodyPr>
          <a:p>
            <a:pPr algn="l"/>
            <a:r>
              <a:rPr lang="es-ES" altLang="en-US" sz="3800" b="1"/>
              <a:t>Project methodology - V-model</a:t>
            </a:r>
            <a:endParaRPr lang="es-ES" altLang="en-US" sz="3800" b="1"/>
          </a:p>
        </p:txBody>
      </p:sp>
      <p:pic>
        <p:nvPicPr>
          <p:cNvPr id="8" name="Content Placeholder 7" descr="logo,9"/>
          <p:cNvPicPr>
            <a:picLocks noChangeAspect="1"/>
          </p:cNvPicPr>
          <p:nvPr>
            <p:ph idx="1"/>
          </p:nvPr>
        </p:nvPicPr>
        <p:blipFill>
          <a:blip r:embed="rId1"/>
          <a:stretch>
            <a:fillRect/>
          </a:stretch>
        </p:blipFill>
        <p:spPr>
          <a:xfrm>
            <a:off x="0" y="0"/>
            <a:ext cx="1639570" cy="646430"/>
          </a:xfrm>
          <a:prstGeom prst="rect">
            <a:avLst/>
          </a:prstGeom>
        </p:spPr>
      </p:pic>
      <p:grpSp>
        <p:nvGrpSpPr>
          <p:cNvPr id="6" name="Group 5"/>
          <p:cNvGrpSpPr/>
          <p:nvPr/>
        </p:nvGrpSpPr>
        <p:grpSpPr>
          <a:xfrm>
            <a:off x="967740" y="1453515"/>
            <a:ext cx="9619343" cy="4878870"/>
            <a:chOff x="4636" y="3178"/>
            <a:chExt cx="9637" cy="6095"/>
          </a:xfrm>
        </p:grpSpPr>
        <p:sp>
          <p:nvSpPr>
            <p:cNvPr id="3" name="Trapezoid 2"/>
            <p:cNvSpPr/>
            <p:nvPr/>
          </p:nvSpPr>
          <p:spPr>
            <a:xfrm flipV="1">
              <a:off x="4636" y="3178"/>
              <a:ext cx="9637" cy="6095"/>
            </a:xfrm>
            <a:prstGeom prst="trapezoid">
              <a:avLst>
                <a:gd name="adj" fmla="val 54963"/>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Isosceles Triangle 3"/>
            <p:cNvSpPr/>
            <p:nvPr/>
          </p:nvSpPr>
          <p:spPr>
            <a:xfrm flipV="1">
              <a:off x="7760" y="3178"/>
              <a:ext cx="3389" cy="4365"/>
            </a:xfrm>
            <a:prstGeom prst="triangle">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
        <p:nvSpPr>
          <p:cNvPr id="5" name="Text Box 4"/>
          <p:cNvSpPr txBox="1"/>
          <p:nvPr/>
        </p:nvSpPr>
        <p:spPr>
          <a:xfrm>
            <a:off x="1431925" y="181419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Extract operations from the RISC-V ISA</a:t>
            </a:r>
            <a:endParaRPr lang="es-ES" altLang="en-US" sz="2200">
              <a:solidFill>
                <a:schemeClr val="bg1"/>
              </a:solidFill>
            </a:endParaRPr>
          </a:p>
        </p:txBody>
      </p:sp>
      <p:sp>
        <p:nvSpPr>
          <p:cNvPr id="7" name="Text Box 6"/>
          <p:cNvSpPr txBox="1"/>
          <p:nvPr/>
        </p:nvSpPr>
        <p:spPr>
          <a:xfrm>
            <a:off x="2302510" y="3369945"/>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Set a requirement</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list from the diverse components </a:t>
            </a:r>
            <a:endParaRPr lang="es-ES" altLang="en-US" sz="2200">
              <a:solidFill>
                <a:schemeClr val="bg1"/>
              </a:solidFill>
            </a:endParaRPr>
          </a:p>
          <a:p>
            <a:pPr indent="0" algn="ctr">
              <a:lnSpc>
                <a:spcPct val="110000"/>
              </a:lnSpc>
              <a:buFont typeface="Arial" panose="020B0604020202020204" pitchFamily="34" charset="0"/>
              <a:buNone/>
            </a:pPr>
            <a:r>
              <a:rPr lang="es-ES" altLang="en-US" sz="2200">
                <a:solidFill>
                  <a:schemeClr val="bg1"/>
                </a:solidFill>
              </a:rPr>
              <a:t>to design</a:t>
            </a:r>
            <a:endParaRPr lang="es-ES" altLang="en-US" sz="2200">
              <a:solidFill>
                <a:schemeClr val="bg1"/>
              </a:solidFill>
            </a:endParaRPr>
          </a:p>
        </p:txBody>
      </p:sp>
      <p:sp>
        <p:nvSpPr>
          <p:cNvPr id="9" name="Text Box 8"/>
          <p:cNvSpPr txBox="1"/>
          <p:nvPr/>
        </p:nvSpPr>
        <p:spPr>
          <a:xfrm>
            <a:off x="4244340" y="5239385"/>
            <a:ext cx="3065780" cy="70040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3600">
                <a:solidFill>
                  <a:schemeClr val="bg1"/>
                </a:solidFill>
              </a:rPr>
              <a:t>DESIGN</a:t>
            </a:r>
            <a:endParaRPr lang="es-ES" altLang="en-US" sz="3600">
              <a:solidFill>
                <a:schemeClr val="bg1"/>
              </a:solidFill>
            </a:endParaRPr>
          </a:p>
        </p:txBody>
      </p:sp>
      <p:sp>
        <p:nvSpPr>
          <p:cNvPr id="10" name="Text Box 9"/>
          <p:cNvSpPr txBox="1"/>
          <p:nvPr/>
        </p:nvSpPr>
        <p:spPr>
          <a:xfrm>
            <a:off x="6263005" y="3549015"/>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Verify the components meet specifications</a:t>
            </a:r>
            <a:endParaRPr lang="es-ES" altLang="en-US" sz="2200">
              <a:solidFill>
                <a:schemeClr val="bg1"/>
              </a:solidFill>
            </a:endParaRPr>
          </a:p>
        </p:txBody>
      </p:sp>
      <p:sp>
        <p:nvSpPr>
          <p:cNvPr id="11" name="Text Box 10"/>
          <p:cNvSpPr txBox="1"/>
          <p:nvPr/>
        </p:nvSpPr>
        <p:spPr>
          <a:xfrm>
            <a:off x="7227570" y="1628140"/>
            <a:ext cx="3065780" cy="1578610"/>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bg1"/>
                </a:solidFill>
              </a:rPr>
              <a:t>Implement on a higher hardware level and verify it is RISC-V compliant</a:t>
            </a:r>
            <a:endParaRPr lang="es-ES" altLang="en-US" sz="2200">
              <a:solidFill>
                <a:schemeClr val="bg1"/>
              </a:solidFill>
            </a:endParaRPr>
          </a:p>
        </p:txBody>
      </p:sp>
      <p:cxnSp>
        <p:nvCxnSpPr>
          <p:cNvPr id="12" name="Straight Arrow Connector 11"/>
          <p:cNvCxnSpPr/>
          <p:nvPr/>
        </p:nvCxnSpPr>
        <p:spPr>
          <a:xfrm>
            <a:off x="709930" y="156273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3" name="Text Box 12"/>
          <p:cNvSpPr txBox="1"/>
          <p:nvPr/>
        </p:nvSpPr>
        <p:spPr>
          <a:xfrm rot="3660000">
            <a:off x="81280" y="3750310"/>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 understanding and  component definition</a:t>
            </a:r>
            <a:endParaRPr lang="es-ES" altLang="en-US" sz="2200">
              <a:solidFill>
                <a:schemeClr val="tx1"/>
              </a:solidFill>
            </a:endParaRPr>
          </a:p>
        </p:txBody>
      </p:sp>
      <p:cxnSp>
        <p:nvCxnSpPr>
          <p:cNvPr id="15" name="Straight Arrow Connector 14"/>
          <p:cNvCxnSpPr/>
          <p:nvPr/>
        </p:nvCxnSpPr>
        <p:spPr>
          <a:xfrm flipV="1">
            <a:off x="8322945" y="1570355"/>
            <a:ext cx="2505710" cy="4656455"/>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5465445" y="3970020"/>
            <a:ext cx="63055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7" name="Text Box 16"/>
          <p:cNvSpPr txBox="1"/>
          <p:nvPr/>
        </p:nvSpPr>
        <p:spPr>
          <a:xfrm>
            <a:off x="4467225" y="2622550"/>
            <a:ext cx="2703195" cy="120713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Optimization or specification change </a:t>
            </a:r>
            <a:endParaRPr lang="es-ES" altLang="en-US" sz="2200">
              <a:solidFill>
                <a:schemeClr val="tx1"/>
              </a:solidFill>
            </a:endParaRPr>
          </a:p>
        </p:txBody>
      </p:sp>
      <p:cxnSp>
        <p:nvCxnSpPr>
          <p:cNvPr id="18" name="Straight Arrow Connector 17"/>
          <p:cNvCxnSpPr/>
          <p:nvPr/>
        </p:nvCxnSpPr>
        <p:spPr>
          <a:xfrm flipH="1">
            <a:off x="4475480" y="1989455"/>
            <a:ext cx="2610485" cy="0"/>
          </a:xfrm>
          <a:prstGeom prst="straightConnector1">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arrow" w="med" len="med"/>
          </a:ln>
        </p:spPr>
      </p:cxnSp>
      <p:sp>
        <p:nvSpPr>
          <p:cNvPr id="19" name="Text Box 18"/>
          <p:cNvSpPr txBox="1"/>
          <p:nvPr/>
        </p:nvSpPr>
        <p:spPr>
          <a:xfrm>
            <a:off x="4467225" y="1120775"/>
            <a:ext cx="2703195"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 </a:t>
            </a:r>
            <a:endParaRPr lang="es-ES" altLang="en-US" sz="2200">
              <a:solidFill>
                <a:schemeClr val="tx1"/>
              </a:solidFill>
            </a:endParaRPr>
          </a:p>
        </p:txBody>
      </p:sp>
      <p:sp>
        <p:nvSpPr>
          <p:cNvPr id="20" name="Text Box 19"/>
          <p:cNvSpPr txBox="1"/>
          <p:nvPr/>
        </p:nvSpPr>
        <p:spPr>
          <a:xfrm>
            <a:off x="4301490" y="1453515"/>
            <a:ext cx="2926080" cy="46291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olidFill>
                  <a:schemeClr val="tx1"/>
                </a:solidFill>
              </a:rPr>
              <a:t>ISA's reinterpretation </a:t>
            </a:r>
            <a:endParaRPr lang="es-ES" altLang="en-US" sz="2200">
              <a:solidFill>
                <a:schemeClr val="tx1"/>
              </a:solidFill>
            </a:endParaRPr>
          </a:p>
        </p:txBody>
      </p:sp>
      <p:sp>
        <p:nvSpPr>
          <p:cNvPr id="21" name="Text Box 20"/>
          <p:cNvSpPr txBox="1"/>
          <p:nvPr/>
        </p:nvSpPr>
        <p:spPr>
          <a:xfrm rot="17940000">
            <a:off x="8401050" y="3775075"/>
            <a:ext cx="3065780" cy="835025"/>
          </a:xfrm>
          <a:prstGeom prst="rect">
            <a:avLst/>
          </a:prstGeom>
          <a:noFill/>
        </p:spPr>
        <p:txBody>
          <a:bodyPr wrap="square" rtlCol="0">
            <a:spAutoFit/>
          </a:bodyPr>
          <a:p>
            <a:pPr indent="0" algn="ctr">
              <a:lnSpc>
                <a:spcPct val="110000"/>
              </a:lnSpc>
              <a:buFont typeface="Arial" panose="020B0604020202020204" pitchFamily="34" charset="0"/>
              <a:buNone/>
            </a:pPr>
            <a:r>
              <a:rPr lang="es-ES" altLang="en-US" sz="2200">
                <a:sym typeface="+mn-ea"/>
              </a:rPr>
              <a:t>Validation of the </a:t>
            </a:r>
            <a:r>
              <a:rPr lang="es-ES" altLang="en-US" sz="2200">
                <a:solidFill>
                  <a:schemeClr val="tx1"/>
                </a:solidFill>
              </a:rPr>
              <a:t>implementation</a:t>
            </a:r>
            <a:endParaRPr lang="es-ES" altLang="en-US" sz="2200">
              <a:solidFill>
                <a:schemeClr val="tx1"/>
              </a:solidFill>
            </a:endParaRPr>
          </a:p>
        </p:txBody>
      </p:sp>
      <p:sp>
        <p:nvSpPr>
          <p:cNvPr id="22" name="Slide Number Placeholder 21"/>
          <p:cNvSpPr>
            <a:spLocks noGrp="1"/>
          </p:cNvSpPr>
          <p:nvPr>
            <p:ph type="sldNum" sz="quarter" idx="12"/>
          </p:nvPr>
        </p:nvSpPr>
        <p:spPr/>
        <p:txBody>
          <a:bodyPr/>
          <a:p>
            <a:fld id="{10B83142-66C5-4CA8-989E-3C5ACDE17E0A}" type="slidenum">
              <a:rPr lang="ca-ES" smtClean="0"/>
            </a:fld>
            <a:endParaRPr lang="ca-ES"/>
          </a:p>
        </p:txBody>
      </p:sp>
      <p:sp>
        <p:nvSpPr>
          <p:cNvPr id="14" name="Rectangles 13"/>
          <p:cNvSpPr/>
          <p:nvPr/>
        </p:nvSpPr>
        <p:spPr>
          <a:xfrm>
            <a:off x="2514600" y="3427095"/>
            <a:ext cx="2548255" cy="1521460"/>
          </a:xfrm>
          <a:prstGeom prst="rect">
            <a:avLst/>
          </a:prstGeom>
          <a:noFill/>
          <a:ln w="63500" cmpd="sng">
            <a:solidFill>
              <a:srgbClr val="FF0000"/>
            </a:solidFill>
            <a:prstDash val="solid"/>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10384</Words>
  <Application>WPS Presentation</Application>
  <PresentationFormat>Pantalla panoràmica</PresentationFormat>
  <Paragraphs>700</Paragraphs>
  <Slides>35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47" baseType="lpstr">
      <vt:lpstr>Arial</vt:lpstr>
      <vt:lpstr>SimSun</vt:lpstr>
      <vt:lpstr>Wingdings</vt:lpstr>
      <vt:lpstr>Microsoft YaHei</vt:lpstr>
      <vt:lpstr/>
      <vt:lpstr>Arial Unicode MS</vt:lpstr>
      <vt:lpstr>Calibri</vt:lpstr>
      <vt:lpstr>Segoe Print</vt:lpstr>
      <vt:lpstr>Communications and Dialogues</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raimon casanova</dc:creator>
  <cp:lastModifiedBy>Francis Fuentes</cp:lastModifiedBy>
  <cp:revision>408</cp:revision>
  <dcterms:created xsi:type="dcterms:W3CDTF">2021-01-12T11:13:00Z</dcterms:created>
  <dcterms:modified xsi:type="dcterms:W3CDTF">2021-07-02T12:11:08Z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