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4"/>
  </p:sldMasterIdLst>
  <p:sldIdLst>
    <p:sldId id="257" r:id="rId5"/>
    <p:sldId id="258" r:id="rId6"/>
    <p:sldId id="271" r:id="rId7"/>
    <p:sldId id="270" r:id="rId8"/>
    <p:sldId id="272" r:id="rId9"/>
    <p:sldId id="266" r:id="rId10"/>
    <p:sldId id="264" r:id="rId11"/>
    <p:sldId id="263" r:id="rId12"/>
    <p:sldId id="265" r:id="rId13"/>
    <p:sldId id="273" r:id="rId14"/>
    <p:sldId id="274" r:id="rId15"/>
    <p:sldId id="260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00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1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138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1306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7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278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25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04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83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30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4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86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030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223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5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2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78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4B845A-6AE7-4979-8264-4F379433EF59}"/>
              </a:ext>
            </a:extLst>
          </p:cNvPr>
          <p:cNvSpPr txBox="1">
            <a:spLocks/>
          </p:cNvSpPr>
          <p:nvPr/>
        </p:nvSpPr>
        <p:spPr>
          <a:xfrm>
            <a:off x="2432807" y="887569"/>
            <a:ext cx="8674217" cy="254143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600" b="0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Podstawy inżynierii systemów – zadanie 1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79FBEE3-E381-4F9F-A95E-4B5DD73DF87B}"/>
              </a:ext>
            </a:extLst>
          </p:cNvPr>
          <p:cNvSpPr txBox="1"/>
          <p:nvPr/>
        </p:nvSpPr>
        <p:spPr>
          <a:xfrm>
            <a:off x="2432807" y="3699545"/>
            <a:ext cx="358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l-PL" dirty="0">
                <a:solidFill>
                  <a:prstClr val="black"/>
                </a:solidFill>
                <a:latin typeface="Gill Sans MT" panose="020B0502020104020203"/>
              </a:rPr>
              <a:t>Opracował: Radosław Relidzyński</a:t>
            </a:r>
            <a:br>
              <a:rPr lang="pl-PL" dirty="0">
                <a:solidFill>
                  <a:prstClr val="black"/>
                </a:solidFill>
                <a:latin typeface="Gill Sans MT" panose="020B0502020104020203"/>
              </a:rPr>
            </a:br>
            <a:r>
              <a:rPr lang="pl-PL" dirty="0">
                <a:solidFill>
                  <a:prstClr val="black"/>
                </a:solidFill>
                <a:latin typeface="Gill Sans MT" panose="020B0502020104020203"/>
              </a:rPr>
              <a:t>Grupa: WCY20IJ1S1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57692C0-9E1C-49D7-8469-CAC7D19567B0}"/>
              </a:ext>
            </a:extLst>
          </p:cNvPr>
          <p:cNvSpPr txBox="1"/>
          <p:nvPr/>
        </p:nvSpPr>
        <p:spPr>
          <a:xfrm>
            <a:off x="6837219" y="3699545"/>
            <a:ext cx="42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pl-PL" dirty="0">
                <a:solidFill>
                  <a:prstClr val="black"/>
                </a:solidFill>
                <a:latin typeface="Gill Sans MT" panose="020B0502020104020203"/>
              </a:rPr>
              <a:t>Prowadzący: dr inż. Jerzy Stanik, prof. WAT</a:t>
            </a:r>
          </a:p>
        </p:txBody>
      </p:sp>
    </p:spTree>
    <p:extLst>
      <p:ext uri="{BB962C8B-B14F-4D97-AF65-F5344CB8AC3E}">
        <p14:creationId xmlns:p14="http://schemas.microsoft.com/office/powerpoint/2010/main" val="98801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0F7F8-BA6B-4D01-87DB-4A27A312E43A}"/>
              </a:ext>
            </a:extLst>
          </p:cNvPr>
          <p:cNvSpPr txBox="1">
            <a:spLocks/>
          </p:cNvSpPr>
          <p:nvPr/>
        </p:nvSpPr>
        <p:spPr>
          <a:xfrm>
            <a:off x="684213" y="14681"/>
            <a:ext cx="10058400" cy="7487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Etap 4: </a:t>
            </a:r>
            <a:r>
              <a:rPr lang="pl-PL" dirty="0">
                <a:solidFill>
                  <a:schemeClr val="tx1"/>
                </a:solidFill>
              </a:rPr>
              <a:t>Wydanie</a:t>
            </a:r>
            <a:endParaRPr lang="pl-PL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19FAA7DC-2B8D-4E0A-A670-E72C29E3D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800927"/>
              </p:ext>
            </p:extLst>
          </p:nvPr>
        </p:nvGraphicFramePr>
        <p:xfrm>
          <a:off x="1671756" y="560232"/>
          <a:ext cx="9687543" cy="62977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59589">
                  <a:extLst>
                    <a:ext uri="{9D8B030D-6E8A-4147-A177-3AD203B41FA5}">
                      <a16:colId xmlns:a16="http://schemas.microsoft.com/office/drawing/2014/main" val="2570040001"/>
                    </a:ext>
                  </a:extLst>
                </a:gridCol>
                <a:gridCol w="7527954">
                  <a:extLst>
                    <a:ext uri="{9D8B030D-6E8A-4147-A177-3AD203B41FA5}">
                      <a16:colId xmlns:a16="http://schemas.microsoft.com/office/drawing/2014/main" val="1597664981"/>
                    </a:ext>
                  </a:extLst>
                </a:gridCol>
              </a:tblGrid>
              <a:tr h="1072157">
                <a:tc>
                  <a:txBody>
                    <a:bodyPr/>
                    <a:lstStyle/>
                    <a:p>
                      <a:r>
                        <a:rPr lang="pl-PL" sz="1800" dirty="0"/>
                        <a:t>Zadania</a:t>
                      </a:r>
                      <a:endParaRPr lang="pl-PL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Produkcja kodu i przypadków testowych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Przygotowanie testów akceptacyjnych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Sprawdzanie zgodności z wymaganiami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Wdrożenie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0322"/>
                  </a:ext>
                </a:extLst>
              </a:tr>
              <a:tr h="824736">
                <a:tc>
                  <a:txBody>
                    <a:bodyPr/>
                    <a:lstStyle/>
                    <a:p>
                      <a:r>
                        <a:rPr lang="pl-PL" sz="1800" dirty="0"/>
                        <a:t>Metody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Peer </a:t>
                      </a:r>
                      <a:r>
                        <a:rPr lang="pl-PL" sz="1800" dirty="0" err="1"/>
                        <a:t>review</a:t>
                      </a:r>
                      <a:endParaRPr lang="pl-PL" sz="18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800" dirty="0"/>
                        <a:t>Kontrola wersji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Dziel i zwyciężaj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47052"/>
                  </a:ext>
                </a:extLst>
              </a:tr>
              <a:tr h="1319578">
                <a:tc>
                  <a:txBody>
                    <a:bodyPr/>
                    <a:lstStyle/>
                    <a:p>
                      <a:r>
                        <a:rPr lang="pl-PL" sz="1800" dirty="0"/>
                        <a:t>Techniki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Gra Planistyczna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Produkcja kodu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Równoległe programowanie i testowanie (TDD)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Kontakt z klientem (szczególnie podczas wdrażania)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Dzielenie zadań na podzadania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40426"/>
                  </a:ext>
                </a:extLst>
              </a:tr>
              <a:tr h="2061841">
                <a:tc>
                  <a:txBody>
                    <a:bodyPr/>
                    <a:lstStyle/>
                    <a:p>
                      <a:r>
                        <a:rPr lang="pl-PL" sz="1800" dirty="0"/>
                        <a:t>Narzędzia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Visual Studio / </a:t>
                      </a:r>
                      <a:r>
                        <a:rPr lang="pl-PL" sz="1800" dirty="0" err="1"/>
                        <a:t>JetBrains</a:t>
                      </a:r>
                      <a:r>
                        <a:rPr lang="pl-PL" sz="1800" dirty="0"/>
                        <a:t> – IDE do wytwarzania oprogramowania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Zoom – kontakt z klientem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Git, TFS – system kontroli wersji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Jenkins – automatyzacja testów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 err="1"/>
                        <a:t>Sonarqube</a:t>
                      </a:r>
                      <a:r>
                        <a:rPr lang="pl-PL" sz="1800" dirty="0"/>
                        <a:t> – ocena jakości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 err="1"/>
                        <a:t>Jira</a:t>
                      </a:r>
                      <a:r>
                        <a:rPr lang="pl-PL" sz="1800" dirty="0"/>
                        <a:t> – zarządzanie statusem kodu (w trakcie pracy, gotowy do Peer </a:t>
                      </a:r>
                      <a:r>
                        <a:rPr lang="pl-PL" sz="1800" dirty="0" err="1"/>
                        <a:t>review</a:t>
                      </a:r>
                      <a:r>
                        <a:rPr lang="pl-PL" sz="180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 err="1"/>
                        <a:t>FitNesse</a:t>
                      </a:r>
                      <a:r>
                        <a:rPr lang="pl-PL" sz="1800" dirty="0"/>
                        <a:t> – tworzenie testów akceptacyjnych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39240"/>
                  </a:ext>
                </a:extLst>
              </a:tr>
              <a:tr h="445608">
                <a:tc>
                  <a:txBody>
                    <a:bodyPr/>
                    <a:lstStyle/>
                    <a:p>
                      <a:r>
                        <a:rPr lang="pl-PL" sz="1800" dirty="0"/>
                        <a:t>Artefakty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Kolejne przetestowane i wdrożone wersje systemu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68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0F7F8-BA6B-4D01-87DB-4A27A312E43A}"/>
              </a:ext>
            </a:extLst>
          </p:cNvPr>
          <p:cNvSpPr txBox="1">
            <a:spLocks/>
          </p:cNvSpPr>
          <p:nvPr/>
        </p:nvSpPr>
        <p:spPr>
          <a:xfrm>
            <a:off x="684213" y="14681"/>
            <a:ext cx="10058400" cy="7487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Etap 5: </a:t>
            </a:r>
            <a:r>
              <a:rPr lang="pl-PL" dirty="0">
                <a:solidFill>
                  <a:schemeClr val="tx1"/>
                </a:solidFill>
              </a:rPr>
              <a:t>Zamknięcie projektu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19FAA7DC-2B8D-4E0A-A670-E72C29E3D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09784"/>
              </p:ext>
            </p:extLst>
          </p:nvPr>
        </p:nvGraphicFramePr>
        <p:xfrm>
          <a:off x="1634050" y="625399"/>
          <a:ext cx="8489373" cy="6217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92488">
                  <a:extLst>
                    <a:ext uri="{9D8B030D-6E8A-4147-A177-3AD203B41FA5}">
                      <a16:colId xmlns:a16="http://schemas.microsoft.com/office/drawing/2014/main" val="2570040001"/>
                    </a:ext>
                  </a:extLst>
                </a:gridCol>
                <a:gridCol w="6596885">
                  <a:extLst>
                    <a:ext uri="{9D8B030D-6E8A-4147-A177-3AD203B41FA5}">
                      <a16:colId xmlns:a16="http://schemas.microsoft.com/office/drawing/2014/main" val="1597664981"/>
                    </a:ext>
                  </a:extLst>
                </a:gridCol>
              </a:tblGrid>
              <a:tr h="895071">
                <a:tc>
                  <a:txBody>
                    <a:bodyPr/>
                    <a:lstStyle/>
                    <a:p>
                      <a:r>
                        <a:rPr lang="pl-PL" dirty="0"/>
                        <a:t>Zadania</a:t>
                      </a:r>
                      <a:endParaRPr lang="pl-P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Sprawdzenie kompletności oprogramowania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Przygotowanie dokumentacji technicznej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Ocena systemu w trakcie jego pracy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0322"/>
                  </a:ext>
                </a:extLst>
              </a:tr>
              <a:tr h="1163593">
                <a:tc>
                  <a:txBody>
                    <a:bodyPr/>
                    <a:lstStyle/>
                    <a:p>
                      <a:r>
                        <a:rPr lang="pl-PL" dirty="0"/>
                        <a:t>Metody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Graficzna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Analiza jakościowa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Rozmowa - kontakt z klientem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/>
                        <a:t>Ewaluacja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47052"/>
                  </a:ext>
                </a:extLst>
              </a:tr>
              <a:tr h="1432114">
                <a:tc>
                  <a:txBody>
                    <a:bodyPr/>
                    <a:lstStyle/>
                    <a:p>
                      <a:r>
                        <a:rPr lang="pl-PL" dirty="0"/>
                        <a:t>Techniki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Diagramy BPMN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Diagramy aktywności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Diagramy przypadków użycia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Burza mózgów – ocena efektów pracy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Opracowanie i analiza dokumentacji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40426"/>
                  </a:ext>
                </a:extLst>
              </a:tr>
              <a:tr h="1700636">
                <a:tc>
                  <a:txBody>
                    <a:bodyPr/>
                    <a:lstStyle/>
                    <a:p>
                      <a:r>
                        <a:rPr lang="pl-PL" dirty="0"/>
                        <a:t>Narzędzia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draw.io – diagramy do dokumentacji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Microsoft Word – tworzenie dokumentacji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Zoom – spotkania podsumowujące kompletność i ocenę systemu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 err="1"/>
                        <a:t>Sonarqube</a:t>
                      </a:r>
                      <a:r>
                        <a:rPr lang="pl-PL" dirty="0"/>
                        <a:t> – ocena jakości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Kryptos72 – ocena ryzyka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39240"/>
                  </a:ext>
                </a:extLst>
              </a:tr>
              <a:tr h="895071">
                <a:tc>
                  <a:txBody>
                    <a:bodyPr/>
                    <a:lstStyle/>
                    <a:p>
                      <a:r>
                        <a:rPr lang="pl-PL" dirty="0"/>
                        <a:t>Artefakty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Gotowy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Opracowana dokumentacja techniczna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/>
                        <a:t>Ocena jakościowa systemu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679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1549943" y="624110"/>
            <a:ext cx="10212566" cy="1280890"/>
          </a:xfrm>
        </p:spPr>
        <p:txBody>
          <a:bodyPr>
            <a:noAutofit/>
          </a:bodyPr>
          <a:lstStyle/>
          <a:p>
            <a:r>
              <a:rPr lang="pl-PL" sz="2400" b="1" dirty="0">
                <a:solidFill>
                  <a:prstClr val="black"/>
                </a:solidFill>
                <a:latin typeface="Gill Sans MT" panose="020B0502020104020203"/>
              </a:rPr>
              <a:t>8. Siła pokrycia procesu wytwarzania </a:t>
            </a:r>
            <a:r>
              <a:rPr lang="pl-PL" sz="2400" b="1" dirty="0" err="1">
                <a:solidFill>
                  <a:prstClr val="black"/>
                </a:solidFill>
                <a:latin typeface="Gill Sans MT" panose="020B0502020104020203"/>
              </a:rPr>
              <a:t>Sl</a:t>
            </a:r>
            <a:r>
              <a:rPr lang="pl-PL" sz="2400" b="1" dirty="0">
                <a:solidFill>
                  <a:prstClr val="black"/>
                </a:solidFill>
                <a:latin typeface="Gill Sans MT" panose="020B0502020104020203"/>
              </a:rPr>
              <a:t> przez rozpatrywaną metodykę (jakie etapy cyklu życia </a:t>
            </a:r>
            <a:r>
              <a:rPr lang="pl-PL" sz="2400" b="1" dirty="0" err="1">
                <a:solidFill>
                  <a:prstClr val="black"/>
                </a:solidFill>
                <a:latin typeface="Gill Sans MT" panose="020B0502020104020203"/>
              </a:rPr>
              <a:t>Sl</a:t>
            </a:r>
            <a:r>
              <a:rPr lang="pl-PL" sz="2400" b="1" dirty="0">
                <a:solidFill>
                  <a:prstClr val="black"/>
                </a:solidFill>
                <a:latin typeface="Gill Sans MT" panose="020B0502020104020203"/>
              </a:rPr>
              <a:t> są wspomagane przez rozpatrywana metodykę i z jaką skutecznością). </a:t>
            </a:r>
            <a:br>
              <a:rPr lang="pl-PL" sz="2400" b="1" dirty="0">
                <a:solidFill>
                  <a:prstClr val="black"/>
                </a:solidFill>
                <a:latin typeface="Gill Sans MT" panose="020B0502020104020203"/>
              </a:rPr>
            </a:br>
            <a:endParaRPr lang="pl-PL" sz="2400" dirty="0"/>
          </a:p>
        </p:txBody>
      </p:sp>
      <p:graphicFrame>
        <p:nvGraphicFramePr>
          <p:cNvPr id="9" name="Symbol zastępczy zawartości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674856"/>
              </p:ext>
            </p:extLst>
          </p:nvPr>
        </p:nvGraphicFramePr>
        <p:xfrm>
          <a:off x="1390071" y="2266410"/>
          <a:ext cx="9771264" cy="3967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7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350">
                  <a:extLst>
                    <a:ext uri="{9D8B030D-6E8A-4147-A177-3AD203B41FA5}">
                      <a16:colId xmlns:a16="http://schemas.microsoft.com/office/drawing/2014/main" val="2324519930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r>
                        <a:rPr lang="pl-PL" dirty="0"/>
                        <a:t>Etapy cyklu życia SI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pl-PL" dirty="0"/>
                        <a:t>Etapu rozpatrywanej metodyki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Etap 1 – </a:t>
                      </a:r>
                      <a:r>
                        <a:rPr lang="pl-PL" sz="1200" dirty="0"/>
                        <a:t>Rozpoczęcie projektu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Etap 2 – </a:t>
                      </a:r>
                      <a:r>
                        <a:rPr lang="pl-PL" sz="1200" dirty="0"/>
                        <a:t>Inicjacja projektu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Etap 3 – </a:t>
                      </a:r>
                      <a:r>
                        <a:rPr lang="pl-PL" sz="1200" dirty="0"/>
                        <a:t>Elaboracja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Etap 4 – </a:t>
                      </a:r>
                      <a:r>
                        <a:rPr lang="pl-PL" sz="1200" dirty="0"/>
                        <a:t>Wydanie</a:t>
                      </a:r>
                      <a:endParaRPr lang="pl-PL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Etap 5 – </a:t>
                      </a:r>
                      <a:r>
                        <a:rPr lang="pl-PL" sz="1200" dirty="0"/>
                        <a:t>Zamknięcie projektu</a:t>
                      </a: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Określanie wymagań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niska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brak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Analiza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niska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Niska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średnia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Projektowanie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niska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średnia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  <a:endParaRPr kumimoji="0" lang="pl-P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Budowa/Implementacja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  <a:endParaRPr kumimoji="0" lang="pl-P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niska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  <a:endParaRPr kumimoji="0" lang="pl-P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Testowanie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  <a:endParaRPr kumimoji="0" lang="pl-P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  <a:endParaRPr kumimoji="0" lang="pl-P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Wdrażania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  <a:endParaRPr kumimoji="0" lang="pl-P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  <a:endParaRPr kumimoji="0" lang="pl-P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  <a:endParaRPr kumimoji="0" lang="pl-P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wysoka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Eksploatacja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średnia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niska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06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F2CBD7-DB96-4378-966E-8B752B5BA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4" y="1153390"/>
            <a:ext cx="8911687" cy="7516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B71E42"/>
              </a:buClr>
              <a:buNone/>
            </a:pPr>
            <a:r>
              <a:rPr lang="pl-PL" b="1" dirty="0">
                <a:solidFill>
                  <a:prstClr val="black"/>
                </a:solidFill>
                <a:latin typeface="Gill Sans MT" panose="020B0502020104020203"/>
              </a:rPr>
              <a:t>9. Wady i zalety metodyki ze względu na przyjęty zbiór kryteriów.</a:t>
            </a:r>
          </a:p>
          <a:p>
            <a:pPr marL="0" indent="0">
              <a:buClr>
                <a:srgbClr val="B71E42"/>
              </a:buClr>
              <a:buFont typeface="Arial" panose="020B0604020202020204" pitchFamily="34" charset="0"/>
              <a:buNone/>
            </a:pPr>
            <a:endParaRPr lang="pl-PL" sz="1100" dirty="0">
              <a:solidFill>
                <a:srgbClr val="B71E42">
                  <a:lumMod val="60000"/>
                  <a:lumOff val="40000"/>
                </a:srgbClr>
              </a:solidFill>
              <a:latin typeface="Gill Sans MT" panose="020B0502020104020203"/>
            </a:endParaRP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pl-PL" dirty="0"/>
              <a:t>Zalety</a:t>
            </a:r>
          </a:p>
          <a:p>
            <a:pPr lvl="1"/>
            <a:r>
              <a:rPr lang="pl-PL" dirty="0"/>
              <a:t>Dokumentacja</a:t>
            </a:r>
          </a:p>
          <a:p>
            <a:pPr lvl="1"/>
            <a:r>
              <a:rPr lang="pl-PL" dirty="0"/>
              <a:t>Jasny podział kompetencji i zadań w strukturze organizacyjnej</a:t>
            </a:r>
          </a:p>
          <a:p>
            <a:pPr lvl="1"/>
            <a:r>
              <a:rPr lang="pl-PL" dirty="0"/>
              <a:t>Zwinność, zdolność do adaptacji</a:t>
            </a:r>
          </a:p>
          <a:p>
            <a:pPr lvl="1"/>
            <a:r>
              <a:rPr lang="pl-PL" dirty="0"/>
              <a:t>Mechanizmy kontroli – ocena ryzyka</a:t>
            </a:r>
          </a:p>
          <a:p>
            <a:pPr lvl="1"/>
            <a:r>
              <a:rPr lang="pl-PL" dirty="0"/>
              <a:t>Zarządzanie wersjami</a:t>
            </a:r>
          </a:p>
          <a:p>
            <a:pPr lvl="1"/>
            <a:r>
              <a:rPr lang="pl-PL" dirty="0"/>
              <a:t>Cykliczna integracja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pl-PL" dirty="0"/>
              <a:t>Wady</a:t>
            </a:r>
          </a:p>
          <a:p>
            <a:pPr lvl="1"/>
            <a:r>
              <a:rPr lang="pl-PL" dirty="0"/>
              <a:t>Dokumentacja nie tworzona na bieżąco</a:t>
            </a:r>
          </a:p>
          <a:p>
            <a:pPr lvl="1"/>
            <a:r>
              <a:rPr lang="pl-PL" dirty="0"/>
              <a:t>Regularnie wymaga zaangażowania klienta</a:t>
            </a:r>
          </a:p>
          <a:p>
            <a:pPr lvl="1"/>
            <a:r>
              <a:rPr lang="pl-PL" dirty="0"/>
              <a:t>Problem z oszacowaniem budżet przed rozpoczęciem projektu</a:t>
            </a:r>
          </a:p>
          <a:p>
            <a:pPr lvl="1"/>
            <a:r>
              <a:rPr lang="pl-PL"/>
              <a:t>Trudno </a:t>
            </a:r>
            <a:r>
              <a:rPr lang="pl-PL" dirty="0"/>
              <a:t>określić czas trwania projektu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245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AFF2CBD7-DB96-4378-966E-8B752B5BA16B}"/>
              </a:ext>
            </a:extLst>
          </p:cNvPr>
          <p:cNvSpPr txBox="1">
            <a:spLocks/>
          </p:cNvSpPr>
          <p:nvPr/>
        </p:nvSpPr>
        <p:spPr>
          <a:xfrm>
            <a:off x="1601896" y="1257298"/>
            <a:ext cx="9834465" cy="50707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Nazwa metodyki i krótki jej opis (charakterystyk) – slajd nr 3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Przynależność metodyki : należy do zbioru metodyk: tradycyjnych/klasycznych lub zwinnych -slajd nr 4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Jeśli należy do tradycyjnych/klasycznych, to  wykorzystuje  podejście (strukturalne, obiektowe, procesowe — zorientowana </a:t>
            </a:r>
            <a:b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</a:b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na jakość) - brak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Jeśli należy do metodyk zwinnych, to bazuje na zasadach Manifestu Zwinności - slajd nr 4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Bazuje na następującym modelu cyklu życia oprogramowania (liniowy, przyrostowy, spiralny, iteracyjny, </a:t>
            </a:r>
            <a:b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</a:b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model V, inny). - slajd nr 4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Przedstawienie metodyki w układzie czasowym (etapy) i czynnościowym (dyscypliny lub procesy,  </a:t>
            </a:r>
            <a:b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</a:b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lub czynności) — macierz lub tabela i krótka charakterystyka tych elementów - slajd nr 5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Dla każdego wyróżnionego etapu lub dyscypliny wyspecyfikować:  - slajd nr 7 - 11</a:t>
            </a:r>
          </a:p>
          <a:p>
            <a:pPr marL="971550" lvl="1" indent="-514350">
              <a:buClr>
                <a:srgbClr val="B71E42"/>
              </a:buClr>
              <a:buFont typeface="+mj-lt"/>
              <a:buAutoNum type="alphaU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Zbiór potencjalnych zadań wchodzących w skład etapu lub dyscypliny</a:t>
            </a:r>
          </a:p>
          <a:p>
            <a:pPr marL="971550" lvl="1" indent="-514350">
              <a:buClr>
                <a:srgbClr val="B71E42"/>
              </a:buClr>
              <a:buFont typeface="+mj-lt"/>
              <a:buAutoNum type="alphaU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Zbiór potencjalnych metod wykorzystywanych w procesie wykonywania zadań, </a:t>
            </a:r>
          </a:p>
          <a:p>
            <a:pPr marL="971550" lvl="1" indent="-514350">
              <a:buClr>
                <a:srgbClr val="B71E42"/>
              </a:buClr>
              <a:buFont typeface="+mj-lt"/>
              <a:buAutoNum type="alphaU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Krótki opis etapów realizacji projektu w danej metodyce </a:t>
            </a:r>
          </a:p>
          <a:p>
            <a:pPr marL="971550" lvl="1" indent="-514350">
              <a:buClr>
                <a:srgbClr val="B71E42"/>
              </a:buClr>
              <a:buFont typeface="+mj-lt"/>
              <a:buAutoNum type="alphaU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Charakterystyka zadań i celów dla wyszczególnionych etapów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Siła pokrycia procesu wytwarzania </a:t>
            </a:r>
            <a:r>
              <a:rPr lang="pl-PL" sz="1200" b="1" dirty="0" err="1">
                <a:solidFill>
                  <a:prstClr val="black"/>
                </a:solidFill>
                <a:latin typeface="Gill Sans MT" panose="020B0502020104020203"/>
              </a:rPr>
              <a:t>Sl</a:t>
            </a: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 przez metodykę (jakie etapy cyklu życia </a:t>
            </a:r>
            <a:r>
              <a:rPr lang="pl-PL" sz="1200" b="1" dirty="0" err="1">
                <a:solidFill>
                  <a:prstClr val="black"/>
                </a:solidFill>
                <a:latin typeface="Gill Sans MT" panose="020B0502020104020203"/>
              </a:rPr>
              <a:t>Sl</a:t>
            </a: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 są wspomagane i z jaką skutecznością). - slajd nr 12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Wady i zalety metodyki ze względu na przyjęty zbiór kryteriów  - slajd nr 13</a:t>
            </a:r>
          </a:p>
          <a:p>
            <a:pPr marL="0" indent="0">
              <a:buClr>
                <a:srgbClr val="B71E42"/>
              </a:buClr>
              <a:buFont typeface="Arial" panose="020B0604020202020204" pitchFamily="34" charset="0"/>
              <a:buNone/>
            </a:pPr>
            <a:endParaRPr lang="pl-PL" sz="800" dirty="0">
              <a:solidFill>
                <a:srgbClr val="B71E42">
                  <a:lumMod val="60000"/>
                  <a:lumOff val="40000"/>
                </a:srgbClr>
              </a:solidFill>
              <a:latin typeface="Gill Sans MT" panose="020B0502020104020203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163782" y="353291"/>
            <a:ext cx="105779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dirty="0"/>
              <a:t>Podsumowanie – przypisanie numerów slajdów do poszczególnych punktów treści zadania</a:t>
            </a:r>
          </a:p>
        </p:txBody>
      </p:sp>
    </p:spTree>
    <p:extLst>
      <p:ext uri="{BB962C8B-B14F-4D97-AF65-F5344CB8AC3E}">
        <p14:creationId xmlns:p14="http://schemas.microsoft.com/office/powerpoint/2010/main" val="173796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3">
            <a:extLst>
              <a:ext uri="{FF2B5EF4-FFF2-40B4-BE49-F238E27FC236}">
                <a16:creationId xmlns:a16="http://schemas.microsoft.com/office/drawing/2014/main" id="{CE661833-29B2-4812-ADA6-77C446D7FDA1}"/>
              </a:ext>
            </a:extLst>
          </p:cNvPr>
          <p:cNvSpPr txBox="1">
            <a:spLocks/>
          </p:cNvSpPr>
          <p:nvPr/>
        </p:nvSpPr>
        <p:spPr>
          <a:xfrm>
            <a:off x="1481524" y="418278"/>
            <a:ext cx="9604375" cy="4175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all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Treść zadania</a:t>
            </a:r>
            <a:endParaRPr kumimoji="0" lang="pl-PL" sz="32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F2CBD7-DB96-4378-966E-8B752B5BA16B}"/>
              </a:ext>
            </a:extLst>
          </p:cNvPr>
          <p:cNvSpPr txBox="1">
            <a:spLocks/>
          </p:cNvSpPr>
          <p:nvPr/>
        </p:nvSpPr>
        <p:spPr>
          <a:xfrm>
            <a:off x="1622678" y="955962"/>
            <a:ext cx="9834465" cy="53513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B71E42"/>
              </a:buClr>
              <a:buFont typeface="Arial" panose="020B0604020202020204" pitchFamily="34" charset="0"/>
              <a:buNone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Dla wybranej metodyki </a:t>
            </a:r>
            <a:r>
              <a:rPr lang="pl-PL" b="1" dirty="0">
                <a:solidFill>
                  <a:srgbClr val="FF0000"/>
                </a:solidFill>
                <a:latin typeface="Gill Sans MT" panose="020B0502020104020203"/>
              </a:rPr>
              <a:t>wytwarzania systemów informatycznego</a:t>
            </a:r>
            <a:r>
              <a:rPr lang="pl-PL" sz="1200" b="1" dirty="0">
                <a:solidFill>
                  <a:srgbClr val="FF0000"/>
                </a:solidFill>
                <a:latin typeface="Gill Sans MT" panose="020B0502020104020203"/>
              </a:rPr>
              <a:t> </a:t>
            </a: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sporządzić prezentację według poniższych punktów: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Nazwa metodyki i krótki jej opis (charakterystyk).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Przynależność metodyki : należy do zbioru metodyk: tradycyjnych/klasycznych lub zwinnych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Jeśli należy do tradycyjnych/klasycznych, to  wykorzystuje  podejście:  (strukturalne, obiektowe, procesowe — zorientowana </a:t>
            </a:r>
            <a:b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</a:b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na jakość). 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Jeśli należy do metodyk zwinnych, to bazuje na zasadach Manifestu Zwinności  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Bazuje na następującym modelu cyklu życia oprogramowania (liniowy, przyrostowy, spiralny, iteracyjny, </a:t>
            </a:r>
            <a:b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</a:b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model V, inny).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Przedstawienie metodyki w układzie czasowym (etapy) i czynnościowym (dyscypliny lub procesy, </a:t>
            </a:r>
            <a:b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</a:b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lub czynności) — macierz lub tabela i krótka charakterystyka tych elementów.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Dla każdego wyróżnionego etapu lub dyscypliny wyspecyfikować: </a:t>
            </a:r>
          </a:p>
          <a:p>
            <a:pPr marL="971550" lvl="1" indent="-514350">
              <a:buClr>
                <a:srgbClr val="B71E42"/>
              </a:buClr>
              <a:buFont typeface="+mj-lt"/>
              <a:buAutoNum type="alphaU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Zbiór potencjalnych zadań wchodzących w skład etapu lub dyscypliny</a:t>
            </a:r>
          </a:p>
          <a:p>
            <a:pPr marL="971550" lvl="1" indent="-514350">
              <a:buClr>
                <a:srgbClr val="B71E42"/>
              </a:buClr>
              <a:buFont typeface="+mj-lt"/>
              <a:buAutoNum type="alphaU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Zbiór potencjalnych metod wykorzystywanych w procesie wykonywania zadań, </a:t>
            </a:r>
          </a:p>
          <a:p>
            <a:pPr marL="971550" lvl="1" indent="-514350">
              <a:buClr>
                <a:srgbClr val="B71E42"/>
              </a:buClr>
              <a:buFont typeface="+mj-lt"/>
              <a:buAutoNum type="alphaU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Krótki opis etapów realizacji projektu w danej metodyce </a:t>
            </a:r>
          </a:p>
          <a:p>
            <a:pPr marL="971550" lvl="1" indent="-514350">
              <a:buClr>
                <a:srgbClr val="B71E42"/>
              </a:buClr>
              <a:buFont typeface="+mj-lt"/>
              <a:buAutoNum type="alphaU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Charakterystyka zadań i celów dla wyszczególnionych etapów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Siła pokrycia procesu wytwarzania </a:t>
            </a:r>
            <a:r>
              <a:rPr lang="pl-PL" sz="1200" b="1" dirty="0" err="1">
                <a:solidFill>
                  <a:prstClr val="black"/>
                </a:solidFill>
                <a:latin typeface="Gill Sans MT" panose="020B0502020104020203"/>
              </a:rPr>
              <a:t>Sl</a:t>
            </a: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 przez metodykę (jakie etapy cyklu życia </a:t>
            </a:r>
            <a:r>
              <a:rPr lang="pl-PL" sz="1200" b="1" dirty="0" err="1">
                <a:solidFill>
                  <a:prstClr val="black"/>
                </a:solidFill>
                <a:latin typeface="Gill Sans MT" panose="020B0502020104020203"/>
              </a:rPr>
              <a:t>Sl</a:t>
            </a: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 są wspomagane i z jaką skutecznością). </a:t>
            </a:r>
          </a:p>
          <a:p>
            <a:pPr>
              <a:buClr>
                <a:srgbClr val="B71E42"/>
              </a:buClr>
              <a:buFont typeface="+mj-lt"/>
              <a:buAutoNum type="arabicPeriod"/>
            </a:pPr>
            <a:r>
              <a:rPr lang="pl-PL" sz="1200" b="1" dirty="0">
                <a:solidFill>
                  <a:prstClr val="black"/>
                </a:solidFill>
                <a:latin typeface="Gill Sans MT" panose="020B0502020104020203"/>
              </a:rPr>
              <a:t>Wady i zalety metodyki ze względu na przyjęty zbiór kryteriów.</a:t>
            </a:r>
          </a:p>
          <a:p>
            <a:pPr marL="0" indent="0">
              <a:buClr>
                <a:srgbClr val="B71E42"/>
              </a:buClr>
              <a:buFont typeface="Arial" panose="020B0604020202020204" pitchFamily="34" charset="0"/>
              <a:buNone/>
            </a:pPr>
            <a:endParaRPr lang="pl-PL" sz="800" dirty="0">
              <a:solidFill>
                <a:srgbClr val="B71E42">
                  <a:lumMod val="60000"/>
                  <a:lumOff val="40000"/>
                </a:srgbClr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06108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79862" y="634501"/>
            <a:ext cx="8911687" cy="373417"/>
          </a:xfrm>
        </p:spPr>
        <p:txBody>
          <a:bodyPr>
            <a:noAutofit/>
          </a:bodyPr>
          <a:lstStyle/>
          <a:p>
            <a:pPr lvl="0" defTabSz="914400">
              <a:spcBef>
                <a:spcPts val="0"/>
              </a:spcBef>
            </a:pPr>
            <a:r>
              <a:rPr lang="pl-PL" sz="2000" b="1" dirty="0">
                <a:solidFill>
                  <a:prstClr val="black"/>
                </a:solidFill>
                <a:latin typeface="Gill Sans MT" panose="020B0502020104020203"/>
                <a:ea typeface="+mn-ea"/>
                <a:cs typeface="+mn-cs"/>
              </a:rPr>
              <a:t>1. Nazwa metodyki i krótki jej opis (charakterystyk).</a:t>
            </a:r>
            <a:br>
              <a:rPr lang="pl-PL" sz="2000" b="1" dirty="0">
                <a:solidFill>
                  <a:prstClr val="black"/>
                </a:solidFill>
                <a:latin typeface="Gill Sans MT" panose="020B0502020104020203"/>
                <a:ea typeface="+mn-ea"/>
                <a:cs typeface="+mn-cs"/>
              </a:rPr>
            </a:br>
            <a:endParaRPr lang="pl-PL" sz="5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882630" y="1624445"/>
            <a:ext cx="8915400" cy="3777622"/>
          </a:xfrm>
        </p:spPr>
        <p:txBody>
          <a:bodyPr/>
          <a:lstStyle/>
          <a:p>
            <a:r>
              <a:rPr lang="pl-PL" dirty="0"/>
              <a:t>XPrince (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l-PL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treme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ogramming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ontrolled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nvironments</a:t>
            </a:r>
            <a:r>
              <a:rPr lang="pl-PL" dirty="0"/>
              <a:t>) jest jedną ze zwinnych metodyk wytwarzania oprogramowania, która za cel obiera sobie wyważenie między zwinnością, a dyscypliną, biorąc najlepsze aspekty każdej z nich.</a:t>
            </a:r>
          </a:p>
          <a:p>
            <a:r>
              <a:rPr lang="pl-PL" dirty="0"/>
              <a:t>Została zaproponowana w 2003 roku przez Jerzego Nawrockiego, a w 2004 roku Politechnika Poznańska wraz z grupą form utworzyła Konsorcjum XPrince, które promuje i rozwija metodykę.</a:t>
            </a:r>
          </a:p>
          <a:p>
            <a:r>
              <a:rPr lang="pl-PL" dirty="0"/>
              <a:t>XPrince bazuje na 3 innych metodykach: XP, PRINCE2, RUP. Dzięki temu zwinność (poprzez testy jednostkowe czy zarządzanie wersjami) z dyscypliną (poprzez jasny podział zadań oraz mechanizmy kontroli).</a:t>
            </a:r>
          </a:p>
        </p:txBody>
      </p:sp>
    </p:spTree>
    <p:extLst>
      <p:ext uri="{BB962C8B-B14F-4D97-AF65-F5344CB8AC3E}">
        <p14:creationId xmlns:p14="http://schemas.microsoft.com/office/powerpoint/2010/main" val="337430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31373" y="499419"/>
            <a:ext cx="9653154" cy="1280890"/>
          </a:xfrm>
        </p:spPr>
        <p:txBody>
          <a:bodyPr>
            <a:noAutofit/>
          </a:bodyPr>
          <a:lstStyle/>
          <a:p>
            <a:r>
              <a:rPr lang="pl-PL" sz="1400" b="1" dirty="0">
                <a:solidFill>
                  <a:prstClr val="black"/>
                </a:solidFill>
                <a:latin typeface="Gill Sans MT" panose="020B0502020104020203"/>
              </a:rPr>
              <a:t>2. Przynależność metodyki : należy do zbioru metodyk: tradycyjnych/klasycznych lub zwinnych</a:t>
            </a:r>
            <a:br>
              <a:rPr lang="pl-PL" sz="1400" b="1" dirty="0">
                <a:solidFill>
                  <a:prstClr val="black"/>
                </a:solidFill>
                <a:latin typeface="Gill Sans MT" panose="020B0502020104020203"/>
              </a:rPr>
            </a:br>
            <a:r>
              <a:rPr lang="pl-PL" sz="1400" b="1" dirty="0">
                <a:solidFill>
                  <a:prstClr val="black"/>
                </a:solidFill>
                <a:latin typeface="Gill Sans MT" panose="020B0502020104020203"/>
              </a:rPr>
              <a:t>3. Jeśli należy do tradycyjnych/klasycznych, to  wykorzystuje  podejście:  (strukturalne, obiektowe, procesowe — zorientowana na jakość). </a:t>
            </a:r>
            <a:br>
              <a:rPr lang="pl-PL" sz="1400" b="1" dirty="0">
                <a:solidFill>
                  <a:prstClr val="black"/>
                </a:solidFill>
                <a:latin typeface="Gill Sans MT" panose="020B0502020104020203"/>
              </a:rPr>
            </a:br>
            <a:r>
              <a:rPr lang="pl-PL" sz="1400" b="1" dirty="0">
                <a:solidFill>
                  <a:prstClr val="black"/>
                </a:solidFill>
                <a:latin typeface="Gill Sans MT" panose="020B0502020104020203"/>
              </a:rPr>
              <a:t>4. Jeśli należy do metodyk zwinnych, to bazuje na zasadach Manifestu Zwinności  </a:t>
            </a:r>
            <a:br>
              <a:rPr lang="pl-PL" sz="1400" b="1" dirty="0">
                <a:solidFill>
                  <a:prstClr val="black"/>
                </a:solidFill>
                <a:latin typeface="Gill Sans MT" panose="020B0502020104020203"/>
              </a:rPr>
            </a:br>
            <a:r>
              <a:rPr lang="pl-PL" sz="1400" b="1" dirty="0">
                <a:solidFill>
                  <a:prstClr val="black"/>
                </a:solidFill>
                <a:latin typeface="Gill Sans MT" panose="020B0502020104020203"/>
              </a:rPr>
              <a:t>5. Bazuje na następującym modelu cyklu życia oprogramowania (liniowy, przyrostowy, spiralny, iteracyjny, </a:t>
            </a:r>
            <a:br>
              <a:rPr lang="pl-PL" sz="1400" b="1" dirty="0">
                <a:solidFill>
                  <a:prstClr val="black"/>
                </a:solidFill>
                <a:latin typeface="Gill Sans MT" panose="020B0502020104020203"/>
              </a:rPr>
            </a:br>
            <a:r>
              <a:rPr lang="pl-PL" sz="1400" b="1" dirty="0">
                <a:solidFill>
                  <a:prstClr val="black"/>
                </a:solidFill>
                <a:latin typeface="Gill Sans MT" panose="020B0502020104020203"/>
              </a:rPr>
              <a:t>model V, inny).</a:t>
            </a:r>
            <a:br>
              <a:rPr lang="pl-PL" sz="1400" b="1" dirty="0">
                <a:solidFill>
                  <a:prstClr val="black"/>
                </a:solidFill>
                <a:latin typeface="Gill Sans MT" panose="020B0502020104020203"/>
              </a:rPr>
            </a:br>
            <a:endParaRPr lang="pl-PL" sz="1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71600" y="2123440"/>
            <a:ext cx="10607039" cy="4235141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Metodyka XPrince należy do zbioru metodyk zwinnych i bazuje na zasadach lekkości opisanych w tzw. Manifeście Zwinności</a:t>
            </a:r>
          </a:p>
          <a:p>
            <a:r>
              <a:rPr lang="pl-PL" dirty="0">
                <a:solidFill>
                  <a:schemeClr val="tx1"/>
                </a:solidFill>
              </a:rPr>
              <a:t>Manifest Zwinności (pokazuje wyższość jednego zagadnienia nad drugie, ale nie stwierdza bezużyteczności jakiegokolwiek z nich):</a:t>
            </a:r>
          </a:p>
          <a:p>
            <a:pPr marL="800100" lvl="1" indent="-342900">
              <a:buFont typeface="+mj-lt"/>
              <a:buAutoNum type="arabicParenR"/>
            </a:pPr>
            <a:r>
              <a:rPr lang="pl-PL" dirty="0">
                <a:solidFill>
                  <a:schemeClr val="tx1"/>
                </a:solidFill>
              </a:rPr>
              <a:t>Ludzie i interakcje ponad procesy i narzędzia</a:t>
            </a:r>
          </a:p>
          <a:p>
            <a:pPr marL="800100" lvl="1" indent="-342900">
              <a:buFont typeface="+mj-lt"/>
              <a:buAutoNum type="arabicParenR"/>
            </a:pPr>
            <a:r>
              <a:rPr lang="pl-PL" dirty="0">
                <a:solidFill>
                  <a:schemeClr val="tx1"/>
                </a:solidFill>
              </a:rPr>
              <a:t>Działające oprogramowanie ponad szczegółową dokumentację</a:t>
            </a:r>
          </a:p>
          <a:p>
            <a:pPr marL="800100" lvl="1" indent="-342900">
              <a:buFont typeface="+mj-lt"/>
              <a:buAutoNum type="arabicParenR"/>
            </a:pPr>
            <a:r>
              <a:rPr lang="pl-PL" dirty="0">
                <a:solidFill>
                  <a:schemeClr val="tx1"/>
                </a:solidFill>
              </a:rPr>
              <a:t>Współpraca z klientem ponad negocjacje umów</a:t>
            </a:r>
          </a:p>
          <a:p>
            <a:pPr marL="800100" lvl="1" indent="-342900">
              <a:buFont typeface="+mj-lt"/>
              <a:buAutoNum type="arabicParenR"/>
            </a:pPr>
            <a:r>
              <a:rPr lang="pl-PL" dirty="0">
                <a:solidFill>
                  <a:schemeClr val="tx1"/>
                </a:solidFill>
              </a:rPr>
              <a:t>Reagowanie na zmiany ponad realizację założonego planu</a:t>
            </a:r>
          </a:p>
          <a:p>
            <a:r>
              <a:rPr lang="pl-PL" dirty="0">
                <a:solidFill>
                  <a:schemeClr val="tx1"/>
                </a:solidFill>
              </a:rPr>
              <a:t>XPrince realizuje wszystkie 4 elementy manifestu, największy nacisk kładzie na punkt 2 i 3</a:t>
            </a:r>
          </a:p>
          <a:p>
            <a:r>
              <a:rPr lang="pl-PL" dirty="0">
                <a:solidFill>
                  <a:schemeClr val="tx1"/>
                </a:solidFill>
              </a:rPr>
              <a:t>Metodyka XPrince wykorzystuje iteracyjno-przyrostowy model cyklu życia oprogramowania </a:t>
            </a:r>
          </a:p>
        </p:txBody>
      </p:sp>
    </p:spTree>
    <p:extLst>
      <p:ext uri="{BB962C8B-B14F-4D97-AF65-F5344CB8AC3E}">
        <p14:creationId xmlns:p14="http://schemas.microsoft.com/office/powerpoint/2010/main" val="361430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7"/>
          <p:cNvSpPr>
            <a:spLocks noChangeArrowheads="1"/>
          </p:cNvSpPr>
          <p:nvPr/>
        </p:nvSpPr>
        <p:spPr bwMode="auto">
          <a:xfrm>
            <a:off x="401781" y="227719"/>
            <a:ext cx="11672455" cy="8373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defPPr>
              <a:defRPr lang="pl-P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badi MT Condensed Light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badi MT Condensed Ligh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badi MT Condensed Ligh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badi MT Condensed Ligh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badi MT Condensed Ligh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badi MT Condensed Ligh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badi MT Condensed Ligh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badi MT Condensed Ligh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badi MT Condensed Light" pitchFamily="34" charset="0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pl-PL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Macierz metodyki XPrince</a:t>
            </a:r>
            <a:r>
              <a:rPr kumimoji="0" lang="pl-PL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</a:rPr>
              <a:t> </a:t>
            </a:r>
            <a:r>
              <a:rPr kumimoji="0" lang="pl-PL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:  </a:t>
            </a:r>
            <a:r>
              <a:rPr lang="pl-PL" dirty="0">
                <a:solidFill>
                  <a:srgbClr val="000000"/>
                </a:solidFill>
                <a:latin typeface="Times New Roman" pitchFamily="18" charset="0"/>
              </a:rPr>
              <a:t>(w kolumnach – nazwy etapów) i wierszach – nazwy dyscyplin lub głównych czynności)</a:t>
            </a:r>
            <a:endParaRPr kumimoji="0" lang="pl-PL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aphicFrame>
        <p:nvGraphicFramePr>
          <p:cNvPr id="32" name="Tabela 32">
            <a:extLst>
              <a:ext uri="{FF2B5EF4-FFF2-40B4-BE49-F238E27FC236}">
                <a16:creationId xmlns:a16="http://schemas.microsoft.com/office/drawing/2014/main" id="{0253614F-2C1C-0595-AE8D-BDE83358A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670946"/>
              </p:ext>
            </p:extLst>
          </p:nvPr>
        </p:nvGraphicFramePr>
        <p:xfrm>
          <a:off x="727237" y="1113453"/>
          <a:ext cx="10279626" cy="5622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722">
                  <a:extLst>
                    <a:ext uri="{9D8B030D-6E8A-4147-A177-3AD203B41FA5}">
                      <a16:colId xmlns:a16="http://schemas.microsoft.com/office/drawing/2014/main" val="976923452"/>
                    </a:ext>
                  </a:extLst>
                </a:gridCol>
                <a:gridCol w="1727820">
                  <a:extLst>
                    <a:ext uri="{9D8B030D-6E8A-4147-A177-3AD203B41FA5}">
                      <a16:colId xmlns:a16="http://schemas.microsoft.com/office/drawing/2014/main" val="2613761540"/>
                    </a:ext>
                  </a:extLst>
                </a:gridCol>
                <a:gridCol w="1713271">
                  <a:extLst>
                    <a:ext uri="{9D8B030D-6E8A-4147-A177-3AD203B41FA5}">
                      <a16:colId xmlns:a16="http://schemas.microsoft.com/office/drawing/2014/main" val="813584632"/>
                    </a:ext>
                  </a:extLst>
                </a:gridCol>
                <a:gridCol w="1713271">
                  <a:extLst>
                    <a:ext uri="{9D8B030D-6E8A-4147-A177-3AD203B41FA5}">
                      <a16:colId xmlns:a16="http://schemas.microsoft.com/office/drawing/2014/main" val="2246483681"/>
                    </a:ext>
                  </a:extLst>
                </a:gridCol>
                <a:gridCol w="1713271">
                  <a:extLst>
                    <a:ext uri="{9D8B030D-6E8A-4147-A177-3AD203B41FA5}">
                      <a16:colId xmlns:a16="http://schemas.microsoft.com/office/drawing/2014/main" val="4040620224"/>
                    </a:ext>
                  </a:extLst>
                </a:gridCol>
                <a:gridCol w="1713271">
                  <a:extLst>
                    <a:ext uri="{9D8B030D-6E8A-4147-A177-3AD203B41FA5}">
                      <a16:colId xmlns:a16="http://schemas.microsoft.com/office/drawing/2014/main" val="2680712445"/>
                    </a:ext>
                  </a:extLst>
                </a:gridCol>
              </a:tblGrid>
              <a:tr h="583882">
                <a:tc>
                  <a:txBody>
                    <a:bodyPr/>
                    <a:lstStyle/>
                    <a:p>
                      <a:r>
                        <a:rPr lang="pl-PL" sz="1600" dirty="0"/>
                        <a:t>Czynność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Rozpoczęcie projektu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Inicjacja projektu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Elaboracja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Wydanie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Zamknięcie Projektu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73721"/>
                  </a:ext>
                </a:extLst>
              </a:tr>
              <a:tr h="583882">
                <a:tc>
                  <a:txBody>
                    <a:bodyPr/>
                    <a:lstStyle/>
                    <a:p>
                      <a:r>
                        <a:rPr lang="pl-PL" sz="1600" dirty="0"/>
                        <a:t>Definicja wymagań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21964"/>
                  </a:ext>
                </a:extLst>
              </a:tr>
              <a:tr h="750927">
                <a:tc>
                  <a:txBody>
                    <a:bodyPr/>
                    <a:lstStyle/>
                    <a:p>
                      <a:r>
                        <a:rPr lang="pl-PL" sz="1600" dirty="0"/>
                        <a:t>Modelowanie biznesowe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82818"/>
                  </a:ext>
                </a:extLst>
              </a:tr>
              <a:tr h="750927">
                <a:tc>
                  <a:txBody>
                    <a:bodyPr/>
                    <a:lstStyle/>
                    <a:p>
                      <a:r>
                        <a:rPr lang="pl-PL" sz="1600" dirty="0"/>
                        <a:t>Architektura techniczna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34345"/>
                  </a:ext>
                </a:extLst>
              </a:tr>
              <a:tr h="583882">
                <a:tc>
                  <a:txBody>
                    <a:bodyPr/>
                    <a:lstStyle/>
                    <a:p>
                      <a:r>
                        <a:rPr lang="pl-PL" sz="1600" dirty="0"/>
                        <a:t>Projektowanie systemu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98604"/>
                  </a:ext>
                </a:extLst>
              </a:tr>
              <a:tr h="583882">
                <a:tc>
                  <a:txBody>
                    <a:bodyPr/>
                    <a:lstStyle/>
                    <a:p>
                      <a:r>
                        <a:rPr lang="pl-PL" sz="1600" dirty="0"/>
                        <a:t>Produkcja kodu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254543"/>
                  </a:ext>
                </a:extLst>
              </a:tr>
              <a:tr h="338037">
                <a:tc>
                  <a:txBody>
                    <a:bodyPr/>
                    <a:lstStyle/>
                    <a:p>
                      <a:r>
                        <a:rPr lang="pl-PL" sz="1600" dirty="0"/>
                        <a:t>Testowanie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250360"/>
                  </a:ext>
                </a:extLst>
              </a:tr>
              <a:tr h="338037">
                <a:tc>
                  <a:txBody>
                    <a:bodyPr/>
                    <a:lstStyle/>
                    <a:p>
                      <a:r>
                        <a:rPr lang="pl-PL" sz="1600" dirty="0"/>
                        <a:t>Wdrażanie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16242"/>
                  </a:ext>
                </a:extLst>
              </a:tr>
              <a:tr h="525650">
                <a:tc>
                  <a:txBody>
                    <a:bodyPr/>
                    <a:lstStyle/>
                    <a:p>
                      <a:r>
                        <a:rPr lang="pl-PL" sz="1600" dirty="0"/>
                        <a:t>Dokumentacja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51917"/>
                  </a:ext>
                </a:extLst>
              </a:tr>
              <a:tr h="583882">
                <a:tc>
                  <a:txBody>
                    <a:bodyPr/>
                    <a:lstStyle/>
                    <a:p>
                      <a:r>
                        <a:rPr lang="pl-PL" sz="1600" dirty="0"/>
                        <a:t>Ocena systemu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615275"/>
                  </a:ext>
                </a:extLst>
              </a:tr>
            </a:tbl>
          </a:graphicData>
        </a:graphic>
      </p:graphicFrame>
      <p:sp>
        <p:nvSpPr>
          <p:cNvPr id="33" name="Prostokąt 32">
            <a:extLst>
              <a:ext uri="{FF2B5EF4-FFF2-40B4-BE49-F238E27FC236}">
                <a16:creationId xmlns:a16="http://schemas.microsoft.com/office/drawing/2014/main" id="{ACC884EF-0E51-348F-D18F-CCAD75C801AF}"/>
              </a:ext>
            </a:extLst>
          </p:cNvPr>
          <p:cNvSpPr/>
          <p:nvPr/>
        </p:nvSpPr>
        <p:spPr>
          <a:xfrm>
            <a:off x="2917211" y="1838870"/>
            <a:ext cx="732061" cy="36415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A02FE751-17FF-4828-993F-83D7DF3DE4CF}"/>
              </a:ext>
            </a:extLst>
          </p:cNvPr>
          <p:cNvSpPr/>
          <p:nvPr/>
        </p:nvSpPr>
        <p:spPr>
          <a:xfrm>
            <a:off x="4671365" y="1838869"/>
            <a:ext cx="732061" cy="36415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7A8DF6C4-A68E-4DB0-1020-554C538E9AF6}"/>
              </a:ext>
            </a:extLst>
          </p:cNvPr>
          <p:cNvSpPr/>
          <p:nvPr/>
        </p:nvSpPr>
        <p:spPr>
          <a:xfrm>
            <a:off x="4671365" y="2518429"/>
            <a:ext cx="732061" cy="36415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97DAA457-DFA8-8448-A7A5-9C08DF0A748B}"/>
              </a:ext>
            </a:extLst>
          </p:cNvPr>
          <p:cNvSpPr/>
          <p:nvPr/>
        </p:nvSpPr>
        <p:spPr>
          <a:xfrm>
            <a:off x="3102768" y="2609890"/>
            <a:ext cx="360946" cy="181229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5946538E-26B0-643A-004D-11DE0AD9384B}"/>
              </a:ext>
            </a:extLst>
          </p:cNvPr>
          <p:cNvSpPr/>
          <p:nvPr/>
        </p:nvSpPr>
        <p:spPr>
          <a:xfrm>
            <a:off x="3102768" y="3994453"/>
            <a:ext cx="360946" cy="181229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45D0C262-3218-BB05-4B68-500223BB551B}"/>
              </a:ext>
            </a:extLst>
          </p:cNvPr>
          <p:cNvSpPr/>
          <p:nvPr/>
        </p:nvSpPr>
        <p:spPr>
          <a:xfrm>
            <a:off x="4671364" y="3902990"/>
            <a:ext cx="732061" cy="36415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CD31A9A5-3789-55E4-AAA3-234F0C29ABFB}"/>
              </a:ext>
            </a:extLst>
          </p:cNvPr>
          <p:cNvSpPr/>
          <p:nvPr/>
        </p:nvSpPr>
        <p:spPr>
          <a:xfrm>
            <a:off x="6316665" y="3902990"/>
            <a:ext cx="732061" cy="36415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155C3BEA-6B3C-911B-F203-FA7F89BA7201}"/>
              </a:ext>
            </a:extLst>
          </p:cNvPr>
          <p:cNvSpPr/>
          <p:nvPr/>
        </p:nvSpPr>
        <p:spPr>
          <a:xfrm>
            <a:off x="8270790" y="3994451"/>
            <a:ext cx="360946" cy="181229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1B5D71D7-D770-7E05-5608-7649269069FB}"/>
              </a:ext>
            </a:extLst>
          </p:cNvPr>
          <p:cNvSpPr/>
          <p:nvPr/>
        </p:nvSpPr>
        <p:spPr>
          <a:xfrm>
            <a:off x="4856921" y="3333216"/>
            <a:ext cx="360946" cy="181229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25CDD4F1-23C2-D1AB-87BE-76A8F3E31DF5}"/>
              </a:ext>
            </a:extLst>
          </p:cNvPr>
          <p:cNvSpPr/>
          <p:nvPr/>
        </p:nvSpPr>
        <p:spPr>
          <a:xfrm>
            <a:off x="6316665" y="3241753"/>
            <a:ext cx="732061" cy="36415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564BFB9C-D15C-E72E-747E-B2642705317C}"/>
              </a:ext>
            </a:extLst>
          </p:cNvPr>
          <p:cNvSpPr/>
          <p:nvPr/>
        </p:nvSpPr>
        <p:spPr>
          <a:xfrm>
            <a:off x="8270790" y="3333756"/>
            <a:ext cx="360946" cy="181229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8CDC7F6C-CEFF-82C0-3877-187A57B646BB}"/>
              </a:ext>
            </a:extLst>
          </p:cNvPr>
          <p:cNvSpPr/>
          <p:nvPr/>
        </p:nvSpPr>
        <p:spPr>
          <a:xfrm>
            <a:off x="6502222" y="4568710"/>
            <a:ext cx="360946" cy="181229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F06F1C51-C29B-2233-E5D2-6DADFDA9D441}"/>
              </a:ext>
            </a:extLst>
          </p:cNvPr>
          <p:cNvSpPr/>
          <p:nvPr/>
        </p:nvSpPr>
        <p:spPr>
          <a:xfrm>
            <a:off x="8085233" y="4479661"/>
            <a:ext cx="732061" cy="36415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F9C44BD6-F44A-431A-C2CF-AE2EFF265995}"/>
              </a:ext>
            </a:extLst>
          </p:cNvPr>
          <p:cNvSpPr/>
          <p:nvPr/>
        </p:nvSpPr>
        <p:spPr>
          <a:xfrm>
            <a:off x="8085233" y="4931168"/>
            <a:ext cx="732061" cy="36415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70722EF4-7F9C-926B-C841-20B54C195E84}"/>
              </a:ext>
            </a:extLst>
          </p:cNvPr>
          <p:cNvSpPr/>
          <p:nvPr/>
        </p:nvSpPr>
        <p:spPr>
          <a:xfrm>
            <a:off x="8085233" y="5316074"/>
            <a:ext cx="732061" cy="36415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6" name="Prostokąt 55">
            <a:extLst>
              <a:ext uri="{FF2B5EF4-FFF2-40B4-BE49-F238E27FC236}">
                <a16:creationId xmlns:a16="http://schemas.microsoft.com/office/drawing/2014/main" id="{03DB22A5-5539-3E11-7258-EA32BDF73313}"/>
              </a:ext>
            </a:extLst>
          </p:cNvPr>
          <p:cNvSpPr/>
          <p:nvPr/>
        </p:nvSpPr>
        <p:spPr>
          <a:xfrm>
            <a:off x="9765879" y="5680227"/>
            <a:ext cx="732061" cy="36415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26BED237-EBBF-9EAF-2158-BCFA0CD861E9}"/>
              </a:ext>
            </a:extLst>
          </p:cNvPr>
          <p:cNvSpPr/>
          <p:nvPr/>
        </p:nvSpPr>
        <p:spPr>
          <a:xfrm>
            <a:off x="9765879" y="6254064"/>
            <a:ext cx="732061" cy="364153"/>
          </a:xfrm>
          <a:prstGeom prst="rect">
            <a:avLst/>
          </a:prstGeom>
          <a:solidFill>
            <a:sysClr val="windowText" lastClr="000000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A8C9B4CC-9A4F-5638-2C17-94BB0BD59825}"/>
              </a:ext>
            </a:extLst>
          </p:cNvPr>
          <p:cNvCxnSpPr>
            <a:cxnSpLocks/>
          </p:cNvCxnSpPr>
          <p:nvPr/>
        </p:nvCxnSpPr>
        <p:spPr>
          <a:xfrm>
            <a:off x="3102768" y="2015068"/>
            <a:ext cx="1754153" cy="7712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  <p:cxnSp>
        <p:nvCxnSpPr>
          <p:cNvPr id="61" name="Łącznik prosty 60">
            <a:extLst>
              <a:ext uri="{FF2B5EF4-FFF2-40B4-BE49-F238E27FC236}">
                <a16:creationId xmlns:a16="http://schemas.microsoft.com/office/drawing/2014/main" id="{2EBF4F20-9BBE-8FE9-103C-605AB8CF7CFC}"/>
              </a:ext>
            </a:extLst>
          </p:cNvPr>
          <p:cNvCxnSpPr>
            <a:cxnSpLocks/>
          </p:cNvCxnSpPr>
          <p:nvPr/>
        </p:nvCxnSpPr>
        <p:spPr>
          <a:xfrm>
            <a:off x="3283241" y="2692792"/>
            <a:ext cx="1754153" cy="7712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  <p:cxnSp>
        <p:nvCxnSpPr>
          <p:cNvPr id="62" name="Łącznik prosty 61">
            <a:extLst>
              <a:ext uri="{FF2B5EF4-FFF2-40B4-BE49-F238E27FC236}">
                <a16:creationId xmlns:a16="http://schemas.microsoft.com/office/drawing/2014/main" id="{1B321B3D-6E71-A832-B0F3-A9A43060EB63}"/>
              </a:ext>
            </a:extLst>
          </p:cNvPr>
          <p:cNvCxnSpPr>
            <a:cxnSpLocks/>
          </p:cNvCxnSpPr>
          <p:nvPr/>
        </p:nvCxnSpPr>
        <p:spPr>
          <a:xfrm>
            <a:off x="4928542" y="3433815"/>
            <a:ext cx="3475229" cy="0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  <p:cxnSp>
        <p:nvCxnSpPr>
          <p:cNvPr id="64" name="Łącznik prosty 63">
            <a:extLst>
              <a:ext uri="{FF2B5EF4-FFF2-40B4-BE49-F238E27FC236}">
                <a16:creationId xmlns:a16="http://schemas.microsoft.com/office/drawing/2014/main" id="{DE2EAD72-7366-4BA4-9F7F-B7C9A617C256}"/>
              </a:ext>
            </a:extLst>
          </p:cNvPr>
          <p:cNvCxnSpPr>
            <a:cxnSpLocks/>
          </p:cNvCxnSpPr>
          <p:nvPr/>
        </p:nvCxnSpPr>
        <p:spPr>
          <a:xfrm>
            <a:off x="3283241" y="4088325"/>
            <a:ext cx="5120530" cy="0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  <p:cxnSp>
        <p:nvCxnSpPr>
          <p:cNvPr id="66" name="Łącznik prosty 65">
            <a:extLst>
              <a:ext uri="{FF2B5EF4-FFF2-40B4-BE49-F238E27FC236}">
                <a16:creationId xmlns:a16="http://schemas.microsoft.com/office/drawing/2014/main" id="{0725C5F9-34A0-7245-54D9-2D132E792A82}"/>
              </a:ext>
            </a:extLst>
          </p:cNvPr>
          <p:cNvCxnSpPr>
            <a:cxnSpLocks/>
          </p:cNvCxnSpPr>
          <p:nvPr/>
        </p:nvCxnSpPr>
        <p:spPr>
          <a:xfrm>
            <a:off x="6753093" y="4653954"/>
            <a:ext cx="1754153" cy="7712"/>
          </a:xfrm>
          <a:prstGeom prst="line">
            <a:avLst/>
          </a:prstGeom>
          <a:noFill/>
          <a:ln w="28575" cap="rnd" cmpd="sng" algn="ctr">
            <a:solidFill>
              <a:sysClr val="windowText" lastClr="000000"/>
            </a:solidFill>
            <a:prstDash val="solid"/>
          </a:ln>
          <a:effectLst>
            <a:innerShdw blurRad="25400" dist="12700" dir="13500000">
              <a:srgbClr val="000000">
                <a:alpha val="45000"/>
              </a:srgbClr>
            </a:innerShdw>
          </a:effectLst>
        </p:spPr>
      </p:cxnSp>
    </p:spTree>
    <p:extLst>
      <p:ext uri="{BB962C8B-B14F-4D97-AF65-F5344CB8AC3E}">
        <p14:creationId xmlns:p14="http://schemas.microsoft.com/office/powerpoint/2010/main" val="68871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AFF2CBD7-DB96-4378-966E-8B752B5BA16B}"/>
              </a:ext>
            </a:extLst>
          </p:cNvPr>
          <p:cNvSpPr txBox="1">
            <a:spLocks/>
          </p:cNvSpPr>
          <p:nvPr/>
        </p:nvSpPr>
        <p:spPr>
          <a:xfrm>
            <a:off x="1622678" y="955962"/>
            <a:ext cx="9834465" cy="50292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B71E42"/>
              </a:buClr>
              <a:buFont typeface="+mj-lt"/>
              <a:buAutoNum type="arabicPeriod" startAt="7"/>
            </a:pPr>
            <a:r>
              <a:rPr lang="pl-PL" sz="2400" b="1" dirty="0">
                <a:solidFill>
                  <a:prstClr val="black"/>
                </a:solidFill>
                <a:latin typeface="Gill Sans MT" panose="020B0502020104020203"/>
              </a:rPr>
              <a:t>Dla każdego wyróżnionego etapu lub dyscypliny wyspecyfikować: </a:t>
            </a:r>
          </a:p>
          <a:p>
            <a:pPr marL="971550" lvl="1" indent="-514350">
              <a:buClr>
                <a:srgbClr val="B71E42"/>
              </a:buClr>
              <a:buFont typeface="+mj-lt"/>
              <a:buAutoNum type="alphaUcPeriod"/>
            </a:pPr>
            <a:r>
              <a:rPr lang="pl-PL" sz="2400" b="1" dirty="0">
                <a:solidFill>
                  <a:prstClr val="black"/>
                </a:solidFill>
                <a:latin typeface="Gill Sans MT" panose="020B0502020104020203"/>
              </a:rPr>
              <a:t>Zbiór potencjalnych zadań wchodzących w skład etapu/ dyscypliny</a:t>
            </a:r>
          </a:p>
          <a:p>
            <a:pPr marL="971550" lvl="1" indent="-514350">
              <a:buClr>
                <a:srgbClr val="B71E42"/>
              </a:buClr>
              <a:buFont typeface="+mj-lt"/>
              <a:buAutoNum type="alphaUcPeriod"/>
            </a:pPr>
            <a:r>
              <a:rPr lang="pl-PL" sz="2400" b="1" dirty="0">
                <a:solidFill>
                  <a:prstClr val="black"/>
                </a:solidFill>
                <a:latin typeface="Gill Sans MT" panose="020B0502020104020203"/>
              </a:rPr>
              <a:t>Zbiór potencjalnych metod wykorzystywanych w procesie wykonywania zadań, wchodzących w skład wyróżnionego etapu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Clr>
                <a:srgbClr val="B71E42"/>
              </a:buClr>
              <a:buSzTx/>
              <a:buFont typeface="+mj-lt"/>
              <a:buAutoNum type="alphaUcPeriod"/>
            </a:pPr>
            <a:r>
              <a:rPr lang="pl-PL" sz="2400" b="1" dirty="0">
                <a:solidFill>
                  <a:prstClr val="black"/>
                </a:solidFill>
                <a:latin typeface="Gill Sans MT" panose="020B0502020104020203"/>
              </a:rPr>
              <a:t>Zbiór wykorzystywanych technik wchodzących w skład wyróżnionego etapu</a:t>
            </a:r>
          </a:p>
          <a:p>
            <a:pPr marL="971550" lvl="1" indent="-514350">
              <a:lnSpc>
                <a:spcPct val="100000"/>
              </a:lnSpc>
              <a:spcBef>
                <a:spcPts val="0"/>
              </a:spcBef>
              <a:buClr>
                <a:srgbClr val="B71E42"/>
              </a:buClr>
              <a:buSzTx/>
              <a:buFont typeface="+mj-lt"/>
              <a:buAutoNum type="alphaUcPeriod"/>
            </a:pPr>
            <a:r>
              <a:rPr lang="pl-PL" sz="2400" b="1" dirty="0">
                <a:solidFill>
                  <a:prstClr val="black"/>
                </a:solidFill>
                <a:latin typeface="Gill Sans MT" panose="020B0502020104020203"/>
              </a:rPr>
              <a:t>Zbiór artefaktów będących wynikiem realizacji danego etapu</a:t>
            </a:r>
          </a:p>
        </p:txBody>
      </p:sp>
    </p:spTree>
    <p:extLst>
      <p:ext uri="{BB962C8B-B14F-4D97-AF65-F5344CB8AC3E}">
        <p14:creationId xmlns:p14="http://schemas.microsoft.com/office/powerpoint/2010/main" val="70637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0F7F8-BA6B-4D01-87DB-4A27A312E43A}"/>
              </a:ext>
            </a:extLst>
          </p:cNvPr>
          <p:cNvSpPr txBox="1">
            <a:spLocks/>
          </p:cNvSpPr>
          <p:nvPr/>
        </p:nvSpPr>
        <p:spPr>
          <a:xfrm>
            <a:off x="684213" y="14681"/>
            <a:ext cx="10058400" cy="7487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Etap 1: </a:t>
            </a:r>
            <a:r>
              <a:rPr lang="pl-PL" dirty="0">
                <a:solidFill>
                  <a:schemeClr val="tx1"/>
                </a:solidFill>
              </a:rPr>
              <a:t>Rozpoczęcie projektu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19FAA7DC-2B8D-4E0A-A670-E72C29E3D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087834"/>
              </p:ext>
            </p:extLst>
          </p:nvPr>
        </p:nvGraphicFramePr>
        <p:xfrm>
          <a:off x="1737745" y="640080"/>
          <a:ext cx="8489373" cy="601517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92488">
                  <a:extLst>
                    <a:ext uri="{9D8B030D-6E8A-4147-A177-3AD203B41FA5}">
                      <a16:colId xmlns:a16="http://schemas.microsoft.com/office/drawing/2014/main" val="2570040001"/>
                    </a:ext>
                  </a:extLst>
                </a:gridCol>
                <a:gridCol w="6596885">
                  <a:extLst>
                    <a:ext uri="{9D8B030D-6E8A-4147-A177-3AD203B41FA5}">
                      <a16:colId xmlns:a16="http://schemas.microsoft.com/office/drawing/2014/main" val="1597664981"/>
                    </a:ext>
                  </a:extLst>
                </a:gridCol>
              </a:tblGrid>
              <a:tr h="1625202">
                <a:tc>
                  <a:txBody>
                    <a:bodyPr/>
                    <a:lstStyle/>
                    <a:p>
                      <a:r>
                        <a:rPr lang="pl-PL" sz="1600" dirty="0"/>
                        <a:t>Zadania</a:t>
                      </a:r>
                      <a:endParaRPr lang="pl-P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Wybór zespołu zarządzającego projektem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600" dirty="0"/>
                        <a:t>Wybór zespołu wykonawczego projektu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Przygotowanie wizji i koncepcji systemu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Wstępne opracowanie biznesowe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600" dirty="0"/>
                        <a:t>Specyfikacja wymagań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Zaplanowanie inicjacji systemu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0322"/>
                  </a:ext>
                </a:extLst>
              </a:tr>
              <a:tr h="1111980">
                <a:tc>
                  <a:txBody>
                    <a:bodyPr/>
                    <a:lstStyle/>
                    <a:p>
                      <a:r>
                        <a:rPr lang="pl-PL" sz="1600" dirty="0"/>
                        <a:t>Metody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600" dirty="0"/>
                        <a:t>Rozmowa - </a:t>
                      </a:r>
                      <a:r>
                        <a:rPr lang="pl-PL" sz="1600" b="0" dirty="0"/>
                        <a:t>kontakt z klientem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600" dirty="0"/>
                        <a:t>Analiza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600" dirty="0"/>
                        <a:t>Analiza biznesowa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47052"/>
                  </a:ext>
                </a:extLst>
              </a:tr>
              <a:tr h="1111980">
                <a:tc>
                  <a:txBody>
                    <a:bodyPr/>
                    <a:lstStyle/>
                    <a:p>
                      <a:r>
                        <a:rPr lang="pl-PL" sz="1600" dirty="0"/>
                        <a:t>Techniki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Burza mózgów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Diagramy UML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600" dirty="0"/>
                        <a:t>Diagramy BPMN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600" dirty="0"/>
                        <a:t>BPML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40426"/>
                  </a:ext>
                </a:extLst>
              </a:tr>
              <a:tr h="1111980">
                <a:tc>
                  <a:txBody>
                    <a:bodyPr/>
                    <a:lstStyle/>
                    <a:p>
                      <a:r>
                        <a:rPr lang="pl-PL" sz="1600" dirty="0"/>
                        <a:t>Narzędzia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draw.io – koncepcja systemu (tworzenie diagramów)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Zoom  – kontakt z klientem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Microsoft </a:t>
                      </a:r>
                      <a:r>
                        <a:rPr lang="pl-PL" sz="1600" dirty="0" err="1"/>
                        <a:t>Teams</a:t>
                      </a:r>
                      <a:r>
                        <a:rPr lang="pl-PL" sz="1600" dirty="0"/>
                        <a:t> - organizacja zespołów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 err="1"/>
                        <a:t>Aurea</a:t>
                      </a:r>
                      <a:r>
                        <a:rPr lang="pl-PL" sz="1600" dirty="0"/>
                        <a:t> Software – analiza biznesowa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Microsoft Word – dokumentacja specyfikacji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39240"/>
                  </a:ext>
                </a:extLst>
              </a:tr>
              <a:tr h="855369">
                <a:tc>
                  <a:txBody>
                    <a:bodyPr/>
                    <a:lstStyle/>
                    <a:p>
                      <a:r>
                        <a:rPr lang="pl-PL" sz="1600" dirty="0"/>
                        <a:t>Artefakty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Zebrany zespół zarządzający projektem oraz wykonujący projekt (struktura organizacyjna)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Udokumentowana specyfikacja wymagań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88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0F7F8-BA6B-4D01-87DB-4A27A312E43A}"/>
              </a:ext>
            </a:extLst>
          </p:cNvPr>
          <p:cNvSpPr txBox="1">
            <a:spLocks/>
          </p:cNvSpPr>
          <p:nvPr/>
        </p:nvSpPr>
        <p:spPr>
          <a:xfrm>
            <a:off x="684213" y="14681"/>
            <a:ext cx="10058400" cy="7487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Etap 2: </a:t>
            </a:r>
            <a:r>
              <a:rPr lang="pl-PL" dirty="0">
                <a:solidFill>
                  <a:schemeClr val="tx1"/>
                </a:solidFill>
              </a:rPr>
              <a:t>Inicjacja projektu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19FAA7DC-2B8D-4E0A-A670-E72C29E3D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349083"/>
              </p:ext>
            </p:extLst>
          </p:nvPr>
        </p:nvGraphicFramePr>
        <p:xfrm>
          <a:off x="1530751" y="763398"/>
          <a:ext cx="9130498" cy="593255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5411">
                  <a:extLst>
                    <a:ext uri="{9D8B030D-6E8A-4147-A177-3AD203B41FA5}">
                      <a16:colId xmlns:a16="http://schemas.microsoft.com/office/drawing/2014/main" val="2570040001"/>
                    </a:ext>
                  </a:extLst>
                </a:gridCol>
                <a:gridCol w="7095087">
                  <a:extLst>
                    <a:ext uri="{9D8B030D-6E8A-4147-A177-3AD203B41FA5}">
                      <a16:colId xmlns:a16="http://schemas.microsoft.com/office/drawing/2014/main" val="1597664981"/>
                    </a:ext>
                  </a:extLst>
                </a:gridCol>
              </a:tblGrid>
              <a:tr h="1471411">
                <a:tc>
                  <a:txBody>
                    <a:bodyPr/>
                    <a:lstStyle/>
                    <a:p>
                      <a:r>
                        <a:rPr lang="pl-PL" sz="1400" dirty="0"/>
                        <a:t>Zadania</a:t>
                      </a:r>
                      <a:endParaRPr lang="pl-P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Przygotowanie planu projektu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Zaproponowanie początkowej architektury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Opracowanie aspektu biznesowego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Przygotowanie środowiska organizacyjnego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Wyznaczenie kryteriów oceny jakości systemu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Zaplanowanie kolejnych wydań systemu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Zaplanowanie etapu elaboracji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0322"/>
                  </a:ext>
                </a:extLst>
              </a:tr>
              <a:tr h="1055634">
                <a:tc>
                  <a:txBody>
                    <a:bodyPr/>
                    <a:lstStyle/>
                    <a:p>
                      <a:r>
                        <a:rPr lang="pl-PL" sz="1400" dirty="0"/>
                        <a:t>Metody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Kontakt z klientem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UC </a:t>
                      </a:r>
                      <a:r>
                        <a:rPr lang="pl-PL" sz="1400" dirty="0" err="1"/>
                        <a:t>Points</a:t>
                      </a:r>
                      <a:endParaRPr lang="pl-PL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Delficka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400" dirty="0"/>
                        <a:t>Rozmowa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400" dirty="0"/>
                        <a:t>Analiza biznesowa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47052"/>
                  </a:ext>
                </a:extLst>
              </a:tr>
              <a:tr h="872871">
                <a:tc>
                  <a:txBody>
                    <a:bodyPr/>
                    <a:lstStyle/>
                    <a:p>
                      <a:r>
                        <a:rPr lang="pl-PL" sz="1400" dirty="0"/>
                        <a:t>Techniki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Diagramy BPMN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400" dirty="0"/>
                        <a:t>Diagramy przypadków użycia UML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400" dirty="0"/>
                        <a:t>Diagram </a:t>
                      </a:r>
                      <a:r>
                        <a:rPr lang="pl-PL" sz="1400" dirty="0" err="1"/>
                        <a:t>Ishikawy</a:t>
                      </a:r>
                      <a:endParaRPr lang="pl-PL" sz="14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400" dirty="0" err="1"/>
                        <a:t>Quality</a:t>
                      </a:r>
                      <a:r>
                        <a:rPr lang="pl-PL" sz="1400" dirty="0"/>
                        <a:t> </a:t>
                      </a:r>
                      <a:r>
                        <a:rPr lang="pl-PL" sz="1400" dirty="0" err="1"/>
                        <a:t>Gate</a:t>
                      </a:r>
                      <a:endParaRPr lang="pl-PL" sz="14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400" dirty="0"/>
                        <a:t>BPML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40426"/>
                  </a:ext>
                </a:extLst>
              </a:tr>
              <a:tr h="1072384">
                <a:tc>
                  <a:txBody>
                    <a:bodyPr/>
                    <a:lstStyle/>
                    <a:p>
                      <a:r>
                        <a:rPr lang="pl-PL" sz="1400" dirty="0"/>
                        <a:t>Narzędzia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400" dirty="0"/>
                        <a:t>draw.io / Visual </a:t>
                      </a:r>
                      <a:r>
                        <a:rPr lang="pl-PL" sz="1400" dirty="0" err="1"/>
                        <a:t>Paradigm</a:t>
                      </a:r>
                      <a:r>
                        <a:rPr lang="pl-PL" sz="1400" dirty="0"/>
                        <a:t> – tworzenie diagramów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400" dirty="0"/>
                        <a:t>Microsoft </a:t>
                      </a:r>
                      <a:r>
                        <a:rPr lang="pl-PL" sz="1400" dirty="0" err="1"/>
                        <a:t>Teams</a:t>
                      </a:r>
                      <a:r>
                        <a:rPr lang="pl-PL" sz="1400" dirty="0"/>
                        <a:t> – komunikacja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Microsoft Word – dokumentacja specyfikacji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400" dirty="0" err="1"/>
                        <a:t>Aurea</a:t>
                      </a:r>
                      <a:r>
                        <a:rPr lang="pl-PL" sz="1400" dirty="0"/>
                        <a:t> Software – analiza biznesowa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400" dirty="0" err="1"/>
                        <a:t>Sonarqure</a:t>
                      </a:r>
                      <a:r>
                        <a:rPr lang="pl-PL" sz="1400" dirty="0"/>
                        <a:t> – wyznaczanie kryteriów oceny jakości (</a:t>
                      </a:r>
                      <a:r>
                        <a:rPr lang="pl-PL" sz="1400" dirty="0" err="1"/>
                        <a:t>Quality</a:t>
                      </a:r>
                      <a:r>
                        <a:rPr lang="pl-PL" sz="1400" dirty="0"/>
                        <a:t> </a:t>
                      </a:r>
                      <a:r>
                        <a:rPr lang="pl-PL" sz="1400" dirty="0" err="1"/>
                        <a:t>Gate</a:t>
                      </a:r>
                      <a:endParaRPr lang="pl-P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39240"/>
                  </a:ext>
                </a:extLst>
              </a:tr>
              <a:tr h="872871">
                <a:tc>
                  <a:txBody>
                    <a:bodyPr/>
                    <a:lstStyle/>
                    <a:p>
                      <a:r>
                        <a:rPr lang="pl-PL" sz="1400" dirty="0"/>
                        <a:t>Artefakty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Gotowy plan projektu i wstępna propozycja architektury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Opracowane środowisko organizacyjne (lista narzędzi)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/>
                        <a:t>Specyfikacja kryteriów oceny jakości systemu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820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0F7F8-BA6B-4D01-87DB-4A27A312E43A}"/>
              </a:ext>
            </a:extLst>
          </p:cNvPr>
          <p:cNvSpPr txBox="1">
            <a:spLocks/>
          </p:cNvSpPr>
          <p:nvPr/>
        </p:nvSpPr>
        <p:spPr>
          <a:xfrm>
            <a:off x="684213" y="14681"/>
            <a:ext cx="10058400" cy="7487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Etap 3: </a:t>
            </a:r>
            <a:r>
              <a:rPr lang="pl-PL" dirty="0">
                <a:solidFill>
                  <a:schemeClr val="tx1"/>
                </a:solidFill>
              </a:rPr>
              <a:t>Elaboracja</a:t>
            </a:r>
          </a:p>
        </p:txBody>
      </p:sp>
      <p:graphicFrame>
        <p:nvGraphicFramePr>
          <p:cNvPr id="3" name="Tabela 4">
            <a:extLst>
              <a:ext uri="{FF2B5EF4-FFF2-40B4-BE49-F238E27FC236}">
                <a16:creationId xmlns:a16="http://schemas.microsoft.com/office/drawing/2014/main" id="{19FAA7DC-2B8D-4E0A-A670-E72C29E3D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86772"/>
              </p:ext>
            </p:extLst>
          </p:nvPr>
        </p:nvGraphicFramePr>
        <p:xfrm>
          <a:off x="1639469" y="533959"/>
          <a:ext cx="9103144" cy="6309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29313">
                  <a:extLst>
                    <a:ext uri="{9D8B030D-6E8A-4147-A177-3AD203B41FA5}">
                      <a16:colId xmlns:a16="http://schemas.microsoft.com/office/drawing/2014/main" val="2570040001"/>
                    </a:ext>
                  </a:extLst>
                </a:gridCol>
                <a:gridCol w="7073831">
                  <a:extLst>
                    <a:ext uri="{9D8B030D-6E8A-4147-A177-3AD203B41FA5}">
                      <a16:colId xmlns:a16="http://schemas.microsoft.com/office/drawing/2014/main" val="1597664981"/>
                    </a:ext>
                  </a:extLst>
                </a:gridCol>
              </a:tblGrid>
              <a:tr h="1040728">
                <a:tc>
                  <a:txBody>
                    <a:bodyPr/>
                    <a:lstStyle/>
                    <a:p>
                      <a:r>
                        <a:rPr lang="pl-PL" sz="1600" dirty="0"/>
                        <a:t>Zadania</a:t>
                      </a:r>
                      <a:endParaRPr lang="pl-PL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Specyfikacja mechanizmów architektonicznych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Ocena ryzyka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Opracowanie szkieletu projektu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Dopracowanie planu (menadżer) i wymagań (architekt)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0322"/>
                  </a:ext>
                </a:extLst>
              </a:tr>
              <a:tr h="1278609">
                <a:tc>
                  <a:txBody>
                    <a:bodyPr/>
                    <a:lstStyle/>
                    <a:p>
                      <a:r>
                        <a:rPr lang="pl-PL" sz="1600" dirty="0"/>
                        <a:t>Metody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UC </a:t>
                      </a:r>
                      <a:r>
                        <a:rPr lang="pl-PL" sz="1600" dirty="0" err="1"/>
                        <a:t>Points</a:t>
                      </a:r>
                      <a:endParaRPr lang="pl-PL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Delficka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Analiza jakościowa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MDA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600" dirty="0"/>
                        <a:t>Rozmowa - kontakt z klientem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47052"/>
                  </a:ext>
                </a:extLst>
              </a:tr>
              <a:tr h="1278609">
                <a:tc>
                  <a:txBody>
                    <a:bodyPr/>
                    <a:lstStyle/>
                    <a:p>
                      <a:r>
                        <a:rPr lang="pl-PL" sz="1600" dirty="0"/>
                        <a:t>Techniki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Diagramy UML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Produkcja kodu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600" dirty="0"/>
                        <a:t>Gra Planistyczna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Burza mózgów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Tworzenie metamodelu orz modelu implementacyjnego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140426"/>
                  </a:ext>
                </a:extLst>
              </a:tr>
              <a:tr h="1516489">
                <a:tc>
                  <a:txBody>
                    <a:bodyPr/>
                    <a:lstStyle/>
                    <a:p>
                      <a:r>
                        <a:rPr lang="pl-PL" sz="1600" dirty="0"/>
                        <a:t>Narzędzia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draw.io / Visual </a:t>
                      </a:r>
                      <a:r>
                        <a:rPr lang="pl-PL" sz="1600" dirty="0" err="1"/>
                        <a:t>Paradigm</a:t>
                      </a:r>
                      <a:r>
                        <a:rPr lang="pl-PL" sz="1600" dirty="0"/>
                        <a:t> – tworzenie diagramów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Kryptos72 – ocena ryzyka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Visual Studio / </a:t>
                      </a:r>
                      <a:r>
                        <a:rPr lang="pl-PL" sz="1600" dirty="0" err="1"/>
                        <a:t>JetBrains</a:t>
                      </a:r>
                      <a:r>
                        <a:rPr lang="pl-PL" sz="1600" dirty="0"/>
                        <a:t> – IDE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600" dirty="0"/>
                        <a:t>Kryptos72 – ocena ryzyka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600" dirty="0"/>
                        <a:t>Zoom – kontakt z klientem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600" dirty="0"/>
                        <a:t>Microsoft Word – dokumentacja mechanizmów architektonicznych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39240"/>
                  </a:ext>
                </a:extLst>
              </a:tr>
              <a:tr h="1040728">
                <a:tc>
                  <a:txBody>
                    <a:bodyPr/>
                    <a:lstStyle/>
                    <a:p>
                      <a:r>
                        <a:rPr lang="pl-PL" sz="1600" dirty="0"/>
                        <a:t>Artefakty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Szkielet projektu z definicją klas i metod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Dopracowany plan projektu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Gotowy model architektury systemu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dirty="0"/>
                        <a:t>Rejestr ryzyka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2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918489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24A0A4C6EF140835B88BB90D4FD76" ma:contentTypeVersion="8" ma:contentTypeDescription="Utwórz nowy dokument." ma:contentTypeScope="" ma:versionID="12461698106614fbcb36b59ce00d9881">
  <xsd:schema xmlns:xsd="http://www.w3.org/2001/XMLSchema" xmlns:xs="http://www.w3.org/2001/XMLSchema" xmlns:p="http://schemas.microsoft.com/office/2006/metadata/properties" xmlns:ns2="677b9fc0-2ce8-4bcb-94bd-6425c95485f9" xmlns:ns3="079306cc-67cb-484e-b6a9-638cbe397550" targetNamespace="http://schemas.microsoft.com/office/2006/metadata/properties" ma:root="true" ma:fieldsID="90276be0076add70652f9cb4264b279f" ns2:_="" ns3:_="">
    <xsd:import namespace="677b9fc0-2ce8-4bcb-94bd-6425c95485f9"/>
    <xsd:import namespace="079306cc-67cb-484e-b6a9-638cbe3975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b9fc0-2ce8-4bcb-94bd-6425c95485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i obrazów" ma:readOnly="false" ma:fieldId="{5cf76f15-5ced-4ddc-b409-7134ff3c332f}" ma:taxonomyMulti="true" ma:sspId="fb4859f3-8bf9-4577-ab03-fd2eede256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306cc-67cb-484e-b6a9-638cbe39755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1db4782-00ec-4daf-bdd5-41a8881bfc70}" ma:internalName="TaxCatchAll" ma:showField="CatchAllData" ma:web="079306cc-67cb-484e-b6a9-638cbe3975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7b9fc0-2ce8-4bcb-94bd-6425c95485f9">
      <Terms xmlns="http://schemas.microsoft.com/office/infopath/2007/PartnerControls"/>
    </lcf76f155ced4ddcb4097134ff3c332f>
    <TaxCatchAll xmlns="079306cc-67cb-484e-b6a9-638cbe39755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ED0484-47D7-42EC-B8AB-00416AE10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7b9fc0-2ce8-4bcb-94bd-6425c95485f9"/>
    <ds:schemaRef ds:uri="079306cc-67cb-484e-b6a9-638cbe3975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228685-70EA-474D-9F94-64E74C3F0EC5}">
  <ds:schemaRefs>
    <ds:schemaRef ds:uri="http://schemas.microsoft.com/office/2006/metadata/properties"/>
    <ds:schemaRef ds:uri="http://schemas.microsoft.com/office/infopath/2007/PartnerControls"/>
    <ds:schemaRef ds:uri="677b9fc0-2ce8-4bcb-94bd-6425c95485f9"/>
    <ds:schemaRef ds:uri="079306cc-67cb-484e-b6a9-638cbe397550"/>
  </ds:schemaRefs>
</ds:datastoreItem>
</file>

<file path=customXml/itemProps3.xml><?xml version="1.0" encoding="utf-8"?>
<ds:datastoreItem xmlns:ds="http://schemas.openxmlformats.org/officeDocument/2006/customXml" ds:itemID="{65C0AF4F-F944-4C15-A412-60009D5218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838</TotalTime>
  <Words>1456</Words>
  <Application>Microsoft Office PowerPoint</Application>
  <PresentationFormat>Panoramiczny</PresentationFormat>
  <Paragraphs>268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Gill Sans MT</vt:lpstr>
      <vt:lpstr>Times New Roman</vt:lpstr>
      <vt:lpstr>Wingdings 3</vt:lpstr>
      <vt:lpstr>Smuga</vt:lpstr>
      <vt:lpstr>Prezentacja programu PowerPoint</vt:lpstr>
      <vt:lpstr>Prezentacja programu PowerPoint</vt:lpstr>
      <vt:lpstr>1. Nazwa metodyki i krótki jej opis (charakterystyk). </vt:lpstr>
      <vt:lpstr>2. Przynależność metodyki : należy do zbioru metodyk: tradycyjnych/klasycznych lub zwinnych 3. Jeśli należy do tradycyjnych/klasycznych, to  wykorzystuje  podejście:  (strukturalne, obiektowe, procesowe — zorientowana na jakość).  4. Jeśli należy do metodyk zwinnych, to bazuje na zasadach Manifestu Zwinności   5. Bazuje na następującym modelu cyklu życia oprogramowania (liniowy, przyrostowy, spiralny, iteracyjny,  model V, inny).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8. Siła pokrycia procesu wytwarzania Sl przez rozpatrywaną metodykę (jakie etapy cyklu życia Sl są wspomagane przez rozpatrywana metodykę i z jaką skutecznością).  </vt:lpstr>
      <vt:lpstr>9. Wady i zalety metodyki ze względu na przyjęty zbiór kryteriów. 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JStanik</dc:creator>
  <cp:lastModifiedBy>Relidzyński Radosław</cp:lastModifiedBy>
  <cp:revision>38</cp:revision>
  <dcterms:created xsi:type="dcterms:W3CDTF">2020-06-25T19:25:47Z</dcterms:created>
  <dcterms:modified xsi:type="dcterms:W3CDTF">2023-01-15T21:14:31Z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0x0101000FE24A0A4C6EF140835B88BB90D4FD76</vt:lpwstr>
  </property>
</Properties>
</file>