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4"/>
  </p:sldMasterIdLst>
  <p:sldIdLst>
    <p:sldId id="257" r:id="rId5"/>
    <p:sldId id="276" r:id="rId6"/>
    <p:sldId id="275" r:id="rId7"/>
    <p:sldId id="278" r:id="rId8"/>
    <p:sldId id="277" r:id="rId9"/>
    <p:sldId id="281" r:id="rId10"/>
    <p:sldId id="279" r:id="rId11"/>
    <p:sldId id="280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800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1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138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1306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2725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2781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9252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504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83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030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64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486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030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223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5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042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537E-ACAF-404A-8C65-177C7D39F9E0}" type="datetimeFigureOut">
              <a:rPr lang="pl-PL" smtClean="0"/>
              <a:t>15.01.2023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534F4D-C7CF-4AB0-BB55-122806C657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578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4B845A-6AE7-4979-8264-4F379433EF59}"/>
              </a:ext>
            </a:extLst>
          </p:cNvPr>
          <p:cNvSpPr txBox="1">
            <a:spLocks/>
          </p:cNvSpPr>
          <p:nvPr/>
        </p:nvSpPr>
        <p:spPr>
          <a:xfrm>
            <a:off x="2432807" y="887569"/>
            <a:ext cx="8674217" cy="2541431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6600" b="0" i="0" u="none" strike="noStrike" kern="1200" cap="all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Podstawy inżynierii systemów – zadanie 2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79FBEE3-E381-4F9F-A95E-4B5DD73DF87B}"/>
              </a:ext>
            </a:extLst>
          </p:cNvPr>
          <p:cNvSpPr txBox="1"/>
          <p:nvPr/>
        </p:nvSpPr>
        <p:spPr>
          <a:xfrm>
            <a:off x="2432807" y="3699545"/>
            <a:ext cx="358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pl-PL" dirty="0">
                <a:solidFill>
                  <a:prstClr val="black"/>
                </a:solidFill>
                <a:latin typeface="Gill Sans MT" panose="020B0502020104020203"/>
              </a:rPr>
              <a:t>Opracował: Radosław Relidzyński</a:t>
            </a:r>
            <a:br>
              <a:rPr lang="pl-PL" dirty="0">
                <a:solidFill>
                  <a:prstClr val="black"/>
                </a:solidFill>
                <a:latin typeface="Gill Sans MT" panose="020B0502020104020203"/>
              </a:rPr>
            </a:br>
            <a:r>
              <a:rPr lang="pl-PL" dirty="0">
                <a:solidFill>
                  <a:prstClr val="black"/>
                </a:solidFill>
                <a:latin typeface="Gill Sans MT" panose="020B0502020104020203"/>
              </a:rPr>
              <a:t>Grupa: WCY20IJ1S1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57692C0-9E1C-49D7-8469-CAC7D19567B0}"/>
              </a:ext>
            </a:extLst>
          </p:cNvPr>
          <p:cNvSpPr txBox="1"/>
          <p:nvPr/>
        </p:nvSpPr>
        <p:spPr>
          <a:xfrm>
            <a:off x="6837219" y="3699545"/>
            <a:ext cx="426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7200"/>
            <a:r>
              <a:rPr lang="pl-PL" dirty="0">
                <a:solidFill>
                  <a:prstClr val="black"/>
                </a:solidFill>
                <a:latin typeface="Gill Sans MT" panose="020B0502020104020203"/>
              </a:rPr>
              <a:t>Prowadzący: dr inż. Jerzy Stanik, prof. WAT</a:t>
            </a:r>
          </a:p>
        </p:txBody>
      </p:sp>
    </p:spTree>
    <p:extLst>
      <p:ext uri="{BB962C8B-B14F-4D97-AF65-F5344CB8AC3E}">
        <p14:creationId xmlns:p14="http://schemas.microsoft.com/office/powerpoint/2010/main" val="98801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DA2219-04B1-BE7D-4A1E-2A12C1DD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315" y="515826"/>
            <a:ext cx="8187370" cy="1280890"/>
          </a:xfrm>
        </p:spPr>
        <p:txBody>
          <a:bodyPr/>
          <a:lstStyle/>
          <a:p>
            <a:r>
              <a:rPr lang="pl-PL" dirty="0"/>
              <a:t>Nazwa programu i jego krótki opis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C94891-6AFF-589C-7F6F-393174626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621" y="2072595"/>
            <a:ext cx="8915400" cy="3777622"/>
          </a:xfrm>
        </p:spPr>
        <p:txBody>
          <a:bodyPr/>
          <a:lstStyle/>
          <a:p>
            <a:r>
              <a:rPr lang="pl-PL" dirty="0"/>
              <a:t>Kryptos72 jest to serwis służący do zbierania dowodów na zgodność z procedurami bezpieczeństwa danych takich jak RODO, ISO lub KRI. Narzędzie wspiera w ocenie i rozbudowie ochrony danych.</a:t>
            </a:r>
          </a:p>
          <a:p>
            <a:r>
              <a:rPr lang="pl-PL" dirty="0"/>
              <a:t>W ramach tego narzędzia możemy tworzyć własne metody analizy ryzyka, oprogramowanie zwraca nam wtedy czy ryzyko jest akceptowalne oraz tworzy szczegółowy raport z jego analizy.</a:t>
            </a:r>
          </a:p>
          <a:p>
            <a:r>
              <a:rPr lang="pl-PL" dirty="0"/>
              <a:t>Kryptos72 jest najchętniej polecanym oprogramowaniem w branży ochrony danych osobowych od 2013 roku.</a:t>
            </a:r>
          </a:p>
          <a:p>
            <a:endParaRPr lang="pl-PL" dirty="0"/>
          </a:p>
        </p:txBody>
      </p:sp>
      <p:pic>
        <p:nvPicPr>
          <p:cNvPr id="4" name="Picture 2" descr="Blog o RODO - praktyczne szkolenie o ochronie danych osobowych">
            <a:extLst>
              <a:ext uri="{FF2B5EF4-FFF2-40B4-BE49-F238E27FC236}">
                <a16:creationId xmlns:a16="http://schemas.microsoft.com/office/drawing/2014/main" id="{810D167A-6222-BFB1-7B74-1BF8950A4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548" y="0"/>
            <a:ext cx="2646947" cy="264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95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26962D-79FC-7EB4-1282-59D7E9EF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Możliwości Kryptos72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2C4560D-196E-C18A-30DD-238176F19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063" y="1782501"/>
            <a:ext cx="9247549" cy="4128721"/>
          </a:xfrm>
        </p:spPr>
        <p:txBody>
          <a:bodyPr>
            <a:normAutofit/>
          </a:bodyPr>
          <a:lstStyle/>
          <a:p>
            <a:r>
              <a:rPr lang="pl-PL" sz="2400" dirty="0"/>
              <a:t>Program oferuje:</a:t>
            </a:r>
          </a:p>
          <a:p>
            <a:pPr lvl="1"/>
            <a:r>
              <a:rPr lang="pl-PL" sz="2000" dirty="0"/>
              <a:t>2 formuły to tworzenia metod analizy ryzyka – tekstową oraz zaawansowaną</a:t>
            </a:r>
          </a:p>
          <a:p>
            <a:pPr lvl="1"/>
            <a:r>
              <a:rPr lang="pl-PL" sz="2000" dirty="0"/>
              <a:t>Szeroki wybór zagadnień do oceny ryzyka oraz możliwość wprowadzania własnych</a:t>
            </a:r>
          </a:p>
          <a:p>
            <a:pPr lvl="1"/>
            <a:r>
              <a:rPr lang="pl-PL" sz="2000" dirty="0"/>
              <a:t>Tworzenie oraz sprawną rozbudowę dokumentacji poprzez system kontroli wersji oraz automatyzację procesów podczas jej tworzenia</a:t>
            </a:r>
          </a:p>
          <a:p>
            <a:pPr lvl="1"/>
            <a:r>
              <a:rPr lang="pl-PL" sz="2000" dirty="0"/>
              <a:t>System powiadomień informujący na bieżąco o zmianach prawnych w zakresie bezpieczeństwa danych</a:t>
            </a:r>
          </a:p>
          <a:p>
            <a:pPr lvl="1"/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21748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89A70FD-09C4-D4C0-FA21-B992F382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tekstowa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33CE0EC-1698-623A-EAE8-04044AF52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375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CE5224-6283-04C6-0987-058EBC75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Kroki analizy ryzyka w metodzie opisowej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EA3C40-9AA5-EF83-1034-F6D03240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/>
              <a:t>Określenie nazwy i celu analizy</a:t>
            </a:r>
          </a:p>
          <a:p>
            <a:pPr>
              <a:buFont typeface="+mj-lt"/>
              <a:buAutoNum type="arabicPeriod"/>
            </a:pPr>
            <a:r>
              <a:rPr lang="pl-PL" dirty="0"/>
              <a:t>Wyznaczenie zakresu – ilości osób, których dane będą przetwarzane oraz wysokość przychodu</a:t>
            </a:r>
          </a:p>
          <a:p>
            <a:pPr>
              <a:buFont typeface="+mj-lt"/>
              <a:buAutoNum type="arabicPeriod"/>
            </a:pPr>
            <a:r>
              <a:rPr lang="pl-PL" dirty="0"/>
              <a:t>Określenie podatności na konkretne zagrożenia oraz ich możliwych konsekwencji</a:t>
            </a:r>
          </a:p>
          <a:p>
            <a:pPr>
              <a:buFont typeface="+mj-lt"/>
              <a:buAutoNum type="arabicPeriod"/>
            </a:pPr>
            <a:r>
              <a:rPr lang="pl-PL" dirty="0"/>
              <a:t>Wskazanie zastosowanych zabezpieczeń</a:t>
            </a:r>
          </a:p>
          <a:p>
            <a:pPr>
              <a:buFont typeface="+mj-lt"/>
              <a:buAutoNum type="arabicPeriod"/>
            </a:pPr>
            <a:r>
              <a:rPr lang="pl-PL" dirty="0"/>
              <a:t>Oszacowanie maksymalnej wielkości kar finansowych w wyniku naruszenia bezpieczeństwa danych</a:t>
            </a:r>
          </a:p>
          <a:p>
            <a:pPr>
              <a:buFont typeface="+mj-lt"/>
              <a:buAutoNum type="arabicPeriod"/>
            </a:pPr>
            <a:r>
              <a:rPr lang="pl-PL" dirty="0"/>
              <a:t>Oszacowanie prawdopodobieństwa wystąpienia skutków wynikających z ewentualnego naruszenia zasad bezpieczeństwa.</a:t>
            </a:r>
          </a:p>
          <a:p>
            <a:pPr>
              <a:buFont typeface="+mj-lt"/>
              <a:buAutoNum type="arabicPeriod"/>
            </a:pPr>
            <a:endParaRPr lang="pl-PL" dirty="0"/>
          </a:p>
          <a:p>
            <a:pPr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4067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FDAA3F-192D-0753-B455-5FDC9CEB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opisowa - rezultat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2AB65B-DC9E-7EA4-B149-C5C6BE5EF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Jeśli zabezpieczenia są niewystarczające, aby zapewnić minimalne przeciwdziałanie zagrożeniom, program zobowiązuje nas to zwiększenia zakresu bezpieczeństwa w firmie.</a:t>
            </a:r>
          </a:p>
          <a:p>
            <a:r>
              <a:rPr lang="pl-PL" dirty="0"/>
              <a:t>Jeśli zabezpieczenia spełniają minimum, program generuje raport podsumowujący ocenę ryzyka dla bezpieczeństwa danych</a:t>
            </a:r>
          </a:p>
          <a:p>
            <a:r>
              <a:rPr lang="pl-PL" dirty="0"/>
              <a:t>Raport może w formie dokumentu lub skoroszytu, który umożliwia tworzenie reprezentacji graficznej w postaci diagramów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452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52442D0-0CA5-4FC1-59C6-E9D47306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zaawansowana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0D423D2-2693-0C02-7827-64AE81899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Oparta na standardzie ISO27001</a:t>
            </a:r>
          </a:p>
        </p:txBody>
      </p:sp>
    </p:spTree>
    <p:extLst>
      <p:ext uri="{BB962C8B-B14F-4D97-AF65-F5344CB8AC3E}">
        <p14:creationId xmlns:p14="http://schemas.microsoft.com/office/powerpoint/2010/main" val="708425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A2C888-58A0-4F98-4DD8-C220CAB2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Kroki analizy ryzyka w metodzie zaawansowanej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CCD708-C6EC-0063-49DE-8D81B1CC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/>
              <a:t>Określenie autora, nazwy i celu analizy.</a:t>
            </a:r>
          </a:p>
          <a:p>
            <a:pPr>
              <a:buFont typeface="+mj-lt"/>
              <a:buAutoNum type="arabicPeriod"/>
            </a:pPr>
            <a:r>
              <a:rPr lang="pl-PL" dirty="0"/>
              <a:t>Wyznaczenie zakresu – ilości osób, których dane będą przetwarzane oraz wysokość przychodu.</a:t>
            </a:r>
          </a:p>
          <a:p>
            <a:pPr>
              <a:buFont typeface="+mj-lt"/>
              <a:buAutoNum type="arabicPeriod"/>
            </a:pPr>
            <a:r>
              <a:rPr lang="pl-PL" dirty="0"/>
              <a:t>Wyznaczenie aktywów (zasobów), dla których ma być ocena ryzyka.</a:t>
            </a:r>
          </a:p>
          <a:p>
            <a:pPr>
              <a:buFont typeface="+mj-lt"/>
              <a:buAutoNum type="arabicPeriod"/>
            </a:pPr>
            <a:r>
              <a:rPr lang="pl-PL" dirty="0"/>
              <a:t>Zdefiniowanie podatności i przypisanie ich do konkretnych aktywów</a:t>
            </a:r>
          </a:p>
          <a:p>
            <a:pPr>
              <a:buFont typeface="+mj-lt"/>
              <a:buAutoNum type="arabicPeriod"/>
            </a:pPr>
            <a:r>
              <a:rPr lang="pl-PL" dirty="0"/>
              <a:t>Określenie zagrożeń wynikających ze zdefiniowanych podatności.</a:t>
            </a:r>
          </a:p>
          <a:p>
            <a:pPr>
              <a:buFont typeface="+mj-lt"/>
              <a:buAutoNum type="arabicPeriod"/>
            </a:pPr>
            <a:r>
              <a:rPr lang="pl-PL" dirty="0"/>
              <a:t>Wyznaczenie prawdopodobieństwa wystąpienia każdego zagrożenia.</a:t>
            </a:r>
          </a:p>
          <a:p>
            <a:pPr>
              <a:buFont typeface="+mj-lt"/>
              <a:buAutoNum type="arabicPeriod"/>
            </a:pPr>
            <a:r>
              <a:rPr lang="pl-PL" dirty="0"/>
              <a:t>Zdefiniowanie skutku w przypadku wystąpienia danego zagrożenia.</a:t>
            </a:r>
          </a:p>
          <a:p>
            <a:pPr>
              <a:buFont typeface="+mj-lt"/>
              <a:buAutoNum type="arabicPeriod"/>
            </a:pPr>
            <a:endParaRPr lang="pl-PL" dirty="0"/>
          </a:p>
          <a:p>
            <a:pPr>
              <a:buFont typeface="+mj-lt"/>
              <a:buAutoNum type="arabicPeriod"/>
            </a:pPr>
            <a:endParaRPr lang="pl-PL" dirty="0"/>
          </a:p>
          <a:p>
            <a:pPr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696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BBF49B-F5E4-FDA7-6CFC-33594032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zaawansowana - rezultat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B986CA-A7E9-FBCD-300E-EEF9421D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Raport podsumowujący analizę ryzyka wyznacza wszystkie obszary, w których nastąpić może naruszenie prawa, niepełne wykonanie zadań, negatywne skutki zewnętrzne oraz skutki finansowe.</a:t>
            </a:r>
          </a:p>
          <a:p>
            <a:r>
              <a:rPr lang="pl-PL" dirty="0"/>
              <a:t>Program przedstawia jak ryzyko się zmienia w zależności od zastosowanych zabezpieczeń – porównuje stan przed i po zastosowaniu zabezpieczeń</a:t>
            </a:r>
          </a:p>
          <a:p>
            <a:r>
              <a:rPr lang="pl-PL" dirty="0"/>
              <a:t>Na podstawie wszystkich wprowadzonych informacji określa ogólne prawdopodobieństwo wystąpienia ryzyka.</a:t>
            </a:r>
          </a:p>
          <a:p>
            <a:r>
              <a:rPr lang="pl-PL" dirty="0"/>
              <a:t>Raport jest dynamiczny, dzięki czemu mamy możliwość zmiany informacji wejściowych, a raport się do nich dostosuje</a:t>
            </a:r>
          </a:p>
        </p:txBody>
      </p:sp>
    </p:spTree>
    <p:extLst>
      <p:ext uri="{BB962C8B-B14F-4D97-AF65-F5344CB8AC3E}">
        <p14:creationId xmlns:p14="http://schemas.microsoft.com/office/powerpoint/2010/main" val="3638103677"/>
      </p:ext>
    </p:extLst>
  </p:cSld>
  <p:clrMapOvr>
    <a:masterClrMapping/>
  </p:clrMapOvr>
</p:sld>
</file>

<file path=ppt/theme/theme1.xml><?xml version="1.0" encoding="utf-8"?>
<a:theme xmlns:a="http://schemas.openxmlformats.org/drawingml/2006/main" name="Smuga">
  <a:themeElements>
    <a:clrScheme name="Smug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mug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ug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77b9fc0-2ce8-4bcb-94bd-6425c95485f9">
      <Terms xmlns="http://schemas.microsoft.com/office/infopath/2007/PartnerControls"/>
    </lcf76f155ced4ddcb4097134ff3c332f>
    <TaxCatchAll xmlns="079306cc-67cb-484e-b6a9-638cbe39755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E24A0A4C6EF140835B88BB90D4FD76" ma:contentTypeVersion="8" ma:contentTypeDescription="Utwórz nowy dokument." ma:contentTypeScope="" ma:versionID="12461698106614fbcb36b59ce00d9881">
  <xsd:schema xmlns:xsd="http://www.w3.org/2001/XMLSchema" xmlns:xs="http://www.w3.org/2001/XMLSchema" xmlns:p="http://schemas.microsoft.com/office/2006/metadata/properties" xmlns:ns2="677b9fc0-2ce8-4bcb-94bd-6425c95485f9" xmlns:ns3="079306cc-67cb-484e-b6a9-638cbe397550" targetNamespace="http://schemas.microsoft.com/office/2006/metadata/properties" ma:root="true" ma:fieldsID="90276be0076add70652f9cb4264b279f" ns2:_="" ns3:_="">
    <xsd:import namespace="677b9fc0-2ce8-4bcb-94bd-6425c95485f9"/>
    <xsd:import namespace="079306cc-67cb-484e-b6a9-638cbe3975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b9fc0-2ce8-4bcb-94bd-6425c95485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i obrazów" ma:readOnly="false" ma:fieldId="{5cf76f15-5ced-4ddc-b409-7134ff3c332f}" ma:taxonomyMulti="true" ma:sspId="fb4859f3-8bf9-4577-ab03-fd2eede256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9306cc-67cb-484e-b6a9-638cbe39755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1db4782-00ec-4daf-bdd5-41a8881bfc70}" ma:internalName="TaxCatchAll" ma:showField="CatchAllData" ma:web="079306cc-67cb-484e-b6a9-638cbe3975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228685-70EA-474D-9F94-64E74C3F0EC5}">
  <ds:schemaRefs>
    <ds:schemaRef ds:uri="http://schemas.microsoft.com/office/2006/metadata/properties"/>
    <ds:schemaRef ds:uri="http://schemas.microsoft.com/office/infopath/2007/PartnerControls"/>
    <ds:schemaRef ds:uri="677b9fc0-2ce8-4bcb-94bd-6425c95485f9"/>
    <ds:schemaRef ds:uri="079306cc-67cb-484e-b6a9-638cbe397550"/>
  </ds:schemaRefs>
</ds:datastoreItem>
</file>

<file path=customXml/itemProps2.xml><?xml version="1.0" encoding="utf-8"?>
<ds:datastoreItem xmlns:ds="http://schemas.openxmlformats.org/officeDocument/2006/customXml" ds:itemID="{73ED0484-47D7-42EC-B8AB-00416AE10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7b9fc0-2ce8-4bcb-94bd-6425c95485f9"/>
    <ds:schemaRef ds:uri="079306cc-67cb-484e-b6a9-638cbe3975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C0AF4F-F944-4C15-A412-60009D5218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721</TotalTime>
  <Words>423</Words>
  <Application>Microsoft Office PowerPoint</Application>
  <PresentationFormat>Panoramiczny</PresentationFormat>
  <Paragraphs>41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Gill Sans MT</vt:lpstr>
      <vt:lpstr>Wingdings 3</vt:lpstr>
      <vt:lpstr>Smuga</vt:lpstr>
      <vt:lpstr>Prezentacja programu PowerPoint</vt:lpstr>
      <vt:lpstr>Nazwa programu i jego krótki opis</vt:lpstr>
      <vt:lpstr>Możliwości Kryptos72</vt:lpstr>
      <vt:lpstr>Metoda tekstowa</vt:lpstr>
      <vt:lpstr>Kroki analizy ryzyka w metodzie opisowej</vt:lpstr>
      <vt:lpstr>Metoda opisowa - rezultat</vt:lpstr>
      <vt:lpstr>Metoda zaawansowana</vt:lpstr>
      <vt:lpstr>Kroki analizy ryzyka w metodzie zaawansowanej</vt:lpstr>
      <vt:lpstr>Metoda zaawansowana - rezultat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JStanik</dc:creator>
  <cp:lastModifiedBy>Relidzyński Radosław</cp:lastModifiedBy>
  <cp:revision>23</cp:revision>
  <dcterms:created xsi:type="dcterms:W3CDTF">2020-06-25T19:25:47Z</dcterms:created>
  <dcterms:modified xsi:type="dcterms:W3CDTF">2023-01-15T21:28:55Z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0x0101000FE24A0A4C6EF140835B88BB90D4FD76</vt:lpwstr>
  </property>
</Properties>
</file>