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5" r:id="rId11"/>
    <p:sldId id="266" r:id="rId12"/>
    <p:sldId id="262" r:id="rId13"/>
    <p:sldId id="263" r:id="rId14"/>
    <p:sldId id="264" r:id="rId15"/>
    <p:sldId id="267" r:id="rId16"/>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5" autoAdjust="0"/>
    <p:restoredTop sz="94660"/>
  </p:normalViewPr>
  <p:slideViewPr>
    <p:cSldViewPr snapToGrid="0">
      <p:cViewPr varScale="1">
        <p:scale>
          <a:sx n="81" d="100"/>
          <a:sy n="81" d="100"/>
        </p:scale>
        <p:origin x="9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B058360-160C-97F2-FBFF-C9C0E95E8C57}"/>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AA2CBE8A-CE33-0EB4-27B7-6519ED7CAE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5A43E5C7-E90A-47D8-92D5-A546B5E10778}"/>
              </a:ext>
            </a:extLst>
          </p:cNvPr>
          <p:cNvSpPr>
            <a:spLocks noGrp="1"/>
          </p:cNvSpPr>
          <p:nvPr>
            <p:ph type="dt" sz="half" idx="10"/>
          </p:nvPr>
        </p:nvSpPr>
        <p:spPr/>
        <p:txBody>
          <a:bodyPr/>
          <a:lstStyle/>
          <a:p>
            <a:fld id="{A006FB57-7708-423E-866C-639FBDA99BB2}" type="datetimeFigureOut">
              <a:rPr lang="pl-PL" smtClean="0"/>
              <a:t>06.04.2025</a:t>
            </a:fld>
            <a:endParaRPr lang="pl-PL"/>
          </a:p>
        </p:txBody>
      </p:sp>
      <p:sp>
        <p:nvSpPr>
          <p:cNvPr id="5" name="Symbol zastępczy stopki 4">
            <a:extLst>
              <a:ext uri="{FF2B5EF4-FFF2-40B4-BE49-F238E27FC236}">
                <a16:creationId xmlns:a16="http://schemas.microsoft.com/office/drawing/2014/main" id="{AAB8C17B-3DA2-CC70-B05E-17439E6DFB7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C97D9378-2116-EAE2-EA86-EADD58F6DF26}"/>
              </a:ext>
            </a:extLst>
          </p:cNvPr>
          <p:cNvSpPr>
            <a:spLocks noGrp="1"/>
          </p:cNvSpPr>
          <p:nvPr>
            <p:ph type="sldNum" sz="quarter" idx="12"/>
          </p:nvPr>
        </p:nvSpPr>
        <p:spPr/>
        <p:txBody>
          <a:bodyPr/>
          <a:lstStyle/>
          <a:p>
            <a:fld id="{D4002757-D192-48CD-9C1C-A5F02B156419}" type="slidenum">
              <a:rPr lang="pl-PL" smtClean="0"/>
              <a:t>‹#›</a:t>
            </a:fld>
            <a:endParaRPr lang="pl-PL"/>
          </a:p>
        </p:txBody>
      </p:sp>
    </p:spTree>
    <p:extLst>
      <p:ext uri="{BB962C8B-B14F-4D97-AF65-F5344CB8AC3E}">
        <p14:creationId xmlns:p14="http://schemas.microsoft.com/office/powerpoint/2010/main" val="325570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5E34420-8390-CE4A-8E39-86A99AFE1033}"/>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F770976B-F17D-33EF-B74F-00A41F24CD5A}"/>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4D36446-9934-123F-40C8-27C0FC00109A}"/>
              </a:ext>
            </a:extLst>
          </p:cNvPr>
          <p:cNvSpPr>
            <a:spLocks noGrp="1"/>
          </p:cNvSpPr>
          <p:nvPr>
            <p:ph type="dt" sz="half" idx="10"/>
          </p:nvPr>
        </p:nvSpPr>
        <p:spPr/>
        <p:txBody>
          <a:bodyPr/>
          <a:lstStyle/>
          <a:p>
            <a:fld id="{A006FB57-7708-423E-866C-639FBDA99BB2}" type="datetimeFigureOut">
              <a:rPr lang="pl-PL" smtClean="0"/>
              <a:t>06.04.2025</a:t>
            </a:fld>
            <a:endParaRPr lang="pl-PL"/>
          </a:p>
        </p:txBody>
      </p:sp>
      <p:sp>
        <p:nvSpPr>
          <p:cNvPr id="5" name="Symbol zastępczy stopki 4">
            <a:extLst>
              <a:ext uri="{FF2B5EF4-FFF2-40B4-BE49-F238E27FC236}">
                <a16:creationId xmlns:a16="http://schemas.microsoft.com/office/drawing/2014/main" id="{5982B649-F23B-40C7-15E3-992F295E73F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8AEBADA3-87AB-29EA-C6B8-0F0972D5926A}"/>
              </a:ext>
            </a:extLst>
          </p:cNvPr>
          <p:cNvSpPr>
            <a:spLocks noGrp="1"/>
          </p:cNvSpPr>
          <p:nvPr>
            <p:ph type="sldNum" sz="quarter" idx="12"/>
          </p:nvPr>
        </p:nvSpPr>
        <p:spPr/>
        <p:txBody>
          <a:bodyPr/>
          <a:lstStyle/>
          <a:p>
            <a:fld id="{D4002757-D192-48CD-9C1C-A5F02B156419}" type="slidenum">
              <a:rPr lang="pl-PL" smtClean="0"/>
              <a:t>‹#›</a:t>
            </a:fld>
            <a:endParaRPr lang="pl-PL"/>
          </a:p>
        </p:txBody>
      </p:sp>
    </p:spTree>
    <p:extLst>
      <p:ext uri="{BB962C8B-B14F-4D97-AF65-F5344CB8AC3E}">
        <p14:creationId xmlns:p14="http://schemas.microsoft.com/office/powerpoint/2010/main" val="3348315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6D0E20E0-CBCF-1CF4-BE8B-3B72022EA7E9}"/>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E67C4142-522F-04D9-81E5-8A6674DD6162}"/>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A2914DC-B70D-0F5E-E97C-3A55EFE5A6AC}"/>
              </a:ext>
            </a:extLst>
          </p:cNvPr>
          <p:cNvSpPr>
            <a:spLocks noGrp="1"/>
          </p:cNvSpPr>
          <p:nvPr>
            <p:ph type="dt" sz="half" idx="10"/>
          </p:nvPr>
        </p:nvSpPr>
        <p:spPr/>
        <p:txBody>
          <a:bodyPr/>
          <a:lstStyle/>
          <a:p>
            <a:fld id="{A006FB57-7708-423E-866C-639FBDA99BB2}" type="datetimeFigureOut">
              <a:rPr lang="pl-PL" smtClean="0"/>
              <a:t>06.04.2025</a:t>
            </a:fld>
            <a:endParaRPr lang="pl-PL"/>
          </a:p>
        </p:txBody>
      </p:sp>
      <p:sp>
        <p:nvSpPr>
          <p:cNvPr id="5" name="Symbol zastępczy stopki 4">
            <a:extLst>
              <a:ext uri="{FF2B5EF4-FFF2-40B4-BE49-F238E27FC236}">
                <a16:creationId xmlns:a16="http://schemas.microsoft.com/office/drawing/2014/main" id="{F483D5B3-842E-7880-9C57-A2B927A63C0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6A6456E-B6B2-7CDA-FEBD-B790190F1C5F}"/>
              </a:ext>
            </a:extLst>
          </p:cNvPr>
          <p:cNvSpPr>
            <a:spLocks noGrp="1"/>
          </p:cNvSpPr>
          <p:nvPr>
            <p:ph type="sldNum" sz="quarter" idx="12"/>
          </p:nvPr>
        </p:nvSpPr>
        <p:spPr/>
        <p:txBody>
          <a:bodyPr/>
          <a:lstStyle/>
          <a:p>
            <a:fld id="{D4002757-D192-48CD-9C1C-A5F02B156419}" type="slidenum">
              <a:rPr lang="pl-PL" smtClean="0"/>
              <a:t>‹#›</a:t>
            </a:fld>
            <a:endParaRPr lang="pl-PL"/>
          </a:p>
        </p:txBody>
      </p:sp>
    </p:spTree>
    <p:extLst>
      <p:ext uri="{BB962C8B-B14F-4D97-AF65-F5344CB8AC3E}">
        <p14:creationId xmlns:p14="http://schemas.microsoft.com/office/powerpoint/2010/main" val="4001982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A850FA1-79C2-060E-819C-D6BAE6330280}"/>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DB240110-E5C2-70B0-30DE-0B545D56BA3A}"/>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62C9E64B-5DEA-FF03-B4CC-63F4F2FA0ABA}"/>
              </a:ext>
            </a:extLst>
          </p:cNvPr>
          <p:cNvSpPr>
            <a:spLocks noGrp="1"/>
          </p:cNvSpPr>
          <p:nvPr>
            <p:ph type="dt" sz="half" idx="10"/>
          </p:nvPr>
        </p:nvSpPr>
        <p:spPr/>
        <p:txBody>
          <a:bodyPr/>
          <a:lstStyle/>
          <a:p>
            <a:fld id="{A006FB57-7708-423E-866C-639FBDA99BB2}" type="datetimeFigureOut">
              <a:rPr lang="pl-PL" smtClean="0"/>
              <a:t>06.04.2025</a:t>
            </a:fld>
            <a:endParaRPr lang="pl-PL"/>
          </a:p>
        </p:txBody>
      </p:sp>
      <p:sp>
        <p:nvSpPr>
          <p:cNvPr id="5" name="Symbol zastępczy stopki 4">
            <a:extLst>
              <a:ext uri="{FF2B5EF4-FFF2-40B4-BE49-F238E27FC236}">
                <a16:creationId xmlns:a16="http://schemas.microsoft.com/office/drawing/2014/main" id="{C86A930E-30CA-E7F3-7551-9A5C2C22079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39C3068-84B5-1ED5-9B1C-DEDBF134F6E5}"/>
              </a:ext>
            </a:extLst>
          </p:cNvPr>
          <p:cNvSpPr>
            <a:spLocks noGrp="1"/>
          </p:cNvSpPr>
          <p:nvPr>
            <p:ph type="sldNum" sz="quarter" idx="12"/>
          </p:nvPr>
        </p:nvSpPr>
        <p:spPr/>
        <p:txBody>
          <a:bodyPr/>
          <a:lstStyle/>
          <a:p>
            <a:fld id="{D4002757-D192-48CD-9C1C-A5F02B156419}" type="slidenum">
              <a:rPr lang="pl-PL" smtClean="0"/>
              <a:t>‹#›</a:t>
            </a:fld>
            <a:endParaRPr lang="pl-PL"/>
          </a:p>
        </p:txBody>
      </p:sp>
    </p:spTree>
    <p:extLst>
      <p:ext uri="{BB962C8B-B14F-4D97-AF65-F5344CB8AC3E}">
        <p14:creationId xmlns:p14="http://schemas.microsoft.com/office/powerpoint/2010/main" val="765721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1A0F8F-F675-F846-8F74-24962098B48D}"/>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64664BC4-344E-3DCE-C3FB-367EA54956A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9D375351-E590-94BC-B8FB-F7E0EA116FE8}"/>
              </a:ext>
            </a:extLst>
          </p:cNvPr>
          <p:cNvSpPr>
            <a:spLocks noGrp="1"/>
          </p:cNvSpPr>
          <p:nvPr>
            <p:ph type="dt" sz="half" idx="10"/>
          </p:nvPr>
        </p:nvSpPr>
        <p:spPr/>
        <p:txBody>
          <a:bodyPr/>
          <a:lstStyle/>
          <a:p>
            <a:fld id="{A006FB57-7708-423E-866C-639FBDA99BB2}" type="datetimeFigureOut">
              <a:rPr lang="pl-PL" smtClean="0"/>
              <a:t>06.04.2025</a:t>
            </a:fld>
            <a:endParaRPr lang="pl-PL"/>
          </a:p>
        </p:txBody>
      </p:sp>
      <p:sp>
        <p:nvSpPr>
          <p:cNvPr id="5" name="Symbol zastępczy stopki 4">
            <a:extLst>
              <a:ext uri="{FF2B5EF4-FFF2-40B4-BE49-F238E27FC236}">
                <a16:creationId xmlns:a16="http://schemas.microsoft.com/office/drawing/2014/main" id="{F164CAB4-2273-E1F5-FA5A-09C4DFFDDE6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004DA45D-9669-22AF-1724-7A5DBC4BEC4E}"/>
              </a:ext>
            </a:extLst>
          </p:cNvPr>
          <p:cNvSpPr>
            <a:spLocks noGrp="1"/>
          </p:cNvSpPr>
          <p:nvPr>
            <p:ph type="sldNum" sz="quarter" idx="12"/>
          </p:nvPr>
        </p:nvSpPr>
        <p:spPr/>
        <p:txBody>
          <a:bodyPr/>
          <a:lstStyle/>
          <a:p>
            <a:fld id="{D4002757-D192-48CD-9C1C-A5F02B156419}" type="slidenum">
              <a:rPr lang="pl-PL" smtClean="0"/>
              <a:t>‹#›</a:t>
            </a:fld>
            <a:endParaRPr lang="pl-PL"/>
          </a:p>
        </p:txBody>
      </p:sp>
    </p:spTree>
    <p:extLst>
      <p:ext uri="{BB962C8B-B14F-4D97-AF65-F5344CB8AC3E}">
        <p14:creationId xmlns:p14="http://schemas.microsoft.com/office/powerpoint/2010/main" val="3892548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D59B07-AC5A-004C-0D6F-6896849EF899}"/>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E1A7EADA-AB33-CFD4-E9F3-DD588B792E96}"/>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274636E5-393E-EED9-AF52-18FE79909C46}"/>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88F04D71-248F-E6ED-D794-34519F00C0A1}"/>
              </a:ext>
            </a:extLst>
          </p:cNvPr>
          <p:cNvSpPr>
            <a:spLocks noGrp="1"/>
          </p:cNvSpPr>
          <p:nvPr>
            <p:ph type="dt" sz="half" idx="10"/>
          </p:nvPr>
        </p:nvSpPr>
        <p:spPr/>
        <p:txBody>
          <a:bodyPr/>
          <a:lstStyle/>
          <a:p>
            <a:fld id="{A006FB57-7708-423E-866C-639FBDA99BB2}" type="datetimeFigureOut">
              <a:rPr lang="pl-PL" smtClean="0"/>
              <a:t>06.04.2025</a:t>
            </a:fld>
            <a:endParaRPr lang="pl-PL"/>
          </a:p>
        </p:txBody>
      </p:sp>
      <p:sp>
        <p:nvSpPr>
          <p:cNvPr id="6" name="Symbol zastępczy stopki 5">
            <a:extLst>
              <a:ext uri="{FF2B5EF4-FFF2-40B4-BE49-F238E27FC236}">
                <a16:creationId xmlns:a16="http://schemas.microsoft.com/office/drawing/2014/main" id="{A9FC0EF9-5A95-93BD-E9C0-812E5F98B9F0}"/>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EE7C2719-620F-7F8B-B834-83062E049055}"/>
              </a:ext>
            </a:extLst>
          </p:cNvPr>
          <p:cNvSpPr>
            <a:spLocks noGrp="1"/>
          </p:cNvSpPr>
          <p:nvPr>
            <p:ph type="sldNum" sz="quarter" idx="12"/>
          </p:nvPr>
        </p:nvSpPr>
        <p:spPr/>
        <p:txBody>
          <a:bodyPr/>
          <a:lstStyle/>
          <a:p>
            <a:fld id="{D4002757-D192-48CD-9C1C-A5F02B156419}" type="slidenum">
              <a:rPr lang="pl-PL" smtClean="0"/>
              <a:t>‹#›</a:t>
            </a:fld>
            <a:endParaRPr lang="pl-PL"/>
          </a:p>
        </p:txBody>
      </p:sp>
    </p:spTree>
    <p:extLst>
      <p:ext uri="{BB962C8B-B14F-4D97-AF65-F5344CB8AC3E}">
        <p14:creationId xmlns:p14="http://schemas.microsoft.com/office/powerpoint/2010/main" val="3501387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7CE5D8E-2708-D6F3-6D83-60DCF739484C}"/>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F4BB44CB-1FC2-1ECF-C278-2250308979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3FC5F20D-4B7D-7BA6-7E6A-E392FB980BEF}"/>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4830F4AE-87E1-42E9-0C17-0E1ADCD84F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0DFA879E-CB4A-A7A9-DCAD-B883E1DA4DF7}"/>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052BC587-B746-2BA3-35F2-8A55FA9426B2}"/>
              </a:ext>
            </a:extLst>
          </p:cNvPr>
          <p:cNvSpPr>
            <a:spLocks noGrp="1"/>
          </p:cNvSpPr>
          <p:nvPr>
            <p:ph type="dt" sz="half" idx="10"/>
          </p:nvPr>
        </p:nvSpPr>
        <p:spPr/>
        <p:txBody>
          <a:bodyPr/>
          <a:lstStyle/>
          <a:p>
            <a:fld id="{A006FB57-7708-423E-866C-639FBDA99BB2}" type="datetimeFigureOut">
              <a:rPr lang="pl-PL" smtClean="0"/>
              <a:t>06.04.2025</a:t>
            </a:fld>
            <a:endParaRPr lang="pl-PL"/>
          </a:p>
        </p:txBody>
      </p:sp>
      <p:sp>
        <p:nvSpPr>
          <p:cNvPr id="8" name="Symbol zastępczy stopki 7">
            <a:extLst>
              <a:ext uri="{FF2B5EF4-FFF2-40B4-BE49-F238E27FC236}">
                <a16:creationId xmlns:a16="http://schemas.microsoft.com/office/drawing/2014/main" id="{59495BA1-AAD6-F907-6BED-44FCA2E45872}"/>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0834E7F0-344D-6131-8FCB-EEF0A04F41C0}"/>
              </a:ext>
            </a:extLst>
          </p:cNvPr>
          <p:cNvSpPr>
            <a:spLocks noGrp="1"/>
          </p:cNvSpPr>
          <p:nvPr>
            <p:ph type="sldNum" sz="quarter" idx="12"/>
          </p:nvPr>
        </p:nvSpPr>
        <p:spPr/>
        <p:txBody>
          <a:bodyPr/>
          <a:lstStyle/>
          <a:p>
            <a:fld id="{D4002757-D192-48CD-9C1C-A5F02B156419}" type="slidenum">
              <a:rPr lang="pl-PL" smtClean="0"/>
              <a:t>‹#›</a:t>
            </a:fld>
            <a:endParaRPr lang="pl-PL"/>
          </a:p>
        </p:txBody>
      </p:sp>
    </p:spTree>
    <p:extLst>
      <p:ext uri="{BB962C8B-B14F-4D97-AF65-F5344CB8AC3E}">
        <p14:creationId xmlns:p14="http://schemas.microsoft.com/office/powerpoint/2010/main" val="2754015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3900CDC-4E53-2A8B-C7DD-D2CF472219B9}"/>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C0A4425D-C85D-FF42-4DE8-46CEB06BFF7E}"/>
              </a:ext>
            </a:extLst>
          </p:cNvPr>
          <p:cNvSpPr>
            <a:spLocks noGrp="1"/>
          </p:cNvSpPr>
          <p:nvPr>
            <p:ph type="dt" sz="half" idx="10"/>
          </p:nvPr>
        </p:nvSpPr>
        <p:spPr/>
        <p:txBody>
          <a:bodyPr/>
          <a:lstStyle/>
          <a:p>
            <a:fld id="{A006FB57-7708-423E-866C-639FBDA99BB2}" type="datetimeFigureOut">
              <a:rPr lang="pl-PL" smtClean="0"/>
              <a:t>06.04.2025</a:t>
            </a:fld>
            <a:endParaRPr lang="pl-PL"/>
          </a:p>
        </p:txBody>
      </p:sp>
      <p:sp>
        <p:nvSpPr>
          <p:cNvPr id="4" name="Symbol zastępczy stopki 3">
            <a:extLst>
              <a:ext uri="{FF2B5EF4-FFF2-40B4-BE49-F238E27FC236}">
                <a16:creationId xmlns:a16="http://schemas.microsoft.com/office/drawing/2014/main" id="{037EF982-9487-42ED-F541-2ACC58C7AC8F}"/>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7DDCCCD0-B3FD-52FA-5DB3-27E39016CE25}"/>
              </a:ext>
            </a:extLst>
          </p:cNvPr>
          <p:cNvSpPr>
            <a:spLocks noGrp="1"/>
          </p:cNvSpPr>
          <p:nvPr>
            <p:ph type="sldNum" sz="quarter" idx="12"/>
          </p:nvPr>
        </p:nvSpPr>
        <p:spPr/>
        <p:txBody>
          <a:bodyPr/>
          <a:lstStyle/>
          <a:p>
            <a:fld id="{D4002757-D192-48CD-9C1C-A5F02B156419}" type="slidenum">
              <a:rPr lang="pl-PL" smtClean="0"/>
              <a:t>‹#›</a:t>
            </a:fld>
            <a:endParaRPr lang="pl-PL"/>
          </a:p>
        </p:txBody>
      </p:sp>
    </p:spTree>
    <p:extLst>
      <p:ext uri="{BB962C8B-B14F-4D97-AF65-F5344CB8AC3E}">
        <p14:creationId xmlns:p14="http://schemas.microsoft.com/office/powerpoint/2010/main" val="3440968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E8EB7D24-25DA-5695-6370-76196A5A2166}"/>
              </a:ext>
            </a:extLst>
          </p:cNvPr>
          <p:cNvSpPr>
            <a:spLocks noGrp="1"/>
          </p:cNvSpPr>
          <p:nvPr>
            <p:ph type="dt" sz="half" idx="10"/>
          </p:nvPr>
        </p:nvSpPr>
        <p:spPr/>
        <p:txBody>
          <a:bodyPr/>
          <a:lstStyle/>
          <a:p>
            <a:fld id="{A006FB57-7708-423E-866C-639FBDA99BB2}" type="datetimeFigureOut">
              <a:rPr lang="pl-PL" smtClean="0"/>
              <a:t>06.04.2025</a:t>
            </a:fld>
            <a:endParaRPr lang="pl-PL"/>
          </a:p>
        </p:txBody>
      </p:sp>
      <p:sp>
        <p:nvSpPr>
          <p:cNvPr id="3" name="Symbol zastępczy stopki 2">
            <a:extLst>
              <a:ext uri="{FF2B5EF4-FFF2-40B4-BE49-F238E27FC236}">
                <a16:creationId xmlns:a16="http://schemas.microsoft.com/office/drawing/2014/main" id="{08E7B0B7-CBA3-4BE8-B0C6-469638ED2EDC}"/>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2759C39C-6B41-D47E-3D98-AFFD63AABBFC}"/>
              </a:ext>
            </a:extLst>
          </p:cNvPr>
          <p:cNvSpPr>
            <a:spLocks noGrp="1"/>
          </p:cNvSpPr>
          <p:nvPr>
            <p:ph type="sldNum" sz="quarter" idx="12"/>
          </p:nvPr>
        </p:nvSpPr>
        <p:spPr/>
        <p:txBody>
          <a:bodyPr/>
          <a:lstStyle/>
          <a:p>
            <a:fld id="{D4002757-D192-48CD-9C1C-A5F02B156419}" type="slidenum">
              <a:rPr lang="pl-PL" smtClean="0"/>
              <a:t>‹#›</a:t>
            </a:fld>
            <a:endParaRPr lang="pl-PL"/>
          </a:p>
        </p:txBody>
      </p:sp>
    </p:spTree>
    <p:extLst>
      <p:ext uri="{BB962C8B-B14F-4D97-AF65-F5344CB8AC3E}">
        <p14:creationId xmlns:p14="http://schemas.microsoft.com/office/powerpoint/2010/main" val="38171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CB2FA7-137D-0767-BB56-BDB5F4F6491C}"/>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494B33D0-E887-BE1B-4057-77DB9C4FBC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58A2FC76-53BD-F3EA-E58E-7B44C542FB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18F88E19-8D50-A2A9-44C5-CC5B3FF65B44}"/>
              </a:ext>
            </a:extLst>
          </p:cNvPr>
          <p:cNvSpPr>
            <a:spLocks noGrp="1"/>
          </p:cNvSpPr>
          <p:nvPr>
            <p:ph type="dt" sz="half" idx="10"/>
          </p:nvPr>
        </p:nvSpPr>
        <p:spPr/>
        <p:txBody>
          <a:bodyPr/>
          <a:lstStyle/>
          <a:p>
            <a:fld id="{A006FB57-7708-423E-866C-639FBDA99BB2}" type="datetimeFigureOut">
              <a:rPr lang="pl-PL" smtClean="0"/>
              <a:t>06.04.2025</a:t>
            </a:fld>
            <a:endParaRPr lang="pl-PL"/>
          </a:p>
        </p:txBody>
      </p:sp>
      <p:sp>
        <p:nvSpPr>
          <p:cNvPr id="6" name="Symbol zastępczy stopki 5">
            <a:extLst>
              <a:ext uri="{FF2B5EF4-FFF2-40B4-BE49-F238E27FC236}">
                <a16:creationId xmlns:a16="http://schemas.microsoft.com/office/drawing/2014/main" id="{331B7132-83E0-5F44-66BE-CC44312CD5AE}"/>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1337FA0B-438F-823D-13AD-D74F1669A9E4}"/>
              </a:ext>
            </a:extLst>
          </p:cNvPr>
          <p:cNvSpPr>
            <a:spLocks noGrp="1"/>
          </p:cNvSpPr>
          <p:nvPr>
            <p:ph type="sldNum" sz="quarter" idx="12"/>
          </p:nvPr>
        </p:nvSpPr>
        <p:spPr/>
        <p:txBody>
          <a:bodyPr/>
          <a:lstStyle/>
          <a:p>
            <a:fld id="{D4002757-D192-48CD-9C1C-A5F02B156419}" type="slidenum">
              <a:rPr lang="pl-PL" smtClean="0"/>
              <a:t>‹#›</a:t>
            </a:fld>
            <a:endParaRPr lang="pl-PL"/>
          </a:p>
        </p:txBody>
      </p:sp>
    </p:spTree>
    <p:extLst>
      <p:ext uri="{BB962C8B-B14F-4D97-AF65-F5344CB8AC3E}">
        <p14:creationId xmlns:p14="http://schemas.microsoft.com/office/powerpoint/2010/main" val="3335055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457A27C-F906-587A-BF58-447C89A488A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5C88EB00-653C-C517-4B18-B9FBCEF697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A8097800-E14E-D2D1-09B1-BE4A392AB1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3D97AB25-799F-099C-040C-B3C614C970C5}"/>
              </a:ext>
            </a:extLst>
          </p:cNvPr>
          <p:cNvSpPr>
            <a:spLocks noGrp="1"/>
          </p:cNvSpPr>
          <p:nvPr>
            <p:ph type="dt" sz="half" idx="10"/>
          </p:nvPr>
        </p:nvSpPr>
        <p:spPr/>
        <p:txBody>
          <a:bodyPr/>
          <a:lstStyle/>
          <a:p>
            <a:fld id="{A006FB57-7708-423E-866C-639FBDA99BB2}" type="datetimeFigureOut">
              <a:rPr lang="pl-PL" smtClean="0"/>
              <a:t>06.04.2025</a:t>
            </a:fld>
            <a:endParaRPr lang="pl-PL"/>
          </a:p>
        </p:txBody>
      </p:sp>
      <p:sp>
        <p:nvSpPr>
          <p:cNvPr id="6" name="Symbol zastępczy stopki 5">
            <a:extLst>
              <a:ext uri="{FF2B5EF4-FFF2-40B4-BE49-F238E27FC236}">
                <a16:creationId xmlns:a16="http://schemas.microsoft.com/office/drawing/2014/main" id="{F87A589F-89B8-6C4B-A8AA-861BABAD5B02}"/>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036F5447-F5B6-BCE8-78AF-E4C9A97422FC}"/>
              </a:ext>
            </a:extLst>
          </p:cNvPr>
          <p:cNvSpPr>
            <a:spLocks noGrp="1"/>
          </p:cNvSpPr>
          <p:nvPr>
            <p:ph type="sldNum" sz="quarter" idx="12"/>
          </p:nvPr>
        </p:nvSpPr>
        <p:spPr/>
        <p:txBody>
          <a:bodyPr/>
          <a:lstStyle/>
          <a:p>
            <a:fld id="{D4002757-D192-48CD-9C1C-A5F02B156419}" type="slidenum">
              <a:rPr lang="pl-PL" smtClean="0"/>
              <a:t>‹#›</a:t>
            </a:fld>
            <a:endParaRPr lang="pl-PL"/>
          </a:p>
        </p:txBody>
      </p:sp>
    </p:spTree>
    <p:extLst>
      <p:ext uri="{BB962C8B-B14F-4D97-AF65-F5344CB8AC3E}">
        <p14:creationId xmlns:p14="http://schemas.microsoft.com/office/powerpoint/2010/main" val="1486663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A1E233CE-F9AC-E8B4-99FB-13ABC0455C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64FFF350-233E-EB3E-3CA0-E367692ECE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3306F6F2-8038-B5AB-675A-3BDCE91428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006FB57-7708-423E-866C-639FBDA99BB2}" type="datetimeFigureOut">
              <a:rPr lang="pl-PL" smtClean="0"/>
              <a:t>06.04.2025</a:t>
            </a:fld>
            <a:endParaRPr lang="pl-PL"/>
          </a:p>
        </p:txBody>
      </p:sp>
      <p:sp>
        <p:nvSpPr>
          <p:cNvPr id="5" name="Symbol zastępczy stopki 4">
            <a:extLst>
              <a:ext uri="{FF2B5EF4-FFF2-40B4-BE49-F238E27FC236}">
                <a16:creationId xmlns:a16="http://schemas.microsoft.com/office/drawing/2014/main" id="{BF0CCF1A-A361-DE76-DF2D-B61C8C2F2C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l-PL"/>
          </a:p>
        </p:txBody>
      </p:sp>
      <p:sp>
        <p:nvSpPr>
          <p:cNvPr id="6" name="Symbol zastępczy numeru slajdu 5">
            <a:extLst>
              <a:ext uri="{FF2B5EF4-FFF2-40B4-BE49-F238E27FC236}">
                <a16:creationId xmlns:a16="http://schemas.microsoft.com/office/drawing/2014/main" id="{0EAE9F24-F3D2-B9F6-847F-897698686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002757-D192-48CD-9C1C-A5F02B156419}" type="slidenum">
              <a:rPr lang="pl-PL" smtClean="0"/>
              <a:t>‹#›</a:t>
            </a:fld>
            <a:endParaRPr lang="pl-PL"/>
          </a:p>
        </p:txBody>
      </p:sp>
    </p:spTree>
    <p:extLst>
      <p:ext uri="{BB962C8B-B14F-4D97-AF65-F5344CB8AC3E}">
        <p14:creationId xmlns:p14="http://schemas.microsoft.com/office/powerpoint/2010/main" val="1137771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techcanvass.com/blogs/top-use-case-mistakes-to-avoid.aspx?srsltid=AfmBOoqDYdMR2f4uPZYL9JuzNE9CiYX1F0FawQl37z1TJdFAzIZX8IYQ" TargetMode="External"/><Relationship Id="rId2" Type="http://schemas.openxmlformats.org/officeDocument/2006/relationships/hyperlink" Target="https://stackoverflow.com/questions/13938906/too-many-use-cases-in-use-case-diagram-cant-fit-boundary-any-way-of-simplify" TargetMode="External"/><Relationship Id="rId1" Type="http://schemas.openxmlformats.org/officeDocument/2006/relationships/slideLayout" Target="../slideLayouts/slideLayout2.xml"/><Relationship Id="rId5" Type="http://schemas.openxmlformats.org/officeDocument/2006/relationships/hyperlink" Target="https://www.visual-paradigm.com/guide/uml-unified-modeling-language/what-is-use-case-diagram/" TargetMode="External"/><Relationship Id="rId4" Type="http://schemas.openxmlformats.org/officeDocument/2006/relationships/hyperlink" Target="https://knowhow.visual-paradigm.com/uml/10-use-case-diagram-tip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ytuł 1">
            <a:extLst>
              <a:ext uri="{FF2B5EF4-FFF2-40B4-BE49-F238E27FC236}">
                <a16:creationId xmlns:a16="http://schemas.microsoft.com/office/drawing/2014/main" id="{9DB7FE28-B828-5C66-C8F4-661B16B6F860}"/>
              </a:ext>
            </a:extLst>
          </p:cNvPr>
          <p:cNvSpPr>
            <a:spLocks noGrp="1"/>
          </p:cNvSpPr>
          <p:nvPr>
            <p:ph type="ctrTitle"/>
          </p:nvPr>
        </p:nvSpPr>
        <p:spPr>
          <a:xfrm>
            <a:off x="1314824" y="735106"/>
            <a:ext cx="10053763" cy="2928470"/>
          </a:xfrm>
        </p:spPr>
        <p:txBody>
          <a:bodyPr anchor="b">
            <a:normAutofit/>
          </a:bodyPr>
          <a:lstStyle/>
          <a:p>
            <a:pPr algn="l"/>
            <a:r>
              <a:rPr lang="pl-PL" sz="4800" dirty="0">
                <a:solidFill>
                  <a:srgbClr val="FFFFFF"/>
                </a:solidFill>
              </a:rPr>
              <a:t>UML </a:t>
            </a:r>
            <a:r>
              <a:rPr lang="pl-PL" sz="4800" dirty="0" err="1">
                <a:solidFill>
                  <a:srgbClr val="FFFFFF"/>
                </a:solidFill>
              </a:rPr>
              <a:t>Use</a:t>
            </a:r>
            <a:r>
              <a:rPr lang="pl-PL" sz="4800" dirty="0">
                <a:solidFill>
                  <a:srgbClr val="FFFFFF"/>
                </a:solidFill>
              </a:rPr>
              <a:t> Case </a:t>
            </a:r>
            <a:r>
              <a:rPr lang="pl-PL" sz="4800" dirty="0" err="1">
                <a:solidFill>
                  <a:srgbClr val="FFFFFF"/>
                </a:solidFill>
              </a:rPr>
              <a:t>Diagrams</a:t>
            </a:r>
            <a:endParaRPr lang="pl-PL" sz="4800" dirty="0">
              <a:solidFill>
                <a:srgbClr val="FFFFFF"/>
              </a:solidFill>
            </a:endParaRPr>
          </a:p>
        </p:txBody>
      </p:sp>
      <p:sp>
        <p:nvSpPr>
          <p:cNvPr id="3" name="Podtytuł 2">
            <a:extLst>
              <a:ext uri="{FF2B5EF4-FFF2-40B4-BE49-F238E27FC236}">
                <a16:creationId xmlns:a16="http://schemas.microsoft.com/office/drawing/2014/main" id="{4C3569DC-370A-DCDF-A2BA-DE6FC45DCDE5}"/>
              </a:ext>
            </a:extLst>
          </p:cNvPr>
          <p:cNvSpPr>
            <a:spLocks noGrp="1"/>
          </p:cNvSpPr>
          <p:nvPr>
            <p:ph type="subTitle" idx="1"/>
          </p:nvPr>
        </p:nvSpPr>
        <p:spPr>
          <a:xfrm>
            <a:off x="1350682" y="4870824"/>
            <a:ext cx="10005951" cy="1458258"/>
          </a:xfrm>
        </p:spPr>
        <p:txBody>
          <a:bodyPr anchor="ctr">
            <a:normAutofit/>
          </a:bodyPr>
          <a:lstStyle/>
          <a:p>
            <a:pPr marL="342900" indent="-342900" algn="l">
              <a:buFont typeface="Arial" panose="020B0604020202020204" pitchFamily="34" charset="0"/>
              <a:buChar char="•"/>
            </a:pPr>
            <a:r>
              <a:rPr lang="pl-PL" dirty="0"/>
              <a:t>Maciej Kawka,</a:t>
            </a:r>
          </a:p>
          <a:p>
            <a:pPr marL="342900" indent="-342900" algn="l">
              <a:buFont typeface="Arial" panose="020B0604020202020204" pitchFamily="34" charset="0"/>
              <a:buChar char="•"/>
            </a:pPr>
            <a:r>
              <a:rPr lang="pl-PL" dirty="0"/>
              <a:t>Radosław </a:t>
            </a:r>
            <a:r>
              <a:rPr lang="pl-PL" dirty="0" err="1"/>
              <a:t>Relidzyński</a:t>
            </a:r>
            <a:endParaRPr lang="pl-PL" dirty="0"/>
          </a:p>
        </p:txBody>
      </p:sp>
    </p:spTree>
    <p:extLst>
      <p:ext uri="{BB962C8B-B14F-4D97-AF65-F5344CB8AC3E}">
        <p14:creationId xmlns:p14="http://schemas.microsoft.com/office/powerpoint/2010/main" val="1491120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39E46A9-A651-F697-412C-D3FF87E0FD06}"/>
              </a:ext>
            </a:extLst>
          </p:cNvPr>
          <p:cNvSpPr>
            <a:spLocks noGrp="1"/>
          </p:cNvSpPr>
          <p:nvPr>
            <p:ph type="title"/>
          </p:nvPr>
        </p:nvSpPr>
        <p:spPr/>
        <p:txBody>
          <a:bodyPr/>
          <a:lstStyle/>
          <a:p>
            <a:r>
              <a:rPr lang="pl-PL" dirty="0"/>
              <a:t>6. Use Case – Com</a:t>
            </a:r>
            <a:r>
              <a:rPr lang="en-US" dirty="0"/>
              <a:t>m</a:t>
            </a:r>
            <a:r>
              <a:rPr lang="pl-PL" dirty="0"/>
              <a:t>on mista</a:t>
            </a:r>
            <a:r>
              <a:rPr lang="en-US" dirty="0"/>
              <a:t>k</a:t>
            </a:r>
            <a:r>
              <a:rPr lang="pl-PL" dirty="0"/>
              <a:t>es</a:t>
            </a:r>
          </a:p>
        </p:txBody>
      </p:sp>
      <p:sp>
        <p:nvSpPr>
          <p:cNvPr id="4" name="Text Placeholder 3">
            <a:extLst>
              <a:ext uri="{FF2B5EF4-FFF2-40B4-BE49-F238E27FC236}">
                <a16:creationId xmlns:a16="http://schemas.microsoft.com/office/drawing/2014/main" id="{3461FBB0-9AC6-B66D-E336-45E36861F321}"/>
              </a:ext>
            </a:extLst>
          </p:cNvPr>
          <p:cNvSpPr>
            <a:spLocks noGrp="1"/>
          </p:cNvSpPr>
          <p:nvPr>
            <p:ph type="body" idx="1"/>
          </p:nvPr>
        </p:nvSpPr>
        <p:spPr/>
        <p:txBody>
          <a:bodyPr/>
          <a:lstStyle/>
          <a:p>
            <a:r>
              <a:rPr lang="en-US" dirty="0"/>
              <a:t>Too many details</a:t>
            </a:r>
          </a:p>
          <a:p>
            <a:endParaRPr lang="en-US" dirty="0"/>
          </a:p>
        </p:txBody>
      </p:sp>
      <p:sp>
        <p:nvSpPr>
          <p:cNvPr id="6" name="Text Placeholder 5">
            <a:extLst>
              <a:ext uri="{FF2B5EF4-FFF2-40B4-BE49-F238E27FC236}">
                <a16:creationId xmlns:a16="http://schemas.microsoft.com/office/drawing/2014/main" id="{E39528DF-47B2-E952-BDCB-AFF4ACB6FC77}"/>
              </a:ext>
            </a:extLst>
          </p:cNvPr>
          <p:cNvSpPr>
            <a:spLocks noGrp="1"/>
          </p:cNvSpPr>
          <p:nvPr>
            <p:ph type="body" sz="quarter" idx="3"/>
          </p:nvPr>
        </p:nvSpPr>
        <p:spPr/>
        <p:txBody>
          <a:bodyPr/>
          <a:lstStyle/>
          <a:p>
            <a:r>
              <a:rPr lang="en-US" b="1" i="0" dirty="0">
                <a:solidFill>
                  <a:srgbClr val="000000"/>
                </a:solidFill>
                <a:effectLst/>
                <a:latin typeface="Mulish"/>
              </a:rPr>
              <a:t>Confusing System Modules with Use Cases</a:t>
            </a:r>
          </a:p>
        </p:txBody>
      </p:sp>
      <p:pic>
        <p:nvPicPr>
          <p:cNvPr id="1026" name="Picture 2" descr="use case diagram">
            <a:extLst>
              <a:ext uri="{FF2B5EF4-FFF2-40B4-BE49-F238E27FC236}">
                <a16:creationId xmlns:a16="http://schemas.microsoft.com/office/drawing/2014/main" id="{98AEC44C-93D9-50F9-F406-8D1B0DFB884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43346" y="2125597"/>
            <a:ext cx="4715260" cy="3877254"/>
          </a:xfrm>
          <a:prstGeom prst="rect">
            <a:avLst/>
          </a:prstGeom>
          <a:noFill/>
          <a:extLst>
            <a:ext uri="{909E8E84-426E-40DD-AFC4-6F175D3DCCD1}">
              <a14:hiddenFill xmlns:a14="http://schemas.microsoft.com/office/drawing/2010/main">
                <a:solidFill>
                  <a:srgbClr val="FFFFFF"/>
                </a:solidFill>
              </a14:hiddenFill>
            </a:ext>
          </a:extLst>
        </p:spPr>
      </p:pic>
      <p:pic>
        <p:nvPicPr>
          <p:cNvPr id="11" name="Content Placeholder 10">
            <a:extLst>
              <a:ext uri="{FF2B5EF4-FFF2-40B4-BE49-F238E27FC236}">
                <a16:creationId xmlns:a16="http://schemas.microsoft.com/office/drawing/2014/main" id="{12DF0E8E-16A4-E649-0885-E099666340A0}"/>
              </a:ext>
            </a:extLst>
          </p:cNvPr>
          <p:cNvPicPr>
            <a:picLocks noGrp="1" noChangeAspect="1"/>
          </p:cNvPicPr>
          <p:nvPr>
            <p:ph sz="quarter" idx="4"/>
          </p:nvPr>
        </p:nvPicPr>
        <p:blipFill>
          <a:blip r:embed="rId3"/>
          <a:stretch>
            <a:fillRect/>
          </a:stretch>
        </p:blipFill>
        <p:spPr>
          <a:xfrm>
            <a:off x="7268369" y="2365118"/>
            <a:ext cx="2990850" cy="3057525"/>
          </a:xfrm>
          <a:prstGeom prst="rect">
            <a:avLst/>
          </a:prstGeom>
        </p:spPr>
      </p:pic>
      <p:sp>
        <p:nvSpPr>
          <p:cNvPr id="13" name="TextBox 12">
            <a:extLst>
              <a:ext uri="{FF2B5EF4-FFF2-40B4-BE49-F238E27FC236}">
                <a16:creationId xmlns:a16="http://schemas.microsoft.com/office/drawing/2014/main" id="{1280B7A3-E4D1-4400-B2BB-56365CF86E7B}"/>
              </a:ext>
            </a:extLst>
          </p:cNvPr>
          <p:cNvSpPr txBox="1"/>
          <p:nvPr/>
        </p:nvSpPr>
        <p:spPr>
          <a:xfrm>
            <a:off x="6654775" y="5543332"/>
            <a:ext cx="4218038" cy="646331"/>
          </a:xfrm>
          <a:prstGeom prst="rect">
            <a:avLst/>
          </a:prstGeom>
          <a:noFill/>
        </p:spPr>
        <p:txBody>
          <a:bodyPr wrap="square">
            <a:spAutoFit/>
          </a:bodyPr>
          <a:lstStyle/>
          <a:p>
            <a:r>
              <a:rPr lang="en-US" b="0" i="0" dirty="0">
                <a:solidFill>
                  <a:srgbClr val="222222"/>
                </a:solidFill>
                <a:effectLst/>
                <a:latin typeface="Mulish"/>
              </a:rPr>
              <a:t>The system modules or functional modules are not used as case candidates. </a:t>
            </a:r>
            <a:endParaRPr lang="en-US" dirty="0"/>
          </a:p>
        </p:txBody>
      </p:sp>
      <p:sp>
        <p:nvSpPr>
          <p:cNvPr id="17" name="TextBox 16">
            <a:extLst>
              <a:ext uri="{FF2B5EF4-FFF2-40B4-BE49-F238E27FC236}">
                <a16:creationId xmlns:a16="http://schemas.microsoft.com/office/drawing/2014/main" id="{397E44B0-075B-3F26-0BFD-592A42EBF38C}"/>
              </a:ext>
            </a:extLst>
          </p:cNvPr>
          <p:cNvSpPr txBox="1"/>
          <p:nvPr/>
        </p:nvSpPr>
        <p:spPr>
          <a:xfrm>
            <a:off x="370681" y="5514569"/>
            <a:ext cx="6096000" cy="923330"/>
          </a:xfrm>
          <a:prstGeom prst="rect">
            <a:avLst/>
          </a:prstGeom>
          <a:noFill/>
        </p:spPr>
        <p:txBody>
          <a:bodyPr wrap="square">
            <a:spAutoFit/>
          </a:bodyPr>
          <a:lstStyle/>
          <a:p>
            <a:r>
              <a:rPr lang="en-US" dirty="0"/>
              <a:t>Use case models in general, are developed to help stakeholders in understanding system functionality and features. It’s not a playground or a showcase of your skills.</a:t>
            </a:r>
          </a:p>
        </p:txBody>
      </p:sp>
    </p:spTree>
    <p:extLst>
      <p:ext uri="{BB962C8B-B14F-4D97-AF65-F5344CB8AC3E}">
        <p14:creationId xmlns:p14="http://schemas.microsoft.com/office/powerpoint/2010/main" val="2638155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9C387EC-616A-D5AC-07A9-7F0A717FB124}"/>
              </a:ext>
            </a:extLst>
          </p:cNvPr>
          <p:cNvSpPr>
            <a:spLocks noGrp="1"/>
          </p:cNvSpPr>
          <p:nvPr>
            <p:ph type="title"/>
          </p:nvPr>
        </p:nvSpPr>
        <p:spPr/>
        <p:txBody>
          <a:bodyPr/>
          <a:lstStyle/>
          <a:p>
            <a:r>
              <a:rPr lang="en-US" dirty="0"/>
              <a:t>Bibliography</a:t>
            </a:r>
            <a:endParaRPr lang="pl-PL" dirty="0"/>
          </a:p>
        </p:txBody>
      </p:sp>
      <p:sp>
        <p:nvSpPr>
          <p:cNvPr id="3" name="Symbol zastępczy zawartości 2">
            <a:extLst>
              <a:ext uri="{FF2B5EF4-FFF2-40B4-BE49-F238E27FC236}">
                <a16:creationId xmlns:a16="http://schemas.microsoft.com/office/drawing/2014/main" id="{8CB9AB32-4407-D16B-8294-4C8976F712B5}"/>
              </a:ext>
            </a:extLst>
          </p:cNvPr>
          <p:cNvSpPr>
            <a:spLocks noGrp="1"/>
          </p:cNvSpPr>
          <p:nvPr>
            <p:ph idx="1"/>
          </p:nvPr>
        </p:nvSpPr>
        <p:spPr/>
        <p:txBody>
          <a:bodyPr>
            <a:normAutofit fontScale="92500"/>
          </a:bodyPr>
          <a:lstStyle/>
          <a:p>
            <a:r>
              <a:rPr lang="pl-PL" dirty="0">
                <a:hlinkClick r:id="rId2"/>
              </a:rPr>
              <a:t>https://stackoverflow.com/questions/13938906/too-many-use-cases-in-use-case-diagram-cant-fit-boundary-any-way-of-simplify</a:t>
            </a:r>
            <a:endParaRPr lang="en-US" dirty="0"/>
          </a:p>
          <a:p>
            <a:r>
              <a:rPr lang="pl-PL" dirty="0">
                <a:hlinkClick r:id="rId3"/>
              </a:rPr>
              <a:t>https://techcanvass.com/blogs/top-use-case-mistakes-to-avoid.aspx?srsltid=AfmBOoqDYdMR2f4uPZYL9JuzNE9CiYX1F0FawQl37z1TJdFAzIZX8IYQ</a:t>
            </a:r>
            <a:endParaRPr lang="en-US" dirty="0"/>
          </a:p>
          <a:p>
            <a:r>
              <a:rPr lang="pl-PL" dirty="0">
                <a:hlinkClick r:id="rId4"/>
              </a:rPr>
              <a:t>https://knowhow.visual-paradigm.com/uml/10-use-case-diagram-tips/</a:t>
            </a:r>
            <a:endParaRPr lang="pl-PL" dirty="0"/>
          </a:p>
          <a:p>
            <a:r>
              <a:rPr lang="en-US" dirty="0">
                <a:hlinkClick r:id="rId5"/>
              </a:rPr>
              <a:t>https://www.visual-paradigm.com/guide/uml-unified-modeling-language/what-is-use-case-diagram/</a:t>
            </a:r>
            <a:endParaRPr lang="pl-PL" dirty="0"/>
          </a:p>
          <a:p>
            <a:r>
              <a:rPr lang="en-US" dirty="0"/>
              <a:t>https://www.lucidchart.com/pages/uml-use-case-diagram</a:t>
            </a:r>
          </a:p>
        </p:txBody>
      </p:sp>
    </p:spTree>
    <p:extLst>
      <p:ext uri="{BB962C8B-B14F-4D97-AF65-F5344CB8AC3E}">
        <p14:creationId xmlns:p14="http://schemas.microsoft.com/office/powerpoint/2010/main" val="2990422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C1A0A0E2-AC08-3E60-89E7-F3F37C89E596}"/>
              </a:ext>
            </a:extLst>
          </p:cNvPr>
          <p:cNvSpPr>
            <a:spLocks noGrp="1"/>
          </p:cNvSpPr>
          <p:nvPr>
            <p:ph type="ctrTitle"/>
          </p:nvPr>
        </p:nvSpPr>
        <p:spPr/>
        <p:txBody>
          <a:bodyPr/>
          <a:lstStyle/>
          <a:p>
            <a:r>
              <a:rPr lang="pl-PL" dirty="0" err="1"/>
              <a:t>Thank</a:t>
            </a:r>
            <a:r>
              <a:rPr lang="pl-PL" dirty="0"/>
              <a:t> </a:t>
            </a:r>
            <a:r>
              <a:rPr lang="pl-PL" dirty="0" err="1"/>
              <a:t>You</a:t>
            </a:r>
            <a:r>
              <a:rPr lang="pl-PL" dirty="0"/>
              <a:t> for </a:t>
            </a:r>
            <a:r>
              <a:rPr lang="pl-PL" dirty="0" err="1"/>
              <a:t>Your</a:t>
            </a:r>
            <a:r>
              <a:rPr lang="pl-PL" dirty="0"/>
              <a:t> </a:t>
            </a:r>
            <a:r>
              <a:rPr lang="pl-PL" dirty="0" err="1"/>
              <a:t>attention</a:t>
            </a:r>
            <a:endParaRPr lang="pl-PL" dirty="0"/>
          </a:p>
        </p:txBody>
      </p:sp>
      <p:sp>
        <p:nvSpPr>
          <p:cNvPr id="5" name="Podtytuł 4">
            <a:extLst>
              <a:ext uri="{FF2B5EF4-FFF2-40B4-BE49-F238E27FC236}">
                <a16:creationId xmlns:a16="http://schemas.microsoft.com/office/drawing/2014/main" id="{82D61A9F-7264-E3AE-0072-912DA52CC47B}"/>
              </a:ext>
            </a:extLst>
          </p:cNvPr>
          <p:cNvSpPr>
            <a:spLocks noGrp="1"/>
          </p:cNvSpPr>
          <p:nvPr>
            <p:ph type="subTitle" idx="1"/>
          </p:nvPr>
        </p:nvSpPr>
        <p:spPr/>
        <p:txBody>
          <a:bodyPr/>
          <a:lstStyle/>
          <a:p>
            <a:endParaRPr lang="pl-PL"/>
          </a:p>
        </p:txBody>
      </p:sp>
    </p:spTree>
    <p:extLst>
      <p:ext uri="{BB962C8B-B14F-4D97-AF65-F5344CB8AC3E}">
        <p14:creationId xmlns:p14="http://schemas.microsoft.com/office/powerpoint/2010/main" val="351218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68CD1FF-FF29-FE33-3EBC-FBD4FAB48534}"/>
              </a:ext>
            </a:extLst>
          </p:cNvPr>
          <p:cNvSpPr>
            <a:spLocks noGrp="1"/>
          </p:cNvSpPr>
          <p:nvPr>
            <p:ph type="title"/>
          </p:nvPr>
        </p:nvSpPr>
        <p:spPr>
          <a:xfrm>
            <a:off x="481013" y="3752849"/>
            <a:ext cx="3290887" cy="2452687"/>
          </a:xfrm>
        </p:spPr>
        <p:txBody>
          <a:bodyPr anchor="ctr">
            <a:normAutofit/>
          </a:bodyPr>
          <a:lstStyle/>
          <a:p>
            <a:r>
              <a:rPr lang="pl-PL" sz="3600" dirty="0"/>
              <a:t>1. </a:t>
            </a:r>
            <a:r>
              <a:rPr lang="pl-PL" sz="3600" dirty="0" err="1"/>
              <a:t>Intrudaction</a:t>
            </a:r>
            <a:r>
              <a:rPr lang="pl-PL" sz="3600" dirty="0"/>
              <a:t>: </a:t>
            </a:r>
            <a:r>
              <a:rPr lang="pl-PL" sz="3600" dirty="0" err="1"/>
              <a:t>What</a:t>
            </a:r>
            <a:r>
              <a:rPr lang="pl-PL" sz="3600" dirty="0"/>
              <a:t> </a:t>
            </a:r>
            <a:r>
              <a:rPr lang="pl-PL" sz="3600" dirty="0" err="1"/>
              <a:t>is</a:t>
            </a:r>
            <a:r>
              <a:rPr lang="pl-PL" sz="3600" dirty="0"/>
              <a:t> </a:t>
            </a:r>
            <a:r>
              <a:rPr lang="pl-PL" sz="3600" dirty="0" err="1"/>
              <a:t>use</a:t>
            </a:r>
            <a:r>
              <a:rPr lang="pl-PL" sz="3600" dirty="0"/>
              <a:t> </a:t>
            </a:r>
            <a:r>
              <a:rPr lang="pl-PL" sz="3600" dirty="0" err="1"/>
              <a:t>case</a:t>
            </a:r>
            <a:r>
              <a:rPr lang="pl-PL" sz="3600" dirty="0"/>
              <a:t> </a:t>
            </a:r>
            <a:r>
              <a:rPr lang="pl-PL" sz="3600" dirty="0" err="1"/>
              <a:t>diagrams</a:t>
            </a:r>
            <a:r>
              <a:rPr lang="pl-PL" sz="3600" dirty="0"/>
              <a:t>?</a:t>
            </a:r>
          </a:p>
        </p:txBody>
      </p:sp>
      <p:pic>
        <p:nvPicPr>
          <p:cNvPr id="5" name="Obraz 4" descr="Obraz zawierający tekst, zrzut ekranu, Czcionka, design&#10;&#10;Zawartość wygenerowana przez sztuczną inteligencję może być niepoprawna.">
            <a:extLst>
              <a:ext uri="{FF2B5EF4-FFF2-40B4-BE49-F238E27FC236}">
                <a16:creationId xmlns:a16="http://schemas.microsoft.com/office/drawing/2014/main" id="{DB2889F5-3655-D7E3-CBE1-7253A091E083}"/>
              </a:ext>
            </a:extLst>
          </p:cNvPr>
          <p:cNvPicPr>
            <a:picLocks noChangeAspect="1"/>
          </p:cNvPicPr>
          <p:nvPr/>
        </p:nvPicPr>
        <p:blipFill>
          <a:blip r:embed="rId2"/>
          <a:srcRect t="840" b="48854"/>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Symbol zastępczy zawartości 2">
            <a:extLst>
              <a:ext uri="{FF2B5EF4-FFF2-40B4-BE49-F238E27FC236}">
                <a16:creationId xmlns:a16="http://schemas.microsoft.com/office/drawing/2014/main" id="{87D435E5-25BC-6F62-8E30-676B65503501}"/>
              </a:ext>
            </a:extLst>
          </p:cNvPr>
          <p:cNvSpPr>
            <a:spLocks noGrp="1"/>
          </p:cNvSpPr>
          <p:nvPr>
            <p:ph idx="1"/>
          </p:nvPr>
        </p:nvSpPr>
        <p:spPr>
          <a:xfrm>
            <a:off x="4223982" y="3752850"/>
            <a:ext cx="7485413" cy="2452687"/>
          </a:xfrm>
        </p:spPr>
        <p:txBody>
          <a:bodyPr anchor="ctr">
            <a:normAutofit/>
          </a:bodyPr>
          <a:lstStyle/>
          <a:p>
            <a:r>
              <a:rPr lang="pl-PL" sz="1800" dirty="0" err="1"/>
              <a:t>Use</a:t>
            </a:r>
            <a:r>
              <a:rPr lang="pl-PL" sz="1800" dirty="0"/>
              <a:t> </a:t>
            </a:r>
            <a:r>
              <a:rPr lang="pl-PL" sz="1800" dirty="0" err="1"/>
              <a:t>case</a:t>
            </a:r>
            <a:r>
              <a:rPr lang="pl-PL" sz="1800" dirty="0"/>
              <a:t> </a:t>
            </a:r>
            <a:r>
              <a:rPr lang="pl-PL" sz="1800" dirty="0" err="1"/>
              <a:t>diagrams</a:t>
            </a:r>
            <a:r>
              <a:rPr lang="pl-PL" sz="1800" dirty="0"/>
              <a:t> </a:t>
            </a:r>
            <a:r>
              <a:rPr lang="pl-PL" sz="1800" dirty="0" err="1"/>
              <a:t>are</a:t>
            </a:r>
            <a:r>
              <a:rPr lang="pl-PL" sz="1800" dirty="0"/>
              <a:t> part of UML, </a:t>
            </a:r>
            <a:r>
              <a:rPr lang="pl-PL" sz="1800" dirty="0" err="1"/>
              <a:t>whichis</a:t>
            </a:r>
            <a:r>
              <a:rPr lang="pl-PL" sz="1800" dirty="0"/>
              <a:t> </a:t>
            </a:r>
            <a:r>
              <a:rPr lang="pl-PL" sz="1800" dirty="0" err="1"/>
              <a:t>standardized</a:t>
            </a:r>
            <a:r>
              <a:rPr lang="pl-PL" sz="1800" dirty="0"/>
              <a:t> modeling </a:t>
            </a:r>
            <a:r>
              <a:rPr lang="pl-PL" sz="1800" dirty="0" err="1"/>
              <a:t>language</a:t>
            </a:r>
            <a:r>
              <a:rPr lang="pl-PL" sz="1800" dirty="0"/>
              <a:t> </a:t>
            </a:r>
            <a:r>
              <a:rPr lang="pl-PL" sz="1800" dirty="0" err="1"/>
              <a:t>that</a:t>
            </a:r>
            <a:r>
              <a:rPr lang="pl-PL" sz="1800" dirty="0"/>
              <a:t> </a:t>
            </a:r>
            <a:r>
              <a:rPr lang="pl-PL" sz="1800" dirty="0" err="1"/>
              <a:t>provides</a:t>
            </a:r>
            <a:r>
              <a:rPr lang="pl-PL" sz="1800" dirty="0"/>
              <a:t> a </a:t>
            </a:r>
            <a:r>
              <a:rPr lang="pl-PL" sz="1800" dirty="0" err="1"/>
              <a:t>way</a:t>
            </a:r>
            <a:r>
              <a:rPr lang="pl-PL" sz="1800" dirty="0"/>
              <a:t> to </a:t>
            </a:r>
            <a:r>
              <a:rPr lang="pl-PL" sz="1800" dirty="0" err="1"/>
              <a:t>visualize</a:t>
            </a:r>
            <a:r>
              <a:rPr lang="pl-PL" sz="1800" dirty="0"/>
              <a:t> a system </a:t>
            </a:r>
            <a:r>
              <a:rPr lang="pl-PL" sz="1800" dirty="0" err="1"/>
              <a:t>architectural</a:t>
            </a:r>
            <a:r>
              <a:rPr lang="pl-PL" sz="1800" dirty="0"/>
              <a:t> </a:t>
            </a:r>
            <a:r>
              <a:rPr lang="pl-PL" sz="1800" dirty="0" err="1"/>
              <a:t>blueprints</a:t>
            </a:r>
            <a:endParaRPr lang="pl-PL" sz="1800" dirty="0"/>
          </a:p>
          <a:p>
            <a:r>
              <a:rPr lang="pl-PL" sz="1800" dirty="0" err="1"/>
              <a:t>Represents</a:t>
            </a:r>
            <a:r>
              <a:rPr lang="pl-PL" sz="1800" dirty="0"/>
              <a:t> the </a:t>
            </a:r>
            <a:r>
              <a:rPr lang="pl-PL" sz="1800" dirty="0" err="1"/>
              <a:t>interactions</a:t>
            </a:r>
            <a:r>
              <a:rPr lang="pl-PL" sz="1800" dirty="0"/>
              <a:t> (</a:t>
            </a:r>
            <a:r>
              <a:rPr lang="pl-PL" sz="1800" dirty="0" err="1"/>
              <a:t>use</a:t>
            </a:r>
            <a:r>
              <a:rPr lang="pl-PL" sz="1800" dirty="0"/>
              <a:t> </a:t>
            </a:r>
            <a:r>
              <a:rPr lang="pl-PL" sz="1800" dirty="0" err="1"/>
              <a:t>cases</a:t>
            </a:r>
            <a:r>
              <a:rPr lang="pl-PL" sz="1800" dirty="0"/>
              <a:t>) </a:t>
            </a:r>
            <a:r>
              <a:rPr lang="pl-PL" sz="1800" dirty="0" err="1"/>
              <a:t>between</a:t>
            </a:r>
            <a:r>
              <a:rPr lang="pl-PL" sz="1800" dirty="0"/>
              <a:t> the system and </a:t>
            </a:r>
            <a:r>
              <a:rPr lang="pl-PL" sz="1800" dirty="0" err="1"/>
              <a:t>its</a:t>
            </a:r>
            <a:r>
              <a:rPr lang="pl-PL" sz="1800" dirty="0"/>
              <a:t> </a:t>
            </a:r>
            <a:r>
              <a:rPr lang="pl-PL" sz="1800" dirty="0" err="1"/>
              <a:t>external</a:t>
            </a:r>
            <a:r>
              <a:rPr lang="pl-PL" sz="1800" dirty="0"/>
              <a:t> </a:t>
            </a:r>
            <a:r>
              <a:rPr lang="pl-PL" sz="1800" dirty="0" err="1"/>
              <a:t>entities</a:t>
            </a:r>
            <a:r>
              <a:rPr lang="pl-PL" sz="1800" dirty="0"/>
              <a:t> (</a:t>
            </a:r>
            <a:r>
              <a:rPr lang="pl-PL" sz="1800" dirty="0" err="1"/>
              <a:t>actors</a:t>
            </a:r>
            <a:r>
              <a:rPr lang="pl-PL" sz="1800" dirty="0"/>
              <a:t>). It </a:t>
            </a:r>
            <a:r>
              <a:rPr lang="pl-PL" sz="1800" dirty="0" err="1"/>
              <a:t>is</a:t>
            </a:r>
            <a:r>
              <a:rPr lang="pl-PL" sz="1800" dirty="0"/>
              <a:t> a high-</a:t>
            </a:r>
            <a:r>
              <a:rPr lang="pl-PL" sz="1800" dirty="0" err="1"/>
              <a:t>level</a:t>
            </a:r>
            <a:r>
              <a:rPr lang="pl-PL" sz="1800" dirty="0"/>
              <a:t> </a:t>
            </a:r>
            <a:r>
              <a:rPr lang="pl-PL" sz="1800" dirty="0" err="1"/>
              <a:t>view</a:t>
            </a:r>
            <a:r>
              <a:rPr lang="pl-PL" sz="1800" dirty="0"/>
              <a:t> of </a:t>
            </a:r>
            <a:r>
              <a:rPr lang="pl-PL" sz="1800" dirty="0" err="1"/>
              <a:t>what</a:t>
            </a:r>
            <a:r>
              <a:rPr lang="pl-PL" sz="1800" dirty="0"/>
              <a:t> the system </a:t>
            </a:r>
            <a:r>
              <a:rPr lang="pl-PL" sz="1800" dirty="0" err="1"/>
              <a:t>does</a:t>
            </a:r>
            <a:r>
              <a:rPr lang="pl-PL" sz="1800" dirty="0"/>
              <a:t> </a:t>
            </a:r>
            <a:r>
              <a:rPr lang="pl-PL" sz="1800" dirty="0" err="1"/>
              <a:t>without</a:t>
            </a:r>
            <a:r>
              <a:rPr lang="pl-PL" sz="1800" dirty="0"/>
              <a:t> </a:t>
            </a:r>
            <a:r>
              <a:rPr lang="pl-PL" sz="1800" dirty="0" err="1"/>
              <a:t>getting</a:t>
            </a:r>
            <a:r>
              <a:rPr lang="pl-PL" sz="1800" dirty="0"/>
              <a:t> </a:t>
            </a:r>
            <a:r>
              <a:rPr lang="pl-PL" sz="1800" dirty="0" err="1"/>
              <a:t>into</a:t>
            </a:r>
            <a:r>
              <a:rPr lang="pl-PL" sz="1800" dirty="0"/>
              <a:t> </a:t>
            </a:r>
            <a:r>
              <a:rPr lang="pl-PL" sz="1800" dirty="0" err="1"/>
              <a:t>impelementation</a:t>
            </a:r>
            <a:r>
              <a:rPr lang="pl-PL" sz="1800" dirty="0"/>
              <a:t> </a:t>
            </a:r>
            <a:r>
              <a:rPr lang="pl-PL" sz="1800" dirty="0" err="1"/>
              <a:t>details</a:t>
            </a:r>
            <a:r>
              <a:rPr lang="pl-PL" sz="1800" dirty="0"/>
              <a:t>.</a:t>
            </a:r>
          </a:p>
        </p:txBody>
      </p:sp>
    </p:spTree>
    <p:extLst>
      <p:ext uri="{BB962C8B-B14F-4D97-AF65-F5344CB8AC3E}">
        <p14:creationId xmlns:p14="http://schemas.microsoft.com/office/powerpoint/2010/main" val="423309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CC3EBF5-1FA4-E5FA-06EF-1701F414E62C}"/>
              </a:ext>
            </a:extLst>
          </p:cNvPr>
          <p:cNvSpPr>
            <a:spLocks noGrp="1"/>
          </p:cNvSpPr>
          <p:nvPr>
            <p:ph type="title"/>
          </p:nvPr>
        </p:nvSpPr>
        <p:spPr/>
        <p:txBody>
          <a:bodyPr/>
          <a:lstStyle/>
          <a:p>
            <a:r>
              <a:rPr lang="pl-PL" dirty="0"/>
              <a:t>2. UML </a:t>
            </a:r>
            <a:r>
              <a:rPr lang="pl-PL" dirty="0" err="1"/>
              <a:t>Diggrams</a:t>
            </a:r>
            <a:r>
              <a:rPr lang="pl-PL" dirty="0"/>
              <a:t> – </a:t>
            </a:r>
            <a:r>
              <a:rPr lang="pl-PL" dirty="0" err="1"/>
              <a:t>key</a:t>
            </a:r>
            <a:r>
              <a:rPr lang="pl-PL" dirty="0"/>
              <a:t> Components</a:t>
            </a:r>
          </a:p>
        </p:txBody>
      </p:sp>
      <p:pic>
        <p:nvPicPr>
          <p:cNvPr id="5" name="Symbol zastępczy zawartości 4">
            <a:extLst>
              <a:ext uri="{FF2B5EF4-FFF2-40B4-BE49-F238E27FC236}">
                <a16:creationId xmlns:a16="http://schemas.microsoft.com/office/drawing/2014/main" id="{403669A7-70DC-DBA7-F972-A0CE72EBEA71}"/>
              </a:ext>
            </a:extLst>
          </p:cNvPr>
          <p:cNvPicPr>
            <a:picLocks noGrp="1" noChangeAspect="1"/>
          </p:cNvPicPr>
          <p:nvPr>
            <p:ph idx="1"/>
          </p:nvPr>
        </p:nvPicPr>
        <p:blipFill>
          <a:blip r:embed="rId2"/>
          <a:stretch>
            <a:fillRect/>
          </a:stretch>
        </p:blipFill>
        <p:spPr>
          <a:xfrm>
            <a:off x="900120" y="1552326"/>
            <a:ext cx="1381318" cy="2143424"/>
          </a:xfrm>
        </p:spPr>
      </p:pic>
      <p:pic>
        <p:nvPicPr>
          <p:cNvPr id="7" name="Obraz 6">
            <a:extLst>
              <a:ext uri="{FF2B5EF4-FFF2-40B4-BE49-F238E27FC236}">
                <a16:creationId xmlns:a16="http://schemas.microsoft.com/office/drawing/2014/main" id="{62DCF2D8-E9BB-BD72-CA82-2F6D91072CC3}"/>
              </a:ext>
            </a:extLst>
          </p:cNvPr>
          <p:cNvPicPr>
            <a:picLocks noChangeAspect="1"/>
          </p:cNvPicPr>
          <p:nvPr/>
        </p:nvPicPr>
        <p:blipFill>
          <a:blip r:embed="rId3"/>
          <a:stretch>
            <a:fillRect/>
          </a:stretch>
        </p:blipFill>
        <p:spPr>
          <a:xfrm>
            <a:off x="3430887" y="1976247"/>
            <a:ext cx="1181265" cy="1295581"/>
          </a:xfrm>
          <a:prstGeom prst="rect">
            <a:avLst/>
          </a:prstGeom>
        </p:spPr>
      </p:pic>
      <p:pic>
        <p:nvPicPr>
          <p:cNvPr id="9" name="Obraz 8">
            <a:extLst>
              <a:ext uri="{FF2B5EF4-FFF2-40B4-BE49-F238E27FC236}">
                <a16:creationId xmlns:a16="http://schemas.microsoft.com/office/drawing/2014/main" id="{F92022B6-9D7E-6D47-2926-46249FC63195}"/>
              </a:ext>
            </a:extLst>
          </p:cNvPr>
          <p:cNvPicPr>
            <a:picLocks noChangeAspect="1"/>
          </p:cNvPicPr>
          <p:nvPr/>
        </p:nvPicPr>
        <p:blipFill>
          <a:blip r:embed="rId4"/>
          <a:stretch>
            <a:fillRect/>
          </a:stretch>
        </p:blipFill>
        <p:spPr>
          <a:xfrm>
            <a:off x="8988367" y="2105868"/>
            <a:ext cx="1867161" cy="1238423"/>
          </a:xfrm>
          <a:prstGeom prst="rect">
            <a:avLst/>
          </a:prstGeom>
        </p:spPr>
      </p:pic>
      <p:pic>
        <p:nvPicPr>
          <p:cNvPr id="11" name="Obraz 10">
            <a:extLst>
              <a:ext uri="{FF2B5EF4-FFF2-40B4-BE49-F238E27FC236}">
                <a16:creationId xmlns:a16="http://schemas.microsoft.com/office/drawing/2014/main" id="{FD163BF1-9218-D2EF-EE05-39D2FA916907}"/>
              </a:ext>
            </a:extLst>
          </p:cNvPr>
          <p:cNvPicPr>
            <a:picLocks noChangeAspect="1"/>
          </p:cNvPicPr>
          <p:nvPr/>
        </p:nvPicPr>
        <p:blipFill>
          <a:blip r:embed="rId5"/>
          <a:stretch>
            <a:fillRect/>
          </a:stretch>
        </p:blipFill>
        <p:spPr>
          <a:xfrm>
            <a:off x="6096000" y="1451260"/>
            <a:ext cx="1516723" cy="2134913"/>
          </a:xfrm>
          <a:prstGeom prst="rect">
            <a:avLst/>
          </a:prstGeom>
        </p:spPr>
      </p:pic>
      <p:sp>
        <p:nvSpPr>
          <p:cNvPr id="12" name="pole tekstowe 11">
            <a:extLst>
              <a:ext uri="{FF2B5EF4-FFF2-40B4-BE49-F238E27FC236}">
                <a16:creationId xmlns:a16="http://schemas.microsoft.com/office/drawing/2014/main" id="{E268805A-2BD1-3EEF-DDE1-226F4C9A7827}"/>
              </a:ext>
            </a:extLst>
          </p:cNvPr>
          <p:cNvSpPr txBox="1"/>
          <p:nvPr/>
        </p:nvSpPr>
        <p:spPr>
          <a:xfrm>
            <a:off x="300942" y="3588151"/>
            <a:ext cx="2547314" cy="2523768"/>
          </a:xfrm>
          <a:prstGeom prst="rect">
            <a:avLst/>
          </a:prstGeom>
          <a:noFill/>
        </p:spPr>
        <p:txBody>
          <a:bodyPr wrap="square" rtlCol="0">
            <a:spAutoFit/>
          </a:bodyPr>
          <a:lstStyle/>
          <a:p>
            <a:r>
              <a:rPr lang="pl-PL" dirty="0" err="1"/>
              <a:t>Actor</a:t>
            </a:r>
            <a:r>
              <a:rPr lang="pl-PL" dirty="0"/>
              <a:t>:</a:t>
            </a:r>
            <a:br>
              <a:rPr lang="pl-PL" dirty="0"/>
            </a:br>
            <a:r>
              <a:rPr lang="en-US" sz="1400" dirty="0"/>
              <a:t>An actor—a noun-defined business role—interacts with system functions by triggering use cases while carrying responsibilities (inputs) and expectations (outputs), unlike a user who may play multiple roles (e.g., a professor acting as both instructor and researcher).</a:t>
            </a:r>
            <a:endParaRPr lang="pl-PL" sz="1400" dirty="0"/>
          </a:p>
        </p:txBody>
      </p:sp>
      <p:sp>
        <p:nvSpPr>
          <p:cNvPr id="13" name="pole tekstowe 12">
            <a:extLst>
              <a:ext uri="{FF2B5EF4-FFF2-40B4-BE49-F238E27FC236}">
                <a16:creationId xmlns:a16="http://schemas.microsoft.com/office/drawing/2014/main" id="{3F87A44D-E62B-8608-992B-EB65097950E2}"/>
              </a:ext>
            </a:extLst>
          </p:cNvPr>
          <p:cNvSpPr txBox="1"/>
          <p:nvPr/>
        </p:nvSpPr>
        <p:spPr>
          <a:xfrm>
            <a:off x="2838718" y="3586173"/>
            <a:ext cx="2547314" cy="2092881"/>
          </a:xfrm>
          <a:prstGeom prst="rect">
            <a:avLst/>
          </a:prstGeom>
          <a:noFill/>
        </p:spPr>
        <p:txBody>
          <a:bodyPr wrap="square" rtlCol="0">
            <a:spAutoFit/>
          </a:bodyPr>
          <a:lstStyle/>
          <a:p>
            <a:r>
              <a:rPr lang="pl-PL" dirty="0" err="1"/>
              <a:t>Use</a:t>
            </a:r>
            <a:r>
              <a:rPr lang="pl-PL" dirty="0"/>
              <a:t> Case:</a:t>
            </a:r>
            <a:br>
              <a:rPr lang="pl-PL" dirty="0"/>
            </a:br>
            <a:r>
              <a:rPr lang="en-US" sz="1400" dirty="0"/>
              <a:t>A system function—whether automated or manual—is named by a verb plus a noun (or noun phrase, e.g., "Do something"), and while every actor must be linked to a use case, some use cases may stand alone without an actor.</a:t>
            </a:r>
            <a:endParaRPr lang="pl-PL" sz="1400" dirty="0"/>
          </a:p>
        </p:txBody>
      </p:sp>
      <p:sp>
        <p:nvSpPr>
          <p:cNvPr id="14" name="pole tekstowe 13">
            <a:extLst>
              <a:ext uri="{FF2B5EF4-FFF2-40B4-BE49-F238E27FC236}">
                <a16:creationId xmlns:a16="http://schemas.microsoft.com/office/drawing/2014/main" id="{AA549634-46F9-2545-BB2F-55439D3DD1FF}"/>
              </a:ext>
            </a:extLst>
          </p:cNvPr>
          <p:cNvSpPr txBox="1"/>
          <p:nvPr/>
        </p:nvSpPr>
        <p:spPr>
          <a:xfrm>
            <a:off x="5736247" y="3586173"/>
            <a:ext cx="2547314" cy="3170099"/>
          </a:xfrm>
          <a:prstGeom prst="rect">
            <a:avLst/>
          </a:prstGeom>
          <a:noFill/>
        </p:spPr>
        <p:txBody>
          <a:bodyPr wrap="square" rtlCol="0">
            <a:spAutoFit/>
          </a:bodyPr>
          <a:lstStyle/>
          <a:p>
            <a:r>
              <a:rPr lang="pl-PL" dirty="0" err="1"/>
              <a:t>Boundary</a:t>
            </a:r>
            <a:r>
              <a:rPr lang="pl-PL" dirty="0"/>
              <a:t> of system</a:t>
            </a:r>
            <a:br>
              <a:rPr lang="pl-PL" dirty="0"/>
            </a:br>
            <a:r>
              <a:rPr lang="en-US" sz="1400" dirty="0"/>
              <a:t>The system boundary, defined as the entire system in the requirements document, can also be applied to individual modules in complex systems—such as an ERP system where modules like personnel, payroll, and accounting each serve as boundaries for specific business functions—while the overall system spans all these modules.</a:t>
            </a:r>
            <a:endParaRPr lang="pl-PL" sz="1400" dirty="0"/>
          </a:p>
        </p:txBody>
      </p:sp>
      <p:sp>
        <p:nvSpPr>
          <p:cNvPr id="15" name="pole tekstowe 14">
            <a:extLst>
              <a:ext uri="{FF2B5EF4-FFF2-40B4-BE49-F238E27FC236}">
                <a16:creationId xmlns:a16="http://schemas.microsoft.com/office/drawing/2014/main" id="{AB32BF32-DD21-C826-871E-270FFDE373BE}"/>
              </a:ext>
            </a:extLst>
          </p:cNvPr>
          <p:cNvSpPr txBox="1"/>
          <p:nvPr/>
        </p:nvSpPr>
        <p:spPr>
          <a:xfrm>
            <a:off x="8633776" y="3586173"/>
            <a:ext cx="2547314" cy="1446550"/>
          </a:xfrm>
          <a:prstGeom prst="rect">
            <a:avLst/>
          </a:prstGeom>
          <a:noFill/>
        </p:spPr>
        <p:txBody>
          <a:bodyPr wrap="square" rtlCol="0">
            <a:spAutoFit/>
          </a:bodyPr>
          <a:lstStyle/>
          <a:p>
            <a:r>
              <a:rPr lang="pl-PL" dirty="0" err="1"/>
              <a:t>Communication</a:t>
            </a:r>
            <a:r>
              <a:rPr lang="pl-PL" dirty="0"/>
              <a:t> Link</a:t>
            </a:r>
            <a:br>
              <a:rPr lang="pl-PL" dirty="0"/>
            </a:br>
            <a:r>
              <a:rPr lang="en-US" sz="1400" dirty="0"/>
              <a:t>An actor's participation in a use case is depicted by a solid link, with associations showing that they communicate via messages.</a:t>
            </a:r>
            <a:endParaRPr lang="pl-PL" sz="1400" dirty="0"/>
          </a:p>
        </p:txBody>
      </p:sp>
    </p:spTree>
    <p:extLst>
      <p:ext uri="{BB962C8B-B14F-4D97-AF65-F5344CB8AC3E}">
        <p14:creationId xmlns:p14="http://schemas.microsoft.com/office/powerpoint/2010/main" val="2199534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6EF7F2-2F93-70D6-CF72-5D51865491DC}"/>
              </a:ext>
            </a:extLst>
          </p:cNvPr>
          <p:cNvSpPr>
            <a:spLocks noGrp="1"/>
          </p:cNvSpPr>
          <p:nvPr>
            <p:ph type="title"/>
          </p:nvPr>
        </p:nvSpPr>
        <p:spPr/>
        <p:txBody>
          <a:bodyPr/>
          <a:lstStyle/>
          <a:p>
            <a:r>
              <a:rPr lang="pl-PL" dirty="0"/>
              <a:t>3. </a:t>
            </a:r>
            <a:r>
              <a:rPr lang="pl-PL" dirty="0" err="1"/>
              <a:t>Use</a:t>
            </a:r>
            <a:r>
              <a:rPr lang="pl-PL" dirty="0"/>
              <a:t> Case </a:t>
            </a:r>
            <a:r>
              <a:rPr lang="pl-PL" dirty="0" err="1"/>
              <a:t>Relationships</a:t>
            </a:r>
            <a:endParaRPr lang="pl-PL" dirty="0"/>
          </a:p>
        </p:txBody>
      </p:sp>
      <p:sp>
        <p:nvSpPr>
          <p:cNvPr id="12" name="pole tekstowe 11">
            <a:extLst>
              <a:ext uri="{FF2B5EF4-FFF2-40B4-BE49-F238E27FC236}">
                <a16:creationId xmlns:a16="http://schemas.microsoft.com/office/drawing/2014/main" id="{9A64E330-5544-EBA9-91EC-C6EAF1EA46D4}"/>
              </a:ext>
            </a:extLst>
          </p:cNvPr>
          <p:cNvSpPr txBox="1"/>
          <p:nvPr/>
        </p:nvSpPr>
        <p:spPr>
          <a:xfrm>
            <a:off x="461849" y="1829564"/>
            <a:ext cx="1947554" cy="369332"/>
          </a:xfrm>
          <a:prstGeom prst="rect">
            <a:avLst/>
          </a:prstGeom>
          <a:noFill/>
        </p:spPr>
        <p:txBody>
          <a:bodyPr wrap="square" rtlCol="0">
            <a:spAutoFit/>
          </a:bodyPr>
          <a:lstStyle/>
          <a:p>
            <a:r>
              <a:rPr lang="pl-PL" dirty="0" err="1"/>
              <a:t>Extends</a:t>
            </a:r>
            <a:endParaRPr lang="pl-PL" dirty="0"/>
          </a:p>
        </p:txBody>
      </p:sp>
      <p:sp>
        <p:nvSpPr>
          <p:cNvPr id="13" name="pole tekstowe 12">
            <a:extLst>
              <a:ext uri="{FF2B5EF4-FFF2-40B4-BE49-F238E27FC236}">
                <a16:creationId xmlns:a16="http://schemas.microsoft.com/office/drawing/2014/main" id="{BEC1D642-F4AE-E538-CC0C-65A52FDA6A4B}"/>
              </a:ext>
            </a:extLst>
          </p:cNvPr>
          <p:cNvSpPr txBox="1"/>
          <p:nvPr/>
        </p:nvSpPr>
        <p:spPr>
          <a:xfrm>
            <a:off x="457199" y="3214902"/>
            <a:ext cx="1436915" cy="369332"/>
          </a:xfrm>
          <a:prstGeom prst="rect">
            <a:avLst/>
          </a:prstGeom>
          <a:noFill/>
        </p:spPr>
        <p:txBody>
          <a:bodyPr wrap="square" rtlCol="0">
            <a:spAutoFit/>
          </a:bodyPr>
          <a:lstStyle/>
          <a:p>
            <a:r>
              <a:rPr lang="pl-PL" dirty="0" err="1"/>
              <a:t>Include</a:t>
            </a:r>
            <a:endParaRPr lang="pl-PL" dirty="0"/>
          </a:p>
        </p:txBody>
      </p:sp>
      <p:sp>
        <p:nvSpPr>
          <p:cNvPr id="14" name="pole tekstowe 13">
            <a:extLst>
              <a:ext uri="{FF2B5EF4-FFF2-40B4-BE49-F238E27FC236}">
                <a16:creationId xmlns:a16="http://schemas.microsoft.com/office/drawing/2014/main" id="{128E0681-2D47-3D3E-E586-384F97E38600}"/>
              </a:ext>
            </a:extLst>
          </p:cNvPr>
          <p:cNvSpPr txBox="1"/>
          <p:nvPr/>
        </p:nvSpPr>
        <p:spPr>
          <a:xfrm>
            <a:off x="445324" y="4540546"/>
            <a:ext cx="1662546" cy="369332"/>
          </a:xfrm>
          <a:prstGeom prst="rect">
            <a:avLst/>
          </a:prstGeom>
          <a:noFill/>
        </p:spPr>
        <p:txBody>
          <a:bodyPr wrap="square" rtlCol="0">
            <a:spAutoFit/>
          </a:bodyPr>
          <a:lstStyle/>
          <a:p>
            <a:r>
              <a:rPr lang="pl-PL" dirty="0" err="1"/>
              <a:t>Generalization</a:t>
            </a:r>
            <a:endParaRPr lang="pl-PL" dirty="0"/>
          </a:p>
        </p:txBody>
      </p:sp>
      <p:sp>
        <p:nvSpPr>
          <p:cNvPr id="15" name="pole tekstowe 14">
            <a:extLst>
              <a:ext uri="{FF2B5EF4-FFF2-40B4-BE49-F238E27FC236}">
                <a16:creationId xmlns:a16="http://schemas.microsoft.com/office/drawing/2014/main" id="{03CD5C63-895E-3EB9-DCE6-7F6842566B7D}"/>
              </a:ext>
            </a:extLst>
          </p:cNvPr>
          <p:cNvSpPr txBox="1"/>
          <p:nvPr/>
        </p:nvSpPr>
        <p:spPr>
          <a:xfrm>
            <a:off x="4868883" y="1984178"/>
            <a:ext cx="5937662" cy="954107"/>
          </a:xfrm>
          <a:prstGeom prst="rect">
            <a:avLst/>
          </a:prstGeom>
          <a:noFill/>
        </p:spPr>
        <p:txBody>
          <a:bodyPr wrap="square" rtlCol="0">
            <a:spAutoFit/>
          </a:bodyPr>
          <a:lstStyle/>
          <a:p>
            <a:pPr algn="just"/>
            <a:r>
              <a:rPr lang="en-US" sz="1400" dirty="0"/>
              <a:t>A dotted directed arrow with its tip pointing to the base use case "Login Account" and labeled with the stereotype "&lt;&lt;extends&gt;&gt;" indicates that the "Invalid Password" use case may, as specified by the extension, include behavior from the base use case.</a:t>
            </a:r>
            <a:endParaRPr lang="pl-PL" sz="1400" dirty="0"/>
          </a:p>
        </p:txBody>
      </p:sp>
      <p:sp>
        <p:nvSpPr>
          <p:cNvPr id="16" name="pole tekstowe 15">
            <a:extLst>
              <a:ext uri="{FF2B5EF4-FFF2-40B4-BE49-F238E27FC236}">
                <a16:creationId xmlns:a16="http://schemas.microsoft.com/office/drawing/2014/main" id="{8D492285-C018-4D7B-C9F4-86040E68AE32}"/>
              </a:ext>
            </a:extLst>
          </p:cNvPr>
          <p:cNvSpPr txBox="1"/>
          <p:nvPr/>
        </p:nvSpPr>
        <p:spPr>
          <a:xfrm>
            <a:off x="4868883" y="3269386"/>
            <a:ext cx="5849274" cy="1384995"/>
          </a:xfrm>
          <a:prstGeom prst="rect">
            <a:avLst/>
          </a:prstGeom>
          <a:noFill/>
        </p:spPr>
        <p:txBody>
          <a:bodyPr wrap="square" rtlCol="0">
            <a:spAutoFit/>
          </a:bodyPr>
          <a:lstStyle/>
          <a:p>
            <a:pPr algn="just"/>
            <a:r>
              <a:rPr lang="en-US" sz="1400" dirty="0"/>
              <a:t>When a use case incorporates functionality from another as part of its business process flow, the include (or uses) relationship is depicted with a directed, dotted arrow—from the base (parent) use case to the child use case—labeled with the stereotype "&lt;&lt;include&gt;&gt;" to indicate that an instance of the base use case will include the behavior specified in the child use case.</a:t>
            </a:r>
            <a:endParaRPr lang="pl-PL" sz="1400" dirty="0"/>
          </a:p>
        </p:txBody>
      </p:sp>
      <p:sp>
        <p:nvSpPr>
          <p:cNvPr id="17" name="pole tekstowe 16">
            <a:extLst>
              <a:ext uri="{FF2B5EF4-FFF2-40B4-BE49-F238E27FC236}">
                <a16:creationId xmlns:a16="http://schemas.microsoft.com/office/drawing/2014/main" id="{096A3829-6619-94C0-7C4E-B2D896E86510}"/>
              </a:ext>
            </a:extLst>
          </p:cNvPr>
          <p:cNvSpPr txBox="1"/>
          <p:nvPr/>
        </p:nvSpPr>
        <p:spPr>
          <a:xfrm>
            <a:off x="4868883" y="4808107"/>
            <a:ext cx="5760886" cy="954107"/>
          </a:xfrm>
          <a:prstGeom prst="rect">
            <a:avLst/>
          </a:prstGeom>
          <a:noFill/>
        </p:spPr>
        <p:txBody>
          <a:bodyPr wrap="square" rtlCol="0">
            <a:spAutoFit/>
          </a:bodyPr>
          <a:lstStyle/>
          <a:p>
            <a:r>
              <a:rPr lang="en-US" sz="1400" dirty="0"/>
              <a:t>A generalization relationship, depicted by a directed arrow with a triangle arrowhead (child at the base and tip pointing to the parent), signifies a parent-child dynamic where the child use case enhances the parent's behavior.</a:t>
            </a:r>
            <a:endParaRPr lang="pl-PL" sz="1400" dirty="0"/>
          </a:p>
        </p:txBody>
      </p:sp>
      <p:pic>
        <p:nvPicPr>
          <p:cNvPr id="3076" name="Picture 4" descr="Use Case Diagram Notation - Extend">
            <a:extLst>
              <a:ext uri="{FF2B5EF4-FFF2-40B4-BE49-F238E27FC236}">
                <a16:creationId xmlns:a16="http://schemas.microsoft.com/office/drawing/2014/main" id="{DDC1C227-3643-6DA2-0574-3959B5787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680" y="2322683"/>
            <a:ext cx="4219575" cy="5715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Use Case Diagram Notation - Include">
            <a:extLst>
              <a:ext uri="{FF2B5EF4-FFF2-40B4-BE49-F238E27FC236}">
                <a16:creationId xmlns:a16="http://schemas.microsoft.com/office/drawing/2014/main" id="{82BFB5EA-C1F3-E883-A63F-EAA6787D7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902" y="3779575"/>
            <a:ext cx="3657688" cy="45721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Use Case Diagram Notation - Generalization">
            <a:extLst>
              <a:ext uri="{FF2B5EF4-FFF2-40B4-BE49-F238E27FC236}">
                <a16:creationId xmlns:a16="http://schemas.microsoft.com/office/drawing/2014/main" id="{E3AAE8AF-9767-439F-A2A2-2A84623584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5285160"/>
            <a:ext cx="4411684" cy="391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32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838A8CA-1542-B280-FE92-CBC03B2F6E99}"/>
              </a:ext>
            </a:extLst>
          </p:cNvPr>
          <p:cNvSpPr>
            <a:spLocks noGrp="1"/>
          </p:cNvSpPr>
          <p:nvPr>
            <p:ph type="title"/>
          </p:nvPr>
        </p:nvSpPr>
        <p:spPr>
          <a:xfrm>
            <a:off x="838200" y="2552740"/>
            <a:ext cx="10515600" cy="1325563"/>
          </a:xfrm>
        </p:spPr>
        <p:txBody>
          <a:bodyPr/>
          <a:lstStyle/>
          <a:p>
            <a:r>
              <a:rPr lang="pl-PL" dirty="0"/>
              <a:t>4. </a:t>
            </a:r>
            <a:r>
              <a:rPr lang="pl-PL" dirty="0" err="1"/>
              <a:t>Use</a:t>
            </a:r>
            <a:r>
              <a:rPr lang="pl-PL" dirty="0"/>
              <a:t> Case </a:t>
            </a:r>
            <a:r>
              <a:rPr lang="pl-PL" dirty="0" err="1"/>
              <a:t>Examples</a:t>
            </a:r>
            <a:endParaRPr lang="pl-PL" dirty="0"/>
          </a:p>
        </p:txBody>
      </p:sp>
    </p:spTree>
    <p:extLst>
      <p:ext uri="{BB962C8B-B14F-4D97-AF65-F5344CB8AC3E}">
        <p14:creationId xmlns:p14="http://schemas.microsoft.com/office/powerpoint/2010/main" val="112622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7FD2AB0-2571-15F5-5DC3-87BDFF55C089}"/>
              </a:ext>
            </a:extLst>
          </p:cNvPr>
          <p:cNvSpPr>
            <a:spLocks noGrp="1"/>
          </p:cNvSpPr>
          <p:nvPr>
            <p:ph type="title"/>
          </p:nvPr>
        </p:nvSpPr>
        <p:spPr/>
        <p:txBody>
          <a:bodyPr/>
          <a:lstStyle/>
          <a:p>
            <a:r>
              <a:rPr lang="pl-PL" dirty="0"/>
              <a:t>4.1. </a:t>
            </a:r>
            <a:r>
              <a:rPr lang="pl-PL" dirty="0" err="1"/>
              <a:t>Use</a:t>
            </a:r>
            <a:r>
              <a:rPr lang="pl-PL" dirty="0"/>
              <a:t> Case </a:t>
            </a:r>
            <a:r>
              <a:rPr lang="pl-PL" dirty="0" err="1"/>
              <a:t>Example</a:t>
            </a:r>
            <a:r>
              <a:rPr lang="pl-PL" dirty="0"/>
              <a:t> – </a:t>
            </a:r>
            <a:r>
              <a:rPr lang="pl-PL" dirty="0" err="1"/>
              <a:t>Association</a:t>
            </a:r>
            <a:r>
              <a:rPr lang="pl-PL" dirty="0"/>
              <a:t> Link</a:t>
            </a:r>
          </a:p>
        </p:txBody>
      </p:sp>
      <p:pic>
        <p:nvPicPr>
          <p:cNvPr id="5" name="Obraz 4">
            <a:extLst>
              <a:ext uri="{FF2B5EF4-FFF2-40B4-BE49-F238E27FC236}">
                <a16:creationId xmlns:a16="http://schemas.microsoft.com/office/drawing/2014/main" id="{D2E47CD9-57F6-C8C4-6D36-1575D75F0889}"/>
              </a:ext>
            </a:extLst>
          </p:cNvPr>
          <p:cNvPicPr>
            <a:picLocks noChangeAspect="1"/>
          </p:cNvPicPr>
          <p:nvPr/>
        </p:nvPicPr>
        <p:blipFill>
          <a:blip r:embed="rId2"/>
          <a:stretch>
            <a:fillRect/>
          </a:stretch>
        </p:blipFill>
        <p:spPr>
          <a:xfrm>
            <a:off x="2840957" y="2243096"/>
            <a:ext cx="6510085" cy="2542659"/>
          </a:xfrm>
          <a:prstGeom prst="rect">
            <a:avLst/>
          </a:prstGeom>
        </p:spPr>
      </p:pic>
    </p:spTree>
    <p:extLst>
      <p:ext uri="{BB962C8B-B14F-4D97-AF65-F5344CB8AC3E}">
        <p14:creationId xmlns:p14="http://schemas.microsoft.com/office/powerpoint/2010/main" val="204539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1D189-6257-8A78-BE89-712EBF9C991A}"/>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2FC39BCE-FA6F-782C-35CC-FDD3356BF0DE}"/>
              </a:ext>
            </a:extLst>
          </p:cNvPr>
          <p:cNvSpPr>
            <a:spLocks noGrp="1"/>
          </p:cNvSpPr>
          <p:nvPr>
            <p:ph type="title"/>
          </p:nvPr>
        </p:nvSpPr>
        <p:spPr/>
        <p:txBody>
          <a:bodyPr/>
          <a:lstStyle/>
          <a:p>
            <a:r>
              <a:rPr lang="pl-PL" dirty="0"/>
              <a:t>4.2. </a:t>
            </a:r>
            <a:r>
              <a:rPr lang="pl-PL" dirty="0" err="1"/>
              <a:t>Use</a:t>
            </a:r>
            <a:r>
              <a:rPr lang="pl-PL" dirty="0"/>
              <a:t> Case </a:t>
            </a:r>
            <a:r>
              <a:rPr lang="pl-PL" dirty="0" err="1"/>
              <a:t>Example</a:t>
            </a:r>
            <a:r>
              <a:rPr lang="pl-PL" dirty="0"/>
              <a:t> – </a:t>
            </a:r>
            <a:r>
              <a:rPr lang="pl-PL" dirty="0" err="1"/>
              <a:t>Include</a:t>
            </a:r>
            <a:r>
              <a:rPr lang="pl-PL" dirty="0"/>
              <a:t> </a:t>
            </a:r>
            <a:r>
              <a:rPr lang="pl-PL" dirty="0" err="1"/>
              <a:t>Relationship</a:t>
            </a:r>
            <a:endParaRPr lang="pl-PL" dirty="0"/>
          </a:p>
        </p:txBody>
      </p:sp>
      <p:pic>
        <p:nvPicPr>
          <p:cNvPr id="4" name="Obraz 3">
            <a:extLst>
              <a:ext uri="{FF2B5EF4-FFF2-40B4-BE49-F238E27FC236}">
                <a16:creationId xmlns:a16="http://schemas.microsoft.com/office/drawing/2014/main" id="{FF09FA17-445E-BA44-66B5-6A01BE16A9CB}"/>
              </a:ext>
            </a:extLst>
          </p:cNvPr>
          <p:cNvPicPr>
            <a:picLocks noChangeAspect="1"/>
          </p:cNvPicPr>
          <p:nvPr/>
        </p:nvPicPr>
        <p:blipFill>
          <a:blip r:embed="rId2"/>
          <a:stretch>
            <a:fillRect/>
          </a:stretch>
        </p:blipFill>
        <p:spPr>
          <a:xfrm>
            <a:off x="2996592" y="2185781"/>
            <a:ext cx="6198815" cy="2884983"/>
          </a:xfrm>
          <a:prstGeom prst="rect">
            <a:avLst/>
          </a:prstGeom>
        </p:spPr>
      </p:pic>
    </p:spTree>
    <p:extLst>
      <p:ext uri="{BB962C8B-B14F-4D97-AF65-F5344CB8AC3E}">
        <p14:creationId xmlns:p14="http://schemas.microsoft.com/office/powerpoint/2010/main" val="89821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34B0C-3C4A-4DFC-ADB4-07B4AC530A17}"/>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7EF4A5A7-DCBE-0EFA-769F-6BA89FBE3871}"/>
              </a:ext>
            </a:extLst>
          </p:cNvPr>
          <p:cNvSpPr>
            <a:spLocks noGrp="1"/>
          </p:cNvSpPr>
          <p:nvPr>
            <p:ph type="title"/>
          </p:nvPr>
        </p:nvSpPr>
        <p:spPr/>
        <p:txBody>
          <a:bodyPr/>
          <a:lstStyle/>
          <a:p>
            <a:r>
              <a:rPr lang="pl-PL" dirty="0"/>
              <a:t>4.2. </a:t>
            </a:r>
            <a:r>
              <a:rPr lang="pl-PL" dirty="0" err="1"/>
              <a:t>Use</a:t>
            </a:r>
            <a:r>
              <a:rPr lang="pl-PL" dirty="0"/>
              <a:t> Case </a:t>
            </a:r>
            <a:r>
              <a:rPr lang="pl-PL" dirty="0" err="1"/>
              <a:t>Example</a:t>
            </a:r>
            <a:r>
              <a:rPr lang="pl-PL" dirty="0"/>
              <a:t> – </a:t>
            </a:r>
            <a:r>
              <a:rPr lang="pl-PL" dirty="0" err="1"/>
              <a:t>Restauration</a:t>
            </a:r>
            <a:endParaRPr lang="pl-PL" dirty="0"/>
          </a:p>
        </p:txBody>
      </p:sp>
      <p:pic>
        <p:nvPicPr>
          <p:cNvPr id="3" name="Picture 2">
            <a:extLst>
              <a:ext uri="{FF2B5EF4-FFF2-40B4-BE49-F238E27FC236}">
                <a16:creationId xmlns:a16="http://schemas.microsoft.com/office/drawing/2014/main" id="{97C93659-F0B2-54BE-6359-AB8DDFAC8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476" y="1322965"/>
            <a:ext cx="9617047" cy="5324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652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89DE1DF-C5EA-73A6-0C33-05F5C8130821}"/>
              </a:ext>
            </a:extLst>
          </p:cNvPr>
          <p:cNvSpPr>
            <a:spLocks noGrp="1"/>
          </p:cNvSpPr>
          <p:nvPr>
            <p:ph type="title"/>
          </p:nvPr>
        </p:nvSpPr>
        <p:spPr/>
        <p:txBody>
          <a:bodyPr/>
          <a:lstStyle/>
          <a:p>
            <a:r>
              <a:rPr lang="pl-PL" dirty="0"/>
              <a:t>5. </a:t>
            </a:r>
            <a:r>
              <a:rPr lang="pl-PL" dirty="0" err="1"/>
              <a:t>Use</a:t>
            </a:r>
            <a:r>
              <a:rPr lang="pl-PL" dirty="0"/>
              <a:t> Case </a:t>
            </a:r>
            <a:r>
              <a:rPr lang="pl-PL" dirty="0" err="1"/>
              <a:t>Levels</a:t>
            </a:r>
            <a:r>
              <a:rPr lang="pl-PL" dirty="0"/>
              <a:t> of </a:t>
            </a:r>
            <a:r>
              <a:rPr lang="pl-PL" dirty="0" err="1"/>
              <a:t>Details</a:t>
            </a:r>
            <a:endParaRPr lang="pl-PL" dirty="0"/>
          </a:p>
        </p:txBody>
      </p:sp>
      <p:sp>
        <p:nvSpPr>
          <p:cNvPr id="3" name="Symbol zastępczy zawartości 2">
            <a:extLst>
              <a:ext uri="{FF2B5EF4-FFF2-40B4-BE49-F238E27FC236}">
                <a16:creationId xmlns:a16="http://schemas.microsoft.com/office/drawing/2014/main" id="{132ADC1E-233C-3FBB-222A-4FBDA2F18700}"/>
              </a:ext>
            </a:extLst>
          </p:cNvPr>
          <p:cNvSpPr>
            <a:spLocks noGrp="1"/>
          </p:cNvSpPr>
          <p:nvPr>
            <p:ph idx="1"/>
          </p:nvPr>
        </p:nvSpPr>
        <p:spPr>
          <a:xfrm>
            <a:off x="629855" y="1790901"/>
            <a:ext cx="5678347" cy="4351338"/>
          </a:xfrm>
        </p:spPr>
        <p:txBody>
          <a:bodyPr/>
          <a:lstStyle/>
          <a:p>
            <a:pPr marL="0" indent="0" algn="just">
              <a:buNone/>
            </a:pPr>
            <a:r>
              <a:rPr lang="en-US" dirty="0"/>
              <a:t>Use case granularity describes how information is organized and detailed in use case specifications, improving communication and planning between stakeholders and developers—a concept Alastair Cockburn illustrates in Writing Effective Use Cases by likening different goal levels to the varying depths of the sea.</a:t>
            </a:r>
            <a:endParaRPr lang="pl-PL" dirty="0"/>
          </a:p>
        </p:txBody>
      </p:sp>
      <p:pic>
        <p:nvPicPr>
          <p:cNvPr id="2050" name="Picture 2" descr="Different levels of details of use case">
            <a:extLst>
              <a:ext uri="{FF2B5EF4-FFF2-40B4-BE49-F238E27FC236}">
                <a16:creationId xmlns:a16="http://schemas.microsoft.com/office/drawing/2014/main" id="{72E44A2E-81AE-AEB2-62F4-B1AA4D5FC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6770" y="1989841"/>
            <a:ext cx="4905375" cy="369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639005"/>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4F6B459353F1C64FAB30A65BAF2C41A1" ma:contentTypeVersion="19" ma:contentTypeDescription="Utwórz nowy dokument." ma:contentTypeScope="" ma:versionID="de57e96d0fa6447b429408cbd8095693">
  <xsd:schema xmlns:xsd="http://www.w3.org/2001/XMLSchema" xmlns:xs="http://www.w3.org/2001/XMLSchema" xmlns:p="http://schemas.microsoft.com/office/2006/metadata/properties" xmlns:ns3="2ded4c46-f8aa-44a6-8c17-4f883dd1b9b2" xmlns:ns4="c1857b0a-d41c-474c-95e6-a62bb716f0d7" targetNamespace="http://schemas.microsoft.com/office/2006/metadata/properties" ma:root="true" ma:fieldsID="6e2c47b24283941af66e3aa5a8ab1b21" ns3:_="" ns4:_="">
    <xsd:import namespace="2ded4c46-f8aa-44a6-8c17-4f883dd1b9b2"/>
    <xsd:import namespace="c1857b0a-d41c-474c-95e6-a62bb716f0d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ServiceAutoKeyPoints" minOccurs="0"/>
                <xsd:element ref="ns4:MediaServiceKeyPoints" minOccurs="0"/>
                <xsd:element ref="ns4:MediaServiceLocation" minOccurs="0"/>
                <xsd:element ref="ns4:MediaLengthInSeconds" minOccurs="0"/>
                <xsd:element ref="ns4:_activity" minOccurs="0"/>
                <xsd:element ref="ns4:MediaServiceObjectDetectorVersions" minOccurs="0"/>
                <xsd:element ref="ns4:MediaServiceSystemTags" minOccurs="0"/>
                <xsd:element ref="ns4:MediaServiceSearchProperties" minOccurs="0"/>
                <xsd:element ref="ns4: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ed4c46-f8aa-44a6-8c17-4f883dd1b9b2" elementFormDefault="qualified">
    <xsd:import namespace="http://schemas.microsoft.com/office/2006/documentManagement/types"/>
    <xsd:import namespace="http://schemas.microsoft.com/office/infopath/2007/PartnerControls"/>
    <xsd:element name="SharedWithUsers" ma:index="8"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Udostępnione dla — szczegóły" ma:internalName="SharedWithDetails" ma:readOnly="true">
      <xsd:simpleType>
        <xsd:restriction base="dms:Note">
          <xsd:maxLength value="255"/>
        </xsd:restriction>
      </xsd:simpleType>
    </xsd:element>
    <xsd:element name="SharingHintHash" ma:index="10" nillable="true" ma:displayName="Skrót wskazówki dotyczącej udostępniania"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1857b0a-d41c-474c-95e6-a62bb716f0d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BillingMetadata" ma:index="26" nillable="true" ma:displayName="MediaServiceBillingMetadata" ma:hidden="true" ma:internalName="MediaServiceBilling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1857b0a-d41c-474c-95e6-a62bb716f0d7" xsi:nil="true"/>
  </documentManagement>
</p:properties>
</file>

<file path=customXml/itemProps1.xml><?xml version="1.0" encoding="utf-8"?>
<ds:datastoreItem xmlns:ds="http://schemas.openxmlformats.org/officeDocument/2006/customXml" ds:itemID="{9E8CB014-A06E-494E-9E3B-5514D0054C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ed4c46-f8aa-44a6-8c17-4f883dd1b9b2"/>
    <ds:schemaRef ds:uri="c1857b0a-d41c-474c-95e6-a62bb716f0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CED295-FA1E-4C8D-9BFC-DE0212DF4DB2}">
  <ds:schemaRefs>
    <ds:schemaRef ds:uri="http://schemas.microsoft.com/sharepoint/v3/contenttype/forms"/>
  </ds:schemaRefs>
</ds:datastoreItem>
</file>

<file path=customXml/itemProps3.xml><?xml version="1.0" encoding="utf-8"?>
<ds:datastoreItem xmlns:ds="http://schemas.openxmlformats.org/officeDocument/2006/customXml" ds:itemID="{68F8D642-FF3A-4EDD-A206-D9DD5FD0EA53}">
  <ds:schemaRefs>
    <ds:schemaRef ds:uri="http://purl.org/dc/elements/1.1/"/>
    <ds:schemaRef ds:uri="2ded4c46-f8aa-44a6-8c17-4f883dd1b9b2"/>
    <ds:schemaRef ds:uri="http://schemas.microsoft.com/office/2006/documentManagement/types"/>
    <ds:schemaRef ds:uri="c1857b0a-d41c-474c-95e6-a62bb716f0d7"/>
    <ds:schemaRef ds:uri="http://purl.org/dc/terms/"/>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85</TotalTime>
  <Words>660</Words>
  <Application>Microsoft Office PowerPoint</Application>
  <PresentationFormat>Panoramiczny</PresentationFormat>
  <Paragraphs>36</Paragraphs>
  <Slides>12</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12</vt:i4>
      </vt:variant>
    </vt:vector>
  </HeadingPairs>
  <TitlesOfParts>
    <vt:vector size="17" baseType="lpstr">
      <vt:lpstr>Aptos</vt:lpstr>
      <vt:lpstr>Aptos Display</vt:lpstr>
      <vt:lpstr>Arial</vt:lpstr>
      <vt:lpstr>Mulish</vt:lpstr>
      <vt:lpstr>Motyw pakietu Office</vt:lpstr>
      <vt:lpstr>UML Use Case Diagrams</vt:lpstr>
      <vt:lpstr>1. Intrudaction: What is use case diagrams?</vt:lpstr>
      <vt:lpstr>2. UML Diggrams – key Components</vt:lpstr>
      <vt:lpstr>3. Use Case Relationships</vt:lpstr>
      <vt:lpstr>4. Use Case Examples</vt:lpstr>
      <vt:lpstr>4.1. Use Case Example – Association Link</vt:lpstr>
      <vt:lpstr>4.2. Use Case Example – Include Relationship</vt:lpstr>
      <vt:lpstr>4.2. Use Case Example – Restauration</vt:lpstr>
      <vt:lpstr>5. Use Case Levels of Details</vt:lpstr>
      <vt:lpstr>6. Use Case – Common mistakes</vt:lpstr>
      <vt:lpstr>Bibliography</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Kawka Maciej</dc:creator>
  <cp:lastModifiedBy>Kawka Maciej</cp:lastModifiedBy>
  <cp:revision>5</cp:revision>
  <dcterms:created xsi:type="dcterms:W3CDTF">2025-04-06T14:09:08Z</dcterms:created>
  <dcterms:modified xsi:type="dcterms:W3CDTF">2025-04-06T15:39:37Z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0x0101004F6B459353F1C64FAB30A65BAF2C41A1</vt:lpwstr>
  </property>
</Properties>
</file>