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2" r:id="rId3"/>
    <p:sldId id="268" r:id="rId4"/>
    <p:sldId id="261" r:id="rId5"/>
    <p:sldId id="263" r:id="rId6"/>
    <p:sldId id="265" r:id="rId7"/>
    <p:sldId id="267" r:id="rId8"/>
    <p:sldId id="266" r:id="rId9"/>
    <p:sldId id="269" r:id="rId10"/>
    <p:sldId id="271" r:id="rId11"/>
    <p:sldId id="272" r:id="rId12"/>
    <p:sldId id="270" r:id="rId13"/>
    <p:sldId id="264" r:id="rId14"/>
    <p:sldId id="260"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6B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E4E176-E0F0-41D1-A36E-19E441A06881}" v="23" dt="2022-12-08T19:15:50.364"/>
    <p1510:client id="{529BCB4C-E7EE-4906-8020-C6DF7264EF1E}" v="494" vWet="501" dt="2022-12-08T19:15:48.8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102"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3C10E2-4399-408F-AA14-9F367FC45FB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EF22149-49A5-4502-87A2-DF5169234403}">
      <dgm:prSet/>
      <dgm:spPr/>
      <dgm:t>
        <a:bodyPr/>
        <a:lstStyle/>
        <a:p>
          <a:pPr>
            <a:lnSpc>
              <a:spcPct val="100000"/>
            </a:lnSpc>
          </a:pPr>
          <a:r>
            <a:rPr lang="pl-PL"/>
            <a:t>Zapewnienie ciągłej poprawy jakości produktów lub usług</a:t>
          </a:r>
          <a:endParaRPr lang="en-US"/>
        </a:p>
      </dgm:t>
    </dgm:pt>
    <dgm:pt modelId="{B9E0EE64-797F-403A-9562-3BBE9599042D}" type="parTrans" cxnId="{AE14FE4C-4C36-47B5-88E8-055632577865}">
      <dgm:prSet/>
      <dgm:spPr/>
      <dgm:t>
        <a:bodyPr/>
        <a:lstStyle/>
        <a:p>
          <a:endParaRPr lang="en-US"/>
        </a:p>
      </dgm:t>
    </dgm:pt>
    <dgm:pt modelId="{83205CF9-3D77-4B00-A968-34915C9CF7DB}" type="sibTrans" cxnId="{AE14FE4C-4C36-47B5-88E8-055632577865}">
      <dgm:prSet/>
      <dgm:spPr/>
      <dgm:t>
        <a:bodyPr/>
        <a:lstStyle/>
        <a:p>
          <a:pPr>
            <a:lnSpc>
              <a:spcPct val="100000"/>
            </a:lnSpc>
          </a:pPr>
          <a:endParaRPr lang="en-US"/>
        </a:p>
      </dgm:t>
    </dgm:pt>
    <dgm:pt modelId="{0DE2F9DB-F90B-4A11-B53A-96E774A608C1}">
      <dgm:prSet/>
      <dgm:spPr/>
      <dgm:t>
        <a:bodyPr/>
        <a:lstStyle/>
        <a:p>
          <a:pPr>
            <a:lnSpc>
              <a:spcPct val="100000"/>
            </a:lnSpc>
          </a:pPr>
          <a:r>
            <a:rPr lang="pl-PL"/>
            <a:t>Pozyskanie klientów przez wzbudzenie zaufania do organizacji</a:t>
          </a:r>
          <a:endParaRPr lang="en-US"/>
        </a:p>
      </dgm:t>
    </dgm:pt>
    <dgm:pt modelId="{64F07D41-CB65-4720-B7C6-8B1FE683035F}" type="parTrans" cxnId="{46FDDB31-447D-452F-8F2A-F084AAEB2896}">
      <dgm:prSet/>
      <dgm:spPr/>
      <dgm:t>
        <a:bodyPr/>
        <a:lstStyle/>
        <a:p>
          <a:endParaRPr lang="en-US"/>
        </a:p>
      </dgm:t>
    </dgm:pt>
    <dgm:pt modelId="{6F859CD4-6526-4865-93CA-74D284022793}" type="sibTrans" cxnId="{46FDDB31-447D-452F-8F2A-F084AAEB2896}">
      <dgm:prSet/>
      <dgm:spPr/>
      <dgm:t>
        <a:bodyPr/>
        <a:lstStyle/>
        <a:p>
          <a:pPr>
            <a:lnSpc>
              <a:spcPct val="100000"/>
            </a:lnSpc>
          </a:pPr>
          <a:endParaRPr lang="en-US"/>
        </a:p>
      </dgm:t>
    </dgm:pt>
    <dgm:pt modelId="{719E2D07-6FAA-4253-A3C4-A4B9C517F8E2}">
      <dgm:prSet/>
      <dgm:spPr/>
      <dgm:t>
        <a:bodyPr/>
        <a:lstStyle/>
        <a:p>
          <a:pPr>
            <a:lnSpc>
              <a:spcPct val="100000"/>
            </a:lnSpc>
          </a:pPr>
          <a:r>
            <a:rPr lang="pl-PL"/>
            <a:t>Zachowanie spójności procedur obejmujących działalność firmy</a:t>
          </a:r>
          <a:endParaRPr lang="en-US"/>
        </a:p>
      </dgm:t>
    </dgm:pt>
    <dgm:pt modelId="{BED03A05-6438-4334-B4AB-334066DB0F85}" type="parTrans" cxnId="{31A990D1-FE49-42F6-A19C-D13E0CA9FCBE}">
      <dgm:prSet/>
      <dgm:spPr/>
      <dgm:t>
        <a:bodyPr/>
        <a:lstStyle/>
        <a:p>
          <a:endParaRPr lang="en-US"/>
        </a:p>
      </dgm:t>
    </dgm:pt>
    <dgm:pt modelId="{A9EAAC14-89A4-42E1-AF73-AF51E0F7CD3F}" type="sibTrans" cxnId="{31A990D1-FE49-42F6-A19C-D13E0CA9FCBE}">
      <dgm:prSet/>
      <dgm:spPr/>
      <dgm:t>
        <a:bodyPr/>
        <a:lstStyle/>
        <a:p>
          <a:pPr>
            <a:lnSpc>
              <a:spcPct val="100000"/>
            </a:lnSpc>
          </a:pPr>
          <a:endParaRPr lang="en-US"/>
        </a:p>
      </dgm:t>
    </dgm:pt>
    <dgm:pt modelId="{C9DB4E86-E07F-4838-9BEB-410C6F0BD270}">
      <dgm:prSet/>
      <dgm:spPr/>
      <dgm:t>
        <a:bodyPr/>
        <a:lstStyle/>
        <a:p>
          <a:pPr>
            <a:lnSpc>
              <a:spcPct val="100000"/>
            </a:lnSpc>
          </a:pPr>
          <a:r>
            <a:rPr lang="pl-PL"/>
            <a:t>Zabezpieczenie przedsiębiorstwa przez wykrywanie błędów jeszcze przed publikacją produktu</a:t>
          </a:r>
          <a:endParaRPr lang="en-US"/>
        </a:p>
      </dgm:t>
    </dgm:pt>
    <dgm:pt modelId="{6CB0F753-98F8-4CCF-862F-367ECD6C0FD8}" type="parTrans" cxnId="{02FD1B63-2AF5-46EA-BE3C-FBE6271D41FA}">
      <dgm:prSet/>
      <dgm:spPr/>
      <dgm:t>
        <a:bodyPr/>
        <a:lstStyle/>
        <a:p>
          <a:endParaRPr lang="en-US"/>
        </a:p>
      </dgm:t>
    </dgm:pt>
    <dgm:pt modelId="{C71C6DAD-E46B-409B-BEE9-69F2A288DC44}" type="sibTrans" cxnId="{02FD1B63-2AF5-46EA-BE3C-FBE6271D41FA}">
      <dgm:prSet/>
      <dgm:spPr/>
      <dgm:t>
        <a:bodyPr/>
        <a:lstStyle/>
        <a:p>
          <a:pPr>
            <a:lnSpc>
              <a:spcPct val="100000"/>
            </a:lnSpc>
          </a:pPr>
          <a:endParaRPr lang="en-US"/>
        </a:p>
      </dgm:t>
    </dgm:pt>
    <dgm:pt modelId="{7C02EBE5-3A1B-47A1-BE2D-C205471970F9}">
      <dgm:prSet/>
      <dgm:spPr/>
      <dgm:t>
        <a:bodyPr/>
        <a:lstStyle/>
        <a:p>
          <a:pPr>
            <a:lnSpc>
              <a:spcPct val="100000"/>
            </a:lnSpc>
          </a:pPr>
          <a:r>
            <a:rPr lang="pl-PL"/>
            <a:t>Wzrost rentowności przedsiębiorstwa oraz zadowolenia (również finansowego) pracowników</a:t>
          </a:r>
          <a:endParaRPr lang="en-US"/>
        </a:p>
      </dgm:t>
    </dgm:pt>
    <dgm:pt modelId="{8AE7C417-D477-4528-B4D4-B5141E5405CA}" type="parTrans" cxnId="{AC5A0EA5-9044-45F3-9C20-84C8092E52EA}">
      <dgm:prSet/>
      <dgm:spPr/>
      <dgm:t>
        <a:bodyPr/>
        <a:lstStyle/>
        <a:p>
          <a:endParaRPr lang="en-US"/>
        </a:p>
      </dgm:t>
    </dgm:pt>
    <dgm:pt modelId="{4FDBA3C7-3FCA-4A5E-A215-21BC47F0FF9D}" type="sibTrans" cxnId="{AC5A0EA5-9044-45F3-9C20-84C8092E52EA}">
      <dgm:prSet/>
      <dgm:spPr/>
      <dgm:t>
        <a:bodyPr/>
        <a:lstStyle/>
        <a:p>
          <a:endParaRPr lang="en-US"/>
        </a:p>
      </dgm:t>
    </dgm:pt>
    <dgm:pt modelId="{EB6609A0-C006-422E-A3EC-6065B26975CB}" type="pres">
      <dgm:prSet presAssocID="{F43C10E2-4399-408F-AA14-9F367FC45FB0}" presName="root" presStyleCnt="0">
        <dgm:presLayoutVars>
          <dgm:dir/>
          <dgm:resizeHandles val="exact"/>
        </dgm:presLayoutVars>
      </dgm:prSet>
      <dgm:spPr/>
    </dgm:pt>
    <dgm:pt modelId="{D46EB765-ED3E-4CCD-B65E-5E9690E8F9C7}" type="pres">
      <dgm:prSet presAssocID="{1EF22149-49A5-4502-87A2-DF5169234403}" presName="compNode" presStyleCnt="0"/>
      <dgm:spPr/>
    </dgm:pt>
    <dgm:pt modelId="{0FE15E64-30C8-4AD8-828B-21BBC377F29A}" type="pres">
      <dgm:prSet presAssocID="{1EF22149-49A5-4502-87A2-DF5169234403}" presName="bgRect" presStyleLbl="bgShp" presStyleIdx="0" presStyleCnt="5"/>
      <dgm:spPr/>
    </dgm:pt>
    <dgm:pt modelId="{20380544-ACE8-4307-8BF7-582639E1B8BD}" type="pres">
      <dgm:prSet presAssocID="{1EF22149-49A5-4502-87A2-DF516923440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B1D3B8AF-1FD6-4FEB-8A06-D957A5988658}" type="pres">
      <dgm:prSet presAssocID="{1EF22149-49A5-4502-87A2-DF5169234403}" presName="spaceRect" presStyleCnt="0"/>
      <dgm:spPr/>
    </dgm:pt>
    <dgm:pt modelId="{296BBD8E-1E61-4E6B-8A1C-D3AD8E7D8756}" type="pres">
      <dgm:prSet presAssocID="{1EF22149-49A5-4502-87A2-DF5169234403}" presName="parTx" presStyleLbl="revTx" presStyleIdx="0" presStyleCnt="5">
        <dgm:presLayoutVars>
          <dgm:chMax val="0"/>
          <dgm:chPref val="0"/>
        </dgm:presLayoutVars>
      </dgm:prSet>
      <dgm:spPr/>
    </dgm:pt>
    <dgm:pt modelId="{C8529373-7F96-4D50-960F-5569C4EDE5F2}" type="pres">
      <dgm:prSet presAssocID="{83205CF9-3D77-4B00-A968-34915C9CF7DB}" presName="sibTrans" presStyleCnt="0"/>
      <dgm:spPr/>
    </dgm:pt>
    <dgm:pt modelId="{7B1AC3E4-A08D-490F-A19C-8C6D064E5192}" type="pres">
      <dgm:prSet presAssocID="{0DE2F9DB-F90B-4A11-B53A-96E774A608C1}" presName="compNode" presStyleCnt="0"/>
      <dgm:spPr/>
    </dgm:pt>
    <dgm:pt modelId="{0E80D708-D9DE-4F86-8AA8-A1A3F28C7C5F}" type="pres">
      <dgm:prSet presAssocID="{0DE2F9DB-F90B-4A11-B53A-96E774A608C1}" presName="bgRect" presStyleLbl="bgShp" presStyleIdx="1" presStyleCnt="5"/>
      <dgm:spPr/>
    </dgm:pt>
    <dgm:pt modelId="{377577C3-478B-4AA2-AEFA-3BC8D71B49A0}" type="pres">
      <dgm:prSet presAssocID="{0DE2F9DB-F90B-4A11-B53A-96E774A608C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ścisk dłoni"/>
        </a:ext>
      </dgm:extLst>
    </dgm:pt>
    <dgm:pt modelId="{695D30E6-F839-4E13-BFDE-F6BE7FDA96B5}" type="pres">
      <dgm:prSet presAssocID="{0DE2F9DB-F90B-4A11-B53A-96E774A608C1}" presName="spaceRect" presStyleCnt="0"/>
      <dgm:spPr/>
    </dgm:pt>
    <dgm:pt modelId="{3D2C2EF5-7D0A-4D03-AB80-F34C6A4145CE}" type="pres">
      <dgm:prSet presAssocID="{0DE2F9DB-F90B-4A11-B53A-96E774A608C1}" presName="parTx" presStyleLbl="revTx" presStyleIdx="1" presStyleCnt="5">
        <dgm:presLayoutVars>
          <dgm:chMax val="0"/>
          <dgm:chPref val="0"/>
        </dgm:presLayoutVars>
      </dgm:prSet>
      <dgm:spPr/>
    </dgm:pt>
    <dgm:pt modelId="{7289D308-9FAE-4FF8-997D-C5F61B49E96E}" type="pres">
      <dgm:prSet presAssocID="{6F859CD4-6526-4865-93CA-74D284022793}" presName="sibTrans" presStyleCnt="0"/>
      <dgm:spPr/>
    </dgm:pt>
    <dgm:pt modelId="{A3F25F50-C594-4537-AEB8-C89E66CC4BDE}" type="pres">
      <dgm:prSet presAssocID="{719E2D07-6FAA-4253-A3C4-A4B9C517F8E2}" presName="compNode" presStyleCnt="0"/>
      <dgm:spPr/>
    </dgm:pt>
    <dgm:pt modelId="{9325DA67-6710-4DE5-9B81-6AE5A4AABB3F}" type="pres">
      <dgm:prSet presAssocID="{719E2D07-6FAA-4253-A3C4-A4B9C517F8E2}" presName="bgRect" presStyleLbl="bgShp" presStyleIdx="2" presStyleCnt="5"/>
      <dgm:spPr/>
    </dgm:pt>
    <dgm:pt modelId="{82C8BB7D-CF37-424F-B973-191E08032403}" type="pres">
      <dgm:prSet presAssocID="{719E2D07-6FAA-4253-A3C4-A4B9C517F8E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Znacznik wyboru"/>
        </a:ext>
      </dgm:extLst>
    </dgm:pt>
    <dgm:pt modelId="{0440E487-15BF-4E6B-9ADB-C165F1D5606D}" type="pres">
      <dgm:prSet presAssocID="{719E2D07-6FAA-4253-A3C4-A4B9C517F8E2}" presName="spaceRect" presStyleCnt="0"/>
      <dgm:spPr/>
    </dgm:pt>
    <dgm:pt modelId="{A347DFF3-37F2-431C-9A1C-98BAF22736CC}" type="pres">
      <dgm:prSet presAssocID="{719E2D07-6FAA-4253-A3C4-A4B9C517F8E2}" presName="parTx" presStyleLbl="revTx" presStyleIdx="2" presStyleCnt="5">
        <dgm:presLayoutVars>
          <dgm:chMax val="0"/>
          <dgm:chPref val="0"/>
        </dgm:presLayoutVars>
      </dgm:prSet>
      <dgm:spPr/>
    </dgm:pt>
    <dgm:pt modelId="{62EB1E6A-9B8F-4625-B341-994D94AEED00}" type="pres">
      <dgm:prSet presAssocID="{A9EAAC14-89A4-42E1-AF73-AF51E0F7CD3F}" presName="sibTrans" presStyleCnt="0"/>
      <dgm:spPr/>
    </dgm:pt>
    <dgm:pt modelId="{177B0303-FA6F-47FD-97DB-CCC8B87AA7F1}" type="pres">
      <dgm:prSet presAssocID="{C9DB4E86-E07F-4838-9BEB-410C6F0BD270}" presName="compNode" presStyleCnt="0"/>
      <dgm:spPr/>
    </dgm:pt>
    <dgm:pt modelId="{31DFD60B-38EF-4178-9329-C0EF04B0ADAA}" type="pres">
      <dgm:prSet presAssocID="{C9DB4E86-E07F-4838-9BEB-410C6F0BD270}" presName="bgRect" presStyleLbl="bgShp" presStyleIdx="3" presStyleCnt="5"/>
      <dgm:spPr/>
    </dgm:pt>
    <dgm:pt modelId="{E82D3F2C-2026-4757-9C1A-5CAE09FEDAFA}" type="pres">
      <dgm:prSet presAssocID="{C9DB4E86-E07F-4838-9BEB-410C6F0BD27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Ostrzeżenie"/>
        </a:ext>
      </dgm:extLst>
    </dgm:pt>
    <dgm:pt modelId="{F58B9CC2-3FDE-4B3A-9C01-B5FF1724145B}" type="pres">
      <dgm:prSet presAssocID="{C9DB4E86-E07F-4838-9BEB-410C6F0BD270}" presName="spaceRect" presStyleCnt="0"/>
      <dgm:spPr/>
    </dgm:pt>
    <dgm:pt modelId="{3D9BD092-DAAF-45C8-8C7D-1E3AE15B9351}" type="pres">
      <dgm:prSet presAssocID="{C9DB4E86-E07F-4838-9BEB-410C6F0BD270}" presName="parTx" presStyleLbl="revTx" presStyleIdx="3" presStyleCnt="5">
        <dgm:presLayoutVars>
          <dgm:chMax val="0"/>
          <dgm:chPref val="0"/>
        </dgm:presLayoutVars>
      </dgm:prSet>
      <dgm:spPr/>
    </dgm:pt>
    <dgm:pt modelId="{060331D3-86D7-4FB1-B68C-1F62FE2D7518}" type="pres">
      <dgm:prSet presAssocID="{C71C6DAD-E46B-409B-BEE9-69F2A288DC44}" presName="sibTrans" presStyleCnt="0"/>
      <dgm:spPr/>
    </dgm:pt>
    <dgm:pt modelId="{21D4B443-F94F-49F7-B7B8-5CB1177D8208}" type="pres">
      <dgm:prSet presAssocID="{7C02EBE5-3A1B-47A1-BE2D-C205471970F9}" presName="compNode" presStyleCnt="0"/>
      <dgm:spPr/>
    </dgm:pt>
    <dgm:pt modelId="{32E3918F-04B8-498D-A2D8-DA0500CB568A}" type="pres">
      <dgm:prSet presAssocID="{7C02EBE5-3A1B-47A1-BE2D-C205471970F9}" presName="bgRect" presStyleLbl="bgShp" presStyleIdx="4" presStyleCnt="5"/>
      <dgm:spPr/>
    </dgm:pt>
    <dgm:pt modelId="{72BCD980-6EC9-4836-B640-147E3418AB28}" type="pres">
      <dgm:prSet presAssocID="{7C02EBE5-3A1B-47A1-BE2D-C205471970F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ar Graph with Upward Trend"/>
        </a:ext>
      </dgm:extLst>
    </dgm:pt>
    <dgm:pt modelId="{542E3D79-0530-492E-B7D0-F1CB3C6909C5}" type="pres">
      <dgm:prSet presAssocID="{7C02EBE5-3A1B-47A1-BE2D-C205471970F9}" presName="spaceRect" presStyleCnt="0"/>
      <dgm:spPr/>
    </dgm:pt>
    <dgm:pt modelId="{8FF87678-395B-4F58-A135-3F090D64FE3A}" type="pres">
      <dgm:prSet presAssocID="{7C02EBE5-3A1B-47A1-BE2D-C205471970F9}" presName="parTx" presStyleLbl="revTx" presStyleIdx="4" presStyleCnt="5">
        <dgm:presLayoutVars>
          <dgm:chMax val="0"/>
          <dgm:chPref val="0"/>
        </dgm:presLayoutVars>
      </dgm:prSet>
      <dgm:spPr/>
    </dgm:pt>
  </dgm:ptLst>
  <dgm:cxnLst>
    <dgm:cxn modelId="{46FDDB31-447D-452F-8F2A-F084AAEB2896}" srcId="{F43C10E2-4399-408F-AA14-9F367FC45FB0}" destId="{0DE2F9DB-F90B-4A11-B53A-96E774A608C1}" srcOrd="1" destOrd="0" parTransId="{64F07D41-CB65-4720-B7C6-8B1FE683035F}" sibTransId="{6F859CD4-6526-4865-93CA-74D284022793}"/>
    <dgm:cxn modelId="{D05AA93D-C066-4224-87F3-39DC147BC13E}" type="presOf" srcId="{F43C10E2-4399-408F-AA14-9F367FC45FB0}" destId="{EB6609A0-C006-422E-A3EC-6065B26975CB}" srcOrd="0" destOrd="0" presId="urn:microsoft.com/office/officeart/2018/2/layout/IconVerticalSolidList"/>
    <dgm:cxn modelId="{02FD1B63-2AF5-46EA-BE3C-FBE6271D41FA}" srcId="{F43C10E2-4399-408F-AA14-9F367FC45FB0}" destId="{C9DB4E86-E07F-4838-9BEB-410C6F0BD270}" srcOrd="3" destOrd="0" parTransId="{6CB0F753-98F8-4CCF-862F-367ECD6C0FD8}" sibTransId="{C71C6DAD-E46B-409B-BEE9-69F2A288DC44}"/>
    <dgm:cxn modelId="{AE14FE4C-4C36-47B5-88E8-055632577865}" srcId="{F43C10E2-4399-408F-AA14-9F367FC45FB0}" destId="{1EF22149-49A5-4502-87A2-DF5169234403}" srcOrd="0" destOrd="0" parTransId="{B9E0EE64-797F-403A-9562-3BBE9599042D}" sibTransId="{83205CF9-3D77-4B00-A968-34915C9CF7DB}"/>
    <dgm:cxn modelId="{51039F56-24AF-4168-AB87-62EC89E2D8FB}" type="presOf" srcId="{0DE2F9DB-F90B-4A11-B53A-96E774A608C1}" destId="{3D2C2EF5-7D0A-4D03-AB80-F34C6A4145CE}" srcOrd="0" destOrd="0" presId="urn:microsoft.com/office/officeart/2018/2/layout/IconVerticalSolidList"/>
    <dgm:cxn modelId="{9A1AB678-CE7B-482A-8BB3-4E26688C0B1E}" type="presOf" srcId="{7C02EBE5-3A1B-47A1-BE2D-C205471970F9}" destId="{8FF87678-395B-4F58-A135-3F090D64FE3A}" srcOrd="0" destOrd="0" presId="urn:microsoft.com/office/officeart/2018/2/layout/IconVerticalSolidList"/>
    <dgm:cxn modelId="{63A3268F-6391-4F2F-A21F-7BF2765EF4BE}" type="presOf" srcId="{C9DB4E86-E07F-4838-9BEB-410C6F0BD270}" destId="{3D9BD092-DAAF-45C8-8C7D-1E3AE15B9351}" srcOrd="0" destOrd="0" presId="urn:microsoft.com/office/officeart/2018/2/layout/IconVerticalSolidList"/>
    <dgm:cxn modelId="{AC5A0EA5-9044-45F3-9C20-84C8092E52EA}" srcId="{F43C10E2-4399-408F-AA14-9F367FC45FB0}" destId="{7C02EBE5-3A1B-47A1-BE2D-C205471970F9}" srcOrd="4" destOrd="0" parTransId="{8AE7C417-D477-4528-B4D4-B5141E5405CA}" sibTransId="{4FDBA3C7-3FCA-4A5E-A215-21BC47F0FF9D}"/>
    <dgm:cxn modelId="{31A990D1-FE49-42F6-A19C-D13E0CA9FCBE}" srcId="{F43C10E2-4399-408F-AA14-9F367FC45FB0}" destId="{719E2D07-6FAA-4253-A3C4-A4B9C517F8E2}" srcOrd="2" destOrd="0" parTransId="{BED03A05-6438-4334-B4AB-334066DB0F85}" sibTransId="{A9EAAC14-89A4-42E1-AF73-AF51E0F7CD3F}"/>
    <dgm:cxn modelId="{2AC641D7-5ED1-495F-AF6B-2C1AADA5F008}" type="presOf" srcId="{1EF22149-49A5-4502-87A2-DF5169234403}" destId="{296BBD8E-1E61-4E6B-8A1C-D3AD8E7D8756}" srcOrd="0" destOrd="0" presId="urn:microsoft.com/office/officeart/2018/2/layout/IconVerticalSolidList"/>
    <dgm:cxn modelId="{54BED0E3-D97B-4AC3-97CC-FC495A0858C1}" type="presOf" srcId="{719E2D07-6FAA-4253-A3C4-A4B9C517F8E2}" destId="{A347DFF3-37F2-431C-9A1C-98BAF22736CC}" srcOrd="0" destOrd="0" presId="urn:microsoft.com/office/officeart/2018/2/layout/IconVerticalSolidList"/>
    <dgm:cxn modelId="{38B836A9-9516-4204-A909-EE5D0DA43DDA}" type="presParOf" srcId="{EB6609A0-C006-422E-A3EC-6065B26975CB}" destId="{D46EB765-ED3E-4CCD-B65E-5E9690E8F9C7}" srcOrd="0" destOrd="0" presId="urn:microsoft.com/office/officeart/2018/2/layout/IconVerticalSolidList"/>
    <dgm:cxn modelId="{C4BB98DC-0026-4864-945D-C0EB2B14565E}" type="presParOf" srcId="{D46EB765-ED3E-4CCD-B65E-5E9690E8F9C7}" destId="{0FE15E64-30C8-4AD8-828B-21BBC377F29A}" srcOrd="0" destOrd="0" presId="urn:microsoft.com/office/officeart/2018/2/layout/IconVerticalSolidList"/>
    <dgm:cxn modelId="{FA3D6FA7-9055-499B-BC58-B89B78BA9C98}" type="presParOf" srcId="{D46EB765-ED3E-4CCD-B65E-5E9690E8F9C7}" destId="{20380544-ACE8-4307-8BF7-582639E1B8BD}" srcOrd="1" destOrd="0" presId="urn:microsoft.com/office/officeart/2018/2/layout/IconVerticalSolidList"/>
    <dgm:cxn modelId="{775B97A8-916E-4EB5-9D62-B2A4325F8844}" type="presParOf" srcId="{D46EB765-ED3E-4CCD-B65E-5E9690E8F9C7}" destId="{B1D3B8AF-1FD6-4FEB-8A06-D957A5988658}" srcOrd="2" destOrd="0" presId="urn:microsoft.com/office/officeart/2018/2/layout/IconVerticalSolidList"/>
    <dgm:cxn modelId="{1C01E384-225B-4DDC-81AA-833B85D27D6F}" type="presParOf" srcId="{D46EB765-ED3E-4CCD-B65E-5E9690E8F9C7}" destId="{296BBD8E-1E61-4E6B-8A1C-D3AD8E7D8756}" srcOrd="3" destOrd="0" presId="urn:microsoft.com/office/officeart/2018/2/layout/IconVerticalSolidList"/>
    <dgm:cxn modelId="{6463B9DA-2309-44C7-935A-434F1C4B3C3E}" type="presParOf" srcId="{EB6609A0-C006-422E-A3EC-6065B26975CB}" destId="{C8529373-7F96-4D50-960F-5569C4EDE5F2}" srcOrd="1" destOrd="0" presId="urn:microsoft.com/office/officeart/2018/2/layout/IconVerticalSolidList"/>
    <dgm:cxn modelId="{06DD15DE-9168-488C-8BDE-B2F292DBEF93}" type="presParOf" srcId="{EB6609A0-C006-422E-A3EC-6065B26975CB}" destId="{7B1AC3E4-A08D-490F-A19C-8C6D064E5192}" srcOrd="2" destOrd="0" presId="urn:microsoft.com/office/officeart/2018/2/layout/IconVerticalSolidList"/>
    <dgm:cxn modelId="{B566C935-B87E-40A3-9D3F-C3F4AE694C60}" type="presParOf" srcId="{7B1AC3E4-A08D-490F-A19C-8C6D064E5192}" destId="{0E80D708-D9DE-4F86-8AA8-A1A3F28C7C5F}" srcOrd="0" destOrd="0" presId="urn:microsoft.com/office/officeart/2018/2/layout/IconVerticalSolidList"/>
    <dgm:cxn modelId="{4BE78E63-6B5C-46E5-B8B0-251DFFACFCC1}" type="presParOf" srcId="{7B1AC3E4-A08D-490F-A19C-8C6D064E5192}" destId="{377577C3-478B-4AA2-AEFA-3BC8D71B49A0}" srcOrd="1" destOrd="0" presId="urn:microsoft.com/office/officeart/2018/2/layout/IconVerticalSolidList"/>
    <dgm:cxn modelId="{2C299F4F-6110-430E-BC66-A542A1F0076A}" type="presParOf" srcId="{7B1AC3E4-A08D-490F-A19C-8C6D064E5192}" destId="{695D30E6-F839-4E13-BFDE-F6BE7FDA96B5}" srcOrd="2" destOrd="0" presId="urn:microsoft.com/office/officeart/2018/2/layout/IconVerticalSolidList"/>
    <dgm:cxn modelId="{3EE90B87-F5AB-4490-A400-F2C9641CC820}" type="presParOf" srcId="{7B1AC3E4-A08D-490F-A19C-8C6D064E5192}" destId="{3D2C2EF5-7D0A-4D03-AB80-F34C6A4145CE}" srcOrd="3" destOrd="0" presId="urn:microsoft.com/office/officeart/2018/2/layout/IconVerticalSolidList"/>
    <dgm:cxn modelId="{7052214D-5BAC-4F1A-A111-9B8FF21F6D8D}" type="presParOf" srcId="{EB6609A0-C006-422E-A3EC-6065B26975CB}" destId="{7289D308-9FAE-4FF8-997D-C5F61B49E96E}" srcOrd="3" destOrd="0" presId="urn:microsoft.com/office/officeart/2018/2/layout/IconVerticalSolidList"/>
    <dgm:cxn modelId="{2F312A46-6356-4773-A357-B56D8F647BFB}" type="presParOf" srcId="{EB6609A0-C006-422E-A3EC-6065B26975CB}" destId="{A3F25F50-C594-4537-AEB8-C89E66CC4BDE}" srcOrd="4" destOrd="0" presId="urn:microsoft.com/office/officeart/2018/2/layout/IconVerticalSolidList"/>
    <dgm:cxn modelId="{15FE2673-5766-41EE-9A1F-608FD9BB1D0F}" type="presParOf" srcId="{A3F25F50-C594-4537-AEB8-C89E66CC4BDE}" destId="{9325DA67-6710-4DE5-9B81-6AE5A4AABB3F}" srcOrd="0" destOrd="0" presId="urn:microsoft.com/office/officeart/2018/2/layout/IconVerticalSolidList"/>
    <dgm:cxn modelId="{B66839D5-D157-49F7-8F7F-BED756E56FBA}" type="presParOf" srcId="{A3F25F50-C594-4537-AEB8-C89E66CC4BDE}" destId="{82C8BB7D-CF37-424F-B973-191E08032403}" srcOrd="1" destOrd="0" presId="urn:microsoft.com/office/officeart/2018/2/layout/IconVerticalSolidList"/>
    <dgm:cxn modelId="{976B1A90-E6D1-4E81-913A-B411E7381DBB}" type="presParOf" srcId="{A3F25F50-C594-4537-AEB8-C89E66CC4BDE}" destId="{0440E487-15BF-4E6B-9ADB-C165F1D5606D}" srcOrd="2" destOrd="0" presId="urn:microsoft.com/office/officeart/2018/2/layout/IconVerticalSolidList"/>
    <dgm:cxn modelId="{35282AE1-6BC3-42B7-A300-ED4D9A15728F}" type="presParOf" srcId="{A3F25F50-C594-4537-AEB8-C89E66CC4BDE}" destId="{A347DFF3-37F2-431C-9A1C-98BAF22736CC}" srcOrd="3" destOrd="0" presId="urn:microsoft.com/office/officeart/2018/2/layout/IconVerticalSolidList"/>
    <dgm:cxn modelId="{EA4D884F-43F1-4A34-A0DC-CA9AECA8581F}" type="presParOf" srcId="{EB6609A0-C006-422E-A3EC-6065B26975CB}" destId="{62EB1E6A-9B8F-4625-B341-994D94AEED00}" srcOrd="5" destOrd="0" presId="urn:microsoft.com/office/officeart/2018/2/layout/IconVerticalSolidList"/>
    <dgm:cxn modelId="{63B62D4A-61F0-4D3D-B877-9243BD46D897}" type="presParOf" srcId="{EB6609A0-C006-422E-A3EC-6065B26975CB}" destId="{177B0303-FA6F-47FD-97DB-CCC8B87AA7F1}" srcOrd="6" destOrd="0" presId="urn:microsoft.com/office/officeart/2018/2/layout/IconVerticalSolidList"/>
    <dgm:cxn modelId="{2435A48B-0D84-43F1-B44C-BAD0F8380262}" type="presParOf" srcId="{177B0303-FA6F-47FD-97DB-CCC8B87AA7F1}" destId="{31DFD60B-38EF-4178-9329-C0EF04B0ADAA}" srcOrd="0" destOrd="0" presId="urn:microsoft.com/office/officeart/2018/2/layout/IconVerticalSolidList"/>
    <dgm:cxn modelId="{B3168981-E2EF-4781-AD0A-60EDBA16E862}" type="presParOf" srcId="{177B0303-FA6F-47FD-97DB-CCC8B87AA7F1}" destId="{E82D3F2C-2026-4757-9C1A-5CAE09FEDAFA}" srcOrd="1" destOrd="0" presId="urn:microsoft.com/office/officeart/2018/2/layout/IconVerticalSolidList"/>
    <dgm:cxn modelId="{65EF7AB0-2B62-41D6-97F4-236BD249A3E5}" type="presParOf" srcId="{177B0303-FA6F-47FD-97DB-CCC8B87AA7F1}" destId="{F58B9CC2-3FDE-4B3A-9C01-B5FF1724145B}" srcOrd="2" destOrd="0" presId="urn:microsoft.com/office/officeart/2018/2/layout/IconVerticalSolidList"/>
    <dgm:cxn modelId="{35A839C2-7029-4BD3-9103-E447C08CA8FF}" type="presParOf" srcId="{177B0303-FA6F-47FD-97DB-CCC8B87AA7F1}" destId="{3D9BD092-DAAF-45C8-8C7D-1E3AE15B9351}" srcOrd="3" destOrd="0" presId="urn:microsoft.com/office/officeart/2018/2/layout/IconVerticalSolidList"/>
    <dgm:cxn modelId="{FC114077-D2BB-4139-B416-5B77F01310BB}" type="presParOf" srcId="{EB6609A0-C006-422E-A3EC-6065B26975CB}" destId="{060331D3-86D7-4FB1-B68C-1F62FE2D7518}" srcOrd="7" destOrd="0" presId="urn:microsoft.com/office/officeart/2018/2/layout/IconVerticalSolidList"/>
    <dgm:cxn modelId="{BBB1248C-C453-4EE9-B521-2140CAF01CA5}" type="presParOf" srcId="{EB6609A0-C006-422E-A3EC-6065B26975CB}" destId="{21D4B443-F94F-49F7-B7B8-5CB1177D8208}" srcOrd="8" destOrd="0" presId="urn:microsoft.com/office/officeart/2018/2/layout/IconVerticalSolidList"/>
    <dgm:cxn modelId="{4B21DCD5-7E8B-4B25-90B6-44911BACD632}" type="presParOf" srcId="{21D4B443-F94F-49F7-B7B8-5CB1177D8208}" destId="{32E3918F-04B8-498D-A2D8-DA0500CB568A}" srcOrd="0" destOrd="0" presId="urn:microsoft.com/office/officeart/2018/2/layout/IconVerticalSolidList"/>
    <dgm:cxn modelId="{801F7B80-5FFB-445D-8E5A-0A053DA3DAE8}" type="presParOf" srcId="{21D4B443-F94F-49F7-B7B8-5CB1177D8208}" destId="{72BCD980-6EC9-4836-B640-147E3418AB28}" srcOrd="1" destOrd="0" presId="urn:microsoft.com/office/officeart/2018/2/layout/IconVerticalSolidList"/>
    <dgm:cxn modelId="{AE2FFFB3-ED94-4A8E-BB89-0639191183DC}" type="presParOf" srcId="{21D4B443-F94F-49F7-B7B8-5CB1177D8208}" destId="{542E3D79-0530-492E-B7D0-F1CB3C6909C5}" srcOrd="2" destOrd="0" presId="urn:microsoft.com/office/officeart/2018/2/layout/IconVerticalSolidList"/>
    <dgm:cxn modelId="{D651AA41-5B38-467E-A3B0-362D0F6A1C07}" type="presParOf" srcId="{21D4B443-F94F-49F7-B7B8-5CB1177D8208}" destId="{8FF87678-395B-4F58-A135-3F090D64FE3A}"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F0A2C5-AD82-4959-B2CD-C644C9F31CF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C1A9E8E-45F2-403E-BB0F-36DF7A964BEF}">
      <dgm:prSet/>
      <dgm:spPr/>
      <dgm:t>
        <a:bodyPr/>
        <a:lstStyle/>
        <a:p>
          <a:r>
            <a:rPr lang="pl-PL"/>
            <a:t>Aby skutecznie wdrażać procesy zarządzania przez jakość należy skupić na się na tych elementach:</a:t>
          </a:r>
          <a:endParaRPr lang="en-US"/>
        </a:p>
      </dgm:t>
    </dgm:pt>
    <dgm:pt modelId="{B695D489-605A-44A7-AAF5-DF90374F22E0}" type="parTrans" cxnId="{AD270113-C622-4B4F-8F71-C4B17E2826FF}">
      <dgm:prSet/>
      <dgm:spPr/>
      <dgm:t>
        <a:bodyPr/>
        <a:lstStyle/>
        <a:p>
          <a:endParaRPr lang="en-US"/>
        </a:p>
      </dgm:t>
    </dgm:pt>
    <dgm:pt modelId="{662A7F0C-A04F-4A70-8484-8E4967CB5A6C}" type="sibTrans" cxnId="{AD270113-C622-4B4F-8F71-C4B17E2826FF}">
      <dgm:prSet/>
      <dgm:spPr/>
      <dgm:t>
        <a:bodyPr/>
        <a:lstStyle/>
        <a:p>
          <a:endParaRPr lang="en-US"/>
        </a:p>
      </dgm:t>
    </dgm:pt>
    <dgm:pt modelId="{1ECB837D-3E41-4C89-8965-BE1170BFA357}">
      <dgm:prSet/>
      <dgm:spPr/>
      <dgm:t>
        <a:bodyPr/>
        <a:lstStyle/>
        <a:p>
          <a:r>
            <a:rPr lang="pl-PL"/>
            <a:t>Angażować każdego pracownika w samodoskonaleniu</a:t>
          </a:r>
          <a:endParaRPr lang="en-US"/>
        </a:p>
      </dgm:t>
    </dgm:pt>
    <dgm:pt modelId="{77B5DFE0-3958-4117-94E8-3C12C127E78C}" type="parTrans" cxnId="{C211E8F3-5CEB-43BB-9ECD-94301AD8F14B}">
      <dgm:prSet/>
      <dgm:spPr/>
      <dgm:t>
        <a:bodyPr/>
        <a:lstStyle/>
        <a:p>
          <a:endParaRPr lang="en-US"/>
        </a:p>
      </dgm:t>
    </dgm:pt>
    <dgm:pt modelId="{5CF99D27-4003-4548-BD6D-7D9214CB1D72}" type="sibTrans" cxnId="{C211E8F3-5CEB-43BB-9ECD-94301AD8F14B}">
      <dgm:prSet/>
      <dgm:spPr/>
      <dgm:t>
        <a:bodyPr/>
        <a:lstStyle/>
        <a:p>
          <a:endParaRPr lang="en-US"/>
        </a:p>
      </dgm:t>
    </dgm:pt>
    <dgm:pt modelId="{A4C1E2BD-2FD9-4FF2-8A2A-983610609E69}">
      <dgm:prSet/>
      <dgm:spPr/>
      <dgm:t>
        <a:bodyPr/>
        <a:lstStyle/>
        <a:p>
          <a:r>
            <a:rPr lang="pl-PL" dirty="0"/>
            <a:t>Zmniejszać „rachunek efektywności” – drobne zmiany na dużą skalę</a:t>
          </a:r>
          <a:endParaRPr lang="en-US" dirty="0"/>
        </a:p>
      </dgm:t>
    </dgm:pt>
    <dgm:pt modelId="{A06B50A0-47FA-446E-908D-1457E4D21E39}" type="parTrans" cxnId="{C399E98B-C256-43BC-A559-A1FFFC6F31C1}">
      <dgm:prSet/>
      <dgm:spPr/>
      <dgm:t>
        <a:bodyPr/>
        <a:lstStyle/>
        <a:p>
          <a:endParaRPr lang="en-US"/>
        </a:p>
      </dgm:t>
    </dgm:pt>
    <dgm:pt modelId="{61126E5F-93C9-468D-882B-ECDA8FFA785E}" type="sibTrans" cxnId="{C399E98B-C256-43BC-A559-A1FFFC6F31C1}">
      <dgm:prSet/>
      <dgm:spPr/>
      <dgm:t>
        <a:bodyPr/>
        <a:lstStyle/>
        <a:p>
          <a:endParaRPr lang="en-US"/>
        </a:p>
      </dgm:t>
    </dgm:pt>
    <dgm:pt modelId="{D775015B-7820-4581-B4F7-57C9007E1A2F}">
      <dgm:prSet/>
      <dgm:spPr/>
      <dgm:t>
        <a:bodyPr/>
        <a:lstStyle/>
        <a:p>
          <a:r>
            <a:rPr lang="pl-PL" dirty="0"/>
            <a:t>Optymalizować procesy pod względem potrzebnego czasu oraz zasobów</a:t>
          </a:r>
          <a:endParaRPr lang="en-US" dirty="0"/>
        </a:p>
      </dgm:t>
    </dgm:pt>
    <dgm:pt modelId="{FC6F6E72-1A2E-4C15-A23F-467769BA4557}" type="parTrans" cxnId="{A477D3E3-47AF-4E09-A11D-C945B1D13F0D}">
      <dgm:prSet/>
      <dgm:spPr/>
      <dgm:t>
        <a:bodyPr/>
        <a:lstStyle/>
        <a:p>
          <a:endParaRPr lang="en-US"/>
        </a:p>
      </dgm:t>
    </dgm:pt>
    <dgm:pt modelId="{3DCDBB11-5038-4D53-86E7-3F532B4C49BE}" type="sibTrans" cxnId="{A477D3E3-47AF-4E09-A11D-C945B1D13F0D}">
      <dgm:prSet/>
      <dgm:spPr/>
      <dgm:t>
        <a:bodyPr/>
        <a:lstStyle/>
        <a:p>
          <a:endParaRPr lang="en-US"/>
        </a:p>
      </dgm:t>
    </dgm:pt>
    <dgm:pt modelId="{9BBE5827-C6C2-44E2-8CBB-BD12CDBE2A29}">
      <dgm:prSet/>
      <dgm:spPr/>
      <dgm:t>
        <a:bodyPr/>
        <a:lstStyle/>
        <a:p>
          <a:r>
            <a:rPr lang="pl-PL" dirty="0"/>
            <a:t>Zwiększać dokładność wykonania zadań (zmniejszać potrzebę ich naprawiania)</a:t>
          </a:r>
          <a:endParaRPr lang="en-US" dirty="0"/>
        </a:p>
      </dgm:t>
    </dgm:pt>
    <dgm:pt modelId="{02498F36-D8B4-4240-8C8D-12CA627966C2}" type="parTrans" cxnId="{AE8BAFC4-3F21-4A0D-99AD-D371EA348714}">
      <dgm:prSet/>
      <dgm:spPr/>
      <dgm:t>
        <a:bodyPr/>
        <a:lstStyle/>
        <a:p>
          <a:endParaRPr lang="en-US"/>
        </a:p>
      </dgm:t>
    </dgm:pt>
    <dgm:pt modelId="{B5132CBC-59E7-4BC4-8B91-204102EB1AD9}" type="sibTrans" cxnId="{AE8BAFC4-3F21-4A0D-99AD-D371EA348714}">
      <dgm:prSet/>
      <dgm:spPr/>
      <dgm:t>
        <a:bodyPr/>
        <a:lstStyle/>
        <a:p>
          <a:endParaRPr lang="en-US"/>
        </a:p>
      </dgm:t>
    </dgm:pt>
    <dgm:pt modelId="{54077E58-619B-4F7C-B482-715182939BF5}">
      <dgm:prSet/>
      <dgm:spPr/>
      <dgm:t>
        <a:bodyPr/>
        <a:lstStyle/>
        <a:p>
          <a:r>
            <a:rPr lang="pl-PL" dirty="0"/>
            <a:t>Regularnie dopracowywać strukturę zarządzania (jedynie kilka procent błędów powodowanych jest pracowników na najniższym szczeblu)</a:t>
          </a:r>
          <a:endParaRPr lang="en-US" dirty="0"/>
        </a:p>
      </dgm:t>
    </dgm:pt>
    <dgm:pt modelId="{8874D028-5522-4437-97E1-AA332A0F77DF}" type="parTrans" cxnId="{C7520DCC-2DEE-48E9-9BF8-CFE0FCF58CE6}">
      <dgm:prSet/>
      <dgm:spPr/>
      <dgm:t>
        <a:bodyPr/>
        <a:lstStyle/>
        <a:p>
          <a:endParaRPr lang="en-US"/>
        </a:p>
      </dgm:t>
    </dgm:pt>
    <dgm:pt modelId="{C7A16C38-7006-47C1-B4AA-562242EA7D4C}" type="sibTrans" cxnId="{C7520DCC-2DEE-48E9-9BF8-CFE0FCF58CE6}">
      <dgm:prSet/>
      <dgm:spPr/>
      <dgm:t>
        <a:bodyPr/>
        <a:lstStyle/>
        <a:p>
          <a:endParaRPr lang="en-US"/>
        </a:p>
      </dgm:t>
    </dgm:pt>
    <dgm:pt modelId="{088A6956-09B8-4260-AD5D-0483006FF7FE}">
      <dgm:prSet/>
      <dgm:spPr/>
      <dgm:t>
        <a:bodyPr/>
        <a:lstStyle/>
        <a:p>
          <a:r>
            <a:rPr lang="pl-PL" dirty="0"/>
            <a:t>Brać społeczną odpowiedzialność za swoje działania</a:t>
          </a:r>
          <a:endParaRPr lang="en-US" dirty="0"/>
        </a:p>
      </dgm:t>
    </dgm:pt>
    <dgm:pt modelId="{2573D0C1-CCDB-4EDA-8116-5BC55970DC84}" type="parTrans" cxnId="{C08E8B1E-564E-45F2-A029-B17B1512B841}">
      <dgm:prSet/>
      <dgm:spPr/>
      <dgm:t>
        <a:bodyPr/>
        <a:lstStyle/>
        <a:p>
          <a:endParaRPr lang="en-US"/>
        </a:p>
      </dgm:t>
    </dgm:pt>
    <dgm:pt modelId="{07F57F88-F2E7-4B9B-8BC4-EF5449FEE66B}" type="sibTrans" cxnId="{C08E8B1E-564E-45F2-A029-B17B1512B841}">
      <dgm:prSet/>
      <dgm:spPr/>
      <dgm:t>
        <a:bodyPr/>
        <a:lstStyle/>
        <a:p>
          <a:endParaRPr lang="en-US"/>
        </a:p>
      </dgm:t>
    </dgm:pt>
    <dgm:pt modelId="{45F757F1-5059-4157-87FB-CB11DDF3C69B}" type="pres">
      <dgm:prSet presAssocID="{6EF0A2C5-AD82-4959-B2CD-C644C9F31CF1}" presName="linear" presStyleCnt="0">
        <dgm:presLayoutVars>
          <dgm:animLvl val="lvl"/>
          <dgm:resizeHandles val="exact"/>
        </dgm:presLayoutVars>
      </dgm:prSet>
      <dgm:spPr/>
    </dgm:pt>
    <dgm:pt modelId="{A12A7F8F-A7F4-4F6E-B590-D074083D8CA4}" type="pres">
      <dgm:prSet presAssocID="{2C1A9E8E-45F2-403E-BB0F-36DF7A964BEF}" presName="parentText" presStyleLbl="node1" presStyleIdx="0" presStyleCnt="1">
        <dgm:presLayoutVars>
          <dgm:chMax val="0"/>
          <dgm:bulletEnabled val="1"/>
        </dgm:presLayoutVars>
      </dgm:prSet>
      <dgm:spPr/>
    </dgm:pt>
    <dgm:pt modelId="{77DBC35E-A33F-4B57-96AF-81C77C1B056A}" type="pres">
      <dgm:prSet presAssocID="{2C1A9E8E-45F2-403E-BB0F-36DF7A964BEF}" presName="childText" presStyleLbl="revTx" presStyleIdx="0" presStyleCnt="1">
        <dgm:presLayoutVars>
          <dgm:bulletEnabled val="1"/>
        </dgm:presLayoutVars>
      </dgm:prSet>
      <dgm:spPr/>
    </dgm:pt>
  </dgm:ptLst>
  <dgm:cxnLst>
    <dgm:cxn modelId="{45E89009-4A9F-45E1-AD7B-BF0E2A250CC2}" type="presOf" srcId="{1ECB837D-3E41-4C89-8965-BE1170BFA357}" destId="{77DBC35E-A33F-4B57-96AF-81C77C1B056A}" srcOrd="0" destOrd="0" presId="urn:microsoft.com/office/officeart/2005/8/layout/vList2"/>
    <dgm:cxn modelId="{6DBE8810-FDAE-4748-A4B9-DF436317BC97}" type="presOf" srcId="{A4C1E2BD-2FD9-4FF2-8A2A-983610609E69}" destId="{77DBC35E-A33F-4B57-96AF-81C77C1B056A}" srcOrd="0" destOrd="1" presId="urn:microsoft.com/office/officeart/2005/8/layout/vList2"/>
    <dgm:cxn modelId="{AD270113-C622-4B4F-8F71-C4B17E2826FF}" srcId="{6EF0A2C5-AD82-4959-B2CD-C644C9F31CF1}" destId="{2C1A9E8E-45F2-403E-BB0F-36DF7A964BEF}" srcOrd="0" destOrd="0" parTransId="{B695D489-605A-44A7-AAF5-DF90374F22E0}" sibTransId="{662A7F0C-A04F-4A70-8484-8E4967CB5A6C}"/>
    <dgm:cxn modelId="{C08E8B1E-564E-45F2-A029-B17B1512B841}" srcId="{2C1A9E8E-45F2-403E-BB0F-36DF7A964BEF}" destId="{088A6956-09B8-4260-AD5D-0483006FF7FE}" srcOrd="5" destOrd="0" parTransId="{2573D0C1-CCDB-4EDA-8116-5BC55970DC84}" sibTransId="{07F57F88-F2E7-4B9B-8BC4-EF5449FEE66B}"/>
    <dgm:cxn modelId="{DB16CD62-DADF-438D-912F-FC8B1A9FF83F}" type="presOf" srcId="{D775015B-7820-4581-B4F7-57C9007E1A2F}" destId="{77DBC35E-A33F-4B57-96AF-81C77C1B056A}" srcOrd="0" destOrd="2" presId="urn:microsoft.com/office/officeart/2005/8/layout/vList2"/>
    <dgm:cxn modelId="{ACC6BB8A-A04D-41AF-AB1D-09515B43024E}" type="presOf" srcId="{6EF0A2C5-AD82-4959-B2CD-C644C9F31CF1}" destId="{45F757F1-5059-4157-87FB-CB11DDF3C69B}" srcOrd="0" destOrd="0" presId="urn:microsoft.com/office/officeart/2005/8/layout/vList2"/>
    <dgm:cxn modelId="{C399E98B-C256-43BC-A559-A1FFFC6F31C1}" srcId="{2C1A9E8E-45F2-403E-BB0F-36DF7A964BEF}" destId="{A4C1E2BD-2FD9-4FF2-8A2A-983610609E69}" srcOrd="1" destOrd="0" parTransId="{A06B50A0-47FA-446E-908D-1457E4D21E39}" sibTransId="{61126E5F-93C9-468D-882B-ECDA8FFA785E}"/>
    <dgm:cxn modelId="{17311691-B8EC-48B9-9D36-5AEF3D825FBA}" type="presOf" srcId="{54077E58-619B-4F7C-B482-715182939BF5}" destId="{77DBC35E-A33F-4B57-96AF-81C77C1B056A}" srcOrd="0" destOrd="4" presId="urn:microsoft.com/office/officeart/2005/8/layout/vList2"/>
    <dgm:cxn modelId="{55BB07B2-740D-414F-A3A0-94C58D304F04}" type="presOf" srcId="{088A6956-09B8-4260-AD5D-0483006FF7FE}" destId="{77DBC35E-A33F-4B57-96AF-81C77C1B056A}" srcOrd="0" destOrd="5" presId="urn:microsoft.com/office/officeart/2005/8/layout/vList2"/>
    <dgm:cxn modelId="{AE8BAFC4-3F21-4A0D-99AD-D371EA348714}" srcId="{2C1A9E8E-45F2-403E-BB0F-36DF7A964BEF}" destId="{9BBE5827-C6C2-44E2-8CBB-BD12CDBE2A29}" srcOrd="3" destOrd="0" parTransId="{02498F36-D8B4-4240-8C8D-12CA627966C2}" sibTransId="{B5132CBC-59E7-4BC4-8B91-204102EB1AD9}"/>
    <dgm:cxn modelId="{C7520DCC-2DEE-48E9-9BF8-CFE0FCF58CE6}" srcId="{2C1A9E8E-45F2-403E-BB0F-36DF7A964BEF}" destId="{54077E58-619B-4F7C-B482-715182939BF5}" srcOrd="4" destOrd="0" parTransId="{8874D028-5522-4437-97E1-AA332A0F77DF}" sibTransId="{C7A16C38-7006-47C1-B4AA-562242EA7D4C}"/>
    <dgm:cxn modelId="{BF5466D0-C8FC-4B60-905A-5ECAAE19558C}" type="presOf" srcId="{2C1A9E8E-45F2-403E-BB0F-36DF7A964BEF}" destId="{A12A7F8F-A7F4-4F6E-B590-D074083D8CA4}" srcOrd="0" destOrd="0" presId="urn:microsoft.com/office/officeart/2005/8/layout/vList2"/>
    <dgm:cxn modelId="{A477D3E3-47AF-4E09-A11D-C945B1D13F0D}" srcId="{2C1A9E8E-45F2-403E-BB0F-36DF7A964BEF}" destId="{D775015B-7820-4581-B4F7-57C9007E1A2F}" srcOrd="2" destOrd="0" parTransId="{FC6F6E72-1A2E-4C15-A23F-467769BA4557}" sibTransId="{3DCDBB11-5038-4D53-86E7-3F532B4C49BE}"/>
    <dgm:cxn modelId="{C211E8F3-5CEB-43BB-9ECD-94301AD8F14B}" srcId="{2C1A9E8E-45F2-403E-BB0F-36DF7A964BEF}" destId="{1ECB837D-3E41-4C89-8965-BE1170BFA357}" srcOrd="0" destOrd="0" parTransId="{77B5DFE0-3958-4117-94E8-3C12C127E78C}" sibTransId="{5CF99D27-4003-4548-BD6D-7D9214CB1D72}"/>
    <dgm:cxn modelId="{3699F1F5-7308-42ED-86A2-C3FF977E2606}" type="presOf" srcId="{9BBE5827-C6C2-44E2-8CBB-BD12CDBE2A29}" destId="{77DBC35E-A33F-4B57-96AF-81C77C1B056A}" srcOrd="0" destOrd="3" presId="urn:microsoft.com/office/officeart/2005/8/layout/vList2"/>
    <dgm:cxn modelId="{3ABE9E4C-D9DA-4A5E-97E4-ACA479F78387}" type="presParOf" srcId="{45F757F1-5059-4157-87FB-CB11DDF3C69B}" destId="{A12A7F8F-A7F4-4F6E-B590-D074083D8CA4}" srcOrd="0" destOrd="0" presId="urn:microsoft.com/office/officeart/2005/8/layout/vList2"/>
    <dgm:cxn modelId="{A3E3D1ED-8D94-4A8B-85F1-919C9C11021A}" type="presParOf" srcId="{45F757F1-5059-4157-87FB-CB11DDF3C69B}" destId="{77DBC35E-A33F-4B57-96AF-81C77C1B056A}"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534686-981A-439E-BCCB-BBFB992AF215}" type="doc">
      <dgm:prSet loTypeId="urn:microsoft.com/office/officeart/2005/8/layout/hierarchy1" loCatId="hierarchy" qsTypeId="urn:microsoft.com/office/officeart/2005/8/quickstyle/simple4" qsCatId="simple" csTypeId="urn:microsoft.com/office/officeart/2005/8/colors/colorful1" csCatId="colorful" phldr="1"/>
      <dgm:spPr/>
      <dgm:t>
        <a:bodyPr/>
        <a:lstStyle/>
        <a:p>
          <a:endParaRPr lang="en-US"/>
        </a:p>
      </dgm:t>
    </dgm:pt>
    <dgm:pt modelId="{EE33BDDD-84D3-4E56-BB09-0FC3D6F5CA81}">
      <dgm:prSet custT="1"/>
      <dgm:spPr/>
      <dgm:t>
        <a:bodyPr/>
        <a:lstStyle/>
        <a:p>
          <a:endParaRPr lang="pl-PL" sz="2000" b="1" dirty="0"/>
        </a:p>
        <a:p>
          <a:r>
            <a:rPr lang="pl-PL" sz="2000" b="1" dirty="0"/>
            <a:t>Stary reagujący styl zarządzania:</a:t>
          </a:r>
        </a:p>
        <a:p>
          <a:endParaRPr lang="pl-PL" sz="2000" b="1" dirty="0"/>
        </a:p>
        <a:p>
          <a:r>
            <a:rPr lang="pl-PL" sz="1600" dirty="0"/>
            <a:t>Kontrola / Nakazy</a:t>
          </a:r>
        </a:p>
        <a:p>
          <a:r>
            <a:rPr lang="pl-PL" sz="1600" dirty="0"/>
            <a:t>Indywidualność</a:t>
          </a:r>
        </a:p>
        <a:p>
          <a:r>
            <a:rPr lang="pl-PL" sz="1600" dirty="0"/>
            <a:t>Wyłączność („Ja”, „Mój”)</a:t>
          </a:r>
        </a:p>
        <a:p>
          <a:r>
            <a:rPr lang="pl-PL" sz="1600" dirty="0"/>
            <a:t>Ukryte cele</a:t>
          </a:r>
        </a:p>
        <a:p>
          <a:r>
            <a:rPr lang="pl-PL" sz="1600" dirty="0"/>
            <a:t>Dążenie do korekty błędów</a:t>
          </a:r>
        </a:p>
        <a:p>
          <a:r>
            <a:rPr lang="pl-PL" sz="1600" dirty="0"/>
            <a:t>OCHRONA STATUS QUO</a:t>
          </a:r>
        </a:p>
        <a:p>
          <a:endParaRPr lang="pl-PL" sz="3600" dirty="0"/>
        </a:p>
      </dgm:t>
    </dgm:pt>
    <dgm:pt modelId="{E1B49313-67E8-4E15-AFA6-F2CE5BAE7D78}" type="parTrans" cxnId="{B3EB962D-45CF-45F5-92C3-7BCCEBDFC18D}">
      <dgm:prSet/>
      <dgm:spPr/>
      <dgm:t>
        <a:bodyPr/>
        <a:lstStyle/>
        <a:p>
          <a:endParaRPr lang="en-US"/>
        </a:p>
      </dgm:t>
    </dgm:pt>
    <dgm:pt modelId="{623FF4E5-51FD-4083-B167-7E9AA8A4E618}" type="sibTrans" cxnId="{B3EB962D-45CF-45F5-92C3-7BCCEBDFC18D}">
      <dgm:prSet/>
      <dgm:spPr/>
      <dgm:t>
        <a:bodyPr/>
        <a:lstStyle/>
        <a:p>
          <a:endParaRPr lang="en-US"/>
        </a:p>
      </dgm:t>
    </dgm:pt>
    <dgm:pt modelId="{77014AAC-A118-4357-8591-E5C364CD3800}">
      <dgm:prSet custT="1"/>
      <dgm:spPr/>
      <dgm:t>
        <a:bodyPr/>
        <a:lstStyle/>
        <a:p>
          <a:endParaRPr lang="pl-PL" sz="2000" b="1" dirty="0"/>
        </a:p>
        <a:p>
          <a:r>
            <a:rPr lang="pl-PL" sz="2000" b="1" dirty="0"/>
            <a:t>Zarządzanie przez ciągłą poprawę jakości:</a:t>
          </a:r>
        </a:p>
        <a:p>
          <a:endParaRPr lang="pl-PL" sz="2000" b="1" dirty="0"/>
        </a:p>
        <a:p>
          <a:r>
            <a:rPr lang="pl-PL" sz="1600" b="0" dirty="0"/>
            <a:t>Kierownictwo dla jakości</a:t>
          </a:r>
        </a:p>
        <a:p>
          <a:r>
            <a:rPr lang="pl-PL" sz="1600" b="0" dirty="0"/>
            <a:t>Zaangażowanie / Kooperacja</a:t>
          </a:r>
        </a:p>
        <a:p>
          <a:r>
            <a:rPr lang="pl-PL" sz="1600" b="0" dirty="0"/>
            <a:t>Zespołowość</a:t>
          </a:r>
        </a:p>
        <a:p>
          <a:r>
            <a:rPr lang="pl-PL" sz="1600" b="0" dirty="0"/>
            <a:t>Rozmowy wprost</a:t>
          </a:r>
        </a:p>
        <a:p>
          <a:r>
            <a:rPr lang="pl-PL" sz="1600" b="0" dirty="0"/>
            <a:t>Dążenie do zapobiegania błędom</a:t>
          </a:r>
        </a:p>
        <a:p>
          <a:r>
            <a:rPr lang="pl-PL" sz="1600" b="0" dirty="0"/>
            <a:t>CIĄGŁA POPRAWA ZARZĄDZANIA</a:t>
          </a:r>
        </a:p>
        <a:p>
          <a:endParaRPr lang="pl-PL" sz="1600" b="0" dirty="0"/>
        </a:p>
        <a:p>
          <a:endParaRPr lang="en-US" sz="2000" b="1" dirty="0"/>
        </a:p>
      </dgm:t>
    </dgm:pt>
    <dgm:pt modelId="{7C2D4A25-1010-40F2-95F7-045BBF81206C}" type="parTrans" cxnId="{E1F65381-AC33-4537-A756-F97E49BCBD31}">
      <dgm:prSet/>
      <dgm:spPr/>
      <dgm:t>
        <a:bodyPr/>
        <a:lstStyle/>
        <a:p>
          <a:endParaRPr lang="en-US"/>
        </a:p>
      </dgm:t>
    </dgm:pt>
    <dgm:pt modelId="{9C3540C1-44CD-4A10-8CC2-CEB1886D093C}" type="sibTrans" cxnId="{E1F65381-AC33-4537-A756-F97E49BCBD31}">
      <dgm:prSet/>
      <dgm:spPr/>
      <dgm:t>
        <a:bodyPr/>
        <a:lstStyle/>
        <a:p>
          <a:endParaRPr lang="en-US"/>
        </a:p>
      </dgm:t>
    </dgm:pt>
    <dgm:pt modelId="{497477BC-A151-44B7-A977-4172166D4A05}" type="pres">
      <dgm:prSet presAssocID="{ED534686-981A-439E-BCCB-BBFB992AF215}" presName="hierChild1" presStyleCnt="0">
        <dgm:presLayoutVars>
          <dgm:chPref val="1"/>
          <dgm:dir/>
          <dgm:animOne val="branch"/>
          <dgm:animLvl val="lvl"/>
          <dgm:resizeHandles/>
        </dgm:presLayoutVars>
      </dgm:prSet>
      <dgm:spPr/>
    </dgm:pt>
    <dgm:pt modelId="{729BB4C3-4BB6-4442-9491-7417146F5034}" type="pres">
      <dgm:prSet presAssocID="{EE33BDDD-84D3-4E56-BB09-0FC3D6F5CA81}" presName="hierRoot1" presStyleCnt="0"/>
      <dgm:spPr/>
    </dgm:pt>
    <dgm:pt modelId="{05F31ED0-9EB2-4DEA-97D2-C5670B20B50D}" type="pres">
      <dgm:prSet presAssocID="{EE33BDDD-84D3-4E56-BB09-0FC3D6F5CA81}" presName="composite" presStyleCnt="0"/>
      <dgm:spPr/>
    </dgm:pt>
    <dgm:pt modelId="{1A26D114-81F7-4205-9D7C-0894A80F209D}" type="pres">
      <dgm:prSet presAssocID="{EE33BDDD-84D3-4E56-BB09-0FC3D6F5CA81}" presName="background" presStyleLbl="node0" presStyleIdx="0" presStyleCnt="2"/>
      <dgm:spPr/>
    </dgm:pt>
    <dgm:pt modelId="{EC200E9D-48CE-449F-8C1C-402F442B24D2}" type="pres">
      <dgm:prSet presAssocID="{EE33BDDD-84D3-4E56-BB09-0FC3D6F5CA81}" presName="text" presStyleLbl="fgAcc0" presStyleIdx="0" presStyleCnt="2" custLinFactNeighborX="759">
        <dgm:presLayoutVars>
          <dgm:chPref val="3"/>
        </dgm:presLayoutVars>
      </dgm:prSet>
      <dgm:spPr/>
    </dgm:pt>
    <dgm:pt modelId="{44ECFB5F-0610-4D00-8E78-905F8B029461}" type="pres">
      <dgm:prSet presAssocID="{EE33BDDD-84D3-4E56-BB09-0FC3D6F5CA81}" presName="hierChild2" presStyleCnt="0"/>
      <dgm:spPr/>
    </dgm:pt>
    <dgm:pt modelId="{FD1B8371-3ACC-4B90-A2D1-0F64B1C32547}" type="pres">
      <dgm:prSet presAssocID="{77014AAC-A118-4357-8591-E5C364CD3800}" presName="hierRoot1" presStyleCnt="0"/>
      <dgm:spPr/>
    </dgm:pt>
    <dgm:pt modelId="{BF6B8480-AF15-4409-9567-78508F84966A}" type="pres">
      <dgm:prSet presAssocID="{77014AAC-A118-4357-8591-E5C364CD3800}" presName="composite" presStyleCnt="0"/>
      <dgm:spPr/>
    </dgm:pt>
    <dgm:pt modelId="{24D5DA14-C998-464E-96E0-0060D10AC92D}" type="pres">
      <dgm:prSet presAssocID="{77014AAC-A118-4357-8591-E5C364CD3800}" presName="background" presStyleLbl="node0" presStyleIdx="1" presStyleCnt="2"/>
      <dgm:spPr/>
    </dgm:pt>
    <dgm:pt modelId="{6041D149-3911-4A4E-954F-5F42542A3F12}" type="pres">
      <dgm:prSet presAssocID="{77014AAC-A118-4357-8591-E5C364CD3800}" presName="text" presStyleLbl="fgAcc0" presStyleIdx="1" presStyleCnt="2">
        <dgm:presLayoutVars>
          <dgm:chPref val="3"/>
        </dgm:presLayoutVars>
      </dgm:prSet>
      <dgm:spPr/>
    </dgm:pt>
    <dgm:pt modelId="{1D0D8594-3453-47E4-B919-77B7B880C997}" type="pres">
      <dgm:prSet presAssocID="{77014AAC-A118-4357-8591-E5C364CD3800}" presName="hierChild2" presStyleCnt="0"/>
      <dgm:spPr/>
    </dgm:pt>
  </dgm:ptLst>
  <dgm:cxnLst>
    <dgm:cxn modelId="{B3EB962D-45CF-45F5-92C3-7BCCEBDFC18D}" srcId="{ED534686-981A-439E-BCCB-BBFB992AF215}" destId="{EE33BDDD-84D3-4E56-BB09-0FC3D6F5CA81}" srcOrd="0" destOrd="0" parTransId="{E1B49313-67E8-4E15-AFA6-F2CE5BAE7D78}" sibTransId="{623FF4E5-51FD-4083-B167-7E9AA8A4E618}"/>
    <dgm:cxn modelId="{2E04C56D-746B-4D17-B7F7-904F9A1D9C74}" type="presOf" srcId="{ED534686-981A-439E-BCCB-BBFB992AF215}" destId="{497477BC-A151-44B7-A977-4172166D4A05}" srcOrd="0" destOrd="0" presId="urn:microsoft.com/office/officeart/2005/8/layout/hierarchy1"/>
    <dgm:cxn modelId="{1529347B-2364-45D1-9074-58039D53EAEF}" type="presOf" srcId="{77014AAC-A118-4357-8591-E5C364CD3800}" destId="{6041D149-3911-4A4E-954F-5F42542A3F12}" srcOrd="0" destOrd="0" presId="urn:microsoft.com/office/officeart/2005/8/layout/hierarchy1"/>
    <dgm:cxn modelId="{E1F65381-AC33-4537-A756-F97E49BCBD31}" srcId="{ED534686-981A-439E-BCCB-BBFB992AF215}" destId="{77014AAC-A118-4357-8591-E5C364CD3800}" srcOrd="1" destOrd="0" parTransId="{7C2D4A25-1010-40F2-95F7-045BBF81206C}" sibTransId="{9C3540C1-44CD-4A10-8CC2-CEB1886D093C}"/>
    <dgm:cxn modelId="{E495D2B5-06E7-4B2A-85AB-28BBC37DFD61}" type="presOf" srcId="{EE33BDDD-84D3-4E56-BB09-0FC3D6F5CA81}" destId="{EC200E9D-48CE-449F-8C1C-402F442B24D2}" srcOrd="0" destOrd="0" presId="urn:microsoft.com/office/officeart/2005/8/layout/hierarchy1"/>
    <dgm:cxn modelId="{328B081E-CBAA-43E2-AE6F-6F10D6BFECBF}" type="presParOf" srcId="{497477BC-A151-44B7-A977-4172166D4A05}" destId="{729BB4C3-4BB6-4442-9491-7417146F5034}" srcOrd="0" destOrd="0" presId="urn:microsoft.com/office/officeart/2005/8/layout/hierarchy1"/>
    <dgm:cxn modelId="{5A4E72A0-B7AD-42D9-8E80-859431DDB6AF}" type="presParOf" srcId="{729BB4C3-4BB6-4442-9491-7417146F5034}" destId="{05F31ED0-9EB2-4DEA-97D2-C5670B20B50D}" srcOrd="0" destOrd="0" presId="urn:microsoft.com/office/officeart/2005/8/layout/hierarchy1"/>
    <dgm:cxn modelId="{053FCC5B-EB41-4DFE-91E8-FC462DAD3876}" type="presParOf" srcId="{05F31ED0-9EB2-4DEA-97D2-C5670B20B50D}" destId="{1A26D114-81F7-4205-9D7C-0894A80F209D}" srcOrd="0" destOrd="0" presId="urn:microsoft.com/office/officeart/2005/8/layout/hierarchy1"/>
    <dgm:cxn modelId="{5FA05DEF-4483-4C97-A6B3-D9D6179958D5}" type="presParOf" srcId="{05F31ED0-9EB2-4DEA-97D2-C5670B20B50D}" destId="{EC200E9D-48CE-449F-8C1C-402F442B24D2}" srcOrd="1" destOrd="0" presId="urn:microsoft.com/office/officeart/2005/8/layout/hierarchy1"/>
    <dgm:cxn modelId="{09B1DBC4-13F9-4C85-9971-32CFA0035C22}" type="presParOf" srcId="{729BB4C3-4BB6-4442-9491-7417146F5034}" destId="{44ECFB5F-0610-4D00-8E78-905F8B029461}" srcOrd="1" destOrd="0" presId="urn:microsoft.com/office/officeart/2005/8/layout/hierarchy1"/>
    <dgm:cxn modelId="{0FC4C1F3-D6AC-4594-9BFE-A1FA60AD06E0}" type="presParOf" srcId="{497477BC-A151-44B7-A977-4172166D4A05}" destId="{FD1B8371-3ACC-4B90-A2D1-0F64B1C32547}" srcOrd="1" destOrd="0" presId="urn:microsoft.com/office/officeart/2005/8/layout/hierarchy1"/>
    <dgm:cxn modelId="{3056B816-44B4-4016-9465-9A313E0AE90F}" type="presParOf" srcId="{FD1B8371-3ACC-4B90-A2D1-0F64B1C32547}" destId="{BF6B8480-AF15-4409-9567-78508F84966A}" srcOrd="0" destOrd="0" presId="urn:microsoft.com/office/officeart/2005/8/layout/hierarchy1"/>
    <dgm:cxn modelId="{03E1DC5E-653F-4EF0-99CB-B4E34FADCEDF}" type="presParOf" srcId="{BF6B8480-AF15-4409-9567-78508F84966A}" destId="{24D5DA14-C998-464E-96E0-0060D10AC92D}" srcOrd="0" destOrd="0" presId="urn:microsoft.com/office/officeart/2005/8/layout/hierarchy1"/>
    <dgm:cxn modelId="{7380A4BD-EA88-467C-8B94-EFC55357D84C}" type="presParOf" srcId="{BF6B8480-AF15-4409-9567-78508F84966A}" destId="{6041D149-3911-4A4E-954F-5F42542A3F12}" srcOrd="1" destOrd="0" presId="urn:microsoft.com/office/officeart/2005/8/layout/hierarchy1"/>
    <dgm:cxn modelId="{AA2F073E-A5CD-4A84-ACB0-45461BD2E622}" type="presParOf" srcId="{FD1B8371-3ACC-4B90-A2D1-0F64B1C32547}" destId="{1D0D8594-3453-47E4-B919-77B7B880C997}"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15E64-30C8-4AD8-828B-21BBC377F29A}">
      <dsp:nvSpPr>
        <dsp:cNvPr id="0" name=""/>
        <dsp:cNvSpPr/>
      </dsp:nvSpPr>
      <dsp:spPr>
        <a:xfrm>
          <a:off x="0" y="4256"/>
          <a:ext cx="6290226" cy="9065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380544-ACE8-4307-8BF7-582639E1B8BD}">
      <dsp:nvSpPr>
        <dsp:cNvPr id="0" name=""/>
        <dsp:cNvSpPr/>
      </dsp:nvSpPr>
      <dsp:spPr>
        <a:xfrm>
          <a:off x="274227" y="208227"/>
          <a:ext cx="498596" cy="4985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6BBD8E-1E61-4E6B-8A1C-D3AD8E7D8756}">
      <dsp:nvSpPr>
        <dsp:cNvPr id="0" name=""/>
        <dsp:cNvSpPr/>
      </dsp:nvSpPr>
      <dsp:spPr>
        <a:xfrm>
          <a:off x="1047052" y="4256"/>
          <a:ext cx="5243173" cy="906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942" tIns="95942" rIns="95942" bIns="95942" numCol="1" spcCol="1270" anchor="ctr" anchorCtr="0">
          <a:noAutofit/>
        </a:bodyPr>
        <a:lstStyle/>
        <a:p>
          <a:pPr marL="0" lvl="0" indent="0" algn="l" defTabSz="711200">
            <a:lnSpc>
              <a:spcPct val="100000"/>
            </a:lnSpc>
            <a:spcBef>
              <a:spcPct val="0"/>
            </a:spcBef>
            <a:spcAft>
              <a:spcPct val="35000"/>
            </a:spcAft>
            <a:buNone/>
          </a:pPr>
          <a:r>
            <a:rPr lang="pl-PL" sz="1600" kern="1200"/>
            <a:t>Zapewnienie ciągłej poprawy jakości produktów lub usług</a:t>
          </a:r>
          <a:endParaRPr lang="en-US" sz="1600" kern="1200"/>
        </a:p>
      </dsp:txBody>
      <dsp:txXfrm>
        <a:off x="1047052" y="4256"/>
        <a:ext cx="5243173" cy="906538"/>
      </dsp:txXfrm>
    </dsp:sp>
    <dsp:sp modelId="{0E80D708-D9DE-4F86-8AA8-A1A3F28C7C5F}">
      <dsp:nvSpPr>
        <dsp:cNvPr id="0" name=""/>
        <dsp:cNvSpPr/>
      </dsp:nvSpPr>
      <dsp:spPr>
        <a:xfrm>
          <a:off x="0" y="1137429"/>
          <a:ext cx="6290226" cy="9065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7577C3-478B-4AA2-AEFA-3BC8D71B49A0}">
      <dsp:nvSpPr>
        <dsp:cNvPr id="0" name=""/>
        <dsp:cNvSpPr/>
      </dsp:nvSpPr>
      <dsp:spPr>
        <a:xfrm>
          <a:off x="274227" y="1341400"/>
          <a:ext cx="498596" cy="4985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2C2EF5-7D0A-4D03-AB80-F34C6A4145CE}">
      <dsp:nvSpPr>
        <dsp:cNvPr id="0" name=""/>
        <dsp:cNvSpPr/>
      </dsp:nvSpPr>
      <dsp:spPr>
        <a:xfrm>
          <a:off x="1047052" y="1137429"/>
          <a:ext cx="5243173" cy="906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942" tIns="95942" rIns="95942" bIns="95942" numCol="1" spcCol="1270" anchor="ctr" anchorCtr="0">
          <a:noAutofit/>
        </a:bodyPr>
        <a:lstStyle/>
        <a:p>
          <a:pPr marL="0" lvl="0" indent="0" algn="l" defTabSz="711200">
            <a:lnSpc>
              <a:spcPct val="100000"/>
            </a:lnSpc>
            <a:spcBef>
              <a:spcPct val="0"/>
            </a:spcBef>
            <a:spcAft>
              <a:spcPct val="35000"/>
            </a:spcAft>
            <a:buNone/>
          </a:pPr>
          <a:r>
            <a:rPr lang="pl-PL" sz="1600" kern="1200"/>
            <a:t>Pozyskanie klientów przez wzbudzenie zaufania do organizacji</a:t>
          </a:r>
          <a:endParaRPr lang="en-US" sz="1600" kern="1200"/>
        </a:p>
      </dsp:txBody>
      <dsp:txXfrm>
        <a:off x="1047052" y="1137429"/>
        <a:ext cx="5243173" cy="906538"/>
      </dsp:txXfrm>
    </dsp:sp>
    <dsp:sp modelId="{9325DA67-6710-4DE5-9B81-6AE5A4AABB3F}">
      <dsp:nvSpPr>
        <dsp:cNvPr id="0" name=""/>
        <dsp:cNvSpPr/>
      </dsp:nvSpPr>
      <dsp:spPr>
        <a:xfrm>
          <a:off x="0" y="2270603"/>
          <a:ext cx="6290226" cy="9065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C8BB7D-CF37-424F-B973-191E08032403}">
      <dsp:nvSpPr>
        <dsp:cNvPr id="0" name=""/>
        <dsp:cNvSpPr/>
      </dsp:nvSpPr>
      <dsp:spPr>
        <a:xfrm>
          <a:off x="274227" y="2474574"/>
          <a:ext cx="498596" cy="4985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47DFF3-37F2-431C-9A1C-98BAF22736CC}">
      <dsp:nvSpPr>
        <dsp:cNvPr id="0" name=""/>
        <dsp:cNvSpPr/>
      </dsp:nvSpPr>
      <dsp:spPr>
        <a:xfrm>
          <a:off x="1047052" y="2270603"/>
          <a:ext cx="5243173" cy="906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942" tIns="95942" rIns="95942" bIns="95942" numCol="1" spcCol="1270" anchor="ctr" anchorCtr="0">
          <a:noAutofit/>
        </a:bodyPr>
        <a:lstStyle/>
        <a:p>
          <a:pPr marL="0" lvl="0" indent="0" algn="l" defTabSz="711200">
            <a:lnSpc>
              <a:spcPct val="100000"/>
            </a:lnSpc>
            <a:spcBef>
              <a:spcPct val="0"/>
            </a:spcBef>
            <a:spcAft>
              <a:spcPct val="35000"/>
            </a:spcAft>
            <a:buNone/>
          </a:pPr>
          <a:r>
            <a:rPr lang="pl-PL" sz="1600" kern="1200"/>
            <a:t>Zachowanie spójności procedur obejmujących działalność firmy</a:t>
          </a:r>
          <a:endParaRPr lang="en-US" sz="1600" kern="1200"/>
        </a:p>
      </dsp:txBody>
      <dsp:txXfrm>
        <a:off x="1047052" y="2270603"/>
        <a:ext cx="5243173" cy="906538"/>
      </dsp:txXfrm>
    </dsp:sp>
    <dsp:sp modelId="{31DFD60B-38EF-4178-9329-C0EF04B0ADAA}">
      <dsp:nvSpPr>
        <dsp:cNvPr id="0" name=""/>
        <dsp:cNvSpPr/>
      </dsp:nvSpPr>
      <dsp:spPr>
        <a:xfrm>
          <a:off x="0" y="3403776"/>
          <a:ext cx="6290226" cy="9065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2D3F2C-2026-4757-9C1A-5CAE09FEDAFA}">
      <dsp:nvSpPr>
        <dsp:cNvPr id="0" name=""/>
        <dsp:cNvSpPr/>
      </dsp:nvSpPr>
      <dsp:spPr>
        <a:xfrm>
          <a:off x="274227" y="3607747"/>
          <a:ext cx="498596" cy="4985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9BD092-DAAF-45C8-8C7D-1E3AE15B9351}">
      <dsp:nvSpPr>
        <dsp:cNvPr id="0" name=""/>
        <dsp:cNvSpPr/>
      </dsp:nvSpPr>
      <dsp:spPr>
        <a:xfrm>
          <a:off x="1047052" y="3403776"/>
          <a:ext cx="5243173" cy="906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942" tIns="95942" rIns="95942" bIns="95942" numCol="1" spcCol="1270" anchor="ctr" anchorCtr="0">
          <a:noAutofit/>
        </a:bodyPr>
        <a:lstStyle/>
        <a:p>
          <a:pPr marL="0" lvl="0" indent="0" algn="l" defTabSz="711200">
            <a:lnSpc>
              <a:spcPct val="100000"/>
            </a:lnSpc>
            <a:spcBef>
              <a:spcPct val="0"/>
            </a:spcBef>
            <a:spcAft>
              <a:spcPct val="35000"/>
            </a:spcAft>
            <a:buNone/>
          </a:pPr>
          <a:r>
            <a:rPr lang="pl-PL" sz="1600" kern="1200"/>
            <a:t>Zabezpieczenie przedsiębiorstwa przez wykrywanie błędów jeszcze przed publikacją produktu</a:t>
          </a:r>
          <a:endParaRPr lang="en-US" sz="1600" kern="1200"/>
        </a:p>
      </dsp:txBody>
      <dsp:txXfrm>
        <a:off x="1047052" y="3403776"/>
        <a:ext cx="5243173" cy="906538"/>
      </dsp:txXfrm>
    </dsp:sp>
    <dsp:sp modelId="{32E3918F-04B8-498D-A2D8-DA0500CB568A}">
      <dsp:nvSpPr>
        <dsp:cNvPr id="0" name=""/>
        <dsp:cNvSpPr/>
      </dsp:nvSpPr>
      <dsp:spPr>
        <a:xfrm>
          <a:off x="0" y="4536950"/>
          <a:ext cx="6290226" cy="90653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BCD980-6EC9-4836-B640-147E3418AB28}">
      <dsp:nvSpPr>
        <dsp:cNvPr id="0" name=""/>
        <dsp:cNvSpPr/>
      </dsp:nvSpPr>
      <dsp:spPr>
        <a:xfrm>
          <a:off x="274227" y="4740921"/>
          <a:ext cx="498596" cy="4985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FF87678-395B-4F58-A135-3F090D64FE3A}">
      <dsp:nvSpPr>
        <dsp:cNvPr id="0" name=""/>
        <dsp:cNvSpPr/>
      </dsp:nvSpPr>
      <dsp:spPr>
        <a:xfrm>
          <a:off x="1047052" y="4536950"/>
          <a:ext cx="5243173" cy="906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942" tIns="95942" rIns="95942" bIns="95942" numCol="1" spcCol="1270" anchor="ctr" anchorCtr="0">
          <a:noAutofit/>
        </a:bodyPr>
        <a:lstStyle/>
        <a:p>
          <a:pPr marL="0" lvl="0" indent="0" algn="l" defTabSz="711200">
            <a:lnSpc>
              <a:spcPct val="100000"/>
            </a:lnSpc>
            <a:spcBef>
              <a:spcPct val="0"/>
            </a:spcBef>
            <a:spcAft>
              <a:spcPct val="35000"/>
            </a:spcAft>
            <a:buNone/>
          </a:pPr>
          <a:r>
            <a:rPr lang="pl-PL" sz="1600" kern="1200"/>
            <a:t>Wzrost rentowności przedsiębiorstwa oraz zadowolenia (również finansowego) pracowników</a:t>
          </a:r>
          <a:endParaRPr lang="en-US" sz="1600" kern="1200"/>
        </a:p>
      </dsp:txBody>
      <dsp:txXfrm>
        <a:off x="1047052" y="4536950"/>
        <a:ext cx="5243173" cy="9065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2A7F8F-A7F4-4F6E-B590-D074083D8CA4}">
      <dsp:nvSpPr>
        <dsp:cNvPr id="0" name=""/>
        <dsp:cNvSpPr/>
      </dsp:nvSpPr>
      <dsp:spPr>
        <a:xfrm>
          <a:off x="0" y="77782"/>
          <a:ext cx="10820400" cy="10740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pl-PL" sz="2700" kern="1200"/>
            <a:t>Aby skutecznie wdrażać procesy zarządzania przez jakość należy skupić na się na tych elementach:</a:t>
          </a:r>
          <a:endParaRPr lang="en-US" sz="2700" kern="1200"/>
        </a:p>
      </dsp:txBody>
      <dsp:txXfrm>
        <a:off x="52431" y="130213"/>
        <a:ext cx="10715538" cy="969198"/>
      </dsp:txXfrm>
    </dsp:sp>
    <dsp:sp modelId="{77DBC35E-A33F-4B57-96AF-81C77C1B056A}">
      <dsp:nvSpPr>
        <dsp:cNvPr id="0" name=""/>
        <dsp:cNvSpPr/>
      </dsp:nvSpPr>
      <dsp:spPr>
        <a:xfrm>
          <a:off x="0" y="1151842"/>
          <a:ext cx="10820400" cy="2794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3548"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pl-PL" sz="2100" kern="1200"/>
            <a:t>Angażować każdego pracownika w samodoskonaleniu</a:t>
          </a:r>
          <a:endParaRPr lang="en-US" sz="2100" kern="1200"/>
        </a:p>
        <a:p>
          <a:pPr marL="228600" lvl="1" indent="-228600" algn="l" defTabSz="933450">
            <a:lnSpc>
              <a:spcPct val="90000"/>
            </a:lnSpc>
            <a:spcBef>
              <a:spcPct val="0"/>
            </a:spcBef>
            <a:spcAft>
              <a:spcPct val="20000"/>
            </a:spcAft>
            <a:buChar char="•"/>
          </a:pPr>
          <a:r>
            <a:rPr lang="pl-PL" sz="2100" kern="1200" dirty="0"/>
            <a:t>Zmniejszać „rachunek efektywności” – drobne zmiany na dużą skalę</a:t>
          </a:r>
          <a:endParaRPr lang="en-US" sz="2100" kern="1200" dirty="0"/>
        </a:p>
        <a:p>
          <a:pPr marL="228600" lvl="1" indent="-228600" algn="l" defTabSz="933450">
            <a:lnSpc>
              <a:spcPct val="90000"/>
            </a:lnSpc>
            <a:spcBef>
              <a:spcPct val="0"/>
            </a:spcBef>
            <a:spcAft>
              <a:spcPct val="20000"/>
            </a:spcAft>
            <a:buChar char="•"/>
          </a:pPr>
          <a:r>
            <a:rPr lang="pl-PL" sz="2100" kern="1200" dirty="0"/>
            <a:t>Optymalizować procesy pod względem potrzebnego czasu oraz zasobów</a:t>
          </a:r>
          <a:endParaRPr lang="en-US" sz="2100" kern="1200" dirty="0"/>
        </a:p>
        <a:p>
          <a:pPr marL="228600" lvl="1" indent="-228600" algn="l" defTabSz="933450">
            <a:lnSpc>
              <a:spcPct val="90000"/>
            </a:lnSpc>
            <a:spcBef>
              <a:spcPct val="0"/>
            </a:spcBef>
            <a:spcAft>
              <a:spcPct val="20000"/>
            </a:spcAft>
            <a:buChar char="•"/>
          </a:pPr>
          <a:r>
            <a:rPr lang="pl-PL" sz="2100" kern="1200" dirty="0"/>
            <a:t>Zwiększać dokładność wykonania zadań (zmniejszać potrzebę ich naprawiania)</a:t>
          </a:r>
          <a:endParaRPr lang="en-US" sz="2100" kern="1200" dirty="0"/>
        </a:p>
        <a:p>
          <a:pPr marL="228600" lvl="1" indent="-228600" algn="l" defTabSz="933450">
            <a:lnSpc>
              <a:spcPct val="90000"/>
            </a:lnSpc>
            <a:spcBef>
              <a:spcPct val="0"/>
            </a:spcBef>
            <a:spcAft>
              <a:spcPct val="20000"/>
            </a:spcAft>
            <a:buChar char="•"/>
          </a:pPr>
          <a:r>
            <a:rPr lang="pl-PL" sz="2100" kern="1200" dirty="0"/>
            <a:t>Regularnie dopracowywać strukturę zarządzania (jedynie kilka procent błędów powodowanych jest pracowników na najniższym szczeblu)</a:t>
          </a:r>
          <a:endParaRPr lang="en-US" sz="2100" kern="1200" dirty="0"/>
        </a:p>
        <a:p>
          <a:pPr marL="228600" lvl="1" indent="-228600" algn="l" defTabSz="933450">
            <a:lnSpc>
              <a:spcPct val="90000"/>
            </a:lnSpc>
            <a:spcBef>
              <a:spcPct val="0"/>
            </a:spcBef>
            <a:spcAft>
              <a:spcPct val="20000"/>
            </a:spcAft>
            <a:buChar char="•"/>
          </a:pPr>
          <a:r>
            <a:rPr lang="pl-PL" sz="2100" kern="1200" dirty="0"/>
            <a:t>Brać społeczną odpowiedzialność za swoje działania</a:t>
          </a:r>
          <a:endParaRPr lang="en-US" sz="2100" kern="1200" dirty="0"/>
        </a:p>
      </dsp:txBody>
      <dsp:txXfrm>
        <a:off x="0" y="1151842"/>
        <a:ext cx="10820400" cy="2794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26D114-81F7-4205-9D7C-0894A80F209D}">
      <dsp:nvSpPr>
        <dsp:cNvPr id="0" name=""/>
        <dsp:cNvSpPr/>
      </dsp:nvSpPr>
      <dsp:spPr>
        <a:xfrm>
          <a:off x="39689" y="286628"/>
          <a:ext cx="5040017" cy="3200411"/>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EC200E9D-48CE-449F-8C1C-402F442B24D2}">
      <dsp:nvSpPr>
        <dsp:cNvPr id="0" name=""/>
        <dsp:cNvSpPr/>
      </dsp:nvSpPr>
      <dsp:spPr>
        <a:xfrm>
          <a:off x="599691" y="818630"/>
          <a:ext cx="5040017" cy="32004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pl-PL" sz="2000" b="1" kern="1200" dirty="0"/>
        </a:p>
        <a:p>
          <a:pPr marL="0" lvl="0" indent="0" algn="ctr" defTabSz="889000">
            <a:lnSpc>
              <a:spcPct val="90000"/>
            </a:lnSpc>
            <a:spcBef>
              <a:spcPct val="0"/>
            </a:spcBef>
            <a:spcAft>
              <a:spcPct val="35000"/>
            </a:spcAft>
            <a:buNone/>
          </a:pPr>
          <a:r>
            <a:rPr lang="pl-PL" sz="2000" b="1" kern="1200" dirty="0"/>
            <a:t>Stary reagujący styl zarządzania:</a:t>
          </a:r>
        </a:p>
        <a:p>
          <a:pPr marL="0" lvl="0" indent="0" algn="ctr" defTabSz="889000">
            <a:lnSpc>
              <a:spcPct val="90000"/>
            </a:lnSpc>
            <a:spcBef>
              <a:spcPct val="0"/>
            </a:spcBef>
            <a:spcAft>
              <a:spcPct val="35000"/>
            </a:spcAft>
            <a:buNone/>
          </a:pPr>
          <a:endParaRPr lang="pl-PL" sz="2000" b="1" kern="1200" dirty="0"/>
        </a:p>
        <a:p>
          <a:pPr marL="0" lvl="0" indent="0" algn="ctr" defTabSz="889000">
            <a:lnSpc>
              <a:spcPct val="90000"/>
            </a:lnSpc>
            <a:spcBef>
              <a:spcPct val="0"/>
            </a:spcBef>
            <a:spcAft>
              <a:spcPct val="35000"/>
            </a:spcAft>
            <a:buNone/>
          </a:pPr>
          <a:r>
            <a:rPr lang="pl-PL" sz="1600" kern="1200" dirty="0"/>
            <a:t>Kontrola / Nakazy</a:t>
          </a:r>
        </a:p>
        <a:p>
          <a:pPr marL="0" lvl="0" indent="0" algn="ctr" defTabSz="889000">
            <a:lnSpc>
              <a:spcPct val="90000"/>
            </a:lnSpc>
            <a:spcBef>
              <a:spcPct val="0"/>
            </a:spcBef>
            <a:spcAft>
              <a:spcPct val="35000"/>
            </a:spcAft>
            <a:buNone/>
          </a:pPr>
          <a:r>
            <a:rPr lang="pl-PL" sz="1600" kern="1200" dirty="0"/>
            <a:t>Indywidualność</a:t>
          </a:r>
        </a:p>
        <a:p>
          <a:pPr marL="0" lvl="0" indent="0" algn="ctr" defTabSz="889000">
            <a:lnSpc>
              <a:spcPct val="90000"/>
            </a:lnSpc>
            <a:spcBef>
              <a:spcPct val="0"/>
            </a:spcBef>
            <a:spcAft>
              <a:spcPct val="35000"/>
            </a:spcAft>
            <a:buNone/>
          </a:pPr>
          <a:r>
            <a:rPr lang="pl-PL" sz="1600" kern="1200" dirty="0"/>
            <a:t>Wyłączność („Ja”, „Mój”)</a:t>
          </a:r>
        </a:p>
        <a:p>
          <a:pPr marL="0" lvl="0" indent="0" algn="ctr" defTabSz="889000">
            <a:lnSpc>
              <a:spcPct val="90000"/>
            </a:lnSpc>
            <a:spcBef>
              <a:spcPct val="0"/>
            </a:spcBef>
            <a:spcAft>
              <a:spcPct val="35000"/>
            </a:spcAft>
            <a:buNone/>
          </a:pPr>
          <a:r>
            <a:rPr lang="pl-PL" sz="1600" kern="1200" dirty="0"/>
            <a:t>Ukryte cele</a:t>
          </a:r>
        </a:p>
        <a:p>
          <a:pPr marL="0" lvl="0" indent="0" algn="ctr" defTabSz="889000">
            <a:lnSpc>
              <a:spcPct val="90000"/>
            </a:lnSpc>
            <a:spcBef>
              <a:spcPct val="0"/>
            </a:spcBef>
            <a:spcAft>
              <a:spcPct val="35000"/>
            </a:spcAft>
            <a:buNone/>
          </a:pPr>
          <a:r>
            <a:rPr lang="pl-PL" sz="1600" kern="1200" dirty="0"/>
            <a:t>Dążenie do korekty błędów</a:t>
          </a:r>
        </a:p>
        <a:p>
          <a:pPr marL="0" lvl="0" indent="0" algn="ctr" defTabSz="889000">
            <a:lnSpc>
              <a:spcPct val="90000"/>
            </a:lnSpc>
            <a:spcBef>
              <a:spcPct val="0"/>
            </a:spcBef>
            <a:spcAft>
              <a:spcPct val="35000"/>
            </a:spcAft>
            <a:buNone/>
          </a:pPr>
          <a:r>
            <a:rPr lang="pl-PL" sz="1600" kern="1200" dirty="0"/>
            <a:t>OCHRONA STATUS QUO</a:t>
          </a:r>
        </a:p>
        <a:p>
          <a:pPr marL="0" lvl="0" indent="0" algn="ctr" defTabSz="889000">
            <a:lnSpc>
              <a:spcPct val="90000"/>
            </a:lnSpc>
            <a:spcBef>
              <a:spcPct val="0"/>
            </a:spcBef>
            <a:spcAft>
              <a:spcPct val="35000"/>
            </a:spcAft>
            <a:buNone/>
          </a:pPr>
          <a:endParaRPr lang="pl-PL" sz="3600" kern="1200" dirty="0"/>
        </a:p>
      </dsp:txBody>
      <dsp:txXfrm>
        <a:off x="693428" y="912367"/>
        <a:ext cx="4852543" cy="3012937"/>
      </dsp:txXfrm>
    </dsp:sp>
    <dsp:sp modelId="{24D5DA14-C998-464E-96E0-0060D10AC92D}">
      <dsp:nvSpPr>
        <dsp:cNvPr id="0" name=""/>
        <dsp:cNvSpPr/>
      </dsp:nvSpPr>
      <dsp:spPr>
        <a:xfrm>
          <a:off x="6161457" y="286628"/>
          <a:ext cx="5040017" cy="3200411"/>
        </a:xfrm>
        <a:prstGeom prst="roundRect">
          <a:avLst>
            <a:gd name="adj" fmla="val 10000"/>
          </a:avLst>
        </a:prstGeom>
        <a:gradFill rotWithShape="0">
          <a:gsLst>
            <a:gs pos="0">
              <a:schemeClr val="accent1">
                <a:hueOff val="0"/>
                <a:satOff val="0"/>
                <a:lumOff val="0"/>
                <a:alphaOff val="0"/>
                <a:tint val="96000"/>
                <a:satMod val="100000"/>
                <a:lumMod val="104000"/>
              </a:schemeClr>
            </a:gs>
            <a:gs pos="78000">
              <a:schemeClr val="accent1">
                <a:hueOff val="0"/>
                <a:satOff val="0"/>
                <a:lumOff val="0"/>
                <a:alphaOff val="0"/>
                <a:shade val="100000"/>
                <a:satMod val="110000"/>
                <a:lumMod val="100000"/>
              </a:schemeClr>
            </a:gs>
          </a:gsLst>
          <a:lin ang="5400000" scaled="0"/>
        </a:gradFill>
        <a:ln>
          <a:noFill/>
        </a:ln>
        <a:effectLst/>
        <a:scene3d>
          <a:camera prst="orthographicFront">
            <a:rot lat="0" lon="0" rev="0"/>
          </a:camera>
          <a:lightRig rig="threePt" dir="t"/>
        </a:scene3d>
        <a:sp3d>
          <a:bevelT w="25400" h="12700"/>
        </a:sp3d>
      </dsp:spPr>
      <dsp:style>
        <a:lnRef idx="0">
          <a:scrgbClr r="0" g="0" b="0"/>
        </a:lnRef>
        <a:fillRef idx="3">
          <a:scrgbClr r="0" g="0" b="0"/>
        </a:fillRef>
        <a:effectRef idx="2">
          <a:scrgbClr r="0" g="0" b="0"/>
        </a:effectRef>
        <a:fontRef idx="minor">
          <a:schemeClr val="lt1"/>
        </a:fontRef>
      </dsp:style>
    </dsp:sp>
    <dsp:sp modelId="{6041D149-3911-4A4E-954F-5F42542A3F12}">
      <dsp:nvSpPr>
        <dsp:cNvPr id="0" name=""/>
        <dsp:cNvSpPr/>
      </dsp:nvSpPr>
      <dsp:spPr>
        <a:xfrm>
          <a:off x="6721459" y="818630"/>
          <a:ext cx="5040017" cy="3200411"/>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endParaRPr lang="pl-PL" sz="2000" b="1" kern="1200" dirty="0"/>
        </a:p>
        <a:p>
          <a:pPr marL="0" lvl="0" indent="0" algn="ctr" defTabSz="889000">
            <a:lnSpc>
              <a:spcPct val="90000"/>
            </a:lnSpc>
            <a:spcBef>
              <a:spcPct val="0"/>
            </a:spcBef>
            <a:spcAft>
              <a:spcPct val="35000"/>
            </a:spcAft>
            <a:buNone/>
          </a:pPr>
          <a:r>
            <a:rPr lang="pl-PL" sz="2000" b="1" kern="1200" dirty="0"/>
            <a:t>Zarządzanie przez ciągłą poprawę jakości:</a:t>
          </a:r>
        </a:p>
        <a:p>
          <a:pPr marL="0" lvl="0" indent="0" algn="ctr" defTabSz="889000">
            <a:lnSpc>
              <a:spcPct val="90000"/>
            </a:lnSpc>
            <a:spcBef>
              <a:spcPct val="0"/>
            </a:spcBef>
            <a:spcAft>
              <a:spcPct val="35000"/>
            </a:spcAft>
            <a:buNone/>
          </a:pPr>
          <a:endParaRPr lang="pl-PL" sz="2000" b="1" kern="1200" dirty="0"/>
        </a:p>
        <a:p>
          <a:pPr marL="0" lvl="0" indent="0" algn="ctr" defTabSz="889000">
            <a:lnSpc>
              <a:spcPct val="90000"/>
            </a:lnSpc>
            <a:spcBef>
              <a:spcPct val="0"/>
            </a:spcBef>
            <a:spcAft>
              <a:spcPct val="35000"/>
            </a:spcAft>
            <a:buNone/>
          </a:pPr>
          <a:r>
            <a:rPr lang="pl-PL" sz="1600" b="0" kern="1200" dirty="0"/>
            <a:t>Kierownictwo dla jakości</a:t>
          </a:r>
        </a:p>
        <a:p>
          <a:pPr marL="0" lvl="0" indent="0" algn="ctr" defTabSz="889000">
            <a:lnSpc>
              <a:spcPct val="90000"/>
            </a:lnSpc>
            <a:spcBef>
              <a:spcPct val="0"/>
            </a:spcBef>
            <a:spcAft>
              <a:spcPct val="35000"/>
            </a:spcAft>
            <a:buNone/>
          </a:pPr>
          <a:r>
            <a:rPr lang="pl-PL" sz="1600" b="0" kern="1200" dirty="0"/>
            <a:t>Zaangażowanie / Kooperacja</a:t>
          </a:r>
        </a:p>
        <a:p>
          <a:pPr marL="0" lvl="0" indent="0" algn="ctr" defTabSz="889000">
            <a:lnSpc>
              <a:spcPct val="90000"/>
            </a:lnSpc>
            <a:spcBef>
              <a:spcPct val="0"/>
            </a:spcBef>
            <a:spcAft>
              <a:spcPct val="35000"/>
            </a:spcAft>
            <a:buNone/>
          </a:pPr>
          <a:r>
            <a:rPr lang="pl-PL" sz="1600" b="0" kern="1200" dirty="0"/>
            <a:t>Zespołowość</a:t>
          </a:r>
        </a:p>
        <a:p>
          <a:pPr marL="0" lvl="0" indent="0" algn="ctr" defTabSz="889000">
            <a:lnSpc>
              <a:spcPct val="90000"/>
            </a:lnSpc>
            <a:spcBef>
              <a:spcPct val="0"/>
            </a:spcBef>
            <a:spcAft>
              <a:spcPct val="35000"/>
            </a:spcAft>
            <a:buNone/>
          </a:pPr>
          <a:r>
            <a:rPr lang="pl-PL" sz="1600" b="0" kern="1200" dirty="0"/>
            <a:t>Rozmowy wprost</a:t>
          </a:r>
        </a:p>
        <a:p>
          <a:pPr marL="0" lvl="0" indent="0" algn="ctr" defTabSz="889000">
            <a:lnSpc>
              <a:spcPct val="90000"/>
            </a:lnSpc>
            <a:spcBef>
              <a:spcPct val="0"/>
            </a:spcBef>
            <a:spcAft>
              <a:spcPct val="35000"/>
            </a:spcAft>
            <a:buNone/>
          </a:pPr>
          <a:r>
            <a:rPr lang="pl-PL" sz="1600" b="0" kern="1200" dirty="0"/>
            <a:t>Dążenie do zapobiegania błędom</a:t>
          </a:r>
        </a:p>
        <a:p>
          <a:pPr marL="0" lvl="0" indent="0" algn="ctr" defTabSz="889000">
            <a:lnSpc>
              <a:spcPct val="90000"/>
            </a:lnSpc>
            <a:spcBef>
              <a:spcPct val="0"/>
            </a:spcBef>
            <a:spcAft>
              <a:spcPct val="35000"/>
            </a:spcAft>
            <a:buNone/>
          </a:pPr>
          <a:r>
            <a:rPr lang="pl-PL" sz="1600" b="0" kern="1200" dirty="0"/>
            <a:t>CIĄGŁA POPRAWA ZARZĄDZANIA</a:t>
          </a:r>
        </a:p>
        <a:p>
          <a:pPr marL="0" lvl="0" indent="0" algn="ctr" defTabSz="889000">
            <a:lnSpc>
              <a:spcPct val="90000"/>
            </a:lnSpc>
            <a:spcBef>
              <a:spcPct val="0"/>
            </a:spcBef>
            <a:spcAft>
              <a:spcPct val="35000"/>
            </a:spcAft>
            <a:buNone/>
          </a:pPr>
          <a:endParaRPr lang="pl-PL" sz="1600" b="0" kern="1200" dirty="0"/>
        </a:p>
        <a:p>
          <a:pPr marL="0" lvl="0" indent="0" algn="ctr" defTabSz="889000">
            <a:lnSpc>
              <a:spcPct val="90000"/>
            </a:lnSpc>
            <a:spcBef>
              <a:spcPct val="0"/>
            </a:spcBef>
            <a:spcAft>
              <a:spcPct val="35000"/>
            </a:spcAft>
            <a:buNone/>
          </a:pPr>
          <a:endParaRPr lang="en-US" sz="2000" b="1" kern="1200" dirty="0"/>
        </a:p>
      </dsp:txBody>
      <dsp:txXfrm>
        <a:off x="6815196" y="912367"/>
        <a:ext cx="4852543" cy="301293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304451-A1B9-4AAF-9E41-95C7582F7F26}" type="datetimeFigureOut">
              <a:rPr lang="pl-PL" smtClean="0"/>
              <a:t>08.12.2022</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A34007-7F1C-4E89-A92D-523E91CDA157}" type="slidenum">
              <a:rPr lang="pl-PL" smtClean="0"/>
              <a:t>‹#›</a:t>
            </a:fld>
            <a:endParaRPr lang="pl-PL"/>
          </a:p>
        </p:txBody>
      </p:sp>
    </p:spTree>
    <p:extLst>
      <p:ext uri="{BB962C8B-B14F-4D97-AF65-F5344CB8AC3E}">
        <p14:creationId xmlns:p14="http://schemas.microsoft.com/office/powerpoint/2010/main" val="3147218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files.pl/pl/index.php/Komunikacja"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Zmiany kulturowe i systemowe, czyli nic innego jak </a:t>
            </a:r>
            <a:r>
              <a:rPr lang="pl-PL" b="1" dirty="0"/>
              <a:t>stary świat </a:t>
            </a:r>
            <a:r>
              <a:rPr lang="pl-PL" dirty="0"/>
              <a:t>vs </a:t>
            </a:r>
            <a:r>
              <a:rPr lang="pl-PL" b="1" dirty="0"/>
              <a:t>nowy świat. </a:t>
            </a:r>
            <a:r>
              <a:rPr lang="pl-PL" b="0" dirty="0"/>
              <a:t>Jako ciekawostkę powiem, że </a:t>
            </a:r>
            <a:r>
              <a:rPr lang="pl-PL" b="0" i="0" dirty="0">
                <a:solidFill>
                  <a:srgbClr val="000000"/>
                </a:solidFill>
                <a:effectLst/>
                <a:latin typeface="Segoe UI" panose="020B0502040204020203" pitchFamily="34" charset="0"/>
              </a:rPr>
              <a:t>w okresie powojennym motto japońskiego przemysłu brzmiało dogonić zachód. Jednak, gdy w połowie lat 90. zdano sobie sprawę, że Japonia staje się liderem, zarządy przedsiębiorstw stanęły przed wyzwaniem zmiany polityki zarządzania organizacjami. </a:t>
            </a:r>
          </a:p>
          <a:p>
            <a:endParaRPr lang="pl-PL" b="0" i="0" dirty="0">
              <a:solidFill>
                <a:srgbClr val="000000"/>
              </a:solidFill>
              <a:effectLst/>
              <a:latin typeface="Segoe UI" panose="020B0502040204020203" pitchFamily="34" charset="0"/>
            </a:endParaRPr>
          </a:p>
          <a:p>
            <a:r>
              <a:rPr lang="pl-PL" b="0" i="0" dirty="0">
                <a:solidFill>
                  <a:srgbClr val="000000"/>
                </a:solidFill>
                <a:effectLst/>
                <a:latin typeface="Segoe UI" panose="020B0502040204020203" pitchFamily="34" charset="0"/>
              </a:rPr>
              <a:t>Możemy sobie kilka z nich porównać:</a:t>
            </a:r>
          </a:p>
          <a:p>
            <a:pPr marL="0" marR="0" lvl="0" indent="0" algn="l" defTabSz="914400" rtl="0" eaLnBrk="1" fontAlgn="auto" latinLnBrk="0" hangingPunct="1">
              <a:lnSpc>
                <a:spcPct val="100000"/>
              </a:lnSpc>
              <a:spcBef>
                <a:spcPts val="0"/>
              </a:spcBef>
              <a:spcAft>
                <a:spcPts val="0"/>
              </a:spcAft>
              <a:buClrTx/>
              <a:buSzTx/>
              <a:buFontTx/>
              <a:buNone/>
              <a:tabLst/>
              <a:defRPr/>
            </a:pPr>
            <a:r>
              <a:rPr lang="pl-PL" b="0" i="0" dirty="0">
                <a:solidFill>
                  <a:srgbClr val="000000"/>
                </a:solidFill>
                <a:effectLst/>
                <a:latin typeface="Segoe UI" panose="020B0502040204020203" pitchFamily="34" charset="0"/>
              </a:rPr>
              <a:t>Po lewej stronie mamy (czytaj)</a:t>
            </a:r>
          </a:p>
          <a:p>
            <a:pPr marL="0" marR="0" lvl="0" indent="0" algn="l" defTabSz="914400" rtl="0" eaLnBrk="1" fontAlgn="auto" latinLnBrk="0" hangingPunct="1">
              <a:lnSpc>
                <a:spcPct val="100000"/>
              </a:lnSpc>
              <a:spcBef>
                <a:spcPts val="0"/>
              </a:spcBef>
              <a:spcAft>
                <a:spcPts val="0"/>
              </a:spcAft>
              <a:buClrTx/>
              <a:buSzTx/>
              <a:buFontTx/>
              <a:buNone/>
              <a:tabLst/>
              <a:defRPr/>
            </a:pPr>
            <a:endParaRPr lang="pl-PL" b="0" i="0" dirty="0">
              <a:solidFill>
                <a:srgbClr val="000000"/>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l-PL" b="0" i="0" dirty="0">
                <a:solidFill>
                  <a:srgbClr val="000000"/>
                </a:solidFill>
                <a:effectLst/>
                <a:latin typeface="Segoe UI" panose="020B0502040204020203" pitchFamily="34" charset="0"/>
              </a:rPr>
              <a:t>Głowna różnica to jest </a:t>
            </a:r>
            <a:r>
              <a:rPr lang="pl-PL" sz="1200" b="1" dirty="0"/>
              <a:t>STATUS QUO </a:t>
            </a:r>
            <a:r>
              <a:rPr lang="pl-PL" sz="1200" dirty="0"/>
              <a:t>w starym stylu zarządzania, czyli niechęć, strach przed zmianami, a w nowym stylu mamy </a:t>
            </a:r>
            <a:r>
              <a:rPr lang="pl-PL" sz="1200" b="1" dirty="0"/>
              <a:t>ciągłą poprawę zarządzania</a:t>
            </a:r>
            <a:r>
              <a:rPr lang="pl-PL" sz="1200" b="0" dirty="0"/>
              <a:t>, czyli coś przeciwnego</a:t>
            </a:r>
            <a:endParaRPr lang="pl-PL"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l-PL" b="0" i="0" dirty="0">
              <a:solidFill>
                <a:srgbClr val="000000"/>
              </a:solidFill>
              <a:effectLst/>
              <a:latin typeface="Segoe UI" panose="020B0502040204020203" pitchFamily="34" charset="0"/>
            </a:endParaRPr>
          </a:p>
          <a:p>
            <a:endParaRPr lang="pl-PL" b="0" i="0" dirty="0">
              <a:solidFill>
                <a:srgbClr val="000000"/>
              </a:solidFill>
              <a:effectLst/>
              <a:latin typeface="Segoe UI" panose="020B0502040204020203" pitchFamily="34" charset="0"/>
            </a:endParaRPr>
          </a:p>
          <a:p>
            <a:endParaRPr lang="pl-PL" b="0" i="0" dirty="0">
              <a:solidFill>
                <a:srgbClr val="000000"/>
              </a:solidFill>
              <a:effectLst/>
              <a:latin typeface="Segoe UI" panose="020B0502040204020203" pitchFamily="34" charset="0"/>
            </a:endParaRPr>
          </a:p>
        </p:txBody>
      </p:sp>
      <p:sp>
        <p:nvSpPr>
          <p:cNvPr id="4" name="Symbol zastępczy numeru slajdu 3"/>
          <p:cNvSpPr>
            <a:spLocks noGrp="1"/>
          </p:cNvSpPr>
          <p:nvPr>
            <p:ph type="sldNum" sz="quarter" idx="5"/>
          </p:nvPr>
        </p:nvSpPr>
        <p:spPr/>
        <p:txBody>
          <a:bodyPr/>
          <a:lstStyle/>
          <a:p>
            <a:fld id="{B9A34007-7F1C-4E89-A92D-523E91CDA157}" type="slidenum">
              <a:rPr lang="pl-PL" smtClean="0"/>
              <a:t>7</a:t>
            </a:fld>
            <a:endParaRPr lang="pl-PL"/>
          </a:p>
        </p:txBody>
      </p:sp>
    </p:spTree>
    <p:extLst>
      <p:ext uri="{BB962C8B-B14F-4D97-AF65-F5344CB8AC3E}">
        <p14:creationId xmlns:p14="http://schemas.microsoft.com/office/powerpoint/2010/main" val="3808593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Skrót TQM oznacza Total </a:t>
            </a:r>
            <a:r>
              <a:rPr lang="pl-PL" dirty="0" err="1"/>
              <a:t>Quality</a:t>
            </a:r>
            <a:r>
              <a:rPr lang="pl-PL" dirty="0"/>
              <a:t> Management, czyli zarządzanie </a:t>
            </a:r>
            <a:r>
              <a:rPr lang="pl-PL"/>
              <a:t>przez</a:t>
            </a:r>
            <a:r>
              <a:rPr lang="pl-PL" dirty="0"/>
              <a:t> jakość. </a:t>
            </a:r>
          </a:p>
          <a:p>
            <a:endParaRPr lang="pl-PL"/>
          </a:p>
          <a:p>
            <a:r>
              <a:rPr lang="pl-PL"/>
              <a:t>Warto zaz</a:t>
            </a:r>
          </a:p>
        </p:txBody>
      </p:sp>
      <p:sp>
        <p:nvSpPr>
          <p:cNvPr id="4" name="Symbol zastępczy numeru slajdu 3"/>
          <p:cNvSpPr>
            <a:spLocks noGrp="1"/>
          </p:cNvSpPr>
          <p:nvPr>
            <p:ph type="sldNum" sz="quarter" idx="5"/>
          </p:nvPr>
        </p:nvSpPr>
        <p:spPr/>
        <p:txBody>
          <a:bodyPr/>
          <a:lstStyle/>
          <a:p>
            <a:fld id="{B9A34007-7F1C-4E89-A92D-523E91CDA157}" type="slidenum">
              <a:rPr lang="pl-PL" smtClean="0"/>
              <a:t>8</a:t>
            </a:fld>
            <a:endParaRPr lang="pl-PL"/>
          </a:p>
        </p:txBody>
      </p:sp>
    </p:spTree>
    <p:extLst>
      <p:ext uri="{BB962C8B-B14F-4D97-AF65-F5344CB8AC3E}">
        <p14:creationId xmlns:p14="http://schemas.microsoft.com/office/powerpoint/2010/main" val="30903971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 </a:t>
            </a:r>
            <a:r>
              <a:rPr lang="pl-PL" b="1" dirty="0"/>
              <a:t>William </a:t>
            </a:r>
            <a:r>
              <a:rPr lang="pl-PL" b="1" dirty="0" err="1"/>
              <a:t>Deming</a:t>
            </a:r>
            <a:r>
              <a:rPr lang="pl-PL" b="1" dirty="0"/>
              <a:t> p</a:t>
            </a:r>
            <a:r>
              <a:rPr lang="pl-PL" dirty="0"/>
              <a:t>ostulował całkowitą zmianę stylu zarządzania oraz konieczność zmiany orientacji produkcyjnej na rynkową</a:t>
            </a:r>
          </a:p>
          <a:p>
            <a:endParaRPr lang="pl-PL" dirty="0"/>
          </a:p>
          <a:p>
            <a:r>
              <a:rPr lang="pl-PL" b="1" dirty="0"/>
              <a:t>Etap 1 </a:t>
            </a:r>
            <a:r>
              <a:rPr lang="pl-PL" dirty="0"/>
              <a:t>- Takie trójetapowe działanie prowadzi to do</a:t>
            </a:r>
          </a:p>
          <a:p>
            <a:r>
              <a:rPr lang="pl-PL" dirty="0"/>
              <a:t>opracowania szczegółowego planu działań,</a:t>
            </a:r>
          </a:p>
          <a:p>
            <a:r>
              <a:rPr lang="pl-PL" dirty="0"/>
              <a:t>zawierającego główny cel, cele szczegółowe,</a:t>
            </a:r>
          </a:p>
          <a:p>
            <a:endParaRPr lang="pl-PL" dirty="0"/>
          </a:p>
          <a:p>
            <a:r>
              <a:rPr lang="pl-PL" dirty="0"/>
              <a:t>• Działania występujące na tym etapie cyklu mogą być</a:t>
            </a:r>
          </a:p>
          <a:p>
            <a:r>
              <a:rPr lang="pl-PL" dirty="0"/>
              <a:t>wsparte różnorodnymi metodami i technikami</a:t>
            </a:r>
          </a:p>
          <a:p>
            <a:r>
              <a:rPr lang="pl-PL" dirty="0"/>
              <a:t>zarządzania jakością. Do najczęściej stosowanych należą</a:t>
            </a:r>
          </a:p>
          <a:p>
            <a:r>
              <a:rPr lang="pl-PL" dirty="0"/>
              <a:t>między innymi:</a:t>
            </a:r>
          </a:p>
          <a:p>
            <a:r>
              <a:rPr lang="pl-PL" dirty="0"/>
              <a:t>• Diagramy: przepływów</a:t>
            </a:r>
          </a:p>
          <a:p>
            <a:r>
              <a:rPr lang="pl-PL" dirty="0"/>
              <a:t>• burza mózgów,</a:t>
            </a:r>
          </a:p>
          <a:p>
            <a:r>
              <a:rPr lang="pl-PL" dirty="0"/>
              <a:t>• mapowanie procesu.</a:t>
            </a:r>
          </a:p>
        </p:txBody>
      </p:sp>
      <p:sp>
        <p:nvSpPr>
          <p:cNvPr id="4" name="Symbol zastępczy numeru slajdu 3"/>
          <p:cNvSpPr>
            <a:spLocks noGrp="1"/>
          </p:cNvSpPr>
          <p:nvPr>
            <p:ph type="sldNum" sz="quarter" idx="5"/>
          </p:nvPr>
        </p:nvSpPr>
        <p:spPr/>
        <p:txBody>
          <a:bodyPr/>
          <a:lstStyle/>
          <a:p>
            <a:fld id="{B9A34007-7F1C-4E89-A92D-523E91CDA157}" type="slidenum">
              <a:rPr lang="pl-PL" smtClean="0"/>
              <a:t>9</a:t>
            </a:fld>
            <a:endParaRPr lang="pl-PL"/>
          </a:p>
        </p:txBody>
      </p:sp>
    </p:spTree>
    <p:extLst>
      <p:ext uri="{BB962C8B-B14F-4D97-AF65-F5344CB8AC3E}">
        <p14:creationId xmlns:p14="http://schemas.microsoft.com/office/powerpoint/2010/main" val="155602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0" i="0" dirty="0">
                <a:solidFill>
                  <a:srgbClr val="6D8394"/>
                </a:solidFill>
                <a:effectLst/>
                <a:latin typeface="Helvetica Neue"/>
              </a:rPr>
              <a:t>ISO to oficjalna nazwa Międzynarodowej Organizacji Normalizacyjnej. Głównym zadaniem ISO jest ustalanie norm, które dotyczą przeróżnych dziedzin życia. Mogą to być rozmiary arkuszy papieru, zasady dotyczące tworzenia bibliografii, czułość filmów fotograficznych, bezpieczeństwo i higiena pracy, a nawet rozmiary obuwia. Rodzina norm z serii ISO 9000 powstała w 1987 roku. </a:t>
            </a:r>
          </a:p>
          <a:p>
            <a:endParaRPr lang="pl-PL" b="0" i="0" dirty="0">
              <a:solidFill>
                <a:srgbClr val="6D8394"/>
              </a:solidFill>
              <a:effectLst/>
              <a:latin typeface="Helvetica Neue"/>
            </a:endParaRPr>
          </a:p>
          <a:p>
            <a:r>
              <a:rPr lang="pl-PL" b="0" i="0" dirty="0">
                <a:solidFill>
                  <a:srgbClr val="6D8394"/>
                </a:solidFill>
                <a:effectLst/>
                <a:latin typeface="Helvetica Neue"/>
              </a:rPr>
              <a:t>Warto zwrócić uwagę, że (czytaj)</a:t>
            </a:r>
          </a:p>
        </p:txBody>
      </p:sp>
      <p:sp>
        <p:nvSpPr>
          <p:cNvPr id="4" name="Symbol zastępczy numeru slajdu 3"/>
          <p:cNvSpPr>
            <a:spLocks noGrp="1"/>
          </p:cNvSpPr>
          <p:nvPr>
            <p:ph type="sldNum" sz="quarter" idx="5"/>
          </p:nvPr>
        </p:nvSpPr>
        <p:spPr/>
        <p:txBody>
          <a:bodyPr/>
          <a:lstStyle/>
          <a:p>
            <a:fld id="{B9A34007-7F1C-4E89-A92D-523E91CDA157}" type="slidenum">
              <a:rPr lang="pl-PL" smtClean="0"/>
              <a:t>10</a:t>
            </a:fld>
            <a:endParaRPr lang="pl-PL"/>
          </a:p>
        </p:txBody>
      </p:sp>
    </p:spTree>
    <p:extLst>
      <p:ext uri="{BB962C8B-B14F-4D97-AF65-F5344CB8AC3E}">
        <p14:creationId xmlns:p14="http://schemas.microsoft.com/office/powerpoint/2010/main" val="2745210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1" i="0" dirty="0">
                <a:solidFill>
                  <a:srgbClr val="444444"/>
                </a:solidFill>
                <a:effectLst/>
                <a:latin typeface="Open Sans" panose="020B0606030504020204" pitchFamily="34" charset="0"/>
              </a:rPr>
              <a:t>Międzynarodowa norma ISO 9001</a:t>
            </a:r>
            <a:r>
              <a:rPr lang="pl-PL" b="0" i="0" dirty="0">
                <a:solidFill>
                  <a:srgbClr val="444444"/>
                </a:solidFill>
                <a:effectLst/>
                <a:latin typeface="Open Sans" panose="020B0606030504020204" pitchFamily="34" charset="0"/>
              </a:rPr>
              <a:t> jest jednym z najpopularniejszych standardów. </a:t>
            </a:r>
            <a:r>
              <a:rPr lang="pl-PL" b="1" i="0" dirty="0">
                <a:solidFill>
                  <a:srgbClr val="444444"/>
                </a:solidFill>
                <a:effectLst/>
                <a:latin typeface="Open Sans" panose="020B0606030504020204" pitchFamily="34" charset="0"/>
              </a:rPr>
              <a:t>Ilość wydanych na świecie certyfikatów ISO 9001</a:t>
            </a:r>
            <a:r>
              <a:rPr lang="pl-PL" b="0" i="0" dirty="0">
                <a:solidFill>
                  <a:srgbClr val="444444"/>
                </a:solidFill>
                <a:effectLst/>
                <a:latin typeface="Open Sans" panose="020B0606030504020204" pitchFamily="34" charset="0"/>
              </a:rPr>
              <a:t> jest nieporównywalnie większa od ilości innego rodzaju certyfikatów dotyczących systemów zarządzania, dlatego też omówię kilka elementów, które są zawarte w tej normie. A więc </a:t>
            </a:r>
          </a:p>
          <a:p>
            <a:r>
              <a:rPr lang="pl-PL" b="0" i="0" dirty="0">
                <a:solidFill>
                  <a:srgbClr val="444444"/>
                </a:solidFill>
                <a:effectLst/>
                <a:latin typeface="Open Sans" panose="020B0606030504020204" pitchFamily="34" charset="0"/>
              </a:rPr>
              <a:t>(czytaj)</a:t>
            </a:r>
            <a:endParaRPr lang="pl-PL" dirty="0"/>
          </a:p>
        </p:txBody>
      </p:sp>
      <p:sp>
        <p:nvSpPr>
          <p:cNvPr id="4" name="Symbol zastępczy numeru slajdu 3"/>
          <p:cNvSpPr>
            <a:spLocks noGrp="1"/>
          </p:cNvSpPr>
          <p:nvPr>
            <p:ph type="sldNum" sz="quarter" idx="5"/>
          </p:nvPr>
        </p:nvSpPr>
        <p:spPr/>
        <p:txBody>
          <a:bodyPr/>
          <a:lstStyle/>
          <a:p>
            <a:fld id="{B9A34007-7F1C-4E89-A92D-523E91CDA157}" type="slidenum">
              <a:rPr lang="pl-PL" smtClean="0"/>
              <a:t>11</a:t>
            </a:fld>
            <a:endParaRPr lang="pl-PL"/>
          </a:p>
        </p:txBody>
      </p:sp>
    </p:spTree>
    <p:extLst>
      <p:ext uri="{BB962C8B-B14F-4D97-AF65-F5344CB8AC3E}">
        <p14:creationId xmlns:p14="http://schemas.microsoft.com/office/powerpoint/2010/main" val="565866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dirty="0"/>
              <a:t>Tak jak wcześniej wspominałem o zmianach systemowych pomiędzy </a:t>
            </a:r>
            <a:r>
              <a:rPr lang="pl-PL" sz="1200" b="1" dirty="0"/>
              <a:t>Starym reagującym stylem zarządzania </a:t>
            </a:r>
            <a:r>
              <a:rPr lang="pl-PL" sz="1200" b="0" dirty="0"/>
              <a:t>a </a:t>
            </a:r>
            <a:r>
              <a:rPr lang="pl-PL" sz="1200" b="1" dirty="0"/>
              <a:t>nowym stylem TQM</a:t>
            </a:r>
            <a:r>
              <a:rPr lang="pl-PL" sz="1200" b="0" dirty="0"/>
              <a:t>, to główną różnicą był </a:t>
            </a:r>
            <a:r>
              <a:rPr lang="pl-PL" sz="1200" b="1" dirty="0"/>
              <a:t>STATUS QUO </a:t>
            </a:r>
            <a:r>
              <a:rPr lang="pl-PL" sz="1200" b="0" dirty="0"/>
              <a:t>(KWO) czyli lęk przed zmianą i nieznanym. Uważam, że to główny czynnik który może spowodować porażkę podczas wdrażania TQM, tak więc na samej górze mamy: (czytaj)</a:t>
            </a:r>
            <a:endParaRPr lang="pl-PL" sz="1200" b="1" dirty="0"/>
          </a:p>
          <a:p>
            <a:endParaRPr lang="pl-PL" dirty="0"/>
          </a:p>
        </p:txBody>
      </p:sp>
      <p:sp>
        <p:nvSpPr>
          <p:cNvPr id="4" name="Symbol zastępczy numeru slajdu 3"/>
          <p:cNvSpPr>
            <a:spLocks noGrp="1"/>
          </p:cNvSpPr>
          <p:nvPr>
            <p:ph type="sldNum" sz="quarter" idx="5"/>
          </p:nvPr>
        </p:nvSpPr>
        <p:spPr/>
        <p:txBody>
          <a:bodyPr/>
          <a:lstStyle/>
          <a:p>
            <a:fld id="{B9A34007-7F1C-4E89-A92D-523E91CDA157}" type="slidenum">
              <a:rPr lang="pl-PL" smtClean="0"/>
              <a:t>12</a:t>
            </a:fld>
            <a:endParaRPr lang="pl-PL"/>
          </a:p>
        </p:txBody>
      </p:sp>
    </p:spTree>
    <p:extLst>
      <p:ext uri="{BB962C8B-B14F-4D97-AF65-F5344CB8AC3E}">
        <p14:creationId xmlns:p14="http://schemas.microsoft.com/office/powerpoint/2010/main" val="2191814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l-PL" sz="1400" dirty="0"/>
              <a:t>Prowadzone obecnie badania wskazują na istotność stosowanie przez przedsiębiorstwa zasady marketingu wewnętrznego oraz usuwania barier organizacyjnych czy eliminowania obaw związanych z procesem decyzyjnym. Tym samym odchodzi się od takich aspektów jak przeprowadzanie kontroli czy zdobywanie nagród jakościowych.</a:t>
            </a:r>
          </a:p>
          <a:p>
            <a:pPr marL="0" indent="0" algn="l">
              <a:buNone/>
            </a:pPr>
            <a:endParaRPr lang="pl-PL" sz="1400" dirty="0"/>
          </a:p>
          <a:p>
            <a:pPr marL="0" indent="0" algn="l">
              <a:buNone/>
            </a:pPr>
            <a:r>
              <a:rPr lang="pl-PL" sz="1400" dirty="0"/>
              <a:t>(czytaj)</a:t>
            </a:r>
          </a:p>
          <a:p>
            <a:pPr marL="0" indent="0" algn="l">
              <a:buNone/>
            </a:pPr>
            <a:endParaRPr lang="pl-PL" sz="1400" dirty="0"/>
          </a:p>
          <a:p>
            <a:pPr marL="0" indent="0" algn="l">
              <a:buNone/>
            </a:pPr>
            <a:r>
              <a:rPr lang="pl-PL" sz="1400" dirty="0"/>
              <a:t>Przy tym trzeba spełnić kilka warunków, między innymi jest to:</a:t>
            </a:r>
          </a:p>
          <a:p>
            <a:pPr marL="0" indent="0" algn="l">
              <a:buNone/>
            </a:pPr>
            <a:endParaRPr lang="pl-PL" sz="1400" dirty="0"/>
          </a:p>
          <a:p>
            <a:pPr algn="l">
              <a:buFont typeface="Arial" panose="020B0604020202020204" pitchFamily="34" charset="0"/>
              <a:buChar char="•"/>
            </a:pPr>
            <a:r>
              <a:rPr lang="pl-PL" dirty="0"/>
              <a:t>Stosowanie jak najlepszych technologii</a:t>
            </a:r>
          </a:p>
          <a:p>
            <a:pPr algn="l">
              <a:buFont typeface="Arial" panose="020B0604020202020204" pitchFamily="34" charset="0"/>
              <a:buNone/>
            </a:pPr>
            <a:endParaRPr lang="pl-PL" dirty="0"/>
          </a:p>
          <a:p>
            <a:pPr algn="l">
              <a:buFont typeface="Arial" panose="020B0604020202020204" pitchFamily="34" charset="0"/>
              <a:buChar char="•"/>
            </a:pPr>
            <a:r>
              <a:rPr lang="pl-PL" dirty="0"/>
              <a:t>Doskonalenie komunikacji z klientami: pozyskanie zaufania klientów oraz odpowiednia </a:t>
            </a:r>
            <a:r>
              <a:rPr lang="pl-PL" dirty="0">
                <a:hlinkClick r:id="rId3" tooltip="Komunikacja">
                  <a:extLst>
                    <a:ext uri="{A12FA001-AC4F-418D-AE19-62706E023703}">
                      <ahyp:hlinkClr xmlns:ahyp="http://schemas.microsoft.com/office/drawing/2018/hyperlinkcolor" val="tx"/>
                    </a:ext>
                  </a:extLst>
                </a:hlinkClick>
              </a:rPr>
              <a:t>komunikacja</a:t>
            </a:r>
            <a:r>
              <a:rPr lang="pl-PL" dirty="0"/>
              <a:t> na tym polu również zapewnia sukces TQM</a:t>
            </a:r>
          </a:p>
          <a:p>
            <a:endParaRPr lang="pl-PL" dirty="0"/>
          </a:p>
          <a:p>
            <a:endParaRPr lang="pl-PL" dirty="0"/>
          </a:p>
          <a:p>
            <a:endParaRPr lang="pl-PL" dirty="0"/>
          </a:p>
          <a:p>
            <a:endParaRPr lang="pl-PL" dirty="0"/>
          </a:p>
        </p:txBody>
      </p:sp>
      <p:sp>
        <p:nvSpPr>
          <p:cNvPr id="4" name="Symbol zastępczy numeru slajdu 3"/>
          <p:cNvSpPr>
            <a:spLocks noGrp="1"/>
          </p:cNvSpPr>
          <p:nvPr>
            <p:ph type="sldNum" sz="quarter" idx="5"/>
          </p:nvPr>
        </p:nvSpPr>
        <p:spPr/>
        <p:txBody>
          <a:bodyPr/>
          <a:lstStyle/>
          <a:p>
            <a:fld id="{B9A34007-7F1C-4E89-A92D-523E91CDA157}" type="slidenum">
              <a:rPr lang="pl-PL" smtClean="0"/>
              <a:t>13</a:t>
            </a:fld>
            <a:endParaRPr lang="pl-PL"/>
          </a:p>
        </p:txBody>
      </p:sp>
    </p:spTree>
    <p:extLst>
      <p:ext uri="{BB962C8B-B14F-4D97-AF65-F5344CB8AC3E}">
        <p14:creationId xmlns:p14="http://schemas.microsoft.com/office/powerpoint/2010/main" val="18308362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pl-PL"/>
              <a:t>Kliknij, aby edytować styl</a:t>
            </a:r>
            <a:endParaRPr lang="en-US"/>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a:p>
        </p:txBody>
      </p:sp>
      <p:sp>
        <p:nvSpPr>
          <p:cNvPr id="4" name="Date Placeholder 3"/>
          <p:cNvSpPr>
            <a:spLocks noGrp="1"/>
          </p:cNvSpPr>
          <p:nvPr>
            <p:ph type="dt" sz="half" idx="10"/>
          </p:nvPr>
        </p:nvSpPr>
        <p:spPr>
          <a:xfrm>
            <a:off x="7909561" y="4314328"/>
            <a:ext cx="2910840" cy="374642"/>
          </a:xfrm>
        </p:spPr>
        <p:txBody>
          <a:bodyPr/>
          <a:lstStyle/>
          <a:p>
            <a:fld id="{D95F4FB5-C203-4C56-9C57-451472767573}" type="datetimeFigureOut">
              <a:rPr lang="pl-PL" smtClean="0"/>
              <a:t>08.12.2022</a:t>
            </a:fld>
            <a:endParaRPr lang="pl-PL"/>
          </a:p>
        </p:txBody>
      </p:sp>
      <p:sp>
        <p:nvSpPr>
          <p:cNvPr id="5" name="Footer Placeholder 4"/>
          <p:cNvSpPr>
            <a:spLocks noGrp="1"/>
          </p:cNvSpPr>
          <p:nvPr>
            <p:ph type="ftr" sz="quarter" idx="11"/>
          </p:nvPr>
        </p:nvSpPr>
        <p:spPr>
          <a:xfrm>
            <a:off x="1371600" y="4323845"/>
            <a:ext cx="6400800" cy="365125"/>
          </a:xfrm>
        </p:spPr>
        <p:txBody>
          <a:bodyPr/>
          <a:lstStyle/>
          <a:p>
            <a:endParaRPr lang="pl-PL"/>
          </a:p>
        </p:txBody>
      </p:sp>
      <p:sp>
        <p:nvSpPr>
          <p:cNvPr id="6" name="Slide Number Placeholder 5"/>
          <p:cNvSpPr>
            <a:spLocks noGrp="1"/>
          </p:cNvSpPr>
          <p:nvPr>
            <p:ph type="sldNum" sz="quarter" idx="12"/>
          </p:nvPr>
        </p:nvSpPr>
        <p:spPr>
          <a:xfrm>
            <a:off x="8077200" y="1430866"/>
            <a:ext cx="2743200" cy="365125"/>
          </a:xfrm>
        </p:spPr>
        <p:txBody>
          <a:bodyPr/>
          <a:lstStyle/>
          <a:p>
            <a:fld id="{9FF99CDA-62B5-4F8D-8108-3698ECC5AC7F}" type="slidenum">
              <a:rPr lang="pl-PL" smtClean="0"/>
              <a:t>‹#›</a:t>
            </a:fld>
            <a:endParaRPr lang="pl-PL"/>
          </a:p>
        </p:txBody>
      </p:sp>
    </p:spTree>
    <p:extLst>
      <p:ext uri="{BB962C8B-B14F-4D97-AF65-F5344CB8AC3E}">
        <p14:creationId xmlns:p14="http://schemas.microsoft.com/office/powerpoint/2010/main" val="1027405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pl-PL"/>
              <a:t>Kliknij, aby edytować styl</a:t>
            </a:r>
            <a:endParaRPr lang="en-US"/>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D95F4FB5-C203-4C56-9C57-451472767573}" type="datetimeFigureOut">
              <a:rPr lang="pl-PL" smtClean="0"/>
              <a:t>08.12.2022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9FF99CDA-62B5-4F8D-8108-3698ECC5AC7F}" type="slidenum">
              <a:rPr lang="pl-PL" smtClean="0"/>
              <a:t>‹#›</a:t>
            </a:fld>
            <a:endParaRPr lang="pl-PL"/>
          </a:p>
        </p:txBody>
      </p:sp>
    </p:spTree>
    <p:extLst>
      <p:ext uri="{BB962C8B-B14F-4D97-AF65-F5344CB8AC3E}">
        <p14:creationId xmlns:p14="http://schemas.microsoft.com/office/powerpoint/2010/main" val="2870091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ytuł i podpis">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pl-PL"/>
              <a:t>Kliknij, aby edytować styl</a:t>
            </a:r>
            <a:endParaRPr lang="en-US"/>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95F4FB5-C203-4C56-9C57-451472767573}" type="datetimeFigureOut">
              <a:rPr lang="pl-PL" smtClean="0"/>
              <a:t>08.12.2022</a:t>
            </a:fld>
            <a:endParaRPr lang="pl-PL"/>
          </a:p>
        </p:txBody>
      </p:sp>
      <p:sp>
        <p:nvSpPr>
          <p:cNvPr id="6" name="Footer Placeholder 5"/>
          <p:cNvSpPr>
            <a:spLocks noGrp="1"/>
          </p:cNvSpPr>
          <p:nvPr>
            <p:ph type="ftr" sz="quarter" idx="11"/>
          </p:nvPr>
        </p:nvSpPr>
        <p:spPr>
          <a:xfrm>
            <a:off x="685800" y="379941"/>
            <a:ext cx="6991492" cy="365125"/>
          </a:xfrm>
        </p:spPr>
        <p:txBody>
          <a:bodyPr/>
          <a:lstStyle/>
          <a:p>
            <a:endParaRPr lang="pl-PL"/>
          </a:p>
        </p:txBody>
      </p:sp>
      <p:sp>
        <p:nvSpPr>
          <p:cNvPr id="7" name="Slide Number Placeholder 6"/>
          <p:cNvSpPr>
            <a:spLocks noGrp="1"/>
          </p:cNvSpPr>
          <p:nvPr>
            <p:ph type="sldNum" sz="quarter" idx="12"/>
          </p:nvPr>
        </p:nvSpPr>
        <p:spPr>
          <a:xfrm>
            <a:off x="10862452" y="381000"/>
            <a:ext cx="643748" cy="365125"/>
          </a:xfrm>
        </p:spPr>
        <p:txBody>
          <a:bodyPr/>
          <a:lstStyle/>
          <a:p>
            <a:fld id="{9FF99CDA-62B5-4F8D-8108-3698ECC5AC7F}" type="slidenum">
              <a:rPr lang="pl-PL" smtClean="0"/>
              <a:t>‹#›</a:t>
            </a:fld>
            <a:endParaRPr lang="pl-PL"/>
          </a:p>
        </p:txBody>
      </p:sp>
    </p:spTree>
    <p:extLst>
      <p:ext uri="{BB962C8B-B14F-4D97-AF65-F5344CB8AC3E}">
        <p14:creationId xmlns:p14="http://schemas.microsoft.com/office/powerpoint/2010/main" val="1933804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Oferta z podpisem">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pl-PL"/>
              <a:t>Kliknij, aby edytować styl</a:t>
            </a:r>
            <a:endParaRPr lang="en-US"/>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D95F4FB5-C203-4C56-9C57-451472767573}" type="datetimeFigureOut">
              <a:rPr lang="pl-PL" smtClean="0"/>
              <a:t>08.12.2022</a:t>
            </a:fld>
            <a:endParaRPr lang="pl-PL"/>
          </a:p>
        </p:txBody>
      </p:sp>
      <p:sp>
        <p:nvSpPr>
          <p:cNvPr id="6" name="Footer Placeholder 5"/>
          <p:cNvSpPr>
            <a:spLocks noGrp="1"/>
          </p:cNvSpPr>
          <p:nvPr>
            <p:ph type="ftr" sz="quarter" idx="11"/>
          </p:nvPr>
        </p:nvSpPr>
        <p:spPr>
          <a:xfrm>
            <a:off x="685800" y="379941"/>
            <a:ext cx="6991492" cy="365125"/>
          </a:xfrm>
        </p:spPr>
        <p:txBody>
          <a:bodyPr/>
          <a:lstStyle/>
          <a:p>
            <a:endParaRPr lang="pl-PL"/>
          </a:p>
        </p:txBody>
      </p:sp>
      <p:sp>
        <p:nvSpPr>
          <p:cNvPr id="7" name="Slide Number Placeholder 6"/>
          <p:cNvSpPr>
            <a:spLocks noGrp="1"/>
          </p:cNvSpPr>
          <p:nvPr>
            <p:ph type="sldNum" sz="quarter" idx="12"/>
          </p:nvPr>
        </p:nvSpPr>
        <p:spPr>
          <a:xfrm>
            <a:off x="10862452" y="381000"/>
            <a:ext cx="643748" cy="365125"/>
          </a:xfrm>
        </p:spPr>
        <p:txBody>
          <a:bodyPr/>
          <a:lstStyle/>
          <a:p>
            <a:fld id="{9FF99CDA-62B5-4F8D-8108-3698ECC5AC7F}" type="slidenum">
              <a:rPr lang="pl-PL" smtClean="0"/>
              <a:t>‹#›</a:t>
            </a:fld>
            <a:endParaRPr lang="pl-PL"/>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985913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Karta nazwy">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pl-PL"/>
              <a:t>Kliknij, aby edytować styl</a:t>
            </a:r>
            <a:endParaRPr lang="en-US"/>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95F4FB5-C203-4C56-9C57-451472767573}" type="datetimeFigureOut">
              <a:rPr lang="pl-PL" smtClean="0"/>
              <a:t>08.12.2022</a:t>
            </a:fld>
            <a:endParaRPr lang="pl-PL"/>
          </a:p>
        </p:txBody>
      </p:sp>
      <p:sp>
        <p:nvSpPr>
          <p:cNvPr id="6" name="Footer Placeholder 5"/>
          <p:cNvSpPr>
            <a:spLocks noGrp="1"/>
          </p:cNvSpPr>
          <p:nvPr>
            <p:ph type="ftr" sz="quarter" idx="11"/>
          </p:nvPr>
        </p:nvSpPr>
        <p:spPr>
          <a:xfrm>
            <a:off x="685800" y="378883"/>
            <a:ext cx="6991492" cy="365125"/>
          </a:xfrm>
        </p:spPr>
        <p:txBody>
          <a:bodyPr/>
          <a:lstStyle/>
          <a:p>
            <a:endParaRPr lang="pl-PL"/>
          </a:p>
        </p:txBody>
      </p:sp>
      <p:sp>
        <p:nvSpPr>
          <p:cNvPr id="7" name="Slide Number Placeholder 6"/>
          <p:cNvSpPr>
            <a:spLocks noGrp="1"/>
          </p:cNvSpPr>
          <p:nvPr>
            <p:ph type="sldNum" sz="quarter" idx="12"/>
          </p:nvPr>
        </p:nvSpPr>
        <p:spPr>
          <a:xfrm>
            <a:off x="10862452" y="381000"/>
            <a:ext cx="643748" cy="365125"/>
          </a:xfrm>
        </p:spPr>
        <p:txBody>
          <a:bodyPr/>
          <a:lstStyle/>
          <a:p>
            <a:fld id="{9FF99CDA-62B5-4F8D-8108-3698ECC5AC7F}" type="slidenum">
              <a:rPr lang="pl-PL" smtClean="0"/>
              <a:t>‹#›</a:t>
            </a:fld>
            <a:endParaRPr lang="pl-PL"/>
          </a:p>
        </p:txBody>
      </p:sp>
    </p:spTree>
    <p:extLst>
      <p:ext uri="{BB962C8B-B14F-4D97-AF65-F5344CB8AC3E}">
        <p14:creationId xmlns:p14="http://schemas.microsoft.com/office/powerpoint/2010/main" val="25783707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pl-PL"/>
              <a:t>Kliknij, aby edytować styl</a:t>
            </a:r>
            <a:endParaRPr lang="en-US"/>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3" name="Date Placeholder 2"/>
          <p:cNvSpPr>
            <a:spLocks noGrp="1"/>
          </p:cNvSpPr>
          <p:nvPr>
            <p:ph type="dt" sz="half" idx="10"/>
          </p:nvPr>
        </p:nvSpPr>
        <p:spPr/>
        <p:txBody>
          <a:bodyPr/>
          <a:lstStyle/>
          <a:p>
            <a:fld id="{D95F4FB5-C203-4C56-9C57-451472767573}" type="datetimeFigureOut">
              <a:rPr lang="pl-PL" smtClean="0"/>
              <a:t>08.12.2022</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9FF99CDA-62B5-4F8D-8108-3698ECC5AC7F}" type="slidenum">
              <a:rPr lang="pl-PL" smtClean="0"/>
              <a:t>‹#›</a:t>
            </a:fld>
            <a:endParaRPr lang="pl-PL"/>
          </a:p>
        </p:txBody>
      </p:sp>
    </p:spTree>
    <p:extLst>
      <p:ext uri="{BB962C8B-B14F-4D97-AF65-F5344CB8AC3E}">
        <p14:creationId xmlns:p14="http://schemas.microsoft.com/office/powerpoint/2010/main" val="1252921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pl-PL"/>
              <a:t>Kliknij, aby edytować styl</a:t>
            </a:r>
            <a:endParaRPr lang="en-US"/>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l-PL"/>
              <a:t>Kliknij ikonę, aby dodać obraz</a:t>
            </a:r>
            <a:endParaRPr lang="en-US"/>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3" name="Date Placeholder 2"/>
          <p:cNvSpPr>
            <a:spLocks noGrp="1"/>
          </p:cNvSpPr>
          <p:nvPr>
            <p:ph type="dt" sz="half" idx="10"/>
          </p:nvPr>
        </p:nvSpPr>
        <p:spPr/>
        <p:txBody>
          <a:bodyPr/>
          <a:lstStyle/>
          <a:p>
            <a:fld id="{D95F4FB5-C203-4C56-9C57-451472767573}" type="datetimeFigureOut">
              <a:rPr lang="pl-PL" smtClean="0"/>
              <a:t>08.12.2022</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9FF99CDA-62B5-4F8D-8108-3698ECC5AC7F}" type="slidenum">
              <a:rPr lang="pl-PL" smtClean="0"/>
              <a:t>‹#›</a:t>
            </a:fld>
            <a:endParaRPr lang="pl-PL"/>
          </a:p>
        </p:txBody>
      </p:sp>
    </p:spTree>
    <p:extLst>
      <p:ext uri="{BB962C8B-B14F-4D97-AF65-F5344CB8AC3E}">
        <p14:creationId xmlns:p14="http://schemas.microsoft.com/office/powerpoint/2010/main" val="17375829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D95F4FB5-C203-4C56-9C57-451472767573}" type="datetimeFigureOut">
              <a:rPr lang="pl-PL" smtClean="0"/>
              <a:t>08.12.2022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FF99CDA-62B5-4F8D-8108-3698ECC5AC7F}" type="slidenum">
              <a:rPr lang="pl-PL" smtClean="0"/>
              <a:t>‹#›</a:t>
            </a:fld>
            <a:endParaRPr lang="pl-PL"/>
          </a:p>
        </p:txBody>
      </p:sp>
    </p:spTree>
    <p:extLst>
      <p:ext uri="{BB962C8B-B14F-4D97-AF65-F5344CB8AC3E}">
        <p14:creationId xmlns:p14="http://schemas.microsoft.com/office/powerpoint/2010/main" val="2920347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pl-PL"/>
              <a:t>Kliknij, aby edytować styl</a:t>
            </a:r>
            <a:endParaRPr lang="en-US"/>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D95F4FB5-C203-4C56-9C57-451472767573}" type="datetimeFigureOut">
              <a:rPr lang="pl-PL" smtClean="0"/>
              <a:t>08.12.2022</a:t>
            </a:fld>
            <a:endParaRPr lang="pl-PL"/>
          </a:p>
        </p:txBody>
      </p:sp>
      <p:sp>
        <p:nvSpPr>
          <p:cNvPr id="5" name="Footer Placeholder 4"/>
          <p:cNvSpPr>
            <a:spLocks noGrp="1"/>
          </p:cNvSpPr>
          <p:nvPr>
            <p:ph type="ftr" sz="quarter" idx="11"/>
          </p:nvPr>
        </p:nvSpPr>
        <p:spPr>
          <a:xfrm>
            <a:off x="685800" y="381000"/>
            <a:ext cx="6991492" cy="365125"/>
          </a:xfrm>
        </p:spPr>
        <p:txBody>
          <a:bodyPr/>
          <a:lstStyle/>
          <a:p>
            <a:endParaRPr lang="pl-PL"/>
          </a:p>
        </p:txBody>
      </p:sp>
      <p:sp>
        <p:nvSpPr>
          <p:cNvPr id="6" name="Slide Number Placeholder 5"/>
          <p:cNvSpPr>
            <a:spLocks noGrp="1"/>
          </p:cNvSpPr>
          <p:nvPr>
            <p:ph type="sldNum" sz="quarter" idx="12"/>
          </p:nvPr>
        </p:nvSpPr>
        <p:spPr>
          <a:xfrm>
            <a:off x="10862452" y="381000"/>
            <a:ext cx="643748" cy="365125"/>
          </a:xfrm>
        </p:spPr>
        <p:txBody>
          <a:bodyPr/>
          <a:lstStyle/>
          <a:p>
            <a:fld id="{9FF99CDA-62B5-4F8D-8108-3698ECC5AC7F}" type="slidenum">
              <a:rPr lang="pl-PL" smtClean="0"/>
              <a:t>‹#›</a:t>
            </a:fld>
            <a:endParaRPr lang="pl-PL"/>
          </a:p>
        </p:txBody>
      </p:sp>
    </p:spTree>
    <p:extLst>
      <p:ext uri="{BB962C8B-B14F-4D97-AF65-F5344CB8AC3E}">
        <p14:creationId xmlns:p14="http://schemas.microsoft.com/office/powerpoint/2010/main" val="1281604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10"/>
          </p:nvPr>
        </p:nvSpPr>
        <p:spPr/>
        <p:txBody>
          <a:bodyPr/>
          <a:lstStyle/>
          <a:p>
            <a:fld id="{D95F4FB5-C203-4C56-9C57-451472767573}" type="datetimeFigureOut">
              <a:rPr lang="pl-PL" smtClean="0"/>
              <a:t>08.12.2022</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9FF99CDA-62B5-4F8D-8108-3698ECC5AC7F}" type="slidenum">
              <a:rPr lang="pl-PL" smtClean="0"/>
              <a:t>‹#›</a:t>
            </a:fld>
            <a:endParaRPr lang="pl-PL"/>
          </a:p>
        </p:txBody>
      </p:sp>
    </p:spTree>
    <p:extLst>
      <p:ext uri="{BB962C8B-B14F-4D97-AF65-F5344CB8AC3E}">
        <p14:creationId xmlns:p14="http://schemas.microsoft.com/office/powerpoint/2010/main" val="1331612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pl-PL"/>
              <a:t>Kliknij, aby edytować styl</a:t>
            </a:r>
            <a:endParaRPr lang="en-US"/>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D95F4FB5-C203-4C56-9C57-451472767573}" type="datetimeFigureOut">
              <a:rPr lang="pl-PL" smtClean="0"/>
              <a:t>08.12.2022</a:t>
            </a:fld>
            <a:endParaRPr lang="pl-PL"/>
          </a:p>
        </p:txBody>
      </p:sp>
      <p:sp>
        <p:nvSpPr>
          <p:cNvPr id="5" name="Footer Placeholder 4"/>
          <p:cNvSpPr>
            <a:spLocks noGrp="1"/>
          </p:cNvSpPr>
          <p:nvPr>
            <p:ph type="ftr" sz="quarter" idx="11"/>
          </p:nvPr>
        </p:nvSpPr>
        <p:spPr>
          <a:xfrm>
            <a:off x="685800" y="381001"/>
            <a:ext cx="6991492" cy="364065"/>
          </a:xfrm>
        </p:spPr>
        <p:txBody>
          <a:bodyPr/>
          <a:lstStyle/>
          <a:p>
            <a:endParaRPr lang="pl-PL"/>
          </a:p>
        </p:txBody>
      </p:sp>
      <p:sp>
        <p:nvSpPr>
          <p:cNvPr id="6" name="Slide Number Placeholder 5"/>
          <p:cNvSpPr>
            <a:spLocks noGrp="1"/>
          </p:cNvSpPr>
          <p:nvPr>
            <p:ph type="sldNum" sz="quarter" idx="12"/>
          </p:nvPr>
        </p:nvSpPr>
        <p:spPr>
          <a:xfrm>
            <a:off x="10862452" y="381000"/>
            <a:ext cx="643748" cy="365125"/>
          </a:xfrm>
        </p:spPr>
        <p:txBody>
          <a:bodyPr/>
          <a:lstStyle/>
          <a:p>
            <a:fld id="{9FF99CDA-62B5-4F8D-8108-3698ECC5AC7F}" type="slidenum">
              <a:rPr lang="pl-PL" smtClean="0"/>
              <a:t>‹#›</a:t>
            </a:fld>
            <a:endParaRPr lang="pl-PL"/>
          </a:p>
        </p:txBody>
      </p:sp>
    </p:spTree>
    <p:extLst>
      <p:ext uri="{BB962C8B-B14F-4D97-AF65-F5344CB8AC3E}">
        <p14:creationId xmlns:p14="http://schemas.microsoft.com/office/powerpoint/2010/main" val="3470085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Content Placeholder 2"/>
          <p:cNvSpPr>
            <a:spLocks noGrp="1"/>
          </p:cNvSpPr>
          <p:nvPr>
            <p:ph sz="half" idx="1"/>
          </p:nvPr>
        </p:nvSpPr>
        <p:spPr>
          <a:xfrm>
            <a:off x="685800" y="2194559"/>
            <a:ext cx="5334000" cy="4024125"/>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Content Placeholder 3"/>
          <p:cNvSpPr>
            <a:spLocks noGrp="1"/>
          </p:cNvSpPr>
          <p:nvPr>
            <p:ph sz="half" idx="2"/>
          </p:nvPr>
        </p:nvSpPr>
        <p:spPr>
          <a:xfrm>
            <a:off x="6172200" y="2194559"/>
            <a:ext cx="5334000" cy="4024125"/>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Date Placeholder 4"/>
          <p:cNvSpPr>
            <a:spLocks noGrp="1"/>
          </p:cNvSpPr>
          <p:nvPr>
            <p:ph type="dt" sz="half" idx="10"/>
          </p:nvPr>
        </p:nvSpPr>
        <p:spPr/>
        <p:txBody>
          <a:bodyPr/>
          <a:lstStyle/>
          <a:p>
            <a:fld id="{D95F4FB5-C203-4C56-9C57-451472767573}" type="datetimeFigureOut">
              <a:rPr lang="pl-PL" smtClean="0"/>
              <a:t>08.12.2022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9FF99CDA-62B5-4F8D-8108-3698ECC5AC7F}" type="slidenum">
              <a:rPr lang="pl-PL" smtClean="0"/>
              <a:t>‹#›</a:t>
            </a:fld>
            <a:endParaRPr lang="pl-PL"/>
          </a:p>
        </p:txBody>
      </p:sp>
    </p:spTree>
    <p:extLst>
      <p:ext uri="{BB962C8B-B14F-4D97-AF65-F5344CB8AC3E}">
        <p14:creationId xmlns:p14="http://schemas.microsoft.com/office/powerpoint/2010/main" val="1951582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pl-PL"/>
              <a:t>Kliknij, aby edytować styl</a:t>
            </a:r>
            <a:endParaRPr lang="en-US"/>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685800" y="3132666"/>
            <a:ext cx="5311775" cy="3086019"/>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172200" y="3132666"/>
            <a:ext cx="5334000" cy="3086019"/>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7" name="Date Placeholder 6"/>
          <p:cNvSpPr>
            <a:spLocks noGrp="1"/>
          </p:cNvSpPr>
          <p:nvPr>
            <p:ph type="dt" sz="half" idx="10"/>
          </p:nvPr>
        </p:nvSpPr>
        <p:spPr/>
        <p:txBody>
          <a:bodyPr/>
          <a:lstStyle/>
          <a:p>
            <a:fld id="{D95F4FB5-C203-4C56-9C57-451472767573}" type="datetimeFigureOut">
              <a:rPr lang="pl-PL" smtClean="0"/>
              <a:t>08.12.2022</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9FF99CDA-62B5-4F8D-8108-3698ECC5AC7F}" type="slidenum">
              <a:rPr lang="pl-PL" smtClean="0"/>
              <a:t>‹#›</a:t>
            </a:fld>
            <a:endParaRPr lang="pl-PL"/>
          </a:p>
        </p:txBody>
      </p:sp>
    </p:spTree>
    <p:extLst>
      <p:ext uri="{BB962C8B-B14F-4D97-AF65-F5344CB8AC3E}">
        <p14:creationId xmlns:p14="http://schemas.microsoft.com/office/powerpoint/2010/main" val="1113811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a:p>
        </p:txBody>
      </p:sp>
      <p:sp>
        <p:nvSpPr>
          <p:cNvPr id="3" name="Date Placeholder 2"/>
          <p:cNvSpPr>
            <a:spLocks noGrp="1"/>
          </p:cNvSpPr>
          <p:nvPr>
            <p:ph type="dt" sz="half" idx="10"/>
          </p:nvPr>
        </p:nvSpPr>
        <p:spPr/>
        <p:txBody>
          <a:bodyPr/>
          <a:lstStyle/>
          <a:p>
            <a:fld id="{D95F4FB5-C203-4C56-9C57-451472767573}" type="datetimeFigureOut">
              <a:rPr lang="pl-PL" smtClean="0"/>
              <a:t>08.12.2022</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9FF99CDA-62B5-4F8D-8108-3698ECC5AC7F}" type="slidenum">
              <a:rPr lang="pl-PL" smtClean="0"/>
              <a:t>‹#›</a:t>
            </a:fld>
            <a:endParaRPr lang="pl-PL"/>
          </a:p>
        </p:txBody>
      </p:sp>
    </p:spTree>
    <p:extLst>
      <p:ext uri="{BB962C8B-B14F-4D97-AF65-F5344CB8AC3E}">
        <p14:creationId xmlns:p14="http://schemas.microsoft.com/office/powerpoint/2010/main" val="3215188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5F4FB5-C203-4C56-9C57-451472767573}" type="datetimeFigureOut">
              <a:rPr lang="pl-PL" smtClean="0"/>
              <a:t>08.12.2022</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9FF99CDA-62B5-4F8D-8108-3698ECC5AC7F}" type="slidenum">
              <a:rPr lang="pl-PL" smtClean="0"/>
              <a:t>‹#›</a:t>
            </a:fld>
            <a:endParaRPr lang="pl-PL"/>
          </a:p>
        </p:txBody>
      </p:sp>
    </p:spTree>
    <p:extLst>
      <p:ext uri="{BB962C8B-B14F-4D97-AF65-F5344CB8AC3E}">
        <p14:creationId xmlns:p14="http://schemas.microsoft.com/office/powerpoint/2010/main" val="1794120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pl-PL"/>
              <a:t>Kliknij, aby edytować styl</a:t>
            </a:r>
            <a:endParaRPr lang="en-US"/>
          </a:p>
        </p:txBody>
      </p:sp>
      <p:sp>
        <p:nvSpPr>
          <p:cNvPr id="3" name="Content Placeholder 2"/>
          <p:cNvSpPr>
            <a:spLocks noGrp="1"/>
          </p:cNvSpPr>
          <p:nvPr>
            <p:ph idx="1"/>
          </p:nvPr>
        </p:nvSpPr>
        <p:spPr>
          <a:xfrm>
            <a:off x="4995582" y="746759"/>
            <a:ext cx="6510618" cy="5471925"/>
          </a:xfrm>
        </p:spPr>
        <p:txBody>
          <a:bodyPr anchor="ct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D95F4FB5-C203-4C56-9C57-451472767573}" type="datetimeFigureOut">
              <a:rPr lang="pl-PL" smtClean="0"/>
              <a:t>08.12.2022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9FF99CDA-62B5-4F8D-8108-3698ECC5AC7F}" type="slidenum">
              <a:rPr lang="pl-PL" smtClean="0"/>
              <a:t>‹#›</a:t>
            </a:fld>
            <a:endParaRPr lang="pl-PL"/>
          </a:p>
        </p:txBody>
      </p:sp>
    </p:spTree>
    <p:extLst>
      <p:ext uri="{BB962C8B-B14F-4D97-AF65-F5344CB8AC3E}">
        <p14:creationId xmlns:p14="http://schemas.microsoft.com/office/powerpoint/2010/main" val="2464200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pl-PL"/>
              <a:t>Kliknij, aby edytować styl</a:t>
            </a:r>
            <a:endParaRPr lang="en-US"/>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D95F4FB5-C203-4C56-9C57-451472767573}" type="datetimeFigureOut">
              <a:rPr lang="pl-PL" smtClean="0"/>
              <a:t>08.12.2022</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9FF99CDA-62B5-4F8D-8108-3698ECC5AC7F}" type="slidenum">
              <a:rPr lang="pl-PL" smtClean="0"/>
              <a:t>‹#›</a:t>
            </a:fld>
            <a:endParaRPr lang="pl-PL"/>
          </a:p>
        </p:txBody>
      </p:sp>
    </p:spTree>
    <p:extLst>
      <p:ext uri="{BB962C8B-B14F-4D97-AF65-F5344CB8AC3E}">
        <p14:creationId xmlns:p14="http://schemas.microsoft.com/office/powerpoint/2010/main" val="546903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pl-PL"/>
              <a:t>Kliknij, aby edytować styl</a:t>
            </a:r>
            <a:endParaRPr lang="en-US"/>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5F4FB5-C203-4C56-9C57-451472767573}" type="datetimeFigureOut">
              <a:rPr lang="pl-PL" smtClean="0"/>
              <a:t>08.12.2022</a:t>
            </a:fld>
            <a:endParaRPr lang="pl-PL"/>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FF99CDA-62B5-4F8D-8108-3698ECC5AC7F}" type="slidenum">
              <a:rPr lang="pl-PL" smtClean="0"/>
              <a:t>‹#›</a:t>
            </a:fld>
            <a:endParaRPr lang="pl-PL"/>
          </a:p>
        </p:txBody>
      </p:sp>
    </p:spTree>
    <p:extLst>
      <p:ext uri="{BB962C8B-B14F-4D97-AF65-F5344CB8AC3E}">
        <p14:creationId xmlns:p14="http://schemas.microsoft.com/office/powerpoint/2010/main" val="22413377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pl.wikipedia.org/wiki/Zarz%C4%85dzanie_przez_jako%C5%9B%C4%87" TargetMode="External"/><Relationship Id="rId13" Type="http://schemas.openxmlformats.org/officeDocument/2006/relationships/hyperlink" Target="http://bazekon.icm.edu.pl/bazekon/element/bwmeta1.element.ekon-element-000000007213" TargetMode="External"/><Relationship Id="rId3" Type="http://schemas.openxmlformats.org/officeDocument/2006/relationships/hyperlink" Target="https://www.isixsigma.com/dictionary/business-process-quality-management/" TargetMode="External"/><Relationship Id="rId7" Type="http://schemas.openxmlformats.org/officeDocument/2006/relationships/hyperlink" Target="https://mfiles.pl/pl/index.php/Zarz%C4%85dzanie_przez_jako%C5%9B%C4%87" TargetMode="External"/><Relationship Id="rId12" Type="http://schemas.openxmlformats.org/officeDocument/2006/relationships/hyperlink" Target="https://pdf.helion.pl/e_0ezd/e_0ezd.pdf" TargetMode="External"/><Relationship Id="rId2" Type="http://schemas.openxmlformats.org/officeDocument/2006/relationships/hyperlink" Target="https://link.springer.com/chapter/10.1007/978-3-642-45100-3_8" TargetMode="External"/><Relationship Id="rId1" Type="http://schemas.openxmlformats.org/officeDocument/2006/relationships/slideLayout" Target="../slideLayouts/slideLayout2.xml"/><Relationship Id="rId6" Type="http://schemas.openxmlformats.org/officeDocument/2006/relationships/hyperlink" Target="https://pubmed.ncbi.nlm.nih.gov/7627232/" TargetMode="External"/><Relationship Id="rId11" Type="http://schemas.openxmlformats.org/officeDocument/2006/relationships/hyperlink" Target="https://weif.uwb.edu.pl/uploads/tiny/Tomasz%20Poskrobko%20-%20pliki/Towaroznawstwo/05%20TQM.pdf" TargetMode="External"/><Relationship Id="rId5" Type="http://schemas.openxmlformats.org/officeDocument/2006/relationships/hyperlink" Target="https://blog.triaster.co.uk/blog/business-process-management-vs-quality-management-vs-enterprise-architecture-vs-workflow-management" TargetMode="External"/><Relationship Id="rId10" Type="http://schemas.openxmlformats.org/officeDocument/2006/relationships/hyperlink" Target="https://www.adees.net/zarzadzanie_przez_jakosc.php" TargetMode="External"/><Relationship Id="rId4" Type="http://schemas.openxmlformats.org/officeDocument/2006/relationships/hyperlink" Target="https://www.sixsigmatrainingfree.com/business-process-quality-management.html" TargetMode="External"/><Relationship Id="rId9" Type="http://schemas.openxmlformats.org/officeDocument/2006/relationships/hyperlink" Target="https://centrum.jakosci.pl/podstawy-jakosci/zarzadzanie-przez-jakosc" TargetMode="External"/><Relationship Id="rId14" Type="http://schemas.openxmlformats.org/officeDocument/2006/relationships/hyperlink" Target="https://www.infona.pl/resource/bwmeta1.element.baztech-article-BAT2-0001-2033"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14.jpe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5.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ED3EE7D-284C-3E88-55EE-63881D934472}"/>
              </a:ext>
            </a:extLst>
          </p:cNvPr>
          <p:cNvSpPr>
            <a:spLocks noGrp="1"/>
          </p:cNvSpPr>
          <p:nvPr>
            <p:ph type="ctrTitle"/>
          </p:nvPr>
        </p:nvSpPr>
        <p:spPr>
          <a:xfrm>
            <a:off x="573740" y="702241"/>
            <a:ext cx="10390095" cy="2929960"/>
          </a:xfrm>
        </p:spPr>
        <p:txBody>
          <a:bodyPr>
            <a:normAutofit fontScale="90000"/>
          </a:bodyPr>
          <a:lstStyle/>
          <a:p>
            <a:r>
              <a:rPr lang="pl-PL" dirty="0"/>
              <a:t>Business proces </a:t>
            </a:r>
            <a:r>
              <a:rPr lang="pl-PL" dirty="0" err="1"/>
              <a:t>quality</a:t>
            </a:r>
            <a:r>
              <a:rPr lang="pl-PL" dirty="0"/>
              <a:t> management – Zarządzanie przez jakość</a:t>
            </a:r>
          </a:p>
        </p:txBody>
      </p:sp>
      <p:sp>
        <p:nvSpPr>
          <p:cNvPr id="3" name="Podtytuł 2">
            <a:extLst>
              <a:ext uri="{FF2B5EF4-FFF2-40B4-BE49-F238E27FC236}">
                <a16:creationId xmlns:a16="http://schemas.microsoft.com/office/drawing/2014/main" id="{0F38C0BA-8F0A-960F-9449-E71C329C28D7}"/>
              </a:ext>
            </a:extLst>
          </p:cNvPr>
          <p:cNvSpPr>
            <a:spLocks noGrp="1"/>
          </p:cNvSpPr>
          <p:nvPr>
            <p:ph type="subTitle" idx="1"/>
          </p:nvPr>
        </p:nvSpPr>
        <p:spPr>
          <a:xfrm>
            <a:off x="815788" y="3721849"/>
            <a:ext cx="9448800" cy="1208740"/>
          </a:xfrm>
        </p:spPr>
        <p:txBody>
          <a:bodyPr>
            <a:normAutofit/>
          </a:bodyPr>
          <a:lstStyle/>
          <a:p>
            <a:r>
              <a:rPr lang="pl-PL" dirty="0"/>
              <a:t>Prezentację przygotowali:</a:t>
            </a:r>
          </a:p>
          <a:p>
            <a:r>
              <a:rPr lang="pl-PL" dirty="0"/>
              <a:t>Radosław Relidzyński WCY20IJ1S1</a:t>
            </a:r>
          </a:p>
          <a:p>
            <a:r>
              <a:rPr lang="pl-PL" dirty="0"/>
              <a:t>Radosław Potocki WCY20IJ1S1</a:t>
            </a:r>
          </a:p>
        </p:txBody>
      </p:sp>
    </p:spTree>
    <p:extLst>
      <p:ext uri="{BB962C8B-B14F-4D97-AF65-F5344CB8AC3E}">
        <p14:creationId xmlns:p14="http://schemas.microsoft.com/office/powerpoint/2010/main" val="22328467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9D976C0-921D-6CCA-D717-CA102B4D638B}"/>
              </a:ext>
            </a:extLst>
          </p:cNvPr>
          <p:cNvSpPr>
            <a:spLocks noGrp="1"/>
          </p:cNvSpPr>
          <p:nvPr>
            <p:ph type="title"/>
          </p:nvPr>
        </p:nvSpPr>
        <p:spPr/>
        <p:txBody>
          <a:bodyPr/>
          <a:lstStyle/>
          <a:p>
            <a:r>
              <a:rPr lang="pl-PL"/>
              <a:t>Standardy</a:t>
            </a:r>
            <a:r>
              <a:rPr lang="pl-PL" dirty="0"/>
              <a:t> z rodziny</a:t>
            </a:r>
            <a:r>
              <a:rPr lang="pl-PL"/>
              <a:t> ISO 9000</a:t>
            </a:r>
          </a:p>
        </p:txBody>
      </p:sp>
      <p:sp>
        <p:nvSpPr>
          <p:cNvPr id="3" name="Symbol zastępczy zawartości 2">
            <a:extLst>
              <a:ext uri="{FF2B5EF4-FFF2-40B4-BE49-F238E27FC236}">
                <a16:creationId xmlns:a16="http://schemas.microsoft.com/office/drawing/2014/main" id="{5E09F5AA-6713-13BC-72AD-9B2864B39F02}"/>
              </a:ext>
            </a:extLst>
          </p:cNvPr>
          <p:cNvSpPr>
            <a:spLocks noGrp="1"/>
          </p:cNvSpPr>
          <p:nvPr>
            <p:ph idx="1"/>
          </p:nvPr>
        </p:nvSpPr>
        <p:spPr/>
        <p:txBody>
          <a:bodyPr>
            <a:normAutofit fontScale="92500" lnSpcReduction="10000"/>
          </a:bodyPr>
          <a:lstStyle/>
          <a:p>
            <a:pPr marL="0" indent="0">
              <a:buNone/>
            </a:pPr>
            <a:r>
              <a:rPr lang="pl-PL" dirty="0">
                <a:solidFill>
                  <a:srgbClr val="596B79"/>
                </a:solidFill>
              </a:rPr>
              <a:t>Normy ustalane przez ISO nie dotyczą wymagań technicznych produktu. Organizacja skupia się raczej na normalizacji systemu zarządzania, który z kolei ma wpływ na końcową jakość.</a:t>
            </a:r>
          </a:p>
          <a:p>
            <a:pPr marL="0" indent="0">
              <a:buNone/>
            </a:pPr>
            <a:r>
              <a:rPr lang="pl-PL" dirty="0"/>
              <a:t>Dotyczą one zarządzania jakością, czyli właściwej organizacji działań, które mają wpływ na jakość</a:t>
            </a:r>
          </a:p>
          <a:p>
            <a:pPr marL="0" indent="0">
              <a:buNone/>
            </a:pPr>
            <a:r>
              <a:rPr lang="pl-PL" dirty="0">
                <a:solidFill>
                  <a:srgbClr val="596B79"/>
                </a:solidFill>
              </a:rPr>
              <a:t>W skład rodziny norm ISO 9000 wchodzą podstawowe normy dotyczące zarządzania jakością, a także techniki wspomagające te systemy.</a:t>
            </a:r>
          </a:p>
          <a:p>
            <a:pPr algn="just">
              <a:buFont typeface="Arial" panose="020B0604020202020204" pitchFamily="34" charset="0"/>
              <a:buChar char="•"/>
            </a:pPr>
            <a:r>
              <a:rPr lang="pl-PL" dirty="0"/>
              <a:t>ISO 9000 – podstawy systemów zarządzania jakością i terminologia</a:t>
            </a:r>
          </a:p>
          <a:p>
            <a:pPr algn="just">
              <a:buFont typeface="Arial" panose="020B0604020202020204" pitchFamily="34" charset="0"/>
              <a:buChar char="•"/>
            </a:pPr>
            <a:r>
              <a:rPr lang="pl-PL" dirty="0"/>
              <a:t>ISO 9001 – wymagania dla systemów zarządzania jakością</a:t>
            </a:r>
          </a:p>
          <a:p>
            <a:pPr algn="just">
              <a:buFont typeface="Arial" panose="020B0604020202020204" pitchFamily="34" charset="0"/>
              <a:buChar char="•"/>
            </a:pPr>
            <a:r>
              <a:rPr lang="pl-PL" dirty="0"/>
              <a:t>ISO 9004 – wytyczne do osiągania trwałego sukcesu organizacji w wymagającym i ciągle zmieniającym się otoczeniu</a:t>
            </a:r>
          </a:p>
          <a:p>
            <a:pPr algn="just">
              <a:buFont typeface="Arial" panose="020B0604020202020204" pitchFamily="34" charset="0"/>
              <a:buChar char="•"/>
            </a:pPr>
            <a:r>
              <a:rPr lang="pl-PL" dirty="0"/>
              <a:t>ISO 19011 – wytyczne audytowania systemu zarządzania.</a:t>
            </a:r>
          </a:p>
          <a:p>
            <a:pPr marL="0" indent="0">
              <a:buNone/>
            </a:pPr>
            <a:endParaRPr lang="pl-PL" dirty="0"/>
          </a:p>
        </p:txBody>
      </p:sp>
    </p:spTree>
    <p:extLst>
      <p:ext uri="{BB962C8B-B14F-4D97-AF65-F5344CB8AC3E}">
        <p14:creationId xmlns:p14="http://schemas.microsoft.com/office/powerpoint/2010/main" val="1650774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BFA1858-624C-4D3D-BAE7-08029415DCE2}"/>
              </a:ext>
            </a:extLst>
          </p:cNvPr>
          <p:cNvSpPr>
            <a:spLocks noGrp="1"/>
          </p:cNvSpPr>
          <p:nvPr>
            <p:ph type="title"/>
          </p:nvPr>
        </p:nvSpPr>
        <p:spPr>
          <a:xfrm>
            <a:off x="2895600" y="764373"/>
            <a:ext cx="8610600" cy="1293028"/>
          </a:xfrm>
        </p:spPr>
        <p:txBody>
          <a:bodyPr>
            <a:normAutofit/>
          </a:bodyPr>
          <a:lstStyle/>
          <a:p>
            <a:r>
              <a:rPr lang="pl-PL" dirty="0"/>
              <a:t>Elementy Normy</a:t>
            </a:r>
            <a:r>
              <a:rPr lang="pl-PL"/>
              <a:t> ISO 9001</a:t>
            </a:r>
          </a:p>
        </p:txBody>
      </p:sp>
      <p:sp>
        <p:nvSpPr>
          <p:cNvPr id="3" name="Symbol zastępczy zawartości 2">
            <a:extLst>
              <a:ext uri="{FF2B5EF4-FFF2-40B4-BE49-F238E27FC236}">
                <a16:creationId xmlns:a16="http://schemas.microsoft.com/office/drawing/2014/main" id="{77E191C8-E523-6D67-1104-D4767EEE5673}"/>
              </a:ext>
            </a:extLst>
          </p:cNvPr>
          <p:cNvSpPr>
            <a:spLocks noGrp="1"/>
          </p:cNvSpPr>
          <p:nvPr>
            <p:ph idx="1"/>
          </p:nvPr>
        </p:nvSpPr>
        <p:spPr>
          <a:xfrm>
            <a:off x="677333" y="2194560"/>
            <a:ext cx="5816600" cy="4024125"/>
          </a:xfrm>
        </p:spPr>
        <p:txBody>
          <a:bodyPr>
            <a:normAutofit/>
          </a:bodyPr>
          <a:lstStyle/>
          <a:p>
            <a:r>
              <a:rPr lang="pl-PL" sz="1500" dirty="0"/>
              <a:t>Odpowiedzialność kierownictwa – zapewnienie, aby wyższe kierownictwo odnosiło się z uwagą do tego, jak należy działać, ciągle troszcząc się o jakość. </a:t>
            </a:r>
          </a:p>
          <a:p>
            <a:r>
              <a:rPr lang="pl-PL" sz="1500" dirty="0"/>
              <a:t> System jakości – zapewnienie, aby wyrób był zgodny z określonymi wymaganiami na powtarzalnym poziomie jakości </a:t>
            </a:r>
            <a:endParaRPr lang="pl-PL" sz="1500"/>
          </a:p>
          <a:p>
            <a:r>
              <a:rPr lang="pl-PL" sz="1500" dirty="0"/>
              <a:t>Sterowanie projektowaniem – zapewnienie takiej jakości projektowej wyrobu, aby ryzyko podjęcia jego produkcji było zredukowane do minimum</a:t>
            </a:r>
          </a:p>
          <a:p>
            <a:r>
              <a:rPr lang="pl-PL" sz="1500" dirty="0"/>
              <a:t>  Nadzór nad dokumentacją i danymi – utrzymywanie w stanie aktualnym i zapewnienie dostępności wszystkich dokumentów i danych odnoszących się do postanowień normy</a:t>
            </a:r>
          </a:p>
        </p:txBody>
      </p:sp>
      <p:pic>
        <p:nvPicPr>
          <p:cNvPr id="6146" name="Picture 2" descr="Manfaat Sertifikasi ISO 9001 | Badan Sertifikasi ISO">
            <a:extLst>
              <a:ext uri="{FF2B5EF4-FFF2-40B4-BE49-F238E27FC236}">
                <a16:creationId xmlns:a16="http://schemas.microsoft.com/office/drawing/2014/main" id="{64382472-014D-BE58-07F4-958B59805D2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85000" y="2962116"/>
            <a:ext cx="4521200" cy="226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54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iedronka na dmuchawcu">
            <a:extLst>
              <a:ext uri="{FF2B5EF4-FFF2-40B4-BE49-F238E27FC236}">
                <a16:creationId xmlns:a16="http://schemas.microsoft.com/office/drawing/2014/main" id="{4797853D-3AF3-D682-25BA-50587B0DCF71}"/>
              </a:ext>
            </a:extLst>
          </p:cNvPr>
          <p:cNvPicPr>
            <a:picLocks noChangeAspect="1"/>
          </p:cNvPicPr>
          <p:nvPr/>
        </p:nvPicPr>
        <p:blipFill rotWithShape="1">
          <a:blip r:embed="rId3">
            <a:duotone>
              <a:prstClr val="black"/>
              <a:schemeClr val="tx2">
                <a:tint val="45000"/>
                <a:satMod val="400000"/>
              </a:schemeClr>
            </a:duotone>
            <a:alphaModFix amt="30000"/>
          </a:blip>
          <a:srcRect t="17210" b="1562"/>
          <a:stretch/>
        </p:blipFill>
        <p:spPr>
          <a:xfrm>
            <a:off x="20" y="10"/>
            <a:ext cx="12191980" cy="6857990"/>
          </a:xfrm>
          <a:prstGeom prst="rect">
            <a:avLst/>
          </a:prstGeom>
        </p:spPr>
      </p:pic>
      <p:pic>
        <p:nvPicPr>
          <p:cNvPr id="11" name="Picture 10">
            <a:extLst>
              <a:ext uri="{FF2B5EF4-FFF2-40B4-BE49-F238E27FC236}">
                <a16:creationId xmlns:a16="http://schemas.microsoft.com/office/drawing/2014/main" id="{6319FFD2-07B5-4029-BFB3-26FCFCC2F1B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ytuł 1">
            <a:extLst>
              <a:ext uri="{FF2B5EF4-FFF2-40B4-BE49-F238E27FC236}">
                <a16:creationId xmlns:a16="http://schemas.microsoft.com/office/drawing/2014/main" id="{B53DADE1-619A-4C1A-C5B4-985684CE254C}"/>
              </a:ext>
            </a:extLst>
          </p:cNvPr>
          <p:cNvSpPr>
            <a:spLocks noGrp="1"/>
          </p:cNvSpPr>
          <p:nvPr>
            <p:ph type="title"/>
          </p:nvPr>
        </p:nvSpPr>
        <p:spPr>
          <a:xfrm>
            <a:off x="2895600" y="764373"/>
            <a:ext cx="8610600" cy="1293028"/>
          </a:xfrm>
        </p:spPr>
        <p:txBody>
          <a:bodyPr>
            <a:normAutofit/>
          </a:bodyPr>
          <a:lstStyle/>
          <a:p>
            <a:r>
              <a:rPr lang="pl-PL"/>
              <a:t>Przeszkody we wdrażaniu TQM</a:t>
            </a:r>
          </a:p>
        </p:txBody>
      </p:sp>
      <p:sp>
        <p:nvSpPr>
          <p:cNvPr id="3" name="Symbol zastępczy zawartości 2">
            <a:extLst>
              <a:ext uri="{FF2B5EF4-FFF2-40B4-BE49-F238E27FC236}">
                <a16:creationId xmlns:a16="http://schemas.microsoft.com/office/drawing/2014/main" id="{9A0439ED-8561-A80D-4A45-3228BC35B959}"/>
              </a:ext>
            </a:extLst>
          </p:cNvPr>
          <p:cNvSpPr>
            <a:spLocks noGrp="1"/>
          </p:cNvSpPr>
          <p:nvPr>
            <p:ph idx="1"/>
          </p:nvPr>
        </p:nvSpPr>
        <p:spPr>
          <a:xfrm>
            <a:off x="685800" y="2194560"/>
            <a:ext cx="10820400" cy="4024125"/>
          </a:xfrm>
        </p:spPr>
        <p:txBody>
          <a:bodyPr>
            <a:normAutofit/>
          </a:bodyPr>
          <a:lstStyle/>
          <a:p>
            <a:r>
              <a:rPr lang="pl-PL" sz="1700" dirty="0"/>
              <a:t>opór przeciw jakimkolwiek zmianom oraz przekonanie, że status quo jest bezpieczne i daje pewien komfort intelektualny i psychiczny, </a:t>
            </a:r>
          </a:p>
          <a:p>
            <a:r>
              <a:rPr lang="pl-PL" sz="1700" dirty="0"/>
              <a:t>poczucie własnej nieomylności i nieumiejętność przyznania się do błędu oraz wyznawanie tezy „ja jestem najlepszy, błędy popełniają inni, </a:t>
            </a:r>
          </a:p>
          <a:p>
            <a:r>
              <a:rPr lang="pl-PL" sz="1700" dirty="0"/>
              <a:t>dogmatyzm polityczny i związkowy, który blokuje umysły i uniemożliwia rzetelną ocenę sytuacji oraz podjęcie działań korygujących</a:t>
            </a:r>
          </a:p>
          <a:p>
            <a:r>
              <a:rPr lang="pl-PL" sz="1700" dirty="0"/>
              <a:t>bezmyślne naśladownictwo powodujące nieekonomiczne przenoszenie metod i struktur oraz systemów bez uwzględnienia lokalnej specyfiki, co może napotykać silny sprzeciw, rodzić nieporozumienia i straty, </a:t>
            </a:r>
          </a:p>
          <a:p>
            <a:r>
              <a:rPr lang="pl-PL" sz="1700" dirty="0"/>
              <a:t>odrzucenie z góry wszystkich nowych metod stwierdzając, że to dobre dla innych (np. Japończyków, Niemców, Amerykanów), a my jesteśmy zupełnie inni, </a:t>
            </a:r>
          </a:p>
          <a:p>
            <a:r>
              <a:rPr lang="pl-PL" sz="1700" dirty="0"/>
              <a:t>skłonność do fatalizmu i przyjmowanie z góry tezy, że to się nie może udać, a więc nie warto i nie należy nic czynić dla poprawy jakości, </a:t>
            </a:r>
          </a:p>
        </p:txBody>
      </p:sp>
    </p:spTree>
    <p:extLst>
      <p:ext uri="{BB962C8B-B14F-4D97-AF65-F5344CB8AC3E}">
        <p14:creationId xmlns:p14="http://schemas.microsoft.com/office/powerpoint/2010/main" val="975376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8">
            <a:extLst>
              <a:ext uri="{FF2B5EF4-FFF2-40B4-BE49-F238E27FC236}">
                <a16:creationId xmlns:a16="http://schemas.microsoft.com/office/drawing/2014/main" id="{1EA5387D-64D8-4D6C-B109-FF4E81DF60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4" descr="Górny widok cyklicznej schoda schodowego">
            <a:extLst>
              <a:ext uri="{FF2B5EF4-FFF2-40B4-BE49-F238E27FC236}">
                <a16:creationId xmlns:a16="http://schemas.microsoft.com/office/drawing/2014/main" id="{3500DAA3-DAE4-C722-FAFB-33935C4B63EF}"/>
              </a:ext>
            </a:extLst>
          </p:cNvPr>
          <p:cNvPicPr>
            <a:picLocks noChangeAspect="1"/>
          </p:cNvPicPr>
          <p:nvPr/>
        </p:nvPicPr>
        <p:blipFill rotWithShape="1">
          <a:blip r:embed="rId3">
            <a:alphaModFix amt="30000"/>
          </a:blip>
          <a:srcRect t="15174" b="556"/>
          <a:stretch/>
        </p:blipFill>
        <p:spPr>
          <a:xfrm>
            <a:off x="20" y="10"/>
            <a:ext cx="12191980" cy="6857990"/>
          </a:xfrm>
          <a:prstGeom prst="rect">
            <a:avLst/>
          </a:prstGeom>
        </p:spPr>
      </p:pic>
      <p:sp>
        <p:nvSpPr>
          <p:cNvPr id="2" name="Tytuł 1">
            <a:extLst>
              <a:ext uri="{FF2B5EF4-FFF2-40B4-BE49-F238E27FC236}">
                <a16:creationId xmlns:a16="http://schemas.microsoft.com/office/drawing/2014/main" id="{C89F8668-FBA8-08BF-1672-0D43E2D0C599}"/>
              </a:ext>
            </a:extLst>
          </p:cNvPr>
          <p:cNvSpPr>
            <a:spLocks noGrp="1"/>
          </p:cNvSpPr>
          <p:nvPr>
            <p:ph type="title"/>
          </p:nvPr>
        </p:nvSpPr>
        <p:spPr>
          <a:xfrm>
            <a:off x="2895600" y="764373"/>
            <a:ext cx="8610600" cy="1293028"/>
          </a:xfrm>
        </p:spPr>
        <p:txBody>
          <a:bodyPr>
            <a:normAutofit/>
          </a:bodyPr>
          <a:lstStyle/>
          <a:p>
            <a:r>
              <a:rPr lang="pl-PL" dirty="0" err="1"/>
              <a:t>PRzyszłość</a:t>
            </a:r>
            <a:endParaRPr lang="pl-PL"/>
          </a:p>
        </p:txBody>
      </p:sp>
      <p:sp>
        <p:nvSpPr>
          <p:cNvPr id="3" name="Symbol zastępczy zawartości 2">
            <a:extLst>
              <a:ext uri="{FF2B5EF4-FFF2-40B4-BE49-F238E27FC236}">
                <a16:creationId xmlns:a16="http://schemas.microsoft.com/office/drawing/2014/main" id="{DF9EDBDB-F62A-CB07-C6F2-79EABF3E41BC}"/>
              </a:ext>
            </a:extLst>
          </p:cNvPr>
          <p:cNvSpPr>
            <a:spLocks noGrp="1"/>
          </p:cNvSpPr>
          <p:nvPr>
            <p:ph idx="1"/>
          </p:nvPr>
        </p:nvSpPr>
        <p:spPr>
          <a:xfrm>
            <a:off x="685800" y="2194560"/>
            <a:ext cx="10820400" cy="4024125"/>
          </a:xfrm>
        </p:spPr>
        <p:txBody>
          <a:bodyPr>
            <a:normAutofit/>
          </a:bodyPr>
          <a:lstStyle/>
          <a:p>
            <a:pPr marL="0" indent="0" algn="l">
              <a:buNone/>
            </a:pPr>
            <a:r>
              <a:rPr lang="pl-PL" dirty="0"/>
              <a:t>Koncepcja zakłada przekształcenie sposobu funkcjonowania organizacji – tworzy ona niejako swój własny rynek w ramach wewnętrznych struktur, a poszczególne działy to wyodrębnione, kontrolujące samodzielnie swoją działalność jednostki. </a:t>
            </a:r>
          </a:p>
          <a:p>
            <a:pPr marL="0" indent="0" algn="l">
              <a:buNone/>
            </a:pPr>
            <a:r>
              <a:rPr lang="pl-PL" dirty="0"/>
              <a:t>Pracownik w takim układzie to wewnętrzny klient, dzięki czemu zaspokajane są jego potrzeby, a motywacja rośnie. Zgodnie z tym, sukces zarządzania uwarunkowany będzie odpowiednim łączeniem części zarówno miękkich, jak i twardych oraz ekspansji na nowe rynki i grupy docelowe. Dodatkową determinantą będzie także zastąpienie prób ciągłego doskonalenia istniejących już procesów innowacjami.</a:t>
            </a:r>
          </a:p>
        </p:txBody>
      </p:sp>
    </p:spTree>
    <p:extLst>
      <p:ext uri="{BB962C8B-B14F-4D97-AF65-F5344CB8AC3E}">
        <p14:creationId xmlns:p14="http://schemas.microsoft.com/office/powerpoint/2010/main" val="1137890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B60DF8A-9689-6142-307D-8C3101EF8E20}"/>
              </a:ext>
            </a:extLst>
          </p:cNvPr>
          <p:cNvSpPr>
            <a:spLocks noGrp="1"/>
          </p:cNvSpPr>
          <p:nvPr>
            <p:ph type="title"/>
          </p:nvPr>
        </p:nvSpPr>
        <p:spPr>
          <a:xfrm>
            <a:off x="3597728" y="639315"/>
            <a:ext cx="4996543" cy="1293028"/>
          </a:xfrm>
        </p:spPr>
        <p:txBody>
          <a:bodyPr/>
          <a:lstStyle/>
          <a:p>
            <a:pPr algn="ctr"/>
            <a:r>
              <a:rPr lang="pl-PL"/>
              <a:t>Bibliografia</a:t>
            </a:r>
          </a:p>
        </p:txBody>
      </p:sp>
      <p:sp>
        <p:nvSpPr>
          <p:cNvPr id="3" name="Symbol zastępczy zawartości 2">
            <a:extLst>
              <a:ext uri="{FF2B5EF4-FFF2-40B4-BE49-F238E27FC236}">
                <a16:creationId xmlns:a16="http://schemas.microsoft.com/office/drawing/2014/main" id="{6568A44E-1B7D-F09D-A9FB-72F3DE063913}"/>
              </a:ext>
            </a:extLst>
          </p:cNvPr>
          <p:cNvSpPr>
            <a:spLocks noGrp="1"/>
          </p:cNvSpPr>
          <p:nvPr>
            <p:ph idx="1"/>
          </p:nvPr>
        </p:nvSpPr>
        <p:spPr>
          <a:xfrm>
            <a:off x="685800" y="1932343"/>
            <a:ext cx="10820400" cy="4571327"/>
          </a:xfrm>
        </p:spPr>
        <p:txBody>
          <a:bodyPr>
            <a:normAutofit fontScale="77500" lnSpcReduction="20000"/>
          </a:bodyPr>
          <a:lstStyle/>
          <a:p>
            <a:r>
              <a:rPr lang="pl-PL">
                <a:hlinkClick r:id="rId2"/>
              </a:rPr>
              <a:t>https://link.springer.com/chapter/10.1007/978-3-642-45100-3_8</a:t>
            </a:r>
            <a:endParaRPr lang="pl-PL"/>
          </a:p>
          <a:p>
            <a:r>
              <a:rPr lang="pl-PL">
                <a:hlinkClick r:id="rId3"/>
              </a:rPr>
              <a:t>https://www.isixsigma.com/dictionary/business-process-quality-management/</a:t>
            </a:r>
            <a:endParaRPr lang="pl-PL"/>
          </a:p>
          <a:p>
            <a:r>
              <a:rPr lang="pl-PL">
                <a:hlinkClick r:id="rId4"/>
              </a:rPr>
              <a:t>https://www.sixsigmatrainingfree.com/business-process-quality-management.html</a:t>
            </a:r>
            <a:endParaRPr lang="pl-PL"/>
          </a:p>
          <a:p>
            <a:r>
              <a:rPr lang="pl-PL">
                <a:hlinkClick r:id="rId5"/>
              </a:rPr>
              <a:t>https://blog.triaster.co.uk/blog/business-process-management-vs-quality-management-vs-enterprise-architecture-vs-workflow-management</a:t>
            </a:r>
            <a:endParaRPr lang="pl-PL"/>
          </a:p>
          <a:p>
            <a:r>
              <a:rPr lang="pl-PL">
                <a:hlinkClick r:id="rId6"/>
              </a:rPr>
              <a:t>https://pubmed.ncbi.nlm.nih.gov/7627232/</a:t>
            </a:r>
            <a:endParaRPr lang="pl-PL"/>
          </a:p>
          <a:p>
            <a:r>
              <a:rPr lang="pl-PL">
                <a:hlinkClick r:id="rId7"/>
              </a:rPr>
              <a:t>https://mfiles.pl/pl/index.php/Zarz%C4%85dzanie_przez_jako%C5%9B%C4%87</a:t>
            </a:r>
            <a:endParaRPr lang="pl-PL"/>
          </a:p>
          <a:p>
            <a:r>
              <a:rPr lang="pl-PL">
                <a:hlinkClick r:id="rId8"/>
              </a:rPr>
              <a:t>https://pl.wikipedia.org/wiki/Zarz%C4%85dzanie_przez_jako%C5%9B%C4%87</a:t>
            </a:r>
            <a:endParaRPr lang="pl-PL"/>
          </a:p>
          <a:p>
            <a:r>
              <a:rPr lang="pl-PL">
                <a:hlinkClick r:id="rId9"/>
              </a:rPr>
              <a:t>https://centrum.jakosci.pl/podstawy-jakosci/zarzadzanie-przez-jakosc</a:t>
            </a:r>
            <a:endParaRPr lang="pl-PL"/>
          </a:p>
          <a:p>
            <a:r>
              <a:rPr lang="pl-PL">
                <a:hlinkClick r:id="rId10"/>
              </a:rPr>
              <a:t>https://www.adees.net/zarzadzanie_przez_jakosc.php</a:t>
            </a:r>
            <a:endParaRPr lang="pl-PL"/>
          </a:p>
          <a:p>
            <a:r>
              <a:rPr lang="pl-PL">
                <a:hlinkClick r:id="rId11"/>
              </a:rPr>
              <a:t>https://weif.uwb.edu.pl/uploads/tiny/Tomasz%20Poskrobko%20-%20pliki/Towaroznawstwo/05%20TQM.pdf</a:t>
            </a:r>
            <a:endParaRPr lang="pl-PL"/>
          </a:p>
          <a:p>
            <a:r>
              <a:rPr lang="pl-PL">
                <a:hlinkClick r:id="rId12"/>
              </a:rPr>
              <a:t>https://pdf.helion.pl/e_0ezd/e_0ezd.pdf</a:t>
            </a:r>
            <a:endParaRPr lang="pl-PL"/>
          </a:p>
          <a:p>
            <a:r>
              <a:rPr lang="pl-PL">
                <a:hlinkClick r:id="rId13"/>
              </a:rPr>
              <a:t>http://bazekon.icm.edu.pl/bazekon/element/bwmeta1.element.ekon-element-000000007213</a:t>
            </a:r>
            <a:endParaRPr lang="pl-PL"/>
          </a:p>
          <a:p>
            <a:r>
              <a:rPr lang="pl-PL">
                <a:hlinkClick r:id="rId14"/>
              </a:rPr>
              <a:t>https://www.infona.pl/resource/bwmeta1.element.baztech-article-BAT2-0001-2033</a:t>
            </a:r>
            <a:endParaRPr lang="pl-PL"/>
          </a:p>
          <a:p>
            <a:endParaRPr lang="pl-PL"/>
          </a:p>
        </p:txBody>
      </p:sp>
    </p:spTree>
    <p:extLst>
      <p:ext uri="{BB962C8B-B14F-4D97-AF65-F5344CB8AC3E}">
        <p14:creationId xmlns:p14="http://schemas.microsoft.com/office/powerpoint/2010/main" val="34727449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3" name="Picture 12">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useBgFill="1">
        <p:nvSpPr>
          <p:cNvPr id="15" name="Rectangle 14">
            <a:extLst>
              <a:ext uri="{FF2B5EF4-FFF2-40B4-BE49-F238E27FC236}">
                <a16:creationId xmlns:a16="http://schemas.microsoft.com/office/drawing/2014/main" id="{A7244538-290E-40DA-A93A-14BB3E6CF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1999" cy="45437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ytuł 3">
            <a:extLst>
              <a:ext uri="{FF2B5EF4-FFF2-40B4-BE49-F238E27FC236}">
                <a16:creationId xmlns:a16="http://schemas.microsoft.com/office/drawing/2014/main" id="{2F0DFF7D-599F-60D3-EF19-E8CAD4644478}"/>
              </a:ext>
            </a:extLst>
          </p:cNvPr>
          <p:cNvSpPr>
            <a:spLocks noGrp="1"/>
          </p:cNvSpPr>
          <p:nvPr>
            <p:ph type="title"/>
          </p:nvPr>
        </p:nvSpPr>
        <p:spPr>
          <a:xfrm>
            <a:off x="5615888" y="673241"/>
            <a:ext cx="5951914" cy="1872736"/>
          </a:xfrm>
          <a:noFill/>
          <a:ln w="19050">
            <a:noFill/>
            <a:prstDash val="dash"/>
          </a:ln>
        </p:spPr>
        <p:txBody>
          <a:bodyPr vert="horz" lIns="91440" tIns="45720" rIns="91440" bIns="45720" rtlCol="0" anchor="b">
            <a:normAutofit/>
          </a:bodyPr>
          <a:lstStyle/>
          <a:p>
            <a:pPr algn="ctr"/>
            <a:r>
              <a:rPr lang="en-US" sz="4800" err="1"/>
              <a:t>Dziękujemy</a:t>
            </a:r>
            <a:r>
              <a:rPr lang="en-US" sz="4800"/>
              <a:t> za </a:t>
            </a:r>
            <a:r>
              <a:rPr lang="en-US" sz="4800" err="1"/>
              <a:t>uwagę</a:t>
            </a:r>
            <a:endParaRPr lang="en-US" sz="4800"/>
          </a:p>
        </p:txBody>
      </p:sp>
      <p:sp>
        <p:nvSpPr>
          <p:cNvPr id="5" name="Symbol zastępczy tekstu 4">
            <a:extLst>
              <a:ext uri="{FF2B5EF4-FFF2-40B4-BE49-F238E27FC236}">
                <a16:creationId xmlns:a16="http://schemas.microsoft.com/office/drawing/2014/main" id="{68FDF050-7A03-20D3-A8BF-D2C324DEB8D9}"/>
              </a:ext>
            </a:extLst>
          </p:cNvPr>
          <p:cNvSpPr>
            <a:spLocks noGrp="1"/>
          </p:cNvSpPr>
          <p:nvPr>
            <p:ph type="body" idx="1"/>
          </p:nvPr>
        </p:nvSpPr>
        <p:spPr>
          <a:xfrm>
            <a:off x="4979014" y="3650863"/>
            <a:ext cx="5935535" cy="2058765"/>
          </a:xfrm>
          <a:noFill/>
          <a:ln w="19050">
            <a:noFill/>
            <a:prstDash val="dash"/>
          </a:ln>
        </p:spPr>
        <p:txBody>
          <a:bodyPr vert="horz" lIns="91440" tIns="45720" rIns="91440" bIns="45720" rtlCol="0">
            <a:normAutofit/>
          </a:bodyPr>
          <a:lstStyle/>
          <a:p>
            <a:pPr algn="l"/>
            <a:r>
              <a:rPr lang="en-US" sz="2000" err="1">
                <a:solidFill>
                  <a:schemeClr val="tx1"/>
                </a:solidFill>
              </a:rPr>
              <a:t>Prezentację</a:t>
            </a:r>
            <a:r>
              <a:rPr lang="en-US" sz="2000">
                <a:solidFill>
                  <a:schemeClr val="tx1"/>
                </a:solidFill>
              </a:rPr>
              <a:t> </a:t>
            </a:r>
            <a:r>
              <a:rPr lang="en-US" sz="2000" err="1">
                <a:solidFill>
                  <a:schemeClr val="tx1"/>
                </a:solidFill>
              </a:rPr>
              <a:t>przygotowali</a:t>
            </a:r>
            <a:r>
              <a:rPr lang="en-US" sz="2000">
                <a:solidFill>
                  <a:schemeClr val="tx1"/>
                </a:solidFill>
              </a:rPr>
              <a:t>:</a:t>
            </a:r>
          </a:p>
          <a:p>
            <a:pPr algn="l"/>
            <a:r>
              <a:rPr lang="en-US" sz="2000">
                <a:solidFill>
                  <a:schemeClr val="tx1"/>
                </a:solidFill>
              </a:rPr>
              <a:t>Radosław Relidzyński WCY20IJ1S1</a:t>
            </a:r>
          </a:p>
          <a:p>
            <a:pPr algn="l"/>
            <a:r>
              <a:rPr lang="en-US" sz="2000">
                <a:solidFill>
                  <a:schemeClr val="tx1"/>
                </a:solidFill>
              </a:rPr>
              <a:t>Radosław </a:t>
            </a:r>
            <a:r>
              <a:rPr lang="en-US" sz="2000" err="1">
                <a:solidFill>
                  <a:schemeClr val="tx1"/>
                </a:solidFill>
              </a:rPr>
              <a:t>Potocki</a:t>
            </a:r>
            <a:r>
              <a:rPr lang="en-US" sz="2000">
                <a:solidFill>
                  <a:schemeClr val="tx1"/>
                </a:solidFill>
              </a:rPr>
              <a:t> WCY20IJ1S1</a:t>
            </a:r>
          </a:p>
        </p:txBody>
      </p:sp>
      <p:sp useBgFill="1">
        <p:nvSpPr>
          <p:cNvPr id="17" name="Rectangle 16">
            <a:extLst>
              <a:ext uri="{FF2B5EF4-FFF2-40B4-BE49-F238E27FC236}">
                <a16:creationId xmlns:a16="http://schemas.microsoft.com/office/drawing/2014/main" id="{AB1DF3B3-9DBC-445D-AE4E-A62E5A9B85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966386"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F4469D2-3C34-0615-57F5-9D61FE3EA20C}"/>
              </a:ext>
            </a:extLst>
          </p:cNvPr>
          <p:cNvPicPr>
            <a:picLocks noChangeAspect="1"/>
          </p:cNvPicPr>
          <p:nvPr/>
        </p:nvPicPr>
        <p:blipFill rotWithShape="1">
          <a:blip r:embed="rId4"/>
          <a:srcRect l="25791" r="29416" b="-1"/>
          <a:stretch/>
        </p:blipFill>
        <p:spPr>
          <a:xfrm>
            <a:off x="-4" y="10"/>
            <a:ext cx="4654291" cy="6857990"/>
          </a:xfrm>
          <a:prstGeom prst="rect">
            <a:avLst/>
          </a:prstGeom>
        </p:spPr>
      </p:pic>
      <p:sp>
        <p:nvSpPr>
          <p:cNvPr id="19" name="Rectangle 18">
            <a:extLst>
              <a:ext uri="{FF2B5EF4-FFF2-40B4-BE49-F238E27FC236}">
                <a16:creationId xmlns:a16="http://schemas.microsoft.com/office/drawing/2014/main" id="{F51F80E8-0CAC-410E-B59A-29FDDC357E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46782" y="-1"/>
            <a:ext cx="4245218" cy="536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5632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ED0D90-C8DD-E550-DA8F-9881E1B22755}"/>
              </a:ext>
            </a:extLst>
          </p:cNvPr>
          <p:cNvSpPr>
            <a:spLocks noGrp="1"/>
          </p:cNvSpPr>
          <p:nvPr>
            <p:ph type="title"/>
          </p:nvPr>
        </p:nvSpPr>
        <p:spPr>
          <a:xfrm>
            <a:off x="2895600" y="764373"/>
            <a:ext cx="8610600" cy="1293028"/>
          </a:xfrm>
        </p:spPr>
        <p:txBody>
          <a:bodyPr>
            <a:normAutofit/>
          </a:bodyPr>
          <a:lstStyle/>
          <a:p>
            <a:r>
              <a:rPr lang="pl-PL" dirty="0"/>
              <a:t>Czym jest zarządzanie przez jakość?</a:t>
            </a:r>
          </a:p>
        </p:txBody>
      </p:sp>
      <p:sp>
        <p:nvSpPr>
          <p:cNvPr id="3" name="Symbol zastępczy zawartości 2">
            <a:extLst>
              <a:ext uri="{FF2B5EF4-FFF2-40B4-BE49-F238E27FC236}">
                <a16:creationId xmlns:a16="http://schemas.microsoft.com/office/drawing/2014/main" id="{691792A8-95ED-9F28-4B8B-BDC018EA8CA7}"/>
              </a:ext>
            </a:extLst>
          </p:cNvPr>
          <p:cNvSpPr>
            <a:spLocks noGrp="1"/>
          </p:cNvSpPr>
          <p:nvPr>
            <p:ph idx="1"/>
          </p:nvPr>
        </p:nvSpPr>
        <p:spPr>
          <a:xfrm>
            <a:off x="242048" y="1667436"/>
            <a:ext cx="6251886" cy="4840940"/>
          </a:xfrm>
        </p:spPr>
        <p:txBody>
          <a:bodyPr>
            <a:normAutofit/>
          </a:bodyPr>
          <a:lstStyle/>
          <a:p>
            <a:r>
              <a:rPr lang="pl-PL" sz="2000" dirty="0"/>
              <a:t>Zarządzanie przez jakość jest to termin określający podejście do zarządzania organizacją bazujący na nieustannym diagnozowaniu i doskonaleniu wszystkich aspektów działalności w zakresie poprawy ich jakości.</a:t>
            </a:r>
          </a:p>
          <a:p>
            <a:r>
              <a:rPr lang="pl-PL" sz="2000" dirty="0"/>
              <a:t>W procesach zarządzania przez jakość uczestniczą wszyscy pracownicy firmy (poprzez zaangażowanie, pracę zespołową, podnoszenie kwalifikacji)</a:t>
            </a:r>
          </a:p>
          <a:p>
            <a:r>
              <a:rPr lang="pl-PL" sz="2000" dirty="0"/>
              <a:t>Efektem skutecznego zarządzania przez jakość w przedsiębiorstwach jest sukces w postaci zadowolenia klienta, pozytywnego wpływu na świat oraz zoptymalizowanej pracy firmy.</a:t>
            </a:r>
          </a:p>
          <a:p>
            <a:endParaRPr lang="pl-PL" sz="2000" dirty="0"/>
          </a:p>
        </p:txBody>
      </p:sp>
      <p:pic>
        <p:nvPicPr>
          <p:cNvPr id="1030" name="Picture 6" descr="Audit betekenis: Interne audit vaker ingezet voor risicobeheersing | Graydon">
            <a:extLst>
              <a:ext uri="{FF2B5EF4-FFF2-40B4-BE49-F238E27FC236}">
                <a16:creationId xmlns:a16="http://schemas.microsoft.com/office/drawing/2014/main" id="{0979F508-1C8A-7841-CCD1-822D95C9E6B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981" r="11616"/>
          <a:stretch/>
        </p:blipFill>
        <p:spPr bwMode="auto">
          <a:xfrm>
            <a:off x="6627704" y="2224069"/>
            <a:ext cx="5322249" cy="3437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5509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14"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6" name="Rectangle 3114">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18" name="Picture 3116">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3119" name="Picture 3118">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ytuł 1">
            <a:extLst>
              <a:ext uri="{FF2B5EF4-FFF2-40B4-BE49-F238E27FC236}">
                <a16:creationId xmlns:a16="http://schemas.microsoft.com/office/drawing/2014/main" id="{2EB82DF4-815E-81F0-7077-0A5F9C1554B2}"/>
              </a:ext>
            </a:extLst>
          </p:cNvPr>
          <p:cNvSpPr>
            <a:spLocks noGrp="1"/>
          </p:cNvSpPr>
          <p:nvPr>
            <p:ph type="title"/>
          </p:nvPr>
        </p:nvSpPr>
        <p:spPr>
          <a:xfrm>
            <a:off x="622302" y="1991122"/>
            <a:ext cx="2286000" cy="1354919"/>
          </a:xfrm>
        </p:spPr>
        <p:txBody>
          <a:bodyPr>
            <a:normAutofit/>
          </a:bodyPr>
          <a:lstStyle/>
          <a:p>
            <a:r>
              <a:rPr lang="pl-PL" dirty="0">
                <a:solidFill>
                  <a:schemeClr val="bg1"/>
                </a:solidFill>
              </a:rPr>
              <a:t>Cele</a:t>
            </a:r>
          </a:p>
        </p:txBody>
      </p:sp>
      <p:graphicFrame>
        <p:nvGraphicFramePr>
          <p:cNvPr id="3108" name="Symbol zastępczy zawartości 2">
            <a:extLst>
              <a:ext uri="{FF2B5EF4-FFF2-40B4-BE49-F238E27FC236}">
                <a16:creationId xmlns:a16="http://schemas.microsoft.com/office/drawing/2014/main" id="{60CEFDE4-7BA2-22E6-4AB3-51259A30E215}"/>
              </a:ext>
            </a:extLst>
          </p:cNvPr>
          <p:cNvGraphicFramePr>
            <a:graphicFrameLocks noGrp="1"/>
          </p:cNvGraphicFramePr>
          <p:nvPr>
            <p:ph idx="1"/>
            <p:extLst>
              <p:ext uri="{D42A27DB-BD31-4B8C-83A1-F6EECF244321}">
                <p14:modId xmlns:p14="http://schemas.microsoft.com/office/powerpoint/2010/main" val="681496349"/>
              </p:ext>
            </p:extLst>
          </p:nvPr>
        </p:nvGraphicFramePr>
        <p:xfrm>
          <a:off x="5279472" y="746125"/>
          <a:ext cx="6290226" cy="54477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4" name="Picture 2" descr="Zarządzanie jakością | Proscend Communications Inc.">
            <a:extLst>
              <a:ext uri="{FF2B5EF4-FFF2-40B4-BE49-F238E27FC236}">
                <a16:creationId xmlns:a16="http://schemas.microsoft.com/office/drawing/2014/main" id="{12D9BE57-7A2F-92A6-0F1B-3A7D83B6B99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5411" y="3594535"/>
            <a:ext cx="3306744" cy="2183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404935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61B3658-6001-B368-DC5B-3DEF9713D32E}"/>
              </a:ext>
            </a:extLst>
          </p:cNvPr>
          <p:cNvSpPr>
            <a:spLocks noGrp="1"/>
          </p:cNvSpPr>
          <p:nvPr>
            <p:ph type="title"/>
          </p:nvPr>
        </p:nvSpPr>
        <p:spPr/>
        <p:txBody>
          <a:bodyPr/>
          <a:lstStyle/>
          <a:p>
            <a:r>
              <a:rPr lang="pl-PL" dirty="0"/>
              <a:t>Założenia</a:t>
            </a:r>
          </a:p>
        </p:txBody>
      </p:sp>
      <p:graphicFrame>
        <p:nvGraphicFramePr>
          <p:cNvPr id="8" name="Symbol zastępczy zawartości 2">
            <a:extLst>
              <a:ext uri="{FF2B5EF4-FFF2-40B4-BE49-F238E27FC236}">
                <a16:creationId xmlns:a16="http://schemas.microsoft.com/office/drawing/2014/main" id="{0E358CAD-3BA1-9D7A-A383-8C165D45D5E0}"/>
              </a:ext>
            </a:extLst>
          </p:cNvPr>
          <p:cNvGraphicFramePr>
            <a:graphicFrameLocks noGrp="1"/>
          </p:cNvGraphicFramePr>
          <p:nvPr>
            <p:ph idx="1"/>
            <p:extLst>
              <p:ext uri="{D42A27DB-BD31-4B8C-83A1-F6EECF244321}">
                <p14:modId xmlns:p14="http://schemas.microsoft.com/office/powerpoint/2010/main" val="1016693523"/>
              </p:ext>
            </p:extLst>
          </p:nvPr>
        </p:nvGraphicFramePr>
        <p:xfrm>
          <a:off x="685800" y="2194560"/>
          <a:ext cx="10820400" cy="4024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2" descr="Zarządzanie jakością | Tajwański producent uszczelek kół E-Barrier,  uszczelek kół Centurion i uszczelek osi / kasety od ponad 30 lat | CHU HUNG  OIL SEALS INDUSTRIAL CO., LTD.">
            <a:extLst>
              <a:ext uri="{FF2B5EF4-FFF2-40B4-BE49-F238E27FC236}">
                <a16:creationId xmlns:a16="http://schemas.microsoft.com/office/drawing/2014/main" id="{B2FC9B8E-064F-C330-6E14-406F08DC6B6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67915" y="163676"/>
            <a:ext cx="2839167" cy="189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594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B0F308C-0963-BE73-4BB8-79048360F01F}"/>
              </a:ext>
            </a:extLst>
          </p:cNvPr>
          <p:cNvSpPr>
            <a:spLocks noGrp="1"/>
          </p:cNvSpPr>
          <p:nvPr>
            <p:ph type="title"/>
          </p:nvPr>
        </p:nvSpPr>
        <p:spPr>
          <a:xfrm>
            <a:off x="5766954" y="764373"/>
            <a:ext cx="5739245" cy="1293028"/>
          </a:xfrm>
        </p:spPr>
        <p:txBody>
          <a:bodyPr/>
          <a:lstStyle/>
          <a:p>
            <a:r>
              <a:rPr lang="pl-PL" dirty="0"/>
              <a:t>Historia i rozwój</a:t>
            </a:r>
          </a:p>
        </p:txBody>
      </p:sp>
      <p:sp>
        <p:nvSpPr>
          <p:cNvPr id="3" name="Symbol zastępczy zawartości 2">
            <a:extLst>
              <a:ext uri="{FF2B5EF4-FFF2-40B4-BE49-F238E27FC236}">
                <a16:creationId xmlns:a16="http://schemas.microsoft.com/office/drawing/2014/main" id="{8C05D558-30CE-D00B-01B3-5E62DC5599FF}"/>
              </a:ext>
            </a:extLst>
          </p:cNvPr>
          <p:cNvSpPr>
            <a:spLocks noGrp="1"/>
          </p:cNvSpPr>
          <p:nvPr>
            <p:ph idx="1"/>
          </p:nvPr>
        </p:nvSpPr>
        <p:spPr/>
        <p:txBody>
          <a:bodyPr/>
          <a:lstStyle/>
          <a:p>
            <a:r>
              <a:rPr lang="pl-PL" dirty="0"/>
              <a:t>Termin „zarządzanie przez jakość” pojawiło się na przełomie lat 70/80 w USA, natomiast początek idei datowany jest na lata 20 XX wieku, kiedy to Walter </a:t>
            </a:r>
            <a:r>
              <a:rPr lang="pl-PL" dirty="0" err="1"/>
              <a:t>Shewhart</a:t>
            </a:r>
            <a:r>
              <a:rPr lang="pl-PL" dirty="0"/>
              <a:t> opracował założenia statystycznego zarządzania jakością.</a:t>
            </a:r>
          </a:p>
          <a:p>
            <a:r>
              <a:rPr lang="pl-PL" dirty="0"/>
              <a:t>Za początek rozwoju nowego podejścia do jakości produktów uznaje się koniec lat 40, kiedy William </a:t>
            </a:r>
            <a:r>
              <a:rPr lang="pl-PL" dirty="0" err="1"/>
              <a:t>Deming</a:t>
            </a:r>
            <a:r>
              <a:rPr lang="pl-PL" dirty="0"/>
              <a:t> przedstawił w Japonii serię wykładów na ten temat (opracował on chociażby cykl doskonalenia pracy nazwany jego nazwiskiem)</a:t>
            </a:r>
          </a:p>
          <a:p>
            <a:r>
              <a:rPr lang="pl-PL" dirty="0"/>
              <a:t>W latach 80 widząc progres, jaki Japonia zrobiła w zakresie przemysłu (m. in. w motoryzacji), inne kraje również zaczęły wdrażać procesy zarządzania przez jakość (przed tym próbowano wdrożyć „</a:t>
            </a:r>
            <a:r>
              <a:rPr lang="pl-PL" dirty="0" err="1"/>
              <a:t>reengineering</a:t>
            </a:r>
            <a:r>
              <a:rPr lang="pl-PL" dirty="0"/>
              <a:t>”, jednak z marnym skutkiem)</a:t>
            </a:r>
          </a:p>
        </p:txBody>
      </p:sp>
      <p:pic>
        <p:nvPicPr>
          <p:cNvPr id="4" name="Picture 8" descr="Zarządzanie Jakością - Studia Podyplomowe ponad 70 kierunków!">
            <a:extLst>
              <a:ext uri="{FF2B5EF4-FFF2-40B4-BE49-F238E27FC236}">
                <a16:creationId xmlns:a16="http://schemas.microsoft.com/office/drawing/2014/main" id="{29E2FF53-3581-0B83-333F-CC73852DF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6826" y="84919"/>
            <a:ext cx="3096466" cy="1972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7045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7BED2EA-F66B-B6D0-36CC-DC8AE87179A5}"/>
              </a:ext>
            </a:extLst>
          </p:cNvPr>
          <p:cNvSpPr>
            <a:spLocks noGrp="1"/>
          </p:cNvSpPr>
          <p:nvPr>
            <p:ph type="title"/>
          </p:nvPr>
        </p:nvSpPr>
        <p:spPr>
          <a:xfrm>
            <a:off x="-207034" y="213002"/>
            <a:ext cx="12128740" cy="1293028"/>
          </a:xfrm>
        </p:spPr>
        <p:txBody>
          <a:bodyPr>
            <a:normAutofit fontScale="90000"/>
          </a:bodyPr>
          <a:lstStyle/>
          <a:p>
            <a:r>
              <a:rPr lang="pl-PL" dirty="0"/>
              <a:t>Ważne postacie odpowiedzialne za rozwój i promowanie teorii zarządzania </a:t>
            </a:r>
            <a:r>
              <a:rPr lang="pl-PL" dirty="0" err="1"/>
              <a:t>prez</a:t>
            </a:r>
            <a:r>
              <a:rPr lang="pl-PL" dirty="0"/>
              <a:t> jakość</a:t>
            </a:r>
          </a:p>
        </p:txBody>
      </p:sp>
      <p:pic>
        <p:nvPicPr>
          <p:cNvPr id="7170" name="Picture 2" descr="dfasfsdfsafsadilustracja">
            <a:extLst>
              <a:ext uri="{FF2B5EF4-FFF2-40B4-BE49-F238E27FC236}">
                <a16:creationId xmlns:a16="http://schemas.microsoft.com/office/drawing/2014/main" id="{E3089A5E-CA58-96D0-6F36-71E26E9B57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90154" y="1714731"/>
            <a:ext cx="2881463" cy="3948083"/>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Deming The Man - The W. Edwards Deming Institute">
            <a:extLst>
              <a:ext uri="{FF2B5EF4-FFF2-40B4-BE49-F238E27FC236}">
                <a16:creationId xmlns:a16="http://schemas.microsoft.com/office/drawing/2014/main" id="{902C7398-86A9-CA03-E0EA-F6AEA76A3C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432"/>
          <a:stretch/>
        </p:blipFill>
        <p:spPr bwMode="auto">
          <a:xfrm>
            <a:off x="4856018" y="1714731"/>
            <a:ext cx="2684318" cy="3948083"/>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Joseph Juran biografía, citas y publicaciones | toolshero">
            <a:extLst>
              <a:ext uri="{FF2B5EF4-FFF2-40B4-BE49-F238E27FC236}">
                <a16:creationId xmlns:a16="http://schemas.microsoft.com/office/drawing/2014/main" id="{E0813449-8B0D-9012-E6B6-567F483CD8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05943" y="1714731"/>
            <a:ext cx="2895903" cy="3883803"/>
          </a:xfrm>
          <a:prstGeom prst="rect">
            <a:avLst/>
          </a:prstGeom>
          <a:noFill/>
          <a:extLst>
            <a:ext uri="{909E8E84-426E-40DD-AFC4-6F175D3DCCD1}">
              <a14:hiddenFill xmlns:a14="http://schemas.microsoft.com/office/drawing/2010/main">
                <a:solidFill>
                  <a:srgbClr val="FFFFFF"/>
                </a:solidFill>
              </a14:hiddenFill>
            </a:ext>
          </a:extLst>
        </p:spPr>
      </p:pic>
      <p:sp>
        <p:nvSpPr>
          <p:cNvPr id="4" name="pole tekstowe 3">
            <a:extLst>
              <a:ext uri="{FF2B5EF4-FFF2-40B4-BE49-F238E27FC236}">
                <a16:creationId xmlns:a16="http://schemas.microsoft.com/office/drawing/2014/main" id="{CEAA10E0-BA45-F078-75C3-0EC839A8DDE0}"/>
              </a:ext>
            </a:extLst>
          </p:cNvPr>
          <p:cNvSpPr txBox="1"/>
          <p:nvPr/>
        </p:nvSpPr>
        <p:spPr>
          <a:xfrm>
            <a:off x="4736078" y="5942192"/>
            <a:ext cx="2924198" cy="369332"/>
          </a:xfrm>
          <a:prstGeom prst="rect">
            <a:avLst/>
          </a:prstGeom>
          <a:noFill/>
        </p:spPr>
        <p:txBody>
          <a:bodyPr wrap="none" rtlCol="0">
            <a:spAutoFit/>
          </a:bodyPr>
          <a:lstStyle/>
          <a:p>
            <a:r>
              <a:rPr lang="pl-PL" dirty="0"/>
              <a:t>William Edwards </a:t>
            </a:r>
            <a:r>
              <a:rPr lang="pl-PL" dirty="0" err="1"/>
              <a:t>Deming</a:t>
            </a:r>
            <a:endParaRPr lang="pl-PL" dirty="0"/>
          </a:p>
        </p:txBody>
      </p:sp>
      <p:sp>
        <p:nvSpPr>
          <p:cNvPr id="5" name="pole tekstowe 4">
            <a:extLst>
              <a:ext uri="{FF2B5EF4-FFF2-40B4-BE49-F238E27FC236}">
                <a16:creationId xmlns:a16="http://schemas.microsoft.com/office/drawing/2014/main" id="{B6D19140-D4BF-983E-3E79-58DA1AD22F62}"/>
              </a:ext>
            </a:extLst>
          </p:cNvPr>
          <p:cNvSpPr txBox="1"/>
          <p:nvPr/>
        </p:nvSpPr>
        <p:spPr>
          <a:xfrm>
            <a:off x="816688" y="5942192"/>
            <a:ext cx="3028393" cy="369332"/>
          </a:xfrm>
          <a:prstGeom prst="rect">
            <a:avLst/>
          </a:prstGeom>
          <a:noFill/>
        </p:spPr>
        <p:txBody>
          <a:bodyPr wrap="none" rtlCol="0">
            <a:spAutoFit/>
          </a:bodyPr>
          <a:lstStyle/>
          <a:p>
            <a:r>
              <a:rPr lang="pl-PL" dirty="0"/>
              <a:t>Walter Andrew </a:t>
            </a:r>
            <a:r>
              <a:rPr lang="pl-PL" dirty="0" err="1"/>
              <a:t>Shewhart</a:t>
            </a:r>
            <a:r>
              <a:rPr lang="pl-PL" dirty="0"/>
              <a:t> </a:t>
            </a:r>
          </a:p>
        </p:txBody>
      </p:sp>
      <p:sp>
        <p:nvSpPr>
          <p:cNvPr id="7" name="pole tekstowe 6">
            <a:extLst>
              <a:ext uri="{FF2B5EF4-FFF2-40B4-BE49-F238E27FC236}">
                <a16:creationId xmlns:a16="http://schemas.microsoft.com/office/drawing/2014/main" id="{0A9CE31E-1B8F-D114-E00D-883D88C301A3}"/>
              </a:ext>
            </a:extLst>
          </p:cNvPr>
          <p:cNvSpPr txBox="1"/>
          <p:nvPr/>
        </p:nvSpPr>
        <p:spPr>
          <a:xfrm>
            <a:off x="8553462" y="5942192"/>
            <a:ext cx="2600864" cy="369332"/>
          </a:xfrm>
          <a:prstGeom prst="rect">
            <a:avLst/>
          </a:prstGeom>
          <a:noFill/>
        </p:spPr>
        <p:txBody>
          <a:bodyPr wrap="square">
            <a:spAutoFit/>
          </a:bodyPr>
          <a:lstStyle/>
          <a:p>
            <a:r>
              <a:rPr lang="pl-PL" dirty="0"/>
              <a:t>Joseph </a:t>
            </a:r>
            <a:r>
              <a:rPr lang="pl-PL" dirty="0" err="1"/>
              <a:t>Moses</a:t>
            </a:r>
            <a:r>
              <a:rPr lang="pl-PL" dirty="0"/>
              <a:t> </a:t>
            </a:r>
            <a:r>
              <a:rPr lang="pl-PL" dirty="0" err="1"/>
              <a:t>Juran</a:t>
            </a:r>
            <a:endParaRPr lang="pl-PL" dirty="0"/>
          </a:p>
        </p:txBody>
      </p:sp>
    </p:spTree>
    <p:extLst>
      <p:ext uri="{BB962C8B-B14F-4D97-AF65-F5344CB8AC3E}">
        <p14:creationId xmlns:p14="http://schemas.microsoft.com/office/powerpoint/2010/main" val="557741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0174B83-46D3-159E-DB4E-FE7D9D443889}"/>
              </a:ext>
            </a:extLst>
          </p:cNvPr>
          <p:cNvSpPr>
            <a:spLocks noGrp="1"/>
          </p:cNvSpPr>
          <p:nvPr>
            <p:ph type="title"/>
          </p:nvPr>
        </p:nvSpPr>
        <p:spPr>
          <a:xfrm>
            <a:off x="2317072" y="764373"/>
            <a:ext cx="9189128" cy="1293028"/>
          </a:xfrm>
        </p:spPr>
        <p:txBody>
          <a:bodyPr>
            <a:normAutofit/>
          </a:bodyPr>
          <a:lstStyle/>
          <a:p>
            <a:r>
              <a:rPr lang="pl-PL"/>
              <a:t> Zmiany kulturowe i systemowe</a:t>
            </a:r>
          </a:p>
        </p:txBody>
      </p:sp>
      <p:graphicFrame>
        <p:nvGraphicFramePr>
          <p:cNvPr id="5" name="Symbol zastępczy zawartości 2">
            <a:extLst>
              <a:ext uri="{FF2B5EF4-FFF2-40B4-BE49-F238E27FC236}">
                <a16:creationId xmlns:a16="http://schemas.microsoft.com/office/drawing/2014/main" id="{66B6C7A7-CFCD-E85A-93F4-B4C3F79B984E}"/>
              </a:ext>
            </a:extLst>
          </p:cNvPr>
          <p:cNvGraphicFramePr>
            <a:graphicFrameLocks noGrp="1"/>
          </p:cNvGraphicFramePr>
          <p:nvPr>
            <p:ph idx="1"/>
            <p:extLst>
              <p:ext uri="{D42A27DB-BD31-4B8C-83A1-F6EECF244321}">
                <p14:modId xmlns:p14="http://schemas.microsoft.com/office/powerpoint/2010/main" val="420042155"/>
              </p:ext>
            </p:extLst>
          </p:nvPr>
        </p:nvGraphicFramePr>
        <p:xfrm>
          <a:off x="239696" y="1899821"/>
          <a:ext cx="11762913" cy="43056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6368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D20DFE9-C7EC-C43A-2544-30E30DEB62A9}"/>
              </a:ext>
            </a:extLst>
          </p:cNvPr>
          <p:cNvSpPr>
            <a:spLocks noGrp="1"/>
          </p:cNvSpPr>
          <p:nvPr>
            <p:ph type="title"/>
          </p:nvPr>
        </p:nvSpPr>
        <p:spPr>
          <a:xfrm>
            <a:off x="619759" y="764373"/>
            <a:ext cx="6257291" cy="1293028"/>
          </a:xfrm>
        </p:spPr>
        <p:txBody>
          <a:bodyPr>
            <a:normAutofit/>
          </a:bodyPr>
          <a:lstStyle/>
          <a:p>
            <a:r>
              <a:rPr lang="pl-PL"/>
              <a:t>8 kroków w TQM</a:t>
            </a:r>
          </a:p>
        </p:txBody>
      </p:sp>
      <p:sp>
        <p:nvSpPr>
          <p:cNvPr id="3" name="Symbol zastępczy zawartości 2">
            <a:extLst>
              <a:ext uri="{FF2B5EF4-FFF2-40B4-BE49-F238E27FC236}">
                <a16:creationId xmlns:a16="http://schemas.microsoft.com/office/drawing/2014/main" id="{275B6082-3DDA-5AA8-1FDA-423A14856BF2}"/>
              </a:ext>
            </a:extLst>
          </p:cNvPr>
          <p:cNvSpPr>
            <a:spLocks noGrp="1"/>
          </p:cNvSpPr>
          <p:nvPr>
            <p:ph idx="1"/>
          </p:nvPr>
        </p:nvSpPr>
        <p:spPr>
          <a:xfrm>
            <a:off x="619760" y="2194560"/>
            <a:ext cx="6257290" cy="4024125"/>
          </a:xfrm>
        </p:spPr>
        <p:txBody>
          <a:bodyPr>
            <a:normAutofit/>
          </a:bodyPr>
          <a:lstStyle/>
          <a:p>
            <a:r>
              <a:rPr lang="pl-PL" sz="1700" dirty="0"/>
              <a:t>Krok 1 • zaangażuj naczelne kierownictwo w TQM</a:t>
            </a:r>
          </a:p>
          <a:p>
            <a:r>
              <a:rPr lang="pl-PL" sz="1700" dirty="0"/>
              <a:t>Krok 2 • przygotuj strategiczne planowanie poprawy jakości </a:t>
            </a:r>
          </a:p>
          <a:p>
            <a:r>
              <a:rPr lang="pl-PL" sz="1700" dirty="0"/>
              <a:t>Krok 3 • zorganizuj ciągłą poprawę jakości </a:t>
            </a:r>
          </a:p>
          <a:p>
            <a:r>
              <a:rPr lang="pl-PL" sz="1700" dirty="0"/>
              <a:t>Krok 4 • wyszkol pracowników w rygorystycznym rozwiązywaniu problemów</a:t>
            </a:r>
          </a:p>
          <a:p>
            <a:r>
              <a:rPr lang="pl-PL" sz="1700" dirty="0"/>
              <a:t>Krok 5 • zapewnij dostęp do wszystkich narzędzi kontrolowania ciągłej poprawy</a:t>
            </a:r>
          </a:p>
          <a:p>
            <a:r>
              <a:rPr lang="pl-PL" sz="1700" dirty="0"/>
              <a:t>Krok 6 • stwórz odpowiedni system mierników do kontrolowania ciągłej poprawy</a:t>
            </a:r>
          </a:p>
          <a:p>
            <a:r>
              <a:rPr lang="pl-PL" sz="1700" dirty="0"/>
              <a:t>Krok 7 • rozbuduj podstawy mierników satysfakcji klienta </a:t>
            </a:r>
          </a:p>
          <a:p>
            <a:r>
              <a:rPr lang="pl-PL" sz="1700" dirty="0"/>
              <a:t>Krok 8 • usuń kulturowe bariery dla poprawy jakości</a:t>
            </a:r>
          </a:p>
        </p:txBody>
      </p:sp>
      <p:sp useBgFill="1">
        <p:nvSpPr>
          <p:cNvPr id="9" name="Rectangle 8">
            <a:extLst>
              <a:ext uri="{FF2B5EF4-FFF2-40B4-BE49-F238E27FC236}">
                <a16:creationId xmlns:a16="http://schemas.microsoft.com/office/drawing/2014/main" id="{E2E0C929-96C6-41B1-A001-566036DF04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8740" y="0"/>
            <a:ext cx="500325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4" descr="Strzałki wskazujące w kierunku światła">
            <a:extLst>
              <a:ext uri="{FF2B5EF4-FFF2-40B4-BE49-F238E27FC236}">
                <a16:creationId xmlns:a16="http://schemas.microsoft.com/office/drawing/2014/main" id="{38AB9561-EC62-10B0-F88B-1D9B0DCE985A}"/>
              </a:ext>
            </a:extLst>
          </p:cNvPr>
          <p:cNvPicPr>
            <a:picLocks noChangeAspect="1"/>
          </p:cNvPicPr>
          <p:nvPr/>
        </p:nvPicPr>
        <p:blipFill rotWithShape="1">
          <a:blip r:embed="rId3"/>
          <a:srcRect l="7397" r="47124" b="-1"/>
          <a:stretch/>
        </p:blipFill>
        <p:spPr>
          <a:xfrm>
            <a:off x="7519416" y="10"/>
            <a:ext cx="4672584" cy="6857989"/>
          </a:xfrm>
          <a:prstGeom prst="rect">
            <a:avLst/>
          </a:prstGeom>
        </p:spPr>
      </p:pic>
    </p:spTree>
    <p:extLst>
      <p:ext uri="{BB962C8B-B14F-4D97-AF65-F5344CB8AC3E}">
        <p14:creationId xmlns:p14="http://schemas.microsoft.com/office/powerpoint/2010/main" val="1994483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12">
            <a:extLst>
              <a:ext uri="{FF2B5EF4-FFF2-40B4-BE49-F238E27FC236}">
                <a16:creationId xmlns:a16="http://schemas.microsoft.com/office/drawing/2014/main" id="{CD94F7C0-1344-4B3C-AFCB-E7F006BB5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14">
            <a:extLst>
              <a:ext uri="{FF2B5EF4-FFF2-40B4-BE49-F238E27FC236}">
                <a16:creationId xmlns:a16="http://schemas.microsoft.com/office/drawing/2014/main" id="{4EC584A2-4215-4DB8-AE1F-E3768D77E8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ytuł 1">
            <a:extLst>
              <a:ext uri="{FF2B5EF4-FFF2-40B4-BE49-F238E27FC236}">
                <a16:creationId xmlns:a16="http://schemas.microsoft.com/office/drawing/2014/main" id="{74587812-74A5-1911-9035-9E11414C405A}"/>
              </a:ext>
            </a:extLst>
          </p:cNvPr>
          <p:cNvSpPr>
            <a:spLocks noGrp="1"/>
          </p:cNvSpPr>
          <p:nvPr>
            <p:ph type="title"/>
          </p:nvPr>
        </p:nvSpPr>
        <p:spPr>
          <a:xfrm>
            <a:off x="685799" y="764373"/>
            <a:ext cx="3977639" cy="1600200"/>
          </a:xfrm>
        </p:spPr>
        <p:txBody>
          <a:bodyPr anchor="b">
            <a:normAutofit/>
          </a:bodyPr>
          <a:lstStyle/>
          <a:p>
            <a:pPr algn="l"/>
            <a:r>
              <a:rPr lang="pl-PL" sz="3200"/>
              <a:t>Cykl doskonalenia Deminga</a:t>
            </a:r>
          </a:p>
        </p:txBody>
      </p:sp>
      <p:sp>
        <p:nvSpPr>
          <p:cNvPr id="3" name="Symbol zastępczy zawartości 2">
            <a:extLst>
              <a:ext uri="{FF2B5EF4-FFF2-40B4-BE49-F238E27FC236}">
                <a16:creationId xmlns:a16="http://schemas.microsoft.com/office/drawing/2014/main" id="{1E1569F3-8F69-8365-88DB-A2C6C026699A}"/>
              </a:ext>
            </a:extLst>
          </p:cNvPr>
          <p:cNvSpPr>
            <a:spLocks noGrp="1"/>
          </p:cNvSpPr>
          <p:nvPr>
            <p:ph idx="1"/>
          </p:nvPr>
        </p:nvSpPr>
        <p:spPr>
          <a:xfrm>
            <a:off x="685800" y="2364573"/>
            <a:ext cx="3977639" cy="3854112"/>
          </a:xfrm>
        </p:spPr>
        <p:txBody>
          <a:bodyPr>
            <a:normAutofit lnSpcReduction="10000"/>
          </a:bodyPr>
          <a:lstStyle/>
          <a:p>
            <a:r>
              <a:rPr lang="pl-PL" sz="1600" dirty="0"/>
              <a:t>Etap 1 – Planuj</a:t>
            </a:r>
          </a:p>
          <a:p>
            <a:pPr lvl="1"/>
            <a:r>
              <a:rPr lang="pl-PL" sz="1400" dirty="0"/>
              <a:t>Dostrzeżenie możliwości</a:t>
            </a:r>
          </a:p>
          <a:p>
            <a:pPr lvl="1"/>
            <a:r>
              <a:rPr lang="pl-PL" sz="1400" dirty="0"/>
              <a:t>Określenie priorytetowych procesów</a:t>
            </a:r>
          </a:p>
          <a:p>
            <a:pPr lvl="1"/>
            <a:r>
              <a:rPr lang="pl-PL" sz="1400" dirty="0"/>
              <a:t>Zebranie danych o procesach poddawanych zmianie</a:t>
            </a:r>
          </a:p>
          <a:p>
            <a:r>
              <a:rPr lang="pl-PL" sz="1600" dirty="0"/>
              <a:t>Etap 2 – Wykonaj</a:t>
            </a:r>
          </a:p>
          <a:p>
            <a:pPr lvl="1"/>
            <a:r>
              <a:rPr lang="pl-PL" sz="1200" dirty="0"/>
              <a:t>Zaplanowany w pierwszym etapie schemat działań powinien zostać wprowadzony w życie</a:t>
            </a:r>
            <a:endParaRPr lang="pl-PL" sz="1400" dirty="0"/>
          </a:p>
          <a:p>
            <a:r>
              <a:rPr lang="pl-PL" sz="1600" dirty="0"/>
              <a:t>Etap 3 – Sprawdzaj</a:t>
            </a:r>
          </a:p>
          <a:p>
            <a:pPr lvl="1"/>
            <a:r>
              <a:rPr lang="pl-PL" sz="1400" dirty="0"/>
              <a:t>Analiza wyników, czy prowadzony eksperyment przyniósł oczekiwane rezultaty</a:t>
            </a:r>
          </a:p>
          <a:p>
            <a:r>
              <a:rPr lang="pl-PL" sz="1600" dirty="0"/>
              <a:t>Etap 4 – Działaj</a:t>
            </a:r>
          </a:p>
          <a:p>
            <a:pPr lvl="1"/>
            <a:r>
              <a:rPr lang="pl-PL" sz="1400" dirty="0"/>
              <a:t>wprowadzenie zmian w produkcji, jeśli eksperyment był udany</a:t>
            </a:r>
          </a:p>
          <a:p>
            <a:pPr marL="457200" lvl="1" indent="0">
              <a:buNone/>
            </a:pPr>
            <a:endParaRPr lang="pl-PL" sz="1400" dirty="0"/>
          </a:p>
          <a:p>
            <a:pPr lvl="1"/>
            <a:endParaRPr lang="pl-PL" sz="1400" dirty="0"/>
          </a:p>
          <a:p>
            <a:pPr marL="457200" lvl="1" indent="0">
              <a:buNone/>
            </a:pPr>
            <a:endParaRPr lang="pl-PL" sz="1400" dirty="0"/>
          </a:p>
        </p:txBody>
      </p:sp>
      <p:pic>
        <p:nvPicPr>
          <p:cNvPr id="8" name="Obraz 7">
            <a:extLst>
              <a:ext uri="{FF2B5EF4-FFF2-40B4-BE49-F238E27FC236}">
                <a16:creationId xmlns:a16="http://schemas.microsoft.com/office/drawing/2014/main" id="{B7D065BE-CA4D-AD3C-B562-803C9BB55805}"/>
              </a:ext>
            </a:extLst>
          </p:cNvPr>
          <p:cNvPicPr>
            <a:picLocks noChangeAspect="1"/>
          </p:cNvPicPr>
          <p:nvPr/>
        </p:nvPicPr>
        <p:blipFill>
          <a:blip r:embed="rId4"/>
          <a:stretch>
            <a:fillRect/>
          </a:stretch>
        </p:blipFill>
        <p:spPr>
          <a:xfrm>
            <a:off x="4972699" y="1154845"/>
            <a:ext cx="6533501" cy="4655119"/>
          </a:xfrm>
          <a:prstGeom prst="rect">
            <a:avLst/>
          </a:prstGeom>
        </p:spPr>
      </p:pic>
    </p:spTree>
    <p:extLst>
      <p:ext uri="{BB962C8B-B14F-4D97-AF65-F5344CB8AC3E}">
        <p14:creationId xmlns:p14="http://schemas.microsoft.com/office/powerpoint/2010/main" val="1358744039"/>
      </p:ext>
    </p:extLst>
  </p:cSld>
  <p:clrMapOvr>
    <a:masterClrMapping/>
  </p:clrMapOvr>
</p:sld>
</file>

<file path=ppt/theme/theme1.xml><?xml version="1.0" encoding="utf-8"?>
<a:theme xmlns:a="http://schemas.openxmlformats.org/drawingml/2006/main" name="Para">
  <a:themeElements>
    <a:clrScheme name="Para">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Para">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Template>
  <TotalTime>17</TotalTime>
  <Words>1619</Words>
  <Application>Microsoft Office PowerPoint</Application>
  <PresentationFormat>Panoramiczny</PresentationFormat>
  <Paragraphs>158</Paragraphs>
  <Slides>15</Slides>
  <Notes>7</Notes>
  <HiddenSlides>0</HiddenSlides>
  <MMClips>0</MMClips>
  <ScaleCrop>false</ScaleCrop>
  <HeadingPairs>
    <vt:vector size="6" baseType="variant">
      <vt:variant>
        <vt:lpstr>Używane czcionki</vt:lpstr>
      </vt:variant>
      <vt:variant>
        <vt:i4>6</vt:i4>
      </vt:variant>
      <vt:variant>
        <vt:lpstr>Motyw</vt:lpstr>
      </vt:variant>
      <vt:variant>
        <vt:i4>1</vt:i4>
      </vt:variant>
      <vt:variant>
        <vt:lpstr>Tytuły slajdów</vt:lpstr>
      </vt:variant>
      <vt:variant>
        <vt:i4>15</vt:i4>
      </vt:variant>
    </vt:vector>
  </HeadingPairs>
  <TitlesOfParts>
    <vt:vector size="22" baseType="lpstr">
      <vt:lpstr>Arial</vt:lpstr>
      <vt:lpstr>Calibri</vt:lpstr>
      <vt:lpstr>Century Gothic</vt:lpstr>
      <vt:lpstr>Helvetica Neue</vt:lpstr>
      <vt:lpstr>Open Sans</vt:lpstr>
      <vt:lpstr>Segoe UI</vt:lpstr>
      <vt:lpstr>Para</vt:lpstr>
      <vt:lpstr>Business proces quality management – Zarządzanie przez jakość</vt:lpstr>
      <vt:lpstr>Czym jest zarządzanie przez jakość?</vt:lpstr>
      <vt:lpstr>Cele</vt:lpstr>
      <vt:lpstr>Założenia</vt:lpstr>
      <vt:lpstr>Historia i rozwój</vt:lpstr>
      <vt:lpstr>Ważne postacie odpowiedzialne za rozwój i promowanie teorii zarządzania prez jakość</vt:lpstr>
      <vt:lpstr> Zmiany kulturowe i systemowe</vt:lpstr>
      <vt:lpstr>8 kroków w TQM</vt:lpstr>
      <vt:lpstr>Cykl doskonalenia Deminga</vt:lpstr>
      <vt:lpstr>Standardy z rodziny ISO 9000</vt:lpstr>
      <vt:lpstr>Elementy Normy ISO 9001</vt:lpstr>
      <vt:lpstr>Przeszkody we wdrażaniu TQM</vt:lpstr>
      <vt:lpstr>PRzyszłość</vt:lpstr>
      <vt:lpstr>Bibliografia</vt:lpstr>
      <vt:lpstr>Dziękujemy za uwagę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Relidzyński Radosław</dc:creator>
  <cp:lastModifiedBy>Relidzyński Radosław</cp:lastModifiedBy>
  <cp:revision>2</cp:revision>
  <dcterms:created xsi:type="dcterms:W3CDTF">2022-12-03T05:20:45Z</dcterms:created>
  <dcterms:modified xsi:type="dcterms:W3CDTF">2022-12-08T19:15:50Z</dcterms:modified>
</cp:coreProperties>
</file>