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804" r:id="rId2"/>
    <p:sldMasterId id="2147483898" r:id="rId3"/>
  </p:sldMasterIdLst>
  <p:notesMasterIdLst>
    <p:notesMasterId r:id="rId48"/>
  </p:notesMasterIdLst>
  <p:sldIdLst>
    <p:sldId id="256" r:id="rId4"/>
    <p:sldId id="258" r:id="rId5"/>
    <p:sldId id="275" r:id="rId6"/>
    <p:sldId id="277" r:id="rId7"/>
    <p:sldId id="276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8" r:id="rId16"/>
    <p:sldId id="289" r:id="rId17"/>
    <p:sldId id="287" r:id="rId18"/>
    <p:sldId id="293" r:id="rId19"/>
    <p:sldId id="320" r:id="rId20"/>
    <p:sldId id="291" r:id="rId21"/>
    <p:sldId id="299" r:id="rId22"/>
    <p:sldId id="294" r:id="rId23"/>
    <p:sldId id="290" r:id="rId24"/>
    <p:sldId id="295" r:id="rId25"/>
    <p:sldId id="292" r:id="rId26"/>
    <p:sldId id="296" r:id="rId27"/>
    <p:sldId id="298" r:id="rId28"/>
    <p:sldId id="297" r:id="rId29"/>
    <p:sldId id="302" r:id="rId30"/>
    <p:sldId id="303" r:id="rId31"/>
    <p:sldId id="304" r:id="rId32"/>
    <p:sldId id="305" r:id="rId33"/>
    <p:sldId id="306" r:id="rId34"/>
    <p:sldId id="307" r:id="rId35"/>
    <p:sldId id="319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2307A3E2-D5E8-42EE-A29B-472352B3BEC0}">
          <p14:sldIdLst>
            <p14:sldId id="256"/>
            <p14:sldId id="258"/>
            <p14:sldId id="275"/>
            <p14:sldId id="277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8"/>
            <p14:sldId id="289"/>
            <p14:sldId id="287"/>
            <p14:sldId id="293"/>
            <p14:sldId id="320"/>
            <p14:sldId id="291"/>
            <p14:sldId id="299"/>
            <p14:sldId id="294"/>
            <p14:sldId id="290"/>
            <p14:sldId id="295"/>
            <p14:sldId id="292"/>
            <p14:sldId id="296"/>
            <p14:sldId id="298"/>
            <p14:sldId id="297"/>
            <p14:sldId id="302"/>
            <p14:sldId id="303"/>
            <p14:sldId id="304"/>
            <p14:sldId id="305"/>
            <p14:sldId id="306"/>
            <p14:sldId id="307"/>
            <p14:sldId id="319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customXml" Target="../customXml/item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FE82E-ACD0-4155-A817-898C08174632}" type="datetimeFigureOut">
              <a:rPr lang="pl-PL" smtClean="0"/>
              <a:t>12.05.2022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16AA8-6BBF-43C6-850D-E168A6DC3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742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6A3E-F3C1-428D-8B6C-4DCDB3995773}" type="datetime1">
              <a:rPr lang="pl-PL" smtClean="0"/>
              <a:t>12.05.2022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30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CC2B-4059-4D04-930E-4B600C1C44F3}" type="datetime1">
              <a:rPr lang="pl-PL" smtClean="0"/>
              <a:t>12.05.2022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108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4C00-BE7D-41A7-BF74-516F74C162ED}" type="datetime1">
              <a:rPr lang="pl-PL" smtClean="0"/>
              <a:t>12.05.2022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1455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0340-62B8-40DE-8AD7-4A101022365F}" type="datetime1">
              <a:rPr lang="pl-PL" smtClean="0"/>
              <a:t>12.05.2022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7770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1AC7-F92A-4D48-84CC-DCB431E245CB}" type="datetime1">
              <a:rPr lang="pl-PL" smtClean="0"/>
              <a:t>12.05.2022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3193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E59A-9256-4DD8-80D5-45C69C2CD20B}" type="datetime1">
              <a:rPr lang="pl-PL" smtClean="0"/>
              <a:t>12.05.2022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9769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9A7-5EF7-49E4-83A6-65F66CEEAD8F}" type="datetime1">
              <a:rPr lang="pl-PL" smtClean="0"/>
              <a:t>12.05.2022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3678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D4C9-7058-4D59-B259-DC22ABBF2254}" type="datetime1">
              <a:rPr lang="pl-PL" smtClean="0"/>
              <a:t>12.05.2022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88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243E-9AF0-4274-96AF-FC178D35B3E8}" type="datetime1">
              <a:rPr lang="pl-PL" smtClean="0"/>
              <a:t>12.05.2022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86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A50E-C715-4D59-9765-77D2C0D5A221}" type="datetime1">
              <a:rPr lang="pl-PL" smtClean="0"/>
              <a:t>12.05.2022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3096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0E5B-DD3D-4702-830B-B6972EA48248}" type="datetime1">
              <a:rPr lang="pl-PL" smtClean="0"/>
              <a:t>12.05.2022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680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0EEF-D5E3-4239-A310-0BECF0F18227}" type="datetime1">
              <a:rPr lang="pl-PL" smtClean="0"/>
              <a:t>12.05.2022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38859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BC21-D707-4D9F-9298-EEA946A61713}" type="datetime1">
              <a:rPr lang="pl-PL" smtClean="0"/>
              <a:t>12.05.2022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2132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8C2D-4CF5-4514-A492-008191F098E2}" type="datetime1">
              <a:rPr lang="pl-PL" smtClean="0"/>
              <a:t>12.05.2022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8362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CA97-56A8-46E3-BB0F-A0A14AD0142D}" type="datetime1">
              <a:rPr lang="pl-PL" smtClean="0"/>
              <a:t>12.05.2022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8946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0D77067-67D7-4722-A16E-7ED76E1FFD37}" type="datetime1">
              <a:rPr lang="pl-PL" smtClean="0"/>
              <a:t>12.05.2022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6889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B48-7C11-4217-B43D-6ADF69C4D4F7}" type="datetime1">
              <a:rPr lang="pl-PL" smtClean="0"/>
              <a:t>12.05.2022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41086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33962569-9556-45A8-8D2F-D146A95F11FA}" type="datetime1">
              <a:rPr lang="pl-PL" smtClean="0"/>
              <a:t>12.05.2022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87187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14216CDC-DB47-4489-B2B0-E2C302252A07}" type="datetime1">
              <a:rPr lang="pl-PL" smtClean="0"/>
              <a:t>12.05.2022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22403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93B794C-6AF9-4D34-9905-59FAAC1F7299}" type="datetime1">
              <a:rPr lang="pl-PL" smtClean="0"/>
              <a:t>12.05.2022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01134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56A6-A3A4-4AA7-9483-F9596B9F8027}" type="datetime1">
              <a:rPr lang="pl-PL" smtClean="0"/>
              <a:t>12.05.2022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4144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C45AE5EF-10FA-43CF-A262-30D7E1A4134D}" type="datetime1">
              <a:rPr lang="pl-PL" smtClean="0"/>
              <a:t>12.05.2022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576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1548-7198-4604-B5C3-A085512EAE01}" type="datetime1">
              <a:rPr lang="pl-PL" smtClean="0"/>
              <a:t>12.05.2022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8667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C48-FBB7-4B3C-A63A-D0BEC1930A4D}" type="datetime1">
              <a:rPr lang="pl-PL" smtClean="0"/>
              <a:t>12.05.2022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8784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890CB04C-5D05-4234-96DB-057418BEDEB9}" type="datetime1">
              <a:rPr lang="pl-PL" smtClean="0"/>
              <a:t>12.05.2022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95518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B508-DFAE-4939-BFEC-76F77D968EE2}" type="datetime1">
              <a:rPr lang="pl-PL" smtClean="0"/>
              <a:t>12.05.2022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21673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53AD67C-9010-4B10-8048-B92225A2B8E9}" type="datetime1">
              <a:rPr lang="pl-PL" smtClean="0"/>
              <a:t>12.05.2022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85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274D-7725-4136-A5A9-67D1F565B339}" type="datetime1">
              <a:rPr lang="pl-PL" smtClean="0"/>
              <a:t>12.05.2022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465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B92B-FB89-4442-ACB4-2B43A19DD318}" type="datetime1">
              <a:rPr lang="pl-PL" smtClean="0"/>
              <a:t>12.05.2022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1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E71C-2CD6-47D6-80B3-50F7BE7ECE0F}" type="datetime1">
              <a:rPr lang="pl-PL" smtClean="0"/>
              <a:t>12.05.2022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9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3520-CFBF-4AC2-B1B4-6641FB051F21}" type="datetime1">
              <a:rPr lang="pl-PL" smtClean="0"/>
              <a:t>12.05.2022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003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3D1D-C5DB-49D4-BA5B-2B608ADB59A9}" type="datetime1">
              <a:rPr lang="pl-PL" smtClean="0"/>
              <a:t>12.05.2022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799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E311-F2D0-46BA-9C18-EE323766D8AE}" type="datetime1">
              <a:rPr lang="pl-PL" smtClean="0"/>
              <a:t>12.05.2022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212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325B370-DB7D-4E83-AB37-3A6ACFD44D30}" type="datetime1">
              <a:rPr lang="pl-PL" smtClean="0"/>
              <a:t>12.05.2022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43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0D89EEB-8478-4F7C-9DA9-A3FDFB880818}" type="datetime1">
              <a:rPr lang="pl-PL" smtClean="0"/>
              <a:t>12.05.2022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647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5B370-DB7D-4E83-AB37-3A6ACFD44D30}" type="datetime1">
              <a:rPr lang="pl-PL" smtClean="0"/>
              <a:t>12.05.2022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320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hf hdr="0" ftr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  <a:noFill/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31A6BBE-1244-4279-967D-87115C48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3BCEAEB-57AF-4308-BE55-BCD03B35B5BA}" type="datetime1">
              <a:rPr lang="pl-PL" smtClean="0"/>
              <a:pPr>
                <a:spcAft>
                  <a:spcPts val="600"/>
                </a:spcAft>
              </a:pPr>
              <a:t>12.05.2022</a:t>
            </a:fld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BAEEAA7-0639-4190-A07C-450015D2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FC100F-4B46-4644-9DF6-6EF097F62618}" type="slidenum">
              <a:rPr lang="pl-PL" smtClean="0"/>
              <a:pPr>
                <a:spcAft>
                  <a:spcPts val="600"/>
                </a:spcAft>
              </a:pPr>
              <a:t>1</a:t>
            </a:fld>
            <a:endParaRPr lang="pl-PL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9E593EB-7CCA-462F-99A2-2EBFBDC62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427" y="2075504"/>
            <a:ext cx="6509936" cy="1748729"/>
          </a:xfrm>
        </p:spPr>
        <p:txBody>
          <a:bodyPr>
            <a:normAutofit/>
          </a:bodyPr>
          <a:lstStyle/>
          <a:p>
            <a:r>
              <a:rPr lang="pl-PL" dirty="0"/>
              <a:t>Teoria informacji</a:t>
            </a:r>
            <a:br>
              <a:rPr lang="pl-PL" dirty="0"/>
            </a:br>
            <a:r>
              <a:rPr lang="pl-PL" dirty="0"/>
              <a:t>i kodowania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D903CA-1B23-400D-BDF1-B84E976F6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427" y="3906266"/>
            <a:ext cx="6505071" cy="1322587"/>
          </a:xfrm>
        </p:spPr>
        <p:txBody>
          <a:bodyPr>
            <a:normAutofit/>
          </a:bodyPr>
          <a:lstStyle/>
          <a:p>
            <a:r>
              <a:rPr lang="pl-PL" dirty="0"/>
              <a:t>Laboratorium </a:t>
            </a:r>
          </a:p>
          <a:p>
            <a:r>
              <a:rPr lang="pl-PL"/>
              <a:t>Temat 3: </a:t>
            </a:r>
            <a:r>
              <a:rPr lang="pl-PL" dirty="0"/>
              <a:t>Implementacja metody kompresji bezstratnej. Kompresja. Dekompresja.</a:t>
            </a:r>
          </a:p>
        </p:txBody>
      </p:sp>
    </p:spTree>
    <p:extLst>
      <p:ext uri="{BB962C8B-B14F-4D97-AF65-F5344CB8AC3E}">
        <p14:creationId xmlns:p14="http://schemas.microsoft.com/office/powerpoint/2010/main" val="1490654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Wynik programu (model kodowania)*</a:t>
            </a:r>
            <a:br>
              <a:rPr lang="pl-PL" sz="3500" spc="-150" dirty="0">
                <a:solidFill>
                  <a:schemeClr val="bg1"/>
                </a:solidFill>
              </a:rPr>
            </a:br>
            <a:r>
              <a:rPr lang="pl-PL" sz="1800" spc="-150" dirty="0">
                <a:solidFill>
                  <a:schemeClr val="bg1"/>
                </a:solidFill>
              </a:rPr>
              <a:t>* wynik z laboratorium nr 1 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B0FC34A7-8A75-4F91-9E6D-0D86310D2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0199" y="1272032"/>
            <a:ext cx="2694486" cy="279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53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Wynik programu (drzewo kodowania)*</a:t>
            </a:r>
            <a:br>
              <a:rPr lang="pl-PL" sz="3500" spc="-150" dirty="0">
                <a:solidFill>
                  <a:schemeClr val="bg1"/>
                </a:solidFill>
              </a:rPr>
            </a:br>
            <a:r>
              <a:rPr lang="pl-PL" sz="1800" spc="-150" dirty="0">
                <a:solidFill>
                  <a:schemeClr val="bg1"/>
                </a:solidFill>
              </a:rPr>
              <a:t>* wynik z laboratorium nr 2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B0FC34A7-8A75-4F91-9E6D-0D86310D2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2049" y="1193582"/>
            <a:ext cx="6321441" cy="286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25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Wynik programu (tablica kodowania)*</a:t>
            </a:r>
            <a:br>
              <a:rPr lang="pl-PL" sz="3500" spc="-150" dirty="0">
                <a:solidFill>
                  <a:schemeClr val="bg1"/>
                </a:solidFill>
              </a:rPr>
            </a:br>
            <a:r>
              <a:rPr lang="pl-PL" sz="1800" spc="-150" dirty="0">
                <a:solidFill>
                  <a:schemeClr val="bg1"/>
                </a:solidFill>
              </a:rPr>
              <a:t>* wynik z laboratorium nr 2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F4B5F601-5CC4-4FB1-83AE-C291E472F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132" y="1129406"/>
            <a:ext cx="2570995" cy="2948259"/>
          </a:xfrm>
        </p:spPr>
      </p:pic>
    </p:spTree>
    <p:extLst>
      <p:ext uri="{BB962C8B-B14F-4D97-AF65-F5344CB8AC3E}">
        <p14:creationId xmlns:p14="http://schemas.microsoft.com/office/powerpoint/2010/main" val="3128387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Wynik programu (skompresowany plik)*</a:t>
            </a:r>
            <a:br>
              <a:rPr lang="pl-PL" sz="3500" spc="-150" dirty="0">
                <a:solidFill>
                  <a:schemeClr val="bg1"/>
                </a:solidFill>
              </a:rPr>
            </a:br>
            <a:r>
              <a:rPr lang="pl-PL" sz="1800" spc="-150" dirty="0">
                <a:solidFill>
                  <a:schemeClr val="bg1"/>
                </a:solidFill>
              </a:rPr>
              <a:t>* przykładowa nazwa pliku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F4B5F601-5CC4-4FB1-83AE-C291E472F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61667" y="1595529"/>
            <a:ext cx="3038098" cy="2006985"/>
          </a:xfrm>
        </p:spPr>
      </p:pic>
    </p:spTree>
    <p:extLst>
      <p:ext uri="{BB962C8B-B14F-4D97-AF65-F5344CB8AC3E}">
        <p14:creationId xmlns:p14="http://schemas.microsoft.com/office/powerpoint/2010/main" val="2912888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Właściwości plików*</a:t>
            </a:r>
            <a:br>
              <a:rPr lang="pl-PL" sz="3500" spc="-150" dirty="0">
                <a:solidFill>
                  <a:schemeClr val="bg1"/>
                </a:solidFill>
              </a:rPr>
            </a:br>
            <a:r>
              <a:rPr lang="pl-PL" sz="1800" spc="-150" dirty="0">
                <a:solidFill>
                  <a:schemeClr val="bg1"/>
                </a:solidFill>
              </a:rPr>
              <a:t>* przykładowe nazwy plików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A4B3224A-2A52-4036-8B82-E711EF787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955857"/>
              </p:ext>
            </p:extLst>
          </p:nvPr>
        </p:nvGraphicFramePr>
        <p:xfrm>
          <a:off x="802371" y="794736"/>
          <a:ext cx="7440033" cy="40335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00232">
                  <a:extLst>
                    <a:ext uri="{9D8B030D-6E8A-4147-A177-3AD203B41FA5}">
                      <a16:colId xmlns:a16="http://schemas.microsoft.com/office/drawing/2014/main" val="3775842032"/>
                    </a:ext>
                  </a:extLst>
                </a:gridCol>
                <a:gridCol w="3839801">
                  <a:extLst>
                    <a:ext uri="{9D8B030D-6E8A-4147-A177-3AD203B41FA5}">
                      <a16:colId xmlns:a16="http://schemas.microsoft.com/office/drawing/2014/main" val="4006110783"/>
                    </a:ext>
                  </a:extLst>
                </a:gridCol>
              </a:tblGrid>
              <a:tr h="268508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Plik wejściowy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Plik skompresowany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16466"/>
                  </a:ext>
                </a:extLst>
              </a:tr>
              <a:tr h="3736383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52214"/>
                  </a:ext>
                </a:extLst>
              </a:tr>
            </a:tbl>
          </a:graphicData>
        </a:graphic>
      </p:graphicFrame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C5739561-1A48-47AB-B7EC-8E1B94F25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6326" y="1458298"/>
            <a:ext cx="3547607" cy="2956339"/>
          </a:xfr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04699021-77F9-48D7-B4FD-DC8C3D96C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14" y="1540341"/>
            <a:ext cx="3375321" cy="287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24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132F700-8CFB-4C6C-B542-E0126AFD2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0" name="Oval 32">
            <a:extLst>
              <a:ext uri="{FF2B5EF4-FFF2-40B4-BE49-F238E27FC236}">
                <a16:creationId xmlns:a16="http://schemas.microsoft.com/office/drawing/2014/main" id="{590E0492-A063-4322-A6F6-50EBE38B5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22204" y="1026251"/>
            <a:ext cx="5473933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1" name="Freeform: Shape 39">
            <a:extLst>
              <a:ext uri="{FF2B5EF4-FFF2-40B4-BE49-F238E27FC236}">
                <a16:creationId xmlns:a16="http://schemas.microsoft.com/office/drawing/2014/main" id="{8811F053-65BC-463F-A052-15EDF07DD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665905" y="-619573"/>
            <a:ext cx="6762525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31AA625-B325-4A91-A704-AA771BF0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638" y="1771135"/>
            <a:ext cx="4837670" cy="3714834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5200" spc="-150" dirty="0" err="1">
                <a:solidFill>
                  <a:schemeClr val="bg1"/>
                </a:solidFill>
              </a:rPr>
              <a:t>Przykład</a:t>
            </a:r>
            <a:r>
              <a:rPr lang="en-US" sz="5200" spc="-150" dirty="0">
                <a:solidFill>
                  <a:schemeClr val="bg1"/>
                </a:solidFill>
              </a:rPr>
              <a:t> </a:t>
            </a:r>
            <a:r>
              <a:rPr lang="en-US" sz="5200" spc="-150" dirty="0" err="1">
                <a:solidFill>
                  <a:schemeClr val="bg1"/>
                </a:solidFill>
              </a:rPr>
              <a:t>działania</a:t>
            </a:r>
            <a:r>
              <a:rPr lang="en-US" sz="5200" spc="-150" dirty="0">
                <a:solidFill>
                  <a:schemeClr val="bg1"/>
                </a:solidFill>
              </a:rPr>
              <a:t> </a:t>
            </a:r>
            <a:r>
              <a:rPr lang="en-US" sz="5200" spc="-150" dirty="0" err="1">
                <a:solidFill>
                  <a:schemeClr val="bg1"/>
                </a:solidFill>
              </a:rPr>
              <a:t>programu</a:t>
            </a:r>
            <a:r>
              <a:rPr lang="pl-PL" sz="5200" spc="-150" dirty="0">
                <a:solidFill>
                  <a:schemeClr val="bg1"/>
                </a:solidFill>
              </a:rPr>
              <a:t> - dekompresja</a:t>
            </a:r>
            <a:endParaRPr lang="en-US" sz="5200" spc="-150" dirty="0">
              <a:solidFill>
                <a:schemeClr val="bg1"/>
              </a:solidFill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8565F4E-51B1-4D45-9339-039B2BC2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0E0E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E0E0E0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264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Plik wejściowy*</a:t>
            </a:r>
            <a:br>
              <a:rPr lang="pl-PL" sz="3500" spc="-150" dirty="0">
                <a:solidFill>
                  <a:schemeClr val="bg1"/>
                </a:solidFill>
              </a:rPr>
            </a:br>
            <a:r>
              <a:rPr lang="pl-PL" sz="1800" spc="-150" dirty="0">
                <a:solidFill>
                  <a:schemeClr val="bg1"/>
                </a:solidFill>
              </a:rPr>
              <a:t>* przykładowa nazwa pliku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F4B5F601-5CC4-4FB1-83AE-C291E472F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61667" y="1595529"/>
            <a:ext cx="3038098" cy="2006985"/>
          </a:xfrm>
        </p:spPr>
      </p:pic>
    </p:spTree>
    <p:extLst>
      <p:ext uri="{BB962C8B-B14F-4D97-AF65-F5344CB8AC3E}">
        <p14:creationId xmlns:p14="http://schemas.microsoft.com/office/powerpoint/2010/main" val="1223922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Plik wejściowy pomocniczy*</a:t>
            </a:r>
            <a:br>
              <a:rPr lang="pl-PL" sz="3500" spc="-150" dirty="0">
                <a:solidFill>
                  <a:schemeClr val="bg1"/>
                </a:solidFill>
              </a:rPr>
            </a:br>
            <a:r>
              <a:rPr lang="pl-PL" sz="1800" spc="-150" dirty="0">
                <a:solidFill>
                  <a:schemeClr val="bg1"/>
                </a:solidFill>
              </a:rPr>
              <a:t>* wynik z laboratorium nr 2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B0FC34A7-8A75-4F91-9E6D-0D86310D2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2049" y="1193582"/>
            <a:ext cx="6321441" cy="286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43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Wynik programu (konsola)*</a:t>
            </a:r>
            <a:br>
              <a:rPr lang="pl-PL" sz="3500" spc="-150" dirty="0">
                <a:solidFill>
                  <a:schemeClr val="bg1"/>
                </a:solidFill>
              </a:rPr>
            </a:br>
            <a:r>
              <a:rPr lang="pl-PL" sz="1800" spc="-150" dirty="0">
                <a:solidFill>
                  <a:schemeClr val="bg1"/>
                </a:solidFill>
              </a:rPr>
              <a:t>* przykładowe wyjście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B0FC34A7-8A75-4F91-9E6D-0D86310D2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4127" y="1174571"/>
            <a:ext cx="4430318" cy="292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88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 fontScale="90000"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Wynik programu, gdy brak wymaganych plików*</a:t>
            </a:r>
            <a:br>
              <a:rPr lang="pl-PL" sz="3500" spc="-150" dirty="0">
                <a:solidFill>
                  <a:schemeClr val="bg1"/>
                </a:solidFill>
              </a:rPr>
            </a:br>
            <a:r>
              <a:rPr lang="pl-PL" sz="1800" spc="-150" dirty="0">
                <a:solidFill>
                  <a:schemeClr val="bg1"/>
                </a:solidFill>
              </a:rPr>
              <a:t>* przykładowe wyjście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B0FC34A7-8A75-4F91-9E6D-0D86310D2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4127" y="1388997"/>
            <a:ext cx="4430318" cy="250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6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7D6C9B-0A49-4F49-A042-3828EA17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Tematy zajęć laboratoryjnych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612196-837A-4DA7-82E2-CB4FACD65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1. Implementacja metody kompresji bezstratnej. Model źródła informacji.</a:t>
            </a:r>
          </a:p>
          <a:p>
            <a:r>
              <a:rPr lang="pl-PL" dirty="0"/>
              <a:t>2. Implementacja metody kompresji bezstratnej. Drzewo kodowania. Tabela kodowa.</a:t>
            </a:r>
          </a:p>
          <a:p>
            <a:r>
              <a:rPr lang="pl-PL" u="sng" dirty="0">
                <a:solidFill>
                  <a:srgbClr val="FF0000"/>
                </a:solidFill>
              </a:rPr>
              <a:t>3. Implementacja metody kompresji bezstratnej. Kompresja. Dekompresja.</a:t>
            </a:r>
          </a:p>
          <a:p>
            <a:r>
              <a:rPr lang="pl-PL" b="1" dirty="0"/>
              <a:t>4. Implementacja metody kompresji bezstratnej. Zaliczenie zadania 1.</a:t>
            </a:r>
          </a:p>
          <a:p>
            <a:r>
              <a:rPr lang="pl-PL" dirty="0"/>
              <a:t>5. Implementacja funkcji CRC. Obliczanie CRC.</a:t>
            </a:r>
          </a:p>
          <a:p>
            <a:r>
              <a:rPr lang="pl-PL" dirty="0"/>
              <a:t>6. Implementacja funkcji CRC. Dopisanie wartości CRC do pliku.</a:t>
            </a:r>
          </a:p>
          <a:p>
            <a:r>
              <a:rPr lang="pl-PL" b="1" dirty="0"/>
              <a:t>7. Implementacja funkcji CRC. Zaliczenie zadania 2.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4F6791-62DB-4631-AB99-22F2C09C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B48-7C11-4217-B43D-6ADF69C4D4F7}" type="datetime1">
              <a:rPr lang="pl-PL" smtClean="0"/>
              <a:t>12.05.2022</a:t>
            </a:fld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34C2D51-5C2C-4360-A2D2-7A5B25CF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2823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Wynik programu (folder)*</a:t>
            </a:r>
            <a:br>
              <a:rPr lang="pl-PL" sz="3500" spc="-150" dirty="0">
                <a:solidFill>
                  <a:schemeClr val="bg1"/>
                </a:solidFill>
              </a:rPr>
            </a:br>
            <a:r>
              <a:rPr lang="pl-PL" sz="1800" spc="-150" dirty="0">
                <a:solidFill>
                  <a:schemeClr val="bg1"/>
                </a:solidFill>
              </a:rPr>
              <a:t>* przykładowe nazwy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B0FC34A7-8A75-4F91-9E6D-0D86310D2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571" y="1396347"/>
            <a:ext cx="7682921" cy="299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2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3500" spc="-150" dirty="0" err="1">
                <a:solidFill>
                  <a:schemeClr val="bg1"/>
                </a:solidFill>
              </a:rPr>
              <a:t>Plik</a:t>
            </a:r>
            <a:r>
              <a:rPr lang="en-US" sz="3500" spc="-150" dirty="0">
                <a:solidFill>
                  <a:schemeClr val="bg1"/>
                </a:solidFill>
              </a:rPr>
              <a:t> w</a:t>
            </a:r>
            <a:r>
              <a:rPr lang="pl-PL" sz="3500" spc="-150" dirty="0">
                <a:solidFill>
                  <a:schemeClr val="bg1"/>
                </a:solidFill>
              </a:rPr>
              <a:t>y</a:t>
            </a:r>
            <a:r>
              <a:rPr lang="en-US" sz="3500" spc="-150" dirty="0" err="1">
                <a:solidFill>
                  <a:schemeClr val="bg1"/>
                </a:solidFill>
              </a:rPr>
              <a:t>jściowy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B0FC34A7-8A75-4F91-9E6D-0D86310D2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600" y="1630532"/>
            <a:ext cx="8185545" cy="18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06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781" y="5425706"/>
            <a:ext cx="7076364" cy="789673"/>
          </a:xfrm>
        </p:spPr>
        <p:txBody>
          <a:bodyPr vert="horz" lIns="228600" tIns="228600" rIns="228600" bIns="0" rtlCol="0" anchor="ctr">
            <a:normAutofit fontScale="90000"/>
          </a:bodyPr>
          <a:lstStyle/>
          <a:p>
            <a:pPr defTabSz="914400">
              <a:lnSpc>
                <a:spcPct val="80000"/>
              </a:lnSpc>
            </a:pPr>
            <a:r>
              <a:rPr lang="pl-PL" sz="3900" spc="-150" dirty="0">
                <a:solidFill>
                  <a:schemeClr val="bg1"/>
                </a:solidFill>
              </a:rPr>
              <a:t>Porównanie wizualne plików*</a:t>
            </a:r>
            <a:br>
              <a:rPr lang="pl-PL" sz="3900" spc="-150" dirty="0">
                <a:solidFill>
                  <a:schemeClr val="bg1"/>
                </a:solidFill>
              </a:rPr>
            </a:br>
            <a:r>
              <a:rPr lang="pl-PL" sz="2000" spc="-150" dirty="0">
                <a:solidFill>
                  <a:schemeClr val="bg1"/>
                </a:solidFill>
              </a:rPr>
              <a:t>* przykładowe nazwy plików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aphicFrame>
        <p:nvGraphicFramePr>
          <p:cNvPr id="62" name="Tabela 12">
            <a:extLst>
              <a:ext uri="{FF2B5EF4-FFF2-40B4-BE49-F238E27FC236}">
                <a16:creationId xmlns:a16="http://schemas.microsoft.com/office/drawing/2014/main" id="{88CF7662-33CE-45E7-A3FA-C980977D4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521458"/>
              </p:ext>
            </p:extLst>
          </p:nvPr>
        </p:nvGraphicFramePr>
        <p:xfrm>
          <a:off x="961264" y="893543"/>
          <a:ext cx="6804352" cy="37446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3775842032"/>
                    </a:ext>
                  </a:extLst>
                </a:gridCol>
                <a:gridCol w="6209992">
                  <a:extLst>
                    <a:ext uri="{9D8B030D-6E8A-4147-A177-3AD203B41FA5}">
                      <a16:colId xmlns:a16="http://schemas.microsoft.com/office/drawing/2014/main" val="4006110783"/>
                    </a:ext>
                  </a:extLst>
                </a:gridCol>
              </a:tblGrid>
              <a:tr h="1996014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Plik zdekompresowany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endParaRPr lang="pl-PL" dirty="0"/>
                    </a:p>
                  </a:txBody>
                  <a:tcPr vert="vert27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216466"/>
                  </a:ext>
                </a:extLst>
              </a:tr>
              <a:tr h="174865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1" dirty="0">
                          <a:solidFill>
                            <a:schemeClr val="bg1"/>
                          </a:solidFill>
                        </a:rPr>
                        <a:t>Plik wejściowy </a:t>
                      </a:r>
                      <a:br>
                        <a:rPr lang="pl-PL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pl-PL" b="1" dirty="0">
                          <a:solidFill>
                            <a:schemeClr val="bg1"/>
                          </a:solidFill>
                        </a:rPr>
                        <a:t>do kompresji</a:t>
                      </a:r>
                    </a:p>
                  </a:txBody>
                  <a:tcPr vert="vert27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2811852214"/>
                  </a:ext>
                </a:extLst>
              </a:tr>
            </a:tbl>
          </a:graphicData>
        </a:graphic>
      </p:graphicFrame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B0FC34A7-8A75-4F91-9E6D-0D86310D2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6439" y="1290908"/>
            <a:ext cx="5429048" cy="1231892"/>
          </a:xfrm>
          <a:prstGeom prst="rect">
            <a:avLst/>
          </a:prstGeom>
        </p:spPr>
      </p:pic>
      <p:pic>
        <p:nvPicPr>
          <p:cNvPr id="67" name="Symbol zastępczy zawartości 6">
            <a:extLst>
              <a:ext uri="{FF2B5EF4-FFF2-40B4-BE49-F238E27FC236}">
                <a16:creationId xmlns:a16="http://schemas.microsoft.com/office/drawing/2014/main" id="{02738610-1ACA-4D28-8100-DA2740FC79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471" b="21311"/>
          <a:stretch/>
        </p:blipFill>
        <p:spPr>
          <a:xfrm>
            <a:off x="1836439" y="3113988"/>
            <a:ext cx="5314848" cy="12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43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Porównanie właściwości plików*</a:t>
            </a:r>
            <a:br>
              <a:rPr lang="pl-PL" sz="3500" spc="-150" dirty="0">
                <a:solidFill>
                  <a:schemeClr val="bg1"/>
                </a:solidFill>
              </a:rPr>
            </a:br>
            <a:r>
              <a:rPr lang="pl-PL" sz="1800" spc="-150" dirty="0">
                <a:solidFill>
                  <a:schemeClr val="bg1"/>
                </a:solidFill>
              </a:rPr>
              <a:t>* przykładowe nazwy plików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A4B3224A-2A52-4036-8B82-E711EF787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244491"/>
              </p:ext>
            </p:extLst>
          </p:nvPr>
        </p:nvGraphicFramePr>
        <p:xfrm>
          <a:off x="802371" y="794736"/>
          <a:ext cx="7440033" cy="40335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00232">
                  <a:extLst>
                    <a:ext uri="{9D8B030D-6E8A-4147-A177-3AD203B41FA5}">
                      <a16:colId xmlns:a16="http://schemas.microsoft.com/office/drawing/2014/main" val="3775842032"/>
                    </a:ext>
                  </a:extLst>
                </a:gridCol>
                <a:gridCol w="3839801">
                  <a:extLst>
                    <a:ext uri="{9D8B030D-6E8A-4147-A177-3AD203B41FA5}">
                      <a16:colId xmlns:a16="http://schemas.microsoft.com/office/drawing/2014/main" val="4006110783"/>
                    </a:ext>
                  </a:extLst>
                </a:gridCol>
              </a:tblGrid>
              <a:tr h="268508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Plik wejściowy do kompresji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Plik zdekompresowany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16466"/>
                  </a:ext>
                </a:extLst>
              </a:tr>
              <a:tr h="3736383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52214"/>
                  </a:ext>
                </a:extLst>
              </a:tr>
            </a:tbl>
          </a:graphicData>
        </a:graphic>
      </p:graphicFrame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C5739561-1A48-47AB-B7EC-8E1B94F25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385" y="1458298"/>
            <a:ext cx="3495489" cy="2956339"/>
          </a:xfr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04699021-77F9-48D7-B4FD-DC8C3D96C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14" y="1540341"/>
            <a:ext cx="3375321" cy="287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02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132F700-8CFB-4C6C-B542-E0126AFD2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0" name="Oval 32">
            <a:extLst>
              <a:ext uri="{FF2B5EF4-FFF2-40B4-BE49-F238E27FC236}">
                <a16:creationId xmlns:a16="http://schemas.microsoft.com/office/drawing/2014/main" id="{590E0492-A063-4322-A6F6-50EBE38B5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22204" y="1026251"/>
            <a:ext cx="5473933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1" name="Freeform: Shape 39">
            <a:extLst>
              <a:ext uri="{FF2B5EF4-FFF2-40B4-BE49-F238E27FC236}">
                <a16:creationId xmlns:a16="http://schemas.microsoft.com/office/drawing/2014/main" id="{8811F053-65BC-463F-A052-15EDF07DD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665905" y="-619573"/>
            <a:ext cx="6762525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31AA625-B325-4A91-A704-AA771BF0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638" y="1771135"/>
            <a:ext cx="4837670" cy="3714834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5200" spc="-150" dirty="0" err="1">
                <a:solidFill>
                  <a:schemeClr val="bg1"/>
                </a:solidFill>
              </a:rPr>
              <a:t>Przykład</a:t>
            </a:r>
            <a:r>
              <a:rPr lang="en-US" sz="5200" spc="-150" dirty="0">
                <a:solidFill>
                  <a:schemeClr val="bg1"/>
                </a:solidFill>
              </a:rPr>
              <a:t> </a:t>
            </a:r>
            <a:r>
              <a:rPr lang="pl-PL" sz="5200" spc="-150" dirty="0">
                <a:solidFill>
                  <a:schemeClr val="bg1"/>
                </a:solidFill>
              </a:rPr>
              <a:t>dekompresji – rozpisany binarnie</a:t>
            </a:r>
            <a:endParaRPr lang="en-US" sz="5200" spc="-150" dirty="0">
              <a:solidFill>
                <a:schemeClr val="bg1"/>
              </a:solidFill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8565F4E-51B1-4D45-9339-039B2BC2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0E0E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E0E0E0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473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76B196-22AB-453F-A84C-F2DAACD6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wejściowe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B1C323-15E3-4330-9B6B-B33D8CEB2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Ciąg binarny: 011100100111111010</a:t>
            </a:r>
          </a:p>
          <a:p>
            <a:r>
              <a:rPr lang="pl-PL" dirty="0"/>
              <a:t>Tablica kodowania (zamiennie – drzewo kodowania):</a:t>
            </a:r>
          </a:p>
          <a:p>
            <a:pPr lvl="1"/>
            <a:r>
              <a:rPr lang="pt-BR" dirty="0"/>
              <a:t>A – 0</a:t>
            </a:r>
            <a:r>
              <a:rPr lang="pl-PL" dirty="0"/>
              <a:t> </a:t>
            </a:r>
            <a:endParaRPr lang="pt-BR" dirty="0"/>
          </a:p>
          <a:p>
            <a:pPr lvl="1"/>
            <a:r>
              <a:rPr lang="pt-BR" dirty="0"/>
              <a:t>M – 10</a:t>
            </a:r>
            <a:r>
              <a:rPr lang="pl-PL" dirty="0"/>
              <a:t> </a:t>
            </a:r>
            <a:endParaRPr lang="pt-BR" dirty="0"/>
          </a:p>
          <a:p>
            <a:pPr lvl="1"/>
            <a:r>
              <a:rPr lang="pt-BR" dirty="0"/>
              <a:t>O – 110</a:t>
            </a:r>
            <a:r>
              <a:rPr lang="pl-PL" dirty="0"/>
              <a:t> </a:t>
            </a:r>
            <a:endParaRPr lang="pt-BR" dirty="0"/>
          </a:p>
          <a:p>
            <a:pPr lvl="1"/>
            <a:r>
              <a:rPr lang="pt-BR" dirty="0"/>
              <a:t>D – 1111</a:t>
            </a:r>
            <a:r>
              <a:rPr lang="pl-PL" dirty="0"/>
              <a:t> </a:t>
            </a:r>
            <a:endParaRPr lang="pt-BR" dirty="0"/>
          </a:p>
          <a:p>
            <a:pPr lvl="1"/>
            <a:r>
              <a:rPr lang="pt-BR" dirty="0"/>
              <a:t>L – 1110</a:t>
            </a:r>
            <a:r>
              <a:rPr lang="pl-PL" dirty="0"/>
              <a:t> </a:t>
            </a:r>
          </a:p>
          <a:p>
            <a:r>
              <a:rPr lang="pl-PL" dirty="0"/>
              <a:t>Ilość znaków do odkodowania: 8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950098-A084-404E-9CA9-06E6D686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B48-7C11-4217-B43D-6ADF69C4D4F7}" type="datetime1">
              <a:rPr lang="pl-PL" smtClean="0"/>
              <a:t>12.05.2022</a:t>
            </a:fld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1F90484-0894-42E8-9EFD-9F1DE957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5511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Pobranie pierwszego bitu i weryfikacja występowania w tablicy kodowania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2732713-D81B-4497-9B64-1CC81785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222" y="1730474"/>
            <a:ext cx="4091410" cy="186429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Odkodowany tekst:</a:t>
            </a:r>
          </a:p>
          <a:p>
            <a:pPr marL="0" indent="0" algn="ctr">
              <a:buNone/>
            </a:pPr>
            <a:r>
              <a:rPr lang="pl-PL" dirty="0"/>
              <a:t>A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Pozostało 7 znaków do odkodowania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206E807-31E4-4026-9F3B-1E7972941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76" y="1440394"/>
            <a:ext cx="3830262" cy="275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90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Pobranie kolejnego bitu i weryfikacja występowania w tablicy kodowania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2732713-D81B-4497-9B64-1CC81785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222" y="1730474"/>
            <a:ext cx="4091410" cy="186429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Odkodowany tekst:</a:t>
            </a:r>
          </a:p>
          <a:p>
            <a:pPr marL="0" indent="0" algn="ctr">
              <a:buNone/>
            </a:pPr>
            <a:r>
              <a:rPr lang="pl-PL" dirty="0"/>
              <a:t>A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Pozostało 7 znaków do odkodowania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206E807-31E4-4026-9F3B-1E7972941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476" y="1440394"/>
            <a:ext cx="3830262" cy="275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70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Pobranie kolejnego bitu i weryfikacja występowania w tablicy kodowania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2732713-D81B-4497-9B64-1CC81785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222" y="1730474"/>
            <a:ext cx="4091410" cy="186429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Odkodowany tekst:</a:t>
            </a:r>
          </a:p>
          <a:p>
            <a:pPr marL="0" indent="0" algn="ctr">
              <a:buNone/>
            </a:pPr>
            <a:r>
              <a:rPr lang="pl-PL" dirty="0"/>
              <a:t>A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Pozostało 7 znaków do odkodowania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206E807-31E4-4026-9F3B-1E7972941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477" y="1440394"/>
            <a:ext cx="3830260" cy="275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19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Pobranie kolejnego bitu i weryfikacja występowania w tablicy kodowania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2732713-D81B-4497-9B64-1CC81785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222" y="1730474"/>
            <a:ext cx="4091410" cy="186429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Odkodowany tekst:</a:t>
            </a:r>
          </a:p>
          <a:p>
            <a:pPr marL="0" indent="0" algn="ctr">
              <a:buNone/>
            </a:pPr>
            <a:r>
              <a:rPr lang="pl-PL" dirty="0"/>
              <a:t>A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Pozostało 7 znaków do odkodowania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206E807-31E4-4026-9F3B-1E7972941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477" y="1440394"/>
            <a:ext cx="3830260" cy="275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9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11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206091" y="-15796"/>
            <a:ext cx="5933937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4F6791-62DB-4631-AB99-22F2C09C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10896"/>
            <a:ext cx="27432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A84B48-7C11-4217-B43D-6ADF69C4D4F7}" type="datetime1">
              <a:rPr lang="pl-PL" smtClean="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12.05.2022</a:t>
            </a:fld>
            <a:endParaRPr lang="pl-PL">
              <a:solidFill>
                <a:schemeClr val="tx2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687312" y="-6726"/>
            <a:ext cx="4448744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75146" y="-3116"/>
            <a:ext cx="5075230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52" y="0"/>
            <a:ext cx="3929148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D6C9B-0A49-4F49-A042-3828EA177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196" y="1124998"/>
            <a:ext cx="2592091" cy="4589717"/>
          </a:xfrm>
        </p:spPr>
        <p:txBody>
          <a:bodyPr>
            <a:normAutofit fontScale="90000"/>
          </a:bodyPr>
          <a:lstStyle/>
          <a:p>
            <a:r>
              <a:rPr lang="pl-PL" altLang="pl-PL" sz="2600" dirty="0"/>
              <a:t>Efektem realizacji tematu 3 jest opracowanie funkcji realizujących kompresję pliku wejściowego z użyciem wyznaczonej tablicy kodów, oraz dekompresji pliku do postaci początkowej. 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34C2D51-5C2C-4360-A2D2-7A5B25CF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FC100F-4B46-4644-9DF6-6EF097F62618}" type="slidenum">
              <a:rPr lang="pl-PL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pl-PL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612196-837A-4DA7-82E2-CB4FACD65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488" y="793750"/>
            <a:ext cx="4070350" cy="561657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sz="1800" dirty="0"/>
              <a:t>Opracowanie funkcji, która będzie odczytywać bajty z pliku wejściowego, a następnie będzie je zamieniać na odpowiednie słowo kodowe w postaci binarnej i zapisywać w nowym pliku. 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Opracowanie zestawu funkcji, które będą realizować dekompresję pliku.</a:t>
            </a:r>
          </a:p>
        </p:txBody>
      </p:sp>
    </p:spTree>
    <p:extLst>
      <p:ext uri="{BB962C8B-B14F-4D97-AF65-F5344CB8AC3E}">
        <p14:creationId xmlns:p14="http://schemas.microsoft.com/office/powerpoint/2010/main" val="4079236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Pobranie kolejnego bitu i weryfikacja występowania w tablicy kodowania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2732713-D81B-4497-9B64-1CC81785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222" y="1730474"/>
            <a:ext cx="4091410" cy="186429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Odkodowany tekst:</a:t>
            </a:r>
          </a:p>
          <a:p>
            <a:pPr marL="0" indent="0" algn="ctr">
              <a:buNone/>
            </a:pPr>
            <a:r>
              <a:rPr lang="pl-PL" dirty="0"/>
              <a:t>AL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Pozostało 6 znaków do odkodowania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206E807-31E4-4026-9F3B-1E7972941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477" y="1440394"/>
            <a:ext cx="3830260" cy="275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09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Pobranie kolejnego bitu i weryfikacja występowania w tablicy kodowania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2732713-D81B-4497-9B64-1CC81785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222" y="1730474"/>
            <a:ext cx="4091410" cy="186429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Odkodowany tekst:</a:t>
            </a:r>
          </a:p>
          <a:p>
            <a:pPr marL="0" indent="0" algn="ctr">
              <a:buNone/>
            </a:pPr>
            <a:r>
              <a:rPr lang="pl-PL" dirty="0"/>
              <a:t>ALA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Pozostało 5 znaków do odkodowania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206E807-31E4-4026-9F3B-1E7972941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465" y="1440394"/>
            <a:ext cx="3796283" cy="275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04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Pobranie kolejnego bitu i weryfikacja występowania w tablicy kodowania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2732713-D81B-4497-9B64-1CC81785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222" y="1730474"/>
            <a:ext cx="4091410" cy="186429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Odkodowany tekst:</a:t>
            </a:r>
          </a:p>
          <a:p>
            <a:pPr marL="0" indent="0" algn="ctr">
              <a:buNone/>
            </a:pPr>
            <a:r>
              <a:rPr lang="pl-PL" dirty="0"/>
              <a:t>ALA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Pozostało 5 znaków do odkodowania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206E807-31E4-4026-9F3B-1E7972941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465" y="1504858"/>
            <a:ext cx="3796283" cy="262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09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Pobranie kolejnego bitu i weryfikacja występowania w tablicy kodowania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2732713-D81B-4497-9B64-1CC81785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222" y="1730474"/>
            <a:ext cx="4091410" cy="186429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Odkodowany tekst:</a:t>
            </a:r>
          </a:p>
          <a:p>
            <a:pPr marL="0" indent="0" algn="ctr">
              <a:buNone/>
            </a:pPr>
            <a:r>
              <a:rPr lang="pl-PL" dirty="0"/>
              <a:t>ALAM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Pozostały 4 znaki do odkodowania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206E807-31E4-4026-9F3B-1E7972941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465" y="1440394"/>
            <a:ext cx="3796283" cy="275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7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Pobranie kolejnego bitu i weryfikacja występowania w tablicy kodowania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2732713-D81B-4497-9B64-1CC81785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222" y="1730474"/>
            <a:ext cx="4091410" cy="186429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Odkodowany tekst:</a:t>
            </a:r>
          </a:p>
          <a:p>
            <a:pPr marL="0" indent="0" algn="ctr">
              <a:buNone/>
            </a:pPr>
            <a:r>
              <a:rPr lang="pl-PL" dirty="0"/>
              <a:t>ALAMA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Pozostały 3 znaki do odkodowania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206E807-31E4-4026-9F3B-1E7972941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465" y="1440394"/>
            <a:ext cx="3796283" cy="275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12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Pobranie kolejnego bitu i weryfikacja występowania w tablicy kodowania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2732713-D81B-4497-9B64-1CC81785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222" y="1730474"/>
            <a:ext cx="4091410" cy="186429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Odkodowany tekst:</a:t>
            </a:r>
          </a:p>
          <a:p>
            <a:pPr marL="0" indent="0" algn="ctr">
              <a:buNone/>
            </a:pPr>
            <a:r>
              <a:rPr lang="pl-PL" dirty="0"/>
              <a:t>ALAMA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Pozostały 3 znaki do odkodowania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206E807-31E4-4026-9F3B-1E7972941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465" y="1440394"/>
            <a:ext cx="3796282" cy="275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7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Pobranie kolejnego bitu i weryfikacja występowania w tablicy kodowania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2732713-D81B-4497-9B64-1CC81785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222" y="1730474"/>
            <a:ext cx="4091410" cy="186429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Odkodowany tekst:</a:t>
            </a:r>
          </a:p>
          <a:p>
            <a:pPr marL="0" indent="0" algn="ctr">
              <a:buNone/>
            </a:pPr>
            <a:r>
              <a:rPr lang="pl-PL" dirty="0"/>
              <a:t>ALAMA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Pozostały 3 znaki do odkodowania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206E807-31E4-4026-9F3B-1E7972941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465" y="1440394"/>
            <a:ext cx="3796282" cy="275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98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Pobranie kolejnego bitu i weryfikacja występowania w tablicy kodowania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2732713-D81B-4497-9B64-1CC81785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222" y="1730474"/>
            <a:ext cx="4091410" cy="186429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Odkodowany tekst:</a:t>
            </a:r>
          </a:p>
          <a:p>
            <a:pPr marL="0" indent="0" algn="ctr">
              <a:buNone/>
            </a:pPr>
            <a:r>
              <a:rPr lang="pl-PL" dirty="0"/>
              <a:t>ALAMA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Pozostały 3 znaki do odkodowania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206E807-31E4-4026-9F3B-1E7972941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465" y="1440394"/>
            <a:ext cx="3796282" cy="275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17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Pobranie kolejnego bitu i weryfikacja występowania w tablicy kodowania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2732713-D81B-4497-9B64-1CC81785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222" y="1730474"/>
            <a:ext cx="4091410" cy="186429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Odkodowany tekst:</a:t>
            </a:r>
          </a:p>
          <a:p>
            <a:pPr marL="0" indent="0" algn="ctr">
              <a:buNone/>
            </a:pPr>
            <a:r>
              <a:rPr lang="pl-PL" dirty="0"/>
              <a:t>ALAMAD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Pozostały 2 znaki do odkodowania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206E807-31E4-4026-9F3B-1E7972941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465" y="1440394"/>
            <a:ext cx="3796281" cy="275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62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Pobranie kolejnego bitu i weryfikacja występowania w tablicy kodowania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2732713-D81B-4497-9B64-1CC81785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222" y="1730474"/>
            <a:ext cx="4091410" cy="186429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Odkodowany tekst:</a:t>
            </a:r>
          </a:p>
          <a:p>
            <a:pPr marL="0" indent="0" algn="ctr">
              <a:buNone/>
            </a:pPr>
            <a:r>
              <a:rPr lang="pl-PL" dirty="0"/>
              <a:t>ALAMAD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Pozostały 2 znaki do odkodowania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206E807-31E4-4026-9F3B-1E7972941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465" y="1440394"/>
            <a:ext cx="3796281" cy="27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9BD318-2A29-46EF-87DE-E531A142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Etapy procedury dekompresji pliku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771777-E5B0-4FD9-8A30-F2B269F96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lvl="1" indent="-342900">
              <a:buFont typeface="+mj-lt"/>
              <a:buAutoNum type="arabicPeriod"/>
            </a:pPr>
            <a:r>
              <a:rPr lang="pl-PL" sz="1800" dirty="0"/>
              <a:t>Wczytanie pliku drzewa kodowania do odpowiedniej struktury w pamięci aplikacji (np. do tablicy struktur);</a:t>
            </a:r>
          </a:p>
          <a:p>
            <a:pPr marL="685800" lvl="1" indent="-342900">
              <a:buFont typeface="+mj-lt"/>
              <a:buAutoNum type="arabicPeriod"/>
            </a:pPr>
            <a:r>
              <a:rPr lang="pl-PL" sz="1800" dirty="0"/>
              <a:t>Czytanie kolejnych bitów pliku – na podstawie odczytanych wartości przegląd drzewa od korzenia do zakodowanych symboli; </a:t>
            </a:r>
          </a:p>
          <a:p>
            <a:pPr marL="685800" lvl="1" indent="-342900">
              <a:buFont typeface="+mj-lt"/>
              <a:buAutoNum type="arabicPeriod"/>
            </a:pPr>
            <a:r>
              <a:rPr lang="pl-PL" sz="1800" dirty="0"/>
              <a:t>Zapisywanie kolejno zdekodowanych bajtów do nowego pliku.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EA7033-2BB9-4634-AD9A-3F02D83FC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B48-7C11-4217-B43D-6ADF69C4D4F7}" type="datetime1">
              <a:rPr lang="pl-PL" smtClean="0"/>
              <a:t>12.05.2022</a:t>
            </a:fld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0C1AC5C-5C87-4C47-B3D7-B262E91F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30840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Pobranie kolejnego bitu i weryfikacja występowania w tablicy kodowania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2732713-D81B-4497-9B64-1CC81785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222" y="1730474"/>
            <a:ext cx="4091410" cy="186429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Odkodowany tekst:</a:t>
            </a:r>
          </a:p>
          <a:p>
            <a:pPr marL="0" indent="0" algn="ctr">
              <a:buNone/>
            </a:pPr>
            <a:r>
              <a:rPr lang="pl-PL" dirty="0"/>
              <a:t>ALAMAD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Pozostały 2 znaki do odkodowania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206E807-31E4-4026-9F3B-1E7972941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465" y="1440394"/>
            <a:ext cx="3796281" cy="27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486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Pobranie kolejnego bitu i weryfikacja występowania w tablicy kodowania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2732713-D81B-4497-9B64-1CC81785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222" y="1730474"/>
            <a:ext cx="4091410" cy="186429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Odkodowany tekst:</a:t>
            </a:r>
          </a:p>
          <a:p>
            <a:pPr marL="0" indent="0" algn="ctr">
              <a:buNone/>
            </a:pPr>
            <a:r>
              <a:rPr lang="pl-PL" dirty="0"/>
              <a:t>ALAMADO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Pozostał 1 znak do odkodowania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206E807-31E4-4026-9F3B-1E7972941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465" y="1440394"/>
            <a:ext cx="3796281" cy="27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38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Pobranie kolejnego bitu i weryfikacja występowania w tablicy kodowania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2732713-D81B-4497-9B64-1CC81785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222" y="1730474"/>
            <a:ext cx="4091410" cy="186429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Odkodowany tekst:</a:t>
            </a:r>
          </a:p>
          <a:p>
            <a:pPr marL="0" indent="0" algn="ctr">
              <a:buNone/>
            </a:pPr>
            <a:r>
              <a:rPr lang="pl-PL" dirty="0"/>
              <a:t>ALAMADO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Pozostał 1 znak do odkodowania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206E807-31E4-4026-9F3B-1E7972941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466" y="1440394"/>
            <a:ext cx="3796279" cy="27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041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Pobranie kolejnego bitu i weryfikacja występowania w tablicy kodowania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2732713-D81B-4497-9B64-1CC81785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222" y="1730474"/>
            <a:ext cx="4091410" cy="186429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Odkodowany tekst:</a:t>
            </a:r>
          </a:p>
          <a:p>
            <a:pPr marL="0" indent="0" algn="ctr">
              <a:buNone/>
            </a:pPr>
            <a:r>
              <a:rPr lang="pl-PL" dirty="0"/>
              <a:t>ALAMADOM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Pozostało 0 znaków do odkodowania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206E807-31E4-4026-9F3B-1E7972941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466" y="1440394"/>
            <a:ext cx="3796279" cy="27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87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76B196-22AB-453F-A84C-F2DAACD6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wyjściowe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B1C323-15E3-4330-9B6B-B33D8CEB2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Odkodowany tekst:</a:t>
            </a:r>
            <a:br>
              <a:rPr lang="pl-PL" dirty="0"/>
            </a:br>
            <a:r>
              <a:rPr lang="pl-PL" dirty="0"/>
              <a:t>		</a:t>
            </a:r>
            <a:r>
              <a:rPr lang="pl-PL" b="1" dirty="0"/>
              <a:t>ALAMADOM</a:t>
            </a:r>
          </a:p>
          <a:p>
            <a:r>
              <a:rPr lang="pl-PL" dirty="0"/>
              <a:t>Ilość znaków odkodowanych: 8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950098-A084-404E-9CA9-06E6D686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B48-7C11-4217-B43D-6ADF69C4D4F7}" type="datetime1">
              <a:rPr lang="pl-PL" smtClean="0"/>
              <a:t>12.05.2022</a:t>
            </a:fld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1F90484-0894-42E8-9EFD-9F1DE957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651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7D6C9B-0A49-4F49-A042-3828EA17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W efekcie powinny zostać opracowane trzy funkcje*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612196-837A-4DA7-82E2-CB4FACD65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366" y="640080"/>
            <a:ext cx="4091410" cy="5977779"/>
          </a:xfrm>
        </p:spPr>
        <p:txBody>
          <a:bodyPr>
            <a:normAutofit/>
          </a:bodyPr>
          <a:lstStyle/>
          <a:p>
            <a:r>
              <a:rPr lang="pl-PL" b="1" i="1" dirty="0" err="1"/>
              <a:t>WriteCompressedFile</a:t>
            </a:r>
            <a:r>
              <a:rPr lang="pl-PL" b="1" i="1" dirty="0"/>
              <a:t> – </a:t>
            </a:r>
            <a:r>
              <a:rPr lang="pl-PL" i="1" dirty="0"/>
              <a:t>realizująca odczytywanie kolejnych bajtów z pliku wejściowego, a następnie zamieniająca je na odpowiednie słowo kodowe w postaci binarnej i zapisująca w nowym (skompresowanym) pliku;</a:t>
            </a:r>
          </a:p>
          <a:p>
            <a:r>
              <a:rPr lang="pl-PL" b="1" i="1" dirty="0" err="1"/>
              <a:t>ReadHuffmanTreeFromFile</a:t>
            </a:r>
            <a:r>
              <a:rPr lang="pl-PL" b="1" i="1" dirty="0"/>
              <a:t> / </a:t>
            </a:r>
            <a:r>
              <a:rPr lang="pl-PL" b="1" i="1" dirty="0" err="1"/>
              <a:t>ReadCodeTableFromFile</a:t>
            </a:r>
            <a:r>
              <a:rPr lang="pl-PL" b="1" i="1" dirty="0"/>
              <a:t> – </a:t>
            </a:r>
            <a:r>
              <a:rPr lang="pl-PL" i="1" dirty="0"/>
              <a:t>odczytująca drzewo kodowania / tablicę kodową z pliku tekstowego i umieszczająca je w odpowiedniej strukturze w ramach pamięci aplikacji – np. tablicy;</a:t>
            </a:r>
          </a:p>
          <a:p>
            <a:r>
              <a:rPr lang="pl-PL" b="1" i="1" dirty="0" err="1"/>
              <a:t>WriteDecompressedFile</a:t>
            </a:r>
            <a:r>
              <a:rPr lang="pl-PL" b="1" i="1" dirty="0"/>
              <a:t> – </a:t>
            </a:r>
            <a:r>
              <a:rPr lang="pl-PL" i="1" dirty="0"/>
              <a:t>czytająca skompresowany plik, a następnie realizująca dekodowanie ciągu bitów do odpowiedniego symbolu na podstawie drzewa kodowania i zapis do nowego pliku.</a:t>
            </a:r>
          </a:p>
          <a:p>
            <a:endParaRPr lang="pl-PL" b="1" i="1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4F6791-62DB-4631-AB99-22F2C09C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B48-7C11-4217-B43D-6ADF69C4D4F7}" type="datetime1">
              <a:rPr lang="pl-PL" smtClean="0"/>
              <a:t>12.05.2022</a:t>
            </a:fld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34C2D51-5C2C-4360-A2D2-7A5B25CF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5</a:t>
            </a:fld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FD1D769-2601-4252-AF57-612FA419F3C5}"/>
              </a:ext>
            </a:extLst>
          </p:cNvPr>
          <p:cNvSpPr txBox="1"/>
          <p:nvPr/>
        </p:nvSpPr>
        <p:spPr>
          <a:xfrm>
            <a:off x="544454" y="5221660"/>
            <a:ext cx="3474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* Funkcje nie muszą posiadać takich samych nazw. </a:t>
            </a:r>
            <a:br>
              <a:rPr lang="pl-PL" sz="1100" dirty="0"/>
            </a:br>
            <a:r>
              <a:rPr lang="pl-PL" sz="1100" dirty="0"/>
              <a:t>Wiele funkcji może zawierać się w jednej.</a:t>
            </a:r>
          </a:p>
        </p:txBody>
      </p:sp>
    </p:spTree>
    <p:extLst>
      <p:ext uri="{BB962C8B-B14F-4D97-AF65-F5344CB8AC3E}">
        <p14:creationId xmlns:p14="http://schemas.microsoft.com/office/powerpoint/2010/main" val="29537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132F700-8CFB-4C6C-B542-E0126AFD2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0" name="Oval 32">
            <a:extLst>
              <a:ext uri="{FF2B5EF4-FFF2-40B4-BE49-F238E27FC236}">
                <a16:creationId xmlns:a16="http://schemas.microsoft.com/office/drawing/2014/main" id="{590E0492-A063-4322-A6F6-50EBE38B5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22204" y="1026251"/>
            <a:ext cx="5473933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1" name="Freeform: Shape 39">
            <a:extLst>
              <a:ext uri="{FF2B5EF4-FFF2-40B4-BE49-F238E27FC236}">
                <a16:creationId xmlns:a16="http://schemas.microsoft.com/office/drawing/2014/main" id="{8811F053-65BC-463F-A052-15EDF07DD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665905" y="-619573"/>
            <a:ext cx="6762525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31AA625-B325-4A91-A704-AA771BF0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638" y="1771135"/>
            <a:ext cx="4837670" cy="3714834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5200" spc="-150" dirty="0" err="1">
                <a:solidFill>
                  <a:schemeClr val="bg1"/>
                </a:solidFill>
              </a:rPr>
              <a:t>Przykład</a:t>
            </a:r>
            <a:r>
              <a:rPr lang="en-US" sz="5200" spc="-150" dirty="0">
                <a:solidFill>
                  <a:schemeClr val="bg1"/>
                </a:solidFill>
              </a:rPr>
              <a:t> </a:t>
            </a:r>
            <a:r>
              <a:rPr lang="en-US" sz="5200" spc="-150" dirty="0" err="1">
                <a:solidFill>
                  <a:schemeClr val="bg1"/>
                </a:solidFill>
              </a:rPr>
              <a:t>działania</a:t>
            </a:r>
            <a:r>
              <a:rPr lang="en-US" sz="5200" spc="-150" dirty="0">
                <a:solidFill>
                  <a:schemeClr val="bg1"/>
                </a:solidFill>
              </a:rPr>
              <a:t> </a:t>
            </a:r>
            <a:r>
              <a:rPr lang="en-US" sz="5200" spc="-150" dirty="0" err="1">
                <a:solidFill>
                  <a:schemeClr val="bg1"/>
                </a:solidFill>
              </a:rPr>
              <a:t>programu</a:t>
            </a:r>
            <a:r>
              <a:rPr lang="pl-PL" sz="5200" spc="-150" dirty="0">
                <a:solidFill>
                  <a:schemeClr val="bg1"/>
                </a:solidFill>
              </a:rPr>
              <a:t> - kompresja</a:t>
            </a:r>
            <a:endParaRPr lang="en-US" sz="5200" spc="-150" dirty="0">
              <a:solidFill>
                <a:schemeClr val="bg1"/>
              </a:solidFill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8565F4E-51B1-4D45-9339-039B2BC2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E0E0E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E0E0E0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0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3500" spc="-150">
                <a:solidFill>
                  <a:schemeClr val="bg1"/>
                </a:solidFill>
              </a:rPr>
              <a:t>Plik wejściowy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B0FC34A7-8A75-4F91-9E6D-0D86310D2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495967"/>
            <a:ext cx="8185545" cy="212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7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Wynik programu (konsola)*</a:t>
            </a:r>
            <a:br>
              <a:rPr lang="pl-PL" sz="3500" spc="-150" dirty="0">
                <a:solidFill>
                  <a:schemeClr val="bg1"/>
                </a:solidFill>
              </a:rPr>
            </a:br>
            <a:r>
              <a:rPr lang="pl-PL" sz="1800" spc="-150" dirty="0">
                <a:solidFill>
                  <a:schemeClr val="bg1"/>
                </a:solidFill>
              </a:rPr>
              <a:t>* przykładowe wyjście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B0FC34A7-8A75-4F91-9E6D-0D86310D2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4538" y="1179555"/>
            <a:ext cx="5755161" cy="292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0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Wynik programu (folder)*</a:t>
            </a:r>
            <a:br>
              <a:rPr lang="pl-PL" sz="3500" spc="-150" dirty="0">
                <a:solidFill>
                  <a:schemeClr val="bg1"/>
                </a:solidFill>
              </a:rPr>
            </a:br>
            <a:r>
              <a:rPr lang="pl-PL" sz="1800" spc="-150" dirty="0">
                <a:solidFill>
                  <a:schemeClr val="bg1"/>
                </a:solidFill>
              </a:rPr>
              <a:t>* przykładowe nazwy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5A84B48-7C11-4217-B43D-6ADF69C4D4F7}" type="datetime1">
              <a:rPr kumimoji="0" lang="pl-PL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12.05.2022</a:t>
            </a:fld>
            <a:endParaRPr kumimoji="0" lang="pl-PL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8FC100F-4B46-4644-9DF6-6EF097F62618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B0FC34A7-8A75-4F91-9E6D-0D86310D2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813" y="1458820"/>
            <a:ext cx="7799085" cy="263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5771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591770A693014F84D4C4177E6B84BC" ma:contentTypeVersion="2" ma:contentTypeDescription="Create a new document." ma:contentTypeScope="" ma:versionID="9cde16a395f96b8d4019c759b2ed55f3">
  <xsd:schema xmlns:xsd="http://www.w3.org/2001/XMLSchema" xmlns:xs="http://www.w3.org/2001/XMLSchema" xmlns:p="http://schemas.microsoft.com/office/2006/metadata/properties" xmlns:ns2="ec3feaf2-9c4e-4796-97ea-71b1edf08e7d" targetNamespace="http://schemas.microsoft.com/office/2006/metadata/properties" ma:root="true" ma:fieldsID="42de71824707dbfc099cbb57b9a474cf" ns2:_="">
    <xsd:import namespace="ec3feaf2-9c4e-4796-97ea-71b1edf08e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3feaf2-9c4e-4796-97ea-71b1edf08e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275BB5-B4B3-4927-9511-6AF12CF8040C}"/>
</file>

<file path=customXml/itemProps2.xml><?xml version="1.0" encoding="utf-8"?>
<ds:datastoreItem xmlns:ds="http://schemas.openxmlformats.org/officeDocument/2006/customXml" ds:itemID="{1ECE4945-9C78-4AF8-B824-DDA3E3705F8E}"/>
</file>

<file path=customXml/itemProps3.xml><?xml version="1.0" encoding="utf-8"?>
<ds:datastoreItem xmlns:ds="http://schemas.openxmlformats.org/officeDocument/2006/customXml" ds:itemID="{687937C3-236D-4459-8766-989F2C69A6F8}"/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TM02900771[[fn=Wycinek]]</Template>
  <TotalTime>389</TotalTime>
  <Words>955</Words>
  <Application>Microsoft Office PowerPoint</Application>
  <PresentationFormat>Pokaz na ekranie (4:3)</PresentationFormat>
  <Paragraphs>235</Paragraphs>
  <Slides>44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3</vt:i4>
      </vt:variant>
      <vt:variant>
        <vt:lpstr>Tytuły slajdów</vt:lpstr>
      </vt:variant>
      <vt:variant>
        <vt:i4>44</vt:i4>
      </vt:variant>
    </vt:vector>
  </HeadingPairs>
  <TitlesOfParts>
    <vt:vector size="52" baseType="lpstr">
      <vt:lpstr>Calibri</vt:lpstr>
      <vt:lpstr>Calibri Light</vt:lpstr>
      <vt:lpstr>Rockwell</vt:lpstr>
      <vt:lpstr>Wingdings</vt:lpstr>
      <vt:lpstr>Wingdings 2</vt:lpstr>
      <vt:lpstr>HDOfficeLightV0</vt:lpstr>
      <vt:lpstr>1_HDOfficeLightV0</vt:lpstr>
      <vt:lpstr>Atlas</vt:lpstr>
      <vt:lpstr>Teoria informacji i kodowania</vt:lpstr>
      <vt:lpstr>Tematy zajęć laboratoryjnych</vt:lpstr>
      <vt:lpstr>Efektem realizacji tematu 3 jest opracowanie funkcji realizujących kompresję pliku wejściowego z użyciem wyznaczonej tablicy kodów, oraz dekompresji pliku do postaci początkowej. </vt:lpstr>
      <vt:lpstr>Etapy procedury dekompresji pliku</vt:lpstr>
      <vt:lpstr>W efekcie powinny zostać opracowane trzy funkcje* </vt:lpstr>
      <vt:lpstr>Przykład działania programu - kompresja</vt:lpstr>
      <vt:lpstr>Plik wejściowy</vt:lpstr>
      <vt:lpstr>Wynik programu (konsola)* * przykładowe wyjście</vt:lpstr>
      <vt:lpstr>Wynik programu (folder)* * przykładowe nazwy</vt:lpstr>
      <vt:lpstr>Wynik programu (model kodowania)* * wynik z laboratorium nr 1 </vt:lpstr>
      <vt:lpstr>Wynik programu (drzewo kodowania)* * wynik z laboratorium nr 2</vt:lpstr>
      <vt:lpstr>Wynik programu (tablica kodowania)* * wynik z laboratorium nr 2</vt:lpstr>
      <vt:lpstr>Wynik programu (skompresowany plik)* * przykładowa nazwa pliku</vt:lpstr>
      <vt:lpstr>Właściwości plików* * przykładowe nazwy plików</vt:lpstr>
      <vt:lpstr>Przykład działania programu - dekompresja</vt:lpstr>
      <vt:lpstr>Plik wejściowy* * przykładowa nazwa pliku</vt:lpstr>
      <vt:lpstr>Plik wejściowy pomocniczy* * wynik z laboratorium nr 2</vt:lpstr>
      <vt:lpstr>Wynik programu (konsola)* * przykładowe wyjście</vt:lpstr>
      <vt:lpstr>Wynik programu, gdy brak wymaganych plików* * przykładowe wyjście</vt:lpstr>
      <vt:lpstr>Wynik programu (folder)* * przykładowe nazwy</vt:lpstr>
      <vt:lpstr>Plik wyjściowy</vt:lpstr>
      <vt:lpstr>Porównanie wizualne plików* * przykładowe nazwy plików</vt:lpstr>
      <vt:lpstr>Porównanie właściwości plików* * przykładowe nazwy plików</vt:lpstr>
      <vt:lpstr>Przykład dekompresji – rozpisany binarnie</vt:lpstr>
      <vt:lpstr>Dane wejściowe</vt:lpstr>
      <vt:lpstr>Pobranie pierwszego bitu i weryfikacja występowania w tablicy kodowania</vt:lpstr>
      <vt:lpstr>Pobranie kolejnego bitu i weryfikacja występowania w tablicy kodowania</vt:lpstr>
      <vt:lpstr>Pobranie kolejnego bitu i weryfikacja występowania w tablicy kodowania</vt:lpstr>
      <vt:lpstr>Pobranie kolejnego bitu i weryfikacja występowania w tablicy kodowania</vt:lpstr>
      <vt:lpstr>Pobranie kolejnego bitu i weryfikacja występowania w tablicy kodowania</vt:lpstr>
      <vt:lpstr>Pobranie kolejnego bitu i weryfikacja występowania w tablicy kodowania</vt:lpstr>
      <vt:lpstr>Pobranie kolejnego bitu i weryfikacja występowania w tablicy kodowania</vt:lpstr>
      <vt:lpstr>Pobranie kolejnego bitu i weryfikacja występowania w tablicy kodowania</vt:lpstr>
      <vt:lpstr>Pobranie kolejnego bitu i weryfikacja występowania w tablicy kodowania</vt:lpstr>
      <vt:lpstr>Pobranie kolejnego bitu i weryfikacja występowania w tablicy kodowania</vt:lpstr>
      <vt:lpstr>Pobranie kolejnego bitu i weryfikacja występowania w tablicy kodowania</vt:lpstr>
      <vt:lpstr>Pobranie kolejnego bitu i weryfikacja występowania w tablicy kodowania</vt:lpstr>
      <vt:lpstr>Pobranie kolejnego bitu i weryfikacja występowania w tablicy kodowania</vt:lpstr>
      <vt:lpstr>Pobranie kolejnego bitu i weryfikacja występowania w tablicy kodowania</vt:lpstr>
      <vt:lpstr>Pobranie kolejnego bitu i weryfikacja występowania w tablicy kodowania</vt:lpstr>
      <vt:lpstr>Pobranie kolejnego bitu i weryfikacja występowania w tablicy kodowania</vt:lpstr>
      <vt:lpstr>Pobranie kolejnego bitu i weryfikacja występowania w tablicy kodowania</vt:lpstr>
      <vt:lpstr>Pobranie kolejnego bitu i weryfikacja występowania w tablicy kodowania</vt:lpstr>
      <vt:lpstr>Dane wyjściowe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informacji i kodowania</dc:title>
  <dc:creator>Małgorzata Pisula</dc:creator>
  <cp:lastModifiedBy>Pisula Małgorzata</cp:lastModifiedBy>
  <cp:revision>18</cp:revision>
  <dcterms:created xsi:type="dcterms:W3CDTF">2018-03-21T11:31:52Z</dcterms:created>
  <dcterms:modified xsi:type="dcterms:W3CDTF">2022-05-12T06:04:14Z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0x010100B0591770A693014F84D4C4177E6B84BC</vt:lpwstr>
  </property>
</Properties>
</file>