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804" r:id="rId2"/>
    <p:sldMasterId id="2147483898" r:id="rId3"/>
  </p:sldMasterIdLst>
  <p:notesMasterIdLst>
    <p:notesMasterId r:id="rId18"/>
  </p:notesMasterIdLst>
  <p:sldIdLst>
    <p:sldId id="256" r:id="rId4"/>
    <p:sldId id="258" r:id="rId5"/>
    <p:sldId id="275" r:id="rId6"/>
    <p:sldId id="276" r:id="rId7"/>
    <p:sldId id="278" r:id="rId8"/>
    <p:sldId id="282" r:id="rId9"/>
    <p:sldId id="280" r:id="rId10"/>
    <p:sldId id="287" r:id="rId11"/>
    <p:sldId id="288" r:id="rId12"/>
    <p:sldId id="281" r:id="rId13"/>
    <p:sldId id="279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2307A3E2-D5E8-42EE-A29B-472352B3BEC0}">
          <p14:sldIdLst>
            <p14:sldId id="256"/>
            <p14:sldId id="258"/>
            <p14:sldId id="275"/>
            <p14:sldId id="276"/>
            <p14:sldId id="278"/>
            <p14:sldId id="282"/>
            <p14:sldId id="280"/>
            <p14:sldId id="287"/>
            <p14:sldId id="288"/>
            <p14:sldId id="281"/>
            <p14:sldId id="279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ustomXml" Target="../customXml/item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ustomXml" Target="../customXml/item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FE82E-ACD0-4155-A817-898C08174632}" type="datetimeFigureOut">
              <a:rPr lang="pl-PL" smtClean="0"/>
              <a:t>22.05.2022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16AA8-6BBF-43C6-850D-E168A6DC3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742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6A3E-F3C1-428D-8B6C-4DCDB3995773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30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CC2B-4059-4D04-930E-4B600C1C44F3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108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4C00-BE7D-41A7-BF74-516F74C162ED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455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0340-62B8-40DE-8AD7-4A101022365F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777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1AC7-F92A-4D48-84CC-DCB431E245CB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319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E59A-9256-4DD8-80D5-45C69C2CD20B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76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9A7-5EF7-49E4-83A6-65F66CEEAD8F}" type="datetime1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3678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D4C9-7058-4D59-B259-DC22ABBF2254}" type="datetime1">
              <a:rPr lang="pl-PL" smtClean="0"/>
              <a:t>22.05.2022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8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243E-9AF0-4274-96AF-FC178D35B3E8}" type="datetime1">
              <a:rPr lang="pl-PL" smtClean="0"/>
              <a:t>22.05.2022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6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A50E-C715-4D59-9765-77D2C0D5A221}" type="datetime1">
              <a:rPr lang="pl-PL" smtClean="0"/>
              <a:t>22.05.2022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096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0E5B-DD3D-4702-830B-B6972EA48248}" type="datetime1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680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0EEF-D5E3-4239-A310-0BECF0F18227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885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C21-D707-4D9F-9298-EEA946A61713}" type="datetime1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132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8C2D-4CF5-4514-A492-008191F098E2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8362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CA97-56A8-46E3-BB0F-A0A14AD0142D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8946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0D77067-67D7-4722-A16E-7ED76E1FFD37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6889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B48-7C11-4217-B43D-6ADF69C4D4F7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1086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3962569-9556-45A8-8D2F-D146A95F11FA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8718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4216CDC-DB47-4489-B2B0-E2C302252A07}" type="datetime1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240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93B794C-6AF9-4D34-9905-59FAAC1F7299}" type="datetime1">
              <a:rPr lang="pl-PL" smtClean="0"/>
              <a:t>22.05.2022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113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56A6-A3A4-4AA7-9483-F9596B9F8027}" type="datetime1">
              <a:rPr lang="pl-PL" smtClean="0"/>
              <a:t>22.05.2022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414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45AE5EF-10FA-43CF-A262-30D7E1A4134D}" type="datetime1">
              <a:rPr lang="pl-PL" smtClean="0"/>
              <a:t>22.05.2022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57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1548-7198-4604-B5C3-A085512EAE01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667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C48-FBB7-4B3C-A63A-D0BEC1930A4D}" type="datetime1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8784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90CB04C-5D05-4234-96DB-057418BEDEB9}" type="datetime1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95518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B508-DFAE-4939-BFEC-76F77D968EE2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2167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53AD67C-9010-4B10-8048-B92225A2B8E9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5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274D-7725-4136-A5A9-67D1F565B339}" type="datetime1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6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B92B-FB89-4442-ACB4-2B43A19DD318}" type="datetime1">
              <a:rPr lang="pl-PL" smtClean="0"/>
              <a:t>22.05.2022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1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71C-2CD6-47D6-80B3-50F7BE7ECE0F}" type="datetime1">
              <a:rPr lang="pl-PL" smtClean="0"/>
              <a:t>22.05.2022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520-CFBF-4AC2-B1B4-6641FB051F21}" type="datetime1">
              <a:rPr lang="pl-PL" smtClean="0"/>
              <a:t>22.05.2022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003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D1D-C5DB-49D4-BA5B-2B608ADB59A9}" type="datetime1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799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E311-F2D0-46BA-9C18-EE323766D8AE}" type="datetime1">
              <a:rPr lang="pl-PL" smtClean="0"/>
              <a:t>22.05.2022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12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25B370-DB7D-4E83-AB37-3A6ACFD44D30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43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D89EEB-8478-4F7C-9DA9-A3FDFB880818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47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B370-DB7D-4E83-AB37-3A6ACFD44D30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320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ftr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rndtool.info/CRC-step-by-step-calculator/" TargetMode="Externa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rndtool.info/CRC-step-by-step-calculator/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ccalc.com/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ccalc.com/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31A6BBE-1244-4279-967D-87115C48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BCEAEB-57AF-4308-BE55-BCD03B35B5BA}" type="datetime1">
              <a:rPr lang="pl-PL" smtClean="0"/>
              <a:pPr>
                <a:spcAft>
                  <a:spcPts val="600"/>
                </a:spcAft>
              </a:pPr>
              <a:t>22.05.2022</a:t>
            </a:fld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AEEAA7-0639-4190-A07C-450015D2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FC100F-4B46-4644-9DF6-6EF097F62618}" type="slidenum">
              <a:rPr lang="pl-PL" smtClean="0"/>
              <a:pPr>
                <a:spcAft>
                  <a:spcPts val="600"/>
                </a:spcAft>
              </a:pPr>
              <a:t>1</a:t>
            </a:fld>
            <a:endParaRPr lang="pl-P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9E593EB-7CCA-462F-99A2-2EBFBDC6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427" y="2075504"/>
            <a:ext cx="6509936" cy="1748729"/>
          </a:xfrm>
        </p:spPr>
        <p:txBody>
          <a:bodyPr>
            <a:normAutofit/>
          </a:bodyPr>
          <a:lstStyle/>
          <a:p>
            <a:r>
              <a:rPr lang="pl-PL" dirty="0"/>
              <a:t>Teoria informacji</a:t>
            </a:r>
            <a:br>
              <a:rPr lang="pl-PL" dirty="0"/>
            </a:br>
            <a:r>
              <a:rPr lang="pl-PL" dirty="0"/>
              <a:t>i kodowania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D903CA-1B23-400D-BDF1-B84E976F6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427" y="3906266"/>
            <a:ext cx="6505071" cy="1322587"/>
          </a:xfrm>
        </p:spPr>
        <p:txBody>
          <a:bodyPr>
            <a:normAutofit/>
          </a:bodyPr>
          <a:lstStyle/>
          <a:p>
            <a:r>
              <a:rPr lang="pl-PL" dirty="0"/>
              <a:t>Laboratorium </a:t>
            </a:r>
          </a:p>
          <a:p>
            <a:r>
              <a:rPr lang="pl-PL" dirty="0"/>
              <a:t>Temat 5: Implementacja funkcji CRC. Obliczanie CRC.</a:t>
            </a:r>
          </a:p>
        </p:txBody>
      </p:sp>
    </p:spTree>
    <p:extLst>
      <p:ext uri="{BB962C8B-B14F-4D97-AF65-F5344CB8AC3E}">
        <p14:creationId xmlns:p14="http://schemas.microsoft.com/office/powerpoint/2010/main" val="1490654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0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1" name="Freeform: Shape 39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1AA625-B325-4A91-A704-AA771BF0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638" y="1771135"/>
            <a:ext cx="4837670" cy="3714834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5200" spc="-150" dirty="0" err="1">
                <a:solidFill>
                  <a:schemeClr val="bg1"/>
                </a:solidFill>
              </a:rPr>
              <a:t>Przykład</a:t>
            </a:r>
            <a:r>
              <a:rPr lang="en-US" sz="5200" spc="-150" dirty="0">
                <a:solidFill>
                  <a:schemeClr val="bg1"/>
                </a:solidFill>
              </a:rPr>
              <a:t> </a:t>
            </a:r>
            <a:r>
              <a:rPr lang="en-US" sz="5200" spc="-150" dirty="0" err="1">
                <a:solidFill>
                  <a:schemeClr val="bg1"/>
                </a:solidFill>
              </a:rPr>
              <a:t>działania</a:t>
            </a:r>
            <a:r>
              <a:rPr lang="en-US" sz="5200" spc="-150" dirty="0">
                <a:solidFill>
                  <a:schemeClr val="bg1"/>
                </a:solidFill>
              </a:rPr>
              <a:t> </a:t>
            </a:r>
            <a:r>
              <a:rPr lang="en-US" sz="5200" spc="-150" dirty="0" err="1">
                <a:solidFill>
                  <a:schemeClr val="bg1"/>
                </a:solidFill>
              </a:rPr>
              <a:t>programu</a:t>
            </a:r>
            <a:r>
              <a:rPr lang="pl-PL" sz="5200" spc="-150" dirty="0">
                <a:solidFill>
                  <a:schemeClr val="bg1"/>
                </a:solidFill>
              </a:rPr>
              <a:t> – wariant II</a:t>
            </a:r>
            <a:endParaRPr lang="en-US" sz="5200" spc="-150" dirty="0">
              <a:solidFill>
                <a:schemeClr val="bg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565F4E-51B1-4D45-9339-039B2BC2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08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>
                <a:solidFill>
                  <a:schemeClr val="bg1"/>
                </a:solidFill>
              </a:rPr>
              <a:t>Plik wejściowy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B2291133-64B6-6DE3-C367-3D107AE62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410" y="1710327"/>
            <a:ext cx="3888894" cy="1638301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637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(konsola)*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przykładowe wyjście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7718" y="1280534"/>
            <a:ext cx="6805329" cy="25290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514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55173777-F81F-4FC9-9E6A-978FDF17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2200" spc="-150" dirty="0">
                <a:solidFill>
                  <a:schemeClr val="bg1"/>
                </a:solidFill>
              </a:rPr>
              <a:t>Weryfikacja CRC:</a:t>
            </a:r>
            <a:br>
              <a:rPr lang="pl-PL" sz="2200" spc="-150" dirty="0">
                <a:solidFill>
                  <a:schemeClr val="bg1"/>
                </a:solidFill>
              </a:rPr>
            </a:br>
            <a:r>
              <a:rPr lang="pl-PL" sz="2200" i="1" spc="-150" dirty="0">
                <a:solidFill>
                  <a:srgbClr val="00B0F0"/>
                </a:solidFill>
                <a:hlinkClick r:id="rId2"/>
              </a:rPr>
              <a:t>https://www.rndtool.info/CRC-step-by-step-calculator/</a:t>
            </a:r>
            <a:endParaRPr lang="en-US" sz="2200" i="1" spc="-150" dirty="0">
              <a:solidFill>
                <a:srgbClr val="00B0F0"/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DC2EFD-9F5D-4245-B1D4-8FC04CD6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2D101E6-0460-4CA1-A04C-A3A430F9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77F5CA44-5325-4F64-A782-81947BFE4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447" y="605944"/>
            <a:ext cx="8460869" cy="4052962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099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55173777-F81F-4FC9-9E6A-978FDF17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2200" spc="-150" dirty="0">
                <a:solidFill>
                  <a:schemeClr val="bg1"/>
                </a:solidFill>
              </a:rPr>
              <a:t>Weryfikacja CRC:</a:t>
            </a:r>
            <a:br>
              <a:rPr lang="pl-PL" sz="2200" spc="-150" dirty="0">
                <a:solidFill>
                  <a:schemeClr val="bg1"/>
                </a:solidFill>
              </a:rPr>
            </a:br>
            <a:r>
              <a:rPr lang="pl-PL" sz="2200" i="1" spc="-150" dirty="0">
                <a:solidFill>
                  <a:srgbClr val="00B0F0"/>
                </a:solidFill>
                <a:hlinkClick r:id="rId2"/>
              </a:rPr>
              <a:t>https://www.rndtool.info/CRC-step-by-step-calculator/</a:t>
            </a:r>
            <a:endParaRPr lang="en-US" sz="2200" i="1" spc="-150" dirty="0">
              <a:solidFill>
                <a:srgbClr val="00B0F0"/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DC2EFD-9F5D-4245-B1D4-8FC04CD6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2D101E6-0460-4CA1-A04C-A3A430F9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77F5CA44-5325-4F64-A782-81947BFE4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738" y="3182509"/>
            <a:ext cx="8460869" cy="1273181"/>
          </a:xfrm>
          <a:ln w="12700">
            <a:solidFill>
              <a:schemeClr val="tx1"/>
            </a:solidFill>
          </a:ln>
        </p:spPr>
      </p:pic>
      <p:pic>
        <p:nvPicPr>
          <p:cNvPr id="58" name="Symbol zastępczy zawartości 6">
            <a:extLst>
              <a:ext uri="{FF2B5EF4-FFF2-40B4-BE49-F238E27FC236}">
                <a16:creationId xmlns:a16="http://schemas.microsoft.com/office/drawing/2014/main" id="{9B79DE9E-1EC6-7BF1-2AD4-E6D57BDEA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3905" y="739425"/>
            <a:ext cx="5755161" cy="21388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0306351E-9AA1-5B94-5EE7-B0E233F03433}"/>
              </a:ext>
            </a:extLst>
          </p:cNvPr>
          <p:cNvSpPr/>
          <p:nvPr/>
        </p:nvSpPr>
        <p:spPr>
          <a:xfrm>
            <a:off x="511575" y="3959604"/>
            <a:ext cx="2432961" cy="268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6238EE3C-CC6D-F51A-A285-1029968FED7D}"/>
              </a:ext>
            </a:extLst>
          </p:cNvPr>
          <p:cNvSpPr/>
          <p:nvPr/>
        </p:nvSpPr>
        <p:spPr>
          <a:xfrm>
            <a:off x="1393828" y="2541719"/>
            <a:ext cx="2432961" cy="268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746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7D6C9B-0A49-4F49-A042-3828EA17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Tematy zajęć laboratoryjnych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612196-837A-4DA7-82E2-CB4FACD6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Implementacja metody kompresji bezstratnej. Model źródła informacji.</a:t>
            </a:r>
          </a:p>
          <a:p>
            <a:r>
              <a:rPr lang="pl-PL" dirty="0"/>
              <a:t>2. Implementacja metody kompresji bezstratnej. Drzewo kodowania. Tabela kodowa.</a:t>
            </a:r>
          </a:p>
          <a:p>
            <a:r>
              <a:rPr lang="pl-PL" dirty="0"/>
              <a:t>3. Implementacja metody kompresji bezstratnej. Kompresja. Dekompresja.</a:t>
            </a:r>
          </a:p>
          <a:p>
            <a:r>
              <a:rPr lang="pl-PL" b="1" dirty="0"/>
              <a:t>4. Implementacja metody kompresji bezstratnej. Zaliczenie zadania 1.</a:t>
            </a:r>
          </a:p>
          <a:p>
            <a:r>
              <a:rPr lang="pl-PL" u="sng" dirty="0">
                <a:solidFill>
                  <a:srgbClr val="FF0000"/>
                </a:solidFill>
              </a:rPr>
              <a:t>5. Implementacja funkcji CRC. Obliczanie CRC.</a:t>
            </a:r>
          </a:p>
          <a:p>
            <a:r>
              <a:rPr lang="pl-PL" dirty="0"/>
              <a:t>6. Implementacja funkcji CRC. Dopisanie wartości CRC do pliku.</a:t>
            </a:r>
          </a:p>
          <a:p>
            <a:r>
              <a:rPr lang="pl-PL" b="1" dirty="0"/>
              <a:t>7. Implementacja funkcji CRC. Zaliczenie zadania 2.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4F6791-62DB-4631-AB99-22F2C09C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B48-7C11-4217-B43D-6ADF69C4D4F7}" type="datetime1">
              <a:rPr lang="pl-PL" smtClean="0"/>
              <a:t>22.05.2022</a:t>
            </a:fld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34C2D51-5C2C-4360-A2D2-7A5B25CF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82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11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5796"/>
            <a:ext cx="5933937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4F6791-62DB-4631-AB99-22F2C09C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10896"/>
            <a:ext cx="27432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A84B48-7C11-4217-B43D-6ADF69C4D4F7}" type="datetime1">
              <a:rPr lang="pl-PL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22.05.2022</a:t>
            </a:fld>
            <a:endParaRPr lang="pl-PL">
              <a:solidFill>
                <a:schemeClr val="tx2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6726"/>
            <a:ext cx="4448744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3116"/>
            <a:ext cx="5075230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D6C9B-0A49-4F49-A042-3828EA17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196" y="1124998"/>
            <a:ext cx="2864942" cy="4589717"/>
          </a:xfrm>
        </p:spPr>
        <p:txBody>
          <a:bodyPr>
            <a:normAutofit/>
          </a:bodyPr>
          <a:lstStyle/>
          <a:p>
            <a:r>
              <a:rPr lang="pl-PL" altLang="pl-PL" sz="2600" dirty="0"/>
              <a:t>Efektem realizacji tematu 3 jest opracowanie funkcji realizujących zadanie wyznaczenia sumy kontrolnej CRC32 skompresowanego pliku. 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34C2D51-5C2C-4360-A2D2-7A5B25CF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FC100F-4B46-4644-9DF6-6EF097F62618}" type="slidenum">
              <a:rPr lang="pl-PL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pl-PL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612196-837A-4DA7-82E2-CB4FACD6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88" y="793750"/>
            <a:ext cx="4070350" cy="5616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1800" dirty="0"/>
              <a:t>Opracowanie funkcji, która będzie wyznaczać sumę kontrolną CRC32 (najbardziej powszechny wariant) z danych przetwarzanego pliku.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W efekcie powinna zostać opracowana  funkcja :</a:t>
            </a:r>
          </a:p>
          <a:p>
            <a:pPr lvl="1"/>
            <a:r>
              <a:rPr lang="pl-PL" sz="1600" dirty="0" err="1"/>
              <a:t>CalculateCRC</a:t>
            </a:r>
            <a:r>
              <a:rPr lang="pl-PL" sz="1600" dirty="0"/>
              <a:t> - wyznaczająca wartość sumy kontrolnej CRC32 dla zadanego pliku;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576FC2D-10F2-0332-22F6-D8370648B319}"/>
              </a:ext>
            </a:extLst>
          </p:cNvPr>
          <p:cNvSpPr txBox="1"/>
          <p:nvPr/>
        </p:nvSpPr>
        <p:spPr>
          <a:xfrm>
            <a:off x="321475" y="1375393"/>
            <a:ext cx="3025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WARIANT I</a:t>
            </a:r>
          </a:p>
        </p:txBody>
      </p:sp>
    </p:spTree>
    <p:extLst>
      <p:ext uri="{BB962C8B-B14F-4D97-AF65-F5344CB8AC3E}">
        <p14:creationId xmlns:p14="http://schemas.microsoft.com/office/powerpoint/2010/main" val="407923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11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5796"/>
            <a:ext cx="5933937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4F6791-62DB-4631-AB99-22F2C09C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10896"/>
            <a:ext cx="27432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A84B48-7C11-4217-B43D-6ADF69C4D4F7}" type="datetime1">
              <a:rPr lang="pl-PL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22.05.2022</a:t>
            </a:fld>
            <a:endParaRPr lang="pl-PL">
              <a:solidFill>
                <a:schemeClr val="tx2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6726"/>
            <a:ext cx="4448744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3116"/>
            <a:ext cx="5075230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D6C9B-0A49-4F49-A042-3828EA17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196" y="1124998"/>
            <a:ext cx="2864942" cy="4589717"/>
          </a:xfrm>
        </p:spPr>
        <p:txBody>
          <a:bodyPr>
            <a:normAutofit/>
          </a:bodyPr>
          <a:lstStyle/>
          <a:p>
            <a:r>
              <a:rPr lang="pl-PL" altLang="pl-PL" sz="2600" dirty="0"/>
              <a:t>Efektem realizacji tematu 3 jest opracowanie funkcji realizujących zadanie wyznaczenia sumy kontrolnej CRC skompresowanego pliku. 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34C2D51-5C2C-4360-A2D2-7A5B25CF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FC100F-4B46-4644-9DF6-6EF097F62618}" type="slidenum">
              <a:rPr lang="pl-PL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pl-PL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612196-837A-4DA7-82E2-CB4FACD6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88" y="793750"/>
            <a:ext cx="4070350" cy="5616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1800" dirty="0"/>
              <a:t>Opracowanie funkcji, która będzie wyznaczać sumę kontrolną CRC dla podanego wielomianu generującego z danych przetwarzanego pliku.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W efekcie powinna zostać opracowana  funkcja :</a:t>
            </a:r>
          </a:p>
          <a:p>
            <a:pPr lvl="1"/>
            <a:r>
              <a:rPr lang="pl-PL" sz="1600" dirty="0" err="1"/>
              <a:t>CalculateCRC</a:t>
            </a:r>
            <a:r>
              <a:rPr lang="pl-PL" sz="1600" dirty="0"/>
              <a:t> - wyznaczająca wartość sumy kontrolnej CRC dla zadanego pliku;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576FC2D-10F2-0332-22F6-D8370648B319}"/>
              </a:ext>
            </a:extLst>
          </p:cNvPr>
          <p:cNvSpPr txBox="1"/>
          <p:nvPr/>
        </p:nvSpPr>
        <p:spPr>
          <a:xfrm>
            <a:off x="321475" y="1375393"/>
            <a:ext cx="3025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WARIANT II</a:t>
            </a:r>
          </a:p>
        </p:txBody>
      </p:sp>
    </p:spTree>
    <p:extLst>
      <p:ext uri="{BB962C8B-B14F-4D97-AF65-F5344CB8AC3E}">
        <p14:creationId xmlns:p14="http://schemas.microsoft.com/office/powerpoint/2010/main" val="337563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0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1" name="Freeform: Shape 39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1AA625-B325-4A91-A704-AA771BF0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638" y="1771135"/>
            <a:ext cx="4837670" cy="3714834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5200" spc="-150" dirty="0" err="1">
                <a:solidFill>
                  <a:schemeClr val="bg1"/>
                </a:solidFill>
              </a:rPr>
              <a:t>Przykład</a:t>
            </a:r>
            <a:r>
              <a:rPr lang="en-US" sz="5200" spc="-150" dirty="0">
                <a:solidFill>
                  <a:schemeClr val="bg1"/>
                </a:solidFill>
              </a:rPr>
              <a:t> </a:t>
            </a:r>
            <a:r>
              <a:rPr lang="en-US" sz="5200" spc="-150" dirty="0" err="1">
                <a:solidFill>
                  <a:schemeClr val="bg1"/>
                </a:solidFill>
              </a:rPr>
              <a:t>działania</a:t>
            </a:r>
            <a:r>
              <a:rPr lang="en-US" sz="5200" spc="-150" dirty="0">
                <a:solidFill>
                  <a:schemeClr val="bg1"/>
                </a:solidFill>
              </a:rPr>
              <a:t> </a:t>
            </a:r>
            <a:r>
              <a:rPr lang="en-US" sz="5200" spc="-150" dirty="0" err="1">
                <a:solidFill>
                  <a:schemeClr val="bg1"/>
                </a:solidFill>
              </a:rPr>
              <a:t>programu</a:t>
            </a:r>
            <a:r>
              <a:rPr lang="pl-PL" sz="5200" spc="-150" dirty="0">
                <a:solidFill>
                  <a:schemeClr val="bg1"/>
                </a:solidFill>
              </a:rPr>
              <a:t> – wariant I</a:t>
            </a:r>
            <a:endParaRPr lang="en-US" sz="5200" spc="-150" dirty="0">
              <a:solidFill>
                <a:schemeClr val="bg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565F4E-51B1-4D45-9339-039B2BC2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0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>
                <a:solidFill>
                  <a:schemeClr val="bg1"/>
                </a:solidFill>
              </a:rPr>
              <a:t>Plik wejściowy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2" name="Symbol zastępczy zawartości 8">
            <a:extLst>
              <a:ext uri="{FF2B5EF4-FFF2-40B4-BE49-F238E27FC236}">
                <a16:creationId xmlns:a16="http://schemas.microsoft.com/office/drawing/2014/main" id="{CFF0F918-88D8-6DDD-D395-2C42CB125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163" y="1776118"/>
            <a:ext cx="3387409" cy="1427037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366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(konsola)*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przykładowe wyjście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4687" y="1485831"/>
            <a:ext cx="5755161" cy="21548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900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55173777-F81F-4FC9-9E6A-978FDF17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2200" spc="-150" dirty="0">
                <a:solidFill>
                  <a:schemeClr val="bg1"/>
                </a:solidFill>
              </a:rPr>
              <a:t>Weryfikacja CRC:</a:t>
            </a:r>
            <a:br>
              <a:rPr lang="pl-PL" sz="2200" spc="-150" dirty="0">
                <a:solidFill>
                  <a:schemeClr val="bg1"/>
                </a:solidFill>
              </a:rPr>
            </a:br>
            <a:r>
              <a:rPr lang="pl-PL" sz="2200" i="1" spc="-150" dirty="0">
                <a:solidFill>
                  <a:srgbClr val="00B0F0"/>
                </a:solidFill>
                <a:hlinkClick r:id="rId2"/>
              </a:rPr>
              <a:t>https://crccalc.com/</a:t>
            </a:r>
            <a:r>
              <a:rPr lang="pl-PL" sz="2200" i="1" spc="-150" dirty="0">
                <a:solidFill>
                  <a:srgbClr val="00B0F0"/>
                </a:solidFill>
              </a:rPr>
              <a:t> </a:t>
            </a:r>
            <a:endParaRPr lang="en-US" sz="2200" i="1" spc="-150" dirty="0">
              <a:solidFill>
                <a:srgbClr val="00B0F0"/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DC2EFD-9F5D-4245-B1D4-8FC04CD6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2D101E6-0460-4CA1-A04C-A3A430F9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77F5CA44-5325-4F64-A782-81947BFE4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447" y="669503"/>
            <a:ext cx="8460869" cy="3925843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638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55173777-F81F-4FC9-9E6A-978FDF17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2200" spc="-150" dirty="0">
                <a:solidFill>
                  <a:schemeClr val="bg1"/>
                </a:solidFill>
              </a:rPr>
              <a:t>Weryfikacja CRC:</a:t>
            </a:r>
            <a:br>
              <a:rPr lang="pl-PL" sz="2200" spc="-150" dirty="0">
                <a:solidFill>
                  <a:schemeClr val="bg1"/>
                </a:solidFill>
              </a:rPr>
            </a:br>
            <a:r>
              <a:rPr lang="pl-PL" sz="2200" i="1" spc="-150" dirty="0">
                <a:solidFill>
                  <a:srgbClr val="00B0F0"/>
                </a:solidFill>
                <a:hlinkClick r:id="rId2"/>
              </a:rPr>
              <a:t>https://crccalc.com/</a:t>
            </a:r>
            <a:r>
              <a:rPr lang="pl-PL" sz="2200" i="1" spc="-150" dirty="0">
                <a:solidFill>
                  <a:srgbClr val="00B0F0"/>
                </a:solidFill>
              </a:rPr>
              <a:t> </a:t>
            </a:r>
            <a:endParaRPr lang="en-US" sz="2200" i="1" spc="-150" dirty="0">
              <a:solidFill>
                <a:srgbClr val="00B0F0"/>
              </a:solidFill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DC2EFD-9F5D-4245-B1D4-8FC04CD6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2D101E6-0460-4CA1-A04C-A3A430F9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77F5CA44-5325-4F64-A782-81947BFE4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9"/>
          <a:stretch/>
        </p:blipFill>
        <p:spPr>
          <a:xfrm>
            <a:off x="320529" y="2560112"/>
            <a:ext cx="8460867" cy="1932723"/>
          </a:xfrm>
          <a:ln w="12700">
            <a:solidFill>
              <a:schemeClr val="tx1"/>
            </a:solidFill>
          </a:ln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B04ABA9-A61B-CF4D-D9D4-63475476C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257" y="603817"/>
            <a:ext cx="4633580" cy="17348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97271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91770A693014F84D4C4177E6B84BC" ma:contentTypeVersion="2" ma:contentTypeDescription="Create a new document." ma:contentTypeScope="" ma:versionID="9cde16a395f96b8d4019c759b2ed55f3">
  <xsd:schema xmlns:xsd="http://www.w3.org/2001/XMLSchema" xmlns:xs="http://www.w3.org/2001/XMLSchema" xmlns:p="http://schemas.microsoft.com/office/2006/metadata/properties" xmlns:ns2="ec3feaf2-9c4e-4796-97ea-71b1edf08e7d" targetNamespace="http://schemas.microsoft.com/office/2006/metadata/properties" ma:root="true" ma:fieldsID="42de71824707dbfc099cbb57b9a474cf" ns2:_="">
    <xsd:import namespace="ec3feaf2-9c4e-4796-97ea-71b1edf08e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feaf2-9c4e-4796-97ea-71b1edf08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183938-5F0C-4DCE-91E8-5BFBF7BC9BDD}"/>
</file>

<file path=customXml/itemProps2.xml><?xml version="1.0" encoding="utf-8"?>
<ds:datastoreItem xmlns:ds="http://schemas.openxmlformats.org/officeDocument/2006/customXml" ds:itemID="{C95920E2-12C3-40A6-924B-F5520310AC8A}"/>
</file>

<file path=customXml/itemProps3.xml><?xml version="1.0" encoding="utf-8"?>
<ds:datastoreItem xmlns:ds="http://schemas.openxmlformats.org/officeDocument/2006/customXml" ds:itemID="{7CD98CDD-E214-4895-BE17-9210CF87E29B}"/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TM02900771[[fn=Wycinek]]</Template>
  <TotalTime>369</TotalTime>
  <Words>313</Words>
  <Application>Microsoft Office PowerPoint</Application>
  <PresentationFormat>Pokaz na ekranie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Rockwell</vt:lpstr>
      <vt:lpstr>Wingdings</vt:lpstr>
      <vt:lpstr>Wingdings 2</vt:lpstr>
      <vt:lpstr>HDOfficeLightV0</vt:lpstr>
      <vt:lpstr>1_HDOfficeLightV0</vt:lpstr>
      <vt:lpstr>Atlas</vt:lpstr>
      <vt:lpstr>Teoria informacji i kodowania</vt:lpstr>
      <vt:lpstr>Tematy zajęć laboratoryjnych</vt:lpstr>
      <vt:lpstr>Efektem realizacji tematu 3 jest opracowanie funkcji realizujących zadanie wyznaczenia sumy kontrolnej CRC32 skompresowanego pliku. </vt:lpstr>
      <vt:lpstr>Efektem realizacji tematu 3 jest opracowanie funkcji realizujących zadanie wyznaczenia sumy kontrolnej CRC skompresowanego pliku. </vt:lpstr>
      <vt:lpstr>Przykład działania programu – wariant I</vt:lpstr>
      <vt:lpstr>Plik wejściowy</vt:lpstr>
      <vt:lpstr>Wynik programu (konsola)* * przykładowe wyjście</vt:lpstr>
      <vt:lpstr>Weryfikacja CRC: https://crccalc.com/ </vt:lpstr>
      <vt:lpstr>Weryfikacja CRC: https://crccalc.com/ </vt:lpstr>
      <vt:lpstr>Przykład działania programu – wariant II</vt:lpstr>
      <vt:lpstr>Plik wejściowy</vt:lpstr>
      <vt:lpstr>Wynik programu (konsola)* * przykładowe wyjście</vt:lpstr>
      <vt:lpstr>Weryfikacja CRC: https://www.rndtool.info/CRC-step-by-step-calculator/</vt:lpstr>
      <vt:lpstr>Weryfikacja CRC: https://www.rndtool.info/CRC-step-by-step-calculator/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informacji i kodowania</dc:title>
  <dc:creator>Małgorzata Pisula</dc:creator>
  <cp:lastModifiedBy>Pisula Małgorzata</cp:lastModifiedBy>
  <cp:revision>14</cp:revision>
  <dcterms:created xsi:type="dcterms:W3CDTF">2018-03-21T11:31:52Z</dcterms:created>
  <dcterms:modified xsi:type="dcterms:W3CDTF">2022-05-22T08:39:44Z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0x010100B0591770A693014F84D4C4177E6B84BC</vt:lpwstr>
  </property>
</Properties>
</file>