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4"/>
  </p:sldMasterIdLst>
  <p:sldIdLst>
    <p:sldId id="257" r:id="rId5"/>
    <p:sldId id="276" r:id="rId6"/>
    <p:sldId id="277" r:id="rId7"/>
    <p:sldId id="279" r:id="rId8"/>
    <p:sldId id="278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0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800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1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7138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1306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2725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2781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9252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504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83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030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64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486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030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223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5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042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578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4B845A-6AE7-4979-8264-4F379433EF59}"/>
              </a:ext>
            </a:extLst>
          </p:cNvPr>
          <p:cNvSpPr txBox="1">
            <a:spLocks/>
          </p:cNvSpPr>
          <p:nvPr/>
        </p:nvSpPr>
        <p:spPr>
          <a:xfrm>
            <a:off x="2432807" y="887569"/>
            <a:ext cx="8674217" cy="2541431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6600" b="0" i="0" u="none" strike="noStrike" kern="1200" cap="all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Podstawy inżynierii systemów – zadanie 3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79FBEE3-E381-4F9F-A95E-4B5DD73DF87B}"/>
              </a:ext>
            </a:extLst>
          </p:cNvPr>
          <p:cNvSpPr txBox="1"/>
          <p:nvPr/>
        </p:nvSpPr>
        <p:spPr>
          <a:xfrm>
            <a:off x="2432807" y="3699545"/>
            <a:ext cx="358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pl-PL" dirty="0">
                <a:solidFill>
                  <a:prstClr val="black"/>
                </a:solidFill>
                <a:latin typeface="Gill Sans MT" panose="020B0502020104020203"/>
              </a:rPr>
              <a:t>Opracował: Radosław Relidzyński</a:t>
            </a:r>
            <a:br>
              <a:rPr lang="pl-PL" dirty="0">
                <a:solidFill>
                  <a:prstClr val="black"/>
                </a:solidFill>
                <a:latin typeface="Gill Sans MT" panose="020B0502020104020203"/>
              </a:rPr>
            </a:br>
            <a:r>
              <a:rPr lang="pl-PL" dirty="0">
                <a:solidFill>
                  <a:prstClr val="black"/>
                </a:solidFill>
                <a:latin typeface="Gill Sans MT" panose="020B0502020104020203"/>
              </a:rPr>
              <a:t>Grupa: WCY20IJ1S1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57692C0-9E1C-49D7-8469-CAC7D19567B0}"/>
              </a:ext>
            </a:extLst>
          </p:cNvPr>
          <p:cNvSpPr txBox="1"/>
          <p:nvPr/>
        </p:nvSpPr>
        <p:spPr>
          <a:xfrm>
            <a:off x="6837219" y="3699545"/>
            <a:ext cx="426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pl-PL" dirty="0">
                <a:solidFill>
                  <a:prstClr val="black"/>
                </a:solidFill>
                <a:latin typeface="Gill Sans MT" panose="020B0502020104020203"/>
              </a:rPr>
              <a:t>Prowadzący: dr inż. Jerzy Stanik, prof. WAT</a:t>
            </a:r>
          </a:p>
        </p:txBody>
      </p:sp>
    </p:spTree>
    <p:extLst>
      <p:ext uri="{BB962C8B-B14F-4D97-AF65-F5344CB8AC3E}">
        <p14:creationId xmlns:p14="http://schemas.microsoft.com/office/powerpoint/2010/main" val="98801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A45303F1-AF94-4311-B5EF-A9C5F6D1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1DA2219-04B1-BE7D-4A1E-2A12C1DD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pl-PL"/>
              <a:t>Nazwa programu i jego krótki opis</a:t>
            </a:r>
            <a:endParaRPr lang="pl-PL" dirty="0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11310D98-E16D-4AA1-8834-28F2202C0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9C94891-6AFF-589C-7F6F-393174626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6574535" cy="3759253"/>
          </a:xfrm>
        </p:spPr>
        <p:txBody>
          <a:bodyPr>
            <a:normAutofit/>
          </a:bodyPr>
          <a:lstStyle/>
          <a:p>
            <a:pPr>
              <a:buClr>
                <a:srgbClr val="2794D1"/>
              </a:buClr>
            </a:pPr>
            <a:r>
              <a:rPr lang="pl-PL"/>
              <a:t>SonarQube jest to ogólnodostępna platforma to stałego nadzorowania jakości kodu w 29 językach programowania.</a:t>
            </a:r>
          </a:p>
          <a:p>
            <a:pPr>
              <a:buClr>
                <a:srgbClr val="2794D1"/>
              </a:buClr>
            </a:pPr>
            <a:r>
              <a:rPr lang="pl-PL"/>
              <a:t>Posiada możliwość integracji z GitHub-em, Bitbucket-em oraz Azure-m</a:t>
            </a:r>
          </a:p>
          <a:p>
            <a:pPr>
              <a:buClr>
                <a:srgbClr val="2794D1"/>
              </a:buClr>
            </a:pPr>
            <a:r>
              <a:rPr lang="pl-PL"/>
              <a:t>Została założonea w 2006 roku przez Freddyego Malleta, aktualnie ponad 7 milionów deweloperów korzysta z niej na co dzień.</a:t>
            </a:r>
          </a:p>
          <a:p>
            <a:pPr>
              <a:buClr>
                <a:srgbClr val="2794D1"/>
              </a:buClr>
            </a:pPr>
            <a:endParaRPr lang="pl-PL"/>
          </a:p>
        </p:txBody>
      </p:sp>
      <p:pic>
        <p:nvPicPr>
          <p:cNvPr id="3074" name="Picture 2" descr="How to Install the SonarQube Security Analysis Platform - The New Stack">
            <a:extLst>
              <a:ext uri="{FF2B5EF4-FFF2-40B4-BE49-F238E27FC236}">
                <a16:creationId xmlns:a16="http://schemas.microsoft.com/office/drawing/2014/main" id="{0AC86FED-6B38-B87A-1E68-269EAF615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2088" y="2164126"/>
            <a:ext cx="3981455" cy="220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Freeform 10">
            <a:extLst>
              <a:ext uri="{FF2B5EF4-FFF2-40B4-BE49-F238E27FC236}">
                <a16:creationId xmlns:a16="http://schemas.microsoft.com/office/drawing/2014/main" id="{5B65E675-687B-4B31-9CB4-880C4620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5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0A0A45-3106-E9E3-58E3-A04F04B6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obejmuje narzędzie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B3E3FC-B73E-1A08-5646-D1565E71E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SonarQube</a:t>
            </a:r>
            <a:r>
              <a:rPr lang="pl-PL" dirty="0"/>
              <a:t> oferuje analizę takich rzeczy jak:</a:t>
            </a:r>
          </a:p>
          <a:p>
            <a:pPr lvl="1"/>
            <a:r>
              <a:rPr lang="pl-PL" dirty="0"/>
              <a:t>Zduplikowane fragmenty kodu</a:t>
            </a:r>
          </a:p>
          <a:p>
            <a:pPr lvl="1"/>
            <a:r>
              <a:rPr lang="pl-PL" dirty="0"/>
              <a:t>Niespełnione standardy kodowania</a:t>
            </a:r>
          </a:p>
          <a:p>
            <a:pPr lvl="1"/>
            <a:r>
              <a:rPr lang="pl-PL" dirty="0"/>
              <a:t>Testy jednostkowe</a:t>
            </a:r>
          </a:p>
          <a:p>
            <a:pPr lvl="1"/>
            <a:r>
              <a:rPr lang="pl-PL" dirty="0"/>
              <a:t>Pokrycie procentowe systemu przez testy</a:t>
            </a:r>
          </a:p>
          <a:p>
            <a:pPr lvl="1"/>
            <a:r>
              <a:rPr lang="pl-PL" dirty="0"/>
              <a:t>Złożoność kodu</a:t>
            </a:r>
          </a:p>
          <a:p>
            <a:r>
              <a:rPr lang="pl-PL" dirty="0"/>
              <a:t>Platforma wykrywa dany problem oraz tworzy na ich podstawie raporty podsumowujące jakość kodu</a:t>
            </a:r>
          </a:p>
        </p:txBody>
      </p:sp>
    </p:spTree>
    <p:extLst>
      <p:ext uri="{BB962C8B-B14F-4D97-AF65-F5344CB8AC3E}">
        <p14:creationId xmlns:p14="http://schemas.microsoft.com/office/powerpoint/2010/main" val="402203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D83538C-A9B9-8A66-6A66-D35662CC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pl-PL" err="1">
                <a:solidFill>
                  <a:srgbClr val="65BB59"/>
                </a:solidFill>
              </a:rPr>
              <a:t>Quality</a:t>
            </a:r>
            <a:r>
              <a:rPr lang="pl-PL">
                <a:solidFill>
                  <a:srgbClr val="65BB59"/>
                </a:solidFill>
              </a:rPr>
              <a:t> </a:t>
            </a:r>
            <a:r>
              <a:rPr lang="pl-PL" err="1">
                <a:solidFill>
                  <a:srgbClr val="65BB59"/>
                </a:solidFill>
              </a:rPr>
              <a:t>Gate</a:t>
            </a:r>
            <a:endParaRPr lang="pl-PL">
              <a:solidFill>
                <a:srgbClr val="65BB59"/>
              </a:solidFill>
            </a:endParaRP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5BB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345F8BF-10BB-14CA-8AFB-006B10717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051" y="1598902"/>
            <a:ext cx="4420643" cy="44623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rgbClr val="E9C025"/>
              </a:buClr>
            </a:pPr>
            <a:r>
              <a:rPr lang="pl-PL" sz="1600" dirty="0"/>
              <a:t>W ramach narzędzia mamy możliwość samodzielnej konfiguracji standardów dotyczących jakości.</a:t>
            </a:r>
          </a:p>
          <a:p>
            <a:pPr>
              <a:lnSpc>
                <a:spcPct val="90000"/>
              </a:lnSpc>
              <a:buClr>
                <a:srgbClr val="E9C025"/>
              </a:buClr>
            </a:pPr>
            <a:r>
              <a:rPr lang="pl-PL" sz="1600" dirty="0"/>
              <a:t>Pozwala to na zmianę dowolnych reguł oceny jakości kodu dla danego projektu.</a:t>
            </a:r>
          </a:p>
          <a:p>
            <a:pPr>
              <a:lnSpc>
                <a:spcPct val="90000"/>
              </a:lnSpc>
              <a:buClr>
                <a:srgbClr val="E9C025"/>
              </a:buClr>
            </a:pPr>
            <a:r>
              <a:rPr lang="pl-PL" sz="1600" dirty="0"/>
              <a:t>Możemy edytować takie parametry jak:</a:t>
            </a:r>
          </a:p>
          <a:p>
            <a:pPr lvl="1">
              <a:lnSpc>
                <a:spcPct val="90000"/>
              </a:lnSpc>
              <a:buClr>
                <a:srgbClr val="E9C025"/>
              </a:buClr>
            </a:pPr>
            <a:r>
              <a:rPr lang="pl-PL" dirty="0"/>
              <a:t>Poziom pokrycia testami</a:t>
            </a:r>
          </a:p>
          <a:p>
            <a:pPr lvl="1">
              <a:lnSpc>
                <a:spcPct val="90000"/>
              </a:lnSpc>
              <a:buClr>
                <a:srgbClr val="E9C025"/>
              </a:buClr>
            </a:pPr>
            <a:r>
              <a:rPr lang="pl-PL" dirty="0"/>
              <a:t>Dopuszczalność błędów powodujących blokadę programu</a:t>
            </a:r>
          </a:p>
          <a:p>
            <a:pPr lvl="1">
              <a:lnSpc>
                <a:spcPct val="90000"/>
              </a:lnSpc>
              <a:buClr>
                <a:srgbClr val="E9C025"/>
              </a:buClr>
            </a:pPr>
            <a:r>
              <a:rPr lang="pl-PL" dirty="0"/>
              <a:t>Minimalna ilość przechodzących testów</a:t>
            </a:r>
          </a:p>
        </p:txBody>
      </p:sp>
      <p:pic>
        <p:nvPicPr>
          <p:cNvPr id="4098" name="Picture 2" descr="Associate Specified Quality Gate dynamically to a Project for SonarQube  Analysis | by Sourav Atta | Medium">
            <a:extLst>
              <a:ext uri="{FF2B5EF4-FFF2-40B4-BE49-F238E27FC236}">
                <a16:creationId xmlns:a16="http://schemas.microsoft.com/office/drawing/2014/main" id="{16289EC5-6655-88C4-644E-5CB2243B2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6104" y="1498522"/>
            <a:ext cx="6719844" cy="430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4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E5974E-0D17-73F2-5BE6-0AAA52A00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pl-PL" sz="3200"/>
              <a:t>Wsparcie IDE - Sonarlint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3545C5-64B4-0261-86A9-B8AC406CB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406" y="1808747"/>
            <a:ext cx="7833023" cy="3777622"/>
          </a:xfrm>
        </p:spPr>
        <p:txBody>
          <a:bodyPr>
            <a:normAutofit/>
          </a:bodyPr>
          <a:lstStyle/>
          <a:p>
            <a:pPr>
              <a:buClr>
                <a:srgbClr val="FD3267"/>
              </a:buClr>
            </a:pPr>
            <a:r>
              <a:rPr lang="pl-PL" sz="1600" dirty="0">
                <a:solidFill>
                  <a:srgbClr val="000000"/>
                </a:solidFill>
              </a:rPr>
              <a:t>Platforma posiad rozszerzenie do wielu popularnych IDE o nazwie „</a:t>
            </a:r>
            <a:r>
              <a:rPr lang="pl-PL" sz="1600" dirty="0" err="1">
                <a:solidFill>
                  <a:srgbClr val="000000"/>
                </a:solidFill>
              </a:rPr>
              <a:t>Sonarlint</a:t>
            </a:r>
            <a:r>
              <a:rPr lang="pl-PL" sz="1600" dirty="0">
                <a:solidFill>
                  <a:srgbClr val="000000"/>
                </a:solidFill>
              </a:rPr>
              <a:t>”</a:t>
            </a:r>
          </a:p>
          <a:p>
            <a:pPr>
              <a:buClr>
                <a:srgbClr val="FD3267"/>
              </a:buClr>
            </a:pPr>
            <a:r>
              <a:rPr lang="pl-PL" sz="1600" dirty="0">
                <a:solidFill>
                  <a:srgbClr val="000000"/>
                </a:solidFill>
              </a:rPr>
              <a:t>Jest ona dostępna dla wielu popularnych IDE takich jak Visual Studio, </a:t>
            </a:r>
            <a:r>
              <a:rPr lang="pl-PL" sz="1600" dirty="0" err="1">
                <a:solidFill>
                  <a:srgbClr val="000000"/>
                </a:solidFill>
              </a:rPr>
              <a:t>VSCode</a:t>
            </a:r>
            <a:r>
              <a:rPr lang="pl-PL" sz="1600" dirty="0">
                <a:solidFill>
                  <a:srgbClr val="000000"/>
                </a:solidFill>
              </a:rPr>
              <a:t>, IDE firmy </a:t>
            </a:r>
            <a:r>
              <a:rPr lang="pl-PL" sz="1600" dirty="0" err="1">
                <a:solidFill>
                  <a:srgbClr val="000000"/>
                </a:solidFill>
              </a:rPr>
              <a:t>JerBrains</a:t>
            </a:r>
            <a:r>
              <a:rPr lang="pl-PL" sz="1600" dirty="0">
                <a:solidFill>
                  <a:srgbClr val="000000"/>
                </a:solidFill>
              </a:rPr>
              <a:t> czy </a:t>
            </a:r>
            <a:r>
              <a:rPr lang="pl-PL" sz="1600" dirty="0" err="1">
                <a:solidFill>
                  <a:srgbClr val="000000"/>
                </a:solidFill>
              </a:rPr>
              <a:t>Eclpse</a:t>
            </a:r>
            <a:r>
              <a:rPr lang="pl-PL" sz="1600" dirty="0">
                <a:solidFill>
                  <a:srgbClr val="000000"/>
                </a:solidFill>
              </a:rPr>
              <a:t>.</a:t>
            </a:r>
          </a:p>
          <a:p>
            <a:pPr>
              <a:buClr>
                <a:srgbClr val="FD3267"/>
              </a:buClr>
            </a:pPr>
            <a:r>
              <a:rPr lang="pl-PL" sz="1600" dirty="0">
                <a:solidFill>
                  <a:srgbClr val="000000"/>
                </a:solidFill>
              </a:rPr>
              <a:t>Największą zaletą rozszerzenia jest zdolność do wykrywania błędów w kodzie na bieżąco w trakcie pisania. Wskazuje ono miejsce nieprawidłowości oraz na przykładach pokazuje propozycje jego naprawy.</a:t>
            </a:r>
          </a:p>
        </p:txBody>
      </p:sp>
      <p:pic>
        <p:nvPicPr>
          <p:cNvPr id="2056" name="Picture 8" descr="How to Configure SonarLint in Visual Studio Code">
            <a:extLst>
              <a:ext uri="{FF2B5EF4-FFF2-40B4-BE49-F238E27FC236}">
                <a16:creationId xmlns:a16="http://schemas.microsoft.com/office/drawing/2014/main" id="{CE282AB5-D5FC-DF50-C7AE-977566CD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4728" y="4093101"/>
            <a:ext cx="5451627" cy="256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20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47535D-9536-9E54-1C1E-0DE7260E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Wyznaczniki oceny jakości kodu według </a:t>
            </a:r>
            <a:r>
              <a:rPr lang="pl-PL" dirty="0" err="1"/>
              <a:t>SonarQube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A3932D-0780-D0FF-910F-5BFD1DBC2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Platforma opiera się kilku wyznacznikach stanowiących o jakościowym kodzie. Są nimi:</a:t>
            </a:r>
          </a:p>
          <a:p>
            <a:pPr lvl="1"/>
            <a:r>
              <a:rPr lang="pl-PL" dirty="0"/>
              <a:t>Łatwość zrozumienia kodu</a:t>
            </a:r>
          </a:p>
          <a:p>
            <a:pPr lvl="1"/>
            <a:r>
              <a:rPr lang="pl-PL" dirty="0"/>
              <a:t>Łatwość wykrywania błędów w kodzie</a:t>
            </a:r>
          </a:p>
          <a:p>
            <a:pPr lvl="1"/>
            <a:r>
              <a:rPr lang="pl-PL" dirty="0"/>
              <a:t>Łatwość naprawy kodu</a:t>
            </a:r>
          </a:p>
          <a:p>
            <a:pPr lvl="1"/>
            <a:r>
              <a:rPr lang="pl-PL" dirty="0"/>
              <a:t>Zgodność z aktualnymi standardami</a:t>
            </a:r>
          </a:p>
          <a:p>
            <a:pPr lvl="1"/>
            <a:r>
              <a:rPr lang="pl-PL" dirty="0"/>
              <a:t>Uniwersalność – zdolność do aplikowania kodu na wielu platformach/systemach</a:t>
            </a:r>
          </a:p>
        </p:txBody>
      </p:sp>
    </p:spTree>
    <p:extLst>
      <p:ext uri="{BB962C8B-B14F-4D97-AF65-F5344CB8AC3E}">
        <p14:creationId xmlns:p14="http://schemas.microsoft.com/office/powerpoint/2010/main" val="1892865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3AD4BD-95F7-2D9B-FA70-3D5ABB6CEE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7" t="636" r="2151" b="-643"/>
          <a:stretch/>
        </p:blipFill>
        <p:spPr bwMode="auto">
          <a:xfrm>
            <a:off x="47711" y="2017668"/>
            <a:ext cx="7348605" cy="444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9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BB6D159-7EB1-C602-EB1C-11A0B801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500">
                <a:solidFill>
                  <a:srgbClr val="FEFFFF"/>
                </a:solidFill>
              </a:rPr>
              <a:t>Proces wytwarzania jakościowego oprogramowania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483749-0C54-EF19-50FE-776CC6F74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6316" y="2072148"/>
            <a:ext cx="4690593" cy="45646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Przy pomocy platformy możemy zrealizować następujący proces wytwarzania oprogramowania: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pl-PL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Bieżące wskazywanie lepszych rozwiązań w trakcie produkcji kodu(</a:t>
            </a:r>
            <a:r>
              <a:rPr lang="pl-PL" sz="1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Sonarlint</a:t>
            </a:r>
            <a:r>
              <a:rPr lang="pl-PL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pl-PL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Zbudowanie produktu wraz z uruchomieniem testów.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pl-PL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Weryfikacja wyników testów pod względem zgodności z wymaganiami zawartymi w </a:t>
            </a:r>
            <a:r>
              <a:rPr lang="pl-PL" sz="1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Quality</a:t>
            </a:r>
            <a:r>
              <a:rPr lang="pl-PL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l-PL" sz="1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Gate</a:t>
            </a:r>
            <a:r>
              <a:rPr lang="pl-PL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pl-PL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Zastosowanie podejścia „</a:t>
            </a:r>
            <a:r>
              <a:rPr lang="pl-PL" sz="1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Clean</a:t>
            </a:r>
            <a:r>
              <a:rPr lang="pl-PL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as </a:t>
            </a:r>
            <a:r>
              <a:rPr lang="pl-PL" sz="1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You</a:t>
            </a:r>
            <a:r>
              <a:rPr lang="pl-PL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l-PL" sz="1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Code</a:t>
            </a:r>
            <a:r>
              <a:rPr lang="pl-PL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 – koncentrowania się na tworzeniu nowego kodu na jak najwyższym standardzie.</a:t>
            </a:r>
          </a:p>
        </p:txBody>
      </p:sp>
    </p:spTree>
    <p:extLst>
      <p:ext uri="{BB962C8B-B14F-4D97-AF65-F5344CB8AC3E}">
        <p14:creationId xmlns:p14="http://schemas.microsoft.com/office/powerpoint/2010/main" val="315369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FBEE40-B3AE-45B9-1CCB-DE07A360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Raporty generowane przez </a:t>
            </a:r>
            <a:r>
              <a:rPr lang="pl-PL" dirty="0" err="1"/>
              <a:t>SonarQube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94330F-8393-3DE0-F28E-34C4BC5D5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Raporty tworzone przez </a:t>
            </a:r>
            <a:r>
              <a:rPr lang="pl-PL" dirty="0" err="1"/>
              <a:t>SonarQube</a:t>
            </a:r>
            <a:r>
              <a:rPr lang="pl-PL" dirty="0"/>
              <a:t> zawierają podsumowanie z analizy jakości kodu pod różnymi zakresami.</a:t>
            </a:r>
          </a:p>
          <a:p>
            <a:r>
              <a:rPr lang="pl-PL" dirty="0"/>
              <a:t>Jednym z nich jest zakres podsumowywanego kodu. Raport podaje statystyki zarówno dla danego programu/aplikacji, dla całego projektu, jak i całej firmy.</a:t>
            </a:r>
          </a:p>
          <a:p>
            <a:r>
              <a:rPr lang="pl-PL" dirty="0"/>
              <a:t>Podsumowuje zarówno kolejne zmiany, jak i wzrost/spadek ilości wrażliwego/błędnego kodu względem poprzednich wersji.</a:t>
            </a:r>
          </a:p>
        </p:txBody>
      </p:sp>
    </p:spTree>
    <p:extLst>
      <p:ext uri="{BB962C8B-B14F-4D97-AF65-F5344CB8AC3E}">
        <p14:creationId xmlns:p14="http://schemas.microsoft.com/office/powerpoint/2010/main" val="2738349537"/>
      </p:ext>
    </p:extLst>
  </p:cSld>
  <p:clrMapOvr>
    <a:masterClrMapping/>
  </p:clrMapOvr>
</p:sld>
</file>

<file path=ppt/theme/theme1.xml><?xml version="1.0" encoding="utf-8"?>
<a:theme xmlns:a="http://schemas.openxmlformats.org/drawingml/2006/main" name="Smuga">
  <a:themeElements>
    <a:clrScheme name="Smuga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Smug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mug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77b9fc0-2ce8-4bcb-94bd-6425c95485f9">
      <Terms xmlns="http://schemas.microsoft.com/office/infopath/2007/PartnerControls"/>
    </lcf76f155ced4ddcb4097134ff3c332f>
    <TaxCatchAll xmlns="079306cc-67cb-484e-b6a9-638cbe39755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24A0A4C6EF140835B88BB90D4FD76" ma:contentTypeVersion="8" ma:contentTypeDescription="Utwórz nowy dokument." ma:contentTypeScope="" ma:versionID="12461698106614fbcb36b59ce00d9881">
  <xsd:schema xmlns:xsd="http://www.w3.org/2001/XMLSchema" xmlns:xs="http://www.w3.org/2001/XMLSchema" xmlns:p="http://schemas.microsoft.com/office/2006/metadata/properties" xmlns:ns2="677b9fc0-2ce8-4bcb-94bd-6425c95485f9" xmlns:ns3="079306cc-67cb-484e-b6a9-638cbe397550" targetNamespace="http://schemas.microsoft.com/office/2006/metadata/properties" ma:root="true" ma:fieldsID="90276be0076add70652f9cb4264b279f" ns2:_="" ns3:_="">
    <xsd:import namespace="677b9fc0-2ce8-4bcb-94bd-6425c95485f9"/>
    <xsd:import namespace="079306cc-67cb-484e-b6a9-638cbe3975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7b9fc0-2ce8-4bcb-94bd-6425c95485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Tagi obrazów" ma:readOnly="false" ma:fieldId="{5cf76f15-5ced-4ddc-b409-7134ff3c332f}" ma:taxonomyMulti="true" ma:sspId="fb4859f3-8bf9-4577-ab03-fd2eede256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9306cc-67cb-484e-b6a9-638cbe39755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1db4782-00ec-4daf-bdd5-41a8881bfc70}" ma:internalName="TaxCatchAll" ma:showField="CatchAllData" ma:web="079306cc-67cb-484e-b6a9-638cbe39755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C0AF4F-F944-4C15-A412-60009D5218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228685-70EA-474D-9F94-64E74C3F0EC5}">
  <ds:schemaRefs>
    <ds:schemaRef ds:uri="http://schemas.microsoft.com/office/2006/metadata/properties"/>
    <ds:schemaRef ds:uri="http://schemas.microsoft.com/office/infopath/2007/PartnerControls"/>
    <ds:schemaRef ds:uri="677b9fc0-2ce8-4bcb-94bd-6425c95485f9"/>
    <ds:schemaRef ds:uri="079306cc-67cb-484e-b6a9-638cbe397550"/>
  </ds:schemaRefs>
</ds:datastoreItem>
</file>

<file path=customXml/itemProps3.xml><?xml version="1.0" encoding="utf-8"?>
<ds:datastoreItem xmlns:ds="http://schemas.openxmlformats.org/officeDocument/2006/customXml" ds:itemID="{73ED0484-47D7-42EC-B8AB-00416AE10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7b9fc0-2ce8-4bcb-94bd-6425c95485f9"/>
    <ds:schemaRef ds:uri="079306cc-67cb-484e-b6a9-638cbe3975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746</TotalTime>
  <Words>396</Words>
  <Application>Microsoft Office PowerPoint</Application>
  <PresentationFormat>Panoramiczny</PresentationFormat>
  <Paragraphs>43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Gill Sans MT</vt:lpstr>
      <vt:lpstr>Wingdings 3</vt:lpstr>
      <vt:lpstr>Smuga</vt:lpstr>
      <vt:lpstr>Prezentacja programu PowerPoint</vt:lpstr>
      <vt:lpstr>Nazwa programu i jego krótki opis</vt:lpstr>
      <vt:lpstr>Co obejmuje narzędzie</vt:lpstr>
      <vt:lpstr>Quality Gate</vt:lpstr>
      <vt:lpstr>Wsparcie IDE - Sonarlint</vt:lpstr>
      <vt:lpstr>Wyznaczniki oceny jakości kodu według SonarQube</vt:lpstr>
      <vt:lpstr>Proces wytwarzania jakościowego oprogramowania</vt:lpstr>
      <vt:lpstr>Raporty generowane przez SonarQube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JStanik</dc:creator>
  <cp:lastModifiedBy>Relidzyński Radosław</cp:lastModifiedBy>
  <cp:revision>25</cp:revision>
  <dcterms:created xsi:type="dcterms:W3CDTF">2020-06-25T19:25:47Z</dcterms:created>
  <dcterms:modified xsi:type="dcterms:W3CDTF">2023-01-15T21:25:43Z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0x0101000FE24A0A4C6EF140835B88BB90D4FD76</vt:lpwstr>
  </property>
</Properties>
</file>