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5143500" cx="9144000"/>
  <p:notesSz cx="6858000" cy="9144000"/>
  <p:embeddedFontLst>
    <p:embeddedFont>
      <p:font typeface="Roboto Medium"/>
      <p:regular r:id="rId101"/>
      <p:bold r:id="rId102"/>
      <p:italic r:id="rId103"/>
      <p:boldItalic r:id="rId104"/>
    </p:embeddedFont>
    <p:embeddedFont>
      <p:font typeface="Roboto"/>
      <p:regular r:id="rId105"/>
      <p:bold r:id="rId106"/>
      <p:italic r:id="rId107"/>
      <p:boldItalic r:id="rId108"/>
    </p:embeddedFont>
    <p:embeddedFont>
      <p:font typeface="Roboto Light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6ED72-6A5B-4784-B3D3-ECCAA26BEDAA}">
  <a:tblStyle styleId="{D416ED72-6A5B-4784-B3D3-ECCAA26BE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-italic.fntdata"/><Relationship Id="rId106" Type="http://schemas.openxmlformats.org/officeDocument/2006/relationships/font" Target="fonts/Roboto-bold.fntdata"/><Relationship Id="rId105" Type="http://schemas.openxmlformats.org/officeDocument/2006/relationships/font" Target="fonts/Roboto-regular.fntdata"/><Relationship Id="rId104" Type="http://schemas.openxmlformats.org/officeDocument/2006/relationships/font" Target="fonts/RobotoMedium-boldItalic.fntdata"/><Relationship Id="rId109" Type="http://schemas.openxmlformats.org/officeDocument/2006/relationships/font" Target="fonts/RobotoLight-regular.fntdata"/><Relationship Id="rId108" Type="http://schemas.openxmlformats.org/officeDocument/2006/relationships/font" Target="fonts/Roboto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Medium-italic.fntdata"/><Relationship Id="rId102" Type="http://schemas.openxmlformats.org/officeDocument/2006/relationships/font" Target="fonts/RobotoMedium-bold.fntdata"/><Relationship Id="rId101" Type="http://schemas.openxmlformats.org/officeDocument/2006/relationships/font" Target="fonts/RobotoMedium-regular.fntdata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RobotoLight-bold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2" Type="http://schemas.openxmlformats.org/officeDocument/2006/relationships/font" Target="fonts/RobotoLight-boldItalic.fntdata"/><Relationship Id="rId111" Type="http://schemas.openxmlformats.org/officeDocument/2006/relationships/font" Target="fonts/RobotoLight-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tochis/2947187311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on.cs161.org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tdXmKUv3ppLGTWGKVVk_m0JVHhJZXPj3hCAvcqkt-jeNGXw/viewform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952b932e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952b932e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https://www.flickr.com/photos/tochis/2947187311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952b932ea_0_7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952b932ea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952b932ea_0_7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952b932ea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6f75162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a6f751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a6f75162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a6f7516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a6f75162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a6f7516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EvanBot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a6f75162_0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a6f751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6f75162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a6f7516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a6f75162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a6f7516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6f75162_0_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6f7516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6f75162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6f7516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952b932ea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952b932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a6f75162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a6f7516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a6f75162_0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a6f7516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952b932ea_0_7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952b932ea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a6f75162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a6f7516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https://docs.google.com/forms/d/e/1FAIpQLSctdXmKUv3ppLGTWGKVVk_m0JVHhJZXPj3hCAvcqkt-jeNGXw/viewform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a6f75162_0_6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a6f75162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cce447217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cce4472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a176635dc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a176635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a176635dc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a176635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a176635dc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a176635d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a176635d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a176635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8f7f4b18_0_1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8f7f4b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a176635dc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a176635d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a176635dc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5a176635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a176635dc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5a176635d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a176635dc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5a176635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a176635dc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5a176635d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a176635dc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a176635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a176635dc_0_2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5a176635d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a176635dc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a176635d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a176635dc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5a176635d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a176635dc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a176635d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ca586dfd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ca586d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a176635dc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a176635d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a176635dc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a176635d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a176635dc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a176635d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a176635dc_0_2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a176635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a176635dc_0_2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a176635d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cce447217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cce4472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952b932ea_0_8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952b932e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ce447217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cce4472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cce447217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cce4472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d339e3524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d339e35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a586dfd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a586d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d339e3524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d339e35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cce447217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cce4472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http://grepcode.com/file/repository.grepcode.com/java/root/jdk/openjdk/8u40-b25/java/util/Collection.java#Collection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a6f75162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a6f7516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8952b932ea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8952b932e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952b932ea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952b932e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cce447217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cce4472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cce4472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cce4472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f8f7f4b18_0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f8f7f4b1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a176635dc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a176635d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5a176635dc_0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5a176635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ca586dfd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ca586d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a176635dc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a176635d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a176635dc_0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5a176635d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a176635dc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a176635d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a176635dc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a176635d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a176635dc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5a176635d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5a176635dc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5a176635d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f8f7f4b18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f8f7f4b1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cce447217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cce4472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952b932ea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952b932e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952b932ea_0_6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952b932e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52b932ea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952b932e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4f8f7f4b18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4f8f7f4b1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cce447217_0_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cce4472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55f86f046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55f86f0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5ae7c5d36e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5ae7c5d3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5ae7c5d36e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5ae7c5d3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5ae7c5d36e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5ae7c5d3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cce447217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cce4472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55f86f046e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55f86f0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5a176635dc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5a176635d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5a176635dc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5a176635d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6f75162_0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6f7516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a176635dc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5a176635d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5a176635dc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5a176635d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a176635dc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5a176635d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5a176635dc_0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5a176635d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76635dc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76635d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5a176635d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5a176635d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a176635dc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5a176635d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5a176635dc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5a176635d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f922fa56b_2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f922fa56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a176635dc_0_4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a176635d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922fa56b_2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922fa56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5f86f046e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5f86f04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cce447217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4cce44721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8952b932ea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8952b932e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8952b932ea_0_8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8952b932ea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8952b932ea_0_3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8952b932e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8952b932ea_0_8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8952b932e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AdoptOpenJDK/openjdk-jdk11/blob/999dbd4192d0f819cb5224f26e9e7fa75ca6f289/src/java.base/share/classes/java/lang/Iterable.java" TargetMode="External"/><Relationship Id="rId4" Type="http://schemas.openxmlformats.org/officeDocument/2006/relationships/hyperlink" Target="https://github.com/AdoptOpenJDK/openjdk-jdk11/blob/999dbd4192d0f819cb5224f26e9e7fa75ca6f289/src/java.base/share/classes/java/util/Set.java" TargetMode="External"/><Relationship Id="rId5" Type="http://schemas.openxmlformats.org/officeDocument/2006/relationships/hyperlink" Target="https://github.com/AdoptOpenJDK/openjdk-jdk11/blob/999dbd4192d0f819cb5224f26e9e7fa75ca6f289/src/java.base/share/classes/java/util/Collection.jav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hub.com/AdoptOpenJDK/openjdk-jdk11/blob/999dbd4192d0f819cb5224f26e9e7fa75ca6f289/src/java.base/share/classes/java/io/PrintStream.java#L896" TargetMode="External"/><Relationship Id="rId4" Type="http://schemas.openxmlformats.org/officeDocument/2006/relationships/hyperlink" Target="https://github.com/AdoptOpenJDK/openjdk-jdk11/blob/f0ef2826d2116f4e0c0ed21f8d54fe9d0706504e/src/java.base/share/classes/java/lang/String.java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ithub.com/AdoptOpenJDK/openjdk-jdk11/blob/999dbd4192d0f819cb5224f26e9e7fa75ca6f289/src/java.base/share/classes/java/lang/Object.java#L245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AdoptOpenJDK/openjdk-jdk11/blob/999dbd4192d0f819cb5224f26e9e7fa75ca6f289/src/java.base/share/classes/java/lang/Object.java#L157" TargetMode="External"/><Relationship Id="rId4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github.com/openjdk/jdk17/blob/master/src/java.base/share/classes/java/lang/Object.java#L162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ocs.google.com/presentation/d/1f6hTbVBk4FzVPSfMrx0nHKJpFBrRbdD2elioMmYktvg/edit#slide=id.g4f922fa56b_2_47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965250"/>
            <a:ext cx="3663600" cy="27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Iterators, Object Methods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11 (Inheritance 4)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25" y="253400"/>
            <a:ext cx="4560051" cy="3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</a:t>
            </a:r>
            <a:endParaRPr/>
          </a:p>
        </p:txBody>
      </p:sp>
      <p:sp>
        <p:nvSpPr>
          <p:cNvPr id="218" name="Google Shape;21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enhanced for loop works by first calling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.iterator</a:t>
            </a:r>
            <a:r>
              <a:rPr lang="en"/>
              <a:t> method of the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returns an object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/>
              <a:t> interface has its own API for fetching values one-by-one: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/>
              <a:t>: Tells us whether there are more values.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/>
              <a:t>: gets the next value.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the Enhanced For Loop Work?</a:t>
            </a:r>
            <a:endParaRPr/>
          </a:p>
        </p:txBody>
      </p:sp>
      <p:cxnSp>
        <p:nvCxnSpPr>
          <p:cNvPr id="226" name="Google Shape;226;p34"/>
          <p:cNvCxnSpPr/>
          <p:nvPr/>
        </p:nvCxnSpPr>
        <p:spPr>
          <a:xfrm rot="10800000">
            <a:off x="2681776" y="3442526"/>
            <a:ext cx="7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4"/>
          <p:cNvSpPr txBox="1"/>
          <p:nvPr/>
        </p:nvSpPr>
        <p:spPr>
          <a:xfrm>
            <a:off x="3427525" y="3240672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What is missing?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238725" y="3082950"/>
            <a:ext cx="3883800" cy="127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222425" y="2599100"/>
            <a:ext cx="4839300" cy="214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2186250" y="942000"/>
            <a:ext cx="47565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Iteration Really Works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1238462" y="963738"/>
            <a:ext cx="990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.java: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243000" y="4324125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“Nice” iteration.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4222525" y="4742400"/>
            <a:ext cx="251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“Ugly” iteration.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07050" y="1368200"/>
            <a:ext cx="85206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Set&lt;Integer&gt;</a:t>
            </a:r>
            <a:r>
              <a:rPr lang="en"/>
              <a:t> called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that case, we can iterate with either of the two </a:t>
            </a:r>
            <a:r>
              <a:rPr lang="en"/>
              <a:t>equivalent</a:t>
            </a:r>
            <a:r>
              <a:rPr lang="en"/>
              <a:t> pieces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code is </a:t>
            </a:r>
            <a:r>
              <a:rPr lang="en"/>
              <a:t>shorthand</a:t>
            </a:r>
            <a:r>
              <a:rPr lang="en"/>
              <a:t> for </a:t>
            </a:r>
            <a:r>
              <a:rPr lang="en"/>
              <a:t>right</a:t>
            </a:r>
            <a:r>
              <a:rPr lang="en"/>
              <a:t>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6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7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58" name="Google Shape;258;p37"/>
          <p:cNvCxnSpPr/>
          <p:nvPr/>
        </p:nvCxnSpPr>
        <p:spPr>
          <a:xfrm>
            <a:off x="3816345" y="36369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7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8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71" name="Google Shape;271;p38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8"/>
          <p:cNvSpPr/>
          <p:nvPr/>
        </p:nvSpPr>
        <p:spPr>
          <a:xfrm>
            <a:off x="1968275" y="980300"/>
            <a:ext cx="669000" cy="495300"/>
          </a:xfrm>
          <a:prstGeom prst="wedgeRoundRectCallout">
            <a:avLst>
              <a:gd fmla="val -39361" name="adj1"/>
              <a:gd fmla="val 72789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39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84" name="Google Shape;284;p39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9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82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295" name="Google Shape;295;p40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0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297" name="Google Shape;297;p40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0"/>
          <p:cNvSpPr/>
          <p:nvPr/>
        </p:nvSpPr>
        <p:spPr>
          <a:xfrm>
            <a:off x="1537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graphicFrame>
        <p:nvGraphicFramePr>
          <p:cNvPr id="308" name="Google Shape;308;p41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1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10" name="Google Shape;310;p41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1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23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42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22" name="Google Shape;322;p42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2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/>
          <p:nvPr/>
        </p:nvSpPr>
        <p:spPr>
          <a:xfrm>
            <a:off x="24522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True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Today’s Goal: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Goal: ArraySet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43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43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35" name="Google Shape;335;p43"/>
          <p:cNvCxnSpPr/>
          <p:nvPr/>
        </p:nvCxnSpPr>
        <p:spPr>
          <a:xfrm>
            <a:off x="3796813" y="4505975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3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42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Iterators Work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alternate, uglier way to iterate through a Set is to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6" name="Google Shape;346;p44"/>
          <p:cNvGraphicFramePr/>
          <p:nvPr/>
        </p:nvGraphicFramePr>
        <p:xfrm>
          <a:off x="1127513" y="23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{D416ED72-6A5B-4784-B3D3-ECCAA26BEDAA}</a:tableStyleId>
              </a:tblPr>
              <a:tblGrid>
                <a:gridCol w="966375"/>
                <a:gridCol w="966375"/>
                <a:gridCol w="966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44"/>
          <p:cNvSpPr txBox="1"/>
          <p:nvPr/>
        </p:nvSpPr>
        <p:spPr>
          <a:xfrm>
            <a:off x="286663" y="2405200"/>
            <a:ext cx="842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javaset</a:t>
            </a:r>
            <a:r>
              <a:rPr lang="en"/>
              <a:t>:</a:t>
            </a:r>
            <a:endParaRPr/>
          </a:p>
        </p:txBody>
      </p:sp>
      <p:cxnSp>
        <p:nvCxnSpPr>
          <p:cNvPr id="348" name="Google Shape;348;p44"/>
          <p:cNvCxnSpPr/>
          <p:nvPr/>
        </p:nvCxnSpPr>
        <p:spPr>
          <a:xfrm>
            <a:off x="3796813" y="4218552"/>
            <a:ext cx="43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4"/>
          <p:cNvSpPr txBox="1"/>
          <p:nvPr/>
        </p:nvSpPr>
        <p:spPr>
          <a:xfrm>
            <a:off x="5273825" y="1412725"/>
            <a:ext cx="2899200" cy="14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IteratorDemo.java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650" y="1164334"/>
            <a:ext cx="964524" cy="118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3442850" y="1082562"/>
            <a:ext cx="669000" cy="495300"/>
          </a:xfrm>
          <a:prstGeom prst="wedgeRoundRectCallout">
            <a:avLst>
              <a:gd fmla="val 47403" name="adj1"/>
              <a:gd fmla="val 71038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False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iterator, next, hasNext for ArraySet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iterator, next, hasNext for ArraySet</a:t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11, CS61B, Spring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an iterator()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</a:t>
            </a:r>
            <a:r>
              <a:rPr lang="en"/>
              <a:t>Set</a:t>
            </a:r>
            <a:r>
              <a:rPr lang="en"/>
              <a:t>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next/hasNext() methods?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 yellkey.com/</a:t>
            </a:r>
            <a:r>
              <a:rPr lang="en">
                <a:solidFill>
                  <a:srgbClr val="38761D"/>
                </a:solidFill>
              </a:rPr>
              <a:t>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the Enhanced For Loop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secret: </a:t>
            </a:r>
            <a:r>
              <a:rPr lang="en" u="sng"/>
              <a:t>The code on the left is just shorthand for the code on the right</a:t>
            </a:r>
            <a:r>
              <a:rPr lang="en"/>
              <a:t>. For code on right to compile, which checks does the compiler need to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Set interface have an iterator() method?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Set interface have next/hasNext() methods?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Does the Iterator interface have an iterator method?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Does the Iterator interface have next/hasNext() methods?</a:t>
            </a:r>
            <a:endParaRPr b="1"/>
          </a:p>
        </p:txBody>
      </p:sp>
      <p:sp>
        <p:nvSpPr>
          <p:cNvPr id="375" name="Google Shape;375;p47"/>
          <p:cNvSpPr txBox="1"/>
          <p:nvPr/>
        </p:nvSpPr>
        <p:spPr>
          <a:xfrm>
            <a:off x="1315925" y="2656650"/>
            <a:ext cx="67728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238775" y="3664250"/>
            <a:ext cx="3883800" cy="117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4222550" y="3389725"/>
            <a:ext cx="4839300" cy="16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seer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341400" y="2718450"/>
            <a:ext cx="4274700" cy="12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Ugly Iteration in ArraySets</a:t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1625375" y="2128900"/>
            <a:ext cx="17304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222375" y="3178025"/>
            <a:ext cx="4839300" cy="19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2" name="Google Shape;39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50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in Java and Python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Today’s goal: Build an implementation of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be implementing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/>
              <a:t> (for now).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from basic implementation, we’ll add some “industrial strength” features to the ArraySet like iteration, comparison, and toString.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176100" y="1869600"/>
            <a:ext cx="52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no effect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564109" y="1869600"/>
            <a:ext cx="3458100" cy="190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550">
                <a:solidFill>
                  <a:srgbClr val="F4846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50">
                <a:solidFill>
                  <a:srgbClr val="F8B66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"Toronto"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"Minneapolis"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# no effect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550">
                <a:solidFill>
                  <a:srgbClr val="8C919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"Taipei"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E2E3E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"Oakland" </a:t>
            </a:r>
            <a:r>
              <a:rPr lang="en" sz="155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5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s)</a:t>
            </a:r>
            <a:endParaRPr sz="15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960225" y="3856900"/>
            <a:ext cx="3206400" cy="117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SetExample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python set_example.py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401425" y="488675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27" name="Google Shape;427;p5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34" name="Google Shape;434;p5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1" name="Google Shape;441;p5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5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5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69" name="Google Shape;469;p60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76" name="Google Shape;476;p6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83" name="Google Shape;483;p6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6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r>
              <a:rPr lang="en"/>
              <a:t>: A class ArraySet with the following methods: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add(value)</a:t>
            </a:r>
            <a:r>
              <a:rPr lang="en"/>
              <a:t>: Add the value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if it is not already present.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contains(value)</a:t>
            </a:r>
            <a:r>
              <a:rPr lang="en"/>
              <a:t>: 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contains the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: Returns number of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simplicity, </a:t>
            </a:r>
            <a:r>
              <a:rPr lang="en"/>
              <a:t>I’ll ignore resizing.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functionality is quite straightforward, so I’ll avoid live coding.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0" name="Google Shape;490;p6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6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497" name="Google Shape;497;p6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6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04" name="Google Shape;504;p6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6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1" name="Google Shape;511;p6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18" name="Google Shape;518;p6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6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/>
        </p:nvSpPr>
        <p:spPr>
          <a:xfrm>
            <a:off x="306675" y="2107226"/>
            <a:ext cx="8089800" cy="298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8"/>
          <p:cNvSpPr txBox="1"/>
          <p:nvPr/>
        </p:nvSpPr>
        <p:spPr>
          <a:xfrm>
            <a:off x="4044975" y="3980727"/>
            <a:ext cx="4541400" cy="104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support ugly iteration: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that we return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</p:txBody>
      </p:sp>
      <p:sp>
        <p:nvSpPr>
          <p:cNvPr id="527" name="Google Shape;527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</a:t>
            </a:r>
            <a:r>
              <a:rPr lang="en"/>
              <a:t>ArraySet iterator Method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</a:t>
            </a:r>
            <a:endParaRPr/>
          </a:p>
        </p:txBody>
      </p:sp>
      <p:sp>
        <p:nvSpPr>
          <p:cNvPr id="534" name="Google Shape;53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code now supports “ugly” iteration, but enhanced for loop still doesn’t work.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problem: Java isn’t smart enough to realize that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has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there’s an interface for that.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/>
        </p:nvSpPr>
        <p:spPr>
          <a:xfrm>
            <a:off x="304225" y="3310425"/>
            <a:ext cx="6417600" cy="124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public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loop, we need to make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also some default methods in Iterable, not shown.</a:t>
            </a:r>
            <a:endParaRPr/>
          </a:p>
        </p:txBody>
      </p:sp>
      <p:sp>
        <p:nvSpPr>
          <p:cNvPr id="549" name="Google Shape;549;p71"/>
          <p:cNvSpPr txBox="1"/>
          <p:nvPr/>
        </p:nvSpPr>
        <p:spPr>
          <a:xfrm>
            <a:off x="1349550" y="202220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For-each Iteration And ArraySets</a:t>
            </a:r>
            <a:endParaRPr/>
          </a:p>
        </p:txBody>
      </p:sp>
      <p:sp>
        <p:nvSpPr>
          <p:cNvPr id="551" name="Google Shape;551;p71"/>
          <p:cNvSpPr/>
          <p:nvPr/>
        </p:nvSpPr>
        <p:spPr>
          <a:xfrm>
            <a:off x="6811650" y="3639150"/>
            <a:ext cx="2094000" cy="44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2" name="Google Shape;552;p71"/>
          <p:cNvCxnSpPr>
            <a:stCxn id="551" idx="0"/>
            <a:endCxn id="553" idx="2"/>
          </p:cNvCxnSpPr>
          <p:nvPr/>
        </p:nvCxnSpPr>
        <p:spPr>
          <a:xfrm rot="10800000">
            <a:off x="7858650" y="2631750"/>
            <a:ext cx="0" cy="10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71"/>
          <p:cNvSpPr/>
          <p:nvPr/>
        </p:nvSpPr>
        <p:spPr>
          <a:xfrm>
            <a:off x="6997500" y="2189850"/>
            <a:ext cx="17223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7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04800" y="684425"/>
            <a:ext cx="5048700" cy="342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[])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Object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505850" y="678275"/>
            <a:ext cx="3504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Array implementation of a Set: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an array as the core data structure.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Checks to see if x is in the underlying array, and if not, adds it.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 rot="10800000">
            <a:off x="3196775" y="2511650"/>
            <a:ext cx="0" cy="1785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8"/>
          <p:cNvSpPr txBox="1"/>
          <p:nvPr/>
        </p:nvSpPr>
        <p:spPr>
          <a:xfrm>
            <a:off x="2865000" y="4296950"/>
            <a:ext cx="341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"Unchecked cast" compiler warning here. Nothing we can do about it.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Iteration</a:t>
            </a:r>
            <a:endParaRPr/>
          </a:p>
        </p:txBody>
      </p:sp>
      <p:sp>
        <p:nvSpPr>
          <p:cNvPr id="566" name="Google Shape;566;p7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an iterator (a.k.a. seer) into ME */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ArraySetIterator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wizPos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7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/>
        </p:nvSpPr>
        <p:spPr>
          <a:xfrm>
            <a:off x="304175" y="2853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74"/>
          <p:cNvSpPr txBox="1"/>
          <p:nvPr/>
        </p:nvSpPr>
        <p:spPr>
          <a:xfrm>
            <a:off x="1349375" y="1793550"/>
            <a:ext cx="4274700" cy="9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304100" y="3996150"/>
            <a:ext cx="6417600" cy="102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Iterable Interface</a:t>
            </a:r>
            <a:endParaRPr/>
          </a:p>
        </p:txBody>
      </p:sp>
      <p:sp>
        <p:nvSpPr>
          <p:cNvPr id="576" name="Google Shape;576;p74"/>
          <p:cNvSpPr txBox="1"/>
          <p:nvPr>
            <p:ph idx="1" type="body"/>
          </p:nvPr>
        </p:nvSpPr>
        <p:spPr>
          <a:xfrm>
            <a:off x="107050" y="402200"/>
            <a:ext cx="85206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the way, this is </a:t>
            </a:r>
            <a:r>
              <a:rPr lang="en"/>
              <a:t>how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/>
              <a:t> works as well.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for Iterable: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, Set: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, Collection: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4"/>
          <p:cNvSpPr/>
          <p:nvPr/>
        </p:nvSpPr>
        <p:spPr>
          <a:xfrm>
            <a:off x="6950675" y="3639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Set&lt;E&gt;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8" name="Google Shape;578;p74"/>
          <p:cNvCxnSpPr>
            <a:stCxn id="577" idx="0"/>
            <a:endCxn id="579" idx="2"/>
          </p:cNvCxnSpPr>
          <p:nvPr/>
        </p:nvCxnSpPr>
        <p:spPr>
          <a:xfrm rot="10800000">
            <a:off x="7976525" y="2878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74"/>
          <p:cNvSpPr/>
          <p:nvPr/>
        </p:nvSpPr>
        <p:spPr>
          <a:xfrm>
            <a:off x="6950676" y="1235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Iterable&lt;T&gt;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74"/>
          <p:cNvSpPr/>
          <p:nvPr/>
        </p:nvSpPr>
        <p:spPr>
          <a:xfrm>
            <a:off x="6950676" y="2437150"/>
            <a:ext cx="2051700" cy="44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1" name="Google Shape;581;p74"/>
          <p:cNvCxnSpPr>
            <a:stCxn id="579" idx="0"/>
            <a:endCxn id="580" idx="2"/>
          </p:cNvCxnSpPr>
          <p:nvPr/>
        </p:nvCxnSpPr>
        <p:spPr>
          <a:xfrm rot="10800000">
            <a:off x="7976526" y="1676950"/>
            <a:ext cx="0" cy="7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Summary</a:t>
            </a:r>
            <a:endParaRPr/>
          </a:p>
        </p:txBody>
      </p:sp>
      <p:sp>
        <p:nvSpPr>
          <p:cNvPr id="587" name="Google Shape;587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the enhanced for loop: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"/>
              <a:t> method to your class that returns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Iterator&lt;T&gt;</a:t>
            </a:r>
            <a:r>
              <a:rPr lang="en"/>
              <a:t> returned should have a useful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hasNext()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implements Iterable&lt;T&gt;</a:t>
            </a:r>
            <a:r>
              <a:rPr lang="en"/>
              <a:t> to the line defining your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do this in project 1C.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toString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3" name="Google Shape;593;p7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</a:t>
            </a:r>
            <a:endParaRPr/>
          </a:p>
        </p:txBody>
      </p:sp>
      <p:sp>
        <p:nvSpPr>
          <p:cNvPr id="594" name="Google Shape;594;p7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600" name="Google Shape;600;p77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601" name="Google Shape;601;p77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3" name="Google Shape;603;p77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7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5" name="Google Shape;605;p77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06" name="Google Shape;606;p77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you’re curious: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println</a:t>
            </a:r>
            <a:r>
              <a:rPr lang="en"/>
              <a:t> calls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String.valueOf</a:t>
            </a:r>
            <a:r>
              <a:rPr lang="en"/>
              <a:t> which calls toString</a:t>
            </a:r>
            <a:endParaRPr/>
          </a:p>
        </p:txBody>
      </p:sp>
      <p:sp>
        <p:nvSpPr>
          <p:cNvPr id="612" name="Google Shape;612;p78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14" name="Google Shape;614;p78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JavaSetPrintDemo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23, 42]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toString()</a:t>
            </a:r>
            <a:r>
              <a:rPr lang="en"/>
              <a:t> method provides a string representation of an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System.out.println(Object x)</a:t>
            </a:r>
            <a:r>
              <a:rPr lang="en"/>
              <a:t>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x.toString()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implementation of toString() in Object</a:t>
            </a:r>
            <a:r>
              <a:rPr lang="en"/>
              <a:t> is the the name of the class, then an @ sign, then the memory location of the object.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61C for what the “memory location” really means.</a:t>
            </a:r>
            <a:endParaRPr/>
          </a:p>
        </p:txBody>
      </p:sp>
      <p:sp>
        <p:nvSpPr>
          <p:cNvPr id="620" name="Google Shape;62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toString()</a:t>
            </a:r>
            <a:endParaRPr/>
          </a:p>
        </p:txBody>
      </p:sp>
      <p:sp>
        <p:nvSpPr>
          <p:cNvPr id="621" name="Google Shape;621;p79"/>
          <p:cNvSpPr txBox="1"/>
          <p:nvPr/>
        </p:nvSpPr>
        <p:spPr>
          <a:xfrm>
            <a:off x="6071750" y="4213950"/>
            <a:ext cx="2883000" cy="8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ArraySetPrintDemo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ArraySet@75412c2f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79"/>
          <p:cNvSpPr txBox="1"/>
          <p:nvPr/>
        </p:nvSpPr>
        <p:spPr>
          <a:xfrm>
            <a:off x="147750" y="2591675"/>
            <a:ext cx="5857500" cy="190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</a:t>
            </a:r>
            <a:r>
              <a:rPr lang="en"/>
              <a:t>toString</a:t>
            </a:r>
            <a:endParaRPr/>
          </a:p>
        </p:txBody>
      </p:sp>
      <p:sp>
        <p:nvSpPr>
          <p:cNvPr id="628" name="Google Shape;62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implementing toString for ArraySet.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34" name="Google Shape;634;p81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8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1" name="Google Shape;641;p82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8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(Basic Implementation)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5487825" y="1295050"/>
            <a:ext cx="3287700" cy="20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43000" y="837850"/>
            <a:ext cx="5013600" cy="28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514925" y="3869225"/>
            <a:ext cx="30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also throw an IllegalArgumentException if you want to disallow null. See the videos for more details on exceptions.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 rot="10800000">
            <a:off x="3393950" y="1816450"/>
            <a:ext cx="0" cy="233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9"/>
          <p:cNvSpPr txBox="1"/>
          <p:nvPr/>
        </p:nvSpPr>
        <p:spPr>
          <a:xfrm>
            <a:off x="1686950" y="4151650"/>
            <a:ext cx="341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We used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items[i].equals(x)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, not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items[i] == x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 This actually matters; more details later in this lecture.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48" name="Google Shape;648;p83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8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55" name="Google Shape;655;p84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2" name="Google Shape;662;p85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8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69" name="Google Shape;669;p86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76" name="Google Shape;676;p87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8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toString</a:t>
            </a:r>
            <a:endParaRPr/>
          </a:p>
        </p:txBody>
      </p:sp>
      <p:sp>
        <p:nvSpPr>
          <p:cNvPr id="683" name="Google Shape;683;p88"/>
          <p:cNvSpPr txBox="1"/>
          <p:nvPr/>
        </p:nvSpPr>
        <p:spPr>
          <a:xfrm>
            <a:off x="291575" y="646059"/>
            <a:ext cx="86346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8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/>
          <p:nvPr/>
        </p:nvSpPr>
        <p:spPr>
          <a:xfrm>
            <a:off x="224150" y="1876250"/>
            <a:ext cx="56091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691" name="Google Shape;691;p89"/>
          <p:cNvSpPr txBox="1"/>
          <p:nvPr>
            <p:ph idx="1" type="body"/>
          </p:nvPr>
        </p:nvSpPr>
        <p:spPr>
          <a:xfrm>
            <a:off x="107050" y="402200"/>
            <a:ext cx="85206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Warning: This code is slow. Intuition: Adding even a single character to a string creates an entirely new string. Will discuss why at end of course.</a:t>
            </a:r>
            <a:endParaRPr/>
          </a:p>
        </p:txBody>
      </p:sp>
      <p:sp>
        <p:nvSpPr>
          <p:cNvPr id="692" name="Google Shape;692;p89"/>
          <p:cNvSpPr txBox="1"/>
          <p:nvPr/>
        </p:nvSpPr>
        <p:spPr>
          <a:xfrm>
            <a:off x="7684625" y="1875550"/>
            <a:ext cx="1281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Spoiler: It’s because Strings are “immutable”.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3" name="Google Shape;693;p89"/>
          <p:cNvCxnSpPr/>
          <p:nvPr/>
        </p:nvCxnSpPr>
        <p:spPr>
          <a:xfrm rot="10800000">
            <a:off x="7617900" y="1515000"/>
            <a:ext cx="438300" cy="404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89"/>
          <p:cNvCxnSpPr/>
          <p:nvPr/>
        </p:nvCxnSpPr>
        <p:spPr>
          <a:xfrm rot="10800000">
            <a:off x="4708575" y="3269325"/>
            <a:ext cx="15189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89"/>
          <p:cNvSpPr txBox="1"/>
          <p:nvPr/>
        </p:nvSpPr>
        <p:spPr>
          <a:xfrm>
            <a:off x="6227475" y="3069300"/>
            <a:ext cx="2657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keys[i]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might not be a string, but Java will automatically call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so that you can add it to a string.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89"/>
          <p:cNvSpPr txBox="1"/>
          <p:nvPr/>
        </p:nvSpPr>
        <p:spPr>
          <a:xfrm>
            <a:off x="5884950" y="4311650"/>
            <a:ext cx="32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You can modify this code to avoid the extra comma at the end, if you want.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"/>
          <p:cNvSpPr txBox="1"/>
          <p:nvPr/>
        </p:nvSpPr>
        <p:spPr>
          <a:xfrm>
            <a:off x="224150" y="1876250"/>
            <a:ext cx="7391700" cy="302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StringBuilder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StringBuilder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toString</a:t>
            </a:r>
            <a:endParaRPr/>
          </a:p>
        </p:txBody>
      </p:sp>
      <p:sp>
        <p:nvSpPr>
          <p:cNvPr id="703" name="Google Shape;703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faster approach</a:t>
            </a:r>
            <a:r>
              <a:rPr lang="en"/>
              <a:t> is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Append operation for a StringBuilder is fast.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videos for more details about StringBuilder.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== vs. equals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 vs. equals</a:t>
            </a:r>
            <a:endParaRPr/>
          </a:p>
        </p:txBody>
      </p:sp>
      <p:sp>
        <p:nvSpPr>
          <p:cNvPr id="710" name="Google Shape;710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716" name="Google Shape;716;p92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/>
          </a:p>
        </p:txBody>
      </p:sp>
      <p:sp>
        <p:nvSpPr>
          <p:cNvPr id="717" name="Google Shape;717;p92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92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19" name="Google Shape;719;p92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2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21" name="Google Shape;721;p92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22" name="Google Shape;722;p92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Enhanced For Loop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Object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/>
          <p:nvPr>
            <p:ph idx="1" type="body"/>
          </p:nvPr>
        </p:nvSpPr>
        <p:spPr>
          <a:xfrm>
            <a:off x="107050" y="402200"/>
            <a:ext cx="90738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</p:txBody>
      </p:sp>
      <p:sp>
        <p:nvSpPr>
          <p:cNvPr id="728" name="Google Shape;728;p93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9" name="Google Shape;72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1" name="Google Shape;731;p93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/>
          <p:nvPr>
            <p:ph idx="1" type="body"/>
          </p:nvPr>
        </p:nvSpPr>
        <p:spPr>
          <a:xfrm>
            <a:off x="107050" y="402200"/>
            <a:ext cx="90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mentioned in an offhand manner previously,  == and .equals() behave differently.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 compares the bits. For references, == means “referencing the same object.”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test equality in the sense we usually mean it, use: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for classes. Requires writing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method for your classes.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Default implementation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/>
              <a:t> uses == (probably not what you want).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BTW: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Arrays.equal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Arrays.deepEquals</a:t>
            </a:r>
            <a:r>
              <a:rPr lang="en"/>
              <a:t> for arrays.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125" y="1611575"/>
            <a:ext cx="27813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Equals vs. ==</a:t>
            </a:r>
            <a:endParaRPr/>
          </a:p>
        </p:txBody>
      </p:sp>
      <p:sp>
        <p:nvSpPr>
          <p:cNvPr id="739" name="Google Shape;739;p94"/>
          <p:cNvSpPr txBox="1"/>
          <p:nvPr/>
        </p:nvSpPr>
        <p:spPr>
          <a:xfrm>
            <a:off x="156350" y="1422325"/>
            <a:ext cx="5878500" cy="106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94"/>
          <p:cNvSpPr txBox="1"/>
          <p:nvPr/>
        </p:nvSpPr>
        <p:spPr>
          <a:xfrm>
            <a:off x="4352275" y="263780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a reference to the current object. Example from lecture 2:</a:t>
            </a:r>
            <a:endParaRPr/>
          </a:p>
        </p:txBody>
      </p:sp>
      <p:sp>
        <p:nvSpPr>
          <p:cNvPr id="746" name="Google Shape;746;p95"/>
          <p:cNvSpPr txBox="1"/>
          <p:nvPr/>
        </p:nvSpPr>
        <p:spPr>
          <a:xfrm>
            <a:off x="1719675" y="1422325"/>
            <a:ext cx="5550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6"/>
          <p:cNvSpPr txBox="1"/>
          <p:nvPr/>
        </p:nvSpPr>
        <p:spPr>
          <a:xfrm>
            <a:off x="47677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</a:t>
            </a:r>
            <a:r>
              <a:rPr lang="en"/>
              <a:t>, c</a:t>
            </a:r>
            <a:r>
              <a:rPr lang="en"/>
              <a:t>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 snippets below are exactly identical in behavior.</a:t>
            </a:r>
            <a:endParaRPr/>
          </a:p>
        </p:txBody>
      </p:sp>
      <p:sp>
        <p:nvSpPr>
          <p:cNvPr id="754" name="Google Shape;754;p96"/>
          <p:cNvSpPr txBox="1"/>
          <p:nvPr/>
        </p:nvSpPr>
        <p:spPr>
          <a:xfrm>
            <a:off x="119500" y="2466025"/>
            <a:ext cx="4086000" cy="186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: Address of Current Object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7"/>
          <p:cNvSpPr txBox="1"/>
          <p:nvPr/>
        </p:nvSpPr>
        <p:spPr>
          <a:xfrm>
            <a:off x="4767700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97"/>
          <p:cNvSpPr txBox="1"/>
          <p:nvPr/>
        </p:nvSpPr>
        <p:spPr>
          <a:xfrm>
            <a:off x="136075" y="38376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97"/>
          <p:cNvSpPr txBox="1"/>
          <p:nvPr/>
        </p:nvSpPr>
        <p:spPr>
          <a:xfrm>
            <a:off x="4767700" y="24660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97"/>
          <p:cNvSpPr txBox="1"/>
          <p:nvPr/>
        </p:nvSpPr>
        <p:spPr>
          <a:xfrm>
            <a:off x="119500" y="2480725"/>
            <a:ext cx="4086000" cy="10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765" name="Google Shape;765;p97"/>
          <p:cNvSpPr txBox="1"/>
          <p:nvPr>
            <p:ph idx="1" type="body"/>
          </p:nvPr>
        </p:nvSpPr>
        <p:spPr>
          <a:xfrm>
            <a:off x="107050" y="402200"/>
            <a:ext cx="85206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Naturally, can also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to access your own instance variables or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mandatory,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is not mandatory.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there’s ever a name conflict where </a:t>
            </a:r>
            <a:r>
              <a:rPr lang="en">
                <a:solidFill>
                  <a:srgbClr val="9900FF"/>
                </a:solidFill>
              </a:rPr>
              <a:t>a local variable has the same name as an instance variable (left)</a:t>
            </a:r>
            <a:r>
              <a:rPr lang="en"/>
              <a:t>, you </a:t>
            </a:r>
            <a:r>
              <a:rPr b="1" lang="en"/>
              <a:t>must </a:t>
            </a: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/>
              <a:t> if you want to access the instance variable.</a:t>
            </a:r>
            <a:endParaRPr/>
          </a:p>
        </p:txBody>
      </p:sp>
      <p:cxnSp>
        <p:nvCxnSpPr>
          <p:cNvPr id="766" name="Google Shape;766;p97"/>
          <p:cNvCxnSpPr/>
          <p:nvPr/>
        </p:nvCxnSpPr>
        <p:spPr>
          <a:xfrm rot="10800000">
            <a:off x="23295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97"/>
          <p:cNvSpPr txBox="1"/>
          <p:nvPr/>
        </p:nvSpPr>
        <p:spPr>
          <a:xfrm>
            <a:off x="28688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Does </a:t>
            </a:r>
            <a:r>
              <a:rPr lang="en">
                <a:solidFill>
                  <a:schemeClr val="accent4"/>
                </a:solidFill>
              </a:rPr>
              <a:t>nothing</a:t>
            </a:r>
            <a:r>
              <a:rPr lang="en">
                <a:solidFill>
                  <a:schemeClr val="accent4"/>
                </a:solidFill>
              </a:rPr>
              <a:t>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68" name="Google Shape;768;p97"/>
          <p:cNvCxnSpPr/>
          <p:nvPr/>
        </p:nvCxnSpPr>
        <p:spPr>
          <a:xfrm rot="10800000">
            <a:off x="1948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97"/>
          <p:cNvSpPr txBox="1"/>
          <p:nvPr/>
        </p:nvSpPr>
        <p:spPr>
          <a:xfrm>
            <a:off x="2487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0" name="Google Shape;770;p97"/>
          <p:cNvCxnSpPr/>
          <p:nvPr/>
        </p:nvCxnSpPr>
        <p:spPr>
          <a:xfrm rot="10800000">
            <a:off x="6368125" y="31500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97"/>
          <p:cNvSpPr txBox="1"/>
          <p:nvPr/>
        </p:nvSpPr>
        <p:spPr>
          <a:xfrm>
            <a:off x="6907450" y="32127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772" name="Google Shape;772;p97"/>
          <p:cNvCxnSpPr/>
          <p:nvPr/>
        </p:nvCxnSpPr>
        <p:spPr>
          <a:xfrm rot="10800000">
            <a:off x="6520525" y="4521600"/>
            <a:ext cx="461100" cy="18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97"/>
          <p:cNvSpPr txBox="1"/>
          <p:nvPr/>
        </p:nvSpPr>
        <p:spPr>
          <a:xfrm>
            <a:off x="7059850" y="4584325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Works correctly!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8"/>
          <p:cNvSpPr txBox="1"/>
          <p:nvPr/>
        </p:nvSpPr>
        <p:spPr>
          <a:xfrm>
            <a:off x="406525" y="2088975"/>
            <a:ext cx="5550000" cy="24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0" name="Google Shape;780;p98"/>
          <p:cNvSpPr txBox="1"/>
          <p:nvPr>
            <p:ph idx="1" type="body"/>
          </p:nvPr>
        </p:nvSpPr>
        <p:spPr>
          <a:xfrm>
            <a:off x="107050" y="402200"/>
            <a:ext cx="85206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Below, we see the actual code for the default equals method in Object.java.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available here if you want to poke around: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https://github.com/openjdk/jdk17/blob/master/src/java.base/share/classes/java/lang/Object.java#L162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9"/>
          <p:cNvSpPr txBox="1"/>
          <p:nvPr/>
        </p:nvSpPr>
        <p:spPr>
          <a:xfrm>
            <a:off x="223950" y="699325"/>
            <a:ext cx="5694000" cy="379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aset2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Implementation of Equals</a:t>
            </a:r>
            <a:endParaRPr/>
          </a:p>
        </p:txBody>
      </p:sp>
      <p:sp>
        <p:nvSpPr>
          <p:cNvPr id="787" name="Google Shape;787;p99"/>
          <p:cNvSpPr txBox="1"/>
          <p:nvPr/>
        </p:nvSpPr>
        <p:spPr>
          <a:xfrm>
            <a:off x="6847400" y="2537151"/>
            <a:ext cx="2163900" cy="6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EqualsDemo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99"/>
          <p:cNvSpPr txBox="1"/>
          <p:nvPr/>
        </p:nvSpPr>
        <p:spPr>
          <a:xfrm>
            <a:off x="6847400" y="3419250"/>
            <a:ext cx="22218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Returns false because the default implementation of equals just uses ==.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789" name="Google Shape;789;p99"/>
          <p:cNvCxnSpPr>
            <a:stCxn id="788" idx="1"/>
          </p:cNvCxnSpPr>
          <p:nvPr/>
        </p:nvCxnSpPr>
        <p:spPr>
          <a:xfrm flipH="1">
            <a:off x="5304200" y="3830850"/>
            <a:ext cx="1543200" cy="3921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0"/>
          <p:cNvSpPr txBox="1"/>
          <p:nvPr/>
        </p:nvSpPr>
        <p:spPr>
          <a:xfrm>
            <a:off x="563000" y="2393650"/>
            <a:ext cx="7777800" cy="212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instanceOf Demo</a:t>
            </a:r>
            <a:endParaRPr/>
          </a:p>
        </p:txBody>
      </p:sp>
      <p:sp>
        <p:nvSpPr>
          <p:cNvPr id="796" name="Google Shape;796;p100"/>
          <p:cNvSpPr txBox="1"/>
          <p:nvPr>
            <p:ph idx="1" type="body"/>
          </p:nvPr>
        </p:nvSpPr>
        <p:spPr>
          <a:xfrm>
            <a:off x="107050" y="402200"/>
            <a:ext cx="87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"/>
              <a:t> keyword is very powerful in Java.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to see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’s dynamic </a:t>
            </a:r>
            <a:r>
              <a:rPr lang="en"/>
              <a:t>type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(or one of its subtypes).</a:t>
            </a:r>
            <a:br>
              <a:rPr lang="en"/>
            </a:br>
            <a:r>
              <a:rPr lang="en"/>
              <a:t>If no, returns false.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yes, returns true </a:t>
            </a:r>
            <a:r>
              <a:rPr i="1" lang="en"/>
              <a:t>and</a:t>
            </a:r>
            <a:r>
              <a:rPr lang="en"/>
              <a:t> casts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into a variable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called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correctly, even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Let’s try to write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method.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2" name="Google Shape;802;p101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1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09" name="Google Shape;809;p102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102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7830800" y="894700"/>
            <a:ext cx="10947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Compiler error. Not actually overriding the equals method in the Object class.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9450" y="22121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HashSet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17" name="Google Shape;817;p103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103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24" name="Google Shape;824;p104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104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1" name="Google Shape;831;p105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105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38" name="Google Shape;838;p106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9" name="Google Shape;839;p106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45" name="Google Shape;845;p107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107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2" name="Google Shape;852;p108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08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equals</a:t>
            </a:r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109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equals</a:t>
            </a:r>
            <a:endParaRPr/>
          </a:p>
        </p:txBody>
      </p:sp>
      <p:sp>
        <p:nvSpPr>
          <p:cNvPr id="866" name="Google Shape;866;p110"/>
          <p:cNvSpPr txBox="1"/>
          <p:nvPr/>
        </p:nvSpPr>
        <p:spPr>
          <a:xfrm>
            <a:off x="291575" y="646050"/>
            <a:ext cx="7461000" cy="445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2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oas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sets are of the same size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check that all of MY items are in the other array set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oas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 is not an arrayset, so return false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110"/>
          <p:cNvSpPr/>
          <p:nvPr/>
        </p:nvSpPr>
        <p:spPr>
          <a:xfrm>
            <a:off x="401425" y="447159"/>
            <a:ext cx="12384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ArraySet.java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1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74" name="Google Shape;874;p111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75" name="Google Shape;875;p111"/>
          <p:cNvSpPr txBox="1"/>
          <p:nvPr/>
        </p:nvSpPr>
        <p:spPr>
          <a:xfrm>
            <a:off x="5946350" y="1381825"/>
            <a:ext cx="227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Technically a raw type without a type placeholder like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ArraySet&lt;T&gt;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but don't worry about it.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11"/>
          <p:cNvSpPr/>
          <p:nvPr/>
        </p:nvSpPr>
        <p:spPr>
          <a:xfrm>
            <a:off x="3627800" y="2027575"/>
            <a:ext cx="2318629" cy="188864"/>
          </a:xfrm>
          <a:custGeom>
            <a:rect b="b" l="l" r="r" t="t"/>
            <a:pathLst>
              <a:path extrusionOk="0" h="11927" w="68381">
                <a:moveTo>
                  <a:pt x="68381" y="0"/>
                </a:moveTo>
                <a:lnTo>
                  <a:pt x="0" y="0"/>
                </a:lnTo>
                <a:lnTo>
                  <a:pt x="0" y="11927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2"/>
          <p:cNvSpPr txBox="1"/>
          <p:nvPr>
            <p:ph idx="1" type="body"/>
          </p:nvPr>
        </p:nvSpPr>
        <p:spPr>
          <a:xfrm>
            <a:off x="107050" y="402200"/>
            <a:ext cx="8520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code below is pretty close to what a standard equals method looks like.</a:t>
            </a:r>
            <a:endParaRPr/>
          </a:p>
        </p:txBody>
      </p:sp>
      <p:sp>
        <p:nvSpPr>
          <p:cNvPr id="882" name="Google Shape;882;p112"/>
          <p:cNvSpPr txBox="1"/>
          <p:nvPr/>
        </p:nvSpPr>
        <p:spPr>
          <a:xfrm>
            <a:off x="223950" y="1075150"/>
            <a:ext cx="8128800" cy="3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 otherSet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otherSet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 equals</a:t>
            </a:r>
            <a:endParaRPr/>
          </a:p>
        </p:txBody>
      </p:sp>
      <p:sp>
        <p:nvSpPr>
          <p:cNvPr id="884" name="Google Shape;884;p112"/>
          <p:cNvSpPr txBox="1"/>
          <p:nvPr/>
        </p:nvSpPr>
        <p:spPr>
          <a:xfrm>
            <a:off x="5946350" y="1381825"/>
            <a:ext cx="2406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Doesn't affect correctness, but saves us 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if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reference the same object.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112"/>
          <p:cNvCxnSpPr/>
          <p:nvPr/>
        </p:nvCxnSpPr>
        <p:spPr>
          <a:xfrm rot="10800000">
            <a:off x="4919750" y="1838600"/>
            <a:ext cx="1026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Enhanced For Loop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iterate through Lists and Sets using a convenient shorthand syntax sometimes called the “foreach” or “enhanced for” loop.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work with our ArraySet.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strip away the magic so we can build our own classes that support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259450" y="2364550"/>
            <a:ext cx="49425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344825" y="3349800"/>
            <a:ext cx="5671200" cy="166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javac IterationDemo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for-each not applicable to expression type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for (int i : aset) {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^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required: array or java.lang.Iterable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found:    ArraySet&lt;Integer&gt;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Equals methods written before March 2021 were ugly.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manual type checking, casting, and null checking.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CS61B </a:t>
            </a:r>
            <a:r>
              <a:rPr lang="en" u="sng">
                <a:solidFill>
                  <a:schemeClr val="hlink"/>
                </a:solidFill>
                <a:hlinkClick r:id="rId3"/>
              </a:rPr>
              <a:t>2021 slides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TAs and AIs were taught this old way. You should avoid the old way (explicit casting). I prefer the new instanceof way.</a:t>
            </a:r>
            <a:endParaRPr/>
          </a:p>
        </p:txBody>
      </p:sp>
      <p:sp>
        <p:nvSpPr>
          <p:cNvPr id="891" name="Google Shape;891;p113"/>
          <p:cNvSpPr txBox="1"/>
          <p:nvPr/>
        </p:nvSpPr>
        <p:spPr>
          <a:xfrm>
            <a:off x="223950" y="2720250"/>
            <a:ext cx="8128800" cy="231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OLD SCHOOL APPROACH. NOT PREFERRED IN 61B.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optimization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other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Note: Old School Equals Methods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98" name="Google Shape;898;p114"/>
          <p:cNvSpPr txBox="1"/>
          <p:nvPr>
            <p:ph idx="1" type="body"/>
          </p:nvPr>
        </p:nvSpPr>
        <p:spPr>
          <a:xfrm>
            <a:off x="107050" y="402200"/>
            <a:ext cx="8520600" cy="46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built our own Array based Set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make it more industrial strength we: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exception if a user tried to add null to the set. (See videos.)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other ways to deal with nulls. Our choice was arguably bad.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support for “ugly” then “nice” iteration.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Ugly iteration: Creating a subclass with next and hasNext methods.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Nice iteration: Declaring that ArraySet implements Iterable.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toString()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Beware of String concatenation.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an equals(Object) method.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instanceof to check the class of the passed object.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Better toString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.of (Bonus)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4" name="Google Shape;904;p11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toString (Bonus)</a:t>
            </a:r>
            <a:endParaRPr/>
          </a:p>
        </p:txBody>
      </p:sp>
      <p:sp>
        <p:nvSpPr>
          <p:cNvPr id="905" name="Google Shape;905;p11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6"/>
          <p:cNvSpPr txBox="1"/>
          <p:nvPr/>
        </p:nvSpPr>
        <p:spPr>
          <a:xfrm>
            <a:off x="617550" y="1492775"/>
            <a:ext cx="79089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"{"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listOfItems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"}"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116"/>
          <p:cNvSpPr txBox="1"/>
          <p:nvPr>
            <p:ph idx="1" type="body"/>
          </p:nvPr>
        </p:nvSpPr>
        <p:spPr>
          <a:xfrm>
            <a:off x="107050" y="402200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String.join</a:t>
            </a:r>
            <a:r>
              <a:rPr lang="en"/>
              <a:t> method to convert list of strings into a single string. </a:t>
            </a:r>
            <a:endParaRPr/>
          </a:p>
        </p:txBody>
      </p:sp>
      <p:sp>
        <p:nvSpPr>
          <p:cNvPr id="912" name="Google Shape;912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Lazy Way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Today’s Goal: ArraySet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Iteration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Enhanced For Loop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iterator, next, hasNext for ArraySet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Iterable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Object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== vs. equals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toString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Better toString (Bonus)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.of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11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ArraySet.of </a:t>
            </a:r>
            <a:r>
              <a:rPr lang="en">
                <a:solidFill>
                  <a:schemeClr val="accent3"/>
                </a:solidFill>
              </a:rPr>
              <a:t>(Bonus)</a:t>
            </a:r>
            <a:endParaRPr/>
          </a:p>
        </p:txBody>
      </p:sp>
      <p:sp>
        <p:nvSpPr>
          <p:cNvPr id="919" name="Google Shape;919;p11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11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/>
          <p:nvPr/>
        </p:nvSpPr>
        <p:spPr>
          <a:xfrm>
            <a:off x="629800" y="2166975"/>
            <a:ext cx="7735500" cy="240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ArraySet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Glerp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returnSet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write our own of method as follows: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stuff is a so-called “var arg”.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Object passed is an array.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filled out using comma separated syntax.</a:t>
            </a:r>
            <a:endParaRPr/>
          </a:p>
        </p:txBody>
      </p:sp>
      <p:sp>
        <p:nvSpPr>
          <p:cNvPr id="926" name="Google Shape;926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