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5143500" cx="9144000"/>
  <p:notesSz cx="6858000" cy="9144000"/>
  <p:embeddedFontLst>
    <p:embeddedFont>
      <p:font typeface="Roboto Medium"/>
      <p:regular r:id="rId69"/>
      <p:bold r:id="rId70"/>
      <p:italic r:id="rId71"/>
      <p:boldItalic r:id="rId72"/>
    </p:embeddedFont>
    <p:embeddedFont>
      <p:font typeface="Roboto"/>
      <p:regular r:id="rId73"/>
      <p:bold r:id="rId74"/>
      <p:italic r:id="rId75"/>
      <p:boldItalic r:id="rId76"/>
    </p:embeddedFont>
    <p:embeddedFont>
      <p:font typeface="Roboto Light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D2B206-46CD-4585-AC0D-A0D970D0E585}">
  <a:tblStyle styleId="{78D2B206-46CD-4585-AC0D-A0D970D0E5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3B37971-5757-4569-B546-005961C4550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-regular.fntdata"/><Relationship Id="rId72" Type="http://schemas.openxmlformats.org/officeDocument/2006/relationships/font" Target="fonts/RobotoMedium-boldItalic.fntdata"/><Relationship Id="rId31" Type="http://schemas.openxmlformats.org/officeDocument/2006/relationships/slide" Target="slides/slide26.xml"/><Relationship Id="rId75" Type="http://schemas.openxmlformats.org/officeDocument/2006/relationships/font" Target="fonts/Roboto-italic.fntdata"/><Relationship Id="rId30" Type="http://schemas.openxmlformats.org/officeDocument/2006/relationships/slide" Target="slides/slide25.xml"/><Relationship Id="rId74" Type="http://schemas.openxmlformats.org/officeDocument/2006/relationships/font" Target="fonts/Roboto-bold.fntdata"/><Relationship Id="rId33" Type="http://schemas.openxmlformats.org/officeDocument/2006/relationships/slide" Target="slides/slide28.xml"/><Relationship Id="rId77" Type="http://schemas.openxmlformats.org/officeDocument/2006/relationships/font" Target="fonts/RobotoLight-regular.fntdata"/><Relationship Id="rId32" Type="http://schemas.openxmlformats.org/officeDocument/2006/relationships/slide" Target="slides/slide27.xml"/><Relationship Id="rId76" Type="http://schemas.openxmlformats.org/officeDocument/2006/relationships/font" Target="fonts/Roboto-boldItalic.fntdata"/><Relationship Id="rId35" Type="http://schemas.openxmlformats.org/officeDocument/2006/relationships/slide" Target="slides/slide30.xml"/><Relationship Id="rId79" Type="http://schemas.openxmlformats.org/officeDocument/2006/relationships/font" Target="fonts/RobotoLight-italic.fntdata"/><Relationship Id="rId34" Type="http://schemas.openxmlformats.org/officeDocument/2006/relationships/slide" Target="slides/slide29.xml"/><Relationship Id="rId78" Type="http://schemas.openxmlformats.org/officeDocument/2006/relationships/font" Target="fonts/RobotoLight-bold.fntdata"/><Relationship Id="rId71" Type="http://schemas.openxmlformats.org/officeDocument/2006/relationships/font" Target="fonts/RobotoMedium-italic.fntdata"/><Relationship Id="rId70" Type="http://schemas.openxmlformats.org/officeDocument/2006/relationships/font" Target="fonts/RobotoMedium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Medium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8da71f5d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8da71f5d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8fec2cee_0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8fec2c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8fec2cee_0_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b8fec2c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08da71f5d7_0_5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08da71f5d7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04f59715_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04f59715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04f59715_0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04f59715_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08da71f5d7_0_5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08da71f5d7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a0a2654eb_0_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a0a2654e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a0a2654eb_0_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a0a2654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08da71f5d7_0_5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08da71f5d7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0a2654eb_0_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a0a2654e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8da71f5d7_0_5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8da71f5d7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0a2654eb_0_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a0a2654e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8fec2cee_0_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b8fec2ce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3937f84c_0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3937f84c_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3937f84c_02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3937f84c_0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a0a2654eb_0_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a0a2654e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08da71f5d7_0_5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08da71f5d7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a0a2654eb_0_1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a0a2654e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0a2654eb_0_1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0a2654e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a0a2654eb_0_1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a0a2654e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b8fec2cee_0_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b8fec2ce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3937f84c_03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3937f84c_0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b8fec2cee_0_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b8fec2ce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b8fec2cee_0_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b8fec2ce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3d2c27353c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3d2c2735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3d2c27353c_0_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3d2c2735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a0a2654eb_0_3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a0a2654e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b8fec2cee_0_1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b8fec2ce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a0a2654eb_0_3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a0a2654eb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829358d88a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829358d8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a0a2654eb_0_3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a0a2654e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08da71f5d7_0_5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08da71f5d7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29358d88a_0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29358d8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bf4d1e1f7_0_2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bf4d1e1f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bf4d1e1f7_0_3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bf4d1e1f7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3d36512545_0_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3d3651254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3d36512545_0_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3d365125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3d36512545_0_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3d3651254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3d36512545_0_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3d3651254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08da71f5d7_0_4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08da71f5d7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bf4d1e1f7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bf4d1e1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bf4d1e1f7_0_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bf4d1e1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c0279b2f7_0_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c0279b2f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04b8561c_0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04b8561c_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c0279b2f7_0_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c0279b2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a0a2654eb_0_3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a0a2654eb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c0279b2f7_0_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c0279b2f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c0279b2f7_0_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c0279b2f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c0279b2f7_1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c0279b2f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08da71f5d7_0_4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08da71f5d7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4fc71de6a0_9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4fc71de6a0_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4fc71de6a0_9_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4fc71de6a0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3d36512545_0_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3d3651254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3d36512545_0_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3d3651254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937f84c_0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3937f84c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3d36512545_0_1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3d3651254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4fc71de6a0_9_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4fc71de6a0_9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c0279b2f7_0_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c0279b2f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28362bff5_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28362bf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8da71f5d7_0_5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8da71f5d7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0a2654eb_0_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0a2654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04b8561c_0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04b8561c_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datastructur.es/sp18/materials/demos/asymptotics.html?rN=4*N%5E2+40*sin(N)&amp;fN=N%5E2&amp;k1=3&amp;k2=5&amp;maxN=15&amp;maxY=1000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datastructur.es/sp18/materials/demos/asymptotics.html?rN=(4N%5E2+3N*log(N))/2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datastructur.es/sp18/materials/demos/asymptotics.html?rN=(4N%5E2+3N*log(N))/2&amp;fN=N%5E2&amp;k1=1&amp;k2=3&amp;maxN=5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://support.sas.com/documentation/cdl/en/ornoaug/65289/HTML/default/viewer.htm#ornoaug_optnet_examples07.htm#ornoaug.optnet.map002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Introduction to Asymptotic Analysis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13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strike="sngStrike">
                <a:latin typeface="Roboto Medium"/>
                <a:ea typeface="Roboto Medium"/>
                <a:cs typeface="Roboto Medium"/>
                <a:sym typeface="Roboto Medium"/>
              </a:rPr>
              <a:t>CS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 Math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875" y="120525"/>
            <a:ext cx="3616325" cy="25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Measurements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19" name="Google Shape;219;p33"/>
          <p:cNvGraphicFramePr/>
          <p:nvPr/>
        </p:nvGraphicFramePr>
        <p:xfrm>
          <a:off x="5715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{33B37971-5757-4569-B546-005961C45506}</a:tableStyleId>
              </a:tblPr>
              <a:tblGrid>
                <a:gridCol w="1176125"/>
                <a:gridCol w="1176125"/>
                <a:gridCol w="117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N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dup1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dup2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0.08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0.08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50000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0.32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0.08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100000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1.00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0.08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8.26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0.1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400000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15.4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0.1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0" name="Google Shape;220;p33"/>
          <p:cNvSpPr txBox="1"/>
          <p:nvPr/>
        </p:nvSpPr>
        <p:spPr>
          <a:xfrm>
            <a:off x="714169" y="4154062"/>
            <a:ext cx="32769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Time to complete (in seconds)</a:t>
            </a:r>
            <a:endParaRPr sz="1800"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825" y="1398776"/>
            <a:ext cx="374332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Technique 1: Measure execution time in seconds using a client program.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Good: Easy to measure, meaning is obvious.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Bad: May require large amounts of computation time. Result varies with machine, compiler, input data, programming language,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Interesting observation: If you double the size of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input, dup1 takes ~4x longer, while dup2 takes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~2x longer. True regardless of language and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machine.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 txBox="1"/>
          <p:nvPr/>
        </p:nvSpPr>
        <p:spPr>
          <a:xfrm>
            <a:off x="181162" y="3188235"/>
            <a:ext cx="5645100" cy="162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Integer.parseInt(args[0]);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makeArray(N);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dup1(A);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438" y="2049551"/>
            <a:ext cx="3743325" cy="251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Measuring Code Efficiency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Intuitive Runtime Characterizations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Clock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Exact Operation Counting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Count Exercise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Analysis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Scaling Matters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(Tedious Approach)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(Simplified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Notation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Theta (a.k.a. Order of Growth)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O</a:t>
            </a:r>
            <a:r>
              <a:rPr lang="en">
                <a:solidFill>
                  <a:schemeClr val="dk2"/>
                </a:solidFill>
              </a:rPr>
              <a:t> and Big Omega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6" name="Google Shape;236;p3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Operation Counting</a:t>
            </a:r>
            <a:endParaRPr/>
          </a:p>
        </p:txBody>
      </p:sp>
      <p:sp>
        <p:nvSpPr>
          <p:cNvPr id="237" name="Google Shape;237;p3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Technique 2A: Count possible operations for an array of size N = 10,000.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4" name="Google Shape;244;p36"/>
          <p:cNvGraphicFramePr/>
          <p:nvPr/>
        </p:nvGraphicFramePr>
        <p:xfrm>
          <a:off x="5174725" y="224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5" name="Google Shape;245;p36"/>
          <p:cNvSpPr txBox="1"/>
          <p:nvPr/>
        </p:nvSpPr>
        <p:spPr>
          <a:xfrm>
            <a:off x="99275" y="2245665"/>
            <a:ext cx="5020500" cy="2293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b="1"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46" name="Google Shape;246;p36"/>
          <p:cNvGrpSpPr/>
          <p:nvPr/>
        </p:nvGrpSpPr>
        <p:grpSpPr>
          <a:xfrm>
            <a:off x="708875" y="4642375"/>
            <a:ext cx="4392100" cy="392400"/>
            <a:chOff x="708875" y="4642375"/>
            <a:chExt cx="4392100" cy="392400"/>
          </a:xfrm>
        </p:grpSpPr>
        <p:sp>
          <p:nvSpPr>
            <p:cNvPr id="247" name="Google Shape;247;p36"/>
            <p:cNvSpPr txBox="1"/>
            <p:nvPr/>
          </p:nvSpPr>
          <p:spPr>
            <a:xfrm>
              <a:off x="708875" y="4642375"/>
              <a:ext cx="42783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The counts are tricky to compute. Work not shown.</a:t>
              </a:r>
              <a:endParaRPr>
                <a:solidFill>
                  <a:srgbClr val="BE0712"/>
                </a:solidFill>
              </a:endParaRPr>
            </a:p>
          </p:txBody>
        </p:sp>
        <p:cxnSp>
          <p:nvCxnSpPr>
            <p:cNvPr id="248" name="Google Shape;248;p36"/>
            <p:cNvCxnSpPr/>
            <p:nvPr/>
          </p:nvCxnSpPr>
          <p:spPr>
            <a:xfrm flipH="1" rot="10800000">
              <a:off x="4845675" y="4717950"/>
              <a:ext cx="255300" cy="1230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9" name="Google Shape;249;p36"/>
          <p:cNvSpPr txBox="1"/>
          <p:nvPr/>
        </p:nvSpPr>
        <p:spPr>
          <a:xfrm>
            <a:off x="242475" y="932885"/>
            <a:ext cx="86790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Machine independent.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dependence captured in model.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Bad: Tedious to compute. Array size was arbitrary. Doesn’t tell you actual time.</a:t>
            </a:r>
            <a:endParaRPr/>
          </a:p>
        </p:txBody>
      </p:sp>
      <p:sp>
        <p:nvSpPr>
          <p:cNvPr id="250" name="Google Shape;250;p36"/>
          <p:cNvSpPr txBox="1"/>
          <p:nvPr/>
        </p:nvSpPr>
        <p:spPr>
          <a:xfrm>
            <a:off x="6714750" y="3033151"/>
            <a:ext cx="1677600" cy="1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to 10000</a:t>
            </a:r>
            <a:endParaRPr/>
          </a:p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to 50,015,001</a:t>
            </a:r>
            <a:endParaRPr/>
          </a:p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to 50,005,000</a:t>
            </a:r>
            <a:endParaRPr/>
          </a:p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to 49,995,000</a:t>
            </a:r>
            <a:endParaRPr/>
          </a:p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to 99,990,000</a:t>
            </a: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6714725" y="2661875"/>
            <a:ext cx="928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Technique 2B: Count possible operations in terms of input array size N.</a:t>
            </a:r>
            <a:endParaRPr/>
          </a:p>
        </p:txBody>
      </p:sp>
      <p:graphicFrame>
        <p:nvGraphicFramePr>
          <p:cNvPr id="258" name="Google Shape;258;p37"/>
          <p:cNvGraphicFramePr/>
          <p:nvPr/>
        </p:nvGraphicFramePr>
        <p:xfrm>
          <a:off x="4412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symbolic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50,015,001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 to 50,005,000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49,995,000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99,990,000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p37"/>
          <p:cNvSpPr txBox="1"/>
          <p:nvPr/>
        </p:nvSpPr>
        <p:spPr>
          <a:xfrm>
            <a:off x="132375" y="2116902"/>
            <a:ext cx="42123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j&lt;A.length;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242475" y="932875"/>
            <a:ext cx="83808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Good: Machine independent. Input dependence captured in model. Tells you how algorithm </a:t>
            </a:r>
            <a:r>
              <a:rPr b="1"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scales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Bad: Even more tedious to compute. Doesn’t tell you actual time.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Measuring Code Efficiency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Intuitive Runtime Characterizations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Clock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Operation Counting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Exact Count Exercise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Analysis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Scaling Matters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(Tedious Approach)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(Simplified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Notation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Theta (a.k.a. Order of Growth)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O</a:t>
            </a:r>
            <a:r>
              <a:rPr lang="en">
                <a:solidFill>
                  <a:schemeClr val="dk2"/>
                </a:solidFill>
              </a:rPr>
              <a:t> and Big Omega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6" name="Google Shape;266;p3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Count Exercise</a:t>
            </a:r>
            <a:endParaRPr/>
          </a:p>
        </p:txBody>
      </p:sp>
      <p:sp>
        <p:nvSpPr>
          <p:cNvPr id="267" name="Google Shape;267;p3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 [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]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turn: Try to come up with rough estimates for the symbolic and                   exact counts for at least one of the operations.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Tip: Don’t worry about being off by one. Just try to predict the rough magnitudes of each.</a:t>
            </a:r>
            <a:endParaRPr/>
          </a:p>
        </p:txBody>
      </p:sp>
      <p:graphicFrame>
        <p:nvGraphicFramePr>
          <p:cNvPr id="274" name="Google Shape;274;p39"/>
          <p:cNvGraphicFramePr/>
          <p:nvPr/>
        </p:nvGraphicFramePr>
        <p:xfrm>
          <a:off x="576010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452200"/>
                <a:gridCol w="745825"/>
                <a:gridCol w="10665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sym.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</a:t>
                      </a:r>
                      <a:r>
                        <a:rPr lang="en"/>
                        <a:t> </a:t>
                      </a:r>
                      <a:r>
                        <a:rPr lang="en"/>
                        <a:t>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5" name="Google Shape;275;p39"/>
          <p:cNvSpPr txBox="1"/>
          <p:nvPr/>
        </p:nvSpPr>
        <p:spPr>
          <a:xfrm>
            <a:off x="132375" y="2416975"/>
            <a:ext cx="5550000" cy="231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 - 1; i += 1){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A[i + 1]) {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r>
              <a:rPr lang="en"/>
              <a:t> [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]</a:t>
            </a:r>
            <a:endParaRPr/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/>
              <a:t>our turn: Try to come up with rough estimates for the symbolic and                  exact counts for at least one of the operations.</a:t>
            </a:r>
            <a:endParaRPr/>
          </a:p>
        </p:txBody>
      </p:sp>
      <p:graphicFrame>
        <p:nvGraphicFramePr>
          <p:cNvPr id="282" name="Google Shape;282;p40"/>
          <p:cNvGraphicFramePr/>
          <p:nvPr/>
        </p:nvGraphicFramePr>
        <p:xfrm>
          <a:off x="481225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873850"/>
                <a:gridCol w="1142000"/>
                <a:gridCol w="1196525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19998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3" name="Google Shape;283;p40"/>
          <p:cNvSpPr txBox="1"/>
          <p:nvPr/>
        </p:nvSpPr>
        <p:spPr>
          <a:xfrm>
            <a:off x="132375" y="2116902"/>
            <a:ext cx="4552500" cy="169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 - 1;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A[i + 1]) {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118175" y="3827250"/>
            <a:ext cx="45666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Especially observant folks may notice we didn’t count everything, e.g. “- 1” and “+ 1” operations. We’ll see why this omission is not a problem very shortly.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223300" y="4655450"/>
            <a:ext cx="8173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If you did this exercise but were off by one, that’s fine. The exact numbers aren’t that important.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86" name="Google Shape;286;p40"/>
          <p:cNvSpPr txBox="1"/>
          <p:nvPr/>
        </p:nvSpPr>
        <p:spPr>
          <a:xfrm>
            <a:off x="5256550" y="1332300"/>
            <a:ext cx="376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 earlier version of this slide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incorrectly stated that the number of &lt; operations could be zero.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Measuring Code Efficiency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Intuitive Runtime Characterizations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Clock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Operation Counting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Count Exercise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Asymptotic Analysis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Why Scaling Matters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(Tedious Approach)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(Simplified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Notation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Theta (a.k.a. Order of Growth)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O</a:t>
            </a:r>
            <a:r>
              <a:rPr lang="en">
                <a:solidFill>
                  <a:schemeClr val="dk2"/>
                </a:solidFill>
              </a:rPr>
              <a:t> and Big Omega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2" name="Google Shape;292;p4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Scaling Matters</a:t>
            </a:r>
            <a:endParaRPr/>
          </a:p>
        </p:txBody>
      </p:sp>
      <p:sp>
        <p:nvSpPr>
          <p:cNvPr id="293" name="Google Shape;293;p4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Algorithms</a:t>
            </a:r>
            <a:endParaRPr/>
          </a:p>
        </p:txBody>
      </p:sp>
      <p:sp>
        <p:nvSpPr>
          <p:cNvPr id="299" name="Google Shape;299;p4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algorithm is better? Why?</a:t>
            </a:r>
            <a:endParaRPr/>
          </a:p>
        </p:txBody>
      </p:sp>
      <p:graphicFrame>
        <p:nvGraphicFramePr>
          <p:cNvPr id="300" name="Google Shape;300;p42"/>
          <p:cNvGraphicFramePr/>
          <p:nvPr/>
        </p:nvGraphicFramePr>
        <p:xfrm>
          <a:off x="481225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873850"/>
                <a:gridCol w="1142000"/>
                <a:gridCol w="1196525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19998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1" name="Google Shape;301;p42"/>
          <p:cNvGraphicFramePr/>
          <p:nvPr/>
        </p:nvGraphicFramePr>
        <p:xfrm>
          <a:off x="78200" y="2044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50,015,001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 to 50,005,000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49,995,000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99,990,000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2" name="Google Shape;302;p42"/>
          <p:cNvSpPr txBox="1"/>
          <p:nvPr/>
        </p:nvSpPr>
        <p:spPr>
          <a:xfrm>
            <a:off x="2084250" y="4699746"/>
            <a:ext cx="605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6959250" y="4593594"/>
            <a:ext cx="605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Goal: Measuring Code Efficiency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Intuitive Runtime Characterizations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Clock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Operation Counting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Count Exercise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Analysis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Scaling Matters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(Tedious Approach)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(Simplified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Notation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Theta (a.k.a. Order of Growth)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O</a:t>
            </a:r>
            <a:r>
              <a:rPr lang="en">
                <a:solidFill>
                  <a:schemeClr val="dk2"/>
                </a:solidFill>
              </a:rPr>
              <a:t> and Big Omega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Measuring Code Efficiency</a:t>
            </a:r>
            <a:endParaRPr/>
          </a:p>
        </p:txBody>
      </p:sp>
      <p:sp>
        <p:nvSpPr>
          <p:cNvPr id="155" name="Google Shape;155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Algorithms</a:t>
            </a:r>
            <a:endParaRPr/>
          </a:p>
        </p:txBody>
      </p:sp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algorithm is better?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. Why?</a:t>
            </a:r>
            <a:endParaRPr/>
          </a:p>
        </p:txBody>
      </p:sp>
      <p:graphicFrame>
        <p:nvGraphicFramePr>
          <p:cNvPr id="310" name="Google Shape;310;p43"/>
          <p:cNvGraphicFramePr/>
          <p:nvPr/>
        </p:nvGraphicFramePr>
        <p:xfrm>
          <a:off x="481225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873850"/>
                <a:gridCol w="1142000"/>
                <a:gridCol w="1196525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19998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" name="Google Shape;311;p43"/>
          <p:cNvGraphicFramePr/>
          <p:nvPr/>
        </p:nvGraphicFramePr>
        <p:xfrm>
          <a:off x="78200" y="2044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50,015,001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 to 50,005,000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49,995,000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99,990,000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2" name="Google Shape;312;p43"/>
          <p:cNvSpPr txBox="1"/>
          <p:nvPr/>
        </p:nvSpPr>
        <p:spPr>
          <a:xfrm>
            <a:off x="161855" y="868410"/>
            <a:ext cx="8991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Fewer operations to do the same work [e.g. 50,015,001 vs. 10000 operations].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answer: Algorithm </a:t>
            </a:r>
            <a:r>
              <a:rPr b="1"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scales better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worst case. 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+3N+2)/2 vs.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better answer: Parabolas 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grow faster than lines (N).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3"/>
          <p:cNvSpPr txBox="1"/>
          <p:nvPr/>
        </p:nvSpPr>
        <p:spPr>
          <a:xfrm>
            <a:off x="2084250" y="4699746"/>
            <a:ext cx="605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43"/>
          <p:cNvSpPr txBox="1"/>
          <p:nvPr/>
        </p:nvSpPr>
        <p:spPr>
          <a:xfrm>
            <a:off x="6959250" y="4593594"/>
            <a:ext cx="605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 Behavior</a:t>
            </a:r>
            <a:endParaRPr/>
          </a:p>
        </p:txBody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most cases, we care only about </a:t>
            </a:r>
            <a:r>
              <a:rPr lang="en" u="sng"/>
              <a:t>asymptotic behavior, i.e. what happens             for very large 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Simulation of billions of interacting particles.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network with billions of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of billions of transactions.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of billions of bytes of video data.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Algorithms which scale well (e.g. look like lines) have better asymptotic runtime behavior than algorithms that scale relatively poorly (e.g. look like parabolas).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Parabolas vs. Lines</a:t>
            </a:r>
            <a:endParaRPr/>
          </a:p>
        </p:txBody>
      </p:sp>
      <p:sp>
        <p:nvSpPr>
          <p:cNvPr id="326" name="Google Shape;326;p4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two algorithms that zerpify a collection of N items.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zerp1</a:t>
            </a:r>
            <a:r>
              <a:rPr lang="en"/>
              <a:t> takes 2N</a:t>
            </a:r>
            <a:r>
              <a:rPr baseline="30000" lang="en"/>
              <a:t>2</a:t>
            </a:r>
            <a:r>
              <a:rPr lang="en"/>
              <a:t> operations.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zerp2</a:t>
            </a:r>
            <a:r>
              <a:rPr lang="en"/>
              <a:t> takes 500N operations.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small N,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zerp1</a:t>
            </a:r>
            <a:r>
              <a:rPr lang="en"/>
              <a:t> might</a:t>
            </a:r>
            <a:r>
              <a:rPr lang="en"/>
              <a:t> be faster, but as dataset size grows, the parabolic algorithm is going to fall farther and farther behind (in time it takes to complete).</a:t>
            </a:r>
            <a:endParaRPr/>
          </a:p>
        </p:txBody>
      </p:sp>
      <p:pic>
        <p:nvPicPr>
          <p:cNvPr id="327" name="Google Shape;3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0" y="2839022"/>
            <a:ext cx="2824300" cy="2050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8209" y="2856425"/>
            <a:ext cx="2836475" cy="20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9849" y="2853237"/>
            <a:ext cx="2767842" cy="20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Across Many Domains</a:t>
            </a:r>
            <a:endParaRPr/>
          </a:p>
        </p:txBody>
      </p:sp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informally refer to the “shape” of a runtime function as its                              </a:t>
            </a:r>
            <a:r>
              <a:rPr b="1" i="1" lang="en" u="sng"/>
              <a:t>order of growth</a:t>
            </a:r>
            <a:r>
              <a:rPr i="1" lang="en"/>
              <a:t> </a:t>
            </a:r>
            <a:r>
              <a:rPr lang="en"/>
              <a:t>(will formalize soon).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 is dramatic! Often determines whether a problem can be solved at all.</a:t>
            </a:r>
            <a:endParaRPr/>
          </a:p>
        </p:txBody>
      </p:sp>
      <p:pic>
        <p:nvPicPr>
          <p:cNvPr id="336" name="Google Shape;3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24" y="1696051"/>
            <a:ext cx="8809550" cy="28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71" y="4488308"/>
            <a:ext cx="3779354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/>
          <p:nvPr/>
        </p:nvSpPr>
        <p:spPr>
          <a:xfrm>
            <a:off x="5322725" y="4403275"/>
            <a:ext cx="36540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(from Algorithm Design: Tardos, Kleinberg)</a:t>
            </a:r>
            <a:endParaRPr/>
          </a:p>
        </p:txBody>
      </p:sp>
      <p:sp>
        <p:nvSpPr>
          <p:cNvPr id="339" name="Google Shape;339;p46"/>
          <p:cNvSpPr/>
          <p:nvPr/>
        </p:nvSpPr>
        <p:spPr>
          <a:xfrm>
            <a:off x="1539990" y="3852384"/>
            <a:ext cx="895200" cy="273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6"/>
          <p:cNvSpPr/>
          <p:nvPr/>
        </p:nvSpPr>
        <p:spPr>
          <a:xfrm>
            <a:off x="3319420" y="3852375"/>
            <a:ext cx="1005300" cy="273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 Finding</a:t>
            </a:r>
            <a:endParaRPr/>
          </a:p>
        </p:txBody>
      </p:sp>
      <p:sp>
        <p:nvSpPr>
          <p:cNvPr id="346" name="Google Shape;346;p4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goal is to somehow </a:t>
            </a:r>
            <a:r>
              <a:rPr b="1" lang="en" u="sng"/>
              <a:t>characterize the runtimes</a:t>
            </a:r>
            <a:r>
              <a:rPr lang="en"/>
              <a:t> of the functions below.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Characterization should be </a:t>
            </a:r>
            <a:r>
              <a:rPr b="1" lang="en">
                <a:solidFill>
                  <a:srgbClr val="000000"/>
                </a:solidFill>
              </a:rPr>
              <a:t>simple</a:t>
            </a:r>
            <a:r>
              <a:rPr lang="en"/>
              <a:t> and </a:t>
            </a:r>
            <a:r>
              <a:rPr b="1" lang="en"/>
              <a:t>mathematically rigorous</a:t>
            </a:r>
            <a:r>
              <a:rPr lang="en"/>
              <a:t>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Characterization should </a:t>
            </a:r>
            <a:r>
              <a:rPr b="1" lang="en"/>
              <a:t>demonstrate superiority</a:t>
            </a:r>
            <a:r>
              <a:rPr lang="en"/>
              <a:t>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 over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</p:txBody>
      </p:sp>
      <p:graphicFrame>
        <p:nvGraphicFramePr>
          <p:cNvPr id="347" name="Google Shape;347;p47"/>
          <p:cNvGraphicFramePr/>
          <p:nvPr/>
        </p:nvGraphicFramePr>
        <p:xfrm>
          <a:off x="481225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873850"/>
                <a:gridCol w="11420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" name="Google Shape;348;p47"/>
          <p:cNvGraphicFramePr/>
          <p:nvPr/>
        </p:nvGraphicFramePr>
        <p:xfrm>
          <a:off x="1145000" y="2044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49" name="Google Shape;34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76" y="1255689"/>
            <a:ext cx="329025" cy="32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65" y="888344"/>
            <a:ext cx="329025" cy="33447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7"/>
          <p:cNvSpPr txBox="1"/>
          <p:nvPr/>
        </p:nvSpPr>
        <p:spPr>
          <a:xfrm>
            <a:off x="1348600" y="4717100"/>
            <a:ext cx="2965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: </a:t>
            </a:r>
            <a:r>
              <a:rPr lang="en"/>
              <a:t>parabolic, a.k.a. quadratic</a:t>
            </a:r>
            <a:endParaRPr/>
          </a:p>
        </p:txBody>
      </p:sp>
      <p:sp>
        <p:nvSpPr>
          <p:cNvPr id="352" name="Google Shape;352;p47"/>
          <p:cNvSpPr txBox="1"/>
          <p:nvPr/>
        </p:nvSpPr>
        <p:spPr>
          <a:xfrm>
            <a:off x="6176292" y="4629315"/>
            <a:ext cx="1261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: linear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Measuring Code Efficiency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Intuitive Runtime Characterizations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Clock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Operation Counting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Count Exercise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Asymptotic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Scaling Matters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Computing Worst Case Order of Growth (Tedious Approach)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(Simplified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Notation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Theta (a.k.a. Order of Growth)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O</a:t>
            </a:r>
            <a:r>
              <a:rPr lang="en">
                <a:solidFill>
                  <a:schemeClr val="dk2"/>
                </a:solidFill>
              </a:rPr>
              <a:t> and Big Omega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8" name="Google Shape;358;p4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Worst Case Order of Growth (Tedious Approach)</a:t>
            </a:r>
            <a:endParaRPr/>
          </a:p>
        </p:txBody>
      </p:sp>
      <p:sp>
        <p:nvSpPr>
          <p:cNvPr id="359" name="Google Shape;359;p4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 Finding</a:t>
            </a:r>
            <a:endParaRPr/>
          </a:p>
        </p:txBody>
      </p:sp>
      <p:sp>
        <p:nvSpPr>
          <p:cNvPr id="365" name="Google Shape;365;p4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goal is to somehow </a:t>
            </a:r>
            <a:r>
              <a:rPr b="1" lang="en" u="sng"/>
              <a:t>characterize the runtimes</a:t>
            </a:r>
            <a:r>
              <a:rPr lang="en"/>
              <a:t> of the functions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Characterization should be </a:t>
            </a:r>
            <a:r>
              <a:rPr b="1" lang="en">
                <a:solidFill>
                  <a:srgbClr val="000000"/>
                </a:solidFill>
              </a:rPr>
              <a:t>simple</a:t>
            </a:r>
            <a:r>
              <a:rPr lang="en"/>
              <a:t> and </a:t>
            </a:r>
            <a:r>
              <a:rPr b="1" lang="en"/>
              <a:t>mathematically rigorous</a:t>
            </a:r>
            <a:r>
              <a:rPr lang="en"/>
              <a:t>.</a:t>
            </a:r>
            <a:endParaRPr/>
          </a:p>
        </p:txBody>
      </p:sp>
      <p:graphicFrame>
        <p:nvGraphicFramePr>
          <p:cNvPr id="366" name="Google Shape;366;p49"/>
          <p:cNvGraphicFramePr/>
          <p:nvPr/>
        </p:nvGraphicFramePr>
        <p:xfrm>
          <a:off x="4812250" y="1562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873850"/>
                <a:gridCol w="11420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7" name="Google Shape;367;p49"/>
          <p:cNvGraphicFramePr/>
          <p:nvPr/>
        </p:nvGraphicFramePr>
        <p:xfrm>
          <a:off x="1145000" y="144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8" name="Google Shape;368;p49"/>
          <p:cNvSpPr txBox="1"/>
          <p:nvPr/>
        </p:nvSpPr>
        <p:spPr>
          <a:xfrm>
            <a:off x="183250" y="4202725"/>
            <a:ext cx="85377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be more careful about what we mean when we say the left function is “like” a parabola, and the right function is “like” a line.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Simplification 1: Consider Only the Worst Case</a:t>
            </a:r>
            <a:endParaRPr/>
          </a:p>
        </p:txBody>
      </p:sp>
      <p:sp>
        <p:nvSpPr>
          <p:cNvPr id="374" name="Google Shape;374;p5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1: Consider only the worst case.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5" name="Google Shape;375;p50"/>
          <p:cNvGraphicFramePr/>
          <p:nvPr/>
        </p:nvGraphicFramePr>
        <p:xfrm>
          <a:off x="5555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376" name="Google Shape;376;p50"/>
          <p:cNvSpPr txBox="1"/>
          <p:nvPr/>
        </p:nvSpPr>
        <p:spPr>
          <a:xfrm>
            <a:off x="513375" y="22409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7" name="Google Shape;377;p50"/>
          <p:cNvCxnSpPr/>
          <p:nvPr/>
        </p:nvCxnSpPr>
        <p:spPr>
          <a:xfrm>
            <a:off x="7190500" y="3011400"/>
            <a:ext cx="293100" cy="17586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50"/>
          <p:cNvCxnSpPr/>
          <p:nvPr/>
        </p:nvCxnSpPr>
        <p:spPr>
          <a:xfrm flipH="1">
            <a:off x="7185775" y="3011400"/>
            <a:ext cx="293100" cy="17304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Simplification 1: Consider Only the Worst Case</a:t>
            </a:r>
            <a:endParaRPr/>
          </a:p>
        </p:txBody>
      </p:sp>
      <p:sp>
        <p:nvSpPr>
          <p:cNvPr id="384" name="Google Shape;384;p5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1: Consider only the worst case.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Justification</a:t>
            </a:r>
            <a:r>
              <a:rPr lang="en"/>
              <a:t>: When comparing algorithms, we often care only about the worst case [but we will see exceptions in this course].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5" name="Google Shape;385;p51"/>
          <p:cNvGraphicFramePr/>
          <p:nvPr/>
        </p:nvGraphicFramePr>
        <p:xfrm>
          <a:off x="5555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worst case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386" name="Google Shape;386;p51"/>
          <p:cNvSpPr txBox="1"/>
          <p:nvPr/>
        </p:nvSpPr>
        <p:spPr>
          <a:xfrm>
            <a:off x="513375" y="22409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51"/>
          <p:cNvSpPr txBox="1"/>
          <p:nvPr/>
        </p:nvSpPr>
        <p:spPr>
          <a:xfrm>
            <a:off x="434937" y="4350150"/>
            <a:ext cx="47019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We’re effectively focusing on the case where there are no duplicates, because this is where there is a performance difference.</a:t>
            </a:r>
            <a:endParaRPr b="1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Order of Growth Identification: yellkey.com/</a:t>
            </a:r>
            <a:r>
              <a:rPr lang="en">
                <a:solidFill>
                  <a:srgbClr val="208920"/>
                </a:solidFill>
              </a:rPr>
              <a:t>safe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393" name="Google Shape;393;p5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the algorithm below. What do you expect will be the                                </a:t>
            </a:r>
            <a:r>
              <a:rPr b="1" lang="en"/>
              <a:t>order </a:t>
            </a:r>
            <a:r>
              <a:rPr b="1" lang="en"/>
              <a:t>of growth</a:t>
            </a:r>
            <a:r>
              <a:rPr lang="en"/>
              <a:t> </a:t>
            </a:r>
            <a:r>
              <a:rPr lang="en"/>
              <a:t>of the runtime for the algorithm?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[linear]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[quadratic]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[cubic]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[sextic]</a:t>
            </a:r>
            <a:endParaRPr baseline="300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94" name="Google Shape;394;p52"/>
          <p:cNvGraphicFramePr/>
          <p:nvPr/>
        </p:nvGraphicFramePr>
        <p:xfrm>
          <a:off x="2767400" y="266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greater than (&gt;)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2N</a:t>
                      </a:r>
                      <a:r>
                        <a:rPr baseline="30000" lang="en"/>
                        <a:t>3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+ 1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 (&amp;&amp;)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5" name="Google Shape;395;p52"/>
          <p:cNvSpPr txBox="1"/>
          <p:nvPr>
            <p:ph idx="1" type="body"/>
          </p:nvPr>
        </p:nvSpPr>
        <p:spPr>
          <a:xfrm>
            <a:off x="266100" y="4175494"/>
            <a:ext cx="8727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other words, if we plotted total runtime vs. N, what shape would we expect?</a:t>
            </a:r>
            <a:endParaRPr baseline="30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61B: Writing Efficient Programs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engineer will do for a dime what any fool will do for a dollar.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Efficiency comes in two flavors: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Programming cost (course to date. Will also revisit later).</a:t>
            </a:r>
            <a:endParaRPr>
              <a:solidFill>
                <a:srgbClr val="B7B7B7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○"/>
            </a:pPr>
            <a:r>
              <a:rPr lang="en">
                <a:solidFill>
                  <a:srgbClr val="B7B7B7"/>
                </a:solidFill>
              </a:rPr>
              <a:t>How long does it take to develop your programs?</a:t>
            </a:r>
            <a:endParaRPr>
              <a:solidFill>
                <a:srgbClr val="B7B7B7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○"/>
            </a:pPr>
            <a:r>
              <a:rPr lang="en">
                <a:solidFill>
                  <a:srgbClr val="B7B7B7"/>
                </a:solidFill>
              </a:rPr>
              <a:t>How easy is it to read, modify, and maintain your code?</a:t>
            </a:r>
            <a:endParaRPr>
              <a:solidFill>
                <a:srgbClr val="B7B7B7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■"/>
            </a:pPr>
            <a:r>
              <a:rPr lang="en">
                <a:solidFill>
                  <a:srgbClr val="B7B7B7"/>
                </a:solidFill>
              </a:rPr>
              <a:t>More important than you might think!</a:t>
            </a:r>
            <a:endParaRPr>
              <a:solidFill>
                <a:srgbClr val="B7B7B7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■"/>
            </a:pPr>
            <a:r>
              <a:rPr lang="en">
                <a:solidFill>
                  <a:srgbClr val="B7B7B7"/>
                </a:solidFill>
              </a:rPr>
              <a:t>Majority of cost is in maintenance, not development!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Execution cost (from today until end of course).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much time does your program take to execute?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much memory does your program require?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Order of Growth Identification</a:t>
            </a:r>
            <a:endParaRPr/>
          </a:p>
        </p:txBody>
      </p:sp>
      <p:sp>
        <p:nvSpPr>
          <p:cNvPr id="401" name="Google Shape;401;p5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 the algorithm below. What do you expect will be the                                </a:t>
            </a:r>
            <a:r>
              <a:rPr b="1" lang="en"/>
              <a:t>order of growth</a:t>
            </a:r>
            <a:r>
              <a:rPr lang="en"/>
              <a:t> of the runtime for the algorithm?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Consolas"/>
              <a:buAutoNum type="alphaUcPeriod"/>
            </a:pPr>
            <a:r>
              <a:rPr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 [linear]</a:t>
            </a:r>
            <a:endParaRPr>
              <a:solidFill>
                <a:srgbClr val="9E9E9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Consolas"/>
              <a:buAutoNum type="alphaUcPeriod"/>
            </a:pPr>
            <a:r>
              <a:rPr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 [quadratic]</a:t>
            </a:r>
            <a:endParaRPr>
              <a:solidFill>
                <a:srgbClr val="9E9E9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baseline="30000" lang="en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[cubic]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Consolas"/>
              <a:buAutoNum type="alphaUcPeriod"/>
            </a:pPr>
            <a:r>
              <a:rPr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 [sextic]</a:t>
            </a:r>
            <a:endParaRPr b="1">
              <a:solidFill>
                <a:srgbClr val="9E9E9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02" name="Google Shape;402;p53"/>
          <p:cNvGraphicFramePr/>
          <p:nvPr/>
        </p:nvGraphicFramePr>
        <p:xfrm>
          <a:off x="5614100" y="115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greater than (&gt;)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2N</a:t>
                      </a:r>
                      <a:r>
                        <a:rPr baseline="30000" lang="en"/>
                        <a:t>3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+ 1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 (&amp;&amp;)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3" name="Google Shape;403;p53"/>
          <p:cNvSpPr txBox="1"/>
          <p:nvPr>
            <p:ph idx="1" type="body"/>
          </p:nvPr>
        </p:nvSpPr>
        <p:spPr>
          <a:xfrm>
            <a:off x="266100" y="2651517"/>
            <a:ext cx="8727300" cy="23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Argument: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&lt; takes α nanoseconds, &gt; takes β nanoseconds, and &amp;&amp; takes γ nanoseconds.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time is α(</a:t>
            </a:r>
            <a:r>
              <a:rPr lang="en"/>
              <a:t>100N</a:t>
            </a:r>
            <a:r>
              <a:rPr baseline="30000" lang="en"/>
              <a:t>2 </a:t>
            </a:r>
            <a:r>
              <a:rPr lang="en"/>
              <a:t>+ 3N) + β(2N</a:t>
            </a:r>
            <a:r>
              <a:rPr baseline="30000" lang="en"/>
              <a:t>3</a:t>
            </a:r>
            <a:r>
              <a:rPr lang="en"/>
              <a:t> + 1) + 5000γ nanoseconds.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very large N, the 2βN</a:t>
            </a:r>
            <a:r>
              <a:rPr baseline="30000" lang="en"/>
              <a:t>3</a:t>
            </a:r>
            <a:r>
              <a:rPr lang="en"/>
              <a:t> term is much larger than the others.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4" name="Google Shape;404;p53"/>
          <p:cNvCxnSpPr/>
          <p:nvPr/>
        </p:nvCxnSpPr>
        <p:spPr>
          <a:xfrm rot="10800000">
            <a:off x="7149168" y="4157004"/>
            <a:ext cx="328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53"/>
          <p:cNvSpPr txBox="1"/>
          <p:nvPr/>
        </p:nvSpPr>
        <p:spPr>
          <a:xfrm>
            <a:off x="6164000" y="4503400"/>
            <a:ext cx="25140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Extremely important point. Make sure you understand it!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406" name="Google Shape;406;p53"/>
          <p:cNvCxnSpPr/>
          <p:nvPr/>
        </p:nvCxnSpPr>
        <p:spPr>
          <a:xfrm>
            <a:off x="7477350" y="4159223"/>
            <a:ext cx="0" cy="254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Simplification 2: Eliminate low</a:t>
            </a:r>
            <a:r>
              <a:rPr lang="en"/>
              <a:t> order terms</a:t>
            </a:r>
            <a:endParaRPr/>
          </a:p>
        </p:txBody>
      </p:sp>
      <p:sp>
        <p:nvSpPr>
          <p:cNvPr id="412" name="Google Shape;412;p5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2: Ignore lower order terms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Eventually, 0.000000000001N</a:t>
            </a:r>
            <a:r>
              <a:rPr baseline="30000" lang="en"/>
              <a:t>2.00000001</a:t>
            </a:r>
            <a:r>
              <a:rPr lang="en"/>
              <a:t> will grow bigger than 10000000000N</a:t>
            </a:r>
            <a:r>
              <a:rPr baseline="30000" lang="en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for sufficiently large N, only the largest term will actually matter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13" name="Google Shape;413;p54"/>
          <p:cNvGraphicFramePr/>
          <p:nvPr/>
        </p:nvGraphicFramePr>
        <p:xfrm>
          <a:off x="5555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414" name="Google Shape;414;p54"/>
          <p:cNvSpPr txBox="1"/>
          <p:nvPr/>
        </p:nvSpPr>
        <p:spPr>
          <a:xfrm>
            <a:off x="132375" y="25457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5" name="Google Shape;415;p54"/>
          <p:cNvCxnSpPr/>
          <p:nvPr/>
        </p:nvCxnSpPr>
        <p:spPr>
          <a:xfrm>
            <a:off x="7563150" y="3397350"/>
            <a:ext cx="422100" cy="2463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54"/>
          <p:cNvCxnSpPr/>
          <p:nvPr/>
        </p:nvCxnSpPr>
        <p:spPr>
          <a:xfrm flipH="1" rot="10800000">
            <a:off x="7529700" y="3408300"/>
            <a:ext cx="489000" cy="2244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54"/>
          <p:cNvCxnSpPr/>
          <p:nvPr/>
        </p:nvCxnSpPr>
        <p:spPr>
          <a:xfrm flipH="1" rot="10800000">
            <a:off x="7413675" y="3810525"/>
            <a:ext cx="298800" cy="1935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54"/>
          <p:cNvCxnSpPr/>
          <p:nvPr/>
        </p:nvCxnSpPr>
        <p:spPr>
          <a:xfrm>
            <a:off x="7448850" y="3845750"/>
            <a:ext cx="237300" cy="1581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54"/>
          <p:cNvCxnSpPr/>
          <p:nvPr/>
        </p:nvCxnSpPr>
        <p:spPr>
          <a:xfrm flipH="1" rot="10800000">
            <a:off x="7387350" y="4181850"/>
            <a:ext cx="298800" cy="1935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54"/>
          <p:cNvCxnSpPr/>
          <p:nvPr/>
        </p:nvCxnSpPr>
        <p:spPr>
          <a:xfrm>
            <a:off x="7422525" y="4217075"/>
            <a:ext cx="237300" cy="1581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54"/>
          <p:cNvCxnSpPr/>
          <p:nvPr/>
        </p:nvCxnSpPr>
        <p:spPr>
          <a:xfrm flipH="1" rot="10800000">
            <a:off x="7361025" y="4588225"/>
            <a:ext cx="298800" cy="1935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54"/>
          <p:cNvCxnSpPr/>
          <p:nvPr/>
        </p:nvCxnSpPr>
        <p:spPr>
          <a:xfrm>
            <a:off x="7396200" y="4623450"/>
            <a:ext cx="237300" cy="1581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(Not as) </a:t>
            </a:r>
            <a:r>
              <a:rPr lang="en"/>
              <a:t>Intuitive Simplification 3: Eliminate multiplicative constants</a:t>
            </a:r>
            <a:endParaRPr/>
          </a:p>
        </p:txBody>
      </p:sp>
      <p:sp>
        <p:nvSpPr>
          <p:cNvPr id="428" name="Google Shape;428;p5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3: Ignore any coefficients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Coefficients don't affect the "shape" of the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can change depending on what you consider "one operation"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some branches of runtime analysis which care about coefficients. But it's much harder, because…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9" name="Google Shape;429;p55"/>
          <p:cNvGraphicFramePr/>
          <p:nvPr/>
        </p:nvGraphicFramePr>
        <p:xfrm>
          <a:off x="5555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430" name="Google Shape;430;p55"/>
          <p:cNvSpPr txBox="1"/>
          <p:nvPr/>
        </p:nvSpPr>
        <p:spPr>
          <a:xfrm>
            <a:off x="132375" y="25457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1" name="Google Shape;431;p55"/>
          <p:cNvCxnSpPr/>
          <p:nvPr/>
        </p:nvCxnSpPr>
        <p:spPr>
          <a:xfrm flipH="1" rot="10800000">
            <a:off x="7387300" y="3396425"/>
            <a:ext cx="175800" cy="1935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55"/>
          <p:cNvCxnSpPr/>
          <p:nvPr/>
        </p:nvCxnSpPr>
        <p:spPr>
          <a:xfrm>
            <a:off x="7408001" y="3431650"/>
            <a:ext cx="139800" cy="1581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55"/>
          <p:cNvCxnSpPr/>
          <p:nvPr/>
        </p:nvCxnSpPr>
        <p:spPr>
          <a:xfrm flipH="1" rot="10800000">
            <a:off x="7387300" y="3774500"/>
            <a:ext cx="175800" cy="1935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55"/>
          <p:cNvCxnSpPr/>
          <p:nvPr/>
        </p:nvCxnSpPr>
        <p:spPr>
          <a:xfrm>
            <a:off x="7408001" y="3809725"/>
            <a:ext cx="139800" cy="1581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55"/>
          <p:cNvCxnSpPr/>
          <p:nvPr/>
        </p:nvCxnSpPr>
        <p:spPr>
          <a:xfrm flipH="1" rot="10800000">
            <a:off x="7390000" y="4152575"/>
            <a:ext cx="175800" cy="1935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55"/>
          <p:cNvCxnSpPr/>
          <p:nvPr/>
        </p:nvCxnSpPr>
        <p:spPr>
          <a:xfrm>
            <a:off x="7410701" y="4187800"/>
            <a:ext cx="139800" cy="1581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Simplification 4: Combine all operations</a:t>
            </a:r>
            <a:endParaRPr/>
          </a:p>
        </p:txBody>
      </p:sp>
      <p:sp>
        <p:nvSpPr>
          <p:cNvPr id="442" name="Google Shape;442;p5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4: Treat all operations as taking "1 unit of time"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if an increment takes 1 ns and an array access takes 1000000 ns, those are still basically coefficients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lets as pick what we count as a "primitive" operation arbitrarily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Assumes that operations (ex. addition) take constant time regardless of input; this is known as the "cost model".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3" name="Google Shape;443;p56"/>
          <p:cNvGraphicFramePr/>
          <p:nvPr/>
        </p:nvGraphicFramePr>
        <p:xfrm>
          <a:off x="5555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baseline="30000"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444" name="Google Shape;444;p56"/>
          <p:cNvSpPr txBox="1"/>
          <p:nvPr/>
        </p:nvSpPr>
        <p:spPr>
          <a:xfrm>
            <a:off x="132375" y="25457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 Summary</a:t>
            </a:r>
            <a:endParaRPr/>
          </a:p>
        </p:txBody>
      </p:sp>
      <p:sp>
        <p:nvSpPr>
          <p:cNvPr id="450" name="Google Shape;450;p5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Only consider the worst case.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Ignore lower order terms.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Ignore any coefficients.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operations take the same time.</a:t>
            </a:r>
            <a:endParaRPr/>
          </a:p>
        </p:txBody>
      </p:sp>
      <p:graphicFrame>
        <p:nvGraphicFramePr>
          <p:cNvPr id="451" name="Google Shape;451;p57"/>
          <p:cNvGraphicFramePr/>
          <p:nvPr/>
        </p:nvGraphicFramePr>
        <p:xfrm>
          <a:off x="5555725" y="3295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graphicFrame>
        <p:nvGraphicFramePr>
          <p:cNvPr id="452" name="Google Shape;452;p57"/>
          <p:cNvGraphicFramePr/>
          <p:nvPr/>
        </p:nvGraphicFramePr>
        <p:xfrm>
          <a:off x="1297400" y="23494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453" name="Google Shape;453;p57"/>
          <p:cNvCxnSpPr/>
          <p:nvPr/>
        </p:nvCxnSpPr>
        <p:spPr>
          <a:xfrm>
            <a:off x="4467475" y="37867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57"/>
          <p:cNvSpPr/>
          <p:nvPr/>
        </p:nvSpPr>
        <p:spPr>
          <a:xfrm>
            <a:off x="6432800" y="1211475"/>
            <a:ext cx="217500" cy="870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7"/>
          <p:cNvSpPr txBox="1"/>
          <p:nvPr/>
        </p:nvSpPr>
        <p:spPr>
          <a:xfrm>
            <a:off x="4682950" y="2570525"/>
            <a:ext cx="4305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These three simplifications are OK because we only care about the</a:t>
            </a:r>
            <a:r>
              <a:rPr lang="en">
                <a:solidFill>
                  <a:srgbClr val="BE0712"/>
                </a:solidFill>
              </a:rPr>
              <a:t> “</a:t>
            </a:r>
            <a:r>
              <a:rPr b="1" lang="en">
                <a:solidFill>
                  <a:srgbClr val="BE0712"/>
                </a:solidFill>
              </a:rPr>
              <a:t>order of growth</a:t>
            </a:r>
            <a:r>
              <a:rPr lang="en">
                <a:solidFill>
                  <a:srgbClr val="BE0712"/>
                </a:solidFill>
              </a:rPr>
              <a:t>” of the runtime.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456" name="Google Shape;456;p57"/>
          <p:cNvCxnSpPr/>
          <p:nvPr/>
        </p:nvCxnSpPr>
        <p:spPr>
          <a:xfrm>
            <a:off x="7396225" y="1639126"/>
            <a:ext cx="0" cy="833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57"/>
          <p:cNvCxnSpPr/>
          <p:nvPr/>
        </p:nvCxnSpPr>
        <p:spPr>
          <a:xfrm rot="10800000">
            <a:off x="6772340" y="1645481"/>
            <a:ext cx="628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57"/>
          <p:cNvSpPr txBox="1"/>
          <p:nvPr/>
        </p:nvSpPr>
        <p:spPr>
          <a:xfrm>
            <a:off x="5492775" y="4037275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r>
              <a:rPr baseline="30000" lang="en"/>
              <a:t>2</a:t>
            </a:r>
            <a:endParaRPr baseline="30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 Summary: </a:t>
            </a:r>
            <a:r>
              <a:rPr lang="en">
                <a:solidFill>
                  <a:schemeClr val="accent3"/>
                </a:solidFill>
              </a:rPr>
              <a:t>Repeating the Process for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Only consider the worst case.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Ignore lower order terms.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Ignore any coefficients.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operations take the same time.</a:t>
            </a:r>
            <a:endParaRPr/>
          </a:p>
        </p:txBody>
      </p:sp>
      <p:graphicFrame>
        <p:nvGraphicFramePr>
          <p:cNvPr id="465" name="Google Shape;465;p58"/>
          <p:cNvGraphicFramePr/>
          <p:nvPr/>
        </p:nvGraphicFramePr>
        <p:xfrm>
          <a:off x="5555725" y="3295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466" name="Google Shape;466;p58"/>
          <p:cNvCxnSpPr/>
          <p:nvPr/>
        </p:nvCxnSpPr>
        <p:spPr>
          <a:xfrm>
            <a:off x="4467475" y="37867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7" name="Google Shape;467;p58"/>
          <p:cNvSpPr txBox="1"/>
          <p:nvPr/>
        </p:nvSpPr>
        <p:spPr>
          <a:xfrm>
            <a:off x="4682950" y="2570525"/>
            <a:ext cx="4305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These three simplifications are OK because we only care about the “</a:t>
            </a:r>
            <a:r>
              <a:rPr b="1" lang="en">
                <a:solidFill>
                  <a:srgbClr val="BE0712"/>
                </a:solidFill>
              </a:rPr>
              <a:t>order of growth</a:t>
            </a:r>
            <a:r>
              <a:rPr lang="en">
                <a:solidFill>
                  <a:srgbClr val="BE0712"/>
                </a:solidFill>
              </a:rPr>
              <a:t>” of the runtime.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468" name="Google Shape;468;p58"/>
          <p:cNvGraphicFramePr/>
          <p:nvPr/>
        </p:nvGraphicFramePr>
        <p:xfrm>
          <a:off x="1337550" y="2527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873850"/>
                <a:gridCol w="11420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9" name="Google Shape;469;p58"/>
          <p:cNvSpPr txBox="1"/>
          <p:nvPr/>
        </p:nvSpPr>
        <p:spPr>
          <a:xfrm>
            <a:off x="5492775" y="4037275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</a:t>
            </a:r>
            <a:endParaRPr baseline="30000"/>
          </a:p>
        </p:txBody>
      </p:sp>
      <p:sp>
        <p:nvSpPr>
          <p:cNvPr id="470" name="Google Shape;470;p58"/>
          <p:cNvSpPr/>
          <p:nvPr/>
        </p:nvSpPr>
        <p:spPr>
          <a:xfrm>
            <a:off x="6432800" y="1211475"/>
            <a:ext cx="217500" cy="870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1" name="Google Shape;471;p58"/>
          <p:cNvCxnSpPr/>
          <p:nvPr/>
        </p:nvCxnSpPr>
        <p:spPr>
          <a:xfrm>
            <a:off x="7396225" y="1639126"/>
            <a:ext cx="0" cy="833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58"/>
          <p:cNvCxnSpPr/>
          <p:nvPr/>
        </p:nvCxnSpPr>
        <p:spPr>
          <a:xfrm rot="10800000">
            <a:off x="6772340" y="1645481"/>
            <a:ext cx="628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Repeating the Process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8" name="Google Shape;478;p5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Only consider the worst case.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Ignore lower order terms.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Ignore any coefficients.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operations take the same time.</a:t>
            </a:r>
            <a:endParaRPr/>
          </a:p>
        </p:txBody>
      </p:sp>
      <p:graphicFrame>
        <p:nvGraphicFramePr>
          <p:cNvPr id="479" name="Google Shape;479;p59"/>
          <p:cNvGraphicFramePr/>
          <p:nvPr/>
        </p:nvGraphicFramePr>
        <p:xfrm>
          <a:off x="5555725" y="3295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Total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480" name="Google Shape;480;p59"/>
          <p:cNvCxnSpPr/>
          <p:nvPr/>
        </p:nvCxnSpPr>
        <p:spPr>
          <a:xfrm>
            <a:off x="4467475" y="37867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81" name="Google Shape;481;p59"/>
          <p:cNvGraphicFramePr/>
          <p:nvPr/>
        </p:nvGraphicFramePr>
        <p:xfrm>
          <a:off x="1337550" y="2527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873850"/>
                <a:gridCol w="11420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82" name="Google Shape;482;p59"/>
          <p:cNvSpPr txBox="1"/>
          <p:nvPr/>
        </p:nvSpPr>
        <p:spPr>
          <a:xfrm>
            <a:off x="4682950" y="2570525"/>
            <a:ext cx="4305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These three simplifications are OK because we only care about the “</a:t>
            </a:r>
            <a:r>
              <a:rPr b="1" lang="en">
                <a:solidFill>
                  <a:srgbClr val="BE0712"/>
                </a:solidFill>
              </a:rPr>
              <a:t>order of growth</a:t>
            </a:r>
            <a:r>
              <a:rPr lang="en">
                <a:solidFill>
                  <a:srgbClr val="BE0712"/>
                </a:solidFill>
              </a:rPr>
              <a:t>” of the runtime.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83" name="Google Shape;483;p59"/>
          <p:cNvSpPr txBox="1"/>
          <p:nvPr/>
        </p:nvSpPr>
        <p:spPr>
          <a:xfrm>
            <a:off x="5492775" y="4037275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endParaRPr baseline="30000"/>
          </a:p>
        </p:txBody>
      </p:sp>
      <p:sp>
        <p:nvSpPr>
          <p:cNvPr id="484" name="Google Shape;484;p59"/>
          <p:cNvSpPr/>
          <p:nvPr/>
        </p:nvSpPr>
        <p:spPr>
          <a:xfrm>
            <a:off x="3765800" y="850575"/>
            <a:ext cx="217500" cy="393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5" name="Google Shape;485;p59"/>
          <p:cNvCxnSpPr/>
          <p:nvPr/>
        </p:nvCxnSpPr>
        <p:spPr>
          <a:xfrm rot="10800000">
            <a:off x="4054440" y="1052356"/>
            <a:ext cx="628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86" name="Google Shape;486;p59"/>
          <p:cNvSpPr txBox="1"/>
          <p:nvPr/>
        </p:nvSpPr>
        <p:spPr>
          <a:xfrm>
            <a:off x="4754100" y="644288"/>
            <a:ext cx="4305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simplification is OK because we specifically only care about worst case.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87" name="Google Shape;487;p59"/>
          <p:cNvSpPr/>
          <p:nvPr/>
        </p:nvSpPr>
        <p:spPr>
          <a:xfrm>
            <a:off x="6432800" y="1211475"/>
            <a:ext cx="217500" cy="870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8" name="Google Shape;488;p59"/>
          <p:cNvCxnSpPr/>
          <p:nvPr/>
        </p:nvCxnSpPr>
        <p:spPr>
          <a:xfrm>
            <a:off x="7396225" y="1639126"/>
            <a:ext cx="0" cy="833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59"/>
          <p:cNvCxnSpPr/>
          <p:nvPr/>
        </p:nvCxnSpPr>
        <p:spPr>
          <a:xfrm rot="10800000">
            <a:off x="6772340" y="1645481"/>
            <a:ext cx="628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thing to note: If N -&gt; N</a:t>
            </a:r>
            <a:r>
              <a:rPr baseline="30000" lang="en"/>
              <a:t>2</a:t>
            </a:r>
            <a:r>
              <a:rPr lang="en"/>
              <a:t>, then 2N -&gt; (2N)</a:t>
            </a:r>
            <a:r>
              <a:rPr baseline="30000" lang="en"/>
              <a:t>2</a:t>
            </a:r>
            <a:r>
              <a:rPr lang="en"/>
              <a:t> = 4N</a:t>
            </a:r>
            <a:r>
              <a:rPr baseline="30000" lang="en"/>
              <a:t>2</a:t>
            </a:r>
            <a:r>
              <a:rPr lang="en"/>
              <a:t>; doubling the size of the input means 4x longer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what we observed earlier! So despite all our simplifications, this theoretical analysis matches our experimental values.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Our (Painful) Analysis Process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96" name="Google Shape;496;p60"/>
          <p:cNvGraphicFramePr/>
          <p:nvPr/>
        </p:nvGraphicFramePr>
        <p:xfrm>
          <a:off x="5555725" y="2686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graphicFrame>
        <p:nvGraphicFramePr>
          <p:cNvPr id="497" name="Google Shape;497;p60"/>
          <p:cNvGraphicFramePr/>
          <p:nvPr/>
        </p:nvGraphicFramePr>
        <p:xfrm>
          <a:off x="1297400" y="1739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498" name="Google Shape;498;p60"/>
          <p:cNvCxnSpPr/>
          <p:nvPr/>
        </p:nvCxnSpPr>
        <p:spPr>
          <a:xfrm>
            <a:off x="4467475" y="31771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60"/>
          <p:cNvSpPr txBox="1"/>
          <p:nvPr/>
        </p:nvSpPr>
        <p:spPr>
          <a:xfrm>
            <a:off x="5492775" y="3422948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r>
              <a:rPr baseline="30000" lang="en"/>
              <a:t>2</a:t>
            </a:r>
            <a:endParaRPr baseline="30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process: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 a table of exact counts of all possible operations.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table into a worst case order of growth using 4 simplifications.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using our simplifications </a:t>
            </a:r>
            <a:r>
              <a:rPr lang="en"/>
              <a:t>from </a:t>
            </a:r>
            <a:r>
              <a:rPr lang="en"/>
              <a:t>the outset, we can avoid building the table at all!</a:t>
            </a:r>
            <a:endParaRPr/>
          </a:p>
        </p:txBody>
      </p:sp>
      <p:sp>
        <p:nvSpPr>
          <p:cNvPr id="505" name="Google Shape;505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Our (Painful) Analysis Process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06" name="Google Shape;506;p61"/>
          <p:cNvGraphicFramePr/>
          <p:nvPr/>
        </p:nvGraphicFramePr>
        <p:xfrm>
          <a:off x="5555725" y="2686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graphicFrame>
        <p:nvGraphicFramePr>
          <p:cNvPr id="507" name="Google Shape;507;p61"/>
          <p:cNvGraphicFramePr/>
          <p:nvPr/>
        </p:nvGraphicFramePr>
        <p:xfrm>
          <a:off x="1297400" y="1739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508" name="Google Shape;508;p61"/>
          <p:cNvCxnSpPr/>
          <p:nvPr/>
        </p:nvCxnSpPr>
        <p:spPr>
          <a:xfrm>
            <a:off x="4467475" y="31771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61"/>
          <p:cNvSpPr txBox="1"/>
          <p:nvPr/>
        </p:nvSpPr>
        <p:spPr>
          <a:xfrm>
            <a:off x="5492775" y="3422948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r>
              <a:rPr baseline="30000" lang="en"/>
              <a:t>2</a:t>
            </a:r>
            <a:endParaRPr baseline="30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Measuring Code Efficiency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Intuitive Runtime Characterizations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Clock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Operation Counting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Count Exercise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Asymptotic Analysis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Scaling Matters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(Tedious Approach)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Computing Worst Case Order of Growth (Simplified Approach)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Notation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Theta (a.k.a. Order of Growth)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O</a:t>
            </a:r>
            <a:r>
              <a:rPr lang="en">
                <a:solidFill>
                  <a:schemeClr val="dk2"/>
                </a:solidFill>
              </a:rPr>
              <a:t> and Big Omega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5" name="Google Shape;515;p6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Worst Case Order of Growth (Simplified Approach)</a:t>
            </a:r>
            <a:endParaRPr/>
          </a:p>
        </p:txBody>
      </p:sp>
      <p:sp>
        <p:nvSpPr>
          <p:cNvPr id="516" name="Google Shape;516;p6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Algorithm Cost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Objective: Determine if a sorted array contains any duplicates.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sorted array A, are there indices i != j where A[i] == A[j]?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8" name="Google Shape;168;p27"/>
          <p:cNvGraphicFramePr/>
          <p:nvPr/>
        </p:nvGraphicFramePr>
        <p:xfrm>
          <a:off x="700000" y="175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27"/>
          <p:cNvSpPr txBox="1"/>
          <p:nvPr/>
        </p:nvSpPr>
        <p:spPr>
          <a:xfrm>
            <a:off x="239900" y="2084797"/>
            <a:ext cx="7996200" cy="23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Analysis Process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6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Rather than building the entire table, we can instead: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Treat anything that takes constant time (relative to N) as a single operation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Figure out the order of growth for the count of that operation by either: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Making an exact count, then discarding the unnecessary pieces.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Using intuition and inspection to determine order of growth (only possible with lots of practice).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redo our analysis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 with this new process.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time, we’ll show all our work.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Nested For Loops (Based on Exact Count)</a:t>
            </a:r>
            <a:endParaRPr/>
          </a:p>
        </p:txBody>
      </p:sp>
      <p:sp>
        <p:nvSpPr>
          <p:cNvPr id="528" name="Google Shape;528;p64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64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6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Nested For Loops (Based on Exact Count)</a:t>
            </a:r>
            <a:endParaRPr/>
          </a:p>
        </p:txBody>
      </p:sp>
      <p:sp>
        <p:nvSpPr>
          <p:cNvPr id="536" name="Google Shape;536;p65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65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//1 unit of time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65"/>
          <p:cNvSpPr txBox="1"/>
          <p:nvPr>
            <p:ph idx="1" type="body"/>
          </p:nvPr>
        </p:nvSpPr>
        <p:spPr>
          <a:xfrm>
            <a:off x="107050" y="402200"/>
            <a:ext cx="8520600" cy="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Nested For Loops (Based on Exact Count)</a:t>
            </a:r>
            <a:endParaRPr/>
          </a:p>
        </p:txBody>
      </p:sp>
      <p:sp>
        <p:nvSpPr>
          <p:cNvPr id="544" name="Google Shape;544;p6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66"/>
          <p:cNvSpPr txBox="1"/>
          <p:nvPr/>
        </p:nvSpPr>
        <p:spPr>
          <a:xfrm>
            <a:off x="3455475" y="2896750"/>
            <a:ext cx="565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number of steps: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66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7" name="Google Shape;547;p66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48" name="Google Shape;548;p66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549" name="Google Shape;549;p66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50" name="Google Shape;550;p66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51" name="Google Shape;551;p66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552" name="Google Shape;552;p66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553" name="Google Shape;553;p66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//1 unit of time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66"/>
          <p:cNvSpPr txBox="1"/>
          <p:nvPr/>
        </p:nvSpPr>
        <p:spPr>
          <a:xfrm>
            <a:off x="3470440" y="3708508"/>
            <a:ext cx="5338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(N - 1) + (N - 2) + (N - 3) + … + 3 + 2 + 1</a:t>
            </a:r>
            <a:endParaRPr/>
          </a:p>
        </p:txBody>
      </p:sp>
      <p:sp>
        <p:nvSpPr>
          <p:cNvPr id="555" name="Google Shape;555;p66"/>
          <p:cNvSpPr txBox="1"/>
          <p:nvPr/>
        </p:nvSpPr>
        <p:spPr>
          <a:xfrm>
            <a:off x="3460985" y="4100473"/>
            <a:ext cx="5338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2C = N + N + … + N</a:t>
            </a:r>
            <a:endParaRPr/>
          </a:p>
        </p:txBody>
      </p:sp>
      <p:grpSp>
        <p:nvGrpSpPr>
          <p:cNvPr id="556" name="Google Shape;556;p66"/>
          <p:cNvGrpSpPr/>
          <p:nvPr/>
        </p:nvGrpSpPr>
        <p:grpSpPr>
          <a:xfrm>
            <a:off x="4017675" y="4486500"/>
            <a:ext cx="1624055" cy="612875"/>
            <a:chOff x="4017675" y="4486500"/>
            <a:chExt cx="1624055" cy="612875"/>
          </a:xfrm>
        </p:grpSpPr>
        <p:sp>
          <p:nvSpPr>
            <p:cNvPr id="557" name="Google Shape;557;p66"/>
            <p:cNvSpPr txBox="1"/>
            <p:nvPr/>
          </p:nvSpPr>
          <p:spPr>
            <a:xfrm>
              <a:off x="4141130" y="4604075"/>
              <a:ext cx="1500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N-1 of these</a:t>
              </a:r>
              <a:endParaRPr sz="2000"/>
            </a:p>
          </p:txBody>
        </p:sp>
        <p:sp>
          <p:nvSpPr>
            <p:cNvPr id="558" name="Google Shape;558;p66"/>
            <p:cNvSpPr/>
            <p:nvPr/>
          </p:nvSpPr>
          <p:spPr>
            <a:xfrm rot="-5400000">
              <a:off x="4644975" y="3859200"/>
              <a:ext cx="258900" cy="1513500"/>
            </a:xfrm>
            <a:prstGeom prst="leftBrace">
              <a:avLst>
                <a:gd fmla="val 79349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66"/>
          <p:cNvSpPr txBox="1"/>
          <p:nvPr/>
        </p:nvSpPr>
        <p:spPr>
          <a:xfrm>
            <a:off x="5781705" y="4144875"/>
            <a:ext cx="2013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= N(N - 1)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66"/>
          <p:cNvSpPr txBox="1"/>
          <p:nvPr/>
        </p:nvSpPr>
        <p:spPr>
          <a:xfrm>
            <a:off x="6772305" y="4604000"/>
            <a:ext cx="2013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∴ C = N(N - 1)/2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66"/>
          <p:cNvSpPr txBox="1"/>
          <p:nvPr/>
        </p:nvSpPr>
        <p:spPr>
          <a:xfrm>
            <a:off x="3454258" y="3284665"/>
            <a:ext cx="51909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1 + 2 + 3 + … + (N - 3) + (N - 2) + (N - 1)</a:t>
            </a:r>
            <a:endParaRPr/>
          </a:p>
        </p:txBody>
      </p:sp>
      <p:sp>
        <p:nvSpPr>
          <p:cNvPr id="562" name="Google Shape;562;p66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Nested For Loops (Based on Exact Count)</a:t>
            </a:r>
            <a:endParaRPr/>
          </a:p>
        </p:txBody>
      </p:sp>
      <p:sp>
        <p:nvSpPr>
          <p:cNvPr id="568" name="Google Shape;568;p6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67"/>
          <p:cNvSpPr txBox="1"/>
          <p:nvPr/>
        </p:nvSpPr>
        <p:spPr>
          <a:xfrm>
            <a:off x="3455475" y="2896750"/>
            <a:ext cx="565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number of steps: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67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1" name="Google Shape;571;p67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72" name="Google Shape;572;p67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573" name="Google Shape;573;p67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74" name="Google Shape;574;p67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75" name="Google Shape;575;p67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576" name="Google Shape;576;p67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577" name="Google Shape;577;p67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//1 unit of time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8" name="Google Shape;578;p67"/>
          <p:cNvSpPr txBox="1"/>
          <p:nvPr/>
        </p:nvSpPr>
        <p:spPr>
          <a:xfrm>
            <a:off x="3454249" y="3284675"/>
            <a:ext cx="58059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1 + 2 + 3 + … + (N - 3) + (N - 2) + (N - 1) = N(N-1)/2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67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80" name="Google Shape;580;p67"/>
          <p:cNvGraphicFramePr/>
          <p:nvPr/>
        </p:nvGraphicFramePr>
        <p:xfrm>
          <a:off x="4763075" y="3863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581" name="Google Shape;581;p67"/>
          <p:cNvSpPr txBox="1"/>
          <p:nvPr/>
        </p:nvSpPr>
        <p:spPr>
          <a:xfrm>
            <a:off x="4700125" y="4600098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r>
              <a:rPr baseline="30000" lang="en"/>
              <a:t>2</a:t>
            </a:r>
            <a:endParaRPr baseline="30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Nested For Loops (Simpler Geometric Argument)</a:t>
            </a:r>
            <a:endParaRPr/>
          </a:p>
        </p:txBody>
      </p:sp>
      <p:sp>
        <p:nvSpPr>
          <p:cNvPr id="587" name="Google Shape;587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68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89" name="Google Shape;589;p68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90" name="Google Shape;590;p68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591" name="Google Shape;591;p68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92" name="Google Shape;592;p68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93" name="Google Shape;593;p68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594" name="Google Shape;594;p68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595" name="Google Shape;595;p68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//1 unit of time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68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7" name="Google Shape;597;p68"/>
          <p:cNvSpPr txBox="1"/>
          <p:nvPr/>
        </p:nvSpPr>
        <p:spPr>
          <a:xfrm>
            <a:off x="3455750" y="2895700"/>
            <a:ext cx="5796000" cy="1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number of steps: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by area of right triangle of side length N-1.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of growth of area is 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8" name="Google Shape;598;p68"/>
          <p:cNvGraphicFramePr/>
          <p:nvPr/>
        </p:nvGraphicFramePr>
        <p:xfrm>
          <a:off x="4305875" y="4083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599" name="Google Shape;599;p68"/>
          <p:cNvSpPr txBox="1"/>
          <p:nvPr/>
        </p:nvSpPr>
        <p:spPr>
          <a:xfrm>
            <a:off x="4242925" y="4819803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r>
              <a:rPr baseline="30000" lang="en"/>
              <a:t>2</a:t>
            </a:r>
            <a:endParaRPr baseline="30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9"/>
          <p:cNvSpPr txBox="1"/>
          <p:nvPr>
            <p:ph idx="1" type="body"/>
          </p:nvPr>
        </p:nvSpPr>
        <p:spPr>
          <a:xfrm>
            <a:off x="4812375" y="402200"/>
            <a:ext cx="415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Measuring Code Efficiency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Intuitive Runtime Characterizations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Clock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Operation Counting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Count Exercise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Analysis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Scaling Matters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(Tedious Approach)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(Simplified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Asymptotic Notation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Big Theta (a.k.a. Order of Growth)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O and Big Omega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5" name="Google Shape;605;p6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Theta (a.k.a. Order of Growth)</a:t>
            </a:r>
            <a:endParaRPr/>
          </a:p>
        </p:txBody>
      </p:sp>
      <p:sp>
        <p:nvSpPr>
          <p:cNvPr id="606" name="Google Shape;606;p6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Formalizing Order of Growth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2" name="Google Shape;612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function Q(N), we can apply our last two simplifications                                   (ignore low orders terms and multiplicative constants) to yield the order of growth of Q(N).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Q(N) = 3N</a:t>
            </a:r>
            <a:r>
              <a:rPr baseline="30000" lang="en"/>
              <a:t>3</a:t>
            </a:r>
            <a:r>
              <a:rPr lang="en"/>
              <a:t> + N</a:t>
            </a:r>
            <a:r>
              <a:rPr baseline="30000" lang="en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of growth: N</a:t>
            </a:r>
            <a:r>
              <a:rPr baseline="30000" lang="en"/>
              <a:t>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finish out this lecture by moving to a more formal notation called Big-Theta.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math might seem daunting at first.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but the idea is exactly the same! Using “Big-Theta” instead of “order of growth” does not change the way we analyze code at all.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Growth Exercise</a:t>
            </a:r>
            <a:endParaRPr/>
          </a:p>
        </p:txBody>
      </p:sp>
      <p:sp>
        <p:nvSpPr>
          <p:cNvPr id="618" name="Google Shape;618;p7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the functions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Informally, what is the “shape” of each function for very large 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words, what is the order of growth of each function</a:t>
            </a:r>
            <a:r>
              <a:rPr lang="en" sz="2100"/>
              <a:t>?</a:t>
            </a:r>
            <a:endParaRPr sz="2100"/>
          </a:p>
        </p:txBody>
      </p:sp>
      <p:graphicFrame>
        <p:nvGraphicFramePr>
          <p:cNvPr id="619" name="Google Shape;619;p71"/>
          <p:cNvGraphicFramePr/>
          <p:nvPr/>
        </p:nvGraphicFramePr>
        <p:xfrm>
          <a:off x="3034700" y="20116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 of growth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1/N +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1/N + 5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N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40 sin(N) + 4N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Growth Exercise</a:t>
            </a:r>
            <a:endParaRPr/>
          </a:p>
        </p:txBody>
      </p:sp>
      <p:sp>
        <p:nvSpPr>
          <p:cNvPr id="625" name="Google Shape;625;p7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the functions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Informally, what is the “shape” of each function for very large 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words, what is the order of growth of each function</a:t>
            </a:r>
            <a:r>
              <a:rPr lang="en" sz="2100"/>
              <a:t>?</a:t>
            </a:r>
            <a:endParaRPr sz="2100"/>
          </a:p>
        </p:txBody>
      </p:sp>
      <p:graphicFrame>
        <p:nvGraphicFramePr>
          <p:cNvPr id="626" name="Google Shape;626;p72"/>
          <p:cNvGraphicFramePr/>
          <p:nvPr/>
        </p:nvGraphicFramePr>
        <p:xfrm>
          <a:off x="3034700" y="20116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 of growth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baseline="30000" lang="en"/>
                        <a:t>4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1/N +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1/N + 5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N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 </a:t>
                      </a:r>
                      <a:r>
                        <a:rPr lang="en"/>
                        <a:t>sin(N) + 4N</a:t>
                      </a:r>
                      <a:r>
                        <a:rPr baseline="30000" lang="en"/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Algorithm Cost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Objective: Determine if a sorted array contains any duplicates.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sorted array A, are there indices i != j where A[i] == A[j]?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6" name="Google Shape;176;p28"/>
          <p:cNvGraphicFramePr/>
          <p:nvPr/>
        </p:nvGraphicFramePr>
        <p:xfrm>
          <a:off x="700000" y="175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28"/>
          <p:cNvSpPr txBox="1"/>
          <p:nvPr/>
        </p:nvSpPr>
        <p:spPr>
          <a:xfrm>
            <a:off x="239900" y="2084797"/>
            <a:ext cx="7996200" cy="23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Silly algorithm: Consider every possible pair, returning true if any match.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(-3, -1) the same? Are (-3, 2) the same? ...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algorithm?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Big-Theta</a:t>
            </a:r>
            <a:endParaRPr/>
          </a:p>
        </p:txBody>
      </p:sp>
      <p:sp>
        <p:nvSpPr>
          <p:cNvPr id="632" name="Google Shape;632;p7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function R(N) with order of growth f(N).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“Big-Theta” notation we write this as R(N) ∈ Θ(f(N)).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</a:t>
            </a:r>
            <a:r>
              <a:rPr baseline="30000" lang="en"/>
              <a:t>3 </a:t>
            </a:r>
            <a:r>
              <a:rPr lang="en"/>
              <a:t>+ 3N</a:t>
            </a:r>
            <a:r>
              <a:rPr baseline="30000" lang="en"/>
              <a:t>4</a:t>
            </a:r>
            <a:r>
              <a:rPr lang="en"/>
              <a:t> ∈ Θ(N</a:t>
            </a:r>
            <a:r>
              <a:rPr baseline="30000" lang="en"/>
              <a:t>4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1/N + N</a:t>
            </a:r>
            <a:r>
              <a:rPr baseline="30000" lang="en"/>
              <a:t>3</a:t>
            </a:r>
            <a:r>
              <a:rPr lang="en"/>
              <a:t> ∈ Θ(N</a:t>
            </a:r>
            <a:r>
              <a:rPr baseline="30000" lang="en"/>
              <a:t>3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1/N + 5 ∈ Θ(1)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Ne</a:t>
            </a:r>
            <a:r>
              <a:rPr baseline="30000" lang="en"/>
              <a:t>N </a:t>
            </a:r>
            <a:r>
              <a:rPr lang="en"/>
              <a:t>+ N ∈ Θ(Ne</a:t>
            </a:r>
            <a:r>
              <a:rPr baseline="30000" lang="en"/>
              <a:t>N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40 sin(N) + 4N</a:t>
            </a:r>
            <a:r>
              <a:rPr baseline="30000" lang="en"/>
              <a:t>2</a:t>
            </a:r>
            <a:r>
              <a:rPr lang="en"/>
              <a:t> ∈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33" name="Google Shape;633;p73"/>
          <p:cNvGraphicFramePr/>
          <p:nvPr/>
        </p:nvGraphicFramePr>
        <p:xfrm>
          <a:off x="5753000" y="16367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r>
                        <a:rPr lang="en"/>
                        <a:t>unction R(N)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 of growth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baseline="30000" lang="en"/>
                        <a:t>4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1/N +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1/N + 5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N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 </a:t>
                      </a:r>
                      <a:r>
                        <a:rPr lang="en"/>
                        <a:t>sin(N) + 4N</a:t>
                      </a:r>
                      <a:r>
                        <a:rPr baseline="30000" lang="en"/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Big-Theta: Formal Definition (</a:t>
            </a:r>
            <a:r>
              <a:rPr lang="en" u="sng">
                <a:solidFill>
                  <a:schemeClr val="hlink"/>
                </a:solidFill>
                <a:hlinkClick r:id="rId3"/>
              </a:rPr>
              <a:t>Visualization</a:t>
            </a:r>
            <a:r>
              <a:rPr lang="en"/>
              <a:t>)</a:t>
            </a:r>
            <a:endParaRPr/>
          </a:p>
        </p:txBody>
      </p:sp>
      <p:sp>
        <p:nvSpPr>
          <p:cNvPr id="639" name="Google Shape;639;p74"/>
          <p:cNvSpPr txBox="1"/>
          <p:nvPr>
            <p:ph idx="1" type="body"/>
          </p:nvPr>
        </p:nvSpPr>
        <p:spPr>
          <a:xfrm>
            <a:off x="1707244" y="1316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 positive constants k</a:t>
            </a:r>
            <a:r>
              <a:rPr baseline="-25000" lang="en"/>
              <a:t>1</a:t>
            </a:r>
            <a:r>
              <a:rPr lang="en"/>
              <a:t> and k</a:t>
            </a:r>
            <a:r>
              <a:rPr baseline="-25000" lang="en"/>
              <a:t>2</a:t>
            </a:r>
            <a:r>
              <a:rPr lang="en"/>
              <a:t> such that:</a:t>
            </a:r>
            <a:endParaRPr/>
          </a:p>
        </p:txBody>
      </p:sp>
      <p:sp>
        <p:nvSpPr>
          <p:cNvPr id="640" name="Google Shape;640;p74"/>
          <p:cNvSpPr txBox="1"/>
          <p:nvPr>
            <p:ph idx="1" type="body"/>
          </p:nvPr>
        </p:nvSpPr>
        <p:spPr>
          <a:xfrm>
            <a:off x="2179050" y="25550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cxnSp>
        <p:nvCxnSpPr>
          <p:cNvPr id="641" name="Google Shape;641;p74"/>
          <p:cNvCxnSpPr/>
          <p:nvPr/>
        </p:nvCxnSpPr>
        <p:spPr>
          <a:xfrm rot="10800000">
            <a:off x="6350030" y="31550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74"/>
          <p:cNvSpPr txBox="1"/>
          <p:nvPr/>
        </p:nvSpPr>
        <p:spPr>
          <a:xfrm>
            <a:off x="6841230" y="30313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643" name="Google Shape;64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160" y="786238"/>
            <a:ext cx="2408032" cy="53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6650" y="2080498"/>
            <a:ext cx="5090698" cy="448643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74"/>
          <p:cNvSpPr txBox="1"/>
          <p:nvPr>
            <p:ph idx="1" type="body"/>
          </p:nvPr>
        </p:nvSpPr>
        <p:spPr>
          <a:xfrm>
            <a:off x="243000" y="3275925"/>
            <a:ext cx="8727300" cy="16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/>
              <a:t>40 sin(N) + 4N</a:t>
            </a:r>
            <a:r>
              <a:rPr baseline="30000" lang="en"/>
              <a:t>2</a:t>
            </a:r>
            <a:r>
              <a:rPr lang="en"/>
              <a:t> ∈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R(N) = </a:t>
            </a:r>
            <a:r>
              <a:rPr lang="en"/>
              <a:t>40 sin(N) + 4N</a:t>
            </a:r>
            <a:r>
              <a:rPr baseline="30000" lang="en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f(N) = N</a:t>
            </a:r>
            <a:r>
              <a:rPr baseline="30000" lang="en"/>
              <a:t>2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k1 =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k2 = 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Big-Theta Challenge (</a:t>
            </a:r>
            <a:r>
              <a:rPr lang="en" u="sng">
                <a:solidFill>
                  <a:schemeClr val="hlink"/>
                </a:solidFill>
                <a:hlinkClick r:id="rId3"/>
              </a:rPr>
              <a:t>Visualization</a:t>
            </a:r>
            <a:r>
              <a:rPr lang="en"/>
              <a:t>) </a:t>
            </a:r>
            <a:endParaRPr/>
          </a:p>
        </p:txBody>
      </p:sp>
      <p:sp>
        <p:nvSpPr>
          <p:cNvPr id="651" name="Google Shape;651;p7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R(N) = (4N</a:t>
            </a:r>
            <a:r>
              <a:rPr baseline="30000" lang="en"/>
              <a:t>2</a:t>
            </a:r>
            <a:r>
              <a:rPr lang="en"/>
              <a:t>+3N</a:t>
            </a:r>
            <a:r>
              <a:rPr lang="en"/>
              <a:t>*</a:t>
            </a:r>
            <a:r>
              <a:rPr lang="en"/>
              <a:t>ln(N))/2.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 simple f(N) and corresponding k</a:t>
            </a:r>
            <a:r>
              <a:rPr baseline="-25000" lang="en"/>
              <a:t>1</a:t>
            </a:r>
            <a:r>
              <a:rPr lang="en"/>
              <a:t> and k</a:t>
            </a:r>
            <a:r>
              <a:rPr baseline="-25000" lang="en"/>
              <a:t>2</a:t>
            </a:r>
            <a:r>
              <a:rPr lang="en"/>
              <a:t>.</a:t>
            </a:r>
            <a:endParaRPr/>
          </a:p>
        </p:txBody>
      </p:sp>
      <p:sp>
        <p:nvSpPr>
          <p:cNvPr id="652" name="Google Shape;652;p75"/>
          <p:cNvSpPr txBox="1"/>
          <p:nvPr>
            <p:ph idx="1" type="body"/>
          </p:nvPr>
        </p:nvSpPr>
        <p:spPr>
          <a:xfrm>
            <a:off x="1466753" y="2797923"/>
            <a:ext cx="74061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 positive constants k</a:t>
            </a:r>
            <a:r>
              <a:rPr baseline="-25000" lang="en"/>
              <a:t>1</a:t>
            </a:r>
            <a:r>
              <a:rPr lang="en"/>
              <a:t> and k</a:t>
            </a:r>
            <a:r>
              <a:rPr baseline="-25000" lang="en"/>
              <a:t>2</a:t>
            </a:r>
            <a:r>
              <a:rPr lang="en"/>
              <a:t> such that:</a:t>
            </a:r>
            <a:endParaRPr/>
          </a:p>
        </p:txBody>
      </p:sp>
      <p:sp>
        <p:nvSpPr>
          <p:cNvPr id="653" name="Google Shape;653;p75"/>
          <p:cNvSpPr txBox="1"/>
          <p:nvPr>
            <p:ph idx="1" type="body"/>
          </p:nvPr>
        </p:nvSpPr>
        <p:spPr>
          <a:xfrm>
            <a:off x="2179050" y="40028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cxnSp>
        <p:nvCxnSpPr>
          <p:cNvPr id="654" name="Google Shape;654;p75"/>
          <p:cNvCxnSpPr/>
          <p:nvPr/>
        </p:nvCxnSpPr>
        <p:spPr>
          <a:xfrm rot="10800000">
            <a:off x="6350030" y="46028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" name="Google Shape;655;p75"/>
          <p:cNvSpPr txBox="1"/>
          <p:nvPr/>
        </p:nvSpPr>
        <p:spPr>
          <a:xfrm>
            <a:off x="6841230" y="44791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656" name="Google Shape;656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3893" y="2295575"/>
            <a:ext cx="3036219" cy="552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7" name="Google Shape;657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2850" y="3371850"/>
            <a:ext cx="5056925" cy="6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Big-Theta Challenge </a:t>
            </a: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3"/>
              </a:rPr>
              <a:t>Visualization</a:t>
            </a:r>
            <a:r>
              <a:rPr lang="en"/>
              <a:t>)</a:t>
            </a:r>
            <a:endParaRPr/>
          </a:p>
        </p:txBody>
      </p:sp>
      <p:sp>
        <p:nvSpPr>
          <p:cNvPr id="663" name="Google Shape;663;p7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R(N) = (4N</a:t>
            </a:r>
            <a:r>
              <a:rPr baseline="30000" lang="en"/>
              <a:t>2</a:t>
            </a:r>
            <a:r>
              <a:rPr lang="en"/>
              <a:t>+3N*ln(N))/2.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f(N) = N</a:t>
            </a:r>
            <a:r>
              <a:rPr baseline="30000" lang="en"/>
              <a:t>2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</a:t>
            </a:r>
            <a:r>
              <a:rPr baseline="-25000" lang="en"/>
              <a:t>1 </a:t>
            </a:r>
            <a:r>
              <a:rPr lang="en"/>
              <a:t>= 1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</a:t>
            </a:r>
            <a:r>
              <a:rPr baseline="-25000" lang="en"/>
              <a:t>2 </a:t>
            </a:r>
            <a:r>
              <a:rPr lang="en"/>
              <a:t>= 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76"/>
          <p:cNvSpPr txBox="1"/>
          <p:nvPr>
            <p:ph idx="1" type="body"/>
          </p:nvPr>
        </p:nvSpPr>
        <p:spPr>
          <a:xfrm>
            <a:off x="1466753" y="2797923"/>
            <a:ext cx="74061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 positive constants k</a:t>
            </a:r>
            <a:r>
              <a:rPr baseline="-25000" lang="en"/>
              <a:t>1</a:t>
            </a:r>
            <a:r>
              <a:rPr lang="en"/>
              <a:t> and k</a:t>
            </a:r>
            <a:r>
              <a:rPr baseline="-25000" lang="en"/>
              <a:t>2</a:t>
            </a:r>
            <a:r>
              <a:rPr lang="en"/>
              <a:t> such that:</a:t>
            </a:r>
            <a:endParaRPr/>
          </a:p>
        </p:txBody>
      </p:sp>
      <p:sp>
        <p:nvSpPr>
          <p:cNvPr id="665" name="Google Shape;665;p76"/>
          <p:cNvSpPr txBox="1"/>
          <p:nvPr>
            <p:ph idx="1" type="body"/>
          </p:nvPr>
        </p:nvSpPr>
        <p:spPr>
          <a:xfrm>
            <a:off x="2179050" y="40028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cxnSp>
        <p:nvCxnSpPr>
          <p:cNvPr id="666" name="Google Shape;666;p76"/>
          <p:cNvCxnSpPr/>
          <p:nvPr/>
        </p:nvCxnSpPr>
        <p:spPr>
          <a:xfrm rot="10800000">
            <a:off x="6350030" y="46028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76"/>
          <p:cNvSpPr txBox="1"/>
          <p:nvPr/>
        </p:nvSpPr>
        <p:spPr>
          <a:xfrm>
            <a:off x="6841230" y="44791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668" name="Google Shape;668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3893" y="2295575"/>
            <a:ext cx="3036219" cy="552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9" name="Google Shape;669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2850" y="3371850"/>
            <a:ext cx="5056925" cy="6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Big-Theta doesn’t change anything about runtime analysis                             (no need to find k</a:t>
            </a:r>
            <a:r>
              <a:rPr baseline="-25000" lang="en"/>
              <a:t>1</a:t>
            </a:r>
            <a:r>
              <a:rPr lang="en"/>
              <a:t> or k</a:t>
            </a:r>
            <a:r>
              <a:rPr baseline="-25000" lang="en"/>
              <a:t>2</a:t>
            </a:r>
            <a:r>
              <a:rPr lang="en"/>
              <a:t> or anything like that).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difference is that we use the Θ symbol anywhere we would have said “order of growth”.</a:t>
            </a:r>
            <a:endParaRPr/>
          </a:p>
        </p:txBody>
      </p:sp>
      <p:sp>
        <p:nvSpPr>
          <p:cNvPr id="675" name="Google Shape;675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Big-Theta and Runtime Analysis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676" name="Google Shape;676;p77"/>
          <p:cNvGraphicFramePr/>
          <p:nvPr/>
        </p:nvGraphicFramePr>
        <p:xfrm>
          <a:off x="5555725" y="3143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graphicFrame>
        <p:nvGraphicFramePr>
          <p:cNvPr id="677" name="Google Shape;677;p77"/>
          <p:cNvGraphicFramePr/>
          <p:nvPr/>
        </p:nvGraphicFramePr>
        <p:xfrm>
          <a:off x="1297400" y="21970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</a:t>
                      </a:r>
                      <a:r>
                        <a:rPr lang="en"/>
                        <a:t>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78" name="Google Shape;678;p77"/>
          <p:cNvCxnSpPr/>
          <p:nvPr/>
        </p:nvCxnSpPr>
        <p:spPr>
          <a:xfrm>
            <a:off x="4467475" y="36343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9" name="Google Shape;679;p77"/>
          <p:cNvSpPr txBox="1"/>
          <p:nvPr/>
        </p:nvSpPr>
        <p:spPr>
          <a:xfrm>
            <a:off x="5492775" y="3880148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runtime: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Measuring Code Efficiency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Intuitive Runtime Characterizations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Clock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Operation Counting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Count Exercise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Analysis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Scaling Matters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(Tedious Approach)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(Simplified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Asymptotic Notation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Theta (a.k.a. Order of Growth)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Big O and Big Omega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5" name="Google Shape;685;p7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 and Big Omega</a:t>
            </a:r>
            <a:endParaRPr/>
          </a:p>
        </p:txBody>
      </p:sp>
      <p:sp>
        <p:nvSpPr>
          <p:cNvPr id="686" name="Google Shape;686;p7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Theta</a:t>
            </a:r>
            <a:endParaRPr/>
          </a:p>
        </p:txBody>
      </p:sp>
      <p:sp>
        <p:nvSpPr>
          <p:cNvPr id="692" name="Google Shape;692;p7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We used Big Theta to describe the order of growth of a function.        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                       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We also used Big Theta to describe the rate of growth of the runtime of a piece of code.</a:t>
            </a:r>
            <a:endParaRPr sz="2000"/>
          </a:p>
        </p:txBody>
      </p:sp>
      <p:graphicFrame>
        <p:nvGraphicFramePr>
          <p:cNvPr id="693" name="Google Shape;693;p79"/>
          <p:cNvGraphicFramePr/>
          <p:nvPr/>
        </p:nvGraphicFramePr>
        <p:xfrm>
          <a:off x="2827675" y="11650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 R(N)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 of growth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3 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+ 3N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Θ(N</a:t>
                      </a:r>
                      <a:r>
                        <a:rPr baseline="30000" lang="en"/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1/N + 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 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1/N + 5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N 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+ N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 sin(N) + 4N</a:t>
                      </a:r>
                      <a:r>
                        <a:rPr baseline="30000" lang="en"/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 and Big Omega</a:t>
            </a:r>
            <a:endParaRPr/>
          </a:p>
        </p:txBody>
      </p:sp>
      <p:sp>
        <p:nvSpPr>
          <p:cNvPr id="699" name="Google Shape;699;p8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Whereas Big Theta can informally be thought of as something                                   like “equals”, Big O can be thought of as “less than or equal” and Big Omega can be thought of as "greater than or equal"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Example, the following are all true: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Θ(N</a:t>
            </a:r>
            <a:r>
              <a:rPr baseline="30000" lang="en" sz="2000"/>
              <a:t>4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O(N</a:t>
            </a:r>
            <a:r>
              <a:rPr baseline="30000" lang="en" sz="2000"/>
              <a:t>4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O(N</a:t>
            </a:r>
            <a:r>
              <a:rPr baseline="30000" lang="en" sz="2000"/>
              <a:t>6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O(N</a:t>
            </a:r>
            <a:r>
              <a:rPr baseline="30000" lang="en" sz="2000"/>
              <a:t>N!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Ω(N</a:t>
            </a:r>
            <a:r>
              <a:rPr baseline="30000" lang="en" sz="2000"/>
              <a:t>4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Ω(N</a:t>
            </a:r>
            <a:r>
              <a:rPr baseline="30000" lang="en" sz="2000"/>
              <a:t>2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Ω(1)</a:t>
            </a:r>
            <a:endParaRPr sz="2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Big-Theta: Formal Definition</a:t>
            </a:r>
            <a:endParaRPr/>
          </a:p>
        </p:txBody>
      </p:sp>
      <p:sp>
        <p:nvSpPr>
          <p:cNvPr id="705" name="Google Shape;705;p81"/>
          <p:cNvSpPr txBox="1"/>
          <p:nvPr>
            <p:ph idx="1" type="body"/>
          </p:nvPr>
        </p:nvSpPr>
        <p:spPr>
          <a:xfrm>
            <a:off x="1707244" y="1316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 positive constants k</a:t>
            </a:r>
            <a:r>
              <a:rPr baseline="-25000" lang="en"/>
              <a:t>1</a:t>
            </a:r>
            <a:r>
              <a:rPr lang="en"/>
              <a:t> and k</a:t>
            </a:r>
            <a:r>
              <a:rPr baseline="-25000" lang="en"/>
              <a:t>2</a:t>
            </a:r>
            <a:r>
              <a:rPr lang="en"/>
              <a:t> such that:</a:t>
            </a:r>
            <a:endParaRPr/>
          </a:p>
        </p:txBody>
      </p:sp>
      <p:sp>
        <p:nvSpPr>
          <p:cNvPr id="706" name="Google Shape;706;p81"/>
          <p:cNvSpPr txBox="1"/>
          <p:nvPr>
            <p:ph idx="1" type="body"/>
          </p:nvPr>
        </p:nvSpPr>
        <p:spPr>
          <a:xfrm>
            <a:off x="2179050" y="25550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cxnSp>
        <p:nvCxnSpPr>
          <p:cNvPr id="707" name="Google Shape;707;p81"/>
          <p:cNvCxnSpPr/>
          <p:nvPr/>
        </p:nvCxnSpPr>
        <p:spPr>
          <a:xfrm rot="10800000">
            <a:off x="6350030" y="31550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8" name="Google Shape;708;p81"/>
          <p:cNvSpPr txBox="1"/>
          <p:nvPr/>
        </p:nvSpPr>
        <p:spPr>
          <a:xfrm>
            <a:off x="6841230" y="30313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709" name="Google Shape;70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650" y="2080498"/>
            <a:ext cx="5090698" cy="448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81"/>
          <p:cNvPicPr preferRelativeResize="0"/>
          <p:nvPr/>
        </p:nvPicPr>
        <p:blipFill rotWithShape="1">
          <a:blip r:embed="rId4">
            <a:alphaModFix/>
          </a:blip>
          <a:srcRect b="0" l="0" r="0" t="70238"/>
          <a:stretch/>
        </p:blipFill>
        <p:spPr>
          <a:xfrm>
            <a:off x="2750400" y="612824"/>
            <a:ext cx="3712500" cy="7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</a:t>
            </a:r>
            <a:endParaRPr/>
          </a:p>
        </p:txBody>
      </p:sp>
      <p:sp>
        <p:nvSpPr>
          <p:cNvPr id="716" name="Google Shape;716;p82"/>
          <p:cNvSpPr txBox="1"/>
          <p:nvPr>
            <p:ph idx="1" type="body"/>
          </p:nvPr>
        </p:nvSpPr>
        <p:spPr>
          <a:xfrm>
            <a:off x="1707244" y="1316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exists a positive constant k</a:t>
            </a:r>
            <a:r>
              <a:rPr baseline="-25000" lang="en"/>
              <a:t>2</a:t>
            </a:r>
            <a:r>
              <a:rPr lang="en"/>
              <a:t> such that:</a:t>
            </a:r>
            <a:endParaRPr/>
          </a:p>
        </p:txBody>
      </p:sp>
      <p:sp>
        <p:nvSpPr>
          <p:cNvPr id="717" name="Google Shape;717;p82"/>
          <p:cNvSpPr txBox="1"/>
          <p:nvPr>
            <p:ph idx="1" type="body"/>
          </p:nvPr>
        </p:nvSpPr>
        <p:spPr>
          <a:xfrm>
            <a:off x="2179050" y="25550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cxnSp>
        <p:nvCxnSpPr>
          <p:cNvPr id="718" name="Google Shape;718;p82"/>
          <p:cNvCxnSpPr/>
          <p:nvPr/>
        </p:nvCxnSpPr>
        <p:spPr>
          <a:xfrm rot="10800000">
            <a:off x="6350030" y="31550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9" name="Google Shape;719;p82"/>
          <p:cNvSpPr txBox="1"/>
          <p:nvPr/>
        </p:nvSpPr>
        <p:spPr>
          <a:xfrm>
            <a:off x="6841230" y="30313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720" name="Google Shape;720;p82"/>
          <p:cNvPicPr preferRelativeResize="0"/>
          <p:nvPr/>
        </p:nvPicPr>
        <p:blipFill rotWithShape="1">
          <a:blip r:embed="rId3">
            <a:alphaModFix/>
          </a:blip>
          <a:srcRect b="0" l="39500" r="0" t="0"/>
          <a:stretch/>
        </p:blipFill>
        <p:spPr>
          <a:xfrm>
            <a:off x="4037424" y="2080500"/>
            <a:ext cx="3079927" cy="4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82"/>
          <p:cNvPicPr preferRelativeResize="0"/>
          <p:nvPr/>
        </p:nvPicPr>
        <p:blipFill rotWithShape="1">
          <a:blip r:embed="rId4">
            <a:alphaModFix/>
          </a:blip>
          <a:srcRect b="60747" l="0" r="0" t="6479"/>
          <a:stretch/>
        </p:blipFill>
        <p:spPr>
          <a:xfrm>
            <a:off x="2750400" y="602084"/>
            <a:ext cx="3712500" cy="7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239900" y="2084800"/>
            <a:ext cx="8742900" cy="23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Silly algorithm: Consider every possible pair, returning true if any match.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(-3, -1) the same? Are (-3, 2) the same? ...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algorithm?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number A[i], look at A[i+1], and return true the first time you see a match. If you run out of items, return false.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Algorithm Cost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Objective: </a:t>
            </a:r>
            <a:r>
              <a:rPr lang="en"/>
              <a:t>Determine if a sorted array contains any duplicates.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sorted array A, </a:t>
            </a:r>
            <a:r>
              <a:rPr lang="en"/>
              <a:t>are there indices i != j where A[i] == A[j]?</a:t>
            </a:r>
            <a:endParaRPr/>
          </a:p>
        </p:txBody>
      </p:sp>
      <p:graphicFrame>
        <p:nvGraphicFramePr>
          <p:cNvPr id="185" name="Google Shape;185;p29"/>
          <p:cNvGraphicFramePr/>
          <p:nvPr/>
        </p:nvGraphicFramePr>
        <p:xfrm>
          <a:off x="700000" y="175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6" name="Google Shape;186;p29"/>
          <p:cNvCxnSpPr/>
          <p:nvPr/>
        </p:nvCxnSpPr>
        <p:spPr>
          <a:xfrm flipH="1">
            <a:off x="4673675" y="3404375"/>
            <a:ext cx="1265100" cy="3192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9"/>
          <p:cNvCxnSpPr/>
          <p:nvPr/>
        </p:nvCxnSpPr>
        <p:spPr>
          <a:xfrm rot="10800000">
            <a:off x="5437325" y="2592850"/>
            <a:ext cx="426900" cy="3891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9"/>
          <p:cNvSpPr txBox="1"/>
          <p:nvPr/>
        </p:nvSpPr>
        <p:spPr>
          <a:xfrm>
            <a:off x="6152500" y="2813575"/>
            <a:ext cx="2830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Today’s goal: Introduce formal technique for comparing algorithmic efficiency.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Omega</a:t>
            </a:r>
            <a:endParaRPr/>
          </a:p>
        </p:txBody>
      </p:sp>
      <p:sp>
        <p:nvSpPr>
          <p:cNvPr id="727" name="Google Shape;727;p83"/>
          <p:cNvSpPr txBox="1"/>
          <p:nvPr>
            <p:ph idx="1" type="body"/>
          </p:nvPr>
        </p:nvSpPr>
        <p:spPr>
          <a:xfrm>
            <a:off x="1707244" y="1316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exists a positive constant k</a:t>
            </a:r>
            <a:r>
              <a:rPr baseline="-25000" lang="en"/>
              <a:t>1</a:t>
            </a:r>
            <a:r>
              <a:rPr lang="en"/>
              <a:t> such that:</a:t>
            </a:r>
            <a:endParaRPr/>
          </a:p>
        </p:txBody>
      </p:sp>
      <p:cxnSp>
        <p:nvCxnSpPr>
          <p:cNvPr id="728" name="Google Shape;728;p83"/>
          <p:cNvCxnSpPr/>
          <p:nvPr/>
        </p:nvCxnSpPr>
        <p:spPr>
          <a:xfrm rot="10800000">
            <a:off x="6350030" y="31550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9" name="Google Shape;729;p83"/>
          <p:cNvSpPr txBox="1"/>
          <p:nvPr/>
        </p:nvSpPr>
        <p:spPr>
          <a:xfrm>
            <a:off x="6841230" y="30313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730" name="Google Shape;730;p83"/>
          <p:cNvPicPr preferRelativeResize="0"/>
          <p:nvPr/>
        </p:nvPicPr>
        <p:blipFill rotWithShape="1">
          <a:blip r:embed="rId3">
            <a:alphaModFix/>
          </a:blip>
          <a:srcRect b="0" l="0" r="40294" t="0"/>
          <a:stretch/>
        </p:blipFill>
        <p:spPr>
          <a:xfrm>
            <a:off x="2026650" y="2080500"/>
            <a:ext cx="3039475" cy="4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83"/>
          <p:cNvSpPr txBox="1"/>
          <p:nvPr/>
        </p:nvSpPr>
        <p:spPr>
          <a:xfrm>
            <a:off x="4336375" y="2333475"/>
            <a:ext cx="4755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83"/>
          <p:cNvSpPr txBox="1"/>
          <p:nvPr>
            <p:ph idx="1" type="body"/>
          </p:nvPr>
        </p:nvSpPr>
        <p:spPr>
          <a:xfrm>
            <a:off x="2179050" y="25550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pic>
        <p:nvPicPr>
          <p:cNvPr id="733" name="Google Shape;733;p83"/>
          <p:cNvPicPr preferRelativeResize="0"/>
          <p:nvPr/>
        </p:nvPicPr>
        <p:blipFill rotWithShape="1">
          <a:blip r:embed="rId4">
            <a:alphaModFix/>
          </a:blip>
          <a:srcRect b="33293" l="0" r="0" t="39255"/>
          <a:stretch/>
        </p:blipFill>
        <p:spPr>
          <a:xfrm>
            <a:off x="2750400" y="625273"/>
            <a:ext cx="3712500" cy="6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Theta vs. Big O</a:t>
            </a:r>
            <a:endParaRPr/>
          </a:p>
        </p:txBody>
      </p:sp>
      <p:graphicFrame>
        <p:nvGraphicFramePr>
          <p:cNvPr id="739" name="Google Shape;739;p84"/>
          <p:cNvGraphicFramePr/>
          <p:nvPr/>
        </p:nvGraphicFramePr>
        <p:xfrm>
          <a:off x="952500" y="12823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{78D2B206-46CD-4585-AC0D-A0D970D0E585}</a:tableStyleId>
              </a:tblPr>
              <a:tblGrid>
                <a:gridCol w="1717775"/>
                <a:gridCol w="1929425"/>
                <a:gridCol w="1442600"/>
                <a:gridCol w="2204600"/>
              </a:tblGrid>
              <a:tr h="42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Informal meaning: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Family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Family Members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93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 Theta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Θ(f(N))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of growth is f(N).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aseline="30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aseline="30000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baseline="30000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aseline="3000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aseline="30000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+ 38N + 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93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 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O(f(N))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of growth is less than or equal to f(N).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lg(N)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 Omega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Ω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of growth is greater than or equal to f(N).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Ω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N!</a:t>
                      </a:r>
                      <a:endParaRPr baseline="3000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0" name="Google Shape;740;p84"/>
          <p:cNvSpPr txBox="1"/>
          <p:nvPr>
            <p:ph idx="1" type="body"/>
          </p:nvPr>
        </p:nvSpPr>
        <p:spPr>
          <a:xfrm>
            <a:off x="107050" y="402200"/>
            <a:ext cx="85206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will see why big O is practically useful in the upcoming Disjoint Sets lecture.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46" name="Google Shape;746;p8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code snippet, we can express its runtime as a function R(N), where               N is some property of the input of the function (often the size of the input).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Rather than finding R(N) exactly, we instead usually only care about the order of growth of R(N).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approach (not universal):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constant time operations to "1 unit of time", and let C(N) be the count of how many times that operation occurs as a function of 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order of growth f(N) for C(N), i.e. C(N) </a:t>
            </a:r>
            <a:r>
              <a:rPr lang="en"/>
              <a:t>∈ Θ(f(N))</a:t>
            </a:r>
            <a:r>
              <a:rPr lang="en"/>
              <a:t> 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Often (but not always) we consider the worst case count.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O as an alternative for Θ. O is used for upper bounds. Ω isn't used often in practical settings, but is often used in theoretical CS for lower bounds.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752" name="Google Shape;752;p8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TSP problem solution, title slide: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http://support.sas.com/documentation/cdl/en/ornoaug/65289/HTML/default/viewer.htm#ornoaug_optnet_examples07.htm#ornoaug.optnet.map002g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Table of runtimes for various orders of growth: Kleinberg &amp; Tardos, Algorithm Design.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Measuring Code Efficiency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Intuitive Runtime Characterizations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Clock Time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Operation Counting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Count Exercise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Analysis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Scaling Matters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(Tedious Approach)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(Simplified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Notation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Theta (a.k.a. Order of Growth)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O</a:t>
            </a:r>
            <a:r>
              <a:rPr lang="en">
                <a:solidFill>
                  <a:schemeClr val="dk2"/>
                </a:solidFill>
              </a:rPr>
              <a:t> and Big Omega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4" name="Google Shape;194;p3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Time</a:t>
            </a:r>
            <a:endParaRPr/>
          </a:p>
        </p:txBody>
      </p:sp>
      <p:sp>
        <p:nvSpPr>
          <p:cNvPr id="195" name="Google Shape;195;p3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Runtime Characterization?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goal is to somehow </a:t>
            </a:r>
            <a:r>
              <a:rPr b="1" lang="en" u="sng"/>
              <a:t>characterize the runtimes</a:t>
            </a:r>
            <a:r>
              <a:rPr lang="en"/>
              <a:t> of the functions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Characterization should be </a:t>
            </a:r>
            <a:r>
              <a:rPr b="1" lang="en"/>
              <a:t>simple</a:t>
            </a:r>
            <a:r>
              <a:rPr lang="en"/>
              <a:t> and </a:t>
            </a:r>
            <a:r>
              <a:rPr b="1" lang="en"/>
              <a:t>mathematically rigorous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Characterization should </a:t>
            </a:r>
            <a:r>
              <a:rPr b="1" lang="en"/>
              <a:t>demonstrate superiority</a:t>
            </a:r>
            <a:r>
              <a:rPr lang="en"/>
              <a:t>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 over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252175" y="1749175"/>
            <a:ext cx="5425500" cy="288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dup1(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 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A.length; j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3399300" y="2737200"/>
            <a:ext cx="4907100" cy="227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dup2(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 - 1;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A[i + 1]) {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175975" y="4545084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7750193" y="2405317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Technique 1: Measure execution time in seconds using a client program.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Physical stopwatch.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Unix has a built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"/>
              <a:t> command that measures execution time.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Princeton Standard library has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Stopwatch</a:t>
            </a:r>
            <a:r>
              <a:rPr lang="en"/>
              <a:t> class.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 txBox="1"/>
          <p:nvPr/>
        </p:nvSpPr>
        <p:spPr>
          <a:xfrm>
            <a:off x="1670950" y="3135750"/>
            <a:ext cx="5645100" cy="162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Integer.parseInt(args[0]);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makeArray(N);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dup1(A);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100" y="1972600"/>
            <a:ext cx="1308200" cy="174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