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Medium"/>
      <p:regular r:id="rId17"/>
      <p:bold r:id="rId18"/>
      <p:italic r:id="rId19"/>
      <p:boldItalic r:id="rId20"/>
    </p:embeddedFont>
    <p:embeddedFont>
      <p:font typeface="Roboto"/>
      <p:regular r:id="rId21"/>
      <p:bold r:id="rId22"/>
      <p:italic r:id="rId23"/>
      <p:boldItalic r:id="rId24"/>
    </p:embeddedFont>
    <p:embeddedFont>
      <p:font typeface="Roboto Ligh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edium-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bold.fntdata"/><Relationship Id="rId25" Type="http://schemas.openxmlformats.org/officeDocument/2006/relationships/font" Target="fonts/RobotoLight-regular.fntdata"/><Relationship Id="rId28" Type="http://schemas.openxmlformats.org/officeDocument/2006/relationships/font" Target="fonts/RobotoLight-boldItalic.fntdata"/><Relationship Id="rId27" Type="http://schemas.openxmlformats.org/officeDocument/2006/relationships/font" Target="fonts/Roboto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Medium-regular.fntdata"/><Relationship Id="rId16" Type="http://schemas.openxmlformats.org/officeDocument/2006/relationships/slide" Target="slides/slide11.xml"/><Relationship Id="rId19" Type="http://schemas.openxmlformats.org/officeDocument/2006/relationships/font" Target="fonts/RobotoMedium-italic.fntdata"/><Relationship Id="rId18" Type="http://schemas.openxmlformats.org/officeDocument/2006/relationships/font" Target="fonts/Roboto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8090ee67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8090ee67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b9046e7b2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b9046e7b2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b9046e7b2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b9046e7b2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81099e30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81099e30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81099e305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81099e30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81099e305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81099e30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81099e305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81099e305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81d3ef4e5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81d3ef4e5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81d3ef4e5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81d3ef4e5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81d3ef4e5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81d3ef4e5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b9046e7b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b9046e7b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12" name="Google Shape;12;p2"/>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1"/>
          <p:cNvSpPr txBox="1"/>
          <p:nvPr>
            <p:ph idx="1"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8" name="Google Shape;7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79" name="Google Shape;79;p11"/>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
        <p:nvSpPr>
          <p:cNvPr id="80" name="Google Shape;80;p11"/>
          <p:cNvSpPr txBox="1"/>
          <p:nvPr>
            <p:ph idx="2" type="body"/>
          </p:nvPr>
        </p:nvSpPr>
        <p:spPr>
          <a:xfrm>
            <a:off x="9543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84" name="Google Shape;84;p12"/>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1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Google Shape;8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_3">
  <p:cSld name="SECTION_TITLE_AND_DESCRIPTION_3">
    <p:spTree>
      <p:nvGrpSpPr>
        <p:cNvPr id="88" name="Shape 88"/>
        <p:cNvGrpSpPr/>
        <p:nvPr/>
      </p:nvGrpSpPr>
      <p:grpSpPr>
        <a:xfrm>
          <a:off x="0" y="0"/>
          <a:ext cx="0" cy="0"/>
          <a:chOff x="0" y="0"/>
          <a:chExt cx="0" cy="0"/>
        </a:xfrm>
      </p:grpSpPr>
      <p:sp>
        <p:nvSpPr>
          <p:cNvPr id="89" name="Google Shape;89;p14"/>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 name="Google Shape;91;p1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92" name="Google Shape;9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4"/>
          <p:cNvSpPr txBox="1"/>
          <p:nvPr>
            <p:ph idx="2"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15"/>
          <p:cNvSpPr txBox="1"/>
          <p:nvPr>
            <p:ph type="title"/>
          </p:nvPr>
        </p:nvSpPr>
        <p:spPr>
          <a:xfrm>
            <a:off x="95425" y="4382350"/>
            <a:ext cx="8425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cxnSp>
        <p:nvCxnSpPr>
          <p:cNvPr id="97" name="Google Shape;97;p15"/>
          <p:cNvCxnSpPr/>
          <p:nvPr/>
        </p:nvCxnSpPr>
        <p:spPr>
          <a:xfrm>
            <a:off x="168250" y="4288400"/>
            <a:ext cx="87570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dk1"/>
        </a:solidFill>
      </p:bgPr>
    </p:bg>
    <p:spTree>
      <p:nvGrpSpPr>
        <p:cNvPr id="100" name="Shape 100"/>
        <p:cNvGrpSpPr/>
        <p:nvPr/>
      </p:nvGrpSpPr>
      <p:grpSpPr>
        <a:xfrm>
          <a:off x="0" y="0"/>
          <a:ext cx="0" cy="0"/>
          <a:chOff x="0" y="0"/>
          <a:chExt cx="0" cy="0"/>
        </a:xfrm>
      </p:grpSpPr>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lude">
  <p:cSld name="SECTION_TITLE_AND_DESCRIPTION_1_3">
    <p:spTree>
      <p:nvGrpSpPr>
        <p:cNvPr id="102" name="Shape 102"/>
        <p:cNvGrpSpPr/>
        <p:nvPr/>
      </p:nvGrpSpPr>
      <p:grpSpPr>
        <a:xfrm>
          <a:off x="0" y="0"/>
          <a:ext cx="0" cy="0"/>
          <a:chOff x="0" y="0"/>
          <a:chExt cx="0" cy="0"/>
        </a:xfrm>
      </p:grpSpPr>
      <p:sp>
        <p:nvSpPr>
          <p:cNvPr id="103" name="Google Shape;103;p18"/>
          <p:cNvSpPr/>
          <p:nvPr/>
        </p:nvSpPr>
        <p:spPr>
          <a:xfrm>
            <a:off x="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1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pic>
        <p:nvPicPr>
          <p:cNvPr id="106" name="Google Shape;106;p1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107" name="Google Shape;107;p1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cxnSp>
        <p:nvCxnSpPr>
          <p:cNvPr id="108" name="Google Shape;108;p18"/>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109" name="Google Shape;109;p1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Clr>
                <a:schemeClr val="lt1"/>
              </a:buClr>
              <a:buSzPts val="1800"/>
              <a:buNone/>
              <a:defRPr>
                <a:solidFill>
                  <a:schemeClr val="lt1"/>
                </a:solidFill>
              </a:defRPr>
            </a:lvl1pPr>
            <a:lvl2pPr lvl="1" rtl="0">
              <a:lnSpc>
                <a:spcPct val="100000"/>
              </a:lnSpc>
              <a:spcBef>
                <a:spcPts val="600"/>
              </a:spcBef>
              <a:spcAft>
                <a:spcPts val="0"/>
              </a:spcAft>
              <a:buClr>
                <a:schemeClr val="lt1"/>
              </a:buClr>
              <a:buSzPts val="2100"/>
              <a:buNone/>
              <a:defRPr sz="2100">
                <a:solidFill>
                  <a:schemeClr val="lt1"/>
                </a:solidFill>
              </a:defRPr>
            </a:lvl2pPr>
            <a:lvl3pPr lvl="2" rtl="0">
              <a:lnSpc>
                <a:spcPct val="100000"/>
              </a:lnSpc>
              <a:spcBef>
                <a:spcPts val="600"/>
              </a:spcBef>
              <a:spcAft>
                <a:spcPts val="0"/>
              </a:spcAft>
              <a:buClr>
                <a:schemeClr val="lt1"/>
              </a:buClr>
              <a:buSzPts val="2100"/>
              <a:buNone/>
              <a:defRPr sz="2100">
                <a:solidFill>
                  <a:schemeClr val="lt1"/>
                </a:solidFill>
              </a:defRPr>
            </a:lvl3pPr>
            <a:lvl4pPr lvl="3" rtl="0">
              <a:lnSpc>
                <a:spcPct val="100000"/>
              </a:lnSpc>
              <a:spcBef>
                <a:spcPts val="600"/>
              </a:spcBef>
              <a:spcAft>
                <a:spcPts val="0"/>
              </a:spcAft>
              <a:buClr>
                <a:schemeClr val="lt1"/>
              </a:buClr>
              <a:buSzPts val="2100"/>
              <a:buNone/>
              <a:defRPr sz="2100">
                <a:solidFill>
                  <a:schemeClr val="lt1"/>
                </a:solidFill>
              </a:defRPr>
            </a:lvl4pPr>
            <a:lvl5pPr lvl="4" rtl="0">
              <a:lnSpc>
                <a:spcPct val="100000"/>
              </a:lnSpc>
              <a:spcBef>
                <a:spcPts val="600"/>
              </a:spcBef>
              <a:spcAft>
                <a:spcPts val="0"/>
              </a:spcAft>
              <a:buClr>
                <a:schemeClr val="lt1"/>
              </a:buClr>
              <a:buSzPts val="2100"/>
              <a:buNone/>
              <a:defRPr sz="2100">
                <a:solidFill>
                  <a:schemeClr val="lt1"/>
                </a:solidFill>
              </a:defRPr>
            </a:lvl5pPr>
            <a:lvl6pPr lvl="5" rtl="0">
              <a:lnSpc>
                <a:spcPct val="100000"/>
              </a:lnSpc>
              <a:spcBef>
                <a:spcPts val="600"/>
              </a:spcBef>
              <a:spcAft>
                <a:spcPts val="0"/>
              </a:spcAft>
              <a:buClr>
                <a:schemeClr val="lt1"/>
              </a:buClr>
              <a:buSzPts val="2100"/>
              <a:buNone/>
              <a:defRPr sz="2100">
                <a:solidFill>
                  <a:schemeClr val="lt1"/>
                </a:solidFill>
              </a:defRPr>
            </a:lvl6pPr>
            <a:lvl7pPr lvl="6" rtl="0">
              <a:lnSpc>
                <a:spcPct val="100000"/>
              </a:lnSpc>
              <a:spcBef>
                <a:spcPts val="600"/>
              </a:spcBef>
              <a:spcAft>
                <a:spcPts val="0"/>
              </a:spcAft>
              <a:buClr>
                <a:schemeClr val="lt1"/>
              </a:buClr>
              <a:buSzPts val="2100"/>
              <a:buNone/>
              <a:defRPr sz="2100">
                <a:solidFill>
                  <a:schemeClr val="lt1"/>
                </a:solidFill>
              </a:defRPr>
            </a:lvl7pPr>
            <a:lvl8pPr lvl="7" rtl="0">
              <a:lnSpc>
                <a:spcPct val="100000"/>
              </a:lnSpc>
              <a:spcBef>
                <a:spcPts val="600"/>
              </a:spcBef>
              <a:spcAft>
                <a:spcPts val="0"/>
              </a:spcAft>
              <a:buClr>
                <a:schemeClr val="lt1"/>
              </a:buClr>
              <a:buSzPts val="2100"/>
              <a:buNone/>
              <a:defRPr sz="2100">
                <a:solidFill>
                  <a:schemeClr val="lt1"/>
                </a:solidFill>
              </a:defRPr>
            </a:lvl8pPr>
            <a:lvl9pPr lvl="8" rtl="0">
              <a:lnSpc>
                <a:spcPct val="100000"/>
              </a:lnSpc>
              <a:spcBef>
                <a:spcPts val="60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_1">
    <p:spTree>
      <p:nvGrpSpPr>
        <p:cNvPr id="110" name="Shape 110"/>
        <p:cNvGrpSpPr/>
        <p:nvPr/>
      </p:nvGrpSpPr>
      <p:grpSpPr>
        <a:xfrm>
          <a:off x="0" y="0"/>
          <a:ext cx="0" cy="0"/>
          <a:chOff x="0" y="0"/>
          <a:chExt cx="0" cy="0"/>
        </a:xfrm>
      </p:grpSpPr>
      <p:sp>
        <p:nvSpPr>
          <p:cNvPr id="111" name="Google Shape;111;p19"/>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3" name="Google Shape;113;p1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14" name="Google Shape;114;p1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left">
  <p:cSld name="SECTION_TITLE_AND_DESCRIPTION_1_1_1">
    <p:spTree>
      <p:nvGrpSpPr>
        <p:cNvPr id="116" name="Shape 116"/>
        <p:cNvGrpSpPr/>
        <p:nvPr/>
      </p:nvGrpSpPr>
      <p:grpSpPr>
        <a:xfrm>
          <a:off x="0" y="0"/>
          <a:ext cx="0" cy="0"/>
          <a:chOff x="0" y="0"/>
          <a:chExt cx="0" cy="0"/>
        </a:xfrm>
      </p:grpSpPr>
      <p:sp>
        <p:nvSpPr>
          <p:cNvPr id="117" name="Google Shape;117;p20"/>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0" name="Google Shape;120;p20"/>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1" name="Google Shape;121;p20"/>
          <p:cNvSpPr txBox="1"/>
          <p:nvPr>
            <p:ph type="title"/>
          </p:nvPr>
        </p:nvSpPr>
        <p:spPr>
          <a:xfrm>
            <a:off x="48829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2" name="Google Shape;122;p20"/>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3"/>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left, Heading">
  <p:cSld name="SECTION_TITLE_AND_DESCRIPTION_1_1_1_1">
    <p:spTree>
      <p:nvGrpSpPr>
        <p:cNvPr id="123" name="Shape 123"/>
        <p:cNvGrpSpPr/>
        <p:nvPr/>
      </p:nvGrpSpPr>
      <p:grpSpPr>
        <a:xfrm>
          <a:off x="0" y="0"/>
          <a:ext cx="0" cy="0"/>
          <a:chOff x="0" y="0"/>
          <a:chExt cx="0" cy="0"/>
        </a:xfrm>
      </p:grpSpPr>
      <p:sp>
        <p:nvSpPr>
          <p:cNvPr id="124" name="Google Shape;124;p21"/>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21"/>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7" name="Google Shape;127;p21"/>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8" name="Google Shape;128;p21"/>
          <p:cNvSpPr txBox="1"/>
          <p:nvPr>
            <p:ph idx="3"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29" name="Google Shape;129;p21"/>
          <p:cNvSpPr txBox="1"/>
          <p:nvPr>
            <p:ph type="title"/>
          </p:nvPr>
        </p:nvSpPr>
        <p:spPr>
          <a:xfrm>
            <a:off x="208450" y="3418425"/>
            <a:ext cx="3950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pic>
        <p:nvPicPr>
          <p:cNvPr id="130" name="Google Shape;130;p21"/>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3" name="Google Shape;13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right">
  <p:cSld name="SECTION_TITLE_AND_DESCRIPTION_1_2">
    <p:spTree>
      <p:nvGrpSpPr>
        <p:cNvPr id="134" name="Shape 134"/>
        <p:cNvGrpSpPr/>
        <p:nvPr/>
      </p:nvGrpSpPr>
      <p:grpSpPr>
        <a:xfrm>
          <a:off x="0" y="0"/>
          <a:ext cx="0" cy="0"/>
          <a:chOff x="0" y="0"/>
          <a:chExt cx="0" cy="0"/>
        </a:xfrm>
      </p:grpSpPr>
      <p:sp>
        <p:nvSpPr>
          <p:cNvPr id="135" name="Google Shape;135;p23"/>
          <p:cNvSpPr/>
          <p:nvPr/>
        </p:nvSpPr>
        <p:spPr>
          <a:xfrm>
            <a:off x="457200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3"/>
          <p:cNvSpPr txBox="1"/>
          <p:nvPr>
            <p:ph idx="1" type="body"/>
          </p:nvPr>
        </p:nvSpPr>
        <p:spPr>
          <a:xfrm>
            <a:off x="3117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8" name="Google Shape;138;p23"/>
          <p:cNvSpPr txBox="1"/>
          <p:nvPr>
            <p:ph idx="2" type="body"/>
          </p:nvPr>
        </p:nvSpPr>
        <p:spPr>
          <a:xfrm>
            <a:off x="4882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9" name="Google Shape;139;p23"/>
          <p:cNvSpPr txBox="1"/>
          <p:nvPr>
            <p:ph type="title"/>
          </p:nvPr>
        </p:nvSpPr>
        <p:spPr>
          <a:xfrm>
            <a:off x="3117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2" name="Google Shape;22;p4"/>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SECTION_TITLE_AND_DESCRIPTION_1">
    <p:spTree>
      <p:nvGrpSpPr>
        <p:cNvPr id="23" name="Shape 23"/>
        <p:cNvGrpSpPr/>
        <p:nvPr/>
      </p:nvGrpSpPr>
      <p:grpSpPr>
        <a:xfrm>
          <a:off x="0" y="0"/>
          <a:ext cx="0" cy="0"/>
          <a:chOff x="0" y="0"/>
          <a:chExt cx="0" cy="0"/>
        </a:xfrm>
      </p:grpSpPr>
      <p:sp>
        <p:nvSpPr>
          <p:cNvPr id="24" name="Google Shape;24;p5"/>
          <p:cNvSpPr/>
          <p:nvPr/>
        </p:nvSpPr>
        <p:spPr>
          <a:xfrm>
            <a:off x="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pic>
        <p:nvPicPr>
          <p:cNvPr id="27" name="Google Shape;27;p5"/>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28" name="Google Shape;28;p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cxnSp>
        <p:nvCxnSpPr>
          <p:cNvPr id="29" name="Google Shape;29;p5"/>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30" name="Google Shape;30;p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SzPts val="1800"/>
              <a:buNone/>
              <a:defRPr/>
            </a:lvl1pPr>
            <a:lvl2pPr lvl="1" rtl="0">
              <a:lnSpc>
                <a:spcPct val="100000"/>
              </a:lnSpc>
              <a:spcBef>
                <a:spcPts val="600"/>
              </a:spcBef>
              <a:spcAft>
                <a:spcPts val="0"/>
              </a:spcAft>
              <a:buSzPts val="2100"/>
              <a:buNone/>
              <a:defRPr sz="2100"/>
            </a:lvl2pPr>
            <a:lvl3pPr lvl="2" rtl="0">
              <a:lnSpc>
                <a:spcPct val="100000"/>
              </a:lnSpc>
              <a:spcBef>
                <a:spcPts val="600"/>
              </a:spcBef>
              <a:spcAft>
                <a:spcPts val="0"/>
              </a:spcAft>
              <a:buSzPts val="2100"/>
              <a:buNone/>
              <a:defRPr sz="2100"/>
            </a:lvl3pPr>
            <a:lvl4pPr lvl="3" rtl="0">
              <a:lnSpc>
                <a:spcPct val="100000"/>
              </a:lnSpc>
              <a:spcBef>
                <a:spcPts val="600"/>
              </a:spcBef>
              <a:spcAft>
                <a:spcPts val="0"/>
              </a:spcAft>
              <a:buSzPts val="2100"/>
              <a:buNone/>
              <a:defRPr sz="2100"/>
            </a:lvl4pPr>
            <a:lvl5pPr lvl="4" rtl="0">
              <a:lnSpc>
                <a:spcPct val="100000"/>
              </a:lnSpc>
              <a:spcBef>
                <a:spcPts val="600"/>
              </a:spcBef>
              <a:spcAft>
                <a:spcPts val="0"/>
              </a:spcAft>
              <a:buSzPts val="2100"/>
              <a:buNone/>
              <a:defRPr sz="2100"/>
            </a:lvl5pPr>
            <a:lvl6pPr lvl="5" rtl="0">
              <a:lnSpc>
                <a:spcPct val="100000"/>
              </a:lnSpc>
              <a:spcBef>
                <a:spcPts val="600"/>
              </a:spcBef>
              <a:spcAft>
                <a:spcPts val="0"/>
              </a:spcAft>
              <a:buSzPts val="2100"/>
              <a:buNone/>
              <a:defRPr sz="2100"/>
            </a:lvl6pPr>
            <a:lvl7pPr lvl="6" rtl="0">
              <a:lnSpc>
                <a:spcPct val="100000"/>
              </a:lnSpc>
              <a:spcBef>
                <a:spcPts val="600"/>
              </a:spcBef>
              <a:spcAft>
                <a:spcPts val="0"/>
              </a:spcAft>
              <a:buSzPts val="2100"/>
              <a:buNone/>
              <a:defRPr sz="2100"/>
            </a:lvl7pPr>
            <a:lvl8pPr lvl="7" rtl="0">
              <a:lnSpc>
                <a:spcPct val="100000"/>
              </a:lnSpc>
              <a:spcBef>
                <a:spcPts val="600"/>
              </a:spcBef>
              <a:spcAft>
                <a:spcPts val="0"/>
              </a:spcAft>
              <a:buSzPts val="2100"/>
              <a:buNone/>
              <a:defRPr sz="2100"/>
            </a:lvl8pPr>
            <a:lvl9pPr lvl="8" rtl="0">
              <a:lnSpc>
                <a:spcPct val="100000"/>
              </a:lnSpc>
              <a:spcBef>
                <a:spcPts val="60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right">
  <p:cSld name="SECTION_TITLE_AND_DESCRIPTION_2">
    <p:spTree>
      <p:nvGrpSpPr>
        <p:cNvPr id="31" name="Shape 31"/>
        <p:cNvGrpSpPr/>
        <p:nvPr/>
      </p:nvGrpSpPr>
      <p:grpSpPr>
        <a:xfrm>
          <a:off x="0" y="0"/>
          <a:ext cx="0" cy="0"/>
          <a:chOff x="0" y="0"/>
          <a:chExt cx="0" cy="0"/>
        </a:xfrm>
      </p:grpSpPr>
      <p:sp>
        <p:nvSpPr>
          <p:cNvPr id="32" name="Google Shape;32;p6"/>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idx="1" type="subTitle"/>
          </p:nvPr>
        </p:nvSpPr>
        <p:spPr>
          <a:xfrm>
            <a:off x="4835400" y="4198275"/>
            <a:ext cx="4045200" cy="465000"/>
          </a:xfrm>
          <a:prstGeom prst="rect">
            <a:avLst/>
          </a:prstGeom>
        </p:spPr>
        <p:txBody>
          <a:bodyPr anchorCtr="0" anchor="t" bIns="91425" lIns="91425" spcFirstLastPara="1" rIns="91425" wrap="square" tIns="91425">
            <a:noAutofit/>
          </a:bodyPr>
          <a:lstStyle>
            <a:lvl1pPr lvl="0" rtl="0" algn="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txBox="1"/>
          <p:nvPr/>
        </p:nvSpPr>
        <p:spPr>
          <a:xfrm>
            <a:off x="6365900" y="3724875"/>
            <a:ext cx="2591100" cy="569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36" name="Google Shape;36;p6"/>
          <p:cNvSpPr txBox="1"/>
          <p:nvPr>
            <p:ph idx="2" type="body"/>
          </p:nvPr>
        </p:nvSpPr>
        <p:spPr>
          <a:xfrm>
            <a:off x="95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37" name="Google Shape;37;p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8" name="Google Shape;38;p6"/>
          <p:cNvCxnSpPr/>
          <p:nvPr/>
        </p:nvCxnSpPr>
        <p:spPr>
          <a:xfrm>
            <a:off x="95431" y="402210"/>
            <a:ext cx="43521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left">
  <p:cSld name="SECTION_TITLE_AND_DESCRIPTION_2_1">
    <p:spTree>
      <p:nvGrpSpPr>
        <p:cNvPr id="39" name="Shape 39"/>
        <p:cNvGrpSpPr/>
        <p:nvPr/>
      </p:nvGrpSpPr>
      <p:grpSpPr>
        <a:xfrm>
          <a:off x="0" y="0"/>
          <a:ext cx="0" cy="0"/>
          <a:chOff x="0" y="0"/>
          <a:chExt cx="0" cy="0"/>
        </a:xfrm>
      </p:grpSpPr>
      <p:sp>
        <p:nvSpPr>
          <p:cNvPr id="40" name="Google Shape;40;p7"/>
          <p:cNvSpPr/>
          <p:nvPr/>
        </p:nvSpPr>
        <p:spPr>
          <a:xfrm>
            <a:off x="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idx="1"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42" name="Google Shape;42;p7"/>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43" name="Google Shape;43;p7"/>
          <p:cNvSpPr txBox="1"/>
          <p:nvPr>
            <p:ph idx="2" type="body"/>
          </p:nvPr>
        </p:nvSpPr>
        <p:spPr>
          <a:xfrm>
            <a:off x="4667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44" name="Google Shape;44;p7"/>
          <p:cNvSpPr txBox="1"/>
          <p:nvPr>
            <p:ph type="title"/>
          </p:nvPr>
        </p:nvSpPr>
        <p:spPr>
          <a:xfrm>
            <a:off x="4572000" y="0"/>
            <a:ext cx="45720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5" name="Google Shape;45;p7"/>
          <p:cNvCxnSpPr/>
          <p:nvPr/>
        </p:nvCxnSpPr>
        <p:spPr>
          <a:xfrm>
            <a:off x="4667431" y="402210"/>
            <a:ext cx="4352100" cy="0"/>
          </a:xfrm>
          <a:prstGeom prst="straightConnector1">
            <a:avLst/>
          </a:prstGeom>
          <a:noFill/>
          <a:ln cap="flat" cmpd="sng" w="19050">
            <a:solidFill>
              <a:srgbClr val="BF9000"/>
            </a:solidFill>
            <a:prstDash val="solid"/>
            <a:round/>
            <a:headEnd len="med" w="med" type="none"/>
            <a:tailEnd len="med" w="med" type="none"/>
          </a:ln>
        </p:spPr>
      </p:cxnSp>
      <p:pic>
        <p:nvPicPr>
          <p:cNvPr id="46" name="Google Shape;46;p7"/>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47" name="Google Shape;4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p:cSld name="SECTION_TITLE_AND_DESCRIPTION_2_1_1">
    <p:spTree>
      <p:nvGrpSpPr>
        <p:cNvPr id="48" name="Shape 48"/>
        <p:cNvGrpSpPr/>
        <p:nvPr/>
      </p:nvGrpSpPr>
      <p:grpSpPr>
        <a:xfrm>
          <a:off x="0" y="0"/>
          <a:ext cx="0" cy="0"/>
          <a:chOff x="0" y="0"/>
          <a:chExt cx="0" cy="0"/>
        </a:xfrm>
      </p:grpSpPr>
      <p:sp>
        <p:nvSpPr>
          <p:cNvPr id="49" name="Google Shape;49;p8"/>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51" name="Google Shape;51;p8"/>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52" name="Google Shape;52;p8"/>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53" name="Google Shape;53;p8"/>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54" name="Google Shape;54;p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8"/>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a:t>
            </a:r>
            <a:endParaRPr b="1" sz="2500">
              <a:solidFill>
                <a:schemeClr val="accent3"/>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1">
  <p:cSld name="SECTION_TITLE_AND_DESCRIPTION_2_1_1_2">
    <p:spTree>
      <p:nvGrpSpPr>
        <p:cNvPr id="57" name="Shape 57"/>
        <p:cNvGrpSpPr/>
        <p:nvPr/>
      </p:nvGrpSpPr>
      <p:grpSpPr>
        <a:xfrm>
          <a:off x="0" y="0"/>
          <a:ext cx="0" cy="0"/>
          <a:chOff x="0" y="0"/>
          <a:chExt cx="0" cy="0"/>
        </a:xfrm>
      </p:grpSpPr>
      <p:sp>
        <p:nvSpPr>
          <p:cNvPr id="58" name="Google Shape;58;p9"/>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0" name="Google Shape;60;p9"/>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Compare</a:t>
            </a:r>
            <a:endParaRPr b="1" sz="2500">
              <a:solidFill>
                <a:schemeClr val="accent3"/>
              </a:solidFill>
              <a:latin typeface="Roboto"/>
              <a:ea typeface="Roboto"/>
              <a:cs typeface="Roboto"/>
              <a:sym typeface="Roboto"/>
            </a:endParaRPr>
          </a:p>
        </p:txBody>
      </p:sp>
      <p:sp>
        <p:nvSpPr>
          <p:cNvPr id="61" name="Google Shape;61;p9"/>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62" name="Google Shape;62;p9"/>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63" name="Google Shape;63;p9"/>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64" name="Google Shape;64;p9"/>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65" name="Google Shape;6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Solution">
  <p:cSld name="SECTION_TITLE_AND_DESCRIPTION_2_1_1_1">
    <p:spTree>
      <p:nvGrpSpPr>
        <p:cNvPr id="66" name="Shape 66"/>
        <p:cNvGrpSpPr/>
        <p:nvPr/>
      </p:nvGrpSpPr>
      <p:grpSpPr>
        <a:xfrm>
          <a:off x="0" y="0"/>
          <a:ext cx="0" cy="0"/>
          <a:chOff x="0" y="0"/>
          <a:chExt cx="0" cy="0"/>
        </a:xfrm>
      </p:grpSpPr>
      <p:sp>
        <p:nvSpPr>
          <p:cNvPr id="67" name="Google Shape;67;p10"/>
          <p:cNvSpPr/>
          <p:nvPr/>
        </p:nvSpPr>
        <p:spPr>
          <a:xfrm>
            <a:off x="0" y="-125"/>
            <a:ext cx="27765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9" name="Google Shape;69;p10"/>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Solution</a:t>
            </a:r>
            <a:endParaRPr b="1" sz="2500">
              <a:solidFill>
                <a:schemeClr val="accent3"/>
              </a:solidFill>
              <a:latin typeface="Roboto"/>
              <a:ea typeface="Roboto"/>
              <a:cs typeface="Roboto"/>
              <a:sym typeface="Roboto"/>
            </a:endParaRPr>
          </a:p>
        </p:txBody>
      </p:sp>
      <p:sp>
        <p:nvSpPr>
          <p:cNvPr id="70" name="Google Shape;70;p10"/>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1" name="Google Shape;71;p10"/>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72" name="Google Shape;72;p10"/>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73" name="Google Shape;73;p10"/>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74" name="Google Shape;7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1.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8520600" cy="393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B5394"/>
              </a:buClr>
              <a:buSzPts val="1600"/>
              <a:buFont typeface="Roboto Medium"/>
              <a:buNone/>
              <a:defRPr sz="1600">
                <a:solidFill>
                  <a:srgbClr val="0B5394"/>
                </a:solidFill>
                <a:latin typeface="Roboto Medium"/>
                <a:ea typeface="Roboto Medium"/>
                <a:cs typeface="Roboto Medium"/>
                <a:sym typeface="Roboto Medium"/>
              </a:defRPr>
            </a:lvl1pPr>
            <a:lvl2pPr lvl="1"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2pPr>
            <a:lvl3pPr lvl="2"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3pPr>
            <a:lvl4pPr lvl="3"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4pPr>
            <a:lvl5pPr lvl="4"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5pPr>
            <a:lvl6pPr lvl="5"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6pPr>
            <a:lvl7pPr lvl="6"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7pPr>
            <a:lvl8pPr lvl="7"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8pPr>
            <a:lvl9pPr lvl="8"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9pPr>
          </a:lstStyle>
          <a:p/>
        </p:txBody>
      </p:sp>
      <p:sp>
        <p:nvSpPr>
          <p:cNvPr id="7" name="Google Shape;7;p1"/>
          <p:cNvSpPr txBox="1"/>
          <p:nvPr>
            <p:ph idx="1" type="body"/>
          </p:nvPr>
        </p:nvSpPr>
        <p:spPr>
          <a:xfrm>
            <a:off x="311700" y="572700"/>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42900" lvl="1" marL="914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2pPr>
            <a:lvl3pPr indent="-342900" lvl="2" marL="1371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3pPr>
            <a:lvl4pPr indent="-342900" lvl="3" marL="1828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4pPr>
            <a:lvl5pPr indent="-342900" lvl="4" marL="22860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5pPr>
            <a:lvl6pPr indent="-342900" lvl="5" marL="2743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6pPr>
            <a:lvl7pPr indent="-342900" lvl="6" marL="3200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7pPr>
            <a:lvl8pPr indent="-342900" lvl="7" marL="3657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8pPr>
            <a:lvl9pPr indent="-342900" lvl="8" marL="4114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0" y="4983478"/>
            <a:ext cx="457200" cy="16002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rive.google.com/file/d/1t65JX1RtaEoSyU05hi0b9i7aPMmqLrDV/vie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rive.google.com/file/d/14-IEeTJsYHvK6Ogyro4xcDT8KH_KbB9A/vie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Stuff you want to cover on Friday/Monday, February 12</a:t>
            </a:r>
            <a:endParaRPr/>
          </a:p>
        </p:txBody>
      </p:sp>
      <p:sp>
        <p:nvSpPr>
          <p:cNvPr id="145" name="Google Shape;145;p2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Static/Dynamic Type and Typecasting</a:t>
            </a:r>
            <a:endParaRPr/>
          </a:p>
          <a:p>
            <a:pPr indent="-342900" lvl="0" marL="457200" rtl="0" algn="l">
              <a:spcBef>
                <a:spcPts val="600"/>
              </a:spcBef>
              <a:spcAft>
                <a:spcPts val="0"/>
              </a:spcAft>
              <a:buSzPts val="1800"/>
              <a:buChar char="●"/>
            </a:pPr>
            <a:r>
              <a:rPr lang="en"/>
              <a:t>Nested Classes</a:t>
            </a:r>
            <a:endParaRPr/>
          </a:p>
          <a:p>
            <a:pPr indent="-342900" lvl="0" marL="457200" rtl="0" algn="l">
              <a:spcBef>
                <a:spcPts val="600"/>
              </a:spcBef>
              <a:spcAft>
                <a:spcPts val="0"/>
              </a:spcAft>
              <a:buSzPts val="1800"/>
              <a:buChar char="●"/>
            </a:pPr>
            <a:r>
              <a:rPr lang="en"/>
              <a:t>Linked Lists</a:t>
            </a:r>
            <a:endParaRPr/>
          </a:p>
          <a:p>
            <a:pPr indent="-342900" lvl="0" marL="457200" rtl="0" algn="l">
              <a:spcBef>
                <a:spcPts val="600"/>
              </a:spcBef>
              <a:spcAft>
                <a:spcPts val="0"/>
              </a:spcAft>
              <a:buSzPts val="1800"/>
              <a:buChar char="●"/>
            </a:pPr>
            <a:r>
              <a:rPr lang="en"/>
              <a:t>Private/Public</a:t>
            </a:r>
            <a:endParaRPr/>
          </a:p>
          <a:p>
            <a:pPr indent="-342900" lvl="0" marL="457200" rtl="0" algn="l">
              <a:spcBef>
                <a:spcPts val="600"/>
              </a:spcBef>
              <a:spcAft>
                <a:spcPts val="0"/>
              </a:spcAft>
              <a:buSzPts val="1800"/>
              <a:buChar char="●"/>
            </a:pPr>
            <a:r>
              <a:rPr lang="en"/>
              <a:t>Inheritance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Public vs Private</a:t>
            </a:r>
            <a:endParaRPr/>
          </a:p>
        </p:txBody>
      </p:sp>
      <p:sp>
        <p:nvSpPr>
          <p:cNvPr id="199" name="Google Shape;199;p3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Access modifiers prevent other classes from "seeing" certain methods/attributes</a:t>
            </a:r>
            <a:endParaRPr/>
          </a:p>
          <a:p>
            <a:pPr indent="-342900" lvl="0" marL="457200" rtl="0" algn="l">
              <a:spcBef>
                <a:spcPts val="600"/>
              </a:spcBef>
              <a:spcAft>
                <a:spcPts val="0"/>
              </a:spcAft>
              <a:buSzPts val="1800"/>
              <a:buChar char="●"/>
            </a:pPr>
            <a:r>
              <a:rPr lang="en"/>
              <a:t>public: Every outside class can see and change a public variable</a:t>
            </a:r>
            <a:endParaRPr/>
          </a:p>
          <a:p>
            <a:pPr indent="-342900" lvl="1" marL="914400" rtl="0" algn="l">
              <a:spcBef>
                <a:spcPts val="0"/>
              </a:spcBef>
              <a:spcAft>
                <a:spcPts val="0"/>
              </a:spcAft>
              <a:buSzPts val="1800"/>
              <a:buChar char="○"/>
            </a:pPr>
            <a:r>
              <a:rPr lang="en"/>
              <a:t>Once you build on top of a class, other code </a:t>
            </a:r>
            <a:r>
              <a:rPr i="1" lang="en"/>
              <a:t>may</a:t>
            </a:r>
            <a:r>
              <a:rPr lang="en"/>
              <a:t> rely on it, so </a:t>
            </a:r>
            <a:r>
              <a:rPr b="1" lang="en"/>
              <a:t>anything public cannot change any more, even if you want to rewrite your implementation.</a:t>
            </a:r>
            <a:endParaRPr/>
          </a:p>
          <a:p>
            <a:pPr indent="-342900" lvl="0" marL="457200" rtl="0" algn="l">
              <a:spcBef>
                <a:spcPts val="0"/>
              </a:spcBef>
              <a:spcAft>
                <a:spcPts val="0"/>
              </a:spcAft>
              <a:buSzPts val="1800"/>
              <a:buChar char="●"/>
            </a:pPr>
            <a:r>
              <a:rPr lang="en"/>
              <a:t>private: Nothing outside the current class can see the variable</a:t>
            </a:r>
            <a:endParaRPr/>
          </a:p>
          <a:p>
            <a:pPr indent="-342900" lvl="1" marL="914400" rtl="0" algn="l">
              <a:spcBef>
                <a:spcPts val="0"/>
              </a:spcBef>
              <a:spcAft>
                <a:spcPts val="0"/>
              </a:spcAft>
              <a:buSzPts val="1800"/>
              <a:buChar char="○"/>
            </a:pPr>
            <a:r>
              <a:rPr lang="en"/>
              <a:t>Since nothing outside relies on this, </a:t>
            </a:r>
            <a:r>
              <a:rPr b="1" lang="en"/>
              <a:t>you can safely change a private method/attribute to optimize your code.</a:t>
            </a:r>
            <a:endParaRPr/>
          </a:p>
          <a:p>
            <a:pPr indent="-342900" lvl="0" marL="457200" rtl="0" algn="l">
              <a:spcBef>
                <a:spcPts val="0"/>
              </a:spcBef>
              <a:spcAft>
                <a:spcPts val="0"/>
              </a:spcAft>
              <a:buSzPts val="1800"/>
              <a:buChar char="●"/>
            </a:pPr>
            <a:r>
              <a:rPr lang="en"/>
              <a:t>Two other access levels: protected (allows subclasses and classes defined in the same folder to use the variable), and package-private (allows classes defined in the same folder to use the variable; this is the access you get if you don't specify any modifier)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animEffect filter="fade" transition="in">
                                      <p:cBhvr>
                                        <p:cTn dur="1000"/>
                                        <p:tgtEl>
                                          <p:spTgt spid="1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1" st="1"/>
                                            </p:txEl>
                                          </p:spTgt>
                                        </p:tgtEl>
                                        <p:attrNameLst>
                                          <p:attrName>style.visibility</p:attrName>
                                        </p:attrNameLst>
                                      </p:cBhvr>
                                      <p:to>
                                        <p:strVal val="visible"/>
                                      </p:to>
                                    </p:set>
                                    <p:animEffect filter="fade" transition="in">
                                      <p:cBhvr>
                                        <p:cTn dur="1000"/>
                                        <p:tgtEl>
                                          <p:spTgt spid="1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2" st="2"/>
                                            </p:txEl>
                                          </p:spTgt>
                                        </p:tgtEl>
                                        <p:attrNameLst>
                                          <p:attrName>style.visibility</p:attrName>
                                        </p:attrNameLst>
                                      </p:cBhvr>
                                      <p:to>
                                        <p:strVal val="visible"/>
                                      </p:to>
                                    </p:set>
                                    <p:animEffect filter="fade" transition="in">
                                      <p:cBhvr>
                                        <p:cTn dur="1000"/>
                                        <p:tgtEl>
                                          <p:spTgt spid="1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3" st="3"/>
                                            </p:txEl>
                                          </p:spTgt>
                                        </p:tgtEl>
                                        <p:attrNameLst>
                                          <p:attrName>style.visibility</p:attrName>
                                        </p:attrNameLst>
                                      </p:cBhvr>
                                      <p:to>
                                        <p:strVal val="visible"/>
                                      </p:to>
                                    </p:set>
                                    <p:animEffect filter="fade" transition="in">
                                      <p:cBhvr>
                                        <p:cTn dur="1000"/>
                                        <p:tgtEl>
                                          <p:spTgt spid="1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4" st="4"/>
                                            </p:txEl>
                                          </p:spTgt>
                                        </p:tgtEl>
                                        <p:attrNameLst>
                                          <p:attrName>style.visibility</p:attrName>
                                        </p:attrNameLst>
                                      </p:cBhvr>
                                      <p:to>
                                        <p:strVal val="visible"/>
                                      </p:to>
                                    </p:set>
                                    <p:animEffect filter="fade" transition="in">
                                      <p:cBhvr>
                                        <p:cTn dur="1000"/>
                                        <p:tgtEl>
                                          <p:spTgt spid="1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5" st="5"/>
                                            </p:txEl>
                                          </p:spTgt>
                                        </p:tgtEl>
                                        <p:attrNameLst>
                                          <p:attrName>style.visibility</p:attrName>
                                        </p:attrNameLst>
                                      </p:cBhvr>
                                      <p:to>
                                        <p:strVal val="visible"/>
                                      </p:to>
                                    </p:set>
                                    <p:animEffect filter="fade" transition="in">
                                      <p:cBhvr>
                                        <p:cTn dur="1000"/>
                                        <p:tgtEl>
                                          <p:spTgt spid="19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Public vs Private</a:t>
            </a:r>
            <a:endParaRPr/>
          </a:p>
        </p:txBody>
      </p:sp>
      <p:sp>
        <p:nvSpPr>
          <p:cNvPr id="205" name="Google Shape;205;p3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Access modifiers prevent other classes from "seeing" certain methods/attributes</a:t>
            </a:r>
            <a:endParaRPr/>
          </a:p>
          <a:p>
            <a:pPr indent="-342900" lvl="0" marL="457200" rtl="0" algn="l">
              <a:spcBef>
                <a:spcPts val="600"/>
              </a:spcBef>
              <a:spcAft>
                <a:spcPts val="0"/>
              </a:spcAft>
              <a:buSzPts val="1800"/>
              <a:buChar char="●"/>
            </a:pPr>
            <a:r>
              <a:rPr lang="en"/>
              <a:t>Nested classes are slightly different: An inner class can ALWAYS access something in the outer class, and vice versa, regardless of access modifier.</a:t>
            </a:r>
            <a:endParaRPr/>
          </a:p>
          <a:p>
            <a:pPr indent="-342900" lvl="1" marL="914400" rtl="0" algn="l">
              <a:spcBef>
                <a:spcPts val="0"/>
              </a:spcBef>
              <a:spcAft>
                <a:spcPts val="0"/>
              </a:spcAft>
              <a:buSzPts val="1800"/>
              <a:buChar char="○"/>
            </a:pPr>
            <a:r>
              <a:rPr lang="en"/>
              <a:t>So access modifiers only affect how classes in </a:t>
            </a:r>
            <a:r>
              <a:rPr i="1" lang="en"/>
              <a:t>other files</a:t>
            </a:r>
            <a:r>
              <a:rPr lang="en"/>
              <a:t> see your class</a:t>
            </a:r>
            <a:endParaRPr/>
          </a:p>
          <a:p>
            <a:pPr indent="-342900" lvl="0" marL="457200" rtl="0" algn="l">
              <a:spcBef>
                <a:spcPts val="0"/>
              </a:spcBef>
              <a:spcAft>
                <a:spcPts val="0"/>
              </a:spcAft>
              <a:buSzPts val="1800"/>
              <a:buChar char="●"/>
            </a:pPr>
            <a:r>
              <a:rPr lang="en"/>
              <a:t>Ideal code </a:t>
            </a:r>
            <a:r>
              <a:rPr b="1" lang="en"/>
              <a:t>restricts access as much as possible</a:t>
            </a:r>
            <a:r>
              <a:rPr lang="en"/>
              <a:t>. If you can make a method or attribute private, make it private.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animEffect filter="fade" transition="in">
                                      <p:cBhvr>
                                        <p:cTn dur="1000"/>
                                        <p:tgtEl>
                                          <p:spTgt spid="2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animEffect filter="fade" transition="in">
                                      <p:cBhvr>
                                        <p:cTn dur="1000"/>
                                        <p:tgtEl>
                                          <p:spTgt spid="2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2" st="2"/>
                                            </p:txEl>
                                          </p:spTgt>
                                        </p:tgtEl>
                                        <p:attrNameLst>
                                          <p:attrName>style.visibility</p:attrName>
                                        </p:attrNameLst>
                                      </p:cBhvr>
                                      <p:to>
                                        <p:strVal val="visible"/>
                                      </p:to>
                                    </p:set>
                                    <p:animEffect filter="fade" transition="in">
                                      <p:cBhvr>
                                        <p:cTn dur="1000"/>
                                        <p:tgtEl>
                                          <p:spTgt spid="2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3" st="3"/>
                                            </p:txEl>
                                          </p:spTgt>
                                        </p:tgtEl>
                                        <p:attrNameLst>
                                          <p:attrName>style.visibility</p:attrName>
                                        </p:attrNameLst>
                                      </p:cBhvr>
                                      <p:to>
                                        <p:strVal val="visible"/>
                                      </p:to>
                                    </p:set>
                                    <p:animEffect filter="fade" transition="in">
                                      <p:cBhvr>
                                        <p:cTn dur="1000"/>
                                        <p:tgtEl>
                                          <p:spTgt spid="20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Casting and Dynamic Method Selection (DMS)</a:t>
            </a:r>
            <a:endParaRPr/>
          </a:p>
        </p:txBody>
      </p:sp>
      <p:sp>
        <p:nvSpPr>
          <p:cNvPr id="151" name="Google Shape;151;p2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we press "play" on a Java program, two separate steps happen:</a:t>
            </a:r>
            <a:endParaRPr/>
          </a:p>
          <a:p>
            <a:pPr indent="0" lvl="0" marL="0" rtl="0" algn="l">
              <a:spcBef>
                <a:spcPts val="600"/>
              </a:spcBef>
              <a:spcAft>
                <a:spcPts val="0"/>
              </a:spcAft>
              <a:buNone/>
            </a:pPr>
            <a:r>
              <a:rPr lang="en"/>
              <a:t>Compilation (all errors here are compiler errors):</a:t>
            </a:r>
            <a:endParaRPr/>
          </a:p>
          <a:p>
            <a:pPr indent="-342900" lvl="0" marL="457200" rtl="0" algn="l">
              <a:spcBef>
                <a:spcPts val="600"/>
              </a:spcBef>
              <a:spcAft>
                <a:spcPts val="0"/>
              </a:spcAft>
              <a:buSzPts val="1800"/>
              <a:buChar char="●"/>
            </a:pPr>
            <a:r>
              <a:rPr lang="en"/>
              <a:t>Checks for syntax errors</a:t>
            </a:r>
            <a:endParaRPr/>
          </a:p>
          <a:p>
            <a:pPr indent="-342900" lvl="0" marL="457200" rtl="0" algn="l">
              <a:spcBef>
                <a:spcPts val="0"/>
              </a:spcBef>
              <a:spcAft>
                <a:spcPts val="0"/>
              </a:spcAft>
              <a:buSzPts val="1800"/>
              <a:buChar char="●"/>
            </a:pPr>
            <a:r>
              <a:rPr lang="en"/>
              <a:t>Puts together a list of methods/attributes of every class</a:t>
            </a:r>
            <a:endParaRPr/>
          </a:p>
          <a:p>
            <a:pPr indent="-342900" lvl="1" marL="914400" rtl="0" algn="l">
              <a:spcBef>
                <a:spcPts val="0"/>
              </a:spcBef>
              <a:spcAft>
                <a:spcPts val="0"/>
              </a:spcAft>
              <a:buSzPts val="1800"/>
              <a:buChar char="○"/>
            </a:pPr>
            <a:r>
              <a:rPr lang="en"/>
              <a:t>If a class extends another class, inherit all the methods that aren't overridden</a:t>
            </a:r>
            <a:endParaRPr/>
          </a:p>
          <a:p>
            <a:pPr indent="-342900" lvl="1" marL="914400" rtl="0" algn="l">
              <a:spcBef>
                <a:spcPts val="0"/>
              </a:spcBef>
              <a:spcAft>
                <a:spcPts val="0"/>
              </a:spcAft>
              <a:buSzPts val="1800"/>
              <a:buChar char="○"/>
            </a:pPr>
            <a:r>
              <a:rPr lang="en"/>
              <a:t>If a class implements an interface, inherit all the default methods, and check to make sure that all abstract methods are overridden</a:t>
            </a:r>
            <a:endParaRPr/>
          </a:p>
          <a:p>
            <a:pPr indent="-342900" lvl="1" marL="914400" rtl="0" algn="l">
              <a:spcBef>
                <a:spcPts val="0"/>
              </a:spcBef>
              <a:spcAft>
                <a:spcPts val="0"/>
              </a:spcAft>
              <a:buSzPts val="1800"/>
              <a:buChar char="○"/>
            </a:pPr>
            <a:r>
              <a:rPr lang="en"/>
              <a:t>To override, a function must have the same name AND the same arguments, which collectively forms the function </a:t>
            </a:r>
            <a:r>
              <a:rPr i="1" lang="en"/>
              <a:t>signature</a:t>
            </a:r>
            <a:r>
              <a:rPr lang="en"/>
              <a:t>. Otherwise, the override doesn't work, and both methods are kept separately.</a:t>
            </a:r>
            <a:endParaRPr/>
          </a:p>
          <a:p>
            <a:pPr indent="-342900" lvl="1" marL="914400" rtl="0" algn="l">
              <a:spcBef>
                <a:spcPts val="0"/>
              </a:spcBef>
              <a:spcAft>
                <a:spcPts val="0"/>
              </a:spcAft>
              <a:buSzPts val="1800"/>
              <a:buChar char="○"/>
            </a:pPr>
            <a:r>
              <a:rPr lang="en"/>
              <a:t>Assigns a static type to every variable</a:t>
            </a:r>
            <a:endParaRPr/>
          </a:p>
          <a:p>
            <a:pPr indent="-342900" lvl="1" marL="914400" rtl="0" algn="l">
              <a:spcBef>
                <a:spcPts val="0"/>
              </a:spcBef>
              <a:spcAft>
                <a:spcPts val="0"/>
              </a:spcAft>
              <a:buSzPts val="1800"/>
              <a:buChar char="○"/>
            </a:pPr>
            <a:r>
              <a:rPr lang="en"/>
              <a:t>Usually the type that the variable was declared as or the type that a method is defined to return</a:t>
            </a:r>
            <a:endParaRPr/>
          </a:p>
          <a:p>
            <a:pPr indent="-342900" lvl="1" marL="914400" rtl="0" algn="l">
              <a:spcBef>
                <a:spcPts val="0"/>
              </a:spcBef>
              <a:spcAft>
                <a:spcPts val="0"/>
              </a:spcAft>
              <a:buSzPts val="1800"/>
              <a:buChar char="○"/>
            </a:pPr>
            <a:r>
              <a:rPr lang="en"/>
              <a:t>But if a typecast occurs (and the typecast is theoretically possible), use the casted type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1000"/>
                                        <p:tgtEl>
                                          <p:spTgt spid="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1000"/>
                                        <p:tgtEl>
                                          <p:spTgt spid="1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1000"/>
                                        <p:tgtEl>
                                          <p:spTgt spid="1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Effect filter="fade" transition="in">
                                      <p:cBhvr>
                                        <p:cTn dur="1000"/>
                                        <p:tgtEl>
                                          <p:spTgt spid="1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Effect filter="fade" transition="in">
                                      <p:cBhvr>
                                        <p:cTn dur="1000"/>
                                        <p:tgtEl>
                                          <p:spTgt spid="1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animEffect filter="fade" transition="in">
                                      <p:cBhvr>
                                        <p:cTn dur="1000"/>
                                        <p:tgtEl>
                                          <p:spTgt spid="1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animEffect filter="fade" transition="in">
                                      <p:cBhvr>
                                        <p:cTn dur="1000"/>
                                        <p:tgtEl>
                                          <p:spTgt spid="1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7" st="7"/>
                                            </p:txEl>
                                          </p:spTgt>
                                        </p:tgtEl>
                                        <p:attrNameLst>
                                          <p:attrName>style.visibility</p:attrName>
                                        </p:attrNameLst>
                                      </p:cBhvr>
                                      <p:to>
                                        <p:strVal val="visible"/>
                                      </p:to>
                                    </p:set>
                                    <p:animEffect filter="fade" transition="in">
                                      <p:cBhvr>
                                        <p:cTn dur="1000"/>
                                        <p:tgtEl>
                                          <p:spTgt spid="15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8" st="8"/>
                                            </p:txEl>
                                          </p:spTgt>
                                        </p:tgtEl>
                                        <p:attrNameLst>
                                          <p:attrName>style.visibility</p:attrName>
                                        </p:attrNameLst>
                                      </p:cBhvr>
                                      <p:to>
                                        <p:strVal val="visible"/>
                                      </p:to>
                                    </p:set>
                                    <p:animEffect filter="fade" transition="in">
                                      <p:cBhvr>
                                        <p:cTn dur="1000"/>
                                        <p:tgtEl>
                                          <p:spTgt spid="15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9" st="9"/>
                                            </p:txEl>
                                          </p:spTgt>
                                        </p:tgtEl>
                                        <p:attrNameLst>
                                          <p:attrName>style.visibility</p:attrName>
                                        </p:attrNameLst>
                                      </p:cBhvr>
                                      <p:to>
                                        <p:strVal val="visible"/>
                                      </p:to>
                                    </p:set>
                                    <p:animEffect filter="fade" transition="in">
                                      <p:cBhvr>
                                        <p:cTn dur="1000"/>
                                        <p:tgtEl>
                                          <p:spTgt spid="15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Casting and Dynamic Method Selection (DMS)</a:t>
            </a:r>
            <a:endParaRPr/>
          </a:p>
        </p:txBody>
      </p:sp>
      <p:sp>
        <p:nvSpPr>
          <p:cNvPr id="157" name="Google Shape;157;p2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we press "play" on a Java program, two separate steps happen:</a:t>
            </a:r>
            <a:endParaRPr/>
          </a:p>
          <a:p>
            <a:pPr indent="0" lvl="0" marL="0" rtl="0" algn="l">
              <a:spcBef>
                <a:spcPts val="600"/>
              </a:spcBef>
              <a:spcAft>
                <a:spcPts val="0"/>
              </a:spcAft>
              <a:buNone/>
            </a:pPr>
            <a:r>
              <a:rPr lang="en"/>
              <a:t>Compilation (all errors here are compiler errors):</a:t>
            </a:r>
            <a:endParaRPr/>
          </a:p>
          <a:p>
            <a:pPr indent="-342900" lvl="0" marL="457200" rtl="0" algn="l">
              <a:spcBef>
                <a:spcPts val="600"/>
              </a:spcBef>
              <a:spcAft>
                <a:spcPts val="0"/>
              </a:spcAft>
              <a:buClr>
                <a:srgbClr val="666666"/>
              </a:buClr>
              <a:buSzPts val="1800"/>
              <a:buChar char="●"/>
            </a:pPr>
            <a:r>
              <a:rPr lang="en">
                <a:solidFill>
                  <a:srgbClr val="666666"/>
                </a:solidFill>
              </a:rPr>
              <a:t>Checks for syntax errors</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Puts together a list of methods/attributes of every class</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Assigns a static type to every variable</a:t>
            </a:r>
            <a:endParaRPr>
              <a:solidFill>
                <a:srgbClr val="666666"/>
              </a:solidFill>
            </a:endParaRPr>
          </a:p>
          <a:p>
            <a:pPr indent="-342900" lvl="0" marL="457200" rtl="0" algn="l">
              <a:spcBef>
                <a:spcPts val="0"/>
              </a:spcBef>
              <a:spcAft>
                <a:spcPts val="0"/>
              </a:spcAft>
              <a:buSzPts val="1800"/>
              <a:buChar char="●"/>
            </a:pPr>
            <a:r>
              <a:rPr lang="en"/>
              <a:t>Checks each line </a:t>
            </a:r>
            <a:r>
              <a:rPr i="1" lang="en"/>
              <a:t>in isolation</a:t>
            </a:r>
            <a:r>
              <a:rPr lang="en"/>
              <a:t> to see if there's a way to run that line</a:t>
            </a:r>
            <a:endParaRPr/>
          </a:p>
          <a:p>
            <a:pPr indent="-342900" lvl="1" marL="914400" rtl="0" algn="l">
              <a:spcBef>
                <a:spcPts val="0"/>
              </a:spcBef>
              <a:spcAft>
                <a:spcPts val="0"/>
              </a:spcAft>
              <a:buSzPts val="1800"/>
              <a:buChar char="○"/>
            </a:pPr>
            <a:r>
              <a:rPr lang="en"/>
              <a:t>Assumes the static type of every variable</a:t>
            </a:r>
            <a:endParaRPr/>
          </a:p>
          <a:p>
            <a:pPr indent="-342900" lvl="0" marL="457200" rtl="0" algn="l">
              <a:spcBef>
                <a:spcPts val="0"/>
              </a:spcBef>
              <a:spcAft>
                <a:spcPts val="0"/>
              </a:spcAft>
              <a:buSzPts val="1800"/>
              <a:buChar char="●"/>
            </a:pPr>
            <a:r>
              <a:rPr lang="en"/>
              <a:t>After all checks, converts the code to a computer-friendly language so it can actually be run.</a:t>
            </a:r>
            <a:endParaRPr/>
          </a:p>
          <a:p>
            <a:pPr indent="-342900" lvl="0" marL="457200" rtl="0" algn="l">
              <a:spcBef>
                <a:spcPts val="0"/>
              </a:spcBef>
              <a:spcAft>
                <a:spcPts val="0"/>
              </a:spcAft>
              <a:buSzPts val="1800"/>
              <a:buChar char="●"/>
            </a:pPr>
            <a:r>
              <a:rPr lang="en"/>
              <a:t>Note: Only happens once normally. After compiling once, you can run the same code repeatedly without going through the checks above, so it's faster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Effect filter="fade" transition="in">
                                      <p:cBhvr>
                                        <p:cTn dur="1000"/>
                                        <p:tgtEl>
                                          <p:spTgt spid="1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animEffect filter="fade" transition="in">
                                      <p:cBhvr>
                                        <p:cTn dur="1000"/>
                                        <p:tgtEl>
                                          <p:spTgt spid="1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animEffect filter="fade" transition="in">
                                      <p:cBhvr>
                                        <p:cTn dur="1000"/>
                                        <p:tgtEl>
                                          <p:spTgt spid="1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animEffect filter="fade" transition="in">
                                      <p:cBhvr>
                                        <p:cTn dur="1000"/>
                                        <p:tgtEl>
                                          <p:spTgt spid="1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animEffect filter="fade" transition="in">
                                      <p:cBhvr>
                                        <p:cTn dur="1000"/>
                                        <p:tgtEl>
                                          <p:spTgt spid="1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5" st="5"/>
                                            </p:txEl>
                                          </p:spTgt>
                                        </p:tgtEl>
                                        <p:attrNameLst>
                                          <p:attrName>style.visibility</p:attrName>
                                        </p:attrNameLst>
                                      </p:cBhvr>
                                      <p:to>
                                        <p:strVal val="visible"/>
                                      </p:to>
                                    </p:set>
                                    <p:animEffect filter="fade" transition="in">
                                      <p:cBhvr>
                                        <p:cTn dur="1000"/>
                                        <p:tgtEl>
                                          <p:spTgt spid="15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6" st="6"/>
                                            </p:txEl>
                                          </p:spTgt>
                                        </p:tgtEl>
                                        <p:attrNameLst>
                                          <p:attrName>style.visibility</p:attrName>
                                        </p:attrNameLst>
                                      </p:cBhvr>
                                      <p:to>
                                        <p:strVal val="visible"/>
                                      </p:to>
                                    </p:set>
                                    <p:animEffect filter="fade" transition="in">
                                      <p:cBhvr>
                                        <p:cTn dur="1000"/>
                                        <p:tgtEl>
                                          <p:spTgt spid="15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7" st="7"/>
                                            </p:txEl>
                                          </p:spTgt>
                                        </p:tgtEl>
                                        <p:attrNameLst>
                                          <p:attrName>style.visibility</p:attrName>
                                        </p:attrNameLst>
                                      </p:cBhvr>
                                      <p:to>
                                        <p:strVal val="visible"/>
                                      </p:to>
                                    </p:set>
                                    <p:animEffect filter="fade" transition="in">
                                      <p:cBhvr>
                                        <p:cTn dur="1000"/>
                                        <p:tgtEl>
                                          <p:spTgt spid="15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8" st="8"/>
                                            </p:txEl>
                                          </p:spTgt>
                                        </p:tgtEl>
                                        <p:attrNameLst>
                                          <p:attrName>style.visibility</p:attrName>
                                        </p:attrNameLst>
                                      </p:cBhvr>
                                      <p:to>
                                        <p:strVal val="visible"/>
                                      </p:to>
                                    </p:set>
                                    <p:animEffect filter="fade" transition="in">
                                      <p:cBhvr>
                                        <p:cTn dur="1000"/>
                                        <p:tgtEl>
                                          <p:spTgt spid="15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Casting and Dynamic Method Selection (DMS)</a:t>
            </a:r>
            <a:endParaRPr/>
          </a:p>
        </p:txBody>
      </p:sp>
      <p:sp>
        <p:nvSpPr>
          <p:cNvPr id="163" name="Google Shape;163;p2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we press "play" on a Java program, two separate steps happen:</a:t>
            </a:r>
            <a:endParaRPr/>
          </a:p>
          <a:p>
            <a:pPr indent="0" lvl="0" marL="0" rtl="0" algn="l">
              <a:spcBef>
                <a:spcPts val="600"/>
              </a:spcBef>
              <a:spcAft>
                <a:spcPts val="0"/>
              </a:spcAft>
              <a:buNone/>
            </a:pPr>
            <a:r>
              <a:rPr lang="en"/>
              <a:t>Runtime (all errors here are Runtime Errors)</a:t>
            </a:r>
            <a:endParaRPr/>
          </a:p>
          <a:p>
            <a:pPr indent="-342900" lvl="0" marL="457200" rtl="0" algn="l">
              <a:spcBef>
                <a:spcPts val="600"/>
              </a:spcBef>
              <a:spcAft>
                <a:spcPts val="0"/>
              </a:spcAft>
              <a:buSzPts val="1800"/>
              <a:buChar char="●"/>
            </a:pPr>
            <a:r>
              <a:rPr lang="en"/>
              <a:t>Actually runs the program</a:t>
            </a:r>
            <a:endParaRPr/>
          </a:p>
          <a:p>
            <a:pPr indent="-342900" lvl="0" marL="457200" rtl="0" algn="l">
              <a:spcBef>
                <a:spcPts val="0"/>
              </a:spcBef>
              <a:spcAft>
                <a:spcPts val="0"/>
              </a:spcAft>
              <a:buSzPts val="1800"/>
              <a:buChar char="●"/>
            </a:pPr>
            <a:r>
              <a:rPr lang="en"/>
              <a:t>Relies on the dynamic type of the object (what the object was created as)</a:t>
            </a:r>
            <a:endParaRPr/>
          </a:p>
          <a:p>
            <a:pPr indent="-342900" lvl="1" marL="914400" rtl="0" algn="l">
              <a:spcBef>
                <a:spcPts val="0"/>
              </a:spcBef>
              <a:spcAft>
                <a:spcPts val="0"/>
              </a:spcAft>
              <a:buSzPts val="1800"/>
              <a:buChar char="○"/>
            </a:pPr>
            <a:r>
              <a:rPr lang="en"/>
              <a:t>On a function call, uses the method of the same name in the dynamic type's class</a:t>
            </a:r>
            <a:endParaRPr/>
          </a:p>
          <a:p>
            <a:pPr indent="-342900" lvl="2" marL="1371600" rtl="0" algn="l">
              <a:spcBef>
                <a:spcPts val="0"/>
              </a:spcBef>
              <a:spcAft>
                <a:spcPts val="0"/>
              </a:spcAft>
              <a:buSzPts val="1800"/>
              <a:buChar char="■"/>
            </a:pPr>
            <a:r>
              <a:rPr lang="en"/>
              <a:t>If multiple methods have the same name (overloaded), pick the one whose signature matches</a:t>
            </a:r>
            <a:endParaRPr/>
          </a:p>
          <a:p>
            <a:pPr indent="-342900" lvl="1" marL="914400" rtl="0" algn="l">
              <a:spcBef>
                <a:spcPts val="0"/>
              </a:spcBef>
              <a:spcAft>
                <a:spcPts val="0"/>
              </a:spcAft>
              <a:buSzPts val="1800"/>
              <a:buChar char="○"/>
            </a:pPr>
            <a:r>
              <a:rPr lang="en"/>
              <a:t>Finds any illegal actions that can't be found by static type analysis</a:t>
            </a:r>
            <a:endParaRPr/>
          </a:p>
          <a:p>
            <a:pPr indent="-342900" lvl="1" marL="914400" rtl="0" algn="l">
              <a:spcBef>
                <a:spcPts val="0"/>
              </a:spcBef>
              <a:spcAft>
                <a:spcPts val="0"/>
              </a:spcAft>
              <a:buSzPts val="1800"/>
              <a:buChar char="○"/>
            </a:pPr>
            <a:r>
              <a:rPr lang="en"/>
              <a:t>If we lied in compilation about a typecast (ex. (Poodle) new Dog()), error</a:t>
            </a:r>
            <a:endParaRPr/>
          </a:p>
          <a:p>
            <a:pPr indent="-342900" lvl="1" marL="914400" rtl="0" algn="l">
              <a:spcBef>
                <a:spcPts val="0"/>
              </a:spcBef>
              <a:spcAft>
                <a:spcPts val="0"/>
              </a:spcAft>
              <a:buSzPts val="1800"/>
              <a:buChar char="○"/>
            </a:pPr>
            <a:r>
              <a:rPr lang="en"/>
              <a:t>Array out of bounds errors, out of memory errors, etc.</a:t>
            </a:r>
            <a:endParaRPr/>
          </a:p>
          <a:p>
            <a:pPr indent="0" lvl="0" marL="0" rtl="0" algn="l">
              <a:spcBef>
                <a:spcPts val="600"/>
              </a:spcBef>
              <a:spcAft>
                <a:spcPts val="0"/>
              </a:spcAft>
              <a:buNone/>
            </a:pPr>
            <a:r>
              <a:rPr lang="en"/>
              <a:t>Note: The hardest parts of DMS are considered out of scope for this class. In particular, we won't override an overloaded method, and we won't have "ambiguous" overloads where two methods could be applied (e.g. foo(List) and foo(ArrayList)). The above rules don't apply if we don't make these assumptions.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10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Effect filter="fade" transition="in">
                                      <p:cBhvr>
                                        <p:cTn dur="1000"/>
                                        <p:tgtEl>
                                          <p:spTgt spid="1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animEffect filter="fade" transition="in">
                                      <p:cBhvr>
                                        <p:cTn dur="1000"/>
                                        <p:tgtEl>
                                          <p:spTgt spid="1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animEffect filter="fade" transition="in">
                                      <p:cBhvr>
                                        <p:cTn dur="1000"/>
                                        <p:tgtEl>
                                          <p:spTgt spid="1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animEffect filter="fade" transition="in">
                                      <p:cBhvr>
                                        <p:cTn dur="1000"/>
                                        <p:tgtEl>
                                          <p:spTgt spid="1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5" st="5"/>
                                            </p:txEl>
                                          </p:spTgt>
                                        </p:tgtEl>
                                        <p:attrNameLst>
                                          <p:attrName>style.visibility</p:attrName>
                                        </p:attrNameLst>
                                      </p:cBhvr>
                                      <p:to>
                                        <p:strVal val="visible"/>
                                      </p:to>
                                    </p:set>
                                    <p:animEffect filter="fade" transition="in">
                                      <p:cBhvr>
                                        <p:cTn dur="1000"/>
                                        <p:tgtEl>
                                          <p:spTgt spid="1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6" st="6"/>
                                            </p:txEl>
                                          </p:spTgt>
                                        </p:tgtEl>
                                        <p:attrNameLst>
                                          <p:attrName>style.visibility</p:attrName>
                                        </p:attrNameLst>
                                      </p:cBhvr>
                                      <p:to>
                                        <p:strVal val="visible"/>
                                      </p:to>
                                    </p:set>
                                    <p:animEffect filter="fade" transition="in">
                                      <p:cBhvr>
                                        <p:cTn dur="1000"/>
                                        <p:tgtEl>
                                          <p:spTgt spid="16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7" st="7"/>
                                            </p:txEl>
                                          </p:spTgt>
                                        </p:tgtEl>
                                        <p:attrNameLst>
                                          <p:attrName>style.visibility</p:attrName>
                                        </p:attrNameLst>
                                      </p:cBhvr>
                                      <p:to>
                                        <p:strVal val="visible"/>
                                      </p:to>
                                    </p:set>
                                    <p:animEffect filter="fade" transition="in">
                                      <p:cBhvr>
                                        <p:cTn dur="1000"/>
                                        <p:tgtEl>
                                          <p:spTgt spid="16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8" st="8"/>
                                            </p:txEl>
                                          </p:spTgt>
                                        </p:tgtEl>
                                        <p:attrNameLst>
                                          <p:attrName>style.visibility</p:attrName>
                                        </p:attrNameLst>
                                      </p:cBhvr>
                                      <p:to>
                                        <p:strVal val="visible"/>
                                      </p:to>
                                    </p:set>
                                    <p:animEffect filter="fade" transition="in">
                                      <p:cBhvr>
                                        <p:cTn dur="1000"/>
                                        <p:tgtEl>
                                          <p:spTgt spid="16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9" st="9"/>
                                            </p:txEl>
                                          </p:spTgt>
                                        </p:tgtEl>
                                        <p:attrNameLst>
                                          <p:attrName>style.visibility</p:attrName>
                                        </p:attrNameLst>
                                      </p:cBhvr>
                                      <p:to>
                                        <p:strVal val="visible"/>
                                      </p:to>
                                    </p:set>
                                    <p:animEffect filter="fade" transition="in">
                                      <p:cBhvr>
                                        <p:cTn dur="1000"/>
                                        <p:tgtEl>
                                          <p:spTgt spid="163">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Example</a:t>
            </a:r>
            <a:endParaRPr/>
          </a:p>
        </p:txBody>
      </p:sp>
      <p:sp>
        <p:nvSpPr>
          <p:cNvPr id="169" name="Google Shape;169;p2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u="sng">
                <a:solidFill>
                  <a:schemeClr val="hlink"/>
                </a:solidFill>
                <a:hlinkClick r:id="rId3"/>
              </a:rPr>
              <a:t>https://drive.google.com/file/d/1t65JX1RtaEoSyU05hi0b9i7aPMmqLrDV/view</a:t>
            </a:r>
            <a:endParaRPr/>
          </a:p>
          <a:p>
            <a:pPr indent="0" lvl="0" marL="0" rtl="0" algn="l">
              <a:spcBef>
                <a:spcPts val="6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A List of Lists</a:t>
            </a:r>
            <a:endParaRPr/>
          </a:p>
        </p:txBody>
      </p:sp>
      <p:sp>
        <p:nvSpPr>
          <p:cNvPr id="175" name="Google Shape;175;p2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Two main types:</a:t>
            </a:r>
            <a:endParaRPr/>
          </a:p>
          <a:p>
            <a:pPr indent="0" lvl="0" marL="0" rtl="0" algn="l">
              <a:spcBef>
                <a:spcPts val="600"/>
              </a:spcBef>
              <a:spcAft>
                <a:spcPts val="0"/>
              </a:spcAft>
              <a:buNone/>
            </a:pPr>
            <a:r>
              <a:rPr lang="en"/>
              <a:t>Linked List:</a:t>
            </a:r>
            <a:endParaRPr/>
          </a:p>
          <a:p>
            <a:pPr indent="-342900" lvl="0" marL="457200" rtl="0" algn="l">
              <a:spcBef>
                <a:spcPts val="600"/>
              </a:spcBef>
              <a:spcAft>
                <a:spcPts val="0"/>
              </a:spcAft>
              <a:buSzPts val="1800"/>
              <a:buChar char="●"/>
            </a:pPr>
            <a:r>
              <a:rPr lang="en"/>
              <a:t>"Naked" Linked List</a:t>
            </a:r>
            <a:endParaRPr/>
          </a:p>
          <a:p>
            <a:pPr indent="-342900" lvl="1" marL="914400" rtl="0" algn="l">
              <a:spcBef>
                <a:spcPts val="0"/>
              </a:spcBef>
              <a:spcAft>
                <a:spcPts val="0"/>
              </a:spcAft>
              <a:buSzPts val="1800"/>
              <a:buChar char="○"/>
            </a:pPr>
            <a:r>
              <a:rPr lang="en"/>
              <a:t>Consists of a value, and a pointer to the next element</a:t>
            </a:r>
            <a:endParaRPr/>
          </a:p>
          <a:p>
            <a:pPr indent="-342900" lvl="1" marL="914400" rtl="0" algn="l">
              <a:spcBef>
                <a:spcPts val="0"/>
              </a:spcBef>
              <a:spcAft>
                <a:spcPts val="0"/>
              </a:spcAft>
              <a:buSzPts val="1800"/>
              <a:buChar char="○"/>
            </a:pPr>
            <a:r>
              <a:rPr lang="en"/>
              <a:t>Deprecated; almost never used in Java</a:t>
            </a:r>
            <a:endParaRPr/>
          </a:p>
          <a:p>
            <a:pPr indent="-342900" lvl="0" marL="457200" rtl="0" algn="l">
              <a:spcBef>
                <a:spcPts val="0"/>
              </a:spcBef>
              <a:spcAft>
                <a:spcPts val="0"/>
              </a:spcAft>
              <a:buSzPts val="1800"/>
              <a:buChar char="●"/>
            </a:pPr>
            <a:r>
              <a:rPr lang="en"/>
              <a:t>Singly Linked List</a:t>
            </a:r>
            <a:endParaRPr/>
          </a:p>
          <a:p>
            <a:pPr indent="-342900" lvl="1" marL="914400" rtl="0" algn="l">
              <a:spcBef>
                <a:spcPts val="0"/>
              </a:spcBef>
              <a:spcAft>
                <a:spcPts val="0"/>
              </a:spcAft>
              <a:buSzPts val="1800"/>
              <a:buChar char="○"/>
            </a:pPr>
            <a:r>
              <a:rPr lang="en"/>
              <a:t>Stores a naked Linked List in an internal Node class, then "clothes" the List in the List interface</a:t>
            </a:r>
            <a:endParaRPr/>
          </a:p>
          <a:p>
            <a:pPr indent="-342900" lvl="1" marL="914400" rtl="0" algn="l">
              <a:spcBef>
                <a:spcPts val="0"/>
              </a:spcBef>
              <a:spcAft>
                <a:spcPts val="0"/>
              </a:spcAft>
              <a:buSzPts val="1800"/>
              <a:buChar char="○"/>
            </a:pPr>
            <a:r>
              <a:rPr lang="en"/>
              <a:t>Only lets you move forward in the list, so less useful than DLL</a:t>
            </a:r>
            <a:endParaRPr/>
          </a:p>
          <a:p>
            <a:pPr indent="-342900" lvl="1" marL="914400" rtl="0" algn="l">
              <a:spcBef>
                <a:spcPts val="0"/>
              </a:spcBef>
              <a:spcAft>
                <a:spcPts val="0"/>
              </a:spcAft>
              <a:buSzPts val="1800"/>
              <a:buChar char="○"/>
            </a:pPr>
            <a:r>
              <a:rPr lang="en"/>
              <a:t>Adds a sentinel so you don't need to worry about "empty list" edge case</a:t>
            </a:r>
            <a:endParaRPr/>
          </a:p>
          <a:p>
            <a:pPr indent="-342900" lvl="0" marL="457200" rtl="0" algn="l">
              <a:spcBef>
                <a:spcPts val="0"/>
              </a:spcBef>
              <a:spcAft>
                <a:spcPts val="0"/>
              </a:spcAft>
              <a:buSzPts val="1800"/>
              <a:buChar char="●"/>
            </a:pPr>
            <a:r>
              <a:rPr lang="en"/>
              <a:t>Doubly Linked List</a:t>
            </a:r>
            <a:endParaRPr/>
          </a:p>
          <a:p>
            <a:pPr indent="-342900" lvl="1" marL="914400" rtl="0" algn="l">
              <a:spcBef>
                <a:spcPts val="0"/>
              </a:spcBef>
              <a:spcAft>
                <a:spcPts val="0"/>
              </a:spcAft>
              <a:buSzPts val="1800"/>
              <a:buChar char="○"/>
            </a:pPr>
            <a:r>
              <a:rPr lang="en"/>
              <a:t>Same as SLL, except each element stores a previous as well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animEffect filter="fade" transition="in">
                                      <p:cBhvr>
                                        <p:cTn dur="1000"/>
                                        <p:tgtEl>
                                          <p:spTgt spid="1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animEffect filter="fade" transition="in">
                                      <p:cBhvr>
                                        <p:cTn dur="1000"/>
                                        <p:tgtEl>
                                          <p:spTgt spid="1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2" st="2"/>
                                            </p:txEl>
                                          </p:spTgt>
                                        </p:tgtEl>
                                        <p:attrNameLst>
                                          <p:attrName>style.visibility</p:attrName>
                                        </p:attrNameLst>
                                      </p:cBhvr>
                                      <p:to>
                                        <p:strVal val="visible"/>
                                      </p:to>
                                    </p:set>
                                    <p:animEffect filter="fade" transition="in">
                                      <p:cBhvr>
                                        <p:cTn dur="1000"/>
                                        <p:tgtEl>
                                          <p:spTgt spid="1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3" st="3"/>
                                            </p:txEl>
                                          </p:spTgt>
                                        </p:tgtEl>
                                        <p:attrNameLst>
                                          <p:attrName>style.visibility</p:attrName>
                                        </p:attrNameLst>
                                      </p:cBhvr>
                                      <p:to>
                                        <p:strVal val="visible"/>
                                      </p:to>
                                    </p:set>
                                    <p:animEffect filter="fade" transition="in">
                                      <p:cBhvr>
                                        <p:cTn dur="1000"/>
                                        <p:tgtEl>
                                          <p:spTgt spid="1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4" st="4"/>
                                            </p:txEl>
                                          </p:spTgt>
                                        </p:tgtEl>
                                        <p:attrNameLst>
                                          <p:attrName>style.visibility</p:attrName>
                                        </p:attrNameLst>
                                      </p:cBhvr>
                                      <p:to>
                                        <p:strVal val="visible"/>
                                      </p:to>
                                    </p:set>
                                    <p:animEffect filter="fade" transition="in">
                                      <p:cBhvr>
                                        <p:cTn dur="1000"/>
                                        <p:tgtEl>
                                          <p:spTgt spid="1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5" st="5"/>
                                            </p:txEl>
                                          </p:spTgt>
                                        </p:tgtEl>
                                        <p:attrNameLst>
                                          <p:attrName>style.visibility</p:attrName>
                                        </p:attrNameLst>
                                      </p:cBhvr>
                                      <p:to>
                                        <p:strVal val="visible"/>
                                      </p:to>
                                    </p:set>
                                    <p:animEffect filter="fade" transition="in">
                                      <p:cBhvr>
                                        <p:cTn dur="1000"/>
                                        <p:tgtEl>
                                          <p:spTgt spid="1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6" st="6"/>
                                            </p:txEl>
                                          </p:spTgt>
                                        </p:tgtEl>
                                        <p:attrNameLst>
                                          <p:attrName>style.visibility</p:attrName>
                                        </p:attrNameLst>
                                      </p:cBhvr>
                                      <p:to>
                                        <p:strVal val="visible"/>
                                      </p:to>
                                    </p:set>
                                    <p:animEffect filter="fade" transition="in">
                                      <p:cBhvr>
                                        <p:cTn dur="1000"/>
                                        <p:tgtEl>
                                          <p:spTgt spid="17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7" st="7"/>
                                            </p:txEl>
                                          </p:spTgt>
                                        </p:tgtEl>
                                        <p:attrNameLst>
                                          <p:attrName>style.visibility</p:attrName>
                                        </p:attrNameLst>
                                      </p:cBhvr>
                                      <p:to>
                                        <p:strVal val="visible"/>
                                      </p:to>
                                    </p:set>
                                    <p:animEffect filter="fade" transition="in">
                                      <p:cBhvr>
                                        <p:cTn dur="1000"/>
                                        <p:tgtEl>
                                          <p:spTgt spid="17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8" st="8"/>
                                            </p:txEl>
                                          </p:spTgt>
                                        </p:tgtEl>
                                        <p:attrNameLst>
                                          <p:attrName>style.visibility</p:attrName>
                                        </p:attrNameLst>
                                      </p:cBhvr>
                                      <p:to>
                                        <p:strVal val="visible"/>
                                      </p:to>
                                    </p:set>
                                    <p:animEffect filter="fade" transition="in">
                                      <p:cBhvr>
                                        <p:cTn dur="1000"/>
                                        <p:tgtEl>
                                          <p:spTgt spid="17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9" st="9"/>
                                            </p:txEl>
                                          </p:spTgt>
                                        </p:tgtEl>
                                        <p:attrNameLst>
                                          <p:attrName>style.visibility</p:attrName>
                                        </p:attrNameLst>
                                      </p:cBhvr>
                                      <p:to>
                                        <p:strVal val="visible"/>
                                      </p:to>
                                    </p:set>
                                    <p:animEffect filter="fade" transition="in">
                                      <p:cBhvr>
                                        <p:cTn dur="1000"/>
                                        <p:tgtEl>
                                          <p:spTgt spid="17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10" st="10"/>
                                            </p:txEl>
                                          </p:spTgt>
                                        </p:tgtEl>
                                        <p:attrNameLst>
                                          <p:attrName>style.visibility</p:attrName>
                                        </p:attrNameLst>
                                      </p:cBhvr>
                                      <p:to>
                                        <p:strVal val="visible"/>
                                      </p:to>
                                    </p:set>
                                    <p:animEffect filter="fade" transition="in">
                                      <p:cBhvr>
                                        <p:cTn dur="1000"/>
                                        <p:tgtEl>
                                          <p:spTgt spid="175">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A List of Lists</a:t>
            </a:r>
            <a:endParaRPr/>
          </a:p>
        </p:txBody>
      </p:sp>
      <p:sp>
        <p:nvSpPr>
          <p:cNvPr id="181" name="Google Shape;181;p3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Two main types:</a:t>
            </a:r>
            <a:endParaRPr/>
          </a:p>
          <a:p>
            <a:pPr indent="0" lvl="0" marL="0" rtl="0" algn="l">
              <a:spcBef>
                <a:spcPts val="600"/>
              </a:spcBef>
              <a:spcAft>
                <a:spcPts val="0"/>
              </a:spcAft>
              <a:buNone/>
            </a:pPr>
            <a:r>
              <a:rPr lang="en"/>
              <a:t>Linked List:</a:t>
            </a:r>
            <a:endParaRPr/>
          </a:p>
          <a:p>
            <a:pPr indent="-342900" lvl="0" marL="457200" rtl="0" algn="l">
              <a:spcBef>
                <a:spcPts val="600"/>
              </a:spcBef>
              <a:spcAft>
                <a:spcPts val="0"/>
              </a:spcAft>
              <a:buSzPts val="1800"/>
              <a:buChar char="●"/>
            </a:pPr>
            <a:r>
              <a:rPr lang="en"/>
              <a:t>Singly Linked List</a:t>
            </a:r>
            <a:endParaRPr/>
          </a:p>
          <a:p>
            <a:pPr indent="-342900" lvl="0" marL="457200" rtl="0" algn="l">
              <a:spcBef>
                <a:spcPts val="0"/>
              </a:spcBef>
              <a:spcAft>
                <a:spcPts val="0"/>
              </a:spcAft>
              <a:buSzPts val="1800"/>
              <a:buChar char="●"/>
            </a:pPr>
            <a:r>
              <a:rPr lang="en"/>
              <a:t>Doubly Linked List</a:t>
            </a:r>
            <a:endParaRPr/>
          </a:p>
          <a:p>
            <a:pPr indent="0" lvl="0" marL="0" rtl="0" algn="l">
              <a:spcBef>
                <a:spcPts val="600"/>
              </a:spcBef>
              <a:spcAft>
                <a:spcPts val="0"/>
              </a:spcAft>
              <a:buNone/>
            </a:pPr>
            <a:r>
              <a:rPr lang="en"/>
              <a:t>Array List:</a:t>
            </a:r>
            <a:endParaRPr/>
          </a:p>
          <a:p>
            <a:pPr indent="-342900" lvl="0" marL="457200" rtl="0" algn="l">
              <a:spcBef>
                <a:spcPts val="600"/>
              </a:spcBef>
              <a:spcAft>
                <a:spcPts val="0"/>
              </a:spcAft>
              <a:buSzPts val="1800"/>
              <a:buChar char="●"/>
            </a:pPr>
            <a:r>
              <a:rPr lang="en"/>
              <a:t>Default array</a:t>
            </a:r>
            <a:endParaRPr/>
          </a:p>
          <a:p>
            <a:pPr indent="-342900" lvl="1" marL="914400" rtl="0" algn="l">
              <a:spcBef>
                <a:spcPts val="0"/>
              </a:spcBef>
              <a:spcAft>
                <a:spcPts val="0"/>
              </a:spcAft>
              <a:buSzPts val="1800"/>
              <a:buChar char="○"/>
            </a:pPr>
            <a:r>
              <a:rPr lang="en"/>
              <a:t>Natively supported by Java (not a class)</a:t>
            </a:r>
            <a:endParaRPr/>
          </a:p>
          <a:p>
            <a:pPr indent="-342900" lvl="1" marL="914400" rtl="0" algn="l">
              <a:spcBef>
                <a:spcPts val="0"/>
              </a:spcBef>
              <a:spcAft>
                <a:spcPts val="0"/>
              </a:spcAft>
              <a:buSzPts val="1800"/>
              <a:buChar char="○"/>
            </a:pPr>
            <a:r>
              <a:rPr lang="en"/>
              <a:t>Need to specify the length before using, and can't change that length</a:t>
            </a:r>
            <a:endParaRPr/>
          </a:p>
          <a:p>
            <a:pPr indent="-342900" lvl="1" marL="914400" rtl="0" algn="l">
              <a:spcBef>
                <a:spcPts val="0"/>
              </a:spcBef>
              <a:spcAft>
                <a:spcPts val="0"/>
              </a:spcAft>
              <a:buSzPts val="1800"/>
              <a:buChar char="○"/>
            </a:pPr>
            <a:r>
              <a:rPr lang="en"/>
              <a:t>Not a List (because it can't grow indefinitely)</a:t>
            </a:r>
            <a:endParaRPr/>
          </a:p>
          <a:p>
            <a:pPr indent="-342900" lvl="0" marL="457200" rtl="0" algn="l">
              <a:spcBef>
                <a:spcPts val="0"/>
              </a:spcBef>
              <a:spcAft>
                <a:spcPts val="0"/>
              </a:spcAft>
              <a:buSzPts val="1800"/>
              <a:buChar char="●"/>
            </a:pPr>
            <a:r>
              <a:rPr lang="en"/>
              <a:t>ArrayList</a:t>
            </a:r>
            <a:endParaRPr/>
          </a:p>
          <a:p>
            <a:pPr indent="-342900" lvl="1" marL="914400" rtl="0" algn="l">
              <a:spcBef>
                <a:spcPts val="0"/>
              </a:spcBef>
              <a:spcAft>
                <a:spcPts val="0"/>
              </a:spcAft>
              <a:buSzPts val="1800"/>
              <a:buChar char="○"/>
            </a:pPr>
            <a:r>
              <a:rPr lang="en"/>
              <a:t>List type that uses an array in the backend</a:t>
            </a:r>
            <a:endParaRPr/>
          </a:p>
          <a:p>
            <a:pPr indent="-342900" lvl="1" marL="914400" rtl="0" algn="l">
              <a:spcBef>
                <a:spcPts val="0"/>
              </a:spcBef>
              <a:spcAft>
                <a:spcPts val="0"/>
              </a:spcAft>
              <a:buSzPts val="1800"/>
              <a:buChar char="○"/>
            </a:pPr>
            <a:r>
              <a:rPr lang="en"/>
              <a:t>Requires resizing periodically in order to account for the List interface</a:t>
            </a:r>
            <a:endParaRPr/>
          </a:p>
          <a:p>
            <a:pPr indent="-342900" lvl="1" marL="914400" rtl="0" algn="l">
              <a:spcBef>
                <a:spcPts val="0"/>
              </a:spcBef>
              <a:spcAft>
                <a:spcPts val="0"/>
              </a:spcAft>
              <a:buSzPts val="1800"/>
              <a:buChar char="○"/>
            </a:pPr>
            <a:r>
              <a:rPr lang="en"/>
              <a:t>On average, constant time access (instead of linear time access in Linked List)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animEffect filter="fade" transition="in">
                                      <p:cBhvr>
                                        <p:cTn dur="1000"/>
                                        <p:tgtEl>
                                          <p:spTgt spid="1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animEffect filter="fade" transition="in">
                                      <p:cBhvr>
                                        <p:cTn dur="1000"/>
                                        <p:tgtEl>
                                          <p:spTgt spid="1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animEffect filter="fade" transition="in">
                                      <p:cBhvr>
                                        <p:cTn dur="1000"/>
                                        <p:tgtEl>
                                          <p:spTgt spid="1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animEffect filter="fade" transition="in">
                                      <p:cBhvr>
                                        <p:cTn dur="1000"/>
                                        <p:tgtEl>
                                          <p:spTgt spid="1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4" st="4"/>
                                            </p:txEl>
                                          </p:spTgt>
                                        </p:tgtEl>
                                        <p:attrNameLst>
                                          <p:attrName>style.visibility</p:attrName>
                                        </p:attrNameLst>
                                      </p:cBhvr>
                                      <p:to>
                                        <p:strVal val="visible"/>
                                      </p:to>
                                    </p:set>
                                    <p:animEffect filter="fade" transition="in">
                                      <p:cBhvr>
                                        <p:cTn dur="1000"/>
                                        <p:tgtEl>
                                          <p:spTgt spid="1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5" st="5"/>
                                            </p:txEl>
                                          </p:spTgt>
                                        </p:tgtEl>
                                        <p:attrNameLst>
                                          <p:attrName>style.visibility</p:attrName>
                                        </p:attrNameLst>
                                      </p:cBhvr>
                                      <p:to>
                                        <p:strVal val="visible"/>
                                      </p:to>
                                    </p:set>
                                    <p:animEffect filter="fade" transition="in">
                                      <p:cBhvr>
                                        <p:cTn dur="1000"/>
                                        <p:tgtEl>
                                          <p:spTgt spid="18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6" st="6"/>
                                            </p:txEl>
                                          </p:spTgt>
                                        </p:tgtEl>
                                        <p:attrNameLst>
                                          <p:attrName>style.visibility</p:attrName>
                                        </p:attrNameLst>
                                      </p:cBhvr>
                                      <p:to>
                                        <p:strVal val="visible"/>
                                      </p:to>
                                    </p:set>
                                    <p:animEffect filter="fade" transition="in">
                                      <p:cBhvr>
                                        <p:cTn dur="1000"/>
                                        <p:tgtEl>
                                          <p:spTgt spid="18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7" st="7"/>
                                            </p:txEl>
                                          </p:spTgt>
                                        </p:tgtEl>
                                        <p:attrNameLst>
                                          <p:attrName>style.visibility</p:attrName>
                                        </p:attrNameLst>
                                      </p:cBhvr>
                                      <p:to>
                                        <p:strVal val="visible"/>
                                      </p:to>
                                    </p:set>
                                    <p:animEffect filter="fade" transition="in">
                                      <p:cBhvr>
                                        <p:cTn dur="1000"/>
                                        <p:tgtEl>
                                          <p:spTgt spid="18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8" st="8"/>
                                            </p:txEl>
                                          </p:spTgt>
                                        </p:tgtEl>
                                        <p:attrNameLst>
                                          <p:attrName>style.visibility</p:attrName>
                                        </p:attrNameLst>
                                      </p:cBhvr>
                                      <p:to>
                                        <p:strVal val="visible"/>
                                      </p:to>
                                    </p:set>
                                    <p:animEffect filter="fade" transition="in">
                                      <p:cBhvr>
                                        <p:cTn dur="1000"/>
                                        <p:tgtEl>
                                          <p:spTgt spid="18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9" st="9"/>
                                            </p:txEl>
                                          </p:spTgt>
                                        </p:tgtEl>
                                        <p:attrNameLst>
                                          <p:attrName>style.visibility</p:attrName>
                                        </p:attrNameLst>
                                      </p:cBhvr>
                                      <p:to>
                                        <p:strVal val="visible"/>
                                      </p:to>
                                    </p:set>
                                    <p:animEffect filter="fade" transition="in">
                                      <p:cBhvr>
                                        <p:cTn dur="1000"/>
                                        <p:tgtEl>
                                          <p:spTgt spid="18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0" st="10"/>
                                            </p:txEl>
                                          </p:spTgt>
                                        </p:tgtEl>
                                        <p:attrNameLst>
                                          <p:attrName>style.visibility</p:attrName>
                                        </p:attrNameLst>
                                      </p:cBhvr>
                                      <p:to>
                                        <p:strVal val="visible"/>
                                      </p:to>
                                    </p:set>
                                    <p:animEffect filter="fade" transition="in">
                                      <p:cBhvr>
                                        <p:cTn dur="1000"/>
                                        <p:tgtEl>
                                          <p:spTgt spid="18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1" st="11"/>
                                            </p:txEl>
                                          </p:spTgt>
                                        </p:tgtEl>
                                        <p:attrNameLst>
                                          <p:attrName>style.visibility</p:attrName>
                                        </p:attrNameLst>
                                      </p:cBhvr>
                                      <p:to>
                                        <p:strVal val="visible"/>
                                      </p:to>
                                    </p:set>
                                    <p:animEffect filter="fade" transition="in">
                                      <p:cBhvr>
                                        <p:cTn dur="1000"/>
                                        <p:tgtEl>
                                          <p:spTgt spid="18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2" st="12"/>
                                            </p:txEl>
                                          </p:spTgt>
                                        </p:tgtEl>
                                        <p:attrNameLst>
                                          <p:attrName>style.visibility</p:attrName>
                                        </p:attrNameLst>
                                      </p:cBhvr>
                                      <p:to>
                                        <p:strVal val="visible"/>
                                      </p:to>
                                    </p:set>
                                    <p:animEffect filter="fade" transition="in">
                                      <p:cBhvr>
                                        <p:cTn dur="1000"/>
                                        <p:tgtEl>
                                          <p:spTgt spid="181">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Example (+ How to approach Skeleton Code)</a:t>
            </a:r>
            <a:endParaRPr/>
          </a:p>
        </p:txBody>
      </p:sp>
      <p:sp>
        <p:nvSpPr>
          <p:cNvPr id="187" name="Google Shape;187;p3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u="sng">
                <a:solidFill>
                  <a:schemeClr val="hlink"/>
                </a:solidFill>
                <a:hlinkClick r:id="rId3"/>
              </a:rPr>
              <a:t>https://drive.google.com/file/d/14-IEeTJsYHvK6Ogyro4xcDT8KH_KbB9A/view</a:t>
            </a:r>
            <a:endParaRPr/>
          </a:p>
          <a:p>
            <a:pPr indent="0" lvl="0" marL="0" rtl="0" algn="l">
              <a:spcBef>
                <a:spcPts val="6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Public vs Private</a:t>
            </a:r>
            <a:endParaRPr/>
          </a:p>
        </p:txBody>
      </p:sp>
      <p:sp>
        <p:nvSpPr>
          <p:cNvPr id="193" name="Google Shape;193;p3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Java philosophy: The more things you're allowed to do, the more complex your code will become. To reduce code complexity and add flexibility, </a:t>
            </a:r>
            <a:r>
              <a:rPr b="1" lang="en"/>
              <a:t>consciously restrict what you're allowed to do as much as possible.</a:t>
            </a:r>
            <a:endParaRPr/>
          </a:p>
          <a:p>
            <a:pPr indent="0" lvl="0" marL="0" rtl="0" algn="l">
              <a:spcBef>
                <a:spcPts val="600"/>
              </a:spcBef>
              <a:spcAft>
                <a:spcPts val="0"/>
              </a:spcAft>
              <a:buNone/>
            </a:pPr>
            <a:r>
              <a:rPr lang="en"/>
              <a:t>Ex. The List interface describes a set of things that all lists can do, but you still need a class (ex. ArrayList) to actually make a list. You </a:t>
            </a:r>
            <a:r>
              <a:rPr i="1" lang="en"/>
              <a:t>can</a:t>
            </a:r>
            <a:r>
              <a:rPr lang="en"/>
              <a:t> do </a:t>
            </a:r>
            <a:r>
              <a:rPr lang="en">
                <a:latin typeface="Consolas"/>
                <a:ea typeface="Consolas"/>
                <a:cs typeface="Consolas"/>
                <a:sym typeface="Consolas"/>
              </a:rPr>
              <a:t>ArrayList&lt;Integer&gt; a = new ArrayList&lt;&gt;();</a:t>
            </a:r>
            <a:endParaRPr>
              <a:latin typeface="Consolas"/>
              <a:ea typeface="Consolas"/>
              <a:cs typeface="Consolas"/>
              <a:sym typeface="Consolas"/>
            </a:endParaRPr>
          </a:p>
          <a:p>
            <a:pPr indent="0" lvl="0" marL="0" rtl="0" algn="l">
              <a:spcBef>
                <a:spcPts val="600"/>
              </a:spcBef>
              <a:spcAft>
                <a:spcPts val="0"/>
              </a:spcAft>
              <a:buNone/>
            </a:pPr>
            <a:r>
              <a:rPr lang="en">
                <a:latin typeface="Arial"/>
                <a:ea typeface="Arial"/>
                <a:cs typeface="Arial"/>
                <a:sym typeface="Arial"/>
              </a:rPr>
              <a:t>But if you're only going to use List interface operations, it's better to do</a:t>
            </a:r>
            <a:endParaRPr>
              <a:latin typeface="Arial"/>
              <a:ea typeface="Arial"/>
              <a:cs typeface="Arial"/>
              <a:sym typeface="Arial"/>
            </a:endParaRPr>
          </a:p>
          <a:p>
            <a:pPr indent="0" lvl="0" marL="0" rtl="0" algn="l">
              <a:spcBef>
                <a:spcPts val="600"/>
              </a:spcBef>
              <a:spcAft>
                <a:spcPts val="0"/>
              </a:spcAft>
              <a:buNone/>
            </a:pPr>
            <a:r>
              <a:rPr lang="en">
                <a:latin typeface="Consolas"/>
                <a:ea typeface="Consolas"/>
                <a:cs typeface="Consolas"/>
                <a:sym typeface="Consolas"/>
              </a:rPr>
              <a:t>List&lt;Integer&gt; a = new ArrayList&lt;&gt;();</a:t>
            </a:r>
            <a:endParaRPr>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a:latin typeface="Arial"/>
                <a:ea typeface="Arial"/>
                <a:cs typeface="Arial"/>
                <a:sym typeface="Arial"/>
              </a:rPr>
              <a:t>This way, you can safely change to another List type just by changing one line, and you force yourself to never use ArrayList-specific operations.</a:t>
            </a:r>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animEffect filter="fade" transition="in">
                                      <p:cBhvr>
                                        <p:cTn dur="1000"/>
                                        <p:tgtEl>
                                          <p:spTgt spid="1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1" st="1"/>
                                            </p:txEl>
                                          </p:spTgt>
                                        </p:tgtEl>
                                        <p:attrNameLst>
                                          <p:attrName>style.visibility</p:attrName>
                                        </p:attrNameLst>
                                      </p:cBhvr>
                                      <p:to>
                                        <p:strVal val="visible"/>
                                      </p:to>
                                    </p:set>
                                    <p:animEffect filter="fade" transition="in">
                                      <p:cBhvr>
                                        <p:cTn dur="1000"/>
                                        <p:tgtEl>
                                          <p:spTgt spid="1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2" st="2"/>
                                            </p:txEl>
                                          </p:spTgt>
                                        </p:tgtEl>
                                        <p:attrNameLst>
                                          <p:attrName>style.visibility</p:attrName>
                                        </p:attrNameLst>
                                      </p:cBhvr>
                                      <p:to>
                                        <p:strVal val="visible"/>
                                      </p:to>
                                    </p:set>
                                    <p:animEffect filter="fade" transition="in">
                                      <p:cBhvr>
                                        <p:cTn dur="1000"/>
                                        <p:tgtEl>
                                          <p:spTgt spid="1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3" st="3"/>
                                            </p:txEl>
                                          </p:spTgt>
                                        </p:tgtEl>
                                        <p:attrNameLst>
                                          <p:attrName>style.visibility</p:attrName>
                                        </p:attrNameLst>
                                      </p:cBhvr>
                                      <p:to>
                                        <p:strVal val="visible"/>
                                      </p:to>
                                    </p:set>
                                    <p:animEffect filter="fade" transition="in">
                                      <p:cBhvr>
                                        <p:cTn dur="1000"/>
                                        <p:tgtEl>
                                          <p:spTgt spid="1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4" st="4"/>
                                            </p:txEl>
                                          </p:spTgt>
                                        </p:tgtEl>
                                        <p:attrNameLst>
                                          <p:attrName>style.visibility</p:attrName>
                                        </p:attrNameLst>
                                      </p:cBhvr>
                                      <p:to>
                                        <p:strVal val="visible"/>
                                      </p:to>
                                    </p:set>
                                    <p:animEffect filter="fade" transition="in">
                                      <p:cBhvr>
                                        <p:cTn dur="1000"/>
                                        <p:tgtEl>
                                          <p:spTgt spid="19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ecture">
  <a:themeElements>
    <a:clrScheme name="Simple Light">
      <a:dk1>
        <a:srgbClr val="000000"/>
      </a:dk1>
      <a:lt1>
        <a:srgbClr val="FFFFFF"/>
      </a:lt1>
      <a:dk2>
        <a:srgbClr val="B7B7B7"/>
      </a:dk2>
      <a:lt2>
        <a:srgbClr val="C9DAF8"/>
      </a:lt2>
      <a:accent1>
        <a:srgbClr val="FCE5CD"/>
      </a:accent1>
      <a:accent2>
        <a:srgbClr val="CC4125"/>
      </a:accent2>
      <a:accent3>
        <a:srgbClr val="0B5394"/>
      </a:accent3>
      <a:accent4>
        <a:srgbClr val="BF9000"/>
      </a:accent4>
      <a:accent5>
        <a:srgbClr val="6AA84F"/>
      </a:accent5>
      <a:accent6>
        <a:srgbClr val="D9D9D9"/>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