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5143500" cx="9144000"/>
  <p:notesSz cx="6858000" cy="9144000"/>
  <p:embeddedFontLst>
    <p:embeddedFont>
      <p:font typeface="Roboto Medium"/>
      <p:regular r:id="rId98"/>
      <p:bold r:id="rId99"/>
      <p:italic r:id="rId100"/>
      <p:boldItalic r:id="rId101"/>
    </p:embeddedFont>
    <p:embeddedFont>
      <p:font typeface="Roboto"/>
      <p:regular r:id="rId102"/>
      <p:bold r:id="rId103"/>
      <p:italic r:id="rId104"/>
      <p:boldItalic r:id="rId105"/>
    </p:embeddedFont>
    <p:embeddedFont>
      <p:font typeface="Roboto Light"/>
      <p:regular r:id="rId106"/>
      <p:bold r:id="rId107"/>
      <p:italic r:id="rId108"/>
      <p:boldItalic r:id="rId109"/>
    </p:embeddedFont>
    <p:embeddedFont>
      <p:font typeface="Open Sans"/>
      <p:regular r:id="rId110"/>
      <p:bold r:id="rId111"/>
      <p:italic r:id="rId112"/>
      <p:boldItalic r:id="rId1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57D0DF-BA66-4843-88F5-B3C26EBDFD6F}">
  <a:tblStyle styleId="{8E57D0DF-BA66-4843-88F5-B3C26EBDF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A025412-BA36-423D-A18C-95A97D20E3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RobotoLight-bold.fntdata"/><Relationship Id="rId106" Type="http://schemas.openxmlformats.org/officeDocument/2006/relationships/font" Target="fonts/RobotoLight-regular.fntdata"/><Relationship Id="rId105" Type="http://schemas.openxmlformats.org/officeDocument/2006/relationships/font" Target="fonts/Roboto-boldItalic.fntdata"/><Relationship Id="rId104" Type="http://schemas.openxmlformats.org/officeDocument/2006/relationships/font" Target="fonts/Roboto-italic.fntdata"/><Relationship Id="rId109" Type="http://schemas.openxmlformats.org/officeDocument/2006/relationships/font" Target="fonts/RobotoLight-boldItalic.fntdata"/><Relationship Id="rId108" Type="http://schemas.openxmlformats.org/officeDocument/2006/relationships/font" Target="fonts/RobotoLight-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Roboto-bold.fntdata"/><Relationship Id="rId102" Type="http://schemas.openxmlformats.org/officeDocument/2006/relationships/font" Target="fonts/Roboto-regular.fntdata"/><Relationship Id="rId101" Type="http://schemas.openxmlformats.org/officeDocument/2006/relationships/font" Target="fonts/RobotoMedium-boldItalic.fntdata"/><Relationship Id="rId100" Type="http://schemas.openxmlformats.org/officeDocument/2006/relationships/font" Target="fonts/RobotoMedium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RobotoMedium-bold.fntdata"/><Relationship Id="rId10" Type="http://schemas.openxmlformats.org/officeDocument/2006/relationships/slide" Target="slides/slide5.xml"/><Relationship Id="rId98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3" Type="http://schemas.openxmlformats.org/officeDocument/2006/relationships/font" Target="fonts/OpenSans-boldItalic.fntdata"/><Relationship Id="rId112" Type="http://schemas.openxmlformats.org/officeDocument/2006/relationships/font" Target="fonts/OpenSans-italic.fntdata"/><Relationship Id="rId111" Type="http://schemas.openxmlformats.org/officeDocument/2006/relationships/font" Target="fonts/OpenSans-bold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BFJ7ycE15A83n6qKcZUUExezu2DC5DwHFpEKP4QOTyA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146b171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146b171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modifications were made for SP24. If you'd like to follow along with Josh Hug's videos, you can reference the SP23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https://docs.google.com/presentation/d/1BFJ7ycE15A83n6qKcZUUExezu2DC5DwHFpEKP4QOTyA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2e2e50b4f_0_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82e2e50b4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13c26d6c_0_4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13c26d6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13c26d6c_0_4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13c26d6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2e2e50b4f_0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2e2e50b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31b120fe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31b120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831b120fef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831b120f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831b120fef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831b120f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31b120fef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31b120fe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831b120fef_0_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831b120fe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101540e28b_0_2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101540e28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4699f70c5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4699f70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"Log" can also be thought of as "the number of digits in a number"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d0b1deb4_07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d0b1deb4_0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536d2bb4_04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536d2bb4_0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c4f8c058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c4f8c05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d0b1deb4_07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d0b1deb4_0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31b120fef_0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831b120fe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831b120fef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831b120fe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31b120fef_0_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831b120f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831b120fef_0_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831b120fe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101540e28b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101540e28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83f18c88e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83f18c8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01540e28b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01540e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83f18c88e8_0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83f18c88e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c4f8c058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c4f8c0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83f18c88e8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83f18c88e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3f18c88e8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83f18c88e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83f18c88e8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83f18c88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831b120fef_0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831b120fe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83f18c88e8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83f18c88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83f18c88e8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83f18c88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3f18c88e8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83f18c88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83f18c88e8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83f18c88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13c26d6c_0_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13c26d6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83f18c88e8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83f18c88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3f18c88e8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83f18c88e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83f18c88e8_0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83f18c88e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101540e28b_0_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101540e28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84324d1df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84324d1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536d2bb4_03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7536d2bb4_0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1c4fdf476_1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1c4fdf47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c1fb33686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c1fb336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c1fb33686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c1fb336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c1fb33686_0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c1fb3368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e2e50b4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2e2e50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c1fb33686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c1fb3368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c1fb33686_1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c1fb3368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84699f70c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84699f7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84699f70c5_0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84699f70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84699f70c5_0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84699f70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8d0b1deb4_0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8d0b1deb4_0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c1fb33686_0_2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2c1fb3368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8d0b1deb4_0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8d0b1deb4_0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101540e28b_0_2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101540e28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84699f70c5_0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84699f70c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2e2e50b4f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2e2e50b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c1fb33686_1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2c1fb33686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c1fb33686_6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c1fb33686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8d0b1deb4_07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8d0b1deb4_0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101540e28b_0_1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101540e28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101540e28b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101540e28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bb42ba57d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2bb42ba5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bb42ba57d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bb42ba5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c1fb33686_6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c1fb33686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2c1fb33686_6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2c1fb33686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c1fb33686_6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c1fb33686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2e2e50b4f_0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2e2e50b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c1fb33686_6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c1fb33686_6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c1fb33686_6_1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2c1fb33686_6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2c1fb33686_6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2c1fb33686_6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2c1fb33686_6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2c1fb33686_6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2c1fb33686_6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2c1fb33686_6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c1fb33686_6_3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c1fb33686_6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101540e28b_0_1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2101540e28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84699f70c5_0_2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284699f70c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284699f70c5_0_4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284699f70c5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bb42ba57d_1_2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bb42ba57d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d0b1deb4_06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d0b1deb4_0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est: 11 minutes to get here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ebedf2f75_1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1ebedf2f7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2bb42ba57d_1_2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2bb42ba57d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284699f70c5_0_4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284699f70c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84699f70c5_0_4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284699f70c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2bb42ba57d_1_5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2bb42ba57d_1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bb42ba57d_1_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2bb42ba57d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8d0b1deb4_03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8d0b1deb4_0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284699f70c5_0_4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284699f70c5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284699f70c5_0_5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284699f70c5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284699f70c5_0_5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284699f70c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13c26d6c_0_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13c26d6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84699f70c5_0_5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84699f70c5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8d0b1deb4_04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8d0b1deb4_0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8d0b1deb4_0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8d0b1deb4_0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1_%2B_2_%2B_3_%2B_4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.wikipedia.org/wiki/1_%2B_2_%2B_3_%2B_4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en.wikipedia.org/wiki/Master_theorem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goo.gl/3VvJNw" TargetMode="External"/><Relationship Id="rId4" Type="http://schemas.openxmlformats.org/officeDocument/2006/relationships/hyperlink" Target="http://goo.gl/gQI0F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docs.google.com/presentation/d/1mdCppuWQfKG5JUBHAMHPgbSv326JtCi5mvjH1-6XcMw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Asymptotics 2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15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174368"/>
            <a:ext cx="4846975" cy="25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70" name="Google Shape;270;p33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Google Shape;271;p33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33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  <p:sp>
        <p:nvSpPr>
          <p:cNvPr id="275" name="Google Shape;275;p33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278" name="Google Shape;278;p33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3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87" name="Google Shape;287;p34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34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4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292" name="Google Shape;292;p34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293" name="Google Shape;293;p34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p34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04" name="Google Shape;304;p35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Google Shape;305;p35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35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309" name="Google Shape;309;p35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35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20" name="Google Shape;320;p36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21" name="Google Shape;321;p36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Google Shape;322;p36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3" name="Google Shape;323;p36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326" name="Google Shape;326;p36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36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28" name="Google Shape;328;p36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1390825" y="4772625"/>
            <a:ext cx="279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N=3 doesn't do anything extra</a:t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 rot="5400000">
            <a:off x="1544600" y="4416725"/>
            <a:ext cx="160800" cy="88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1" name="Google Shape;341;p37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2" name="Google Shape;342;p37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345" name="Google Shape;345;p37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37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47" name="Google Shape;347;p37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350" name="Google Shape;350;p37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57" name="Google Shape;357;p38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Google Shape;358;p38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38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362" name="Google Shape;362;p38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3" name="Google Shape;363;p38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367" name="Google Shape;367;p38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  <p:sp>
        <p:nvSpPr>
          <p:cNvPr id="368" name="Google Shape;368;p38"/>
          <p:cNvSpPr txBox="1"/>
          <p:nvPr/>
        </p:nvSpPr>
        <p:spPr>
          <a:xfrm>
            <a:off x="2313100" y="4766425"/>
            <a:ext cx="22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N=4,5,6,7 all print 7 times</a:t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 rot="5400000">
            <a:off x="3039003" y="4246475"/>
            <a:ext cx="160800" cy="1236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76" name="Google Shape;376;p39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Google Shape;377;p39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Google Shape;378;p39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381" name="Google Shape;381;p39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2" name="Google Shape;382;p39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83" name="Google Shape;383;p39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385" name="Google Shape;385;p39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386" name="Google Shape;386;p39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  <p:sp>
        <p:nvSpPr>
          <p:cNvPr id="387" name="Google Shape;387;p39"/>
          <p:cNvSpPr txBox="1"/>
          <p:nvPr/>
        </p:nvSpPr>
        <p:spPr>
          <a:xfrm>
            <a:off x="2313100" y="4766425"/>
            <a:ext cx="22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N=4,5,6,7 all print 7 times</a:t>
            </a:r>
            <a:endParaRPr/>
          </a:p>
        </p:txBody>
      </p:sp>
      <p:sp>
        <p:nvSpPr>
          <p:cNvPr id="388" name="Google Shape;388;p39"/>
          <p:cNvSpPr/>
          <p:nvPr/>
        </p:nvSpPr>
        <p:spPr>
          <a:xfrm rot="5400000">
            <a:off x="3039003" y="4246475"/>
            <a:ext cx="160800" cy="1236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94" name="Google Shape;394;p40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95" name="Google Shape;395;p40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Google Shape;396;p40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7" name="Google Shape;397;p40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400" name="Google Shape;400;p40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40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02" name="Google Shape;402;p40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404" name="Google Shape;404;p40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405" name="Google Shape;405;p40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  <p:sp>
        <p:nvSpPr>
          <p:cNvPr id="406" name="Google Shape;406;p40"/>
          <p:cNvSpPr/>
          <p:nvPr/>
        </p:nvSpPr>
        <p:spPr>
          <a:xfrm rot="5400000">
            <a:off x="5543344" y="3086625"/>
            <a:ext cx="160800" cy="3537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 txBox="1"/>
          <p:nvPr/>
        </p:nvSpPr>
        <p:spPr>
          <a:xfrm>
            <a:off x="5665900" y="4784375"/>
            <a:ext cx="22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N all print 15 times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413" name="Google Shape;413;p41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414" name="Google Shape;414;p41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Google Shape;415;p41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6" name="Google Shape;416;p41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41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419" name="Google Shape;419;p41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0" name="Google Shape;420;p41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21" name="Google Shape;421;p41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424" name="Google Shape;424;p41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  <p:sp>
        <p:nvSpPr>
          <p:cNvPr id="425" name="Google Shape;425;p41"/>
          <p:cNvSpPr txBox="1"/>
          <p:nvPr/>
        </p:nvSpPr>
        <p:spPr>
          <a:xfrm>
            <a:off x="2061125" y="4718200"/>
            <a:ext cx="459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 = 1 + 2 + 4 + … + N, if N is a power of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We’re trying to find the order of growth of C(N):</a:t>
            </a:r>
            <a:endParaRPr/>
          </a:p>
        </p:txBody>
      </p:sp>
      <p:sp>
        <p:nvSpPr>
          <p:cNvPr id="432" name="Google Shape;432;p42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33" name="Google Shape;433;p42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434" name="Google Shape;434;p42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435" name="Google Shape;435;p42"/>
          <p:cNvSpPr txBox="1"/>
          <p:nvPr/>
        </p:nvSpPr>
        <p:spPr>
          <a:xfrm>
            <a:off x="2061125" y="4718200"/>
            <a:ext cx="459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 = 1 + 2 + 4 + … + N, if N is a power of 2</a:t>
            </a:r>
            <a:endParaRPr/>
          </a:p>
        </p:txBody>
      </p:sp>
      <p:pic>
        <p:nvPicPr>
          <p:cNvPr id="436" name="Google Shape;4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75" y="609000"/>
            <a:ext cx="3019701" cy="278232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2"/>
          <p:cNvSpPr/>
          <p:nvPr/>
        </p:nvSpPr>
        <p:spPr>
          <a:xfrm rot="-2703073">
            <a:off x="5639519" y="1744174"/>
            <a:ext cx="3084613" cy="12558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2"/>
          <p:cNvSpPr/>
          <p:nvPr/>
        </p:nvSpPr>
        <p:spPr>
          <a:xfrm rot="-2703246">
            <a:off x="6077538" y="1653133"/>
            <a:ext cx="2695775" cy="12558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"/>
          <p:cNvSpPr/>
          <p:nvPr/>
        </p:nvSpPr>
        <p:spPr>
          <a:xfrm rot="-607040">
            <a:off x="6333275" y="2748735"/>
            <a:ext cx="2057900" cy="125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/>
          <p:nvPr/>
        </p:nvSpPr>
        <p:spPr>
          <a:xfrm rot="-365496">
            <a:off x="6154056" y="2919932"/>
            <a:ext cx="817013" cy="654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 rot="-606548">
            <a:off x="7638333" y="2705388"/>
            <a:ext cx="816984" cy="125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2" name="Google Shape;442;p42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Google Shape;443;p42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Definitions of Functions</a:t>
            </a:r>
            <a:endParaRPr/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818950" y="11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2567550"/>
                <a:gridCol w="2291775"/>
                <a:gridCol w="223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my function f(n) is…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Doubling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Adding 1 to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Doesn't affect runtime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 (base independent)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Adds 1 to runtime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Affects runtime minimally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 runtime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1 to 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Quadruples runtime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n to 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Θ(2</a:t>
                      </a:r>
                      <a:r>
                        <a:rPr baseline="30000"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) (base dependent)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Squares runtime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Doubles runtime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2 [attempt #2]: http://yellkey.com</a:t>
            </a:r>
            <a:r>
              <a:rPr lang="en">
                <a:solidFill>
                  <a:srgbClr val="208920"/>
                </a:solidFill>
              </a:rPr>
              <a:t>/cup</a:t>
            </a:r>
            <a:endParaRPr/>
          </a:p>
        </p:txBody>
      </p:sp>
      <p:sp>
        <p:nvSpPr>
          <p:cNvPr id="449" name="Google Shape;449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450" name="Google Shape;450;p43"/>
          <p:cNvSpPr txBox="1"/>
          <p:nvPr/>
        </p:nvSpPr>
        <p:spPr>
          <a:xfrm>
            <a:off x="2063950" y="840000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	Other</a:t>
            </a:r>
            <a:endParaRPr/>
          </a:p>
        </p:txBody>
      </p:sp>
      <p:sp>
        <p:nvSpPr>
          <p:cNvPr id="451" name="Google Shape;451;p43"/>
          <p:cNvSpPr txBox="1"/>
          <p:nvPr/>
        </p:nvSpPr>
        <p:spPr>
          <a:xfrm>
            <a:off x="258275" y="745200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3"/>
          <p:cNvSpPr txBox="1"/>
          <p:nvPr/>
        </p:nvSpPr>
        <p:spPr>
          <a:xfrm>
            <a:off x="4054375" y="1141950"/>
            <a:ext cx="5022900" cy="155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graphicFrame>
        <p:nvGraphicFramePr>
          <p:cNvPr id="453" name="Google Shape;453;p43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Google Shape;454;p43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5" name="Google Shape;455;p43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56" name="Google Shape;456;p43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061125" y="4718200"/>
            <a:ext cx="459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 = 1 + 2 + 4 + … + N, if N is a power of 2</a:t>
            </a:r>
            <a:endParaRPr/>
          </a:p>
        </p:txBody>
      </p:sp>
      <p:sp>
        <p:nvSpPr>
          <p:cNvPr id="458" name="Google Shape;458;p43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#3</a:t>
            </a:r>
            <a:endParaRPr/>
          </a:p>
        </p:txBody>
      </p:sp>
      <p:sp>
        <p:nvSpPr>
          <p:cNvPr id="464" name="Google Shape;464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465" name="Google Shape;465;p44"/>
          <p:cNvGraphicFramePr/>
          <p:nvPr/>
        </p:nvGraphicFramePr>
        <p:xfrm>
          <a:off x="243000" y="10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747850"/>
                <a:gridCol w="2695575"/>
                <a:gridCol w="2695575"/>
                <a:gridCol w="2695575"/>
              </a:tblGrid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= 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+ 16 = 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+ 64 + 128 = </a:t>
                      </a: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92.5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+ 256 + 512 = </a:t>
                      </a: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1023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357.5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471" name="Google Shape;471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472" name="Google Shape;472;p45"/>
          <p:cNvSpPr txBox="1"/>
          <p:nvPr/>
        </p:nvSpPr>
        <p:spPr>
          <a:xfrm>
            <a:off x="3396825" y="2516400"/>
            <a:ext cx="59043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model C(N), println(“hello”) calls: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R(N) = Θ(1 + 2 + 4 + 8 + … + N) if N is power of 2.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5293975" y="3869325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	Something else</a:t>
            </a:r>
            <a:endParaRPr/>
          </a:p>
        </p:txBody>
      </p:sp>
      <p:sp>
        <p:nvSpPr>
          <p:cNvPr id="474" name="Google Shape;474;p45"/>
          <p:cNvSpPr txBox="1"/>
          <p:nvPr/>
        </p:nvSpPr>
        <p:spPr>
          <a:xfrm>
            <a:off x="3488300" y="3774525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75" name="Google Shape;475;p45"/>
          <p:cNvGraphicFramePr/>
          <p:nvPr/>
        </p:nvGraphicFramePr>
        <p:xfrm>
          <a:off x="243000" y="10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679950"/>
                <a:gridCol w="2450900"/>
              </a:tblGrid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= 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+ 16 = 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+ 64 + 128 = 255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+ 256 + 512 = 1023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p45"/>
          <p:cNvSpPr txBox="1"/>
          <p:nvPr/>
        </p:nvSpPr>
        <p:spPr>
          <a:xfrm>
            <a:off x="3799000" y="1092550"/>
            <a:ext cx="5022900" cy="155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graphicFrame>
        <p:nvGraphicFramePr>
          <p:cNvPr id="477" name="Google Shape;477;p45"/>
          <p:cNvGraphicFramePr/>
          <p:nvPr/>
        </p:nvGraphicFramePr>
        <p:xfrm>
          <a:off x="166813" y="1074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580725"/>
                <a:gridCol w="745500"/>
                <a:gridCol w="956450"/>
                <a:gridCol w="923075"/>
              </a:tblGrid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92.5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1023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357.5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483" name="Google Shape;483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484" name="Google Shape;484;p46"/>
          <p:cNvSpPr txBox="1"/>
          <p:nvPr/>
        </p:nvSpPr>
        <p:spPr>
          <a:xfrm>
            <a:off x="5333675" y="1141900"/>
            <a:ext cx="37581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R(N) = Θ(1 + 2 + 4 + 8 + … + 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= Θ(N)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46"/>
          <p:cNvSpPr txBox="1"/>
          <p:nvPr/>
        </p:nvSpPr>
        <p:spPr>
          <a:xfrm>
            <a:off x="5318550" y="1944275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6"/>
          <p:cNvSpPr txBox="1"/>
          <p:nvPr/>
        </p:nvSpPr>
        <p:spPr>
          <a:xfrm>
            <a:off x="6788514" y="2057400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	N log 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	N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F.	Something else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5" y="1141900"/>
            <a:ext cx="4147999" cy="38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493" name="Google Shape;493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compute exactly:</a:t>
            </a:r>
            <a:endParaRPr/>
          </a:p>
        </p:txBody>
      </p:sp>
      <p:graphicFrame>
        <p:nvGraphicFramePr>
          <p:cNvPr id="494" name="Google Shape;494;p47"/>
          <p:cNvGraphicFramePr/>
          <p:nvPr/>
        </p:nvGraphicFramePr>
        <p:xfrm>
          <a:off x="1197500" y="262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1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500" name="Google Shape;500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compute exactly:</a:t>
            </a:r>
            <a:endParaRPr/>
          </a:p>
        </p:txBody>
      </p:sp>
      <p:graphicFrame>
        <p:nvGraphicFramePr>
          <p:cNvPr id="501" name="Google Shape;501;p48"/>
          <p:cNvGraphicFramePr/>
          <p:nvPr/>
        </p:nvGraphicFramePr>
        <p:xfrm>
          <a:off x="1197500" y="30218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1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507" name="Google Shape;507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compute exactly:</a:t>
            </a:r>
            <a:endParaRPr/>
          </a:p>
        </p:txBody>
      </p:sp>
      <p:graphicFrame>
        <p:nvGraphicFramePr>
          <p:cNvPr id="508" name="Google Shape;508;p49"/>
          <p:cNvGraphicFramePr/>
          <p:nvPr/>
        </p:nvGraphicFramePr>
        <p:xfrm>
          <a:off x="1197500" y="34113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1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514" name="Google Shape;514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compute exactly: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1 + 2 + 4 + … + 2</a:t>
            </a:r>
            <a:r>
              <a:rPr baseline="30000" lang="en"/>
              <a:t>k</a:t>
            </a:r>
            <a:r>
              <a:rPr lang="en"/>
              <a:t> = 2(2</a:t>
            </a:r>
            <a:r>
              <a:rPr baseline="30000" lang="en"/>
              <a:t>k</a:t>
            </a:r>
            <a:r>
              <a:rPr lang="en"/>
              <a:t>) - 1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N = 2</a:t>
            </a:r>
            <a:r>
              <a:rPr baseline="30000" lang="en"/>
              <a:t>k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1 + 2 + 4 + … + N = 2N - 1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0"/>
          <p:cNvSpPr txBox="1"/>
          <p:nvPr/>
        </p:nvSpPr>
        <p:spPr>
          <a:xfrm>
            <a:off x="5333675" y="1141900"/>
            <a:ext cx="37581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R(N) = Θ(1 + 2 + 4 + 8 + … + 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= Θ(N)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50"/>
          <p:cNvSpPr txBox="1"/>
          <p:nvPr/>
        </p:nvSpPr>
        <p:spPr>
          <a:xfrm>
            <a:off x="5318550" y="1944275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50"/>
          <p:cNvSpPr txBox="1"/>
          <p:nvPr/>
        </p:nvSpPr>
        <p:spPr>
          <a:xfrm>
            <a:off x="6788514" y="2057400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	N log 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	N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F.	Something else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18" name="Google Shape;518;p50"/>
          <p:cNvGraphicFramePr/>
          <p:nvPr/>
        </p:nvGraphicFramePr>
        <p:xfrm>
          <a:off x="1197500" y="38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1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There is No Magic Shortcut for Asymptotic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(Intuitive)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(Exact) (Bonus Video)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4" name="Google Shape;524;p5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Magic Shortcut for Asymptotic Analysis</a:t>
            </a:r>
            <a:endParaRPr/>
          </a:p>
        </p:txBody>
      </p:sp>
      <p:sp>
        <p:nvSpPr>
          <p:cNvPr id="525" name="Google Shape;525;p5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Me...</a:t>
            </a:r>
            <a:endParaRPr/>
          </a:p>
        </p:txBody>
      </p:sp>
      <p:sp>
        <p:nvSpPr>
          <p:cNvPr id="531" name="Google Shape;531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magic shortcut for asymptotic analysis problems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analysis often requires careful thought.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CS70 and especially CS170 will cover this in much more detail.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not a math class, though we’ll expect you to know these: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+ 2 + 3 + … + Q		= Q(Q+1)/2 	= Θ(Q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+3</a:t>
            </a:r>
            <a:r>
              <a:rPr baseline="30000" lang="en"/>
              <a:t>k</a:t>
            </a:r>
            <a:r>
              <a:rPr lang="en"/>
              <a:t>+ … + Q</a:t>
            </a:r>
            <a:r>
              <a:rPr baseline="30000" lang="en"/>
              <a:t>k</a:t>
            </a:r>
            <a:r>
              <a:rPr lang="en"/>
              <a:t>		(k &gt;=0)		= Θ(Q</a:t>
            </a:r>
            <a:r>
              <a:rPr baseline="30000" lang="en"/>
              <a:t>k+1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+ 2 + 4 + 8 + … + 2</a:t>
            </a:r>
            <a:r>
              <a:rPr baseline="30000" lang="en"/>
              <a:t>Q</a:t>
            </a:r>
            <a:r>
              <a:rPr lang="en"/>
              <a:t> 	= 2(2</a:t>
            </a:r>
            <a:r>
              <a:rPr baseline="30000" lang="en"/>
              <a:t>Q</a:t>
            </a:r>
            <a:r>
              <a:rPr lang="en"/>
              <a:t>) - 1 	= Θ(2</a:t>
            </a:r>
            <a:r>
              <a:rPr baseline="30000" lang="en"/>
              <a:t>Q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+k</a:t>
            </a:r>
            <a:r>
              <a:rPr baseline="30000" lang="en"/>
              <a:t>2</a:t>
            </a:r>
            <a:r>
              <a:rPr lang="en"/>
              <a:t>+ … + k</a:t>
            </a:r>
            <a:r>
              <a:rPr baseline="30000" lang="en"/>
              <a:t>Q</a:t>
            </a:r>
            <a:r>
              <a:rPr lang="en"/>
              <a:t>		(k &gt; 1)		= Θ(k</a:t>
            </a:r>
            <a:r>
              <a:rPr baseline="30000" lang="en"/>
              <a:t>Q</a:t>
            </a:r>
            <a:r>
              <a:rPr lang="en"/>
              <a:t>)</a:t>
            </a:r>
            <a:endParaRPr/>
          </a:p>
        </p:txBody>
      </p:sp>
      <p:sp>
        <p:nvSpPr>
          <p:cNvPr id="532" name="Google Shape;532;p52"/>
          <p:cNvSpPr txBox="1"/>
          <p:nvPr/>
        </p:nvSpPr>
        <p:spPr>
          <a:xfrm>
            <a:off x="5746225" y="16655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Natural Numbers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33" name="Google Shape;533;p52"/>
          <p:cNvSpPr txBox="1"/>
          <p:nvPr/>
        </p:nvSpPr>
        <p:spPr>
          <a:xfrm>
            <a:off x="5746225" y="227604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Powers of 2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2"/>
          <p:cNvSpPr txBox="1"/>
          <p:nvPr/>
        </p:nvSpPr>
        <p:spPr>
          <a:xfrm>
            <a:off x="1886100" y="3439200"/>
            <a:ext cx="5371800" cy="157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35" name="Google Shape;535;p52"/>
          <p:cNvSpPr txBox="1"/>
          <p:nvPr/>
        </p:nvSpPr>
        <p:spPr>
          <a:xfrm>
            <a:off x="5746225" y="19703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Generalization of ^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36" name="Google Shape;536;p52"/>
          <p:cNvSpPr txBox="1"/>
          <p:nvPr/>
        </p:nvSpPr>
        <p:spPr>
          <a:xfrm>
            <a:off x="5746225" y="258084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Generalization of ^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Nested For Loops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Binary Search (Intuitive)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Binary Search (Exact) (Bonus Video)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161" name="Google Shape;161;p2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Me...</a:t>
            </a:r>
            <a:endParaRPr/>
          </a:p>
        </p:txBody>
      </p:sp>
      <p:sp>
        <p:nvSpPr>
          <p:cNvPr id="542" name="Google Shape;542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magic shortcut for asymptotic analysis problems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analysis often requires careful thought.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CS70 and especially CS170 will cover this in much more detail.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not a math class, though we’ll expect you to know these: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+ 2 + 3 + … + Q		= Q(Q+1)/2 	= Θ(Q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+3</a:t>
            </a:r>
            <a:r>
              <a:rPr baseline="30000" lang="en"/>
              <a:t>k</a:t>
            </a:r>
            <a:r>
              <a:rPr lang="en"/>
              <a:t>+ … + Q</a:t>
            </a:r>
            <a:r>
              <a:rPr baseline="30000" lang="en"/>
              <a:t>k</a:t>
            </a:r>
            <a:r>
              <a:rPr lang="en"/>
              <a:t>		(k &gt;=0)		= Θ(Q</a:t>
            </a:r>
            <a:r>
              <a:rPr baseline="30000" lang="en"/>
              <a:t>k+1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+ 2 + 4 + 8 + … + N 	= 2(N) - 1 	= Θ(N)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+k</a:t>
            </a:r>
            <a:r>
              <a:rPr baseline="30000" lang="en"/>
              <a:t>2</a:t>
            </a:r>
            <a:r>
              <a:rPr lang="en"/>
              <a:t>+ … + N		(k &gt; 1)		= Θ(N)</a:t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5746225" y="16655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Natural Numbers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44" name="Google Shape;544;p53"/>
          <p:cNvSpPr txBox="1"/>
          <p:nvPr/>
        </p:nvSpPr>
        <p:spPr>
          <a:xfrm>
            <a:off x="5746225" y="227604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Powers of 2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3"/>
          <p:cNvSpPr txBox="1"/>
          <p:nvPr/>
        </p:nvSpPr>
        <p:spPr>
          <a:xfrm>
            <a:off x="1886100" y="3439200"/>
            <a:ext cx="5371800" cy="157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46" name="Google Shape;546;p53"/>
          <p:cNvSpPr txBox="1"/>
          <p:nvPr/>
        </p:nvSpPr>
        <p:spPr>
          <a:xfrm>
            <a:off x="5746225" y="19703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Generalization of ^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47" name="Google Shape;547;p53"/>
          <p:cNvSpPr txBox="1"/>
          <p:nvPr/>
        </p:nvSpPr>
        <p:spPr>
          <a:xfrm>
            <a:off x="5746225" y="258084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Generalization of ^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3"/>
          <p:cNvSpPr txBox="1"/>
          <p:nvPr/>
        </p:nvSpPr>
        <p:spPr>
          <a:xfrm>
            <a:off x="2910903" y="3066500"/>
            <a:ext cx="22698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Where N = k</a:t>
            </a:r>
            <a:r>
              <a:rPr baseline="30000" lang="en">
                <a:solidFill>
                  <a:srgbClr val="BE0712"/>
                </a:solidFill>
              </a:rPr>
              <a:t>Q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49" name="Google Shape;549;p53"/>
          <p:cNvCxnSpPr/>
          <p:nvPr/>
        </p:nvCxnSpPr>
        <p:spPr>
          <a:xfrm rot="10800000">
            <a:off x="3178078" y="2678975"/>
            <a:ext cx="279600" cy="45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Me...</a:t>
            </a:r>
            <a:endParaRPr/>
          </a:p>
        </p:txBody>
      </p:sp>
      <p:sp>
        <p:nvSpPr>
          <p:cNvPr id="555" name="Google Shape;555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magic shortcut for asymptotic analysis problems (well…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usually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analysis often requires careful thought.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CS70 and especially CS170 will cover this in much more detail.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not a math class, though we’ll expect you to know these: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+3</a:t>
            </a:r>
            <a:r>
              <a:rPr baseline="30000" lang="en"/>
              <a:t>k</a:t>
            </a:r>
            <a:r>
              <a:rPr lang="en"/>
              <a:t>+ … + Q</a:t>
            </a:r>
            <a:r>
              <a:rPr baseline="30000" lang="en"/>
              <a:t>k</a:t>
            </a:r>
            <a:r>
              <a:rPr lang="en"/>
              <a:t>		(k &gt;=0)		= Θ(Q</a:t>
            </a:r>
            <a:r>
              <a:rPr baseline="30000" lang="en"/>
              <a:t>k+1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+k</a:t>
            </a:r>
            <a:r>
              <a:rPr baseline="30000" lang="en"/>
              <a:t>2</a:t>
            </a:r>
            <a:r>
              <a:rPr lang="en"/>
              <a:t>+ … + k</a:t>
            </a:r>
            <a:r>
              <a:rPr baseline="30000" lang="en"/>
              <a:t>Q</a:t>
            </a:r>
            <a:r>
              <a:rPr lang="en"/>
              <a:t>		(k &gt; 1)		= Θ(k</a:t>
            </a:r>
            <a:r>
              <a:rPr baseline="30000" lang="en"/>
              <a:t>Q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 exact sum.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Write out examples.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Draw pictures.</a:t>
            </a:r>
            <a:endParaRPr/>
          </a:p>
        </p:txBody>
      </p:sp>
      <p:pic>
        <p:nvPicPr>
          <p:cNvPr id="556" name="Google Shape;55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50" y="2894500"/>
            <a:ext cx="3078275" cy="21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4"/>
          <p:cNvSpPr txBox="1"/>
          <p:nvPr/>
        </p:nvSpPr>
        <p:spPr>
          <a:xfrm>
            <a:off x="1975925" y="3899850"/>
            <a:ext cx="2497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QR decomposition runtime, from “Numerical Linear Algebra” by Trefethen.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58" name="Google Shape;558;p54"/>
          <p:cNvCxnSpPr>
            <a:stCxn id="557" idx="3"/>
          </p:cNvCxnSpPr>
          <p:nvPr/>
        </p:nvCxnSpPr>
        <p:spPr>
          <a:xfrm flipH="1" rot="10800000">
            <a:off x="4473425" y="4162050"/>
            <a:ext cx="713400" cy="70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the two cases you need to know (Out of Scope)</a:t>
            </a:r>
            <a:endParaRPr/>
          </a:p>
        </p:txBody>
      </p:sp>
      <p:sp>
        <p:nvSpPr>
          <p:cNvPr id="564" name="Google Shape;564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+3</a:t>
            </a:r>
            <a:r>
              <a:rPr baseline="30000" lang="en"/>
              <a:t>k</a:t>
            </a:r>
            <a:r>
              <a:rPr lang="en"/>
              <a:t>+ … + Q</a:t>
            </a:r>
            <a:r>
              <a:rPr baseline="30000" lang="en"/>
              <a:t>k</a:t>
            </a:r>
            <a:r>
              <a:rPr lang="en"/>
              <a:t>		(k &gt;=0)		= Θ(Q</a:t>
            </a:r>
            <a:r>
              <a:rPr baseline="30000" lang="en"/>
              <a:t>k+1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+k</a:t>
            </a:r>
            <a:r>
              <a:rPr baseline="30000" lang="en"/>
              <a:t>2</a:t>
            </a:r>
            <a:r>
              <a:rPr lang="en"/>
              <a:t>+ … + k</a:t>
            </a:r>
            <a:r>
              <a:rPr baseline="30000" lang="en"/>
              <a:t>Q</a:t>
            </a:r>
            <a:r>
              <a:rPr lang="en"/>
              <a:t>		(k &gt; 1)		= Θ(k</a:t>
            </a:r>
            <a:r>
              <a:rPr baseline="30000" lang="en"/>
              <a:t>Q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f(0)+f(1)+f(2)+...+f(N) 	(f continuous)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375" y="1473225"/>
            <a:ext cx="3880775" cy="360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563" y="2443925"/>
            <a:ext cx="36861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the two cases you need to know (Out of Scope)</a:t>
            </a:r>
            <a:endParaRPr/>
          </a:p>
        </p:txBody>
      </p:sp>
      <p:sp>
        <p:nvSpPr>
          <p:cNvPr id="572" name="Google Shape;572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+3</a:t>
            </a:r>
            <a:r>
              <a:rPr baseline="30000" lang="en"/>
              <a:t>k</a:t>
            </a:r>
            <a:r>
              <a:rPr lang="en"/>
              <a:t>+ … + Q</a:t>
            </a:r>
            <a:r>
              <a:rPr baseline="30000" lang="en"/>
              <a:t>k</a:t>
            </a:r>
            <a:r>
              <a:rPr lang="en"/>
              <a:t>		(k &gt;=0)		= Θ(Q</a:t>
            </a:r>
            <a:r>
              <a:rPr baseline="30000" lang="en"/>
              <a:t>k+1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+k</a:t>
            </a:r>
            <a:r>
              <a:rPr baseline="30000" lang="en"/>
              <a:t>2</a:t>
            </a:r>
            <a:r>
              <a:rPr lang="en"/>
              <a:t>+ … + k</a:t>
            </a:r>
            <a:r>
              <a:rPr baseline="30000" lang="en"/>
              <a:t>Q</a:t>
            </a:r>
            <a:r>
              <a:rPr lang="en"/>
              <a:t>		(k &gt; 1)		= Θ(k</a:t>
            </a:r>
            <a:r>
              <a:rPr baseline="30000" lang="en"/>
              <a:t>Q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f(0)+f(1)+f(2)+...+f(N) = Θ(integral of f(x) from 0 to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shortcuts exist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they tend to be limited in scope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375" y="1473225"/>
            <a:ext cx="3880775" cy="360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563" y="2443925"/>
            <a:ext cx="36861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Amortized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(Intuitive)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(Exact) (Bonus Video)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0" name="Google Shape;580;p5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Analysis</a:t>
            </a:r>
            <a:endParaRPr/>
          </a:p>
        </p:txBody>
      </p:sp>
      <p:sp>
        <p:nvSpPr>
          <p:cNvPr id="581" name="Google Shape;581;p5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Surely no function does this, right?</a:t>
            </a:r>
            <a:endParaRPr/>
          </a:p>
        </p:txBody>
      </p:sp>
      <p:sp>
        <p:nvSpPr>
          <p:cNvPr id="587" name="Google Shape;587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play with this function a bit</a:t>
            </a:r>
            <a:endParaRPr/>
          </a:p>
        </p:txBody>
      </p:sp>
      <p:sp>
        <p:nvSpPr>
          <p:cNvPr id="588" name="Google Shape;588;p58"/>
          <p:cNvSpPr txBox="1"/>
          <p:nvPr/>
        </p:nvSpPr>
        <p:spPr>
          <a:xfrm>
            <a:off x="1886100" y="1119750"/>
            <a:ext cx="5371800" cy="3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Surely no function does this, right?</a:t>
            </a:r>
            <a:endParaRPr/>
          </a:p>
        </p:txBody>
      </p:sp>
      <p:sp>
        <p:nvSpPr>
          <p:cNvPr id="594" name="Google Shape;594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Θ(N) work: Total runtime is still Θ(N) </a:t>
            </a:r>
            <a:endParaRPr/>
          </a:p>
        </p:txBody>
      </p:sp>
      <p:sp>
        <p:nvSpPr>
          <p:cNvPr id="595" name="Google Shape;595;p59"/>
          <p:cNvSpPr txBox="1"/>
          <p:nvPr/>
        </p:nvSpPr>
        <p:spPr>
          <a:xfrm>
            <a:off x="1886100" y="1119750"/>
            <a:ext cx="5371800" cy="3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i++)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Surely no function does this, right?</a:t>
            </a:r>
            <a:endParaRPr/>
          </a:p>
        </p:txBody>
      </p:sp>
      <p:sp>
        <p:nvSpPr>
          <p:cNvPr id="601" name="Google Shape;601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Combine the for loops. No asymptotic change in work done</a:t>
            </a:r>
            <a:endParaRPr/>
          </a:p>
        </p:txBody>
      </p:sp>
      <p:sp>
        <p:nvSpPr>
          <p:cNvPr id="602" name="Google Shape;602;p60"/>
          <p:cNvSpPr txBox="1"/>
          <p:nvPr/>
        </p:nvSpPr>
        <p:spPr>
          <a:xfrm>
            <a:off x="1886100" y="1119750"/>
            <a:ext cx="5371800" cy="3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i++)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if(i is a power of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Surely no function does this, right?</a:t>
            </a:r>
            <a:endParaRPr/>
          </a:p>
        </p:txBody>
      </p:sp>
      <p:sp>
        <p:nvSpPr>
          <p:cNvPr id="608" name="Google Shape;608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Put things in separate functions. Changes an O(1) thing to more O(1) things, so no runtime difference.</a:t>
            </a:r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1886100" y="1119750"/>
            <a:ext cx="5371800" cy="3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i++)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foo();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foo()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if(i is a power of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bar(i);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1 unit of work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bar(i)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Surely no function does this, right?</a:t>
            </a:r>
            <a:endParaRPr/>
          </a:p>
        </p:txBody>
      </p:sp>
      <p:sp>
        <p:nvSpPr>
          <p:cNvPr id="615" name="Google Shape;615;p6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Rename functions and define what we do in the commented code. No change in runtime</a:t>
            </a:r>
            <a:endParaRPr/>
          </a:p>
        </p:txBody>
      </p:sp>
      <p:sp>
        <p:nvSpPr>
          <p:cNvPr id="616" name="Google Shape;616;p62"/>
          <p:cNvSpPr txBox="1"/>
          <p:nvPr/>
        </p:nvSpPr>
        <p:spPr>
          <a:xfrm>
            <a:off x="1886100" y="1119750"/>
            <a:ext cx="5371800" cy="3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addMany(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i++)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addLast(int value)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if(this.length == arr.length)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resize(this.length * 2);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//Happens every time length is 2</a:t>
            </a:r>
            <a:r>
              <a:rPr baseline="30000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//addLast code takes 1 unit of work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resize(int i)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//resizing takes 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1: </a:t>
            </a:r>
            <a:r>
              <a:rPr lang="en"/>
              <a:t>Based on Exact Count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number of operations: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3454250" y="3284675"/>
            <a:ext cx="5783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= 1 + 2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+ 3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…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(N - 3)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(N - 2) + (N - 1) = N(N-1)/2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2" name="Google Shape;172;p27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3" name="Google Shape;173;p27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174" name="Google Shape;174;p27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27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178" name="Google Shape;178;p27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79" name="Google Shape;179;p27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1656400"/>
                <a:gridCol w="16564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count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aseline="30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80" name="Google Shape;180;p27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Worst case runtime: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Θ(N</a:t>
            </a:r>
            <a:r>
              <a:rPr baseline="30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geometric resizing is faster</a:t>
            </a:r>
            <a:endParaRPr/>
          </a:p>
        </p:txBody>
      </p:sp>
      <p:sp>
        <p:nvSpPr>
          <p:cNvPr id="622" name="Google Shape;622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we discussed ArrayLists, we handwaved why geometric resizing is better than linear resizing. Now that we know asymptotics, we can finally prove this.</a:t>
            </a:r>
            <a:endParaRPr/>
          </a:p>
        </p:txBody>
      </p:sp>
      <p:cxnSp>
        <p:nvCxnSpPr>
          <p:cNvPr id="623" name="Google Shape;623;p63"/>
          <p:cNvCxnSpPr/>
          <p:nvPr/>
        </p:nvCxnSpPr>
        <p:spPr>
          <a:xfrm rot="10800000">
            <a:off x="4912950" y="2213450"/>
            <a:ext cx="756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63"/>
          <p:cNvCxnSpPr/>
          <p:nvPr/>
        </p:nvCxnSpPr>
        <p:spPr>
          <a:xfrm>
            <a:off x="2909250" y="3832700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63"/>
          <p:cNvSpPr txBox="1"/>
          <p:nvPr/>
        </p:nvSpPr>
        <p:spPr>
          <a:xfrm>
            <a:off x="5744329" y="1980340"/>
            <a:ext cx="2641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After N addLasts, runtime is Θ(N</a:t>
            </a:r>
            <a:r>
              <a:rPr baseline="30000" lang="en" sz="1800">
                <a:solidFill>
                  <a:srgbClr val="BE0712"/>
                </a:solidFill>
              </a:rPr>
              <a:t>2</a:t>
            </a:r>
            <a:r>
              <a:rPr lang="en" sz="1800">
                <a:solidFill>
                  <a:srgbClr val="BE0712"/>
                </a:solidFill>
              </a:rPr>
              <a:t>)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626" name="Google Shape;626;p63"/>
          <p:cNvSpPr txBox="1"/>
          <p:nvPr/>
        </p:nvSpPr>
        <p:spPr>
          <a:xfrm>
            <a:off x="679275" y="3570523"/>
            <a:ext cx="21684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After N addLasts,</a:t>
            </a:r>
            <a:endParaRPr sz="1800"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runtime is Θ(N)</a:t>
            </a:r>
            <a:endParaRPr sz="1800"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3"/>
          <p:cNvSpPr txBox="1"/>
          <p:nvPr/>
        </p:nvSpPr>
        <p:spPr>
          <a:xfrm>
            <a:off x="300175" y="1627225"/>
            <a:ext cx="37425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RFACTOR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63"/>
          <p:cNvSpPr txBox="1"/>
          <p:nvPr/>
        </p:nvSpPr>
        <p:spPr>
          <a:xfrm>
            <a:off x="4200600" y="2964000"/>
            <a:ext cx="42489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RFACTOR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geometric resizing is faster</a:t>
            </a:r>
            <a:endParaRPr/>
          </a:p>
        </p:txBody>
      </p:sp>
      <p:sp>
        <p:nvSpPr>
          <p:cNvPr id="634" name="Google Shape;634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Even though the worst-case resize is still Θ(N), they happen so infrequently with geometric resizing that we get Θ(1) runtime on average </a:t>
            </a:r>
            <a:r>
              <a:rPr i="1" lang="en"/>
              <a:t>regardless of how we order List operations</a:t>
            </a:r>
            <a:r>
              <a:rPr lang="en"/>
              <a:t>.</a:t>
            </a:r>
            <a:endParaRPr/>
          </a:p>
        </p:txBody>
      </p:sp>
      <p:cxnSp>
        <p:nvCxnSpPr>
          <p:cNvPr id="635" name="Google Shape;635;p64"/>
          <p:cNvCxnSpPr/>
          <p:nvPr/>
        </p:nvCxnSpPr>
        <p:spPr>
          <a:xfrm rot="10800000">
            <a:off x="4912950" y="2213450"/>
            <a:ext cx="756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64"/>
          <p:cNvCxnSpPr/>
          <p:nvPr/>
        </p:nvCxnSpPr>
        <p:spPr>
          <a:xfrm>
            <a:off x="2909250" y="3832700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64"/>
          <p:cNvSpPr txBox="1"/>
          <p:nvPr/>
        </p:nvSpPr>
        <p:spPr>
          <a:xfrm>
            <a:off x="5744329" y="1980340"/>
            <a:ext cx="2641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Each addLast takes on average Θ(N) time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638" name="Google Shape;638;p64"/>
          <p:cNvSpPr txBox="1"/>
          <p:nvPr/>
        </p:nvSpPr>
        <p:spPr>
          <a:xfrm>
            <a:off x="679275" y="3570523"/>
            <a:ext cx="21684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Each addLast takes on average Θ(1) time</a:t>
            </a:r>
            <a:endParaRPr sz="1800"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4"/>
          <p:cNvSpPr txBox="1"/>
          <p:nvPr/>
        </p:nvSpPr>
        <p:spPr>
          <a:xfrm>
            <a:off x="300175" y="1627225"/>
            <a:ext cx="37425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RFACTOR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64"/>
          <p:cNvSpPr txBox="1"/>
          <p:nvPr/>
        </p:nvSpPr>
        <p:spPr>
          <a:xfrm>
            <a:off x="4200600" y="2964000"/>
            <a:ext cx="42489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RFACTOR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Runtime</a:t>
            </a:r>
            <a:endParaRPr/>
          </a:p>
        </p:txBody>
      </p:sp>
      <p:sp>
        <p:nvSpPr>
          <p:cNvPr id="646" name="Google Shape;646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known as </a:t>
            </a:r>
            <a:r>
              <a:rPr b="1" lang="en"/>
              <a:t>Amortized Runtime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single operation may take longer, but if we use it over many operations, we're guaranteed to have a better average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amortized runtime gives a better estimate of how much time it takes to use something in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Disjoint sets also used amortized runtime; WQU with path compression still has Θ(log(n)) runtime in the worst case, but Θ(α(n)) amortized runtime.</a:t>
            </a:r>
            <a:endParaRPr/>
          </a:p>
        </p:txBody>
      </p:sp>
      <p:cxnSp>
        <p:nvCxnSpPr>
          <p:cNvPr id="647" name="Google Shape;647;p65"/>
          <p:cNvCxnSpPr/>
          <p:nvPr/>
        </p:nvCxnSpPr>
        <p:spPr>
          <a:xfrm>
            <a:off x="2909250" y="3832700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65"/>
          <p:cNvSpPr txBox="1"/>
          <p:nvPr/>
        </p:nvSpPr>
        <p:spPr>
          <a:xfrm>
            <a:off x="679275" y="3570523"/>
            <a:ext cx="21684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addLast is Θ(1) amortized</a:t>
            </a:r>
            <a:endParaRPr sz="1800"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5"/>
          <p:cNvSpPr txBox="1"/>
          <p:nvPr/>
        </p:nvSpPr>
        <p:spPr>
          <a:xfrm>
            <a:off x="4200600" y="2964000"/>
            <a:ext cx="42489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RFACTOR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Recursive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(Intuitive)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(Exact) (Bonus Video)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5" name="Google Shape;655;p6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Analysis</a:t>
            </a:r>
            <a:endParaRPr/>
          </a:p>
        </p:txBody>
      </p:sp>
      <p:sp>
        <p:nvSpPr>
          <p:cNvPr id="656" name="Google Shape;656;p6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1: Intuitive [no yellkey]</a:t>
            </a:r>
            <a:endParaRPr/>
          </a:p>
        </p:txBody>
      </p:sp>
      <p:sp>
        <p:nvSpPr>
          <p:cNvPr id="662" name="Google Shape;662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663" name="Google Shape;663;p67"/>
          <p:cNvSpPr txBox="1"/>
          <p:nvPr>
            <p:ph idx="1" type="body"/>
          </p:nvPr>
        </p:nvSpPr>
        <p:spPr>
          <a:xfrm>
            <a:off x="121500" y="2474200"/>
            <a:ext cx="84438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your intuition, give the order of growth of the runtime of this code as a function of N?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2</a:t>
            </a:r>
            <a:r>
              <a:rPr baseline="30000" lang="en"/>
              <a:t>N</a:t>
            </a:r>
            <a:endParaRPr baseline="30000"/>
          </a:p>
        </p:txBody>
      </p:sp>
      <p:grpSp>
        <p:nvGrpSpPr>
          <p:cNvPr id="664" name="Google Shape;664;p67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665" name="Google Shape;665;p67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66" name="Google Shape;666;p6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67" name="Google Shape;667;p6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68" name="Google Shape;668;p6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69" name="Google Shape;669;p6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70" name="Google Shape;670;p6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71" name="Google Shape;671;p6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72" name="Google Shape;672;p6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73" name="Google Shape;673;p67"/>
              <p:cNvCxnSpPr>
                <a:stCxn id="667" idx="0"/>
                <a:endCxn id="66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67"/>
              <p:cNvCxnSpPr>
                <a:stCxn id="668" idx="0"/>
                <a:endCxn id="66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67"/>
              <p:cNvCxnSpPr>
                <a:stCxn id="669" idx="0"/>
                <a:endCxn id="66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67"/>
              <p:cNvCxnSpPr>
                <a:stCxn id="667" idx="2"/>
                <a:endCxn id="67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67"/>
              <p:cNvCxnSpPr>
                <a:stCxn id="668" idx="2"/>
                <a:endCxn id="67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67"/>
              <p:cNvCxnSpPr>
                <a:stCxn id="668" idx="2"/>
                <a:endCxn id="67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9" name="Google Shape;679;p67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680" name="Google Shape;680;p6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81" name="Google Shape;681;p6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82" name="Google Shape;682;p6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83" name="Google Shape;683;p6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4" name="Google Shape;684;p6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5" name="Google Shape;685;p6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6" name="Google Shape;686;p6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87" name="Google Shape;687;p67"/>
              <p:cNvCxnSpPr>
                <a:stCxn id="681" idx="0"/>
                <a:endCxn id="68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67"/>
              <p:cNvCxnSpPr>
                <a:stCxn id="682" idx="0"/>
                <a:endCxn id="68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67"/>
              <p:cNvCxnSpPr>
                <a:stCxn id="683" idx="0"/>
                <a:endCxn id="68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67"/>
              <p:cNvCxnSpPr>
                <a:stCxn id="681" idx="2"/>
                <a:endCxn id="68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67"/>
              <p:cNvCxnSpPr>
                <a:stCxn id="682" idx="2"/>
                <a:endCxn id="68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67"/>
              <p:cNvCxnSpPr>
                <a:stCxn id="682" idx="2"/>
                <a:endCxn id="68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93" name="Google Shape;693;p67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694" name="Google Shape;694;p67"/>
            <p:cNvCxnSpPr>
              <a:stCxn id="693" idx="2"/>
              <a:endCxn id="66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67"/>
            <p:cNvCxnSpPr>
              <a:stCxn id="693" idx="2"/>
              <a:endCxn id="68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6" name="Google Shape;696;p67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1: Intuitive</a:t>
            </a:r>
            <a:endParaRPr/>
          </a:p>
        </p:txBody>
      </p:sp>
      <p:sp>
        <p:nvSpPr>
          <p:cNvPr id="702" name="Google Shape;702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703" name="Google Shape;703;p68"/>
          <p:cNvSpPr txBox="1"/>
          <p:nvPr>
            <p:ph idx="1" type="body"/>
          </p:nvPr>
        </p:nvSpPr>
        <p:spPr>
          <a:xfrm>
            <a:off x="121500" y="2474200"/>
            <a:ext cx="84438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your intuition, give the order of growth of the runtime of this code as a function of N?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2</a:t>
            </a:r>
            <a:r>
              <a:rPr b="1" baseline="30000" lang="en"/>
              <a:t>N</a:t>
            </a:r>
            <a:endParaRPr b="1" baseline="30000"/>
          </a:p>
        </p:txBody>
      </p:sp>
      <p:grpSp>
        <p:nvGrpSpPr>
          <p:cNvPr id="704" name="Google Shape;704;p68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705" name="Google Shape;705;p6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06" name="Google Shape;706;p6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07" name="Google Shape;707;p6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08" name="Google Shape;708;p6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09" name="Google Shape;709;p6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0" name="Google Shape;710;p6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1" name="Google Shape;711;p6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2" name="Google Shape;712;p6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13" name="Google Shape;713;p68"/>
              <p:cNvCxnSpPr>
                <a:stCxn id="707" idx="0"/>
                <a:endCxn id="70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68"/>
              <p:cNvCxnSpPr>
                <a:stCxn id="708" idx="0"/>
                <a:endCxn id="70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68"/>
              <p:cNvCxnSpPr>
                <a:stCxn id="709" idx="0"/>
                <a:endCxn id="70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68"/>
              <p:cNvCxnSpPr>
                <a:stCxn id="707" idx="2"/>
                <a:endCxn id="71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68"/>
              <p:cNvCxnSpPr>
                <a:stCxn id="708" idx="2"/>
                <a:endCxn id="71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68"/>
              <p:cNvCxnSpPr>
                <a:stCxn id="708" idx="2"/>
                <a:endCxn id="71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9" name="Google Shape;719;p68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20" name="Google Shape;720;p6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21" name="Google Shape;721;p6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22" name="Google Shape;722;p6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23" name="Google Shape;723;p6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4" name="Google Shape;724;p6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5" name="Google Shape;725;p6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6" name="Google Shape;726;p6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27" name="Google Shape;727;p68"/>
              <p:cNvCxnSpPr>
                <a:stCxn id="721" idx="0"/>
                <a:endCxn id="72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68"/>
              <p:cNvCxnSpPr>
                <a:stCxn id="722" idx="0"/>
                <a:endCxn id="72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68"/>
              <p:cNvCxnSpPr>
                <a:stCxn id="723" idx="0"/>
                <a:endCxn id="72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68"/>
              <p:cNvCxnSpPr>
                <a:stCxn id="721" idx="2"/>
                <a:endCxn id="72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68"/>
              <p:cNvCxnSpPr>
                <a:stCxn id="722" idx="2"/>
                <a:endCxn id="72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68"/>
              <p:cNvCxnSpPr>
                <a:stCxn id="722" idx="2"/>
                <a:endCxn id="72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33" name="Google Shape;733;p6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734" name="Google Shape;734;p68"/>
            <p:cNvCxnSpPr>
              <a:stCxn id="733" idx="2"/>
              <a:endCxn id="70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68"/>
            <p:cNvCxnSpPr>
              <a:stCxn id="733" idx="2"/>
              <a:endCxn id="72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6" name="Google Shape;736;p68"/>
          <p:cNvGrpSpPr/>
          <p:nvPr/>
        </p:nvGrpSpPr>
        <p:grpSpPr>
          <a:xfrm>
            <a:off x="1321875" y="3372140"/>
            <a:ext cx="3698689" cy="1525742"/>
            <a:chOff x="4866600" y="3068225"/>
            <a:chExt cx="3698689" cy="1525742"/>
          </a:xfrm>
        </p:grpSpPr>
        <p:grpSp>
          <p:nvGrpSpPr>
            <p:cNvPr id="737" name="Google Shape;737;p6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38" name="Google Shape;738;p6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39" name="Google Shape;739;p6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40" name="Google Shape;740;p6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41" name="Google Shape;741;p6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2" name="Google Shape;742;p6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3" name="Google Shape;743;p6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4" name="Google Shape;744;p6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45" name="Google Shape;745;p68"/>
              <p:cNvCxnSpPr>
                <a:stCxn id="739" idx="0"/>
                <a:endCxn id="73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68"/>
              <p:cNvCxnSpPr>
                <a:stCxn id="740" idx="0"/>
                <a:endCxn id="73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68"/>
              <p:cNvCxnSpPr>
                <a:stCxn id="741" idx="0"/>
                <a:endCxn id="73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68"/>
              <p:cNvCxnSpPr>
                <a:stCxn id="739" idx="2"/>
                <a:endCxn id="74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68"/>
              <p:cNvCxnSpPr>
                <a:stCxn id="740" idx="2"/>
                <a:endCxn id="74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68"/>
              <p:cNvCxnSpPr>
                <a:stCxn id="740" idx="2"/>
                <a:endCxn id="74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1" name="Google Shape;751;p68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52" name="Google Shape;752;p6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53" name="Google Shape;753;p6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54" name="Google Shape;754;p6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55" name="Google Shape;755;p6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6" name="Google Shape;756;p6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7" name="Google Shape;757;p6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8" name="Google Shape;758;p6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59" name="Google Shape;759;p68"/>
              <p:cNvCxnSpPr>
                <a:stCxn id="753" idx="0"/>
                <a:endCxn id="75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68"/>
              <p:cNvCxnSpPr>
                <a:stCxn id="754" idx="0"/>
                <a:endCxn id="75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68"/>
              <p:cNvCxnSpPr>
                <a:stCxn id="755" idx="0"/>
                <a:endCxn id="75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68"/>
              <p:cNvCxnSpPr>
                <a:stCxn id="753" idx="2"/>
                <a:endCxn id="75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68"/>
              <p:cNvCxnSpPr>
                <a:stCxn id="754" idx="2"/>
                <a:endCxn id="75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68"/>
              <p:cNvCxnSpPr>
                <a:stCxn id="754" idx="2"/>
                <a:endCxn id="75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65" name="Google Shape;765;p6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766" name="Google Shape;766;p68"/>
            <p:cNvCxnSpPr>
              <a:stCxn id="765" idx="2"/>
              <a:endCxn id="738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68"/>
            <p:cNvCxnSpPr>
              <a:stCxn id="765" idx="2"/>
              <a:endCxn id="752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8" name="Google Shape;768;p68"/>
          <p:cNvSpPr/>
          <p:nvPr/>
        </p:nvSpPr>
        <p:spPr>
          <a:xfrm>
            <a:off x="4525150" y="29764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69" name="Google Shape;769;p68"/>
          <p:cNvCxnSpPr>
            <a:stCxn id="768" idx="2"/>
            <a:endCxn id="765" idx="0"/>
          </p:cNvCxnSpPr>
          <p:nvPr/>
        </p:nvCxnSpPr>
        <p:spPr>
          <a:xfrm flipH="1">
            <a:off x="3170800" y="3240764"/>
            <a:ext cx="1521300" cy="13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68"/>
          <p:cNvCxnSpPr>
            <a:stCxn id="768" idx="2"/>
            <a:endCxn id="733" idx="0"/>
          </p:cNvCxnSpPr>
          <p:nvPr/>
        </p:nvCxnSpPr>
        <p:spPr>
          <a:xfrm>
            <a:off x="4692100" y="3240764"/>
            <a:ext cx="2271900" cy="13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68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772" name="Google Shape;772;p68"/>
          <p:cNvSpPr txBox="1"/>
          <p:nvPr/>
        </p:nvSpPr>
        <p:spPr>
          <a:xfrm>
            <a:off x="6964000" y="954725"/>
            <a:ext cx="2087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N</a:t>
            </a:r>
            <a:r>
              <a:rPr lang="en"/>
              <a:t>: Every time we increase N by 1, we double the work!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</a:t>
            </a:r>
            <a:endParaRPr/>
          </a:p>
        </p:txBody>
      </p:sp>
      <p:sp>
        <p:nvSpPr>
          <p:cNvPr id="778" name="Google Shape;778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779" name="Google Shape;779;p69"/>
          <p:cNvSpPr txBox="1"/>
          <p:nvPr>
            <p:ph idx="1" type="body"/>
          </p:nvPr>
        </p:nvSpPr>
        <p:spPr>
          <a:xfrm>
            <a:off x="121500" y="2398000"/>
            <a:ext cx="84438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</a:t>
            </a:r>
            <a:r>
              <a:rPr lang="en"/>
              <a:t>function call does a constant amount of work (not counting recursive calls), so C(N) ∈ Θ(R(N))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C(1)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C(2) = 1 + 2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C(3) = 1 + 2 + 4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69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781" name="Google Shape;781;p69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82" name="Google Shape;782;p6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83" name="Google Shape;783;p6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84" name="Google Shape;784;p6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85" name="Google Shape;785;p6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86" name="Google Shape;786;p6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87" name="Google Shape;787;p6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88" name="Google Shape;788;p6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89" name="Google Shape;789;p69"/>
              <p:cNvCxnSpPr>
                <a:stCxn id="783" idx="0"/>
                <a:endCxn id="78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69"/>
              <p:cNvCxnSpPr>
                <a:stCxn id="784" idx="0"/>
                <a:endCxn id="78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69"/>
              <p:cNvCxnSpPr>
                <a:stCxn id="785" idx="0"/>
                <a:endCxn id="78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69"/>
              <p:cNvCxnSpPr>
                <a:stCxn id="783" idx="2"/>
                <a:endCxn id="78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69"/>
              <p:cNvCxnSpPr>
                <a:stCxn id="784" idx="2"/>
                <a:endCxn id="78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69"/>
              <p:cNvCxnSpPr>
                <a:stCxn id="784" idx="2"/>
                <a:endCxn id="78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5" name="Google Shape;795;p69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96" name="Google Shape;796;p6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97" name="Google Shape;797;p6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98" name="Google Shape;798;p6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99" name="Google Shape;799;p6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0" name="Google Shape;800;p6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1" name="Google Shape;801;p6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2" name="Google Shape;802;p6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03" name="Google Shape;803;p69"/>
              <p:cNvCxnSpPr>
                <a:stCxn id="797" idx="0"/>
                <a:endCxn id="79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69"/>
              <p:cNvCxnSpPr>
                <a:stCxn id="798" idx="0"/>
                <a:endCxn id="79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69"/>
              <p:cNvCxnSpPr>
                <a:stCxn id="799" idx="0"/>
                <a:endCxn id="79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69"/>
              <p:cNvCxnSpPr>
                <a:stCxn id="797" idx="2"/>
                <a:endCxn id="80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69"/>
              <p:cNvCxnSpPr>
                <a:stCxn id="798" idx="2"/>
                <a:endCxn id="80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69"/>
              <p:cNvCxnSpPr>
                <a:stCxn id="798" idx="2"/>
                <a:endCxn id="80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09" name="Google Shape;809;p69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810" name="Google Shape;810;p69"/>
            <p:cNvCxnSpPr>
              <a:stCxn id="809" idx="2"/>
              <a:endCxn id="782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69"/>
            <p:cNvCxnSpPr>
              <a:stCxn id="809" idx="2"/>
              <a:endCxn id="79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2" name="Google Shape;812;p69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/happy</a:t>
            </a:r>
            <a:endParaRPr/>
          </a:p>
        </p:txBody>
      </p:sp>
      <p:sp>
        <p:nvSpPr>
          <p:cNvPr id="818" name="Google Shape;818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819" name="Google Shape;819;p70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C(3) = 1 + 2 + 4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1 + 2 + 4 + … + 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final term of the sum?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grpSp>
        <p:nvGrpSpPr>
          <p:cNvPr id="820" name="Google Shape;820;p70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821" name="Google Shape;821;p70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822" name="Google Shape;822;p7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823" name="Google Shape;823;p7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24" name="Google Shape;824;p7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25" name="Google Shape;825;p7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26" name="Google Shape;826;p7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27" name="Google Shape;827;p7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28" name="Google Shape;828;p7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29" name="Google Shape;829;p70"/>
              <p:cNvCxnSpPr>
                <a:stCxn id="823" idx="0"/>
                <a:endCxn id="82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70"/>
              <p:cNvCxnSpPr>
                <a:stCxn id="824" idx="0"/>
                <a:endCxn id="82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70"/>
              <p:cNvCxnSpPr>
                <a:stCxn id="825" idx="0"/>
                <a:endCxn id="82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70"/>
              <p:cNvCxnSpPr>
                <a:stCxn id="823" idx="2"/>
                <a:endCxn id="82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70"/>
              <p:cNvCxnSpPr>
                <a:stCxn id="824" idx="2"/>
                <a:endCxn id="82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70"/>
              <p:cNvCxnSpPr>
                <a:stCxn id="824" idx="2"/>
                <a:endCxn id="82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5" name="Google Shape;835;p70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836" name="Google Shape;836;p7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837" name="Google Shape;837;p7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38" name="Google Shape;838;p7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39" name="Google Shape;839;p7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40" name="Google Shape;840;p7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41" name="Google Shape;841;p7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42" name="Google Shape;842;p7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43" name="Google Shape;843;p70"/>
              <p:cNvCxnSpPr>
                <a:stCxn id="837" idx="0"/>
                <a:endCxn id="83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70"/>
              <p:cNvCxnSpPr>
                <a:stCxn id="838" idx="0"/>
                <a:endCxn id="83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5" name="Google Shape;845;p70"/>
              <p:cNvCxnSpPr>
                <a:stCxn id="839" idx="0"/>
                <a:endCxn id="83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6" name="Google Shape;846;p70"/>
              <p:cNvCxnSpPr>
                <a:stCxn id="837" idx="2"/>
                <a:endCxn id="84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p70"/>
              <p:cNvCxnSpPr>
                <a:stCxn id="838" idx="2"/>
                <a:endCxn id="84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8" name="Google Shape;848;p70"/>
              <p:cNvCxnSpPr>
                <a:stCxn id="838" idx="2"/>
                <a:endCxn id="84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49" name="Google Shape;849;p70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850" name="Google Shape;850;p70"/>
            <p:cNvCxnSpPr>
              <a:stCxn id="849" idx="2"/>
              <a:endCxn id="822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70"/>
            <p:cNvCxnSpPr>
              <a:stCxn id="849" idx="2"/>
              <a:endCxn id="83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2" name="Google Shape;852;p70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853" name="Google Shape;853;p70"/>
          <p:cNvSpPr txBox="1"/>
          <p:nvPr/>
        </p:nvSpPr>
        <p:spPr>
          <a:xfrm>
            <a:off x="2238050" y="3747375"/>
            <a:ext cx="15495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  2</a:t>
            </a:r>
            <a:r>
              <a:rPr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E.  2</a:t>
            </a:r>
            <a:r>
              <a:rPr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</a:t>
            </a:r>
            <a:endParaRPr/>
          </a:p>
        </p:txBody>
      </p:sp>
      <p:sp>
        <p:nvSpPr>
          <p:cNvPr id="859" name="Google Shape;859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860" name="Google Shape;860;p71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C(3) = 1 + 2 + 4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1 + 2 + 4 + … + 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final term of the sum?</a:t>
            </a:r>
            <a:endParaRPr/>
          </a:p>
        </p:txBody>
      </p:sp>
      <p:grpSp>
        <p:nvGrpSpPr>
          <p:cNvPr id="861" name="Google Shape;861;p71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862" name="Google Shape;862;p71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863" name="Google Shape;863;p7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864" name="Google Shape;864;p7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65" name="Google Shape;865;p7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66" name="Google Shape;866;p7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7" name="Google Shape;867;p7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8" name="Google Shape;868;p7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9" name="Google Shape;869;p71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70" name="Google Shape;870;p71"/>
              <p:cNvCxnSpPr>
                <a:stCxn id="864" idx="0"/>
                <a:endCxn id="86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71"/>
              <p:cNvCxnSpPr>
                <a:stCxn id="865" idx="0"/>
                <a:endCxn id="86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71"/>
              <p:cNvCxnSpPr>
                <a:stCxn id="866" idx="0"/>
                <a:endCxn id="86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71"/>
              <p:cNvCxnSpPr>
                <a:stCxn id="864" idx="2"/>
                <a:endCxn id="86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71"/>
              <p:cNvCxnSpPr>
                <a:stCxn id="865" idx="2"/>
                <a:endCxn id="86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71"/>
              <p:cNvCxnSpPr>
                <a:stCxn id="865" idx="2"/>
                <a:endCxn id="86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76" name="Google Shape;876;p71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877" name="Google Shape;877;p7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878" name="Google Shape;878;p7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79" name="Google Shape;879;p7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80" name="Google Shape;880;p7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81" name="Google Shape;881;p7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82" name="Google Shape;882;p7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83" name="Google Shape;883;p71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84" name="Google Shape;884;p71"/>
              <p:cNvCxnSpPr>
                <a:stCxn id="878" idx="0"/>
                <a:endCxn id="87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71"/>
              <p:cNvCxnSpPr>
                <a:stCxn id="879" idx="0"/>
                <a:endCxn id="87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71"/>
              <p:cNvCxnSpPr>
                <a:stCxn id="880" idx="0"/>
                <a:endCxn id="87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71"/>
              <p:cNvCxnSpPr>
                <a:stCxn id="878" idx="2"/>
                <a:endCxn id="88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71"/>
              <p:cNvCxnSpPr>
                <a:stCxn id="879" idx="2"/>
                <a:endCxn id="88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71"/>
              <p:cNvCxnSpPr>
                <a:stCxn id="879" idx="2"/>
                <a:endCxn id="88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90" name="Google Shape;890;p71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891" name="Google Shape;891;p71"/>
            <p:cNvCxnSpPr>
              <a:stCxn id="890" idx="2"/>
              <a:endCxn id="86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71"/>
            <p:cNvCxnSpPr>
              <a:stCxn id="890" idx="2"/>
              <a:endCxn id="87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3" name="Google Shape;893;p71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894" name="Google Shape;894;p71"/>
          <p:cNvSpPr txBox="1"/>
          <p:nvPr/>
        </p:nvSpPr>
        <p:spPr>
          <a:xfrm>
            <a:off x="2238050" y="3975975"/>
            <a:ext cx="15495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  2</a:t>
            </a:r>
            <a:r>
              <a:rPr b="1"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</a:t>
            </a:r>
            <a:endParaRPr/>
          </a:p>
        </p:txBody>
      </p:sp>
      <p:sp>
        <p:nvSpPr>
          <p:cNvPr id="900" name="Google Shape;900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901" name="Google Shape;901;p72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simple expression for C(N).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2" name="Google Shape;902;p72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903" name="Google Shape;903;p72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904" name="Google Shape;904;p7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05" name="Google Shape;905;p7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06" name="Google Shape;906;p7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07" name="Google Shape;907;p7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8" name="Google Shape;908;p7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9" name="Google Shape;909;p7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10" name="Google Shape;910;p72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911" name="Google Shape;911;p72"/>
              <p:cNvCxnSpPr>
                <a:stCxn id="905" idx="0"/>
                <a:endCxn id="90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72"/>
              <p:cNvCxnSpPr>
                <a:stCxn id="906" idx="0"/>
                <a:endCxn id="90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72"/>
              <p:cNvCxnSpPr>
                <a:stCxn id="907" idx="0"/>
                <a:endCxn id="90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72"/>
              <p:cNvCxnSpPr>
                <a:stCxn id="905" idx="2"/>
                <a:endCxn id="90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72"/>
              <p:cNvCxnSpPr>
                <a:stCxn id="906" idx="2"/>
                <a:endCxn id="90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72"/>
              <p:cNvCxnSpPr>
                <a:stCxn id="906" idx="2"/>
                <a:endCxn id="91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7" name="Google Shape;917;p72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918" name="Google Shape;918;p7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19" name="Google Shape;919;p7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20" name="Google Shape;920;p7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21" name="Google Shape;921;p7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2" name="Google Shape;922;p7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3" name="Google Shape;923;p7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4" name="Google Shape;924;p72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925" name="Google Shape;925;p72"/>
              <p:cNvCxnSpPr>
                <a:stCxn id="919" idx="0"/>
                <a:endCxn id="91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72"/>
              <p:cNvCxnSpPr>
                <a:stCxn id="920" idx="0"/>
                <a:endCxn id="91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72"/>
              <p:cNvCxnSpPr>
                <a:stCxn id="921" idx="0"/>
                <a:endCxn id="91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72"/>
              <p:cNvCxnSpPr>
                <a:stCxn id="919" idx="2"/>
                <a:endCxn id="92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72"/>
              <p:cNvCxnSpPr>
                <a:stCxn id="920" idx="2"/>
                <a:endCxn id="92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72"/>
              <p:cNvCxnSpPr>
                <a:stCxn id="920" idx="2"/>
                <a:endCxn id="92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31" name="Google Shape;931;p72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932" name="Google Shape;932;p72"/>
            <p:cNvCxnSpPr>
              <a:stCxn id="931" idx="2"/>
              <a:endCxn id="90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72"/>
            <p:cNvCxnSpPr>
              <a:stCxn id="931" idx="2"/>
              <a:endCxn id="918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4" name="Google Shape;934;p72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1: Based on Exact Count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number of operations: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1 unit of work</a:t>
            </a:r>
            <a:endParaRPr sz="1900">
              <a:solidFill>
                <a:srgbClr val="33333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454250" y="3284675"/>
            <a:ext cx="5783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= 1 + 2 + 3 + … + (N - 3) + (N - 2) + (N - 1) = N(N-1)/2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2" name="Google Shape;192;p28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193" name="Google Shape;193;p28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197" name="Google Shape;197;p28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1656400"/>
                <a:gridCol w="16564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count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aseline="30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99" name="Google Shape;199;p28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Worst case runtime: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Θ(N</a:t>
            </a:r>
            <a:r>
              <a:rPr baseline="30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</a:t>
            </a:r>
            <a:endParaRPr/>
          </a:p>
        </p:txBody>
      </p:sp>
      <p:sp>
        <p:nvSpPr>
          <p:cNvPr id="940" name="Google Shape;940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941" name="Google Shape;941;p73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simple expression for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2(2</a:t>
            </a:r>
            <a:r>
              <a:rPr baseline="30000" lang="en"/>
              <a:t>N-1</a:t>
            </a:r>
            <a:r>
              <a:rPr lang="en"/>
              <a:t>)</a:t>
            </a:r>
            <a:r>
              <a:rPr baseline="30000" lang="en"/>
              <a:t> </a:t>
            </a:r>
            <a:r>
              <a:rPr lang="en"/>
              <a:t>- 1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2</a:t>
            </a:r>
            <a:r>
              <a:rPr baseline="30000" lang="en"/>
              <a:t>N</a:t>
            </a:r>
            <a:r>
              <a:rPr lang="en"/>
              <a:t>-1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73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943" name="Google Shape;943;p73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944" name="Google Shape;944;p7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45" name="Google Shape;945;p7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46" name="Google Shape;946;p7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47" name="Google Shape;947;p7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48" name="Google Shape;948;p7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49" name="Google Shape;949;p7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50" name="Google Shape;950;p7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951" name="Google Shape;951;p73"/>
              <p:cNvCxnSpPr>
                <a:stCxn id="945" idx="0"/>
                <a:endCxn id="94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73"/>
              <p:cNvCxnSpPr>
                <a:stCxn id="946" idx="0"/>
                <a:endCxn id="94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73"/>
              <p:cNvCxnSpPr>
                <a:stCxn id="947" idx="0"/>
                <a:endCxn id="94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73"/>
              <p:cNvCxnSpPr>
                <a:stCxn id="945" idx="2"/>
                <a:endCxn id="94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73"/>
              <p:cNvCxnSpPr>
                <a:stCxn id="946" idx="2"/>
                <a:endCxn id="94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73"/>
              <p:cNvCxnSpPr>
                <a:stCxn id="946" idx="2"/>
                <a:endCxn id="95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7" name="Google Shape;957;p73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958" name="Google Shape;958;p7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59" name="Google Shape;959;p7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60" name="Google Shape;960;p7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61" name="Google Shape;961;p7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62" name="Google Shape;962;p7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63" name="Google Shape;963;p7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64" name="Google Shape;964;p7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965" name="Google Shape;965;p73"/>
              <p:cNvCxnSpPr>
                <a:stCxn id="959" idx="0"/>
                <a:endCxn id="95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73"/>
              <p:cNvCxnSpPr>
                <a:stCxn id="960" idx="0"/>
                <a:endCxn id="95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73"/>
              <p:cNvCxnSpPr>
                <a:stCxn id="961" idx="0"/>
                <a:endCxn id="95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73"/>
              <p:cNvCxnSpPr>
                <a:stCxn id="959" idx="2"/>
                <a:endCxn id="96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73"/>
              <p:cNvCxnSpPr>
                <a:stCxn id="960" idx="2"/>
                <a:endCxn id="96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73"/>
              <p:cNvCxnSpPr>
                <a:stCxn id="960" idx="2"/>
                <a:endCxn id="96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71" name="Google Shape;971;p73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972" name="Google Shape;972;p73"/>
            <p:cNvCxnSpPr>
              <a:stCxn id="971" idx="2"/>
              <a:endCxn id="94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73"/>
            <p:cNvCxnSpPr>
              <a:stCxn id="971" idx="2"/>
              <a:endCxn id="958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4" name="Google Shape;974;p73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</a:t>
            </a:r>
            <a:endParaRPr/>
          </a:p>
        </p:txBody>
      </p:sp>
      <p:sp>
        <p:nvSpPr>
          <p:cNvPr id="980" name="Google Shape;980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981" name="Google Shape;981;p74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Solving, we get C(N) = 2</a:t>
            </a:r>
            <a:r>
              <a:rPr baseline="30000" lang="en"/>
              <a:t>N </a:t>
            </a:r>
            <a:r>
              <a:rPr lang="en"/>
              <a:t>- 1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work during each call is constant: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R(N) =  Θ(2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</p:txBody>
      </p:sp>
      <p:grpSp>
        <p:nvGrpSpPr>
          <p:cNvPr id="982" name="Google Shape;982;p74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983" name="Google Shape;983;p7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984" name="Google Shape;984;p7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85" name="Google Shape;985;p7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86" name="Google Shape;986;p7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87" name="Google Shape;987;p7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88" name="Google Shape;988;p7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89" name="Google Shape;989;p7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90" name="Google Shape;990;p7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991" name="Google Shape;991;p74"/>
              <p:cNvCxnSpPr>
                <a:stCxn id="985" idx="0"/>
                <a:endCxn id="98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2" name="Google Shape;992;p74"/>
              <p:cNvCxnSpPr>
                <a:stCxn id="986" idx="0"/>
                <a:endCxn id="98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3" name="Google Shape;993;p74"/>
              <p:cNvCxnSpPr>
                <a:stCxn id="987" idx="0"/>
                <a:endCxn id="98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4" name="Google Shape;994;p74"/>
              <p:cNvCxnSpPr>
                <a:stCxn id="985" idx="2"/>
                <a:endCxn id="98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5" name="Google Shape;995;p74"/>
              <p:cNvCxnSpPr>
                <a:stCxn id="986" idx="2"/>
                <a:endCxn id="98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6" name="Google Shape;996;p74"/>
              <p:cNvCxnSpPr>
                <a:stCxn id="986" idx="2"/>
                <a:endCxn id="99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7" name="Google Shape;997;p74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998" name="Google Shape;998;p7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99" name="Google Shape;999;p7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000" name="Google Shape;1000;p7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001" name="Google Shape;1001;p7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02" name="Google Shape;1002;p7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03" name="Google Shape;1003;p7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04" name="Google Shape;1004;p7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005" name="Google Shape;1005;p74"/>
              <p:cNvCxnSpPr>
                <a:stCxn id="999" idx="0"/>
                <a:endCxn id="99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74"/>
              <p:cNvCxnSpPr>
                <a:stCxn id="1000" idx="0"/>
                <a:endCxn id="99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74"/>
              <p:cNvCxnSpPr>
                <a:stCxn id="1001" idx="0"/>
                <a:endCxn id="99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74"/>
              <p:cNvCxnSpPr>
                <a:stCxn id="999" idx="2"/>
                <a:endCxn id="100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74"/>
              <p:cNvCxnSpPr>
                <a:stCxn id="1000" idx="2"/>
                <a:endCxn id="100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74"/>
              <p:cNvCxnSpPr>
                <a:stCxn id="1000" idx="2"/>
                <a:endCxn id="100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11" name="Google Shape;1011;p7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1012" name="Google Shape;1012;p74"/>
            <p:cNvCxnSpPr>
              <a:stCxn id="1011" idx="2"/>
              <a:endCxn id="98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74"/>
            <p:cNvCxnSpPr>
              <a:stCxn id="1011" idx="2"/>
              <a:endCxn id="998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4" name="Google Shape;1014;p74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 minor change</a:t>
            </a:r>
            <a:endParaRPr/>
          </a:p>
        </p:txBody>
      </p:sp>
      <p:sp>
        <p:nvSpPr>
          <p:cNvPr id="1020" name="Google Shape;1020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021" name="Google Shape;1021;p75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we make this tiny change?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C(0)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C(1)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C(2) = 1+1+1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C(3) = 1+1+2+1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?????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simple expression for C(N).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5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fib(n-1) + fib(n-2);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1023" name="Google Shape;1023;p75"/>
          <p:cNvSpPr/>
          <p:nvPr/>
        </p:nvSpPr>
        <p:spPr>
          <a:xfrm>
            <a:off x="7773300" y="38576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24" name="Google Shape;1024;p75"/>
          <p:cNvSpPr/>
          <p:nvPr/>
        </p:nvSpPr>
        <p:spPr>
          <a:xfrm>
            <a:off x="7316100" y="42386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5" name="Google Shape;1025;p75"/>
          <p:cNvSpPr/>
          <p:nvPr/>
        </p:nvSpPr>
        <p:spPr>
          <a:xfrm>
            <a:off x="8230500" y="42386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26" name="Google Shape;1026;p75"/>
          <p:cNvCxnSpPr>
            <a:stCxn id="1024" idx="0"/>
            <a:endCxn id="1023" idx="2"/>
          </p:cNvCxnSpPr>
          <p:nvPr/>
        </p:nvCxnSpPr>
        <p:spPr>
          <a:xfrm flipH="1" rot="10800000">
            <a:off x="74830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75"/>
          <p:cNvCxnSpPr>
            <a:stCxn id="1025" idx="0"/>
            <a:endCxn id="1023" idx="2"/>
          </p:cNvCxnSpPr>
          <p:nvPr/>
        </p:nvCxnSpPr>
        <p:spPr>
          <a:xfrm rot="10800000">
            <a:off x="79402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75"/>
          <p:cNvSpPr/>
          <p:nvPr/>
        </p:nvSpPr>
        <p:spPr>
          <a:xfrm>
            <a:off x="6796925" y="33721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029" name="Google Shape;1029;p75"/>
          <p:cNvCxnSpPr>
            <a:stCxn id="1028" idx="2"/>
            <a:endCxn id="1030" idx="0"/>
          </p:cNvCxnSpPr>
          <p:nvPr/>
        </p:nvCxnSpPr>
        <p:spPr>
          <a:xfrm flipH="1">
            <a:off x="6004175" y="3636440"/>
            <a:ext cx="959700" cy="2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75"/>
          <p:cNvCxnSpPr>
            <a:stCxn id="1028" idx="2"/>
            <a:endCxn id="1023" idx="0"/>
          </p:cNvCxnSpPr>
          <p:nvPr/>
        </p:nvCxnSpPr>
        <p:spPr>
          <a:xfrm>
            <a:off x="6963875" y="3636440"/>
            <a:ext cx="976500" cy="2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75"/>
          <p:cNvSpPr/>
          <p:nvPr/>
        </p:nvSpPr>
        <p:spPr>
          <a:xfrm>
            <a:off x="5837300" y="3851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32" name="Google Shape;1032;p75"/>
          <p:cNvSpPr/>
          <p:nvPr/>
        </p:nvSpPr>
        <p:spPr>
          <a:xfrm>
            <a:off x="5380100" y="4232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33" name="Google Shape;1033;p75"/>
          <p:cNvSpPr/>
          <p:nvPr/>
        </p:nvSpPr>
        <p:spPr>
          <a:xfrm>
            <a:off x="6294500" y="4232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4" name="Google Shape;1034;p75"/>
          <p:cNvSpPr/>
          <p:nvPr/>
        </p:nvSpPr>
        <p:spPr>
          <a:xfrm>
            <a:off x="5114975" y="4621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5" name="Google Shape;1035;p75"/>
          <p:cNvSpPr/>
          <p:nvPr/>
        </p:nvSpPr>
        <p:spPr>
          <a:xfrm>
            <a:off x="5593518" y="4626958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36" name="Google Shape;1036;p75"/>
          <p:cNvCxnSpPr>
            <a:stCxn id="1032" idx="0"/>
            <a:endCxn id="1030" idx="2"/>
          </p:cNvCxnSpPr>
          <p:nvPr/>
        </p:nvCxnSpPr>
        <p:spPr>
          <a:xfrm flipH="1" rot="10800000">
            <a:off x="55470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75"/>
          <p:cNvCxnSpPr>
            <a:stCxn id="1033" idx="0"/>
            <a:endCxn id="1030" idx="2"/>
          </p:cNvCxnSpPr>
          <p:nvPr/>
        </p:nvCxnSpPr>
        <p:spPr>
          <a:xfrm rot="10800000">
            <a:off x="60042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75"/>
          <p:cNvCxnSpPr>
            <a:stCxn id="1034" idx="0"/>
            <a:endCxn id="1032" idx="2"/>
          </p:cNvCxnSpPr>
          <p:nvPr/>
        </p:nvCxnSpPr>
        <p:spPr>
          <a:xfrm flipH="1" rot="10800000">
            <a:off x="5281925" y="4496240"/>
            <a:ext cx="265200" cy="12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75"/>
          <p:cNvCxnSpPr>
            <a:stCxn id="1032" idx="2"/>
            <a:endCxn id="1035" idx="0"/>
          </p:cNvCxnSpPr>
          <p:nvPr/>
        </p:nvCxnSpPr>
        <p:spPr>
          <a:xfrm>
            <a:off x="5547050" y="4496340"/>
            <a:ext cx="213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 minor change (Out of Scope)</a:t>
            </a:r>
            <a:endParaRPr/>
          </a:p>
        </p:txBody>
      </p:sp>
      <p:sp>
        <p:nvSpPr>
          <p:cNvPr id="1045" name="Google Shape;1045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046" name="Google Shape;1046;p76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this one, we'll have to be a bit more creative: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fib(n) returns the nth Fibonacci number F</a:t>
            </a:r>
            <a:r>
              <a:rPr baseline="-25000" lang="en"/>
              <a:t>n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tree on the right, there are F</a:t>
            </a:r>
            <a:r>
              <a:rPr baseline="-25000" lang="en"/>
              <a:t>n</a:t>
            </a:r>
            <a:r>
              <a:rPr lang="en"/>
              <a:t> yellow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Why? Each leaf adds 1 to the final 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tree on the right, there are F</a:t>
            </a:r>
            <a:r>
              <a:rPr baseline="-25000" lang="en"/>
              <a:t>n</a:t>
            </a:r>
            <a:r>
              <a:rPr lang="en"/>
              <a:t>-1 green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Why? To sum k 1s, we do k-1 +s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C(N) = # yellow + # green = 2(F</a:t>
            </a:r>
            <a:r>
              <a:rPr baseline="-25000" lang="en"/>
              <a:t>N</a:t>
            </a:r>
            <a:r>
              <a:rPr lang="en"/>
              <a:t>)-1 = Θ(F</a:t>
            </a:r>
            <a:r>
              <a:rPr baseline="-25000" lang="en"/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6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fib(n-1) + fib(n-2);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1048" name="Google Shape;1048;p76"/>
          <p:cNvSpPr/>
          <p:nvPr/>
        </p:nvSpPr>
        <p:spPr>
          <a:xfrm>
            <a:off x="7773300" y="38576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9" name="Google Shape;1049;p76"/>
          <p:cNvSpPr/>
          <p:nvPr/>
        </p:nvSpPr>
        <p:spPr>
          <a:xfrm>
            <a:off x="7316100" y="4238664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0" name="Google Shape;1050;p76"/>
          <p:cNvSpPr/>
          <p:nvPr/>
        </p:nvSpPr>
        <p:spPr>
          <a:xfrm>
            <a:off x="8230500" y="4238664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51" name="Google Shape;1051;p76"/>
          <p:cNvCxnSpPr>
            <a:stCxn id="1049" idx="0"/>
            <a:endCxn id="1048" idx="2"/>
          </p:cNvCxnSpPr>
          <p:nvPr/>
        </p:nvCxnSpPr>
        <p:spPr>
          <a:xfrm flipH="1" rot="10800000">
            <a:off x="74830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76"/>
          <p:cNvCxnSpPr>
            <a:stCxn id="1050" idx="0"/>
            <a:endCxn id="1048" idx="2"/>
          </p:cNvCxnSpPr>
          <p:nvPr/>
        </p:nvCxnSpPr>
        <p:spPr>
          <a:xfrm rot="10800000">
            <a:off x="79402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3" name="Google Shape;1053;p76"/>
          <p:cNvSpPr/>
          <p:nvPr/>
        </p:nvSpPr>
        <p:spPr>
          <a:xfrm>
            <a:off x="6796925" y="33721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054" name="Google Shape;1054;p76"/>
          <p:cNvCxnSpPr>
            <a:stCxn id="1053" idx="2"/>
            <a:endCxn id="1055" idx="0"/>
          </p:cNvCxnSpPr>
          <p:nvPr/>
        </p:nvCxnSpPr>
        <p:spPr>
          <a:xfrm flipH="1">
            <a:off x="6004175" y="3636440"/>
            <a:ext cx="959700" cy="2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76"/>
          <p:cNvCxnSpPr>
            <a:stCxn id="1053" idx="2"/>
            <a:endCxn id="1048" idx="0"/>
          </p:cNvCxnSpPr>
          <p:nvPr/>
        </p:nvCxnSpPr>
        <p:spPr>
          <a:xfrm>
            <a:off x="6963875" y="3636440"/>
            <a:ext cx="976500" cy="2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5" name="Google Shape;1055;p76"/>
          <p:cNvSpPr/>
          <p:nvPr/>
        </p:nvSpPr>
        <p:spPr>
          <a:xfrm>
            <a:off x="5837300" y="3851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57" name="Google Shape;1057;p76"/>
          <p:cNvSpPr/>
          <p:nvPr/>
        </p:nvSpPr>
        <p:spPr>
          <a:xfrm>
            <a:off x="5380100" y="4232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58" name="Google Shape;1058;p76"/>
          <p:cNvSpPr/>
          <p:nvPr/>
        </p:nvSpPr>
        <p:spPr>
          <a:xfrm>
            <a:off x="6294500" y="4232040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9" name="Google Shape;1059;p76"/>
          <p:cNvSpPr/>
          <p:nvPr/>
        </p:nvSpPr>
        <p:spPr>
          <a:xfrm>
            <a:off x="5114975" y="4621040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0" name="Google Shape;1060;p76"/>
          <p:cNvSpPr/>
          <p:nvPr/>
        </p:nvSpPr>
        <p:spPr>
          <a:xfrm>
            <a:off x="5593518" y="4626958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61" name="Google Shape;1061;p76"/>
          <p:cNvCxnSpPr>
            <a:stCxn id="1057" idx="0"/>
            <a:endCxn id="1055" idx="2"/>
          </p:cNvCxnSpPr>
          <p:nvPr/>
        </p:nvCxnSpPr>
        <p:spPr>
          <a:xfrm flipH="1" rot="10800000">
            <a:off x="55470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76"/>
          <p:cNvCxnSpPr>
            <a:stCxn id="1058" idx="0"/>
            <a:endCxn id="1055" idx="2"/>
          </p:cNvCxnSpPr>
          <p:nvPr/>
        </p:nvCxnSpPr>
        <p:spPr>
          <a:xfrm rot="10800000">
            <a:off x="60042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76"/>
          <p:cNvCxnSpPr>
            <a:stCxn id="1059" idx="0"/>
            <a:endCxn id="1057" idx="2"/>
          </p:cNvCxnSpPr>
          <p:nvPr/>
        </p:nvCxnSpPr>
        <p:spPr>
          <a:xfrm flipH="1" rot="10800000">
            <a:off x="5281925" y="4496240"/>
            <a:ext cx="265200" cy="12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76"/>
          <p:cNvCxnSpPr>
            <a:stCxn id="1057" idx="2"/>
            <a:endCxn id="1060" idx="0"/>
          </p:cNvCxnSpPr>
          <p:nvPr/>
        </p:nvCxnSpPr>
        <p:spPr>
          <a:xfrm>
            <a:off x="5547050" y="4496340"/>
            <a:ext cx="213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 minor change (Out of Scope)</a:t>
            </a:r>
            <a:endParaRPr/>
          </a:p>
        </p:txBody>
      </p:sp>
      <p:sp>
        <p:nvSpPr>
          <p:cNvPr id="1070" name="Google Shape;1070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071" name="Google Shape;1071;p77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C(N) = # yellow + # green = 2(F</a:t>
            </a:r>
            <a:r>
              <a:rPr baseline="-25000" lang="en"/>
              <a:t>N</a:t>
            </a:r>
            <a:r>
              <a:rPr lang="en"/>
              <a:t>)-1 = Θ(F</a:t>
            </a:r>
            <a:r>
              <a:rPr baseline="-25000" lang="en"/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do enough math, you find that F</a:t>
            </a:r>
            <a:r>
              <a:rPr baseline="-25000" lang="en"/>
              <a:t>N</a:t>
            </a:r>
            <a:r>
              <a:rPr lang="en"/>
              <a:t>∈ Θ(φ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φ = (1+sqrt(5))/2 ≈ 1.618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function call does 1 unit of work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R(N) = Θ(1.618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conclusion: </a:t>
            </a:r>
            <a:r>
              <a:rPr b="1" lang="en"/>
              <a:t>There is no Magic Shortcut for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Asymptotic Analysis</a:t>
            </a:r>
            <a:endParaRPr b="1"/>
          </a:p>
        </p:txBody>
      </p:sp>
      <p:sp>
        <p:nvSpPr>
          <p:cNvPr id="1072" name="Google Shape;1072;p77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fib(n-1) + fib(n-2);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1073" name="Google Shape;1073;p77"/>
          <p:cNvSpPr/>
          <p:nvPr/>
        </p:nvSpPr>
        <p:spPr>
          <a:xfrm>
            <a:off x="7773300" y="38576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4" name="Google Shape;1074;p77"/>
          <p:cNvSpPr/>
          <p:nvPr/>
        </p:nvSpPr>
        <p:spPr>
          <a:xfrm>
            <a:off x="7316100" y="4238664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75" name="Google Shape;1075;p77"/>
          <p:cNvSpPr/>
          <p:nvPr/>
        </p:nvSpPr>
        <p:spPr>
          <a:xfrm>
            <a:off x="8230500" y="4238664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76" name="Google Shape;1076;p77"/>
          <p:cNvCxnSpPr>
            <a:stCxn id="1074" idx="0"/>
            <a:endCxn id="1073" idx="2"/>
          </p:cNvCxnSpPr>
          <p:nvPr/>
        </p:nvCxnSpPr>
        <p:spPr>
          <a:xfrm flipH="1" rot="10800000">
            <a:off x="74830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77"/>
          <p:cNvCxnSpPr>
            <a:stCxn id="1075" idx="0"/>
            <a:endCxn id="1073" idx="2"/>
          </p:cNvCxnSpPr>
          <p:nvPr/>
        </p:nvCxnSpPr>
        <p:spPr>
          <a:xfrm rot="10800000">
            <a:off x="79402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77"/>
          <p:cNvSpPr/>
          <p:nvPr/>
        </p:nvSpPr>
        <p:spPr>
          <a:xfrm>
            <a:off x="6796925" y="33721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079" name="Google Shape;1079;p77"/>
          <p:cNvCxnSpPr>
            <a:stCxn id="1078" idx="2"/>
            <a:endCxn id="1080" idx="0"/>
          </p:cNvCxnSpPr>
          <p:nvPr/>
        </p:nvCxnSpPr>
        <p:spPr>
          <a:xfrm flipH="1">
            <a:off x="6004175" y="3636440"/>
            <a:ext cx="959700" cy="2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77"/>
          <p:cNvCxnSpPr>
            <a:stCxn id="1078" idx="2"/>
            <a:endCxn id="1073" idx="0"/>
          </p:cNvCxnSpPr>
          <p:nvPr/>
        </p:nvCxnSpPr>
        <p:spPr>
          <a:xfrm>
            <a:off x="6963875" y="3636440"/>
            <a:ext cx="976500" cy="2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77"/>
          <p:cNvSpPr/>
          <p:nvPr/>
        </p:nvSpPr>
        <p:spPr>
          <a:xfrm>
            <a:off x="5837300" y="3851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82" name="Google Shape;1082;p77"/>
          <p:cNvSpPr/>
          <p:nvPr/>
        </p:nvSpPr>
        <p:spPr>
          <a:xfrm>
            <a:off x="5380100" y="4232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83" name="Google Shape;1083;p77"/>
          <p:cNvSpPr/>
          <p:nvPr/>
        </p:nvSpPr>
        <p:spPr>
          <a:xfrm>
            <a:off x="6294500" y="4232040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84" name="Google Shape;1084;p77"/>
          <p:cNvSpPr/>
          <p:nvPr/>
        </p:nvSpPr>
        <p:spPr>
          <a:xfrm>
            <a:off x="5114975" y="4621040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85" name="Google Shape;1085;p77"/>
          <p:cNvSpPr/>
          <p:nvPr/>
        </p:nvSpPr>
        <p:spPr>
          <a:xfrm>
            <a:off x="5593518" y="4626958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86" name="Google Shape;1086;p77"/>
          <p:cNvCxnSpPr>
            <a:stCxn id="1082" idx="0"/>
            <a:endCxn id="1080" idx="2"/>
          </p:cNvCxnSpPr>
          <p:nvPr/>
        </p:nvCxnSpPr>
        <p:spPr>
          <a:xfrm flipH="1" rot="10800000">
            <a:off x="55470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77"/>
          <p:cNvCxnSpPr>
            <a:stCxn id="1083" idx="0"/>
            <a:endCxn id="1080" idx="2"/>
          </p:cNvCxnSpPr>
          <p:nvPr/>
        </p:nvCxnSpPr>
        <p:spPr>
          <a:xfrm rot="10800000">
            <a:off x="60042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77"/>
          <p:cNvCxnSpPr>
            <a:stCxn id="1084" idx="0"/>
            <a:endCxn id="1082" idx="2"/>
          </p:cNvCxnSpPr>
          <p:nvPr/>
        </p:nvCxnSpPr>
        <p:spPr>
          <a:xfrm flipH="1" rot="10800000">
            <a:off x="5281925" y="4496240"/>
            <a:ext cx="265200" cy="12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77"/>
          <p:cNvCxnSpPr>
            <a:stCxn id="1082" idx="2"/>
            <a:endCxn id="1085" idx="0"/>
          </p:cNvCxnSpPr>
          <p:nvPr/>
        </p:nvCxnSpPr>
        <p:spPr>
          <a:xfrm>
            <a:off x="5547050" y="4496340"/>
            <a:ext cx="213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4CCCC"/>
        </a:solidFill>
      </p:bgPr>
    </p:bg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3: Recurrence Relations (Out of Scope for 61B)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096" name="Google Shape;1096;p78"/>
          <p:cNvSpPr txBox="1"/>
          <p:nvPr>
            <p:ph idx="1" type="body"/>
          </p:nvPr>
        </p:nvSpPr>
        <p:spPr>
          <a:xfrm>
            <a:off x="121500" y="2398000"/>
            <a:ext cx="87939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hird approach: Count number of calls to f3, given by a “recurrence relation” for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C(1) =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</a:t>
            </a:r>
            <a:endParaRPr/>
          </a:p>
        </p:txBody>
      </p:sp>
      <p:grpSp>
        <p:nvGrpSpPr>
          <p:cNvPr id="1097" name="Google Shape;1097;p78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1098" name="Google Shape;1098;p7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099" name="Google Shape;1099;p7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00" name="Google Shape;1100;p7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01" name="Google Shape;1101;p7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02" name="Google Shape;1102;p7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3" name="Google Shape;1103;p7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4" name="Google Shape;1104;p7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5" name="Google Shape;1105;p7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106" name="Google Shape;1106;p78"/>
              <p:cNvCxnSpPr>
                <a:stCxn id="1100" idx="0"/>
                <a:endCxn id="109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78"/>
              <p:cNvCxnSpPr>
                <a:stCxn id="1101" idx="0"/>
                <a:endCxn id="109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78"/>
              <p:cNvCxnSpPr>
                <a:stCxn id="1102" idx="0"/>
                <a:endCxn id="110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78"/>
              <p:cNvCxnSpPr>
                <a:stCxn id="1100" idx="2"/>
                <a:endCxn id="110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78"/>
              <p:cNvCxnSpPr>
                <a:stCxn id="1101" idx="2"/>
                <a:endCxn id="110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1" name="Google Shape;1111;p78"/>
              <p:cNvCxnSpPr>
                <a:stCxn id="1101" idx="2"/>
                <a:endCxn id="110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12" name="Google Shape;1112;p78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1113" name="Google Shape;1113;p7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14" name="Google Shape;1114;p7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15" name="Google Shape;1115;p7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16" name="Google Shape;1116;p7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7" name="Google Shape;1117;p7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8" name="Google Shape;1118;p7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9" name="Google Shape;1119;p7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120" name="Google Shape;1120;p78"/>
              <p:cNvCxnSpPr>
                <a:stCxn id="1114" idx="0"/>
                <a:endCxn id="111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1" name="Google Shape;1121;p78"/>
              <p:cNvCxnSpPr>
                <a:stCxn id="1115" idx="0"/>
                <a:endCxn id="111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78"/>
              <p:cNvCxnSpPr>
                <a:stCxn id="1116" idx="0"/>
                <a:endCxn id="111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78"/>
              <p:cNvCxnSpPr>
                <a:stCxn id="1114" idx="2"/>
                <a:endCxn id="111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4" name="Google Shape;1124;p78"/>
              <p:cNvCxnSpPr>
                <a:stCxn id="1115" idx="2"/>
                <a:endCxn id="111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78"/>
              <p:cNvCxnSpPr>
                <a:stCxn id="1115" idx="2"/>
                <a:endCxn id="111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26" name="Google Shape;1126;p7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1127" name="Google Shape;1127;p78"/>
            <p:cNvCxnSpPr>
              <a:stCxn id="1126" idx="2"/>
              <a:endCxn id="1099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78"/>
            <p:cNvCxnSpPr>
              <a:stCxn id="1126" idx="2"/>
              <a:endCxn id="1113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9" name="Google Shape;1129;p78"/>
          <p:cNvSpPr txBox="1"/>
          <p:nvPr/>
        </p:nvSpPr>
        <p:spPr>
          <a:xfrm>
            <a:off x="1260279" y="3075558"/>
            <a:ext cx="259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2C(N-1)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78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4CCCC"/>
        </a:solidFill>
      </p:bgPr>
    </p:bg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3: Recurrence Relations (Out of Scope for 61B)</a:t>
            </a:r>
            <a:endParaRPr/>
          </a:p>
        </p:txBody>
      </p:sp>
      <p:sp>
        <p:nvSpPr>
          <p:cNvPr id="1136" name="Google Shape;1136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137" name="Google Shape;1137;p79"/>
          <p:cNvSpPr txBox="1"/>
          <p:nvPr>
            <p:ph idx="1" type="body"/>
          </p:nvPr>
        </p:nvSpPr>
        <p:spPr>
          <a:xfrm>
            <a:off x="121500" y="2398000"/>
            <a:ext cx="87534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Third approach: Count number of calls to f3, given by a “recurrence relation” for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C(1) =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</a:t>
            </a:r>
            <a:r>
              <a:rPr lang="en"/>
              <a:t> </a:t>
            </a:r>
            <a:endParaRPr/>
          </a:p>
        </p:txBody>
      </p:sp>
      <p:grpSp>
        <p:nvGrpSpPr>
          <p:cNvPr id="1138" name="Google Shape;1138;p79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1139" name="Google Shape;1139;p79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140" name="Google Shape;1140;p7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41" name="Google Shape;1141;p7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42" name="Google Shape;1142;p7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43" name="Google Shape;1143;p7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4" name="Google Shape;1144;p7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5" name="Google Shape;1145;p7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6" name="Google Shape;1146;p7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147" name="Google Shape;1147;p79"/>
              <p:cNvCxnSpPr>
                <a:stCxn id="1141" idx="0"/>
                <a:endCxn id="114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79"/>
              <p:cNvCxnSpPr>
                <a:stCxn id="1142" idx="0"/>
                <a:endCxn id="114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79"/>
              <p:cNvCxnSpPr>
                <a:stCxn id="1143" idx="0"/>
                <a:endCxn id="114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79"/>
              <p:cNvCxnSpPr>
                <a:stCxn id="1141" idx="2"/>
                <a:endCxn id="114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79"/>
              <p:cNvCxnSpPr>
                <a:stCxn id="1142" idx="2"/>
                <a:endCxn id="114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79"/>
              <p:cNvCxnSpPr>
                <a:stCxn id="1142" idx="2"/>
                <a:endCxn id="114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53" name="Google Shape;1153;p79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1154" name="Google Shape;1154;p7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55" name="Google Shape;1155;p7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56" name="Google Shape;1156;p7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57" name="Google Shape;1157;p7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8" name="Google Shape;1158;p7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9" name="Google Shape;1159;p7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0" name="Google Shape;1160;p7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161" name="Google Shape;1161;p79"/>
              <p:cNvCxnSpPr>
                <a:stCxn id="1155" idx="0"/>
                <a:endCxn id="115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2" name="Google Shape;1162;p79"/>
              <p:cNvCxnSpPr>
                <a:stCxn id="1156" idx="0"/>
                <a:endCxn id="115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3" name="Google Shape;1163;p79"/>
              <p:cNvCxnSpPr>
                <a:stCxn id="1157" idx="0"/>
                <a:endCxn id="115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4" name="Google Shape;1164;p79"/>
              <p:cNvCxnSpPr>
                <a:stCxn id="1155" idx="2"/>
                <a:endCxn id="115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79"/>
              <p:cNvCxnSpPr>
                <a:stCxn id="1156" idx="2"/>
                <a:endCxn id="115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79"/>
              <p:cNvCxnSpPr>
                <a:stCxn id="1156" idx="2"/>
                <a:endCxn id="116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67" name="Google Shape;1167;p79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1168" name="Google Shape;1168;p79"/>
            <p:cNvCxnSpPr>
              <a:stCxn id="1167" idx="2"/>
              <a:endCxn id="1140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79"/>
            <p:cNvCxnSpPr>
              <a:stCxn id="1167" idx="2"/>
              <a:endCxn id="1154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0" name="Google Shape;1170;p79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1171" name="Google Shape;1171;p79"/>
          <p:cNvSpPr txBox="1"/>
          <p:nvPr/>
        </p:nvSpPr>
        <p:spPr>
          <a:xfrm>
            <a:off x="97350" y="4095100"/>
            <a:ext cx="4602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More technical to solve. Won’t do this in our course. See next slide for solution.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79"/>
          <p:cNvSpPr txBox="1"/>
          <p:nvPr/>
        </p:nvSpPr>
        <p:spPr>
          <a:xfrm>
            <a:off x="1260279" y="3075558"/>
            <a:ext cx="259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2C(N-1)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4CCCC"/>
        </a:solidFill>
      </p:bgPr>
    </p:bg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3: Recurrence Relations (Out of Scope for 61B)</a:t>
            </a:r>
            <a:endParaRPr/>
          </a:p>
        </p:txBody>
      </p:sp>
      <p:sp>
        <p:nvSpPr>
          <p:cNvPr id="1178" name="Google Shape;1178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179" name="Google Shape;1179;p80"/>
          <p:cNvSpPr txBox="1"/>
          <p:nvPr>
            <p:ph idx="1" type="body"/>
          </p:nvPr>
        </p:nvSpPr>
        <p:spPr>
          <a:xfrm>
            <a:off x="121500" y="2398000"/>
            <a:ext cx="89211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Third approach: Count number of calls to f3, given by a “recurrence relation” for C(N).</a:t>
            </a:r>
            <a:endParaRPr/>
          </a:p>
        </p:txBody>
      </p:sp>
      <p:sp>
        <p:nvSpPr>
          <p:cNvPr id="1180" name="Google Shape;1180;p80"/>
          <p:cNvSpPr txBox="1"/>
          <p:nvPr/>
        </p:nvSpPr>
        <p:spPr>
          <a:xfrm>
            <a:off x="6980975" y="1058350"/>
            <a:ext cx="19668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approach not covered in class. Provided for those of you who want to see a recurrence relation solution.</a:t>
            </a:r>
            <a:endParaRPr>
              <a:solidFill>
                <a:srgbClr val="BE0712"/>
              </a:solidFill>
            </a:endParaRPr>
          </a:p>
        </p:txBody>
      </p:sp>
      <p:grpSp>
        <p:nvGrpSpPr>
          <p:cNvPr id="1181" name="Google Shape;1181;p80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1182" name="Google Shape;1182;p80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183" name="Google Shape;1183;p8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84" name="Google Shape;1184;p8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85" name="Google Shape;1185;p8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86" name="Google Shape;1186;p8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87" name="Google Shape;1187;p8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88" name="Google Shape;1188;p8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89" name="Google Shape;1189;p8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190" name="Google Shape;1190;p80"/>
              <p:cNvCxnSpPr>
                <a:stCxn id="1184" idx="0"/>
                <a:endCxn id="118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80"/>
              <p:cNvCxnSpPr>
                <a:stCxn id="1185" idx="0"/>
                <a:endCxn id="118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80"/>
              <p:cNvCxnSpPr>
                <a:stCxn id="1186" idx="0"/>
                <a:endCxn id="118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80"/>
              <p:cNvCxnSpPr>
                <a:stCxn id="1184" idx="2"/>
                <a:endCxn id="118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80"/>
              <p:cNvCxnSpPr>
                <a:stCxn id="1185" idx="2"/>
                <a:endCxn id="118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80"/>
              <p:cNvCxnSpPr>
                <a:stCxn id="1185" idx="2"/>
                <a:endCxn id="118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96" name="Google Shape;1196;p80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1197" name="Google Shape;1197;p8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98" name="Google Shape;1198;p8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99" name="Google Shape;1199;p8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00" name="Google Shape;1200;p8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01" name="Google Shape;1201;p8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02" name="Google Shape;1202;p8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03" name="Google Shape;1203;p8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204" name="Google Shape;1204;p80"/>
              <p:cNvCxnSpPr>
                <a:stCxn id="1198" idx="0"/>
                <a:endCxn id="119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80"/>
              <p:cNvCxnSpPr>
                <a:stCxn id="1199" idx="0"/>
                <a:endCxn id="119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6" name="Google Shape;1206;p80"/>
              <p:cNvCxnSpPr>
                <a:stCxn id="1200" idx="0"/>
                <a:endCxn id="119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7" name="Google Shape;1207;p80"/>
              <p:cNvCxnSpPr>
                <a:stCxn id="1198" idx="2"/>
                <a:endCxn id="120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8" name="Google Shape;1208;p80"/>
              <p:cNvCxnSpPr>
                <a:stCxn id="1199" idx="2"/>
                <a:endCxn id="120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80"/>
              <p:cNvCxnSpPr>
                <a:stCxn id="1199" idx="2"/>
                <a:endCxn id="120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10" name="Google Shape;1210;p80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1211" name="Google Shape;1211;p80"/>
            <p:cNvCxnSpPr>
              <a:stCxn id="1210" idx="2"/>
              <a:endCxn id="118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80"/>
            <p:cNvCxnSpPr>
              <a:stCxn id="1210" idx="2"/>
              <a:endCxn id="119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13" name="Google Shape;121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50" y="2893050"/>
            <a:ext cx="4126225" cy="2104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4" name="Google Shape;1214;p80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8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Binary Search (Intuitive)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(Exact) (Bonus Video)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0" name="Google Shape;1220;p8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(Intuitive)</a:t>
            </a:r>
            <a:endParaRPr/>
          </a:p>
        </p:txBody>
      </p:sp>
      <p:sp>
        <p:nvSpPr>
          <p:cNvPr id="1221" name="Google Shape;1221;p8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https://goo.gl/3VvJNw</a:t>
            </a:r>
            <a:r>
              <a:rPr lang="en"/>
              <a:t>)</a:t>
            </a:r>
            <a:endParaRPr/>
          </a:p>
        </p:txBody>
      </p:sp>
      <p:sp>
        <p:nvSpPr>
          <p:cNvPr id="1227" name="Google Shape;1227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Trivial to implement?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published in 1946.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correct implementation in 1962.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Bug in Java’s binary search discovered in 2006.</a:t>
            </a:r>
            <a:endParaRPr/>
          </a:p>
        </p:txBody>
      </p:sp>
      <p:cxnSp>
        <p:nvCxnSpPr>
          <p:cNvPr id="1228" name="Google Shape;1228;p82"/>
          <p:cNvCxnSpPr/>
          <p:nvPr/>
        </p:nvCxnSpPr>
        <p:spPr>
          <a:xfrm flipH="1">
            <a:off x="4483849" y="1004776"/>
            <a:ext cx="1542300" cy="338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82"/>
          <p:cNvCxnSpPr/>
          <p:nvPr/>
        </p:nvCxnSpPr>
        <p:spPr>
          <a:xfrm flipH="1">
            <a:off x="3099549" y="860051"/>
            <a:ext cx="2898300" cy="17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0" name="Google Shape;1230;p82"/>
          <p:cNvSpPr txBox="1"/>
          <p:nvPr/>
        </p:nvSpPr>
        <p:spPr>
          <a:xfrm>
            <a:off x="6113325" y="614225"/>
            <a:ext cx="23748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Jon Bentley’s book Programming Pearls.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231" name="Google Shape;1231;p82"/>
          <p:cNvCxnSpPr/>
          <p:nvPr/>
        </p:nvCxnSpPr>
        <p:spPr>
          <a:xfrm flipH="1">
            <a:off x="6019800" y="1511300"/>
            <a:ext cx="533400" cy="63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82"/>
          <p:cNvSpPr txBox="1"/>
          <p:nvPr/>
        </p:nvSpPr>
        <p:spPr>
          <a:xfrm>
            <a:off x="6578600" y="1206500"/>
            <a:ext cx="1955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http://goo.gl/gQI0FN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3" name="Google Shape;1233;p82"/>
          <p:cNvSpPr txBox="1"/>
          <p:nvPr/>
        </p:nvSpPr>
        <p:spPr>
          <a:xfrm>
            <a:off x="98400" y="2585925"/>
            <a:ext cx="8947200" cy="242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sorted, String x,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1: Based on Exact Count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number of operations: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N-i-1 units of work</a:t>
            </a:r>
            <a:endParaRPr sz="1900">
              <a:solidFill>
                <a:srgbClr val="33333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454250" y="3284675"/>
            <a:ext cx="5783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= 1 + 2 + 3 + … + (N - 3) + (N - 2) + (N - 1) = N(N-1)/2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11" name="Google Shape;211;p29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212" name="Google Shape;212;p29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4" name="Google Shape;214;p29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215" name="Google Shape;215;p29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216" name="Google Shape;216;p29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17" name="Google Shape;217;p29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1656400"/>
                <a:gridCol w="16564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count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aseline="30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18" name="Google Shape;218;p29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Worst case runtime: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Θ(N</a:t>
            </a:r>
            <a:r>
              <a:rPr baseline="30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83"/>
          <p:cNvSpPr txBox="1"/>
          <p:nvPr/>
        </p:nvSpPr>
        <p:spPr>
          <a:xfrm>
            <a:off x="98400" y="4420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sorted,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239" name="Google Shape;1239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(Intuitive):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/beyond</a:t>
            </a:r>
            <a:endParaRPr/>
          </a:p>
        </p:txBody>
      </p:sp>
      <p:sp>
        <p:nvSpPr>
          <p:cNvPr id="1240" name="Google Shape;1240;p83"/>
          <p:cNvSpPr txBox="1"/>
          <p:nvPr>
            <p:ph idx="1" type="body"/>
          </p:nvPr>
        </p:nvSpPr>
        <p:spPr>
          <a:xfrm>
            <a:off x="906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runtime in terms of N = hi - lo + 1  [i.e. # of items being considered]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Intuitively, what is the order of growth of the worst case runtime?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</a:t>
            </a:r>
            <a:r>
              <a:rPr baseline="-25000" lang="en"/>
              <a:t>2</a:t>
            </a:r>
            <a:r>
              <a:rPr lang="en"/>
              <a:t> 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 log</a:t>
            </a:r>
            <a:r>
              <a:rPr baseline="-25000" lang="en"/>
              <a:t>2</a:t>
            </a:r>
            <a:r>
              <a:rPr lang="en"/>
              <a:t> 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2</a:t>
            </a:r>
            <a:r>
              <a:rPr baseline="30000" lang="en"/>
              <a:t>N</a:t>
            </a:r>
            <a:endParaRPr/>
          </a:p>
        </p:txBody>
      </p:sp>
      <p:grpSp>
        <p:nvGrpSpPr>
          <p:cNvPr id="1241" name="Google Shape;1241;p83"/>
          <p:cNvGrpSpPr/>
          <p:nvPr/>
        </p:nvGrpSpPr>
        <p:grpSpPr>
          <a:xfrm>
            <a:off x="4899202" y="3349162"/>
            <a:ext cx="2804169" cy="189900"/>
            <a:chOff x="4899202" y="3349162"/>
            <a:chExt cx="2804169" cy="189900"/>
          </a:xfrm>
        </p:grpSpPr>
        <p:sp>
          <p:nvSpPr>
            <p:cNvPr id="1242" name="Google Shape;1242;p83"/>
            <p:cNvSpPr/>
            <p:nvPr/>
          </p:nvSpPr>
          <p:spPr>
            <a:xfrm>
              <a:off x="489920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83"/>
            <p:cNvSpPr/>
            <p:nvPr/>
          </p:nvSpPr>
          <p:spPr>
            <a:xfrm>
              <a:off x="508539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83"/>
            <p:cNvSpPr/>
            <p:nvPr/>
          </p:nvSpPr>
          <p:spPr>
            <a:xfrm>
              <a:off x="527317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83"/>
            <p:cNvSpPr/>
            <p:nvPr/>
          </p:nvSpPr>
          <p:spPr>
            <a:xfrm>
              <a:off x="545936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83"/>
            <p:cNvSpPr/>
            <p:nvPr/>
          </p:nvSpPr>
          <p:spPr>
            <a:xfrm>
              <a:off x="564538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83"/>
            <p:cNvSpPr/>
            <p:nvPr/>
          </p:nvSpPr>
          <p:spPr>
            <a:xfrm>
              <a:off x="583157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83"/>
            <p:cNvSpPr/>
            <p:nvPr/>
          </p:nvSpPr>
          <p:spPr>
            <a:xfrm>
              <a:off x="601935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83"/>
            <p:cNvSpPr/>
            <p:nvPr/>
          </p:nvSpPr>
          <p:spPr>
            <a:xfrm>
              <a:off x="620554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83"/>
            <p:cNvSpPr/>
            <p:nvPr/>
          </p:nvSpPr>
          <p:spPr>
            <a:xfrm>
              <a:off x="6393340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83"/>
            <p:cNvSpPr/>
            <p:nvPr/>
          </p:nvSpPr>
          <p:spPr>
            <a:xfrm>
              <a:off x="657950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83"/>
            <p:cNvSpPr/>
            <p:nvPr/>
          </p:nvSpPr>
          <p:spPr>
            <a:xfrm>
              <a:off x="676729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83"/>
            <p:cNvSpPr/>
            <p:nvPr/>
          </p:nvSpPr>
          <p:spPr>
            <a:xfrm>
              <a:off x="695348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83"/>
            <p:cNvSpPr/>
            <p:nvPr/>
          </p:nvSpPr>
          <p:spPr>
            <a:xfrm>
              <a:off x="7139499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83"/>
            <p:cNvSpPr/>
            <p:nvPr/>
          </p:nvSpPr>
          <p:spPr>
            <a:xfrm>
              <a:off x="732568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83"/>
            <p:cNvSpPr/>
            <p:nvPr/>
          </p:nvSpPr>
          <p:spPr>
            <a:xfrm>
              <a:off x="751347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4"/>
          <p:cNvSpPr txBox="1"/>
          <p:nvPr/>
        </p:nvSpPr>
        <p:spPr>
          <a:xfrm>
            <a:off x="98400" y="4420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sorted,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262" name="Google Shape;1262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(Intuitive)</a:t>
            </a:r>
            <a:endParaRPr/>
          </a:p>
        </p:txBody>
      </p:sp>
      <p:sp>
        <p:nvSpPr>
          <p:cNvPr id="1263" name="Google Shape;1263;p84"/>
          <p:cNvSpPr txBox="1"/>
          <p:nvPr>
            <p:ph idx="1" type="body"/>
          </p:nvPr>
        </p:nvSpPr>
        <p:spPr>
          <a:xfrm>
            <a:off x="906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runtime in terms of N = hi - lo + 1  [i.e. # of items being considered]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Intuitively, what is the order of growth of the worst case runtime?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B. l</a:t>
            </a:r>
            <a:r>
              <a:rPr b="1" lang="en"/>
              <a:t>og</a:t>
            </a:r>
            <a:r>
              <a:rPr b="1" baseline="-25000" lang="en"/>
              <a:t>2</a:t>
            </a:r>
            <a:r>
              <a:rPr b="1" lang="en"/>
              <a:t>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Problem size halves over and over until it gets down to 1.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 is number of calls to binarySearch, solve for 1 = N/2</a:t>
            </a:r>
            <a:r>
              <a:rPr baseline="30000" lang="en"/>
              <a:t>C</a:t>
            </a:r>
            <a:r>
              <a:rPr lang="en"/>
              <a:t> → C = log</a:t>
            </a:r>
            <a:r>
              <a:rPr baseline="-25000" lang="en"/>
              <a:t>2</a:t>
            </a:r>
            <a:r>
              <a:rPr lang="en"/>
              <a:t>(N)</a:t>
            </a:r>
            <a:endParaRPr/>
          </a:p>
        </p:txBody>
      </p:sp>
      <p:grpSp>
        <p:nvGrpSpPr>
          <p:cNvPr id="1264" name="Google Shape;1264;p84"/>
          <p:cNvGrpSpPr/>
          <p:nvPr/>
        </p:nvGrpSpPr>
        <p:grpSpPr>
          <a:xfrm>
            <a:off x="4899202" y="3349162"/>
            <a:ext cx="2804169" cy="189900"/>
            <a:chOff x="4899202" y="3349162"/>
            <a:chExt cx="2804169" cy="189900"/>
          </a:xfrm>
        </p:grpSpPr>
        <p:sp>
          <p:nvSpPr>
            <p:cNvPr id="1265" name="Google Shape;1265;p84"/>
            <p:cNvSpPr/>
            <p:nvPr/>
          </p:nvSpPr>
          <p:spPr>
            <a:xfrm>
              <a:off x="489920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84"/>
            <p:cNvSpPr/>
            <p:nvPr/>
          </p:nvSpPr>
          <p:spPr>
            <a:xfrm>
              <a:off x="508539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84"/>
            <p:cNvSpPr/>
            <p:nvPr/>
          </p:nvSpPr>
          <p:spPr>
            <a:xfrm>
              <a:off x="527317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84"/>
            <p:cNvSpPr/>
            <p:nvPr/>
          </p:nvSpPr>
          <p:spPr>
            <a:xfrm>
              <a:off x="545936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84"/>
            <p:cNvSpPr/>
            <p:nvPr/>
          </p:nvSpPr>
          <p:spPr>
            <a:xfrm>
              <a:off x="564538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84"/>
            <p:cNvSpPr/>
            <p:nvPr/>
          </p:nvSpPr>
          <p:spPr>
            <a:xfrm>
              <a:off x="583157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84"/>
            <p:cNvSpPr/>
            <p:nvPr/>
          </p:nvSpPr>
          <p:spPr>
            <a:xfrm>
              <a:off x="601935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84"/>
            <p:cNvSpPr/>
            <p:nvPr/>
          </p:nvSpPr>
          <p:spPr>
            <a:xfrm>
              <a:off x="620554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84"/>
            <p:cNvSpPr/>
            <p:nvPr/>
          </p:nvSpPr>
          <p:spPr>
            <a:xfrm>
              <a:off x="6393340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84"/>
            <p:cNvSpPr/>
            <p:nvPr/>
          </p:nvSpPr>
          <p:spPr>
            <a:xfrm>
              <a:off x="657950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84"/>
            <p:cNvSpPr/>
            <p:nvPr/>
          </p:nvSpPr>
          <p:spPr>
            <a:xfrm>
              <a:off x="676729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84"/>
            <p:cNvSpPr/>
            <p:nvPr/>
          </p:nvSpPr>
          <p:spPr>
            <a:xfrm>
              <a:off x="695348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84"/>
            <p:cNvSpPr/>
            <p:nvPr/>
          </p:nvSpPr>
          <p:spPr>
            <a:xfrm>
              <a:off x="7139499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84"/>
            <p:cNvSpPr/>
            <p:nvPr/>
          </p:nvSpPr>
          <p:spPr>
            <a:xfrm>
              <a:off x="732568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84"/>
            <p:cNvSpPr/>
            <p:nvPr/>
          </p:nvSpPr>
          <p:spPr>
            <a:xfrm>
              <a:off x="751347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84"/>
          <p:cNvGrpSpPr/>
          <p:nvPr/>
        </p:nvGrpSpPr>
        <p:grpSpPr>
          <a:xfrm>
            <a:off x="4899202" y="3577762"/>
            <a:ext cx="2804169" cy="189900"/>
            <a:chOff x="4899202" y="3577762"/>
            <a:chExt cx="2804169" cy="189900"/>
          </a:xfrm>
        </p:grpSpPr>
        <p:sp>
          <p:nvSpPr>
            <p:cNvPr id="1281" name="Google Shape;1281;p84"/>
            <p:cNvSpPr/>
            <p:nvPr/>
          </p:nvSpPr>
          <p:spPr>
            <a:xfrm>
              <a:off x="489920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84"/>
            <p:cNvSpPr/>
            <p:nvPr/>
          </p:nvSpPr>
          <p:spPr>
            <a:xfrm>
              <a:off x="508539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84"/>
            <p:cNvSpPr/>
            <p:nvPr/>
          </p:nvSpPr>
          <p:spPr>
            <a:xfrm>
              <a:off x="527317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84"/>
            <p:cNvSpPr/>
            <p:nvPr/>
          </p:nvSpPr>
          <p:spPr>
            <a:xfrm>
              <a:off x="545936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84"/>
            <p:cNvSpPr/>
            <p:nvPr/>
          </p:nvSpPr>
          <p:spPr>
            <a:xfrm>
              <a:off x="564538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84"/>
            <p:cNvSpPr/>
            <p:nvPr/>
          </p:nvSpPr>
          <p:spPr>
            <a:xfrm>
              <a:off x="583157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84"/>
            <p:cNvSpPr/>
            <p:nvPr/>
          </p:nvSpPr>
          <p:spPr>
            <a:xfrm>
              <a:off x="601935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84"/>
            <p:cNvSpPr/>
            <p:nvPr/>
          </p:nvSpPr>
          <p:spPr>
            <a:xfrm>
              <a:off x="620554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84"/>
            <p:cNvSpPr/>
            <p:nvPr/>
          </p:nvSpPr>
          <p:spPr>
            <a:xfrm>
              <a:off x="6393340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84"/>
            <p:cNvSpPr/>
            <p:nvPr/>
          </p:nvSpPr>
          <p:spPr>
            <a:xfrm>
              <a:off x="6579508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84"/>
            <p:cNvSpPr/>
            <p:nvPr/>
          </p:nvSpPr>
          <p:spPr>
            <a:xfrm>
              <a:off x="676729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84"/>
            <p:cNvSpPr/>
            <p:nvPr/>
          </p:nvSpPr>
          <p:spPr>
            <a:xfrm>
              <a:off x="695348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84"/>
            <p:cNvSpPr/>
            <p:nvPr/>
          </p:nvSpPr>
          <p:spPr>
            <a:xfrm>
              <a:off x="7139499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84"/>
            <p:cNvSpPr/>
            <p:nvPr/>
          </p:nvSpPr>
          <p:spPr>
            <a:xfrm>
              <a:off x="7325688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84"/>
            <p:cNvSpPr/>
            <p:nvPr/>
          </p:nvSpPr>
          <p:spPr>
            <a:xfrm>
              <a:off x="751347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84"/>
          <p:cNvGrpSpPr/>
          <p:nvPr/>
        </p:nvGrpSpPr>
        <p:grpSpPr>
          <a:xfrm>
            <a:off x="4899202" y="3806362"/>
            <a:ext cx="2804169" cy="189900"/>
            <a:chOff x="4899202" y="3806362"/>
            <a:chExt cx="2804169" cy="189900"/>
          </a:xfrm>
        </p:grpSpPr>
        <p:sp>
          <p:nvSpPr>
            <p:cNvPr id="1297" name="Google Shape;1297;p84"/>
            <p:cNvSpPr/>
            <p:nvPr/>
          </p:nvSpPr>
          <p:spPr>
            <a:xfrm>
              <a:off x="489920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84"/>
            <p:cNvSpPr/>
            <p:nvPr/>
          </p:nvSpPr>
          <p:spPr>
            <a:xfrm>
              <a:off x="508539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84"/>
            <p:cNvSpPr/>
            <p:nvPr/>
          </p:nvSpPr>
          <p:spPr>
            <a:xfrm>
              <a:off x="527317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84"/>
            <p:cNvSpPr/>
            <p:nvPr/>
          </p:nvSpPr>
          <p:spPr>
            <a:xfrm>
              <a:off x="545936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84"/>
            <p:cNvSpPr/>
            <p:nvPr/>
          </p:nvSpPr>
          <p:spPr>
            <a:xfrm>
              <a:off x="564538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84"/>
            <p:cNvSpPr/>
            <p:nvPr/>
          </p:nvSpPr>
          <p:spPr>
            <a:xfrm>
              <a:off x="583157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84"/>
            <p:cNvSpPr/>
            <p:nvPr/>
          </p:nvSpPr>
          <p:spPr>
            <a:xfrm>
              <a:off x="601935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84"/>
            <p:cNvSpPr/>
            <p:nvPr/>
          </p:nvSpPr>
          <p:spPr>
            <a:xfrm>
              <a:off x="620554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84"/>
            <p:cNvSpPr/>
            <p:nvPr/>
          </p:nvSpPr>
          <p:spPr>
            <a:xfrm>
              <a:off x="6393340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84"/>
            <p:cNvSpPr/>
            <p:nvPr/>
          </p:nvSpPr>
          <p:spPr>
            <a:xfrm>
              <a:off x="6579508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84"/>
            <p:cNvSpPr/>
            <p:nvPr/>
          </p:nvSpPr>
          <p:spPr>
            <a:xfrm>
              <a:off x="6767291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84"/>
            <p:cNvSpPr/>
            <p:nvPr/>
          </p:nvSpPr>
          <p:spPr>
            <a:xfrm>
              <a:off x="6953481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84"/>
            <p:cNvSpPr/>
            <p:nvPr/>
          </p:nvSpPr>
          <p:spPr>
            <a:xfrm>
              <a:off x="7139499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84"/>
            <p:cNvSpPr/>
            <p:nvPr/>
          </p:nvSpPr>
          <p:spPr>
            <a:xfrm>
              <a:off x="7325688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84"/>
            <p:cNvSpPr/>
            <p:nvPr/>
          </p:nvSpPr>
          <p:spPr>
            <a:xfrm>
              <a:off x="7513471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84"/>
          <p:cNvGrpSpPr/>
          <p:nvPr/>
        </p:nvGrpSpPr>
        <p:grpSpPr>
          <a:xfrm>
            <a:off x="4899202" y="4034962"/>
            <a:ext cx="2804169" cy="189900"/>
            <a:chOff x="4899202" y="4034962"/>
            <a:chExt cx="2804169" cy="189900"/>
          </a:xfrm>
        </p:grpSpPr>
        <p:sp>
          <p:nvSpPr>
            <p:cNvPr id="1313" name="Google Shape;1313;p84"/>
            <p:cNvSpPr/>
            <p:nvPr/>
          </p:nvSpPr>
          <p:spPr>
            <a:xfrm>
              <a:off x="489920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84"/>
            <p:cNvSpPr/>
            <p:nvPr/>
          </p:nvSpPr>
          <p:spPr>
            <a:xfrm>
              <a:off x="508539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84"/>
            <p:cNvSpPr/>
            <p:nvPr/>
          </p:nvSpPr>
          <p:spPr>
            <a:xfrm>
              <a:off x="527317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84"/>
            <p:cNvSpPr/>
            <p:nvPr/>
          </p:nvSpPr>
          <p:spPr>
            <a:xfrm>
              <a:off x="545936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84"/>
            <p:cNvSpPr/>
            <p:nvPr/>
          </p:nvSpPr>
          <p:spPr>
            <a:xfrm>
              <a:off x="564538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84"/>
            <p:cNvSpPr/>
            <p:nvPr/>
          </p:nvSpPr>
          <p:spPr>
            <a:xfrm>
              <a:off x="583157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84"/>
            <p:cNvSpPr/>
            <p:nvPr/>
          </p:nvSpPr>
          <p:spPr>
            <a:xfrm>
              <a:off x="601935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84"/>
            <p:cNvSpPr/>
            <p:nvPr/>
          </p:nvSpPr>
          <p:spPr>
            <a:xfrm>
              <a:off x="620554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84"/>
            <p:cNvSpPr/>
            <p:nvPr/>
          </p:nvSpPr>
          <p:spPr>
            <a:xfrm>
              <a:off x="6393340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84"/>
            <p:cNvSpPr/>
            <p:nvPr/>
          </p:nvSpPr>
          <p:spPr>
            <a:xfrm>
              <a:off x="6579508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84"/>
            <p:cNvSpPr/>
            <p:nvPr/>
          </p:nvSpPr>
          <p:spPr>
            <a:xfrm>
              <a:off x="6767291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84"/>
            <p:cNvSpPr/>
            <p:nvPr/>
          </p:nvSpPr>
          <p:spPr>
            <a:xfrm>
              <a:off x="6953481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84"/>
            <p:cNvSpPr/>
            <p:nvPr/>
          </p:nvSpPr>
          <p:spPr>
            <a:xfrm>
              <a:off x="7139499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84"/>
            <p:cNvSpPr/>
            <p:nvPr/>
          </p:nvSpPr>
          <p:spPr>
            <a:xfrm>
              <a:off x="7325688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84"/>
            <p:cNvSpPr/>
            <p:nvPr/>
          </p:nvSpPr>
          <p:spPr>
            <a:xfrm>
              <a:off x="7513471" y="40349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8" name="Google Shape;1328;p84"/>
          <p:cNvSpPr txBox="1"/>
          <p:nvPr/>
        </p:nvSpPr>
        <p:spPr>
          <a:xfrm>
            <a:off x="4547354" y="3242976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329" name="Google Shape;1329;p84"/>
          <p:cNvSpPr txBox="1"/>
          <p:nvPr/>
        </p:nvSpPr>
        <p:spPr>
          <a:xfrm>
            <a:off x="4387871" y="346468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N/2</a:t>
            </a:r>
            <a:endParaRPr/>
          </a:p>
        </p:txBody>
      </p:sp>
      <p:sp>
        <p:nvSpPr>
          <p:cNvPr id="1330" name="Google Shape;1330;p84"/>
          <p:cNvSpPr txBox="1"/>
          <p:nvPr/>
        </p:nvSpPr>
        <p:spPr>
          <a:xfrm>
            <a:off x="4387871" y="370013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N/4</a:t>
            </a:r>
            <a:endParaRPr/>
          </a:p>
        </p:txBody>
      </p:sp>
      <p:sp>
        <p:nvSpPr>
          <p:cNvPr id="1331" name="Google Shape;1331;p84"/>
          <p:cNvSpPr txBox="1"/>
          <p:nvPr/>
        </p:nvSpPr>
        <p:spPr>
          <a:xfrm>
            <a:off x="4387871" y="392873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N/8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Time Is Really Terribly Fast</a:t>
            </a:r>
            <a:endParaRPr/>
          </a:p>
        </p:txBody>
      </p:sp>
      <p:sp>
        <p:nvSpPr>
          <p:cNvPr id="1337" name="Google Shape;1337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practice, logarithmic time algorithms have almost constant runtimes.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for incredibly huge datasets, practically equivalent to constant time.</a:t>
            </a:r>
            <a:endParaRPr/>
          </a:p>
        </p:txBody>
      </p:sp>
      <p:graphicFrame>
        <p:nvGraphicFramePr>
          <p:cNvPr id="1338" name="Google Shape;1338;p85"/>
          <p:cNvGraphicFramePr/>
          <p:nvPr/>
        </p:nvGraphicFramePr>
        <p:xfrm>
          <a:off x="845400" y="16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2867425"/>
                <a:gridCol w="1277500"/>
                <a:gridCol w="2951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</a:t>
                      </a:r>
                      <a:r>
                        <a:rPr baseline="-25000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r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untime (seconds)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nanosecond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100,000,000,000,000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8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Exact (Bonus)</a:t>
            </a:r>
            <a:endParaRPr/>
          </a:p>
        </p:txBody>
      </p:sp>
      <p:sp>
        <p:nvSpPr>
          <p:cNvPr id="1344" name="Google Shape;1344;p8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Intuitive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Binary Search Exact (Bonus)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45" name="Google Shape;1345;p8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section is available as a pre-recorded video.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It's not ”out of scope” since it’s just another example problem using the same techniques used throughout the lecture.</a:t>
            </a:r>
            <a:endParaRPr/>
          </a:p>
        </p:txBody>
      </p:sp>
      <p:sp>
        <p:nvSpPr>
          <p:cNvPr id="1351" name="Google Shape;1351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88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357" name="Google Shape;1357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Count): Not a Live Video (no yellkey)</a:t>
            </a:r>
            <a:endParaRPr/>
          </a:p>
        </p:txBody>
      </p:sp>
      <p:sp>
        <p:nvSpPr>
          <p:cNvPr id="1358" name="Google Shape;1358;p88"/>
          <p:cNvSpPr txBox="1"/>
          <p:nvPr>
            <p:ph idx="1" type="body"/>
          </p:nvPr>
        </p:nvSpPr>
        <p:spPr>
          <a:xfrm>
            <a:off x="2430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call does constant work (w/o recursive calls)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C(6), number of total calls for N = 6?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				   D.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				   E.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(6)=2.568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88"/>
          <p:cNvSpPr/>
          <p:nvPr/>
        </p:nvSpPr>
        <p:spPr>
          <a:xfrm>
            <a:off x="5844125" y="3084925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</a:t>
            </a:r>
            <a:endParaRPr/>
          </a:p>
        </p:txBody>
      </p:sp>
      <p:grpSp>
        <p:nvGrpSpPr>
          <p:cNvPr id="1360" name="Google Shape;1360;p88"/>
          <p:cNvGrpSpPr/>
          <p:nvPr/>
        </p:nvGrpSpPr>
        <p:grpSpPr>
          <a:xfrm>
            <a:off x="6820300" y="3083002"/>
            <a:ext cx="2099374" cy="355500"/>
            <a:chOff x="6820300" y="3006802"/>
            <a:chExt cx="2099374" cy="355500"/>
          </a:xfrm>
        </p:grpSpPr>
        <p:sp>
          <p:nvSpPr>
            <p:cNvPr id="1361" name="Google Shape;1361;p88"/>
            <p:cNvSpPr/>
            <p:nvPr/>
          </p:nvSpPr>
          <p:spPr>
            <a:xfrm>
              <a:off x="6820300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88"/>
            <p:cNvSpPr/>
            <p:nvPr/>
          </p:nvSpPr>
          <p:spPr>
            <a:xfrm>
              <a:off x="7168543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88"/>
            <p:cNvSpPr/>
            <p:nvPr/>
          </p:nvSpPr>
          <p:spPr>
            <a:xfrm>
              <a:off x="7519766" y="300680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88"/>
            <p:cNvSpPr/>
            <p:nvPr/>
          </p:nvSpPr>
          <p:spPr>
            <a:xfrm>
              <a:off x="7868008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88"/>
            <p:cNvSpPr/>
            <p:nvPr/>
          </p:nvSpPr>
          <p:spPr>
            <a:xfrm>
              <a:off x="8215931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88"/>
            <p:cNvSpPr/>
            <p:nvPr/>
          </p:nvSpPr>
          <p:spPr>
            <a:xfrm>
              <a:off x="8564174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9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372" name="Google Shape;1372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373" name="Google Shape;1373;p89"/>
          <p:cNvSpPr txBox="1"/>
          <p:nvPr>
            <p:ph idx="1" type="body"/>
          </p:nvPr>
        </p:nvSpPr>
        <p:spPr>
          <a:xfrm>
            <a:off x="2430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</a:t>
            </a:r>
            <a:r>
              <a:rPr lang="en"/>
              <a:t>worst case runtime</a:t>
            </a:r>
            <a:r>
              <a:rPr lang="en"/>
              <a:t> in terms of N = hi - lo + 1 </a:t>
            </a:r>
            <a:r>
              <a:rPr lang="en"/>
              <a:t>[i.e. # of items]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call does constant work (w/o recursive calls)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C(6)</a:t>
            </a:r>
            <a:r>
              <a:rPr lang="en"/>
              <a:t>, number of total calls for N = 6</a:t>
            </a:r>
            <a:r>
              <a:rPr lang="en"/>
              <a:t>?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		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B.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		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total calls, where N = 6, N = 3, and N = 1.</a:t>
            </a:r>
            <a:endParaRPr/>
          </a:p>
        </p:txBody>
      </p:sp>
      <p:grpSp>
        <p:nvGrpSpPr>
          <p:cNvPr id="1374" name="Google Shape;1374;p89"/>
          <p:cNvGrpSpPr/>
          <p:nvPr/>
        </p:nvGrpSpPr>
        <p:grpSpPr>
          <a:xfrm>
            <a:off x="6820300" y="3696351"/>
            <a:ext cx="2099374" cy="355500"/>
            <a:chOff x="6820300" y="3575127"/>
            <a:chExt cx="2099374" cy="355500"/>
          </a:xfrm>
        </p:grpSpPr>
        <p:sp>
          <p:nvSpPr>
            <p:cNvPr id="1375" name="Google Shape;1375;p89"/>
            <p:cNvSpPr/>
            <p:nvPr/>
          </p:nvSpPr>
          <p:spPr>
            <a:xfrm>
              <a:off x="6820300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89"/>
            <p:cNvSpPr/>
            <p:nvPr/>
          </p:nvSpPr>
          <p:spPr>
            <a:xfrm>
              <a:off x="7168543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7519766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7868008" y="3575127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8215931" y="3575127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8564174" y="3575127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89"/>
          <p:cNvGrpSpPr/>
          <p:nvPr/>
        </p:nvGrpSpPr>
        <p:grpSpPr>
          <a:xfrm>
            <a:off x="6820300" y="4309700"/>
            <a:ext cx="2099374" cy="355500"/>
            <a:chOff x="6820300" y="4060252"/>
            <a:chExt cx="2099374" cy="355500"/>
          </a:xfrm>
        </p:grpSpPr>
        <p:sp>
          <p:nvSpPr>
            <p:cNvPr id="1382" name="Google Shape;1382;p89"/>
            <p:cNvSpPr/>
            <p:nvPr/>
          </p:nvSpPr>
          <p:spPr>
            <a:xfrm>
              <a:off x="6820300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89"/>
            <p:cNvSpPr/>
            <p:nvPr/>
          </p:nvSpPr>
          <p:spPr>
            <a:xfrm>
              <a:off x="7168543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89"/>
            <p:cNvSpPr/>
            <p:nvPr/>
          </p:nvSpPr>
          <p:spPr>
            <a:xfrm>
              <a:off x="7519766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89"/>
            <p:cNvSpPr/>
            <p:nvPr/>
          </p:nvSpPr>
          <p:spPr>
            <a:xfrm>
              <a:off x="7868008" y="406025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89"/>
            <p:cNvSpPr/>
            <p:nvPr/>
          </p:nvSpPr>
          <p:spPr>
            <a:xfrm>
              <a:off x="8215931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89"/>
            <p:cNvSpPr/>
            <p:nvPr/>
          </p:nvSpPr>
          <p:spPr>
            <a:xfrm>
              <a:off x="8564174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8" name="Google Shape;1388;p89"/>
          <p:cNvGrpSpPr/>
          <p:nvPr/>
        </p:nvGrpSpPr>
        <p:grpSpPr>
          <a:xfrm>
            <a:off x="6820300" y="3083002"/>
            <a:ext cx="2099374" cy="355500"/>
            <a:chOff x="6820300" y="3006802"/>
            <a:chExt cx="2099374" cy="355500"/>
          </a:xfrm>
        </p:grpSpPr>
        <p:sp>
          <p:nvSpPr>
            <p:cNvPr id="1389" name="Google Shape;1389;p89"/>
            <p:cNvSpPr/>
            <p:nvPr/>
          </p:nvSpPr>
          <p:spPr>
            <a:xfrm>
              <a:off x="6820300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89"/>
            <p:cNvSpPr/>
            <p:nvPr/>
          </p:nvSpPr>
          <p:spPr>
            <a:xfrm>
              <a:off x="7168543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89"/>
            <p:cNvSpPr/>
            <p:nvPr/>
          </p:nvSpPr>
          <p:spPr>
            <a:xfrm>
              <a:off x="7519766" y="300680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89"/>
            <p:cNvSpPr/>
            <p:nvPr/>
          </p:nvSpPr>
          <p:spPr>
            <a:xfrm>
              <a:off x="7868008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89"/>
            <p:cNvSpPr/>
            <p:nvPr/>
          </p:nvSpPr>
          <p:spPr>
            <a:xfrm>
              <a:off x="8215931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89"/>
            <p:cNvSpPr/>
            <p:nvPr/>
          </p:nvSpPr>
          <p:spPr>
            <a:xfrm>
              <a:off x="8564174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5" name="Google Shape;1395;p89"/>
          <p:cNvSpPr/>
          <p:nvPr/>
        </p:nvSpPr>
        <p:spPr>
          <a:xfrm>
            <a:off x="5844125" y="3084925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</a:t>
            </a:r>
            <a:endParaRPr/>
          </a:p>
        </p:txBody>
      </p:sp>
      <p:sp>
        <p:nvSpPr>
          <p:cNvPr id="1396" name="Google Shape;1396;p89"/>
          <p:cNvSpPr/>
          <p:nvPr/>
        </p:nvSpPr>
        <p:spPr>
          <a:xfrm>
            <a:off x="5844125" y="3697313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sp>
        <p:nvSpPr>
          <p:cNvPr id="1397" name="Google Shape;1397;p89"/>
          <p:cNvSpPr/>
          <p:nvPr/>
        </p:nvSpPr>
        <p:spPr>
          <a:xfrm>
            <a:off x="5844125" y="4309700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cxnSp>
        <p:nvCxnSpPr>
          <p:cNvPr id="1398" name="Google Shape;1398;p89"/>
          <p:cNvCxnSpPr>
            <a:stCxn id="1395" idx="2"/>
            <a:endCxn id="1396" idx="0"/>
          </p:cNvCxnSpPr>
          <p:nvPr/>
        </p:nvCxnSpPr>
        <p:spPr>
          <a:xfrm>
            <a:off x="6112925" y="34404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89"/>
          <p:cNvCxnSpPr>
            <a:stCxn id="1396" idx="2"/>
            <a:endCxn id="1397" idx="0"/>
          </p:cNvCxnSpPr>
          <p:nvPr/>
        </p:nvCxnSpPr>
        <p:spPr>
          <a:xfrm>
            <a:off x="6112925" y="4052813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89"/>
          <p:cNvSpPr/>
          <p:nvPr/>
        </p:nvSpPr>
        <p:spPr>
          <a:xfrm>
            <a:off x="5633356" y="3036186"/>
            <a:ext cx="254100" cy="1691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89"/>
          <p:cNvSpPr txBox="1"/>
          <p:nvPr/>
        </p:nvSpPr>
        <p:spPr>
          <a:xfrm>
            <a:off x="4967986" y="3669407"/>
            <a:ext cx="951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calls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90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407" name="Google Shape;1407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408" name="Google Shape;1408;p90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graphicFrame>
        <p:nvGraphicFramePr>
          <p:cNvPr id="1409" name="Google Shape;1409;p90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0" name="Google Shape;1410;p90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11" name="Google Shape;1411;p90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2" name="Google Shape;1412;p90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13" name="Google Shape;1413;p90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91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419" name="Google Shape;1419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420" name="Google Shape;1420;p91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421" name="Google Shape;1421;p91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422" name="Google Shape;1422;p91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23" name="Google Shape;1423;p91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24" name="Google Shape;1424;p91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25" name="Google Shape;1425;p91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26" name="Google Shape;1426;p91"/>
          <p:cNvSpPr/>
          <p:nvPr/>
        </p:nvSpPr>
        <p:spPr>
          <a:xfrm>
            <a:off x="71445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427" name="Google Shape;1427;p91"/>
          <p:cNvSpPr/>
          <p:nvPr/>
        </p:nvSpPr>
        <p:spPr>
          <a:xfrm>
            <a:off x="79511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428" name="Google Shape;1428;p91"/>
          <p:cNvCxnSpPr>
            <a:stCxn id="1426" idx="2"/>
            <a:endCxn id="1421" idx="0"/>
          </p:cNvCxnSpPr>
          <p:nvPr/>
        </p:nvCxnSpPr>
        <p:spPr>
          <a:xfrm>
            <a:off x="7404530" y="4413325"/>
            <a:ext cx="4053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91"/>
          <p:cNvCxnSpPr>
            <a:stCxn id="1427" idx="2"/>
            <a:endCxn id="1421" idx="0"/>
          </p:cNvCxnSpPr>
          <p:nvPr/>
        </p:nvCxnSpPr>
        <p:spPr>
          <a:xfrm flipH="1">
            <a:off x="7809713" y="4413325"/>
            <a:ext cx="401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92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435" name="Google Shape;1435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436" name="Google Shape;1436;p92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437" name="Google Shape;1437;p92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438" name="Google Shape;1438;p92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9" name="Google Shape;1439;p92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40" name="Google Shape;1440;p92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41" name="Google Shape;1441;p92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42" name="Google Shape;1442;p92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443" name="Google Shape;1443;p92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444" name="Google Shape;1444;p92"/>
          <p:cNvCxnSpPr>
            <a:stCxn id="1442" idx="2"/>
            <a:endCxn id="1437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92"/>
          <p:cNvCxnSpPr>
            <a:stCxn id="1443" idx="2"/>
            <a:endCxn id="1437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6" name="Google Shape;1446;p92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47" name="Google Shape;1447;p92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448" name="Google Shape;1448;p92"/>
          <p:cNvCxnSpPr>
            <a:stCxn id="1446" idx="2"/>
            <a:endCxn id="1442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92"/>
          <p:cNvCxnSpPr>
            <a:stCxn id="1447" idx="2"/>
            <a:endCxn id="1442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0" name="Google Shape;1450;p92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51" name="Google Shape;1451;p92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52" name="Google Shape;1452;p92"/>
          <p:cNvCxnSpPr>
            <a:stCxn id="1450" idx="2"/>
            <a:endCxn id="1443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92"/>
          <p:cNvCxnSpPr>
            <a:stCxn id="1451" idx="2"/>
            <a:endCxn id="1443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3455750" y="2895700"/>
            <a:ext cx="5796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number of operations: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by area of right triangle of side length N-1.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 is Θ(N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1: Based on Exact Count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number of operations: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N-i-1 units of work</a:t>
            </a:r>
            <a:endParaRPr sz="1900">
              <a:solidFill>
                <a:srgbClr val="33333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29" name="Google Shape;229;p30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0" name="Google Shape;230;p30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231" name="Google Shape;231;p30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234" name="Google Shape;234;p30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235" name="Google Shape;235;p30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6" name="Google Shape;236;p30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1656400"/>
                <a:gridCol w="16564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count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aseline="30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7" name="Google Shape;237;p30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Worst case runtime: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Θ(N</a:t>
            </a:r>
            <a:r>
              <a:rPr baseline="30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93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459" name="Google Shape;1459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460" name="Google Shape;1460;p93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461" name="Google Shape;1461;p93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462" name="Google Shape;1462;p93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3" name="Google Shape;1463;p93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64" name="Google Shape;1464;p93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5" name="Google Shape;1465;p93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66" name="Google Shape;1466;p93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467" name="Google Shape;1467;p93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468" name="Google Shape;1468;p93"/>
          <p:cNvCxnSpPr>
            <a:stCxn id="1466" idx="2"/>
            <a:endCxn id="1461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9" name="Google Shape;1469;p93"/>
          <p:cNvCxnSpPr>
            <a:stCxn id="1467" idx="2"/>
            <a:endCxn id="1461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0" name="Google Shape;1470;p93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71" name="Google Shape;1471;p93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472" name="Google Shape;1472;p93"/>
          <p:cNvCxnSpPr>
            <a:stCxn id="1470" idx="2"/>
            <a:endCxn id="1466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3" name="Google Shape;1473;p93"/>
          <p:cNvCxnSpPr>
            <a:stCxn id="1471" idx="2"/>
            <a:endCxn id="1466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93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75" name="Google Shape;1475;p93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76" name="Google Shape;1476;p93"/>
          <p:cNvCxnSpPr>
            <a:stCxn id="1474" idx="2"/>
            <a:endCxn id="1467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7" name="Google Shape;1477;p93"/>
          <p:cNvCxnSpPr>
            <a:stCxn id="1475" idx="2"/>
            <a:endCxn id="1467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8" name="Google Shape;1478;p93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79" name="Google Shape;1479;p93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480" name="Google Shape;1480;p93"/>
          <p:cNvCxnSpPr>
            <a:stCxn id="1478" idx="2"/>
            <a:endCxn id="1470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1" name="Google Shape;1481;p93"/>
          <p:cNvCxnSpPr>
            <a:stCxn id="1479" idx="2"/>
            <a:endCxn id="1470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2" name="Google Shape;1482;p93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94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488" name="Google Shape;1488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489" name="Google Shape;1489;p94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490" name="Google Shape;1490;p94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491" name="Google Shape;1491;p94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92" name="Google Shape;1492;p94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93" name="Google Shape;1493;p94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94" name="Google Shape;1494;p94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95" name="Google Shape;1495;p94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496" name="Google Shape;1496;p94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497" name="Google Shape;1497;p94"/>
          <p:cNvCxnSpPr>
            <a:stCxn id="1495" idx="2"/>
            <a:endCxn id="1490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8" name="Google Shape;1498;p94"/>
          <p:cNvCxnSpPr>
            <a:stCxn id="1496" idx="2"/>
            <a:endCxn id="1490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9" name="Google Shape;1499;p94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00" name="Google Shape;1500;p94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501" name="Google Shape;1501;p94"/>
          <p:cNvCxnSpPr>
            <a:stCxn id="1499" idx="2"/>
            <a:endCxn id="1495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2" name="Google Shape;1502;p94"/>
          <p:cNvCxnSpPr>
            <a:stCxn id="1500" idx="2"/>
            <a:endCxn id="1495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3" name="Google Shape;1503;p94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4" name="Google Shape;1504;p94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05" name="Google Shape;1505;p94"/>
          <p:cNvCxnSpPr>
            <a:stCxn id="1503" idx="2"/>
            <a:endCxn id="1496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6" name="Google Shape;1506;p94"/>
          <p:cNvCxnSpPr>
            <a:stCxn id="1504" idx="2"/>
            <a:endCxn id="1496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7" name="Google Shape;1507;p94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08" name="Google Shape;1508;p94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09" name="Google Shape;1509;p94"/>
          <p:cNvCxnSpPr>
            <a:stCxn id="1507" idx="2"/>
            <a:endCxn id="1499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94"/>
          <p:cNvCxnSpPr>
            <a:stCxn id="1508" idx="2"/>
            <a:endCxn id="1499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1" name="Google Shape;1511;p94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512" name="Google Shape;1512;p94"/>
          <p:cNvSpPr txBox="1"/>
          <p:nvPr/>
        </p:nvSpPr>
        <p:spPr>
          <a:xfrm>
            <a:off x="2362760" y="4489108"/>
            <a:ext cx="3000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C(N)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⌊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⌋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95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518" name="Google Shape;1518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519" name="Google Shape;1519;p95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⌊</a:t>
            </a:r>
            <a:r>
              <a:rPr lang="en"/>
              <a:t>log</a:t>
            </a:r>
            <a:r>
              <a:rPr baseline="-25000" lang="en"/>
              <a:t>2</a:t>
            </a:r>
            <a:r>
              <a:rPr lang="en"/>
              <a:t>(N)⌋+1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each call takes constant time, R(N) = Θ(</a:t>
            </a:r>
            <a:r>
              <a:rPr lang="en"/>
              <a:t>⌊log</a:t>
            </a:r>
            <a:r>
              <a:rPr baseline="-25000" lang="en"/>
              <a:t>2</a:t>
            </a:r>
            <a:r>
              <a:rPr lang="en"/>
              <a:t>(N)⌋)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f(N) is way too complicated. Let’s simplify.</a:t>
            </a:r>
            <a:endParaRPr/>
          </a:p>
        </p:txBody>
      </p:sp>
      <p:sp>
        <p:nvSpPr>
          <p:cNvPr id="1520" name="Google Shape;1520;p95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sp>
        <p:nvSpPr>
          <p:cNvPr id="1521" name="Google Shape;1521;p95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522" name="Google Shape;1522;p95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523" name="Google Shape;1523;p95"/>
          <p:cNvCxnSpPr>
            <a:stCxn id="1521" idx="2"/>
            <a:endCxn id="1520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4" name="Google Shape;1524;p95"/>
          <p:cNvCxnSpPr>
            <a:stCxn id="1522" idx="2"/>
            <a:endCxn id="1520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95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26" name="Google Shape;1526;p95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527" name="Google Shape;1527;p95"/>
          <p:cNvCxnSpPr>
            <a:stCxn id="1525" idx="2"/>
            <a:endCxn id="1521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8" name="Google Shape;1528;p95"/>
          <p:cNvCxnSpPr>
            <a:stCxn id="1526" idx="2"/>
            <a:endCxn id="1521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9" name="Google Shape;1529;p95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30" name="Google Shape;1530;p95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31" name="Google Shape;1531;p95"/>
          <p:cNvCxnSpPr>
            <a:stCxn id="1529" idx="2"/>
            <a:endCxn id="1522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2" name="Google Shape;1532;p95"/>
          <p:cNvCxnSpPr>
            <a:stCxn id="1530" idx="2"/>
            <a:endCxn id="1522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3" name="Google Shape;1533;p95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34" name="Google Shape;1534;p95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35" name="Google Shape;1535;p95"/>
          <p:cNvCxnSpPr>
            <a:stCxn id="1533" idx="2"/>
            <a:endCxn id="1525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6" name="Google Shape;1536;p95"/>
          <p:cNvCxnSpPr>
            <a:stCxn id="1534" idx="2"/>
            <a:endCxn id="1525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7" name="Google Shape;1537;p95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Handy Big Theta Properties</a:t>
            </a:r>
            <a:endParaRPr/>
          </a:p>
        </p:txBody>
      </p:sp>
      <p:sp>
        <p:nvSpPr>
          <p:cNvPr id="1543" name="Google Shape;1543;p96"/>
          <p:cNvSpPr txBox="1"/>
          <p:nvPr>
            <p:ph idx="1" type="body"/>
          </p:nvPr>
        </p:nvSpPr>
        <p:spPr>
          <a:xfrm>
            <a:off x="243000" y="521125"/>
            <a:ext cx="8685000" cy="20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Simplify </a:t>
            </a:r>
            <a:r>
              <a:rPr lang="en"/>
              <a:t>Θ(⌊log</a:t>
            </a:r>
            <a:r>
              <a:rPr baseline="-25000" lang="en"/>
              <a:t>2</a:t>
            </a:r>
            <a:r>
              <a:rPr lang="en"/>
              <a:t>(N)⌋)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Three handy properties to help us simplify: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2400"/>
              <a:t>⌊</a:t>
            </a:r>
            <a:r>
              <a:rPr lang="en"/>
              <a:t>f(N)</a:t>
            </a:r>
            <a:r>
              <a:rPr lang="en" sz="2400"/>
              <a:t>⌋</a:t>
            </a:r>
            <a:r>
              <a:rPr lang="en"/>
              <a:t>=</a:t>
            </a:r>
            <a:r>
              <a:rPr lang="en"/>
              <a:t>Θ(f(N))    [the floor of f has same order of growth as f]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2400"/>
              <a:t>⌈</a:t>
            </a:r>
            <a:r>
              <a:rPr lang="en"/>
              <a:t>f(N)</a:t>
            </a:r>
            <a:r>
              <a:rPr lang="en" sz="2400"/>
              <a:t>⌉</a:t>
            </a:r>
            <a:r>
              <a:rPr lang="en"/>
              <a:t>=Θ(f(N))    [the ceiling of f has same order of growth as f]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log</a:t>
            </a:r>
            <a:r>
              <a:rPr baseline="-25000" lang="en"/>
              <a:t>P</a:t>
            </a:r>
            <a:r>
              <a:rPr lang="en"/>
              <a:t>(N) = Θ(log</a:t>
            </a:r>
            <a:r>
              <a:rPr baseline="-25000" lang="en"/>
              <a:t>Q</a:t>
            </a:r>
            <a:r>
              <a:rPr lang="en"/>
              <a:t>(N))       [logarithm base does not affect order of growth]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⌊log</a:t>
            </a:r>
            <a:r>
              <a:rPr baseline="-25000" lang="en"/>
              <a:t>2</a:t>
            </a:r>
            <a:r>
              <a:rPr lang="en"/>
              <a:t>(N)⌋ = Θ(log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4" name="Google Shape;1544;p96"/>
          <p:cNvCxnSpPr/>
          <p:nvPr/>
        </p:nvCxnSpPr>
        <p:spPr>
          <a:xfrm flipH="1">
            <a:off x="5337350" y="973850"/>
            <a:ext cx="624000" cy="198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5" name="Google Shape;1545;p96"/>
          <p:cNvSpPr txBox="1"/>
          <p:nvPr/>
        </p:nvSpPr>
        <p:spPr>
          <a:xfrm>
            <a:off x="5983870" y="613463"/>
            <a:ext cx="2861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For proof: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online textbook exercises.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546" name="Google Shape;1546;p96"/>
          <p:cNvCxnSpPr/>
          <p:nvPr/>
        </p:nvCxnSpPr>
        <p:spPr>
          <a:xfrm rot="10800000">
            <a:off x="2105375" y="3290475"/>
            <a:ext cx="358200" cy="222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7" name="Google Shape;1547;p96"/>
          <p:cNvSpPr txBox="1"/>
          <p:nvPr/>
        </p:nvSpPr>
        <p:spPr>
          <a:xfrm>
            <a:off x="2486650" y="3356500"/>
            <a:ext cx="35694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Since base is irrelevant, we omit from our big theta expression. We also omit the parenthesis around N for aesthetic reasons.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97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553" name="Google Shape;1553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</a:t>
            </a:r>
            <a:r>
              <a:rPr lang="en"/>
              <a:t>Search (Exact Count)</a:t>
            </a:r>
            <a:endParaRPr/>
          </a:p>
        </p:txBody>
      </p:sp>
      <p:sp>
        <p:nvSpPr>
          <p:cNvPr id="1554" name="Google Shape;1554;p97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⌊log</a:t>
            </a:r>
            <a:r>
              <a:rPr baseline="-25000" lang="en"/>
              <a:t>2</a:t>
            </a:r>
            <a:r>
              <a:rPr lang="en"/>
              <a:t>(N)⌋+1 </a:t>
            </a:r>
            <a:r>
              <a:rPr lang="en"/>
              <a:t>= Θ(log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each call takes constant time, R(N) = Θ(log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 and we’re done!</a:t>
            </a:r>
            <a:endParaRPr/>
          </a:p>
        </p:txBody>
      </p:sp>
      <p:sp>
        <p:nvSpPr>
          <p:cNvPr id="1555" name="Google Shape;1555;p97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sp>
        <p:nvSpPr>
          <p:cNvPr id="1556" name="Google Shape;1556;p97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557" name="Google Shape;1557;p97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558" name="Google Shape;1558;p97"/>
          <p:cNvCxnSpPr>
            <a:stCxn id="1556" idx="2"/>
            <a:endCxn id="1555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9" name="Google Shape;1559;p97"/>
          <p:cNvCxnSpPr>
            <a:stCxn id="1557" idx="2"/>
            <a:endCxn id="1555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0" name="Google Shape;1560;p97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61" name="Google Shape;1561;p97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562" name="Google Shape;1562;p97"/>
          <p:cNvCxnSpPr>
            <a:stCxn id="1560" idx="2"/>
            <a:endCxn id="1556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3" name="Google Shape;1563;p97"/>
          <p:cNvCxnSpPr>
            <a:stCxn id="1561" idx="2"/>
            <a:endCxn id="1556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4" name="Google Shape;1564;p97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65" name="Google Shape;1565;p97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66" name="Google Shape;1566;p97"/>
          <p:cNvCxnSpPr>
            <a:stCxn id="1564" idx="2"/>
            <a:endCxn id="1557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7" name="Google Shape;1567;p97"/>
          <p:cNvCxnSpPr>
            <a:stCxn id="1565" idx="2"/>
            <a:endCxn id="1557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8" name="Google Shape;1568;p97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69" name="Google Shape;1569;p97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70" name="Google Shape;1570;p97"/>
          <p:cNvCxnSpPr>
            <a:stCxn id="1568" idx="2"/>
            <a:endCxn id="1560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1" name="Google Shape;1571;p97"/>
          <p:cNvCxnSpPr>
            <a:stCxn id="1569" idx="2"/>
            <a:endCxn id="1560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2" name="Google Shape;1572;p97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98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578" name="Google Shape;1578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(using Recurrence Relations)</a:t>
            </a:r>
            <a:endParaRPr/>
          </a:p>
        </p:txBody>
      </p:sp>
      <p:sp>
        <p:nvSpPr>
          <p:cNvPr id="1579" name="Google Shape;1579;p98"/>
          <p:cNvSpPr txBox="1"/>
          <p:nvPr>
            <p:ph idx="1" type="body"/>
          </p:nvPr>
        </p:nvSpPr>
        <p:spPr>
          <a:xfrm>
            <a:off x="243000" y="2502325"/>
            <a:ext cx="86850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Approach: Measure number of string comparisons for N = hi - lo + 1.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C(0) 	= 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C(1) 	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	= 1 + C((N-1)/2)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show that C(N) = Θ(log N). Beyond scope of class, so won’t solve in slides.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9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Intuitive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Exact (Bonus)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Mergesort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9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</a:t>
            </a:r>
            <a:endParaRPr/>
          </a:p>
        </p:txBody>
      </p:sp>
      <p:sp>
        <p:nvSpPr>
          <p:cNvPr id="1586" name="Google Shape;1586;p9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592" name="Google Shape;1592;p10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Along with matrix multiplication, sorting is one of the problems that pops up most often in asymptotic analysis.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list of Comparables, return them in sorted 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Assumes the </a:t>
            </a:r>
            <a:r>
              <a:rPr lang="en"/>
              <a:t>comparison</a:t>
            </a:r>
            <a:r>
              <a:rPr lang="en"/>
              <a:t> method is transitive, reflexive, symmetric (see Lecture 12), and runs in Θ(1)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00"/>
          <p:cNvSpPr txBox="1"/>
          <p:nvPr/>
        </p:nvSpPr>
        <p:spPr>
          <a:xfrm>
            <a:off x="513300" y="2006850"/>
            <a:ext cx="811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List.of({“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”})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4" name="Google Shape;1594;p100"/>
          <p:cNvSpPr/>
          <p:nvPr/>
        </p:nvSpPr>
        <p:spPr>
          <a:xfrm>
            <a:off x="2784900" y="284482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List&lt;Comparable&gt;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sort(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5" name="Google Shape;1595;p100"/>
          <p:cNvSpPr txBox="1"/>
          <p:nvPr/>
        </p:nvSpPr>
        <p:spPr>
          <a:xfrm>
            <a:off x="1119000" y="4311650"/>
            <a:ext cx="69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96" name="Google Shape;1596;p100"/>
          <p:cNvCxnSpPr>
            <a:stCxn id="1593" idx="2"/>
            <a:endCxn id="1594" idx="0"/>
          </p:cNvCxnSpPr>
          <p:nvPr/>
        </p:nvCxnSpPr>
        <p:spPr>
          <a:xfrm>
            <a:off x="4572000" y="2405250"/>
            <a:ext cx="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7" name="Google Shape;1597;p100"/>
          <p:cNvCxnSpPr>
            <a:stCxn id="1594" idx="2"/>
            <a:endCxn id="1595" idx="0"/>
          </p:cNvCxnSpPr>
          <p:nvPr/>
        </p:nvCxnSpPr>
        <p:spPr>
          <a:xfrm>
            <a:off x="4572000" y="3775725"/>
            <a:ext cx="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01"/>
          <p:cNvSpPr txBox="1"/>
          <p:nvPr/>
        </p:nvSpPr>
        <p:spPr>
          <a:xfrm>
            <a:off x="98400" y="28730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firsthalf = sort(x.sublist(0, x.size()/2));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secondhalf = sort(x.sublist(x.size()/2, x.size()));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merge(firsthalf, secondhalf);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603" name="Google Shape;1603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 Pseudocode</a:t>
            </a:r>
            <a:endParaRPr/>
          </a:p>
        </p:txBody>
      </p:sp>
      <p:sp>
        <p:nvSpPr>
          <p:cNvPr id="1604" name="Google Shape;1604;p101"/>
          <p:cNvSpPr txBox="1"/>
          <p:nvPr>
            <p:ph idx="1" type="body"/>
          </p:nvPr>
        </p:nvSpPr>
        <p:spPr>
          <a:xfrm>
            <a:off x="229500" y="465025"/>
            <a:ext cx="86850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Mergesort is a recursive way to sort a list: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list into two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two lists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the two lists together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Merge Operation</a:t>
            </a:r>
            <a:endParaRPr/>
          </a:p>
        </p:txBody>
      </p:sp>
      <p:sp>
        <p:nvSpPr>
          <p:cNvPr id="1610" name="Google Shape;1610;p10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two sorted arrays, the merge operation combines them into a single sorted array by successively copying the smallest item from the two arrays into a target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Merging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2</a:t>
            </a:r>
            <a:r>
              <a:rPr lang="en"/>
              <a:t> [attempt #1]: http://yellkey.com</a:t>
            </a:r>
            <a:r>
              <a:rPr lang="en">
                <a:solidFill>
                  <a:srgbClr val="208920"/>
                </a:solidFill>
              </a:rPr>
              <a:t>/personal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 By simple, we mean there should be no unnecessary multiplicative constants or additive terms.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endParaRPr baseline="30000"/>
          </a:p>
        </p:txBody>
      </p:sp>
      <p:sp>
        <p:nvSpPr>
          <p:cNvPr id="244" name="Google Shape;244;p31"/>
          <p:cNvSpPr txBox="1"/>
          <p:nvPr/>
        </p:nvSpPr>
        <p:spPr>
          <a:xfrm>
            <a:off x="2188222" y="3597103"/>
            <a:ext cx="2314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F.	Other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1665750" y="1428750"/>
            <a:ext cx="5812500" cy="252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5252823" y="4112741"/>
            <a:ext cx="3807900" cy="77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there’s only one case for this code and thus there’s no distinction between “worst case” and otherwise.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Runtime: http://yellkey.com</a:t>
            </a:r>
            <a:r>
              <a:rPr lang="en">
                <a:solidFill>
                  <a:srgbClr val="208920"/>
                </a:solidFill>
              </a:rPr>
              <a:t>/show</a:t>
            </a:r>
            <a:endParaRPr/>
          </a:p>
        </p:txBody>
      </p:sp>
      <p:sp>
        <p:nvSpPr>
          <p:cNvPr id="1616" name="Google Shape;1616;p103"/>
          <p:cNvSpPr txBox="1"/>
          <p:nvPr>
            <p:ph idx="1" type="body"/>
          </p:nvPr>
        </p:nvSpPr>
        <p:spPr>
          <a:xfrm>
            <a:off x="287325" y="3633950"/>
            <a:ext cx="8443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does the runtime of merge grow with N, the total number of items?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Ubuntu Mono"/>
              <a:buAutoNum type="alphaUcPeriod"/>
            </a:pPr>
            <a:r>
              <a:rPr lang="en"/>
              <a:t>Θ(1)                 C. Θ(N)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Ubuntu Mono"/>
              <a:buAutoNum type="alphaUcPeriod"/>
            </a:pPr>
            <a:r>
              <a:rPr lang="en"/>
              <a:t>Θ(log N)          D.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617" name="Google Shape;1617;p103"/>
          <p:cNvSpPr/>
          <p:nvPr/>
        </p:nvSpPr>
        <p:spPr>
          <a:xfrm>
            <a:off x="137947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103"/>
          <p:cNvSpPr/>
          <p:nvPr/>
        </p:nvSpPr>
        <p:spPr>
          <a:xfrm>
            <a:off x="186466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103"/>
          <p:cNvSpPr/>
          <p:nvPr/>
        </p:nvSpPr>
        <p:spPr>
          <a:xfrm>
            <a:off x="235400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103"/>
          <p:cNvSpPr/>
          <p:nvPr/>
        </p:nvSpPr>
        <p:spPr>
          <a:xfrm>
            <a:off x="283919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103"/>
          <p:cNvSpPr/>
          <p:nvPr/>
        </p:nvSpPr>
        <p:spPr>
          <a:xfrm>
            <a:off x="332393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103"/>
          <p:cNvSpPr/>
          <p:nvPr/>
        </p:nvSpPr>
        <p:spPr>
          <a:xfrm>
            <a:off x="559922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103"/>
          <p:cNvSpPr/>
          <p:nvPr/>
        </p:nvSpPr>
        <p:spPr>
          <a:xfrm>
            <a:off x="608856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103"/>
          <p:cNvSpPr/>
          <p:nvPr/>
        </p:nvSpPr>
        <p:spPr>
          <a:xfrm>
            <a:off x="657375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103"/>
          <p:cNvSpPr/>
          <p:nvPr/>
        </p:nvSpPr>
        <p:spPr>
          <a:xfrm>
            <a:off x="7063130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103"/>
          <p:cNvSpPr/>
          <p:nvPr/>
        </p:nvSpPr>
        <p:spPr>
          <a:xfrm>
            <a:off x="237697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103"/>
          <p:cNvSpPr/>
          <p:nvPr/>
        </p:nvSpPr>
        <p:spPr>
          <a:xfrm>
            <a:off x="286216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103"/>
          <p:cNvSpPr/>
          <p:nvPr/>
        </p:nvSpPr>
        <p:spPr>
          <a:xfrm>
            <a:off x="335150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103"/>
          <p:cNvSpPr/>
          <p:nvPr/>
        </p:nvSpPr>
        <p:spPr>
          <a:xfrm>
            <a:off x="383669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103"/>
          <p:cNvSpPr/>
          <p:nvPr/>
        </p:nvSpPr>
        <p:spPr>
          <a:xfrm>
            <a:off x="432143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103"/>
          <p:cNvSpPr/>
          <p:nvPr/>
        </p:nvSpPr>
        <p:spPr>
          <a:xfrm>
            <a:off x="480662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p103"/>
          <p:cNvSpPr/>
          <p:nvPr/>
        </p:nvSpPr>
        <p:spPr>
          <a:xfrm>
            <a:off x="529596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103"/>
          <p:cNvSpPr/>
          <p:nvPr/>
        </p:nvSpPr>
        <p:spPr>
          <a:xfrm>
            <a:off x="578115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103"/>
          <p:cNvSpPr/>
          <p:nvPr/>
        </p:nvSpPr>
        <p:spPr>
          <a:xfrm>
            <a:off x="6270530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5" name="Google Shape;1635;p103"/>
          <p:cNvCxnSpPr>
            <a:stCxn id="1617" idx="2"/>
            <a:endCxn id="1626" idx="0"/>
          </p:cNvCxnSpPr>
          <p:nvPr/>
        </p:nvCxnSpPr>
        <p:spPr>
          <a:xfrm>
            <a:off x="1627125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6" name="Google Shape;1636;p103"/>
          <p:cNvCxnSpPr>
            <a:stCxn id="1618" idx="2"/>
            <a:endCxn id="1627" idx="0"/>
          </p:cNvCxnSpPr>
          <p:nvPr/>
        </p:nvCxnSpPr>
        <p:spPr>
          <a:xfrm>
            <a:off x="2112314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7" name="Google Shape;1637;p103"/>
          <p:cNvCxnSpPr>
            <a:stCxn id="1622" idx="2"/>
            <a:endCxn id="1628" idx="0"/>
          </p:cNvCxnSpPr>
          <p:nvPr/>
        </p:nvCxnSpPr>
        <p:spPr>
          <a:xfrm flipH="1">
            <a:off x="3599275" y="1403106"/>
            <a:ext cx="2247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8" name="Google Shape;1638;p103"/>
          <p:cNvCxnSpPr>
            <a:stCxn id="1623" idx="2"/>
            <a:endCxn id="1629" idx="0"/>
          </p:cNvCxnSpPr>
          <p:nvPr/>
        </p:nvCxnSpPr>
        <p:spPr>
          <a:xfrm flipH="1">
            <a:off x="4084416" y="1403106"/>
            <a:ext cx="22518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9" name="Google Shape;1639;p103"/>
          <p:cNvCxnSpPr>
            <a:stCxn id="1619" idx="2"/>
            <a:endCxn id="1630" idx="0"/>
          </p:cNvCxnSpPr>
          <p:nvPr/>
        </p:nvCxnSpPr>
        <p:spPr>
          <a:xfrm>
            <a:off x="2601655" y="1403106"/>
            <a:ext cx="19674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103"/>
          <p:cNvCxnSpPr>
            <a:stCxn id="1624" idx="2"/>
            <a:endCxn id="1631" idx="0"/>
          </p:cNvCxnSpPr>
          <p:nvPr/>
        </p:nvCxnSpPr>
        <p:spPr>
          <a:xfrm flipH="1">
            <a:off x="5054405" y="1403106"/>
            <a:ext cx="17670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1" name="Google Shape;1641;p103"/>
          <p:cNvCxnSpPr>
            <a:stCxn id="1625" idx="2"/>
            <a:endCxn id="1632" idx="0"/>
          </p:cNvCxnSpPr>
          <p:nvPr/>
        </p:nvCxnSpPr>
        <p:spPr>
          <a:xfrm flipH="1">
            <a:off x="5543480" y="1403106"/>
            <a:ext cx="17673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2" name="Google Shape;1642;p103"/>
          <p:cNvCxnSpPr>
            <a:stCxn id="1620" idx="2"/>
            <a:endCxn id="1633" idx="0"/>
          </p:cNvCxnSpPr>
          <p:nvPr/>
        </p:nvCxnSpPr>
        <p:spPr>
          <a:xfrm>
            <a:off x="3086844" y="1403106"/>
            <a:ext cx="29421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3" name="Google Shape;1643;p103"/>
          <p:cNvCxnSpPr>
            <a:stCxn id="1621" idx="2"/>
            <a:endCxn id="1634" idx="0"/>
          </p:cNvCxnSpPr>
          <p:nvPr/>
        </p:nvCxnSpPr>
        <p:spPr>
          <a:xfrm>
            <a:off x="3571586" y="1403106"/>
            <a:ext cx="2946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Runtime</a:t>
            </a:r>
            <a:endParaRPr/>
          </a:p>
        </p:txBody>
      </p:sp>
      <p:sp>
        <p:nvSpPr>
          <p:cNvPr id="1649" name="Google Shape;1649;p104"/>
          <p:cNvSpPr txBox="1"/>
          <p:nvPr>
            <p:ph idx="1" type="body"/>
          </p:nvPr>
        </p:nvSpPr>
        <p:spPr>
          <a:xfrm>
            <a:off x="287325" y="3633950"/>
            <a:ext cx="8443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does the runtime of merge grow with N, the total number of items?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C. Θ(N)</a:t>
            </a:r>
            <a:r>
              <a:rPr lang="en"/>
              <a:t>. Why? Θ(1) time per element in the merged list, and the merged list has exactly N items</a:t>
            </a:r>
            <a:endParaRPr/>
          </a:p>
        </p:txBody>
      </p:sp>
      <p:sp>
        <p:nvSpPr>
          <p:cNvPr id="1650" name="Google Shape;1650;p104"/>
          <p:cNvSpPr/>
          <p:nvPr/>
        </p:nvSpPr>
        <p:spPr>
          <a:xfrm>
            <a:off x="137947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104"/>
          <p:cNvSpPr/>
          <p:nvPr/>
        </p:nvSpPr>
        <p:spPr>
          <a:xfrm>
            <a:off x="186466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104"/>
          <p:cNvSpPr/>
          <p:nvPr/>
        </p:nvSpPr>
        <p:spPr>
          <a:xfrm>
            <a:off x="235400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104"/>
          <p:cNvSpPr/>
          <p:nvPr/>
        </p:nvSpPr>
        <p:spPr>
          <a:xfrm>
            <a:off x="283919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104"/>
          <p:cNvSpPr/>
          <p:nvPr/>
        </p:nvSpPr>
        <p:spPr>
          <a:xfrm>
            <a:off x="332393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104"/>
          <p:cNvSpPr/>
          <p:nvPr/>
        </p:nvSpPr>
        <p:spPr>
          <a:xfrm>
            <a:off x="559922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104"/>
          <p:cNvSpPr/>
          <p:nvPr/>
        </p:nvSpPr>
        <p:spPr>
          <a:xfrm>
            <a:off x="608856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104"/>
          <p:cNvSpPr/>
          <p:nvPr/>
        </p:nvSpPr>
        <p:spPr>
          <a:xfrm>
            <a:off x="657375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104"/>
          <p:cNvSpPr/>
          <p:nvPr/>
        </p:nvSpPr>
        <p:spPr>
          <a:xfrm>
            <a:off x="7063130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104"/>
          <p:cNvSpPr/>
          <p:nvPr/>
        </p:nvSpPr>
        <p:spPr>
          <a:xfrm>
            <a:off x="237697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104"/>
          <p:cNvSpPr/>
          <p:nvPr/>
        </p:nvSpPr>
        <p:spPr>
          <a:xfrm>
            <a:off x="286216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104"/>
          <p:cNvSpPr/>
          <p:nvPr/>
        </p:nvSpPr>
        <p:spPr>
          <a:xfrm>
            <a:off x="335150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104"/>
          <p:cNvSpPr/>
          <p:nvPr/>
        </p:nvSpPr>
        <p:spPr>
          <a:xfrm>
            <a:off x="383669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104"/>
          <p:cNvSpPr/>
          <p:nvPr/>
        </p:nvSpPr>
        <p:spPr>
          <a:xfrm>
            <a:off x="432143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104"/>
          <p:cNvSpPr/>
          <p:nvPr/>
        </p:nvSpPr>
        <p:spPr>
          <a:xfrm>
            <a:off x="480662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104"/>
          <p:cNvSpPr/>
          <p:nvPr/>
        </p:nvSpPr>
        <p:spPr>
          <a:xfrm>
            <a:off x="529596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104"/>
          <p:cNvSpPr/>
          <p:nvPr/>
        </p:nvSpPr>
        <p:spPr>
          <a:xfrm>
            <a:off x="578115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104"/>
          <p:cNvSpPr/>
          <p:nvPr/>
        </p:nvSpPr>
        <p:spPr>
          <a:xfrm>
            <a:off x="6270530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8" name="Google Shape;1668;p104"/>
          <p:cNvCxnSpPr>
            <a:stCxn id="1650" idx="2"/>
            <a:endCxn id="1659" idx="0"/>
          </p:cNvCxnSpPr>
          <p:nvPr/>
        </p:nvCxnSpPr>
        <p:spPr>
          <a:xfrm>
            <a:off x="1627125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9" name="Google Shape;1669;p104"/>
          <p:cNvCxnSpPr>
            <a:stCxn id="1651" idx="2"/>
            <a:endCxn id="1660" idx="0"/>
          </p:cNvCxnSpPr>
          <p:nvPr/>
        </p:nvCxnSpPr>
        <p:spPr>
          <a:xfrm>
            <a:off x="2112314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0" name="Google Shape;1670;p104"/>
          <p:cNvCxnSpPr>
            <a:stCxn id="1655" idx="2"/>
            <a:endCxn id="1661" idx="0"/>
          </p:cNvCxnSpPr>
          <p:nvPr/>
        </p:nvCxnSpPr>
        <p:spPr>
          <a:xfrm flipH="1">
            <a:off x="3599275" y="1403106"/>
            <a:ext cx="2247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1" name="Google Shape;1671;p104"/>
          <p:cNvCxnSpPr>
            <a:stCxn id="1656" idx="2"/>
            <a:endCxn id="1662" idx="0"/>
          </p:cNvCxnSpPr>
          <p:nvPr/>
        </p:nvCxnSpPr>
        <p:spPr>
          <a:xfrm flipH="1">
            <a:off x="4084416" y="1403106"/>
            <a:ext cx="22518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2" name="Google Shape;1672;p104"/>
          <p:cNvCxnSpPr>
            <a:stCxn id="1652" idx="2"/>
            <a:endCxn id="1663" idx="0"/>
          </p:cNvCxnSpPr>
          <p:nvPr/>
        </p:nvCxnSpPr>
        <p:spPr>
          <a:xfrm>
            <a:off x="2601655" y="1403106"/>
            <a:ext cx="19674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3" name="Google Shape;1673;p104"/>
          <p:cNvCxnSpPr>
            <a:stCxn id="1657" idx="2"/>
            <a:endCxn id="1664" idx="0"/>
          </p:cNvCxnSpPr>
          <p:nvPr/>
        </p:nvCxnSpPr>
        <p:spPr>
          <a:xfrm flipH="1">
            <a:off x="5054405" y="1403106"/>
            <a:ext cx="17670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4" name="Google Shape;1674;p104"/>
          <p:cNvCxnSpPr>
            <a:stCxn id="1658" idx="2"/>
            <a:endCxn id="1665" idx="0"/>
          </p:cNvCxnSpPr>
          <p:nvPr/>
        </p:nvCxnSpPr>
        <p:spPr>
          <a:xfrm flipH="1">
            <a:off x="5543480" y="1403106"/>
            <a:ext cx="17673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5" name="Google Shape;1675;p104"/>
          <p:cNvCxnSpPr>
            <a:stCxn id="1653" idx="2"/>
            <a:endCxn id="1666" idx="0"/>
          </p:cNvCxnSpPr>
          <p:nvPr/>
        </p:nvCxnSpPr>
        <p:spPr>
          <a:xfrm>
            <a:off x="3086844" y="1403106"/>
            <a:ext cx="29421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6" name="Google Shape;1676;p104"/>
          <p:cNvCxnSpPr>
            <a:stCxn id="1654" idx="2"/>
            <a:endCxn id="1667" idx="0"/>
          </p:cNvCxnSpPr>
          <p:nvPr/>
        </p:nvCxnSpPr>
        <p:spPr>
          <a:xfrm>
            <a:off x="3571586" y="1403106"/>
            <a:ext cx="2946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05"/>
          <p:cNvSpPr txBox="1"/>
          <p:nvPr/>
        </p:nvSpPr>
        <p:spPr>
          <a:xfrm>
            <a:off x="98400" y="55138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firsthalf = sort(x.sublist(0, x.size()/2));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secondhalf = sort(x.sublist(x.size()/2, x.size()));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merge(firsthalf, secondhalf);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682" name="Google Shape;1682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Mergesort Runtime</a:t>
            </a:r>
            <a:endParaRPr/>
          </a:p>
        </p:txBody>
      </p:sp>
      <p:sp>
        <p:nvSpPr>
          <p:cNvPr id="1683" name="Google Shape;1683;p105"/>
          <p:cNvSpPr txBox="1"/>
          <p:nvPr>
            <p:ph idx="1" type="body"/>
          </p:nvPr>
        </p:nvSpPr>
        <p:spPr>
          <a:xfrm>
            <a:off x="98400" y="2715263"/>
            <a:ext cx="86850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we don't care about the list itself, let's simplify our code a bit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runtime should be in terms of x.size(), so let's let int n = x.size()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</a:t>
            </a:r>
            <a:r>
              <a:rPr lang="en"/>
              <a:t>ge takes Θ(n) time, so let's replace that with "n units of work"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06"/>
          <p:cNvSpPr txBox="1"/>
          <p:nvPr/>
        </p:nvSpPr>
        <p:spPr>
          <a:xfrm>
            <a:off x="98400" y="55138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sortRuntime(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sortRuntime(n/2);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sortRuntime(n/2);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//n units of work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689" name="Google Shape;1689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Mergesort Runtime</a:t>
            </a:r>
            <a:endParaRPr/>
          </a:p>
        </p:txBody>
      </p:sp>
      <p:sp>
        <p:nvSpPr>
          <p:cNvPr id="1690" name="Google Shape;1690;p106"/>
          <p:cNvSpPr txBox="1"/>
          <p:nvPr>
            <p:ph idx="1" type="body"/>
          </p:nvPr>
        </p:nvSpPr>
        <p:spPr>
          <a:xfrm>
            <a:off x="98400" y="2715263"/>
            <a:ext cx="86850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we don't care about the list itself, let's simplify our code a bit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runtime should be in terms of x.size(), so let's let int n = x.size()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takes Θ(n) time, so let's replace that with "n units of work"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Mergesort Order of Growth, yellkey.com</a:t>
            </a:r>
            <a:r>
              <a:rPr lang="en">
                <a:solidFill>
                  <a:srgbClr val="208920"/>
                </a:solidFill>
              </a:rPr>
              <a:t>/consider</a:t>
            </a:r>
            <a:endParaRPr/>
          </a:p>
        </p:txBody>
      </p:sp>
      <p:sp>
        <p:nvSpPr>
          <p:cNvPr id="1696" name="Google Shape;1696;p107"/>
          <p:cNvSpPr txBox="1"/>
          <p:nvPr>
            <p:ph idx="1" type="body"/>
          </p:nvPr>
        </p:nvSpPr>
        <p:spPr>
          <a:xfrm>
            <a:off x="98244" y="223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an array of size N, what is the worst case runtime of Mergesort?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Θ(N 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grpSp>
        <p:nvGrpSpPr>
          <p:cNvPr id="1697" name="Google Shape;1697;p107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698" name="Google Shape;1698;p107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699" name="Google Shape;1699;p107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700" name="Google Shape;1700;p107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701" name="Google Shape;1701;p107"/>
            <p:cNvCxnSpPr>
              <a:stCxn id="1699" idx="0"/>
              <a:endCxn id="1698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2" name="Google Shape;1702;p107"/>
            <p:cNvCxnSpPr>
              <a:stCxn id="1700" idx="0"/>
              <a:endCxn id="1698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3" name="Google Shape;1703;p107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04" name="Google Shape;1704;p107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05" name="Google Shape;1705;p107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06" name="Google Shape;1706;p107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07" name="Google Shape;1707;p107"/>
            <p:cNvCxnSpPr>
              <a:stCxn id="1705" idx="0"/>
              <a:endCxn id="1700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8" name="Google Shape;1708;p107"/>
            <p:cNvCxnSpPr>
              <a:stCxn id="1703" idx="0"/>
              <a:endCxn id="1699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9" name="Google Shape;1709;p107"/>
            <p:cNvCxnSpPr>
              <a:stCxn id="1704" idx="0"/>
              <a:endCxn id="1699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0" name="Google Shape;1710;p107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11" name="Google Shape;1711;p107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12" name="Google Shape;1712;p107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13" name="Google Shape;1713;p107"/>
            <p:cNvCxnSpPr>
              <a:stCxn id="1710" idx="0"/>
              <a:endCxn id="1703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4" name="Google Shape;1714;p107"/>
            <p:cNvCxnSpPr>
              <a:stCxn id="1711" idx="0"/>
              <a:endCxn id="1703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15" name="Google Shape;1715;p107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716" name="Google Shape;1716;p107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717" name="Google Shape;1717;p107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718" name="Google Shape;1718;p107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719" name="Google Shape;1719;p107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07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  <p:sp>
        <p:nvSpPr>
          <p:cNvPr id="1721" name="Google Shape;1721;p107"/>
          <p:cNvSpPr txBox="1"/>
          <p:nvPr/>
        </p:nvSpPr>
        <p:spPr>
          <a:xfrm>
            <a:off x="2338650" y="551500"/>
            <a:ext cx="4039800" cy="167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sortRuntime(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sortRuntime(n/2);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sortRuntime(n/2);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//n units of work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Mergesort Order of Growth</a:t>
            </a:r>
            <a:endParaRPr/>
          </a:p>
        </p:txBody>
      </p:sp>
      <p:sp>
        <p:nvSpPr>
          <p:cNvPr id="1727" name="Google Shape;1727;p10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Mergesort has worst case runtime =  Θ(N log 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level has N units of work.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Top level takes N units of work.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Next level takes N/2 + N/2 = N units of work.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One more level down: N/4 + N/4 + N/4 + N/4 =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total runtime is Nk, where k is the number of levels.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many levels? Goes until we get to size 1.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 = log</a:t>
            </a:r>
            <a:r>
              <a:rPr baseline="-25000" lang="en"/>
              <a:t>2</a:t>
            </a:r>
            <a:r>
              <a:rPr lang="en"/>
              <a:t>(N).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runtime is Θ(N 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Exact count explanation is tedious.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Omitted here. See textbook exercises.</a:t>
            </a:r>
            <a:endParaRPr/>
          </a:p>
        </p:txBody>
      </p:sp>
      <p:grpSp>
        <p:nvGrpSpPr>
          <p:cNvPr id="1728" name="Google Shape;1728;p108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729" name="Google Shape;1729;p108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730" name="Google Shape;1730;p108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731" name="Google Shape;1731;p108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732" name="Google Shape;1732;p108"/>
            <p:cNvCxnSpPr>
              <a:stCxn id="1730" idx="0"/>
              <a:endCxn id="1729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3" name="Google Shape;1733;p108"/>
            <p:cNvCxnSpPr>
              <a:stCxn id="1731" idx="0"/>
              <a:endCxn id="1729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4" name="Google Shape;1734;p108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35" name="Google Shape;1735;p108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36" name="Google Shape;1736;p108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37" name="Google Shape;1737;p108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38" name="Google Shape;1738;p108"/>
            <p:cNvCxnSpPr>
              <a:stCxn id="1736" idx="0"/>
              <a:endCxn id="1731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9" name="Google Shape;1739;p108"/>
            <p:cNvCxnSpPr>
              <a:stCxn id="1734" idx="0"/>
              <a:endCxn id="1730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0" name="Google Shape;1740;p108"/>
            <p:cNvCxnSpPr>
              <a:stCxn id="1735" idx="0"/>
              <a:endCxn id="1730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1" name="Google Shape;1741;p108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42" name="Google Shape;1742;p108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43" name="Google Shape;1743;p108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44" name="Google Shape;1744;p108"/>
            <p:cNvCxnSpPr>
              <a:stCxn id="1741" idx="0"/>
              <a:endCxn id="1734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5" name="Google Shape;1745;p108"/>
            <p:cNvCxnSpPr>
              <a:stCxn id="1742" idx="0"/>
              <a:endCxn id="1734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46" name="Google Shape;1746;p108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747" name="Google Shape;1747;p108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748" name="Google Shape;1748;p108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749" name="Google Shape;1749;p108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750" name="Google Shape;1750;p108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08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 using Recurrence Relations (Extra)</a:t>
            </a:r>
            <a:endParaRPr/>
          </a:p>
        </p:txBody>
      </p:sp>
      <p:sp>
        <p:nvSpPr>
          <p:cNvPr id="1757" name="Google Shape;1757;p10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C(N): Number of calls to mergesort + number of array writes.</a:t>
            </a:r>
            <a:endParaRPr/>
          </a:p>
        </p:txBody>
      </p:sp>
      <p:pic>
        <p:nvPicPr>
          <p:cNvPr id="1758" name="Google Shape;1758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25" y="1161762"/>
            <a:ext cx="3986525" cy="83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2173520"/>
            <a:ext cx="4205200" cy="229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0" name="Google Shape;1760;p109"/>
          <p:cNvGrpSpPr/>
          <p:nvPr/>
        </p:nvGrpSpPr>
        <p:grpSpPr>
          <a:xfrm>
            <a:off x="3054111" y="1289093"/>
            <a:ext cx="5853469" cy="989773"/>
            <a:chOff x="2677579" y="1311900"/>
            <a:chExt cx="6229746" cy="841858"/>
          </a:xfrm>
        </p:grpSpPr>
        <p:cxnSp>
          <p:nvCxnSpPr>
            <p:cNvPr id="1761" name="Google Shape;1761;p109"/>
            <p:cNvCxnSpPr/>
            <p:nvPr/>
          </p:nvCxnSpPr>
          <p:spPr>
            <a:xfrm flipH="1">
              <a:off x="2677579" y="1731358"/>
              <a:ext cx="2319300" cy="4224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2" name="Google Shape;1762;p109"/>
            <p:cNvSpPr txBox="1"/>
            <p:nvPr/>
          </p:nvSpPr>
          <p:spPr>
            <a:xfrm>
              <a:off x="5107825" y="1311900"/>
              <a:ext cx="37995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Only works for N=2</a:t>
              </a:r>
              <a:r>
                <a:rPr baseline="30000" lang="en">
                  <a:solidFill>
                    <a:srgbClr val="BE0712"/>
                  </a:solidFill>
                </a:rPr>
                <a:t>k</a:t>
              </a:r>
              <a:r>
                <a:rPr lang="en">
                  <a:solidFill>
                    <a:srgbClr val="BE0712"/>
                  </a:solidFill>
                </a:rPr>
                <a:t>. Can be generalized at the expense of some tedium by separately finding Big O and Big Omega bounds (see next lecture).</a:t>
              </a:r>
              <a:endParaRPr>
                <a:solidFill>
                  <a:srgbClr val="BE0712"/>
                </a:solidFill>
              </a:endParaRPr>
            </a:p>
          </p:txBody>
        </p:sp>
      </p:grpSp>
      <p:grpSp>
        <p:nvGrpSpPr>
          <p:cNvPr id="1763" name="Google Shape;1763;p109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764" name="Google Shape;1764;p109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765" name="Google Shape;1765;p109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766" name="Google Shape;1766;p109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767" name="Google Shape;1767;p109"/>
            <p:cNvCxnSpPr>
              <a:stCxn id="1765" idx="0"/>
              <a:endCxn id="1764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8" name="Google Shape;1768;p109"/>
            <p:cNvCxnSpPr>
              <a:stCxn id="1766" idx="0"/>
              <a:endCxn id="1764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9" name="Google Shape;1769;p109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70" name="Google Shape;1770;p109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71" name="Google Shape;1771;p109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72" name="Google Shape;1772;p109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73" name="Google Shape;1773;p109"/>
            <p:cNvCxnSpPr>
              <a:stCxn id="1771" idx="0"/>
              <a:endCxn id="1766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4" name="Google Shape;1774;p109"/>
            <p:cNvCxnSpPr>
              <a:stCxn id="1769" idx="0"/>
              <a:endCxn id="1765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5" name="Google Shape;1775;p109"/>
            <p:cNvCxnSpPr>
              <a:stCxn id="1770" idx="0"/>
              <a:endCxn id="1765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6" name="Google Shape;1776;p109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77" name="Google Shape;1777;p109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78" name="Google Shape;1778;p109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79" name="Google Shape;1779;p109"/>
            <p:cNvCxnSpPr>
              <a:stCxn id="1776" idx="0"/>
              <a:endCxn id="1769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0" name="Google Shape;1780;p109"/>
            <p:cNvCxnSpPr>
              <a:stCxn id="1777" idx="0"/>
              <a:endCxn id="1769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81" name="Google Shape;1781;p109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782" name="Google Shape;1782;p109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783" name="Google Shape;1783;p109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784" name="Google Shape;1784;p109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785" name="Google Shape;1785;p109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09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Sorting as a Tool</a:t>
            </a:r>
            <a:endParaRPr/>
          </a:p>
        </p:txBody>
      </p:sp>
      <p:sp>
        <p:nvSpPr>
          <p:cNvPr id="1792" name="Google Shape;1792;p11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Recall from Lecture 13 the dup functions, which checked if a </a:t>
            </a:r>
            <a:r>
              <a:rPr b="1" lang="en" sz="1700"/>
              <a:t>sorted </a:t>
            </a:r>
            <a:r>
              <a:rPr lang="en" sz="1700"/>
              <a:t>array contained any duplicates.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dup1 took Θ(N</a:t>
            </a:r>
            <a:r>
              <a:rPr baseline="30000" lang="en" sz="1700"/>
              <a:t>2</a:t>
            </a:r>
            <a:r>
              <a:rPr lang="en" sz="1700"/>
              <a:t>) runtime, while dup2 took Θ(N) runtime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What if the input wasn't sorted?</a:t>
            </a:r>
            <a:endParaRPr sz="1700"/>
          </a:p>
        </p:txBody>
      </p:sp>
      <p:sp>
        <p:nvSpPr>
          <p:cNvPr id="1793" name="Google Shape;1793;p110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4" name="Google Shape;1794;p110"/>
          <p:cNvSpPr txBox="1"/>
          <p:nvPr/>
        </p:nvSpPr>
        <p:spPr>
          <a:xfrm>
            <a:off x="3399300" y="2737200"/>
            <a:ext cx="4907100" cy="227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5" name="Google Shape;1795;p110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6" name="Google Shape;1796;p110"/>
          <p:cNvSpPr txBox="1"/>
          <p:nvPr/>
        </p:nvSpPr>
        <p:spPr>
          <a:xfrm>
            <a:off x="7750193" y="2405317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Sorting as a Tool</a:t>
            </a:r>
            <a:endParaRPr/>
          </a:p>
        </p:txBody>
      </p:sp>
      <p:sp>
        <p:nvSpPr>
          <p:cNvPr id="1802" name="Google Shape;1802;p11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What if the input wasn't sorted?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dup1 still works normally, but it takes Θ(N</a:t>
            </a:r>
            <a:r>
              <a:rPr baseline="30000" lang="en" sz="1700"/>
              <a:t>2</a:t>
            </a:r>
            <a:r>
              <a:rPr lang="en" sz="1700"/>
              <a:t>) runtime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dup2 no longer works… Can we fix it?</a:t>
            </a:r>
            <a:endParaRPr sz="1700"/>
          </a:p>
        </p:txBody>
      </p:sp>
      <p:sp>
        <p:nvSpPr>
          <p:cNvPr id="1803" name="Google Shape;1803;p111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4" name="Google Shape;1804;p111"/>
          <p:cNvSpPr txBox="1"/>
          <p:nvPr/>
        </p:nvSpPr>
        <p:spPr>
          <a:xfrm>
            <a:off x="3399300" y="2737200"/>
            <a:ext cx="4907100" cy="227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5" name="Google Shape;1805;p111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6" name="Google Shape;1806;p111"/>
          <p:cNvSpPr txBox="1"/>
          <p:nvPr/>
        </p:nvSpPr>
        <p:spPr>
          <a:xfrm>
            <a:off x="7750193" y="2405317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Sorting as a Tool</a:t>
            </a:r>
            <a:endParaRPr/>
          </a:p>
        </p:txBody>
      </p:sp>
      <p:sp>
        <p:nvSpPr>
          <p:cNvPr id="1812" name="Google Shape;1812;p11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What if the input wasn't sorted?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Solution: Sort A first!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What's our new runtime?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Sorting took Θ(N log N) time, the rest of dup2 took Θ(N) time</a:t>
            </a:r>
            <a:endParaRPr sz="1700"/>
          </a:p>
        </p:txBody>
      </p:sp>
      <p:sp>
        <p:nvSpPr>
          <p:cNvPr id="1813" name="Google Shape;1813;p112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4" name="Google Shape;1814;p112"/>
          <p:cNvSpPr txBox="1"/>
          <p:nvPr/>
        </p:nvSpPr>
        <p:spPr>
          <a:xfrm>
            <a:off x="3441625" y="2601600"/>
            <a:ext cx="4907100" cy="25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 = A.sort()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5" name="Google Shape;1815;p112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6" name="Google Shape;1816;p112"/>
          <p:cNvSpPr txBox="1"/>
          <p:nvPr/>
        </p:nvSpPr>
        <p:spPr>
          <a:xfrm>
            <a:off x="7750193" y="2240992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53" name="Google Shape;253;p32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32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{8E57D0DF-BA66-4843-88F5-B3C26EBDFD6F}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32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258" name="Google Shape;258;p32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261" name="Google Shape;261;p32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{DA025412-BA36-423D-A18C-95A97D20E32D}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2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}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Sorting as a Tool</a:t>
            </a:r>
            <a:endParaRPr/>
          </a:p>
        </p:txBody>
      </p:sp>
      <p:sp>
        <p:nvSpPr>
          <p:cNvPr id="1822" name="Google Shape;1822;p11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What if the input wasn't sorted?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dup1 still works normally, but it takes Θ(N</a:t>
            </a:r>
            <a:r>
              <a:rPr baseline="30000" lang="en" sz="1700"/>
              <a:t>2</a:t>
            </a:r>
            <a:r>
              <a:rPr lang="en" sz="1700"/>
              <a:t>) runtime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we use sort as a </a:t>
            </a:r>
            <a:r>
              <a:rPr b="1" lang="en" sz="1700"/>
              <a:t>black box</a:t>
            </a:r>
            <a:r>
              <a:rPr lang="en" sz="1700"/>
              <a:t>, we can modify dup2 so it runs in Θ(N log N) time!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we do better? Yes, we can get Θ(N)... once we get to hashing</a:t>
            </a:r>
            <a:endParaRPr sz="1700"/>
          </a:p>
        </p:txBody>
      </p:sp>
      <p:sp>
        <p:nvSpPr>
          <p:cNvPr id="1823" name="Google Shape;1823;p113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4" name="Google Shape;1824;p113"/>
          <p:cNvSpPr txBox="1"/>
          <p:nvPr/>
        </p:nvSpPr>
        <p:spPr>
          <a:xfrm>
            <a:off x="3441625" y="2601600"/>
            <a:ext cx="4907100" cy="25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 = A.sort()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5" name="Google Shape;1825;p113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6" name="Google Shape;1826;p113"/>
          <p:cNvSpPr txBox="1"/>
          <p:nvPr/>
        </p:nvSpPr>
        <p:spPr>
          <a:xfrm>
            <a:off x="7750193" y="2240992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vs. Linearithmic (N log N) vs. Quadratic</a:t>
            </a:r>
            <a:endParaRPr/>
          </a:p>
        </p:txBody>
      </p:sp>
      <p:sp>
        <p:nvSpPr>
          <p:cNvPr id="1832" name="Google Shape;1832;p11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N log N</a:t>
            </a:r>
            <a:r>
              <a:rPr lang="en"/>
              <a:t> is basically as good as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lang="en"/>
              <a:t>, and is vastly better than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baseline="30000" lang="en">
                <a:solidFill>
                  <a:srgbClr val="9900FF"/>
                </a:solidFill>
              </a:rPr>
              <a:t>2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 = 1,000,000, the log N is only 20.</a:t>
            </a:r>
            <a:endParaRPr/>
          </a:p>
        </p:txBody>
      </p:sp>
      <p:pic>
        <p:nvPicPr>
          <p:cNvPr id="1833" name="Google Shape;183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4" y="1696051"/>
            <a:ext cx="8809550" cy="2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1" y="4488308"/>
            <a:ext cx="377935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Google Shape;1835;p114"/>
          <p:cNvSpPr txBox="1"/>
          <p:nvPr/>
        </p:nvSpPr>
        <p:spPr>
          <a:xfrm>
            <a:off x="5322725" y="4403275"/>
            <a:ext cx="365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Algorithm Design: Tardos, Kleinberg)</a:t>
            </a:r>
            <a:endParaRPr/>
          </a:p>
        </p:txBody>
      </p:sp>
      <p:sp>
        <p:nvSpPr>
          <p:cNvPr id="1836" name="Google Shape;1836;p114"/>
          <p:cNvSpPr/>
          <p:nvPr/>
        </p:nvSpPr>
        <p:spPr>
          <a:xfrm>
            <a:off x="2530050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114"/>
          <p:cNvSpPr/>
          <p:nvPr/>
        </p:nvSpPr>
        <p:spPr>
          <a:xfrm>
            <a:off x="1645993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14"/>
          <p:cNvSpPr/>
          <p:nvPr/>
        </p:nvSpPr>
        <p:spPr>
          <a:xfrm>
            <a:off x="3414107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44" name="Google Shape;1844;p115"/>
          <p:cNvSpPr txBox="1"/>
          <p:nvPr>
            <p:ph idx="1" type="body"/>
          </p:nvPr>
        </p:nvSpPr>
        <p:spPr>
          <a:xfrm>
            <a:off x="243000" y="480300"/>
            <a:ext cx="8810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analysis of algorithm performance requires </a:t>
            </a:r>
            <a:r>
              <a:rPr b="1" lang="en" u="sng"/>
              <a:t>careful thought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</a:t>
            </a:r>
            <a:r>
              <a:rPr b="1" lang="en" u="sng"/>
              <a:t>no magic shortcuts</a:t>
            </a:r>
            <a:r>
              <a:rPr lang="en"/>
              <a:t> for analyzing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course, it’s OK to do exact counting or intuitive analysis.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Know how to sum 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+...+N</a:t>
            </a:r>
            <a:r>
              <a:rPr baseline="30000" lang="en"/>
              <a:t>k</a:t>
            </a:r>
            <a:r>
              <a:rPr lang="en"/>
              <a:t> and 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+...+k</a:t>
            </a:r>
            <a:r>
              <a:rPr baseline="30000" lang="en"/>
              <a:t>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won’t be writing mathematical proofs in this class.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runtime problems you’ll do in this class resemble one of the five problems from today. See textbook, study guide, and discussion for more practice.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topic has one of the highest skill ceilings of all topics in the course, and is a modern research topic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solutions to the same problem, e.g. sorting,  may have different runtimes.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N</a:t>
            </a:r>
            <a:r>
              <a:rPr baseline="30000" lang="en">
                <a:solidFill>
                  <a:srgbClr val="9900FF"/>
                </a:solidFill>
              </a:rPr>
              <a:t>2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vs.</a:t>
            </a:r>
            <a:r>
              <a:rPr lang="en">
                <a:solidFill>
                  <a:srgbClr val="9900FF"/>
                </a:solidFill>
              </a:rPr>
              <a:t> 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log N</a:t>
            </a:r>
            <a:r>
              <a:rPr lang="en"/>
              <a:t> is an enormous difference.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from </a:t>
            </a:r>
            <a:r>
              <a:rPr lang="en">
                <a:solidFill>
                  <a:srgbClr val="9900FF"/>
                </a:solidFill>
              </a:rPr>
              <a:t>N log N</a:t>
            </a:r>
            <a:r>
              <a:rPr lang="en"/>
              <a:t> to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lang="en"/>
              <a:t> is nice, but not a radical change.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Once you prove runtime for one problem, you may be able to use it in other problems to speed things up!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