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 Medium"/>
      <p:regular r:id="rId62"/>
      <p:bold r:id="rId63"/>
      <p:italic r:id="rId64"/>
      <p:boldItalic r:id="rId65"/>
    </p:embeddedFont>
    <p:embeddedFont>
      <p:font typeface="Roboto"/>
      <p:regular r:id="rId66"/>
      <p:bold r:id="rId67"/>
      <p:italic r:id="rId68"/>
      <p:boldItalic r:id="rId69"/>
    </p:embeddedFont>
    <p:embeddedFont>
      <p:font typeface="Roboto Light"/>
      <p:regular r:id="rId70"/>
      <p:bold r:id="rId71"/>
      <p:italic r:id="rId72"/>
      <p:boldItalic r:id="rId73"/>
    </p:embeddedFont>
    <p:embeddedFont>
      <p:font typeface="Ubuntu Mon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ADEDD-8F9D-4CFA-9D23-FD1342835A20}">
  <a:tblStyle styleId="{B83ADEDD-8F9D-4CFA-9D23-FD1342835A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Light-boldItalic.fntdata"/><Relationship Id="rId72" Type="http://schemas.openxmlformats.org/officeDocument/2006/relationships/font" Target="fonts/RobotoLight-italic.fntdata"/><Relationship Id="rId31" Type="http://schemas.openxmlformats.org/officeDocument/2006/relationships/slide" Target="slides/slide26.xml"/><Relationship Id="rId75" Type="http://schemas.openxmlformats.org/officeDocument/2006/relationships/font" Target="fonts/UbuntuMono-bold.fntdata"/><Relationship Id="rId30" Type="http://schemas.openxmlformats.org/officeDocument/2006/relationships/slide" Target="slides/slide25.xml"/><Relationship Id="rId74" Type="http://schemas.openxmlformats.org/officeDocument/2006/relationships/font" Target="fonts/UbuntuMono-regular.fntdata"/><Relationship Id="rId33" Type="http://schemas.openxmlformats.org/officeDocument/2006/relationships/slide" Target="slides/slide28.xml"/><Relationship Id="rId77" Type="http://schemas.openxmlformats.org/officeDocument/2006/relationships/font" Target="fonts/UbuntuMono-boldItalic.fntdata"/><Relationship Id="rId32" Type="http://schemas.openxmlformats.org/officeDocument/2006/relationships/slide" Target="slides/slide27.xml"/><Relationship Id="rId76" Type="http://schemas.openxmlformats.org/officeDocument/2006/relationships/font" Target="fonts/UbuntuMono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Light-bold.fntdata"/><Relationship Id="rId70" Type="http://schemas.openxmlformats.org/officeDocument/2006/relationships/font" Target="fonts/RobotoLigh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edium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Medium-italic.fntdata"/><Relationship Id="rId63" Type="http://schemas.openxmlformats.org/officeDocument/2006/relationships/font" Target="fonts/RobotoMedium-bold.fntdata"/><Relationship Id="rId22" Type="http://schemas.openxmlformats.org/officeDocument/2006/relationships/slide" Target="slides/slide17.xml"/><Relationship Id="rId66" Type="http://schemas.openxmlformats.org/officeDocument/2006/relationships/font" Target="fonts/Robot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Medium-boldItalic.fntdata"/><Relationship Id="rId24" Type="http://schemas.openxmlformats.org/officeDocument/2006/relationships/slide" Target="slides/slide19.xml"/><Relationship Id="rId68" Type="http://schemas.openxmlformats.org/officeDocument/2006/relationships/font" Target="fonts/Roboto-italic.fntdata"/><Relationship Id="rId23" Type="http://schemas.openxmlformats.org/officeDocument/2006/relationships/slide" Target="slides/slide18.xml"/><Relationship Id="rId67" Type="http://schemas.openxmlformats.org/officeDocument/2006/relationships/font" Target="fonts/Robo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s.au.dk/~danvy/binaries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L9QGBEbgxJCHJbSYAfryceABZ4i0vR-Vp8XrZ_ddeVHdkNw/viewform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H-yq4CktrsMWVS0m31aW1rgiLjIqy4K-UWvkcOfqEtapu_Q/viewfor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ndCcLM69YYICSHT7yMJF1rixUweOTk1g_Z_EicS9HNasIiw/viewfor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48fb6da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48fb6da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photoshopped binary tree: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http://cs.au.dk/~danvy/binaries.html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730fc7b0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730fc7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0738e5fde_0_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0738e5f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730fc7b0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730fc7b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738e5fde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738e5f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0730fc7b0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0730fc7b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148fb6dae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148fb6da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dd5cb732_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dd5cb732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8:19 begin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da219138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da2191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8:19 begin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dd5cb732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dd5cb732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dd5cb732_0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dd5cb732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48fb6dae_0_3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148fb6da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dd5cb732_0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dd5cb732_0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d5cb732_0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d5cb732_0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dd5cb732_0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dd5cb732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minutes from start of this section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1148fb6dae_0_3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1148fb6da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8dd5cb732_0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8dd5cb732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dd5cb732_013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dd5cb732_0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dd5cb732_014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dd5cb732_0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dd5cb732_014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dd5cb732_0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1148fb6dae_0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1148fb6da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dd5cb732_015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dd5cb732_0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738e5fde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738e5f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dd5cb732_015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dd5cb732_0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dd5cb732_015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dd5cb732_0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https://docs.google.com/forms/d/e/1FAIpQLSeL9QGBEbgxJCHJbSYAfryceABZ4i0vR-Vp8XrZ_ddeVHdkNw/viewform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dd5cb732_016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dd5cb732_0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dd5cb732_016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dd5cb732_0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1148fb6dae_0_3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1148fb6da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e0cacf51_21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e0cacf51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dd5cb732_016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8dd5cb732_0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69f728d176_1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69f728d17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1148fb6dae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1148fb6da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dd5cb732_017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dd5cb732_0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738e5fde_0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738e5f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1da219138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1da2191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8dd5cb732_017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8dd5cb732_0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dd5cb732_017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dd5cb732_0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dd5cb732_01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dd5cb732_0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1da219138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1da2191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dd5cb732_018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dd5cb732_0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dd5cb732_018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8dd5cb732_0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8e0cacf51_2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8e0cacf51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1da219138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1da21913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8e0cacf51_2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8e0cacf51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730fc7b0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730fc7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1148fb6dae_0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1148fb6da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0738e5fde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0738e5fd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50738e5fde_0_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50738e5fd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50738e5fde_0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50738e5fd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50738e5fde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50738e5f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1148fb6dae_0_3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1148fb6da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1da219138_0_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1da21913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738e5fde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738e5fd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730fc7b0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730fc7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https://docs.google.com/forms/d/e/1FAIpQLSfH-yq4CktrsMWVS0m31aW1rgiLjIqy4K-UWvkcOfqEtapu_Q/viewform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730fc7b0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730fc7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730fc7b0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730fc7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https://docs.google.com/forms/d/e/1FAIpQLSendCcLM69YYICSHT7yMJF1rixUweOTk1g_Z_EicS9HNasIiw/viewform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presentation/d/1uItKUU8BDI8qSh_T8EO_0DWO34rKJtiO9nuoIj_VduE/edit#slide=id.g4eca586dfd_0_7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uItKUU8BDI8qSh_T8EO_0DWO34rKJtiO9nuoIj_VduE/edit#slide=id.g4eca586dfd_0_7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n.wikipedia.org/wiki/Skip_li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musingplanet.com/2010/12/baobab-upside-down-tree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ADTs, BSTs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16 (Data Structures 2)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975" y="262600"/>
            <a:ext cx="4695325" cy="31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GrabBag ADT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GrabBag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insert(int x)</a:t>
            </a:r>
            <a:r>
              <a:rPr lang="en"/>
              <a:t>: Inserts x into the grab bag.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remove()</a:t>
            </a:r>
            <a:r>
              <a:rPr lang="en"/>
              <a:t>: Removes a random item from the bag.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sample()</a:t>
            </a:r>
            <a:r>
              <a:rPr lang="en"/>
              <a:t>: Samples a random item from the bag (without removing!)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size()</a:t>
            </a:r>
            <a:r>
              <a:rPr lang="en"/>
              <a:t>: Number of items in the bag.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Linked List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Array</a:t>
            </a:r>
            <a:endParaRPr b="1"/>
          </a:p>
        </p:txBody>
      </p:sp>
      <p:cxnSp>
        <p:nvCxnSpPr>
          <p:cNvPr id="284" name="Google Shape;284;p33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3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3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3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" name="Google Shape;288;p33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89" name="Google Shape;289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92" name="Google Shape;292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93" name="Google Shape;293;p33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33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95" name="Google Shape;295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remove()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6" name="Google Shape;296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insert(int x)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sample()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8" name="Google Shape;298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size(int i)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in Java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thing I particularly like about Java is the syntax differentiation between abstract data types and implementations.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Interfaces in Java aren’t purely abstract as they can contain some implementation details, e.g. default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4119063" y="32583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4553900" y="4132400"/>
            <a:ext cx="1230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ArrayList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3359790" y="41324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Linked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8" name="Google Shape;308;p34"/>
          <p:cNvCxnSpPr>
            <a:stCxn id="307" idx="0"/>
          </p:cNvCxnSpPr>
          <p:nvPr/>
        </p:nvCxnSpPr>
        <p:spPr>
          <a:xfrm flipH="1" rot="10800000">
            <a:off x="3911190" y="3768500"/>
            <a:ext cx="630000" cy="36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4"/>
          <p:cNvCxnSpPr>
            <a:stCxn id="306" idx="0"/>
          </p:cNvCxnSpPr>
          <p:nvPr/>
        </p:nvCxnSpPr>
        <p:spPr>
          <a:xfrm rot="10800000">
            <a:off x="4574750" y="3768500"/>
            <a:ext cx="594300" cy="36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Among the most important interfaces in the java.util library are those that extend the Collection interface (btw interfaces can extend other interfaces).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of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 of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Mappings between items, e.g. jhug’s grade is 88.4, or Creature c’s north neighbor is a Plip.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Maps also known as associative arrays, associative lists (in Lisp), symbol tables, dictionaries (in Python).</a:t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3895076" y="3546088"/>
            <a:ext cx="1316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Collection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2906613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4131163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5392888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0" name="Google Shape;320;p35"/>
          <p:cNvCxnSpPr>
            <a:stCxn id="317" idx="0"/>
            <a:endCxn id="316" idx="2"/>
          </p:cNvCxnSpPr>
          <p:nvPr/>
        </p:nvCxnSpPr>
        <p:spPr>
          <a:xfrm flipH="1" rot="10800000">
            <a:off x="3328863" y="4041475"/>
            <a:ext cx="1224600" cy="31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5"/>
          <p:cNvCxnSpPr>
            <a:stCxn id="318" idx="0"/>
            <a:endCxn id="316" idx="2"/>
          </p:cNvCxnSpPr>
          <p:nvPr/>
        </p:nvCxnSpPr>
        <p:spPr>
          <a:xfrm rot="10800000">
            <a:off x="4553413" y="4041475"/>
            <a:ext cx="0" cy="31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5"/>
          <p:cNvCxnSpPr>
            <a:stCxn id="319" idx="0"/>
            <a:endCxn id="316" idx="2"/>
          </p:cNvCxnSpPr>
          <p:nvPr/>
        </p:nvCxnSpPr>
        <p:spPr>
          <a:xfrm rot="10800000">
            <a:off x="4553338" y="4041475"/>
            <a:ext cx="1261800" cy="31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Example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Maps are very handy tools for all sorts of tasks. Example: Counting words.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302275" y="1132900"/>
            <a:ext cx="6464700" cy="220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TreeMap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"sumomo"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"uchi"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s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currentCount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getOrDefault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m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currentCount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302275" y="3396075"/>
            <a:ext cx="4314600" cy="159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{}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"sumomo"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\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"uchi"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current_count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m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current_count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4612075" y="4463050"/>
            <a:ext cx="153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equivalent</a:t>
            </a:r>
            <a:endParaRPr/>
          </a:p>
        </p:txBody>
      </p:sp>
      <p:graphicFrame>
        <p:nvGraphicFramePr>
          <p:cNvPr id="332" name="Google Shape;332;p36"/>
          <p:cNvGraphicFramePr/>
          <p:nvPr/>
        </p:nvGraphicFramePr>
        <p:xfrm>
          <a:off x="7442325" y="1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{B83ADEDD-8F9D-4CFA-9D23-FD1342835A20}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3" name="Google Shape;333;p36"/>
          <p:cNvCxnSpPr/>
          <p:nvPr/>
        </p:nvCxnSpPr>
        <p:spPr>
          <a:xfrm>
            <a:off x="6835250" y="2308873"/>
            <a:ext cx="507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Libraries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built-in java.util package provides a number of useful: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Interfaces: ADTs (lists, sets, maps, priority queues, etc.) and other stuff.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Implementations: Concrete classes you can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we’ll learn the basic ideas behind the TreeSet and TreeMap.</a:t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3789356" y="2773550"/>
            <a:ext cx="15309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Collection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14636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41311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6645488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4" name="Google Shape;344;p37"/>
          <p:cNvCxnSpPr>
            <a:stCxn id="341" idx="0"/>
            <a:endCxn id="340" idx="2"/>
          </p:cNvCxnSpPr>
          <p:nvPr/>
        </p:nvCxnSpPr>
        <p:spPr>
          <a:xfrm flipH="1" rot="10800000">
            <a:off x="1885913" y="3268975"/>
            <a:ext cx="2668800" cy="3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7"/>
          <p:cNvCxnSpPr>
            <a:stCxn id="342" idx="0"/>
            <a:endCxn id="340" idx="2"/>
          </p:cNvCxnSpPr>
          <p:nvPr/>
        </p:nvCxnSpPr>
        <p:spPr>
          <a:xfrm flipH="1" rot="10800000">
            <a:off x="4553413" y="3268975"/>
            <a:ext cx="1500" cy="3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7"/>
          <p:cNvCxnSpPr>
            <a:stCxn id="343" idx="0"/>
            <a:endCxn id="340" idx="2"/>
          </p:cNvCxnSpPr>
          <p:nvPr/>
        </p:nvCxnSpPr>
        <p:spPr>
          <a:xfrm rot="10800000">
            <a:off x="4554938" y="3268975"/>
            <a:ext cx="2512800" cy="3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7"/>
          <p:cNvSpPr/>
          <p:nvPr/>
        </p:nvSpPr>
        <p:spPr>
          <a:xfrm>
            <a:off x="1898500" y="4468800"/>
            <a:ext cx="1230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ArrayList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70439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Linked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9" name="Google Shape;349;p37"/>
          <p:cNvCxnSpPr>
            <a:stCxn id="348" idx="0"/>
            <a:endCxn id="350" idx="2"/>
          </p:cNvCxnSpPr>
          <p:nvPr/>
        </p:nvCxnSpPr>
        <p:spPr>
          <a:xfrm flipH="1" rot="10800000">
            <a:off x="1255790" y="4104900"/>
            <a:ext cx="630000" cy="36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7"/>
          <p:cNvCxnSpPr>
            <a:stCxn id="347" idx="0"/>
            <a:endCxn id="350" idx="2"/>
          </p:cNvCxnSpPr>
          <p:nvPr/>
        </p:nvCxnSpPr>
        <p:spPr>
          <a:xfrm rot="10800000">
            <a:off x="1919350" y="4104900"/>
            <a:ext cx="594300" cy="36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7"/>
          <p:cNvSpPr/>
          <p:nvPr/>
        </p:nvSpPr>
        <p:spPr>
          <a:xfrm>
            <a:off x="457644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TreeSet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336912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HashSet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712679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TreeMap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591947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HashMap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6" name="Google Shape;356;p37"/>
          <p:cNvCxnSpPr>
            <a:stCxn id="353" idx="0"/>
            <a:endCxn id="357" idx="2"/>
          </p:cNvCxnSpPr>
          <p:nvPr/>
        </p:nvCxnSpPr>
        <p:spPr>
          <a:xfrm flipH="1" rot="10800000">
            <a:off x="3920520" y="4105200"/>
            <a:ext cx="636900" cy="36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7"/>
          <p:cNvCxnSpPr>
            <a:stCxn id="352" idx="0"/>
            <a:endCxn id="357" idx="2"/>
          </p:cNvCxnSpPr>
          <p:nvPr/>
        </p:nvCxnSpPr>
        <p:spPr>
          <a:xfrm rot="10800000">
            <a:off x="4557545" y="4105200"/>
            <a:ext cx="570300" cy="36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7"/>
          <p:cNvCxnSpPr>
            <a:stCxn id="355" idx="0"/>
            <a:endCxn id="360" idx="2"/>
          </p:cNvCxnSpPr>
          <p:nvPr/>
        </p:nvCxnSpPr>
        <p:spPr>
          <a:xfrm flipH="1" rot="10800000">
            <a:off x="6470870" y="4104900"/>
            <a:ext cx="597000" cy="36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7"/>
          <p:cNvCxnSpPr>
            <a:stCxn id="354" idx="0"/>
            <a:endCxn id="360" idx="2"/>
          </p:cNvCxnSpPr>
          <p:nvPr/>
        </p:nvCxnSpPr>
        <p:spPr>
          <a:xfrm rot="10800000">
            <a:off x="7067695" y="4104900"/>
            <a:ext cx="610500" cy="36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Search 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Derivation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Trees: Derivation</a:t>
            </a:r>
            <a:endParaRPr/>
          </a:p>
        </p:txBody>
      </p:sp>
      <p:sp>
        <p:nvSpPr>
          <p:cNvPr id="368" name="Google Shape;368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318475" y="1751650"/>
            <a:ext cx="8368200" cy="1303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 Ordered</a:t>
            </a:r>
            <a:r>
              <a:rPr lang="en"/>
              <a:t>LinkedListSet</a:t>
            </a:r>
            <a:r>
              <a:rPr lang="en"/>
              <a:t>&lt;Character&gt;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243000" y="556500"/>
            <a:ext cx="84438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an earlier lecture, we implemented a set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unordered arrays</a:t>
            </a:r>
            <a:r>
              <a:rPr lang="en"/>
              <a:t>. For the </a:t>
            </a:r>
            <a:r>
              <a:rPr b="1" i="1" lang="en"/>
              <a:t>order linked list</a:t>
            </a:r>
            <a:r>
              <a:rPr lang="en"/>
              <a:t> set implementation below, name an operation that takes worst case linear time, i.e. Θ(N).</a:t>
            </a:r>
            <a:endParaRPr/>
          </a:p>
        </p:txBody>
      </p:sp>
      <p:cxnSp>
        <p:nvCxnSpPr>
          <p:cNvPr id="376" name="Google Shape;376;p39"/>
          <p:cNvCxnSpPr/>
          <p:nvPr/>
        </p:nvCxnSpPr>
        <p:spPr>
          <a:xfrm>
            <a:off x="2062614" y="3065364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9"/>
          <p:cNvSpPr txBox="1"/>
          <p:nvPr/>
        </p:nvSpPr>
        <p:spPr>
          <a:xfrm>
            <a:off x="1513164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39"/>
          <p:cNvCxnSpPr/>
          <p:nvPr/>
        </p:nvCxnSpPr>
        <p:spPr>
          <a:xfrm>
            <a:off x="3609658" y="3061943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9"/>
          <p:cNvSpPr txBox="1"/>
          <p:nvPr/>
        </p:nvSpPr>
        <p:spPr>
          <a:xfrm>
            <a:off x="2769680" y="2607325"/>
            <a:ext cx="1722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5156702" y="3046687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9"/>
          <p:cNvSpPr txBox="1"/>
          <p:nvPr/>
        </p:nvSpPr>
        <p:spPr>
          <a:xfrm>
            <a:off x="4607252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39"/>
          <p:cNvCxnSpPr/>
          <p:nvPr/>
        </p:nvCxnSpPr>
        <p:spPr>
          <a:xfrm>
            <a:off x="6703746" y="3057736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9"/>
          <p:cNvSpPr txBox="1"/>
          <p:nvPr/>
        </p:nvSpPr>
        <p:spPr>
          <a:xfrm>
            <a:off x="6060425" y="2607325"/>
            <a:ext cx="1192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iterator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4" name="Google Shape;384;p39"/>
          <p:cNvGrpSpPr/>
          <p:nvPr/>
        </p:nvGrpSpPr>
        <p:grpSpPr>
          <a:xfrm>
            <a:off x="299128" y="2030000"/>
            <a:ext cx="8345672" cy="813160"/>
            <a:chOff x="299128" y="2030000"/>
            <a:chExt cx="8345672" cy="813160"/>
          </a:xfrm>
        </p:grpSpPr>
        <p:grpSp>
          <p:nvGrpSpPr>
            <p:cNvPr id="385" name="Google Shape;385;p39"/>
            <p:cNvGrpSpPr/>
            <p:nvPr/>
          </p:nvGrpSpPr>
          <p:grpSpPr>
            <a:xfrm>
              <a:off x="554125" y="2030000"/>
              <a:ext cx="7331350" cy="495300"/>
              <a:chOff x="554125" y="2030000"/>
              <a:chExt cx="7331350" cy="495300"/>
            </a:xfrm>
          </p:grpSpPr>
          <p:sp>
            <p:nvSpPr>
              <p:cNvPr id="386" name="Google Shape;386;p39"/>
              <p:cNvSpPr/>
              <p:nvPr/>
            </p:nvSpPr>
            <p:spPr>
              <a:xfrm>
                <a:off x="110612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3200808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C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2153467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4248150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5295492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91" name="Google Shape;391;p39"/>
              <p:cNvSpPr/>
              <p:nvPr/>
            </p:nvSpPr>
            <p:spPr>
              <a:xfrm>
                <a:off x="6342833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F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92" name="Google Shape;392;p39"/>
              <p:cNvSpPr/>
              <p:nvPr/>
            </p:nvSpPr>
            <p:spPr>
              <a:xfrm>
                <a:off x="739017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G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93" name="Google Shape;393;p39"/>
              <p:cNvCxnSpPr>
                <a:stCxn id="386" idx="6"/>
                <a:endCxn id="388" idx="2"/>
              </p:cNvCxnSpPr>
              <p:nvPr/>
            </p:nvCxnSpPr>
            <p:spPr>
              <a:xfrm>
                <a:off x="16014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4" name="Google Shape;394;p39"/>
              <p:cNvCxnSpPr>
                <a:stCxn id="388" idx="6"/>
                <a:endCxn id="387" idx="2"/>
              </p:cNvCxnSpPr>
              <p:nvPr/>
            </p:nvCxnSpPr>
            <p:spPr>
              <a:xfrm>
                <a:off x="2648767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5" name="Google Shape;395;p39"/>
              <p:cNvCxnSpPr>
                <a:stCxn id="387" idx="6"/>
                <a:endCxn id="389" idx="2"/>
              </p:cNvCxnSpPr>
              <p:nvPr/>
            </p:nvCxnSpPr>
            <p:spPr>
              <a:xfrm>
                <a:off x="3696108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6" name="Google Shape;396;p39"/>
              <p:cNvCxnSpPr>
                <a:stCxn id="389" idx="6"/>
                <a:endCxn id="390" idx="2"/>
              </p:cNvCxnSpPr>
              <p:nvPr/>
            </p:nvCxnSpPr>
            <p:spPr>
              <a:xfrm>
                <a:off x="4743450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7" name="Google Shape;397;p39"/>
              <p:cNvCxnSpPr>
                <a:stCxn id="390" idx="6"/>
                <a:endCxn id="391" idx="2"/>
              </p:cNvCxnSpPr>
              <p:nvPr/>
            </p:nvCxnSpPr>
            <p:spPr>
              <a:xfrm>
                <a:off x="5790792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8" name="Google Shape;398;p39"/>
              <p:cNvCxnSpPr>
                <a:stCxn id="391" idx="6"/>
                <a:endCxn id="392" idx="2"/>
              </p:cNvCxnSpPr>
              <p:nvPr/>
            </p:nvCxnSpPr>
            <p:spPr>
              <a:xfrm>
                <a:off x="6838133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9" name="Google Shape;399;p39"/>
              <p:cNvCxnSpPr/>
              <p:nvPr/>
            </p:nvCxnSpPr>
            <p:spPr>
              <a:xfrm>
                <a:off x="5541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00" name="Google Shape;400;p39"/>
            <p:cNvSpPr/>
            <p:nvPr/>
          </p:nvSpPr>
          <p:spPr>
            <a:xfrm>
              <a:off x="389245" y="207129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 txBox="1"/>
            <p:nvPr/>
          </p:nvSpPr>
          <p:spPr>
            <a:xfrm>
              <a:off x="299128" y="2426050"/>
              <a:ext cx="6255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sent</a:t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8187395" y="210104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403" name="Google Shape;403;p39"/>
            <p:cNvSpPr txBox="1"/>
            <p:nvPr/>
          </p:nvSpPr>
          <p:spPr>
            <a:xfrm>
              <a:off x="8104500" y="2439960"/>
              <a:ext cx="540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 OrderedLinkedListSet&lt;Character&gt;</a:t>
            </a:r>
            <a:endParaRPr/>
          </a:p>
        </p:txBody>
      </p:sp>
      <p:sp>
        <p:nvSpPr>
          <p:cNvPr id="409" name="Google Shape;409;p40"/>
          <p:cNvSpPr txBox="1"/>
          <p:nvPr>
            <p:ph idx="1" type="body"/>
          </p:nvPr>
        </p:nvSpPr>
        <p:spPr>
          <a:xfrm>
            <a:off x="243000" y="556500"/>
            <a:ext cx="84438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an earlier lecture, we implemented a set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unordered arrays</a:t>
            </a:r>
            <a:r>
              <a:rPr lang="en"/>
              <a:t>. For the </a:t>
            </a:r>
            <a:r>
              <a:rPr b="1" i="1" lang="en"/>
              <a:t>order linked list</a:t>
            </a:r>
            <a:r>
              <a:rPr lang="en"/>
              <a:t> set implementation below, name an operation that takes worst case linear time, i.e. Θ(N).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18475" y="1751650"/>
            <a:ext cx="8368200" cy="1303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40"/>
          <p:cNvCxnSpPr/>
          <p:nvPr/>
        </p:nvCxnSpPr>
        <p:spPr>
          <a:xfrm>
            <a:off x="2062614" y="3065364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40"/>
          <p:cNvSpPr txBox="1"/>
          <p:nvPr/>
        </p:nvSpPr>
        <p:spPr>
          <a:xfrm>
            <a:off x="1513164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3" name="Google Shape;413;p40"/>
          <p:cNvCxnSpPr/>
          <p:nvPr/>
        </p:nvCxnSpPr>
        <p:spPr>
          <a:xfrm>
            <a:off x="3609658" y="3061943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40"/>
          <p:cNvSpPr txBox="1"/>
          <p:nvPr/>
        </p:nvSpPr>
        <p:spPr>
          <a:xfrm>
            <a:off x="2769680" y="2607325"/>
            <a:ext cx="1722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b="1"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40"/>
          <p:cNvCxnSpPr/>
          <p:nvPr/>
        </p:nvCxnSpPr>
        <p:spPr>
          <a:xfrm>
            <a:off x="5156702" y="3046687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0"/>
          <p:cNvSpPr txBox="1"/>
          <p:nvPr/>
        </p:nvSpPr>
        <p:spPr>
          <a:xfrm>
            <a:off x="4607252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endParaRPr b="1"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7" name="Google Shape;417;p40"/>
          <p:cNvCxnSpPr/>
          <p:nvPr/>
        </p:nvCxnSpPr>
        <p:spPr>
          <a:xfrm>
            <a:off x="6703746" y="3057736"/>
            <a:ext cx="0" cy="5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0"/>
          <p:cNvSpPr txBox="1"/>
          <p:nvPr/>
        </p:nvSpPr>
        <p:spPr>
          <a:xfrm>
            <a:off x="6060425" y="2607325"/>
            <a:ext cx="1192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iterator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9" name="Google Shape;419;p40"/>
          <p:cNvGrpSpPr/>
          <p:nvPr/>
        </p:nvGrpSpPr>
        <p:grpSpPr>
          <a:xfrm>
            <a:off x="299128" y="2030000"/>
            <a:ext cx="8345672" cy="813160"/>
            <a:chOff x="299128" y="2030000"/>
            <a:chExt cx="8345672" cy="813160"/>
          </a:xfrm>
        </p:grpSpPr>
        <p:grpSp>
          <p:nvGrpSpPr>
            <p:cNvPr id="420" name="Google Shape;420;p40"/>
            <p:cNvGrpSpPr/>
            <p:nvPr/>
          </p:nvGrpSpPr>
          <p:grpSpPr>
            <a:xfrm>
              <a:off x="554125" y="2030000"/>
              <a:ext cx="7331350" cy="495300"/>
              <a:chOff x="554125" y="2030000"/>
              <a:chExt cx="7331350" cy="495300"/>
            </a:xfrm>
          </p:grpSpPr>
          <p:sp>
            <p:nvSpPr>
              <p:cNvPr id="421" name="Google Shape;421;p40"/>
              <p:cNvSpPr/>
              <p:nvPr/>
            </p:nvSpPr>
            <p:spPr>
              <a:xfrm>
                <a:off x="110612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22" name="Google Shape;422;p40"/>
              <p:cNvSpPr/>
              <p:nvPr/>
            </p:nvSpPr>
            <p:spPr>
              <a:xfrm>
                <a:off x="3200808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C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2153467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4248150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5295492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6342833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F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739017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G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428" name="Google Shape;428;p40"/>
              <p:cNvCxnSpPr>
                <a:stCxn id="421" idx="6"/>
                <a:endCxn id="423" idx="2"/>
              </p:cNvCxnSpPr>
              <p:nvPr/>
            </p:nvCxnSpPr>
            <p:spPr>
              <a:xfrm>
                <a:off x="16014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9" name="Google Shape;429;p40"/>
              <p:cNvCxnSpPr>
                <a:stCxn id="423" idx="6"/>
                <a:endCxn id="422" idx="2"/>
              </p:cNvCxnSpPr>
              <p:nvPr/>
            </p:nvCxnSpPr>
            <p:spPr>
              <a:xfrm>
                <a:off x="2648767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0" name="Google Shape;430;p40"/>
              <p:cNvCxnSpPr>
                <a:stCxn id="422" idx="6"/>
                <a:endCxn id="424" idx="2"/>
              </p:cNvCxnSpPr>
              <p:nvPr/>
            </p:nvCxnSpPr>
            <p:spPr>
              <a:xfrm>
                <a:off x="3696108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1" name="Google Shape;431;p40"/>
              <p:cNvCxnSpPr>
                <a:stCxn id="424" idx="6"/>
                <a:endCxn id="425" idx="2"/>
              </p:cNvCxnSpPr>
              <p:nvPr/>
            </p:nvCxnSpPr>
            <p:spPr>
              <a:xfrm>
                <a:off x="4743450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2" name="Google Shape;432;p40"/>
              <p:cNvCxnSpPr>
                <a:stCxn id="425" idx="6"/>
                <a:endCxn id="426" idx="2"/>
              </p:cNvCxnSpPr>
              <p:nvPr/>
            </p:nvCxnSpPr>
            <p:spPr>
              <a:xfrm>
                <a:off x="5790792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3" name="Google Shape;433;p40"/>
              <p:cNvCxnSpPr>
                <a:stCxn id="426" idx="6"/>
                <a:endCxn id="427" idx="2"/>
              </p:cNvCxnSpPr>
              <p:nvPr/>
            </p:nvCxnSpPr>
            <p:spPr>
              <a:xfrm>
                <a:off x="6838133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4" name="Google Shape;434;p40"/>
              <p:cNvCxnSpPr/>
              <p:nvPr/>
            </p:nvCxnSpPr>
            <p:spPr>
              <a:xfrm>
                <a:off x="5541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35" name="Google Shape;435;p40"/>
            <p:cNvSpPr/>
            <p:nvPr/>
          </p:nvSpPr>
          <p:spPr>
            <a:xfrm>
              <a:off x="389245" y="207129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 txBox="1"/>
            <p:nvPr/>
          </p:nvSpPr>
          <p:spPr>
            <a:xfrm>
              <a:off x="299128" y="2426050"/>
              <a:ext cx="6255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sent</a:t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8187395" y="210104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438" name="Google Shape;438;p40"/>
            <p:cNvSpPr txBox="1"/>
            <p:nvPr/>
          </p:nvSpPr>
          <p:spPr>
            <a:xfrm>
              <a:off x="8104500" y="2439960"/>
              <a:ext cx="540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Extra Links</a:t>
            </a:r>
            <a:endParaRPr/>
          </a:p>
        </p:txBody>
      </p:sp>
      <p:sp>
        <p:nvSpPr>
          <p:cNvPr id="444" name="Google Shape;444;p41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</p:txBody>
      </p:sp>
      <p:sp>
        <p:nvSpPr>
          <p:cNvPr id="445" name="Google Shape;445;p41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2" name="Google Shape;452;p41"/>
          <p:cNvCxnSpPr>
            <a:stCxn id="445" idx="6"/>
            <a:endCxn id="447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41"/>
          <p:cNvCxnSpPr>
            <a:stCxn id="447" idx="6"/>
            <a:endCxn id="446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41"/>
          <p:cNvCxnSpPr>
            <a:stCxn id="446" idx="6"/>
            <a:endCxn id="448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1"/>
          <p:cNvCxnSpPr>
            <a:stCxn id="448" idx="6"/>
            <a:endCxn id="449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1"/>
          <p:cNvCxnSpPr>
            <a:stCxn id="449" idx="6"/>
            <a:endCxn id="450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1"/>
          <p:cNvCxnSpPr>
            <a:stCxn id="450" idx="6"/>
            <a:endCxn id="451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1"/>
          <p:cNvCxnSpPr>
            <a:stCxn id="445" idx="4"/>
            <a:endCxn id="448" idx="4"/>
          </p:cNvCxnSpPr>
          <p:nvPr/>
        </p:nvCxnSpPr>
        <p:spPr>
          <a:xfrm flipH="1" rot="-5400000">
            <a:off x="2924425" y="954650"/>
            <a:ext cx="600" cy="31419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1"/>
          <p:cNvCxnSpPr>
            <a:stCxn id="447" idx="4"/>
            <a:endCxn id="451" idx="4"/>
          </p:cNvCxnSpPr>
          <p:nvPr/>
        </p:nvCxnSpPr>
        <p:spPr>
          <a:xfrm flipH="1" rot="-5400000">
            <a:off x="5019217" y="-92800"/>
            <a:ext cx="600" cy="52368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1"/>
          <p:cNvCxnSpPr/>
          <p:nvPr/>
        </p:nvCxnSpPr>
        <p:spPr>
          <a:xfrm>
            <a:off x="5541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1"/>
          <p:cNvSpPr txBox="1"/>
          <p:nvPr/>
        </p:nvSpPr>
        <p:spPr>
          <a:xfrm>
            <a:off x="211975" y="728749"/>
            <a:ext cx="8686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(random) express lanes.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Skip List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(won’t discuss in 61B)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the Entry Point</a:t>
            </a:r>
            <a:endParaRPr/>
          </a:p>
        </p:txBody>
      </p:sp>
      <p:sp>
        <p:nvSpPr>
          <p:cNvPr id="467" name="Google Shape;467;p42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pointer to middle.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"/>
          <p:cNvSpPr/>
          <p:nvPr/>
        </p:nvSpPr>
        <p:spPr>
          <a:xfrm>
            <a:off x="11338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218121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5" name="Google Shape;475;p42"/>
          <p:cNvCxnSpPr>
            <a:stCxn id="468" idx="6"/>
            <a:endCxn id="470" idx="2"/>
          </p:cNvCxnSpPr>
          <p:nvPr/>
        </p:nvCxnSpPr>
        <p:spPr>
          <a:xfrm>
            <a:off x="162917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2"/>
          <p:cNvCxnSpPr>
            <a:stCxn id="470" idx="6"/>
            <a:endCxn id="469" idx="2"/>
          </p:cNvCxnSpPr>
          <p:nvPr/>
        </p:nvCxnSpPr>
        <p:spPr>
          <a:xfrm>
            <a:off x="2676517" y="2277650"/>
            <a:ext cx="524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42"/>
          <p:cNvCxnSpPr>
            <a:stCxn id="469" idx="6"/>
            <a:endCxn id="471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2"/>
          <p:cNvCxnSpPr>
            <a:stCxn id="471" idx="6"/>
            <a:endCxn id="472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42"/>
          <p:cNvCxnSpPr>
            <a:stCxn id="472" idx="6"/>
            <a:endCxn id="47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42"/>
          <p:cNvCxnSpPr>
            <a:stCxn id="473" idx="6"/>
            <a:endCxn id="47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42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Abstract Data Types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the Entry Point, Flip Links</a:t>
            </a:r>
            <a:endParaRPr/>
          </a:p>
        </p:txBody>
      </p:sp>
      <p:sp>
        <p:nvSpPr>
          <p:cNvPr id="487" name="Google Shape;487;p43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pointer to middle and flip left links. Halved search time!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43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43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43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5" name="Google Shape;495;p43"/>
          <p:cNvCxnSpPr>
            <a:stCxn id="488" idx="6"/>
            <a:endCxn id="490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6" name="Google Shape;496;p43"/>
          <p:cNvCxnSpPr>
            <a:stCxn id="490" idx="6"/>
            <a:endCxn id="489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7" name="Google Shape;497;p43"/>
          <p:cNvCxnSpPr>
            <a:stCxn id="489" idx="6"/>
            <a:endCxn id="491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8" name="Google Shape;498;p43"/>
          <p:cNvCxnSpPr>
            <a:stCxn id="491" idx="6"/>
            <a:endCxn id="492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3"/>
          <p:cNvCxnSpPr>
            <a:stCxn id="492" idx="6"/>
            <a:endCxn id="49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3"/>
          <p:cNvCxnSpPr>
            <a:stCxn id="493" idx="6"/>
            <a:endCxn id="49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43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the Entry Point, Flip Links</a:t>
            </a:r>
            <a:endParaRPr/>
          </a:p>
        </p:txBody>
      </p:sp>
      <p:sp>
        <p:nvSpPr>
          <p:cNvPr id="507" name="Google Shape;507;p44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do even better?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Dream big!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44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44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5" name="Google Shape;515;p44"/>
          <p:cNvCxnSpPr>
            <a:stCxn id="508" idx="6"/>
            <a:endCxn id="510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6" name="Google Shape;516;p44"/>
          <p:cNvCxnSpPr>
            <a:stCxn id="510" idx="6"/>
            <a:endCxn id="509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7" name="Google Shape;517;p44"/>
          <p:cNvCxnSpPr>
            <a:stCxn id="509" idx="6"/>
            <a:endCxn id="511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8" name="Google Shape;518;p44"/>
          <p:cNvCxnSpPr>
            <a:stCxn id="511" idx="6"/>
            <a:endCxn id="512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4"/>
          <p:cNvCxnSpPr>
            <a:stCxn id="512" idx="6"/>
            <a:endCxn id="51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4"/>
          <p:cNvCxnSpPr>
            <a:stCxn id="513" idx="6"/>
            <a:endCxn id="51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4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Entry Point, Flip Links, Allow Big Jumps</a:t>
            </a:r>
            <a:endParaRPr/>
          </a:p>
        </p:txBody>
      </p:sp>
      <p:sp>
        <p:nvSpPr>
          <p:cNvPr id="527" name="Google Shape;527;p45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do better?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5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45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45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5" name="Google Shape;535;p45"/>
          <p:cNvCxnSpPr>
            <a:stCxn id="528" idx="6"/>
            <a:endCxn id="530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6" name="Google Shape;536;p45"/>
          <p:cNvCxnSpPr>
            <a:stCxn id="530" idx="6"/>
            <a:endCxn id="529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5"/>
          <p:cNvCxnSpPr>
            <a:stCxn id="532" idx="6"/>
            <a:endCxn id="533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8" name="Google Shape;538;p45"/>
          <p:cNvCxnSpPr>
            <a:stCxn id="533" idx="6"/>
            <a:endCxn id="534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5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5"/>
          <p:cNvCxnSpPr>
            <a:stCxn id="531" idx="1"/>
            <a:endCxn id="530" idx="0"/>
          </p:cNvCxnSpPr>
          <p:nvPr/>
        </p:nvCxnSpPr>
        <p:spPr>
          <a:xfrm flipH="1" rot="5400000">
            <a:off x="3324535" y="1106385"/>
            <a:ext cx="72600" cy="1919700"/>
          </a:xfrm>
          <a:prstGeom prst="curvedConnector3">
            <a:avLst>
              <a:gd fmla="val 427906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5"/>
          <p:cNvCxnSpPr>
            <a:stCxn id="531" idx="7"/>
            <a:endCxn id="533" idx="0"/>
          </p:cNvCxnSpPr>
          <p:nvPr/>
        </p:nvCxnSpPr>
        <p:spPr>
          <a:xfrm rot="-5400000">
            <a:off x="5594465" y="1106385"/>
            <a:ext cx="72600" cy="1919700"/>
          </a:xfrm>
          <a:prstGeom prst="curvedConnector3">
            <a:avLst>
              <a:gd fmla="val 427906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2" name="Google Shape;542;p45"/>
          <p:cNvGrpSpPr/>
          <p:nvPr/>
        </p:nvGrpSpPr>
        <p:grpSpPr>
          <a:xfrm>
            <a:off x="2553925" y="2900025"/>
            <a:ext cx="3959950" cy="1994400"/>
            <a:chOff x="2553925" y="2900025"/>
            <a:chExt cx="3959950" cy="1994400"/>
          </a:xfrm>
        </p:grpSpPr>
        <p:sp>
          <p:nvSpPr>
            <p:cNvPr id="543" name="Google Shape;543;p45"/>
            <p:cNvSpPr/>
            <p:nvPr/>
          </p:nvSpPr>
          <p:spPr>
            <a:xfrm>
              <a:off x="2553925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886608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220267" y="37133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4248150" y="33323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4685892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352233" y="37895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6018575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50" name="Google Shape;550;p45"/>
            <p:cNvCxnSpPr>
              <a:stCxn id="543" idx="7"/>
              <a:endCxn id="545" idx="3"/>
            </p:cNvCxnSpPr>
            <p:nvPr/>
          </p:nvCxnSpPr>
          <p:spPr>
            <a:xfrm flipH="1" rot="10800000">
              <a:off x="2976690" y="4135960"/>
              <a:ext cx="316200" cy="335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51" name="Google Shape;551;p45"/>
            <p:cNvCxnSpPr>
              <a:stCxn id="545" idx="5"/>
              <a:endCxn id="544" idx="1"/>
            </p:cNvCxnSpPr>
            <p:nvPr/>
          </p:nvCxnSpPr>
          <p:spPr>
            <a:xfrm>
              <a:off x="3643032" y="4136090"/>
              <a:ext cx="316200" cy="335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2" name="Google Shape;552;p45"/>
            <p:cNvCxnSpPr>
              <a:stCxn id="547" idx="7"/>
              <a:endCxn id="548" idx="3"/>
            </p:cNvCxnSpPr>
            <p:nvPr/>
          </p:nvCxnSpPr>
          <p:spPr>
            <a:xfrm flipH="1" rot="10800000">
              <a:off x="5108657" y="4212160"/>
              <a:ext cx="316200" cy="259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53" name="Google Shape;553;p45"/>
            <p:cNvCxnSpPr>
              <a:stCxn id="548" idx="5"/>
              <a:endCxn id="549" idx="1"/>
            </p:cNvCxnSpPr>
            <p:nvPr/>
          </p:nvCxnSpPr>
          <p:spPr>
            <a:xfrm>
              <a:off x="5774998" y="4212290"/>
              <a:ext cx="316200" cy="259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4495800" y="2900025"/>
              <a:ext cx="0" cy="432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5" name="Google Shape;555;p45"/>
            <p:cNvCxnSpPr>
              <a:stCxn id="546" idx="2"/>
              <a:endCxn id="545" idx="7"/>
            </p:cNvCxnSpPr>
            <p:nvPr/>
          </p:nvCxnSpPr>
          <p:spPr>
            <a:xfrm flipH="1">
              <a:off x="3643050" y="3579975"/>
              <a:ext cx="605100" cy="205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6" name="Google Shape;556;p45"/>
            <p:cNvCxnSpPr>
              <a:stCxn id="546" idx="6"/>
              <a:endCxn id="548" idx="1"/>
            </p:cNvCxnSpPr>
            <p:nvPr/>
          </p:nvCxnSpPr>
          <p:spPr>
            <a:xfrm>
              <a:off x="4743450" y="3579975"/>
              <a:ext cx="681300" cy="28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Search 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Trees: Definition</a:t>
            </a:r>
            <a:endParaRPr/>
          </a:p>
        </p:txBody>
      </p:sp>
      <p:sp>
        <p:nvSpPr>
          <p:cNvPr id="563" name="Google Shape;563;p4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569" name="Google Shape;569;p47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571" name="Google Shape;571;p47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572" name="Google Shape;572;p4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3" name="Google Shape;573;p47"/>
            <p:cNvCxnSpPr>
              <a:stCxn id="574" idx="1"/>
              <a:endCxn id="575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7"/>
            <p:cNvCxnSpPr>
              <a:stCxn id="575" idx="7"/>
              <a:endCxn id="572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7"/>
            <p:cNvCxnSpPr>
              <a:stCxn id="578" idx="1"/>
              <a:endCxn id="57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4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9" name="Google Shape;579;p47"/>
            <p:cNvCxnSpPr>
              <a:stCxn id="578" idx="3"/>
              <a:endCxn id="57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Google Shape;578;p4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80" name="Google Shape;580;p47"/>
          <p:cNvGrpSpPr/>
          <p:nvPr/>
        </p:nvGrpSpPr>
        <p:grpSpPr>
          <a:xfrm>
            <a:off x="6805488" y="2870887"/>
            <a:ext cx="1865374" cy="1790700"/>
            <a:chOff x="6805488" y="2870887"/>
            <a:chExt cx="1865374" cy="1790700"/>
          </a:xfrm>
        </p:grpSpPr>
        <p:sp>
          <p:nvSpPr>
            <p:cNvPr id="581" name="Google Shape;581;p47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2" name="Google Shape;582;p47"/>
            <p:cNvCxnSpPr>
              <a:stCxn id="583" idx="0"/>
              <a:endCxn id="584" idx="3"/>
            </p:cNvCxnSpPr>
            <p:nvPr/>
          </p:nvCxnSpPr>
          <p:spPr>
            <a:xfrm flipH="1" rot="10800000">
              <a:off x="70231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7"/>
            <p:cNvCxnSpPr>
              <a:stCxn id="584" idx="7"/>
              <a:endCxn id="581" idx="3"/>
            </p:cNvCxnSpPr>
            <p:nvPr/>
          </p:nvCxnSpPr>
          <p:spPr>
            <a:xfrm flipH="1" rot="10800000">
              <a:off x="76123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7"/>
            <p:cNvCxnSpPr>
              <a:stCxn id="587" idx="1"/>
              <a:endCxn id="581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47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8" name="Google Shape;588;p47"/>
            <p:cNvCxnSpPr>
              <a:stCxn id="583" idx="4"/>
              <a:endCxn id="581" idx="0"/>
            </p:cNvCxnSpPr>
            <p:nvPr/>
          </p:nvCxnSpPr>
          <p:spPr>
            <a:xfrm rot="-5400000">
              <a:off x="6603588" y="3290437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9" name="Google Shape;589;p47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590" name="Google Shape;590;p47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1" name="Google Shape;591;p47"/>
            <p:cNvCxnSpPr>
              <a:stCxn id="592" idx="0"/>
              <a:endCxn id="590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7"/>
            <p:cNvCxnSpPr>
              <a:stCxn id="590" idx="0"/>
              <a:endCxn id="594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2" name="Google Shape;592;p47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95" name="Google Shape;595;p47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596" name="Google Shape;596;p4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7" name="Google Shape;597;p47"/>
            <p:cNvCxnSpPr>
              <a:stCxn id="598" idx="0"/>
              <a:endCxn id="596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>
              <a:stCxn id="596" idx="0"/>
              <a:endCxn id="600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8" name="Google Shape;598;p4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3" name="Google Shape;603;p47"/>
            <p:cNvCxnSpPr>
              <a:stCxn id="596" idx="3"/>
              <a:endCxn id="601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>
              <a:stCxn id="596" idx="4"/>
              <a:endCxn id="602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5" name="Google Shape;605;p4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6" name="Google Shape;606;p47"/>
            <p:cNvCxnSpPr>
              <a:stCxn id="605" idx="0"/>
              <a:endCxn id="600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and Rooted Binary Trees</a:t>
            </a:r>
            <a:endParaRPr/>
          </a:p>
        </p:txBody>
      </p:sp>
      <p:sp>
        <p:nvSpPr>
          <p:cNvPr id="612" name="Google Shape;612;p48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48"/>
          <p:cNvSpPr txBox="1"/>
          <p:nvPr>
            <p:ph idx="1" type="body"/>
          </p:nvPr>
        </p:nvSpPr>
        <p:spPr>
          <a:xfrm>
            <a:off x="107050" y="402200"/>
            <a:ext cx="85206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rooted tree, we call one node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(most) real trees</a:t>
            </a:r>
            <a:r>
              <a:rPr lang="en"/>
              <a:t>, the root is usually depicted at the top of the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node with no child is called a leaf.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rooted binary tree, every node has either 0, 1, or 2 children (subtrees).</a:t>
            </a:r>
            <a:endParaRPr/>
          </a:p>
        </p:txBody>
      </p:sp>
      <p:grpSp>
        <p:nvGrpSpPr>
          <p:cNvPr id="614" name="Google Shape;614;p48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615" name="Google Shape;615;p48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16" name="Google Shape;616;p48"/>
            <p:cNvCxnSpPr>
              <a:stCxn id="617" idx="0"/>
              <a:endCxn id="615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8"/>
            <p:cNvCxnSpPr>
              <a:stCxn id="615" idx="0"/>
              <a:endCxn id="619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7" name="Google Shape;617;p48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620" name="Google Shape;620;p48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621" name="Google Shape;621;p4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22" name="Google Shape;622;p48"/>
            <p:cNvCxnSpPr>
              <a:stCxn id="623" idx="0"/>
              <a:endCxn id="62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8"/>
            <p:cNvCxnSpPr>
              <a:stCxn id="621" idx="0"/>
              <a:endCxn id="625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3" name="Google Shape;623;p4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28" name="Google Shape;628;p48"/>
            <p:cNvCxnSpPr>
              <a:stCxn id="621" idx="3"/>
              <a:endCxn id="62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8"/>
            <p:cNvCxnSpPr>
              <a:stCxn id="621" idx="4"/>
              <a:endCxn id="62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4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1" name="Google Shape;631;p48"/>
            <p:cNvCxnSpPr>
              <a:stCxn id="630" idx="0"/>
              <a:endCxn id="62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2" name="Google Shape;632;p48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8"/>
          <p:cNvSpPr txBox="1"/>
          <p:nvPr/>
        </p:nvSpPr>
        <p:spPr>
          <a:xfrm>
            <a:off x="7247700" y="4390625"/>
            <a:ext cx="1563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binary!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639" name="Google Shape;639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binary search tree is a rooted binary tree with the BST property.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BST Property.</a:t>
            </a:r>
            <a:r>
              <a:rPr lang="en"/>
              <a:t> For every node X in the tree: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key in the </a:t>
            </a:r>
            <a:r>
              <a:rPr b="1" lang="en"/>
              <a:t>left</a:t>
            </a:r>
            <a:r>
              <a:rPr lang="en"/>
              <a:t> subtree is </a:t>
            </a:r>
            <a:r>
              <a:rPr b="1" lang="en"/>
              <a:t>less</a:t>
            </a:r>
            <a:r>
              <a:rPr lang="en"/>
              <a:t> than X’s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key in the </a:t>
            </a:r>
            <a:r>
              <a:rPr b="1" lang="en"/>
              <a:t>right</a:t>
            </a:r>
            <a:r>
              <a:rPr lang="en"/>
              <a:t> subtree is </a:t>
            </a:r>
            <a:r>
              <a:rPr b="1" lang="en"/>
              <a:t>greater</a:t>
            </a:r>
            <a:r>
              <a:rPr lang="en"/>
              <a:t> than X’s key.</a:t>
            </a:r>
            <a:br>
              <a:rPr lang="en"/>
            </a:br>
            <a:endParaRPr/>
          </a:p>
        </p:txBody>
      </p:sp>
      <p:cxnSp>
        <p:nvCxnSpPr>
          <p:cNvPr id="640" name="Google Shape;640;p49"/>
          <p:cNvCxnSpPr>
            <a:stCxn id="641" idx="0"/>
          </p:cNvCxnSpPr>
          <p:nvPr/>
        </p:nvCxnSpPr>
        <p:spPr>
          <a:xfrm flipH="1" rot="10800000">
            <a:off x="724950" y="3939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2" name="Google Shape;642;p49"/>
          <p:cNvCxnSpPr>
            <a:endCxn id="643" idx="0"/>
          </p:cNvCxnSpPr>
          <p:nvPr/>
        </p:nvCxnSpPr>
        <p:spPr>
          <a:xfrm>
            <a:off x="1375754" y="3990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49"/>
          <p:cNvCxnSpPr>
            <a:stCxn id="645" idx="0"/>
          </p:cNvCxnSpPr>
          <p:nvPr/>
        </p:nvCxnSpPr>
        <p:spPr>
          <a:xfrm flipH="1" rot="10800000">
            <a:off x="2869950" y="3998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6" name="Google Shape;646;p49"/>
          <p:cNvCxnSpPr>
            <a:endCxn id="647" idx="0"/>
          </p:cNvCxnSpPr>
          <p:nvPr/>
        </p:nvCxnSpPr>
        <p:spPr>
          <a:xfrm>
            <a:off x="3558907" y="39991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49"/>
          <p:cNvCxnSpPr>
            <a:stCxn id="649" idx="1"/>
            <a:endCxn id="650" idx="0"/>
          </p:cNvCxnSpPr>
          <p:nvPr/>
        </p:nvCxnSpPr>
        <p:spPr>
          <a:xfrm flipH="1">
            <a:off x="11927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49"/>
          <p:cNvCxnSpPr>
            <a:stCxn id="649" idx="3"/>
            <a:endCxn id="652" idx="0"/>
          </p:cNvCxnSpPr>
          <p:nvPr/>
        </p:nvCxnSpPr>
        <p:spPr>
          <a:xfrm>
            <a:off x="26408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9"/>
          <p:cNvSpPr/>
          <p:nvPr/>
        </p:nvSpPr>
        <p:spPr>
          <a:xfrm>
            <a:off x="1903790" y="300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9"/>
          <p:cNvSpPr/>
          <p:nvPr/>
        </p:nvSpPr>
        <p:spPr>
          <a:xfrm>
            <a:off x="824152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9"/>
          <p:cNvSpPr/>
          <p:nvPr/>
        </p:nvSpPr>
        <p:spPr>
          <a:xfrm>
            <a:off x="2983429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9"/>
          <p:cNvSpPr/>
          <p:nvPr/>
        </p:nvSpPr>
        <p:spPr>
          <a:xfrm>
            <a:off x="356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9"/>
          <p:cNvSpPr/>
          <p:nvPr/>
        </p:nvSpPr>
        <p:spPr>
          <a:xfrm>
            <a:off x="1291904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2501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9"/>
          <p:cNvSpPr/>
          <p:nvPr/>
        </p:nvSpPr>
        <p:spPr>
          <a:xfrm>
            <a:off x="3465457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49"/>
          <p:cNvGrpSpPr/>
          <p:nvPr/>
        </p:nvGrpSpPr>
        <p:grpSpPr>
          <a:xfrm>
            <a:off x="4967175" y="3005187"/>
            <a:ext cx="3846157" cy="1765300"/>
            <a:chOff x="5220400" y="1136488"/>
            <a:chExt cx="3846157" cy="1765300"/>
          </a:xfrm>
        </p:grpSpPr>
        <p:cxnSp>
          <p:nvCxnSpPr>
            <p:cNvPr id="654" name="Google Shape;654;p49"/>
            <p:cNvCxnSpPr>
              <a:stCxn id="655" idx="0"/>
            </p:cNvCxnSpPr>
            <p:nvPr/>
          </p:nvCxnSpPr>
          <p:spPr>
            <a:xfrm flipH="1" rot="10800000">
              <a:off x="5588950" y="2070788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56" name="Google Shape;656;p49"/>
            <p:cNvCxnSpPr>
              <a:endCxn id="657" idx="0"/>
            </p:cNvCxnSpPr>
            <p:nvPr/>
          </p:nvCxnSpPr>
          <p:spPr>
            <a:xfrm>
              <a:off x="6239754" y="2121788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8" name="Google Shape;658;p49"/>
            <p:cNvCxnSpPr>
              <a:stCxn id="659" idx="0"/>
            </p:cNvCxnSpPr>
            <p:nvPr/>
          </p:nvCxnSpPr>
          <p:spPr>
            <a:xfrm flipH="1" rot="10800000">
              <a:off x="7733950" y="2130188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60" name="Google Shape;660;p49"/>
            <p:cNvCxnSpPr>
              <a:endCxn id="661" idx="0"/>
            </p:cNvCxnSpPr>
            <p:nvPr/>
          </p:nvCxnSpPr>
          <p:spPr>
            <a:xfrm>
              <a:off x="8422907" y="2130488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2" name="Google Shape;662;p49"/>
            <p:cNvCxnSpPr>
              <a:stCxn id="663" idx="1"/>
              <a:endCxn id="664" idx="0"/>
            </p:cNvCxnSpPr>
            <p:nvPr/>
          </p:nvCxnSpPr>
          <p:spPr>
            <a:xfrm flipH="1">
              <a:off x="60567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5" name="Google Shape;665;p49"/>
            <p:cNvCxnSpPr>
              <a:stCxn id="663" idx="3"/>
              <a:endCxn id="666" idx="0"/>
            </p:cNvCxnSpPr>
            <p:nvPr/>
          </p:nvCxnSpPr>
          <p:spPr>
            <a:xfrm>
              <a:off x="75048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3" name="Google Shape;663;p49"/>
            <p:cNvSpPr/>
            <p:nvPr/>
          </p:nvSpPr>
          <p:spPr>
            <a:xfrm>
              <a:off x="6767790" y="113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debt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5688152" y="17079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bus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7847429" y="17079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ears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5220400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axe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9"/>
            <p:cNvSpPr/>
            <p:nvPr/>
          </p:nvSpPr>
          <p:spPr>
            <a:xfrm>
              <a:off x="6155904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cow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7365400" y="24064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fish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8329457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gut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49"/>
          <p:cNvSpPr txBox="1"/>
          <p:nvPr/>
        </p:nvSpPr>
        <p:spPr>
          <a:xfrm>
            <a:off x="5140925" y="4731823"/>
            <a:ext cx="351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Tree, but not a Binary Search Tree</a:t>
            </a:r>
            <a:endParaRPr/>
          </a:p>
        </p:txBody>
      </p:sp>
      <p:sp>
        <p:nvSpPr>
          <p:cNvPr id="668" name="Google Shape;668;p49"/>
          <p:cNvSpPr txBox="1"/>
          <p:nvPr/>
        </p:nvSpPr>
        <p:spPr>
          <a:xfrm>
            <a:off x="1561250" y="4735599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674" name="Google Shape;67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Ordering must be complete, transitive, and antisymmetric. Given keys p and q: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Exactly one of p ≺ q and q ≺ p are true.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 ≺ q and q ≺ r imply p ≺ 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consequence of these rules: No duplicate keys allowed!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things simple. Most real world implementations follow this rule.</a:t>
            </a:r>
            <a:endParaRPr/>
          </a:p>
        </p:txBody>
      </p:sp>
      <p:cxnSp>
        <p:nvCxnSpPr>
          <p:cNvPr id="675" name="Google Shape;675;p50"/>
          <p:cNvCxnSpPr>
            <a:stCxn id="676" idx="0"/>
          </p:cNvCxnSpPr>
          <p:nvPr/>
        </p:nvCxnSpPr>
        <p:spPr>
          <a:xfrm flipH="1" rot="10800000">
            <a:off x="724950" y="3939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7" name="Google Shape;677;p50"/>
          <p:cNvCxnSpPr>
            <a:endCxn id="678" idx="0"/>
          </p:cNvCxnSpPr>
          <p:nvPr/>
        </p:nvCxnSpPr>
        <p:spPr>
          <a:xfrm>
            <a:off x="1375754" y="3990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50"/>
          <p:cNvCxnSpPr>
            <a:stCxn id="680" idx="0"/>
          </p:cNvCxnSpPr>
          <p:nvPr/>
        </p:nvCxnSpPr>
        <p:spPr>
          <a:xfrm flipH="1" rot="10800000">
            <a:off x="2869950" y="3998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1" name="Google Shape;681;p50"/>
          <p:cNvCxnSpPr>
            <a:endCxn id="682" idx="0"/>
          </p:cNvCxnSpPr>
          <p:nvPr/>
        </p:nvCxnSpPr>
        <p:spPr>
          <a:xfrm>
            <a:off x="3558907" y="39991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50"/>
          <p:cNvCxnSpPr>
            <a:stCxn id="684" idx="1"/>
            <a:endCxn id="685" idx="0"/>
          </p:cNvCxnSpPr>
          <p:nvPr/>
        </p:nvCxnSpPr>
        <p:spPr>
          <a:xfrm flipH="1">
            <a:off x="11927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0"/>
          <p:cNvCxnSpPr>
            <a:stCxn id="684" idx="3"/>
            <a:endCxn id="687" idx="0"/>
          </p:cNvCxnSpPr>
          <p:nvPr/>
        </p:nvCxnSpPr>
        <p:spPr>
          <a:xfrm>
            <a:off x="26408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50"/>
          <p:cNvSpPr/>
          <p:nvPr/>
        </p:nvSpPr>
        <p:spPr>
          <a:xfrm>
            <a:off x="1903790" y="300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824152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0"/>
          <p:cNvSpPr/>
          <p:nvPr/>
        </p:nvSpPr>
        <p:spPr>
          <a:xfrm>
            <a:off x="2983429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0"/>
          <p:cNvSpPr/>
          <p:nvPr/>
        </p:nvSpPr>
        <p:spPr>
          <a:xfrm>
            <a:off x="356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0"/>
          <p:cNvSpPr/>
          <p:nvPr/>
        </p:nvSpPr>
        <p:spPr>
          <a:xfrm>
            <a:off x="1291904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0"/>
          <p:cNvSpPr/>
          <p:nvPr/>
        </p:nvSpPr>
        <p:spPr>
          <a:xfrm>
            <a:off x="2501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0"/>
          <p:cNvSpPr/>
          <p:nvPr/>
        </p:nvSpPr>
        <p:spPr>
          <a:xfrm>
            <a:off x="3465457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8" name="Google Shape;688;p50"/>
          <p:cNvGrpSpPr/>
          <p:nvPr/>
        </p:nvGrpSpPr>
        <p:grpSpPr>
          <a:xfrm>
            <a:off x="4967175" y="3005187"/>
            <a:ext cx="3846157" cy="1765300"/>
            <a:chOff x="5220400" y="1136488"/>
            <a:chExt cx="3846157" cy="1765300"/>
          </a:xfrm>
        </p:grpSpPr>
        <p:cxnSp>
          <p:nvCxnSpPr>
            <p:cNvPr id="689" name="Google Shape;689;p50"/>
            <p:cNvCxnSpPr>
              <a:stCxn id="690" idx="0"/>
            </p:cNvCxnSpPr>
            <p:nvPr/>
          </p:nvCxnSpPr>
          <p:spPr>
            <a:xfrm flipH="1" rot="10800000">
              <a:off x="5588950" y="2070788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91" name="Google Shape;691;p50"/>
            <p:cNvCxnSpPr>
              <a:endCxn id="692" idx="0"/>
            </p:cNvCxnSpPr>
            <p:nvPr/>
          </p:nvCxnSpPr>
          <p:spPr>
            <a:xfrm>
              <a:off x="6239754" y="2121788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3" name="Google Shape;693;p50"/>
            <p:cNvCxnSpPr>
              <a:stCxn id="694" idx="0"/>
            </p:cNvCxnSpPr>
            <p:nvPr/>
          </p:nvCxnSpPr>
          <p:spPr>
            <a:xfrm flipH="1" rot="10800000">
              <a:off x="7733950" y="2130188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95" name="Google Shape;695;p50"/>
            <p:cNvCxnSpPr>
              <a:endCxn id="696" idx="0"/>
            </p:cNvCxnSpPr>
            <p:nvPr/>
          </p:nvCxnSpPr>
          <p:spPr>
            <a:xfrm>
              <a:off x="8422907" y="2130488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7" name="Google Shape;697;p50"/>
            <p:cNvCxnSpPr>
              <a:stCxn id="698" idx="1"/>
              <a:endCxn id="699" idx="0"/>
            </p:cNvCxnSpPr>
            <p:nvPr/>
          </p:nvCxnSpPr>
          <p:spPr>
            <a:xfrm flipH="1">
              <a:off x="60567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50"/>
            <p:cNvCxnSpPr>
              <a:stCxn id="698" idx="3"/>
              <a:endCxn id="701" idx="0"/>
            </p:cNvCxnSpPr>
            <p:nvPr/>
          </p:nvCxnSpPr>
          <p:spPr>
            <a:xfrm>
              <a:off x="75048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8" name="Google Shape;698;p50"/>
            <p:cNvSpPr/>
            <p:nvPr/>
          </p:nvSpPr>
          <p:spPr>
            <a:xfrm>
              <a:off x="6767790" y="113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debt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5688152" y="17079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bus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7847429" y="17079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ears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5220400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axe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6155904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cow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365400" y="24064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fish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8329457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gut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2" name="Google Shape;702;p50"/>
          <p:cNvSpPr txBox="1"/>
          <p:nvPr/>
        </p:nvSpPr>
        <p:spPr>
          <a:xfrm>
            <a:off x="5140925" y="4731823"/>
            <a:ext cx="351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Tree, but not a Binary Search Tree</a:t>
            </a:r>
            <a:endParaRPr/>
          </a:p>
        </p:txBody>
      </p:sp>
      <p:sp>
        <p:nvSpPr>
          <p:cNvPr id="703" name="Google Shape;703;p50"/>
          <p:cNvSpPr txBox="1"/>
          <p:nvPr/>
        </p:nvSpPr>
        <p:spPr>
          <a:xfrm>
            <a:off x="1561250" y="4735599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contains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9" name="Google Shape;709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</a:t>
            </a:r>
            <a:endParaRPr/>
          </a:p>
        </p:txBody>
      </p:sp>
      <p:sp>
        <p:nvSpPr>
          <p:cNvPr id="710" name="Google Shape;710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searchKey in a BST (come back to this for the BST lab)</a:t>
            </a:r>
            <a:endParaRPr/>
          </a:p>
        </p:txBody>
      </p:sp>
      <p:sp>
        <p:nvSpPr>
          <p:cNvPr id="716" name="Google Shape;716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searchKey equals T.key, return.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searchKey </a:t>
            </a:r>
            <a:r>
              <a:rPr lang="en" sz="2200"/>
              <a:t>≺</a:t>
            </a:r>
            <a:r>
              <a:rPr lang="en"/>
              <a:t> T.key, search T.left.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searchKey ≻ T.key, search T.right. </a:t>
            </a:r>
            <a:endParaRPr/>
          </a:p>
        </p:txBody>
      </p:sp>
      <p:cxnSp>
        <p:nvCxnSpPr>
          <p:cNvPr id="717" name="Google Shape;717;p52"/>
          <p:cNvCxnSpPr>
            <a:stCxn id="718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9" name="Google Shape;719;p52"/>
          <p:cNvCxnSpPr>
            <a:endCxn id="72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52"/>
          <p:cNvCxnSpPr>
            <a:stCxn id="722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3" name="Google Shape;723;p52"/>
          <p:cNvCxnSpPr>
            <a:endCxn id="724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52"/>
          <p:cNvCxnSpPr>
            <a:stCxn id="726" idx="1"/>
            <a:endCxn id="727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52"/>
          <p:cNvCxnSpPr>
            <a:stCxn id="726" idx="3"/>
            <a:endCxn id="729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52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2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2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2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2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vs. Implementation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class: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ALists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an interface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Modified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to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/>
              <a:t> provided default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projects: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ArrayDeque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LinkedListDeque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class implemented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interface.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6531758" y="8199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" name="Google Shape;163;p26"/>
          <p:cNvCxnSpPr>
            <a:stCxn id="164" idx="0"/>
            <a:endCxn id="162" idx="2"/>
          </p:cNvCxnSpPr>
          <p:nvPr/>
        </p:nvCxnSpPr>
        <p:spPr>
          <a:xfrm flipH="1" rot="10800000">
            <a:off x="6587508" y="1220950"/>
            <a:ext cx="898800" cy="83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/>
          <p:nvPr/>
        </p:nvSpPr>
        <p:spPr>
          <a:xfrm>
            <a:off x="5924358" y="2056750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486433" y="2056750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p26"/>
          <p:cNvCxnSpPr>
            <a:stCxn id="165" idx="0"/>
            <a:endCxn id="162" idx="2"/>
          </p:cNvCxnSpPr>
          <p:nvPr/>
        </p:nvCxnSpPr>
        <p:spPr>
          <a:xfrm rot="10800000">
            <a:off x="7486283" y="1220950"/>
            <a:ext cx="764400" cy="83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/>
          <p:nvPr/>
        </p:nvSpPr>
        <p:spPr>
          <a:xfrm>
            <a:off x="6531747" y="30192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" name="Google Shape;168;p26"/>
          <p:cNvCxnSpPr>
            <a:stCxn id="169" idx="0"/>
            <a:endCxn id="167" idx="2"/>
          </p:cNvCxnSpPr>
          <p:nvPr/>
        </p:nvCxnSpPr>
        <p:spPr>
          <a:xfrm flipH="1" rot="10800000">
            <a:off x="6553750" y="3420350"/>
            <a:ext cx="932700" cy="83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/>
          <p:nvPr/>
        </p:nvSpPr>
        <p:spPr>
          <a:xfrm>
            <a:off x="5856850" y="4256150"/>
            <a:ext cx="13938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Array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7456029" y="4256150"/>
            <a:ext cx="16062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LinkedList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6"/>
          <p:cNvCxnSpPr>
            <a:stCxn id="170" idx="0"/>
            <a:endCxn id="167" idx="2"/>
          </p:cNvCxnSpPr>
          <p:nvPr/>
        </p:nvCxnSpPr>
        <p:spPr>
          <a:xfrm rot="10800000">
            <a:off x="7486329" y="3420350"/>
            <a:ext cx="772800" cy="83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searchKey in a BST</a:t>
            </a:r>
            <a:endParaRPr/>
          </a:p>
        </p:txBody>
      </p:sp>
      <p:sp>
        <p:nvSpPr>
          <p:cNvPr id="735" name="Google Shape;735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searchKey equals T.key, return.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searchKey </a:t>
            </a:r>
            <a:r>
              <a:rPr lang="en" sz="2200"/>
              <a:t>≺</a:t>
            </a:r>
            <a:r>
              <a:rPr lang="en"/>
              <a:t> T.key, search T.left.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searchKey ≻ T.key, search T.right. </a:t>
            </a:r>
            <a:endParaRPr/>
          </a:p>
        </p:txBody>
      </p:sp>
      <p:sp>
        <p:nvSpPr>
          <p:cNvPr id="736" name="Google Shape;736;p53"/>
          <p:cNvSpPr txBox="1"/>
          <p:nvPr/>
        </p:nvSpPr>
        <p:spPr>
          <a:xfrm>
            <a:off x="243000" y="1924100"/>
            <a:ext cx="4661700" cy="30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 find(BST T, Key sk)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(sk.equals(T.key))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(sk ≺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find(T.left, sk);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find(T.right, sk);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37" name="Google Shape;737;p53"/>
          <p:cNvCxnSpPr>
            <a:stCxn id="738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9" name="Google Shape;739;p53"/>
          <p:cNvCxnSpPr>
            <a:endCxn id="74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53"/>
          <p:cNvCxnSpPr>
            <a:stCxn id="742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3" name="Google Shape;743;p53"/>
          <p:cNvCxnSpPr>
            <a:endCxn id="744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53"/>
          <p:cNvCxnSpPr>
            <a:stCxn id="746" idx="1"/>
            <a:endCxn id="747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3"/>
          <p:cNvCxnSpPr>
            <a:stCxn id="746" idx="3"/>
            <a:endCxn id="749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53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3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3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3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3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3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3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Search: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/leave</a:t>
            </a:r>
            <a:endParaRPr>
              <a:solidFill>
                <a:srgbClr val="208920"/>
              </a:solidFill>
            </a:endParaRPr>
          </a:p>
        </p:txBody>
      </p:sp>
      <p:grpSp>
        <p:nvGrpSpPr>
          <p:cNvPr id="755" name="Google Shape;755;p54"/>
          <p:cNvGrpSpPr/>
          <p:nvPr/>
        </p:nvGrpSpPr>
        <p:grpSpPr>
          <a:xfrm>
            <a:off x="1596015" y="1580690"/>
            <a:ext cx="6093754" cy="3173543"/>
            <a:chOff x="4866600" y="3068225"/>
            <a:chExt cx="3449425" cy="1525742"/>
          </a:xfrm>
        </p:grpSpPr>
        <p:grpSp>
          <p:nvGrpSpPr>
            <p:cNvPr id="756" name="Google Shape;756;p5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57" name="Google Shape;757;p5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4" name="Google Shape;764;p54"/>
              <p:cNvCxnSpPr>
                <a:stCxn id="758" idx="0"/>
                <a:endCxn id="75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54"/>
              <p:cNvCxnSpPr>
                <a:stCxn id="759" idx="0"/>
                <a:endCxn id="75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54"/>
              <p:cNvCxnSpPr>
                <a:stCxn id="760" idx="0"/>
                <a:endCxn id="75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54"/>
              <p:cNvCxnSpPr>
                <a:stCxn id="758" idx="2"/>
                <a:endCxn id="76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54"/>
              <p:cNvCxnSpPr>
                <a:stCxn id="759" idx="2"/>
                <a:endCxn id="76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54"/>
              <p:cNvCxnSpPr>
                <a:stCxn id="759" idx="2"/>
                <a:endCxn id="76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70" name="Google Shape;770;p5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1" name="Google Shape;771;p54"/>
            <p:cNvCxnSpPr>
              <a:stCxn id="770" idx="2"/>
              <a:endCxn id="757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54"/>
            <p:cNvCxnSpPr>
              <a:stCxn id="770" idx="2"/>
              <a:endCxn id="77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4" name="Google Shape;774;p5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73" name="Google Shape;773;p5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5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5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5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9" name="Google Shape;779;p54"/>
              <p:cNvCxnSpPr>
                <a:stCxn id="780" idx="0"/>
                <a:endCxn id="77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54"/>
              <p:cNvCxnSpPr>
                <a:stCxn id="775" idx="0"/>
                <a:endCxn id="77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54"/>
              <p:cNvCxnSpPr>
                <a:stCxn id="776" idx="0"/>
                <a:endCxn id="78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54"/>
              <p:cNvCxnSpPr>
                <a:stCxn id="780" idx="2"/>
                <a:endCxn id="77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54"/>
              <p:cNvCxnSpPr>
                <a:stCxn id="775" idx="2"/>
                <a:endCxn id="77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0" name="Google Shape;780;p5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5" name="Google Shape;785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to complete a search on a “bushy” BST in the worst case, where N is the number of nodes.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786" name="Google Shape;786;p54"/>
          <p:cNvGrpSpPr/>
          <p:nvPr/>
        </p:nvGrpSpPr>
        <p:grpSpPr>
          <a:xfrm>
            <a:off x="7394583" y="3932425"/>
            <a:ext cx="768206" cy="821808"/>
            <a:chOff x="6237693" y="4323943"/>
            <a:chExt cx="434850" cy="395100"/>
          </a:xfrm>
        </p:grpSpPr>
        <p:cxnSp>
          <p:nvCxnSpPr>
            <p:cNvPr id="787" name="Google Shape;787;p54"/>
            <p:cNvCxnSpPr>
              <a:stCxn id="788" idx="2"/>
              <a:endCxn id="789" idx="0"/>
            </p:cNvCxnSpPr>
            <p:nvPr/>
          </p:nvCxnSpPr>
          <p:spPr>
            <a:xfrm>
              <a:off x="6237693" y="4323943"/>
              <a:ext cx="267900" cy="1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9" name="Google Shape;789;p54"/>
            <p:cNvSpPr/>
            <p:nvPr/>
          </p:nvSpPr>
          <p:spPr>
            <a:xfrm>
              <a:off x="6338643" y="445474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0" name="Google Shape;790;p54"/>
          <p:cNvCxnSpPr/>
          <p:nvPr/>
        </p:nvCxnSpPr>
        <p:spPr>
          <a:xfrm rot="10800000">
            <a:off x="5826375" y="1118600"/>
            <a:ext cx="273000" cy="19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4"/>
          <p:cNvSpPr txBox="1"/>
          <p:nvPr/>
        </p:nvSpPr>
        <p:spPr>
          <a:xfrm>
            <a:off x="6065243" y="1258622"/>
            <a:ext cx="295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“bushiness” is an intuitive concept that we haven’t defined.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Search</a:t>
            </a:r>
            <a:endParaRPr/>
          </a:p>
        </p:txBody>
      </p:sp>
      <p:grpSp>
        <p:nvGrpSpPr>
          <p:cNvPr id="797" name="Google Shape;797;p55"/>
          <p:cNvGrpSpPr/>
          <p:nvPr/>
        </p:nvGrpSpPr>
        <p:grpSpPr>
          <a:xfrm>
            <a:off x="1596015" y="1580690"/>
            <a:ext cx="6093754" cy="3173543"/>
            <a:chOff x="4866600" y="3068225"/>
            <a:chExt cx="3449425" cy="1525742"/>
          </a:xfrm>
        </p:grpSpPr>
        <p:grpSp>
          <p:nvGrpSpPr>
            <p:cNvPr id="798" name="Google Shape;798;p5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99" name="Google Shape;799;p5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6" name="Google Shape;806;p55"/>
              <p:cNvCxnSpPr>
                <a:stCxn id="800" idx="0"/>
                <a:endCxn id="79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55"/>
              <p:cNvCxnSpPr>
                <a:stCxn id="801" idx="0"/>
                <a:endCxn id="79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55"/>
              <p:cNvCxnSpPr>
                <a:stCxn id="802" idx="0"/>
                <a:endCxn id="80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55"/>
              <p:cNvCxnSpPr>
                <a:stCxn id="800" idx="2"/>
                <a:endCxn id="80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55"/>
              <p:cNvCxnSpPr>
                <a:stCxn id="801" idx="2"/>
                <a:endCxn id="80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55"/>
              <p:cNvCxnSpPr>
                <a:stCxn id="801" idx="2"/>
                <a:endCxn id="80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12" name="Google Shape;812;p5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3" name="Google Shape;813;p55"/>
            <p:cNvCxnSpPr>
              <a:stCxn id="812" idx="2"/>
              <a:endCxn id="79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55"/>
            <p:cNvCxnSpPr>
              <a:stCxn id="812" idx="2"/>
              <a:endCxn id="815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6" name="Google Shape;816;p5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815" name="Google Shape;815;p5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21" name="Google Shape;821;p55"/>
              <p:cNvCxnSpPr>
                <a:stCxn id="822" idx="0"/>
                <a:endCxn id="815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55"/>
              <p:cNvCxnSpPr>
                <a:stCxn id="817" idx="0"/>
                <a:endCxn id="81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55"/>
              <p:cNvCxnSpPr>
                <a:stCxn id="818" idx="0"/>
                <a:endCxn id="822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55"/>
              <p:cNvCxnSpPr>
                <a:stCxn id="822" idx="2"/>
                <a:endCxn id="81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55"/>
              <p:cNvCxnSpPr>
                <a:stCxn id="817" idx="2"/>
                <a:endCxn id="82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2" name="Google Shape;822;p5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7" name="Google Shape;827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to complete a search on a “bushy” BST in the worst case, where N is the number of nodes.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Θ(log N)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lang="en"/>
              <a:t>Height of the tree is ~log</a:t>
            </a:r>
            <a:r>
              <a:rPr baseline="-25000" lang="en"/>
              <a:t>2</a:t>
            </a:r>
            <a:r>
              <a:rPr lang="en"/>
              <a:t>(N)</a:t>
            </a:r>
            <a:endParaRPr/>
          </a:p>
        </p:txBody>
      </p:sp>
      <p:grpSp>
        <p:nvGrpSpPr>
          <p:cNvPr id="828" name="Google Shape;828;p55"/>
          <p:cNvGrpSpPr/>
          <p:nvPr/>
        </p:nvGrpSpPr>
        <p:grpSpPr>
          <a:xfrm>
            <a:off x="7394835" y="3932804"/>
            <a:ext cx="767954" cy="821429"/>
            <a:chOff x="6237836" y="4324125"/>
            <a:chExt cx="434707" cy="394918"/>
          </a:xfrm>
        </p:grpSpPr>
        <p:sp>
          <p:nvSpPr>
            <p:cNvPr id="829" name="Google Shape;829;p55"/>
            <p:cNvSpPr/>
            <p:nvPr/>
          </p:nvSpPr>
          <p:spPr>
            <a:xfrm>
              <a:off x="6338643" y="445474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0" name="Google Shape;830;p55"/>
            <p:cNvCxnSpPr>
              <a:stCxn id="817" idx="2"/>
              <a:endCxn id="829" idx="0"/>
            </p:cNvCxnSpPr>
            <p:nvPr/>
          </p:nvCxnSpPr>
          <p:spPr>
            <a:xfrm>
              <a:off x="6237836" y="4324125"/>
              <a:ext cx="267900" cy="13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836" name="Google Shape;836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Bushy BSTs are extremely fast.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1 microsecond per operation, can find something from a tree of size 10</a:t>
            </a:r>
            <a:r>
              <a:rPr baseline="30000" lang="en"/>
              <a:t>300000</a:t>
            </a:r>
            <a:r>
              <a:rPr lang="en"/>
              <a:t> in one second.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(perhaps most?) computation is dedicated towards finding things in response to queries.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good thing that we can do such queries almost for free.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2" name="Google Shape;842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843" name="Google Shape;843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New Key into a BST</a:t>
            </a:r>
            <a:endParaRPr/>
          </a:p>
        </p:txBody>
      </p:sp>
      <p:sp>
        <p:nvSpPr>
          <p:cNvPr id="849" name="Google Shape;849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for key.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found, do nothing.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found: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new node.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appropriate link.</a:t>
            </a:r>
            <a:endParaRPr/>
          </a:p>
        </p:txBody>
      </p:sp>
      <p:sp>
        <p:nvSpPr>
          <p:cNvPr id="850" name="Google Shape;850;p58"/>
          <p:cNvSpPr txBox="1"/>
          <p:nvPr/>
        </p:nvSpPr>
        <p:spPr>
          <a:xfrm>
            <a:off x="3534975" y="654950"/>
            <a:ext cx="216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 “eyes”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1" name="Google Shape;851;p58"/>
          <p:cNvCxnSpPr>
            <a:stCxn id="852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3" name="Google Shape;853;p58"/>
          <p:cNvCxnSpPr>
            <a:endCxn id="854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58"/>
          <p:cNvCxnSpPr>
            <a:stCxn id="856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7" name="Google Shape;857;p58"/>
          <p:cNvCxnSpPr>
            <a:endCxn id="858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58"/>
          <p:cNvCxnSpPr>
            <a:stCxn id="860" idx="1"/>
            <a:endCxn id="861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8"/>
          <p:cNvCxnSpPr>
            <a:stCxn id="860" idx="3"/>
            <a:endCxn id="863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58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58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58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8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58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58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58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New Key into a BST</a:t>
            </a:r>
            <a:endParaRPr/>
          </a:p>
        </p:txBody>
      </p:sp>
      <p:sp>
        <p:nvSpPr>
          <p:cNvPr id="869" name="Google Shape;869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for key.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found, do nothing.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found: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new node.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appropriate link.</a:t>
            </a:r>
            <a:endParaRPr/>
          </a:p>
        </p:txBody>
      </p:sp>
      <p:sp>
        <p:nvSpPr>
          <p:cNvPr id="870" name="Google Shape;870;p59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1" name="Google Shape;871;p59"/>
          <p:cNvCxnSpPr>
            <a:stCxn id="872" idx="2"/>
            <a:endCxn id="870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59"/>
          <p:cNvSpPr txBox="1"/>
          <p:nvPr/>
        </p:nvSpPr>
        <p:spPr>
          <a:xfrm>
            <a:off x="5178232" y="3170821"/>
            <a:ext cx="3940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Arms </a:t>
            </a:r>
            <a:r>
              <a:rPr lang="en"/>
              <a:t>length recursion: </a:t>
            </a:r>
            <a:r>
              <a:rPr lang="en"/>
              <a:t>A common rookie bad habit to avoid:</a:t>
            </a:r>
            <a:endParaRPr/>
          </a:p>
        </p:txBody>
      </p:sp>
      <p:pic>
        <p:nvPicPr>
          <p:cNvPr id="874" name="Google Shape;8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406975"/>
            <a:ext cx="44577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59"/>
          <p:cNvSpPr txBox="1"/>
          <p:nvPr/>
        </p:nvSpPr>
        <p:spPr>
          <a:xfrm>
            <a:off x="166800" y="2367425"/>
            <a:ext cx="4917000" cy="273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 insert(BST T, Key ik)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≺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insert(T.left, 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≻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insert(T.right, 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76" name="Google Shape;876;p59"/>
          <p:cNvSpPr txBox="1"/>
          <p:nvPr/>
        </p:nvSpPr>
        <p:spPr>
          <a:xfrm>
            <a:off x="5214052" y="3742237"/>
            <a:ext cx="3821700" cy="135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if (T.left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else if (T.right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BST(ik);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877" name="Google Shape;877;p59"/>
          <p:cNvCxnSpPr>
            <a:stCxn id="878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9" name="Google Shape;879;p59"/>
          <p:cNvCxnSpPr>
            <a:endCxn id="88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59"/>
          <p:cNvCxnSpPr>
            <a:stCxn id="872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2" name="Google Shape;882;p59"/>
          <p:cNvCxnSpPr>
            <a:endCxn id="883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59"/>
          <p:cNvCxnSpPr>
            <a:stCxn id="885" idx="1"/>
            <a:endCxn id="88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59"/>
          <p:cNvCxnSpPr>
            <a:stCxn id="885" idx="3"/>
            <a:endCxn id="888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59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59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59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9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59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9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59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Arms-Length Recursion</a:t>
            </a:r>
            <a:endParaRPr/>
          </a:p>
        </p:txBody>
      </p:sp>
      <p:sp>
        <p:nvSpPr>
          <p:cNvPr id="894" name="Google Shape;894;p60"/>
          <p:cNvSpPr txBox="1"/>
          <p:nvPr/>
        </p:nvSpPr>
        <p:spPr>
          <a:xfrm>
            <a:off x="1114488" y="4464075"/>
            <a:ext cx="3276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Better, but still not the best base case. Avoid arms-length recursion!</a:t>
            </a:r>
            <a:endParaRPr/>
          </a:p>
        </p:txBody>
      </p:sp>
      <p:sp>
        <p:nvSpPr>
          <p:cNvPr id="895" name="Google Shape;895;p60"/>
          <p:cNvSpPr txBox="1"/>
          <p:nvPr/>
        </p:nvSpPr>
        <p:spPr>
          <a:xfrm>
            <a:off x="5208163" y="3699100"/>
            <a:ext cx="2580300" cy="69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EFEFEF"/>
              </a:highlight>
            </a:endParaRPr>
          </a:p>
        </p:txBody>
      </p:sp>
      <p:sp>
        <p:nvSpPr>
          <p:cNvPr id="896" name="Google Shape;896;p60"/>
          <p:cNvSpPr txBox="1"/>
          <p:nvPr/>
        </p:nvSpPr>
        <p:spPr>
          <a:xfrm>
            <a:off x="1221588" y="3262264"/>
            <a:ext cx="3062400" cy="120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 (T.left ==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T.left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 (T.right ==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T.right =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100">
              <a:highlight>
                <a:srgbClr val="EFEFEF"/>
              </a:highlight>
            </a:endParaRPr>
          </a:p>
        </p:txBody>
      </p:sp>
      <p:sp>
        <p:nvSpPr>
          <p:cNvPr id="897" name="Google Shape;897;p60"/>
          <p:cNvSpPr txBox="1"/>
          <p:nvPr/>
        </p:nvSpPr>
        <p:spPr>
          <a:xfrm>
            <a:off x="4967113" y="4391800"/>
            <a:ext cx="3062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base case.</a:t>
            </a:r>
            <a:endParaRPr/>
          </a:p>
        </p:txBody>
      </p:sp>
      <p:sp>
        <p:nvSpPr>
          <p:cNvPr id="898" name="Google Shape;898;p60"/>
          <p:cNvSpPr txBox="1"/>
          <p:nvPr/>
        </p:nvSpPr>
        <p:spPr>
          <a:xfrm>
            <a:off x="2694450" y="560293"/>
            <a:ext cx="3755100" cy="20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 (T.left.left ==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T.left.left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 (T.left.right ==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T.left.right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 (T.right.left ==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T.right.left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 (T.right.right ==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T.right.right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60"/>
          <p:cNvSpPr txBox="1"/>
          <p:nvPr/>
        </p:nvSpPr>
        <p:spPr>
          <a:xfrm>
            <a:off x="3015150" y="2619193"/>
            <a:ext cx="3113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base case is too complicated. The recursion can take us further.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Hibbard deletion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5" name="Google Shape;905;p6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Hibbard deletion</a:t>
            </a:r>
            <a:endParaRPr/>
          </a:p>
        </p:txBody>
      </p:sp>
      <p:sp>
        <p:nvSpPr>
          <p:cNvPr id="906" name="Google Shape;906;p6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from a BST</a:t>
            </a:r>
            <a:endParaRPr/>
          </a:p>
        </p:txBody>
      </p:sp>
      <p:sp>
        <p:nvSpPr>
          <p:cNvPr id="912" name="Google Shape;912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Cases: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key has no children.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key has one child.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key has two children.</a:t>
            </a:r>
            <a:endParaRPr/>
          </a:p>
        </p:txBody>
      </p:sp>
      <p:sp>
        <p:nvSpPr>
          <p:cNvPr id="913" name="Google Shape;913;p62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4" name="Google Shape;914;p62"/>
          <p:cNvCxnSpPr>
            <a:stCxn id="915" idx="2"/>
            <a:endCxn id="913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62"/>
          <p:cNvCxnSpPr>
            <a:stCxn id="917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8" name="Google Shape;918;p62"/>
          <p:cNvCxnSpPr>
            <a:endCxn id="919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62"/>
          <p:cNvCxnSpPr>
            <a:stCxn id="915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1" name="Google Shape;921;p62"/>
          <p:cNvCxnSpPr>
            <a:endCxn id="922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62"/>
          <p:cNvCxnSpPr>
            <a:stCxn id="924" idx="1"/>
            <a:endCxn id="92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62"/>
          <p:cNvCxnSpPr>
            <a:stCxn id="924" idx="3"/>
            <a:endCxn id="92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4" name="Google Shape;924;p62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62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62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62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62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62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62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vs. Implementation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DisjointSets</a:t>
            </a:r>
            <a:r>
              <a:rPr lang="en"/>
              <a:t>, we saw a much richer set of possible implementations.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510308" y="12977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DisjointSets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08325" y="2732375"/>
            <a:ext cx="19092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ListOfSetsDS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2684000" y="2732375"/>
            <a:ext cx="19092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QuickFindDS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4835300" y="2732375"/>
            <a:ext cx="19092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QuickUnionDS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6932975" y="2732375"/>
            <a:ext cx="20280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Weighted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QuickUnionDS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27"/>
          <p:cNvCxnSpPr>
            <a:stCxn id="179" idx="0"/>
          </p:cNvCxnSpPr>
          <p:nvPr/>
        </p:nvCxnSpPr>
        <p:spPr>
          <a:xfrm flipH="1" rot="10800000">
            <a:off x="1462925" y="1711175"/>
            <a:ext cx="2432400" cy="102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80" idx="0"/>
          </p:cNvCxnSpPr>
          <p:nvPr/>
        </p:nvCxnSpPr>
        <p:spPr>
          <a:xfrm flipH="1" rot="10800000">
            <a:off x="3638600" y="1711175"/>
            <a:ext cx="666300" cy="102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>
            <a:stCxn id="181" idx="0"/>
          </p:cNvCxnSpPr>
          <p:nvPr/>
        </p:nvCxnSpPr>
        <p:spPr>
          <a:xfrm rot="10800000">
            <a:off x="4850900" y="1711175"/>
            <a:ext cx="939000" cy="1021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7"/>
          <p:cNvCxnSpPr>
            <a:stCxn id="182" idx="0"/>
          </p:cNvCxnSpPr>
          <p:nvPr/>
        </p:nvCxnSpPr>
        <p:spPr>
          <a:xfrm rot="10800000">
            <a:off x="5138675" y="1716275"/>
            <a:ext cx="2808300" cy="1016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7"/>
          <p:cNvCxnSpPr/>
          <p:nvPr/>
        </p:nvCxnSpPr>
        <p:spPr>
          <a:xfrm rot="10800000">
            <a:off x="5364125" y="1696400"/>
            <a:ext cx="4464600" cy="1092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Deleting from a BST: Key with no Children</a:t>
            </a:r>
            <a:endParaRPr/>
          </a:p>
        </p:txBody>
      </p:sp>
      <p:sp>
        <p:nvSpPr>
          <p:cNvPr id="933" name="Google Shape;933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 key has no children (“glut”):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sever the parent’s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to “glut” node?</a:t>
            </a:r>
            <a:endParaRPr/>
          </a:p>
        </p:txBody>
      </p:sp>
      <p:sp>
        <p:nvSpPr>
          <p:cNvPr id="934" name="Google Shape;934;p63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63"/>
          <p:cNvCxnSpPr>
            <a:stCxn id="936" idx="2"/>
            <a:endCxn id="934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63"/>
          <p:cNvCxnSpPr>
            <a:stCxn id="938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9" name="Google Shape;939;p63"/>
          <p:cNvCxnSpPr>
            <a:endCxn id="94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3"/>
          <p:cNvCxnSpPr>
            <a:stCxn id="936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2" name="Google Shape;942;p63"/>
          <p:cNvCxnSpPr>
            <a:endCxn id="943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63"/>
          <p:cNvCxnSpPr>
            <a:stCxn id="945" idx="1"/>
            <a:endCxn id="94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63"/>
          <p:cNvCxnSpPr>
            <a:stCxn id="945" idx="3"/>
            <a:endCxn id="948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63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3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63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63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63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63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Deleting from a BST: Key with no Children</a:t>
            </a:r>
            <a:endParaRPr/>
          </a:p>
        </p:txBody>
      </p:sp>
      <p:sp>
        <p:nvSpPr>
          <p:cNvPr id="954" name="Google Shape;954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 key has no children (“glut”):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sever the parent’s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to “glut” node?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Garbage collected.</a:t>
            </a:r>
            <a:endParaRPr/>
          </a:p>
        </p:txBody>
      </p:sp>
      <p:sp>
        <p:nvSpPr>
          <p:cNvPr id="955" name="Google Shape;955;p64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p64"/>
          <p:cNvCxnSpPr>
            <a:stCxn id="957" idx="2"/>
            <a:endCxn id="955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64"/>
          <p:cNvCxnSpPr>
            <a:stCxn id="959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0" name="Google Shape;960;p64"/>
          <p:cNvCxnSpPr>
            <a:endCxn id="961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64"/>
          <p:cNvCxnSpPr>
            <a:stCxn id="957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3" name="Google Shape;963;p64"/>
          <p:cNvCxnSpPr>
            <a:stCxn id="964" idx="1"/>
            <a:endCxn id="96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64"/>
          <p:cNvCxnSpPr>
            <a:stCxn id="964" idx="3"/>
            <a:endCxn id="96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64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64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64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64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64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64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64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Deleting from a BST: Key with one Child</a:t>
            </a:r>
            <a:endParaRPr/>
          </a:p>
        </p:txBody>
      </p:sp>
      <p:sp>
        <p:nvSpPr>
          <p:cNvPr id="974" name="Google Shape;974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delete(“flat”):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BST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Flat’s child definitely larger than dog.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Safe to just move that child into flat’s spot.</a:t>
            </a:r>
            <a:endParaRPr/>
          </a:p>
          <a:p>
            <a:pPr indent="0" lvl="0" marL="228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Thus: Move flat’s parent’s pointer to flat’s child.</a:t>
            </a:r>
            <a:endParaRPr/>
          </a:p>
        </p:txBody>
      </p:sp>
      <p:sp>
        <p:nvSpPr>
          <p:cNvPr id="975" name="Google Shape;975;p65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" name="Google Shape;976;p65"/>
          <p:cNvCxnSpPr>
            <a:stCxn id="977" idx="2"/>
            <a:endCxn id="975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65"/>
          <p:cNvCxnSpPr>
            <a:stCxn id="979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0" name="Google Shape;980;p65"/>
          <p:cNvCxnSpPr>
            <a:endCxn id="981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65"/>
          <p:cNvCxnSpPr>
            <a:stCxn id="977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3" name="Google Shape;983;p65"/>
          <p:cNvCxnSpPr>
            <a:stCxn id="984" idx="1"/>
            <a:endCxn id="98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65"/>
          <p:cNvCxnSpPr>
            <a:stCxn id="984" idx="3"/>
            <a:endCxn id="98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65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65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65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65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65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65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Deleting from a BST: Key with one Child</a:t>
            </a:r>
            <a:endParaRPr/>
          </a:p>
        </p:txBody>
      </p:sp>
      <p:sp>
        <p:nvSpPr>
          <p:cNvPr id="993" name="Google Shape;993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delete(“flat”):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BST property.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Flat’s child definitely larger than dog.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Safe to just move that child into flat’s spot.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Thus: Move flat’s parent’s pointer to flat’s child.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 will be garbage collected (along with its instance variables). </a:t>
            </a: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66"/>
          <p:cNvCxnSpPr>
            <a:stCxn id="996" idx="2"/>
            <a:endCxn id="994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66"/>
          <p:cNvCxnSpPr>
            <a:stCxn id="998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99" name="Google Shape;999;p66"/>
          <p:cNvCxnSpPr>
            <a:endCxn id="100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6"/>
          <p:cNvCxnSpPr>
            <a:stCxn id="1002" idx="1"/>
            <a:endCxn id="1003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66"/>
          <p:cNvCxnSpPr>
            <a:stCxn id="1002" idx="3"/>
            <a:endCxn id="996" idx="0"/>
          </p:cNvCxnSpPr>
          <p:nvPr/>
        </p:nvCxnSpPr>
        <p:spPr>
          <a:xfrm>
            <a:off x="7204165" y="958124"/>
            <a:ext cx="229200" cy="1022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66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66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5" name="Google Shape;1005;p66"/>
          <p:cNvGrpSpPr/>
          <p:nvPr/>
        </p:nvGrpSpPr>
        <p:grpSpPr>
          <a:xfrm>
            <a:off x="7433225" y="1281974"/>
            <a:ext cx="850579" cy="698500"/>
            <a:chOff x="7433225" y="1281974"/>
            <a:chExt cx="850579" cy="698500"/>
          </a:xfrm>
        </p:grpSpPr>
        <p:cxnSp>
          <p:nvCxnSpPr>
            <p:cNvPr id="1006" name="Google Shape;1006;p66"/>
            <p:cNvCxnSpPr>
              <a:stCxn id="996" idx="0"/>
            </p:cNvCxnSpPr>
            <p:nvPr/>
          </p:nvCxnSpPr>
          <p:spPr>
            <a:xfrm flipH="1" rot="10800000">
              <a:off x="7433225" y="1704174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07" name="Google Shape;1007;p66"/>
            <p:cNvSpPr/>
            <p:nvPr/>
          </p:nvSpPr>
          <p:spPr>
            <a:xfrm>
              <a:off x="7546704" y="1281974"/>
              <a:ext cx="737100" cy="4953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flat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8" name="Google Shape;998;p66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66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66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</a:t>
            </a:r>
            <a:endParaRPr/>
          </a:p>
        </p:txBody>
      </p:sp>
      <p:sp>
        <p:nvSpPr>
          <p:cNvPr id="1013" name="Google Shape;1013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</a:t>
            </a:r>
            <a:endParaRPr/>
          </a:p>
        </p:txBody>
      </p:sp>
      <p:sp>
        <p:nvSpPr>
          <p:cNvPr id="1014" name="Google Shape;1014;p67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67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67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67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67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67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67"/>
          <p:cNvCxnSpPr>
            <a:stCxn id="1015" idx="0"/>
            <a:endCxn id="1014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67"/>
          <p:cNvCxnSpPr>
            <a:stCxn id="1016" idx="0"/>
            <a:endCxn id="1014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67"/>
          <p:cNvCxnSpPr>
            <a:stCxn id="1017" idx="0"/>
            <a:endCxn id="1015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67"/>
          <p:cNvCxnSpPr>
            <a:stCxn id="1015" idx="2"/>
            <a:endCxn id="1018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67"/>
          <p:cNvCxnSpPr>
            <a:stCxn id="1016" idx="2"/>
            <a:endCxn id="1019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7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67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67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67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7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7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7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67"/>
          <p:cNvCxnSpPr>
            <a:stCxn id="1026" idx="0"/>
            <a:endCxn id="1025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67"/>
          <p:cNvCxnSpPr>
            <a:stCxn id="1027" idx="0"/>
            <a:endCxn id="1025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67"/>
          <p:cNvCxnSpPr>
            <a:stCxn id="1028" idx="0"/>
            <a:endCxn id="1026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67"/>
          <p:cNvCxnSpPr>
            <a:stCxn id="1026" idx="2"/>
            <a:endCxn id="1029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67"/>
          <p:cNvCxnSpPr>
            <a:stCxn id="1027" idx="2"/>
            <a:endCxn id="1030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67"/>
          <p:cNvCxnSpPr>
            <a:stCxn id="1027" idx="2"/>
            <a:endCxn id="1031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67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" name="Google Shape;1039;p67"/>
          <p:cNvCxnSpPr>
            <a:stCxn id="1038" idx="2"/>
            <a:endCxn id="1014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67"/>
          <p:cNvCxnSpPr>
            <a:stCxn id="1038" idx="2"/>
            <a:endCxn id="1025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Deleting from a BST: Deletion with two Children (Hibbard)</a:t>
            </a:r>
            <a:endParaRPr/>
          </a:p>
        </p:txBody>
      </p:sp>
      <p:sp>
        <p:nvSpPr>
          <p:cNvPr id="1046" name="Google Shape;104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delete(“dog”)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new root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&gt; than everything in left subtree.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&lt; than everything right subtree.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Would bag work?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68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68"/>
          <p:cNvCxnSpPr>
            <a:stCxn id="1049" idx="2"/>
            <a:endCxn id="1047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8"/>
          <p:cNvCxnSpPr>
            <a:stCxn id="1051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52" name="Google Shape;1052;p68"/>
          <p:cNvCxnSpPr>
            <a:endCxn id="1053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68"/>
          <p:cNvCxnSpPr>
            <a:stCxn id="1049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55" name="Google Shape;1055;p68"/>
          <p:cNvCxnSpPr>
            <a:endCxn id="1056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68"/>
          <p:cNvCxnSpPr>
            <a:stCxn id="1058" idx="1"/>
            <a:endCxn id="1059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68"/>
          <p:cNvCxnSpPr>
            <a:stCxn id="1058" idx="3"/>
            <a:endCxn id="1061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8" name="Google Shape;1058;p68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68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8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68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68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8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68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delete(“dog”)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new root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&gt; than everything in left subtree.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&lt; than everything right subtree.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Choose either predecessor (“cat”) or successor (“elf”).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“cat” or “elf”, and stick new copy in the root position: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deletion guaranteed to be either case 1 or 2.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strategy is sometimes known as “Hibbard deletion”.</a:t>
            </a:r>
            <a:endParaRPr/>
          </a:p>
        </p:txBody>
      </p:sp>
      <p:sp>
        <p:nvSpPr>
          <p:cNvPr id="1067" name="Google Shape;106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Deleting from a BST: Deletion with two Children (Hibbard)</a:t>
            </a:r>
            <a:endParaRPr/>
          </a:p>
        </p:txBody>
      </p:sp>
      <p:sp>
        <p:nvSpPr>
          <p:cNvPr id="1068" name="Google Shape;1068;p69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9" name="Google Shape;1069;p69"/>
          <p:cNvCxnSpPr>
            <a:stCxn id="1070" idx="2"/>
            <a:endCxn id="1068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69"/>
          <p:cNvCxnSpPr>
            <a:stCxn id="1072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73" name="Google Shape;1073;p69"/>
          <p:cNvCxnSpPr>
            <a:endCxn id="1074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69"/>
          <p:cNvCxnSpPr>
            <a:stCxn id="1070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76" name="Google Shape;1076;p69"/>
          <p:cNvCxnSpPr>
            <a:endCxn id="1077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69"/>
          <p:cNvCxnSpPr>
            <a:stCxn id="1079" idx="1"/>
            <a:endCxn id="1080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69"/>
          <p:cNvCxnSpPr>
            <a:stCxn id="1079" idx="3"/>
            <a:endCxn id="1082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9" name="Google Shape;1079;p69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69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69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69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69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69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 (Hopefully Now Easy)</a:t>
            </a:r>
            <a:endParaRPr/>
          </a:p>
        </p:txBody>
      </p:sp>
      <p:sp>
        <p:nvSpPr>
          <p:cNvPr id="1088" name="Google Shape;1088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</a:t>
            </a: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70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70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70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70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70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70"/>
          <p:cNvCxnSpPr>
            <a:stCxn id="1090" idx="0"/>
            <a:endCxn id="1089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70"/>
          <p:cNvCxnSpPr>
            <a:stCxn id="1091" idx="0"/>
            <a:endCxn id="1089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70"/>
          <p:cNvCxnSpPr>
            <a:stCxn id="1092" idx="0"/>
            <a:endCxn id="1090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70"/>
          <p:cNvCxnSpPr>
            <a:stCxn id="1090" idx="2"/>
            <a:endCxn id="1093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70"/>
          <p:cNvCxnSpPr>
            <a:stCxn id="1091" idx="2"/>
            <a:endCxn id="1094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70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70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70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70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70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0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70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7" name="Google Shape;1107;p70"/>
          <p:cNvCxnSpPr>
            <a:stCxn id="1101" idx="0"/>
            <a:endCxn id="1100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70"/>
          <p:cNvCxnSpPr>
            <a:stCxn id="1102" idx="0"/>
            <a:endCxn id="1100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70"/>
          <p:cNvCxnSpPr>
            <a:stCxn id="1103" idx="0"/>
            <a:endCxn id="1101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70"/>
          <p:cNvCxnSpPr>
            <a:stCxn id="1101" idx="2"/>
            <a:endCxn id="1104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70"/>
          <p:cNvCxnSpPr>
            <a:stCxn id="1102" idx="2"/>
            <a:endCxn id="1105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70"/>
          <p:cNvCxnSpPr>
            <a:stCxn id="1102" idx="2"/>
            <a:endCxn id="1106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70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4" name="Google Shape;1114;p70"/>
          <p:cNvCxnSpPr>
            <a:stCxn id="1113" idx="2"/>
            <a:endCxn id="1089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70"/>
          <p:cNvCxnSpPr>
            <a:stCxn id="1113" idx="2"/>
            <a:endCxn id="1100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 (Hopefully Now Easy)</a:t>
            </a:r>
            <a:endParaRPr/>
          </a:p>
        </p:txBody>
      </p:sp>
      <p:sp>
        <p:nvSpPr>
          <p:cNvPr id="1121" name="Google Shape;1121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 Two solutions: Either promote g or m to be in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Below, solution for g is shown.</a:t>
            </a:r>
            <a:endParaRPr/>
          </a:p>
        </p:txBody>
      </p:sp>
      <p:sp>
        <p:nvSpPr>
          <p:cNvPr id="1122" name="Google Shape;1122;p71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71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71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71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71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71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8" name="Google Shape;1128;p71"/>
          <p:cNvCxnSpPr>
            <a:stCxn id="1123" idx="0"/>
            <a:endCxn id="1122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71"/>
          <p:cNvCxnSpPr>
            <a:stCxn id="1124" idx="0"/>
            <a:endCxn id="1122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71"/>
          <p:cNvCxnSpPr>
            <a:stCxn id="1125" idx="0"/>
            <a:endCxn id="1123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71"/>
          <p:cNvCxnSpPr>
            <a:stCxn id="1123" idx="2"/>
            <a:endCxn id="1126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71"/>
          <p:cNvCxnSpPr>
            <a:stCxn id="1124" idx="2"/>
            <a:endCxn id="1127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71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71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71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71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71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71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71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0" name="Google Shape;1140;p71"/>
          <p:cNvCxnSpPr>
            <a:stCxn id="1134" idx="0"/>
            <a:endCxn id="1133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71"/>
          <p:cNvCxnSpPr>
            <a:stCxn id="1135" idx="0"/>
            <a:endCxn id="1133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71"/>
          <p:cNvCxnSpPr>
            <a:stCxn id="1136" idx="0"/>
            <a:endCxn id="1134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71"/>
          <p:cNvCxnSpPr>
            <a:stCxn id="1134" idx="2"/>
            <a:endCxn id="1137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71"/>
          <p:cNvCxnSpPr>
            <a:stCxn id="1135" idx="2"/>
            <a:endCxn id="1138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71"/>
          <p:cNvCxnSpPr>
            <a:stCxn id="1135" idx="2"/>
            <a:endCxn id="1139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p71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7" name="Google Shape;1147;p71"/>
          <p:cNvCxnSpPr>
            <a:stCxn id="1146" idx="2"/>
            <a:endCxn id="1122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71"/>
          <p:cNvCxnSpPr>
            <a:stCxn id="1146" idx="2"/>
            <a:endCxn id="1133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3" name="Google Shape;1153;p72"/>
          <p:cNvCxnSpPr>
            <a:stCxn id="1154" idx="2"/>
            <a:endCxn id="1155" idx="0"/>
          </p:cNvCxnSpPr>
          <p:nvPr/>
        </p:nvCxnSpPr>
        <p:spPr>
          <a:xfrm flipH="1">
            <a:off x="2882549" y="1841493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72"/>
          <p:cNvCxnSpPr>
            <a:stCxn id="1154" idx="2"/>
            <a:endCxn id="1157" idx="0"/>
          </p:cNvCxnSpPr>
          <p:nvPr/>
        </p:nvCxnSpPr>
        <p:spPr>
          <a:xfrm>
            <a:off x="4668465" y="1841729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 (Hopefully Now Easy)</a:t>
            </a:r>
            <a:endParaRPr/>
          </a:p>
        </p:txBody>
      </p:sp>
      <p:sp>
        <p:nvSpPr>
          <p:cNvPr id="1159" name="Google Shape;1159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solutions: Either promote g or m to be in the root.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Below, solution for g is shown.</a:t>
            </a:r>
            <a:endParaRPr/>
          </a:p>
        </p:txBody>
      </p:sp>
      <p:sp>
        <p:nvSpPr>
          <p:cNvPr id="1155" name="Google Shape;1155;p72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72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72"/>
          <p:cNvSpPr/>
          <p:nvPr/>
        </p:nvSpPr>
        <p:spPr>
          <a:xfrm>
            <a:off x="4353861" y="132498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72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72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72"/>
          <p:cNvSpPr/>
          <p:nvPr/>
        </p:nvSpPr>
        <p:spPr>
          <a:xfrm>
            <a:off x="3193354" y="29632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5" name="Google Shape;1165;p72"/>
          <p:cNvCxnSpPr>
            <a:stCxn id="1160" idx="0"/>
            <a:endCxn id="1155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72"/>
          <p:cNvCxnSpPr>
            <a:stCxn id="1162" idx="0"/>
            <a:endCxn id="1160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72"/>
          <p:cNvCxnSpPr>
            <a:stCxn id="1160" idx="2"/>
            <a:endCxn id="1163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72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72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72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72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72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2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72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4" name="Google Shape;1174;p72"/>
          <p:cNvCxnSpPr>
            <a:stCxn id="1168" idx="0"/>
            <a:endCxn id="1157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72"/>
          <p:cNvCxnSpPr>
            <a:stCxn id="1169" idx="0"/>
            <a:endCxn id="1157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72"/>
          <p:cNvCxnSpPr>
            <a:stCxn id="1170" idx="0"/>
            <a:endCxn id="1168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72"/>
          <p:cNvCxnSpPr>
            <a:stCxn id="1168" idx="2"/>
            <a:endCxn id="1171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72"/>
          <p:cNvCxnSpPr>
            <a:stCxn id="1169" idx="2"/>
            <a:endCxn id="1172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72"/>
          <p:cNvCxnSpPr>
            <a:stCxn id="1169" idx="2"/>
            <a:endCxn id="1173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2"/>
          <p:cNvCxnSpPr>
            <a:stCxn id="1155" idx="2"/>
            <a:endCxn id="1164" idx="0"/>
          </p:cNvCxnSpPr>
          <p:nvPr/>
        </p:nvCxnSpPr>
        <p:spPr>
          <a:xfrm>
            <a:off x="2882549" y="2733093"/>
            <a:ext cx="621600" cy="23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Abstract Data Type (ADT)</a:t>
            </a:r>
            <a:r>
              <a:rPr lang="en"/>
              <a:t> is defined only by its operations, not by its implementation.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ADT:</a:t>
            </a:r>
            <a:endParaRPr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addFirst(</a:t>
            </a: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addLast(</a:t>
            </a: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isEmpty();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printDeque();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removeFirst();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removeLast();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6534472" y="1280775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5" name="Google Shape;195;p28"/>
          <p:cNvCxnSpPr>
            <a:stCxn id="196" idx="0"/>
            <a:endCxn id="194" idx="2"/>
          </p:cNvCxnSpPr>
          <p:nvPr/>
        </p:nvCxnSpPr>
        <p:spPr>
          <a:xfrm flipH="1" rot="10800000">
            <a:off x="6590222" y="1681775"/>
            <a:ext cx="898800" cy="53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/>
          <p:nvPr/>
        </p:nvSpPr>
        <p:spPr>
          <a:xfrm>
            <a:off x="5927072" y="2212775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Array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489148" y="2212775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LinkedList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" name="Google Shape;198;p28"/>
          <p:cNvCxnSpPr>
            <a:stCxn id="197" idx="0"/>
            <a:endCxn id="194" idx="2"/>
          </p:cNvCxnSpPr>
          <p:nvPr/>
        </p:nvCxnSpPr>
        <p:spPr>
          <a:xfrm rot="10800000">
            <a:off x="7488998" y="1681775"/>
            <a:ext cx="764400" cy="53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5912400" y="2778344"/>
            <a:ext cx="3231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ArrayDeque and LinkedList Deque are implementations of the Deque ADT.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175" y="3469632"/>
            <a:ext cx="2825800" cy="15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Sets and Maps (are the same thing)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BST Implementation Tips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6" name="Google Shape;1186;p7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Maps (are the same thing)</a:t>
            </a:r>
            <a:endParaRPr/>
          </a:p>
        </p:txBody>
      </p:sp>
      <p:sp>
        <p:nvSpPr>
          <p:cNvPr id="1187" name="Google Shape;1187;p7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vs. Maps</a:t>
            </a:r>
            <a:endParaRPr/>
          </a:p>
        </p:txBody>
      </p:sp>
      <p:sp>
        <p:nvSpPr>
          <p:cNvPr id="1193" name="Google Shape;1193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the BST below as representing a Set: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{mo, no, sumomo, uchi, momo}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4" name="Google Shape;1194;p74"/>
          <p:cNvCxnSpPr>
            <a:stCxn id="1195" idx="0"/>
          </p:cNvCxnSpPr>
          <p:nvPr/>
        </p:nvCxnSpPr>
        <p:spPr>
          <a:xfrm flipH="1" rot="10800000">
            <a:off x="2194653" y="248207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6" name="Google Shape;1196;p74"/>
          <p:cNvCxnSpPr>
            <a:endCxn id="1197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74"/>
          <p:cNvCxnSpPr>
            <a:stCxn id="1199" idx="1"/>
            <a:endCxn id="1200" idx="0"/>
          </p:cNvCxnSpPr>
          <p:nvPr/>
        </p:nvCxnSpPr>
        <p:spPr>
          <a:xfrm flipH="1">
            <a:off x="2891719" y="1795425"/>
            <a:ext cx="10596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74"/>
          <p:cNvCxnSpPr>
            <a:stCxn id="1199" idx="3"/>
            <a:endCxn id="1202" idx="0"/>
          </p:cNvCxnSpPr>
          <p:nvPr/>
        </p:nvCxnSpPr>
        <p:spPr>
          <a:xfrm>
            <a:off x="5049919" y="1795425"/>
            <a:ext cx="1136100" cy="35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74"/>
          <p:cNvSpPr/>
          <p:nvPr/>
        </p:nvSpPr>
        <p:spPr>
          <a:xfrm>
            <a:off x="3951319" y="154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74"/>
          <p:cNvSpPr/>
          <p:nvPr/>
        </p:nvSpPr>
        <p:spPr>
          <a:xfrm>
            <a:off x="2342410" y="21192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74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4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74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uchi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3" name="Google Shape;1203;p74"/>
          <p:cNvGraphicFramePr/>
          <p:nvPr/>
        </p:nvGraphicFramePr>
        <p:xfrm>
          <a:off x="7594725" y="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{B83ADEDD-8F9D-4CFA-9D23-FD1342835A20}</a:tableStyleId>
              </a:tblPr>
              <a:tblGrid>
                <a:gridCol w="96977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4" name="Google Shape;1204;p74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4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6" name="Google Shape;1206;p74"/>
          <p:cNvCxnSpPr>
            <a:stCxn id="1205" idx="1"/>
            <a:endCxn id="1204" idx="1"/>
          </p:cNvCxnSpPr>
          <p:nvPr/>
        </p:nvCxnSpPr>
        <p:spPr>
          <a:xfrm flipH="1" rot="10800000">
            <a:off x="6923075" y="1753500"/>
            <a:ext cx="351000" cy="65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07" name="Google Shape;120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54" y="2149675"/>
            <a:ext cx="379455" cy="1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556" y="2119284"/>
            <a:ext cx="180300" cy="35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vs. Maps</a:t>
            </a:r>
            <a:endParaRPr/>
          </a:p>
        </p:txBody>
      </p:sp>
      <p:sp>
        <p:nvSpPr>
          <p:cNvPr id="1215" name="Google Shape;1215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the BST below as representing a Set: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{mo, no, sumomo, uchi, momo}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what if we wanted to represent a mapping of word counts?</a:t>
            </a:r>
            <a:endParaRPr/>
          </a:p>
        </p:txBody>
      </p:sp>
      <p:cxnSp>
        <p:nvCxnSpPr>
          <p:cNvPr id="1216" name="Google Shape;1216;p75"/>
          <p:cNvCxnSpPr>
            <a:stCxn id="1217" idx="0"/>
          </p:cNvCxnSpPr>
          <p:nvPr/>
        </p:nvCxnSpPr>
        <p:spPr>
          <a:xfrm flipH="1" rot="10800000">
            <a:off x="2194653" y="248207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8" name="Google Shape;1218;p75"/>
          <p:cNvCxnSpPr>
            <a:endCxn id="1219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75"/>
          <p:cNvCxnSpPr>
            <a:stCxn id="1221" idx="1"/>
            <a:endCxn id="1222" idx="0"/>
          </p:cNvCxnSpPr>
          <p:nvPr/>
        </p:nvCxnSpPr>
        <p:spPr>
          <a:xfrm flipH="1">
            <a:off x="2891719" y="1795425"/>
            <a:ext cx="10596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75"/>
          <p:cNvCxnSpPr>
            <a:stCxn id="1221" idx="3"/>
            <a:endCxn id="1224" idx="0"/>
          </p:cNvCxnSpPr>
          <p:nvPr/>
        </p:nvCxnSpPr>
        <p:spPr>
          <a:xfrm>
            <a:off x="5049919" y="1795425"/>
            <a:ext cx="1136100" cy="35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1" name="Google Shape;1221;p75"/>
          <p:cNvSpPr/>
          <p:nvPr/>
        </p:nvSpPr>
        <p:spPr>
          <a:xfrm>
            <a:off x="3951319" y="154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75"/>
          <p:cNvSpPr/>
          <p:nvPr/>
        </p:nvSpPr>
        <p:spPr>
          <a:xfrm>
            <a:off x="2342410" y="21192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75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75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75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uchi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5" name="Google Shape;1225;p75"/>
          <p:cNvGraphicFramePr/>
          <p:nvPr/>
        </p:nvGraphicFramePr>
        <p:xfrm>
          <a:off x="7594725" y="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{B83ADEDD-8F9D-4CFA-9D23-FD1342835A20}</a:tableStyleId>
              </a:tblPr>
              <a:tblGrid>
                <a:gridCol w="96977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6" name="Google Shape;1226;p75"/>
          <p:cNvGraphicFramePr/>
          <p:nvPr/>
        </p:nvGraphicFramePr>
        <p:xfrm>
          <a:off x="7366125" y="3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{B83ADEDD-8F9D-4CFA-9D23-FD1342835A20}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7" name="Google Shape;1227;p75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75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9" name="Google Shape;1229;p75"/>
          <p:cNvCxnSpPr>
            <a:stCxn id="1228" idx="1"/>
            <a:endCxn id="1227" idx="1"/>
          </p:cNvCxnSpPr>
          <p:nvPr/>
        </p:nvCxnSpPr>
        <p:spPr>
          <a:xfrm flipH="1" rot="10800000">
            <a:off x="6923075" y="1753500"/>
            <a:ext cx="351000" cy="65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30" name="Google Shape;123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56" y="2119284"/>
            <a:ext cx="180300" cy="357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75"/>
          <p:cNvSpPr/>
          <p:nvPr/>
        </p:nvSpPr>
        <p:spPr>
          <a:xfrm>
            <a:off x="7054450" y="3077899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3" name="Google Shape;1233;p75"/>
          <p:cNvCxnSpPr>
            <a:stCxn id="1234" idx="1"/>
            <a:endCxn id="1232" idx="1"/>
          </p:cNvCxnSpPr>
          <p:nvPr/>
        </p:nvCxnSpPr>
        <p:spPr>
          <a:xfrm flipH="1" rot="10800000">
            <a:off x="6605375" y="4038675"/>
            <a:ext cx="449100" cy="36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34" name="Google Shape;1234;p75"/>
          <p:cNvSpPr/>
          <p:nvPr/>
        </p:nvSpPr>
        <p:spPr>
          <a:xfrm>
            <a:off x="6434675" y="4012425"/>
            <a:ext cx="170700" cy="788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75"/>
          <p:cNvSpPr txBox="1"/>
          <p:nvPr/>
        </p:nvSpPr>
        <p:spPr>
          <a:xfrm>
            <a:off x="5819550" y="4178175"/>
            <a:ext cx="1248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????</a:t>
            </a:r>
            <a:endParaRPr/>
          </a:p>
        </p:txBody>
      </p:sp>
      <p:pic>
        <p:nvPicPr>
          <p:cNvPr id="1236" name="Google Shape;1236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954" y="2149675"/>
            <a:ext cx="379455" cy="1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vs. Maps</a:t>
            </a:r>
            <a:endParaRPr/>
          </a:p>
        </p:txBody>
      </p:sp>
      <p:sp>
        <p:nvSpPr>
          <p:cNvPr id="1242" name="Google Shape;1242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represent maps, just have each BST node store key/value pairs.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No efficient way to look up by value.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Cannot find all the keys with value = 1 without iterating over ALL nodes. This is fine.</a:t>
            </a:r>
            <a:endParaRPr/>
          </a:p>
        </p:txBody>
      </p:sp>
      <p:cxnSp>
        <p:nvCxnSpPr>
          <p:cNvPr id="1243" name="Google Shape;1243;p76"/>
          <p:cNvCxnSpPr>
            <a:stCxn id="1244" idx="0"/>
          </p:cNvCxnSpPr>
          <p:nvPr/>
        </p:nvCxnSpPr>
        <p:spPr>
          <a:xfrm flipH="1" rot="10800000">
            <a:off x="2194653" y="248207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45" name="Google Shape;1245;p76"/>
          <p:cNvCxnSpPr>
            <a:endCxn id="1246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76"/>
          <p:cNvCxnSpPr>
            <a:stCxn id="1248" idx="1"/>
            <a:endCxn id="1249" idx="0"/>
          </p:cNvCxnSpPr>
          <p:nvPr/>
        </p:nvCxnSpPr>
        <p:spPr>
          <a:xfrm flipH="1">
            <a:off x="2914112" y="1795425"/>
            <a:ext cx="8979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76"/>
          <p:cNvCxnSpPr>
            <a:stCxn id="1248" idx="3"/>
            <a:endCxn id="1251" idx="0"/>
          </p:cNvCxnSpPr>
          <p:nvPr/>
        </p:nvCxnSpPr>
        <p:spPr>
          <a:xfrm>
            <a:off x="5240912" y="1795425"/>
            <a:ext cx="945300" cy="35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76"/>
          <p:cNvSpPr/>
          <p:nvPr/>
        </p:nvSpPr>
        <p:spPr>
          <a:xfrm>
            <a:off x="3812012" y="1547775"/>
            <a:ext cx="14289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umomo   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76"/>
          <p:cNvSpPr/>
          <p:nvPr/>
        </p:nvSpPr>
        <p:spPr>
          <a:xfrm>
            <a:off x="2342400" y="2119275"/>
            <a:ext cx="1143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omo 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76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    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76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    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76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     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2" name="Google Shape;1252;p76"/>
          <p:cNvGraphicFramePr/>
          <p:nvPr/>
        </p:nvGraphicFramePr>
        <p:xfrm>
          <a:off x="7566000" y="7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{B83ADEDD-8F9D-4CFA-9D23-FD1342835A20}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3" name="Google Shape;1253;p76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76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76"/>
          <p:cNvCxnSpPr>
            <a:stCxn id="1254" idx="1"/>
            <a:endCxn id="1253" idx="1"/>
          </p:cNvCxnSpPr>
          <p:nvPr/>
        </p:nvCxnSpPr>
        <p:spPr>
          <a:xfrm flipH="1" rot="10800000">
            <a:off x="6923075" y="1753500"/>
            <a:ext cx="351000" cy="652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6" name="Google Shape;125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7" name="Google Shape;1257;p76"/>
          <p:cNvCxnSpPr/>
          <p:nvPr/>
        </p:nvCxnSpPr>
        <p:spPr>
          <a:xfrm rot="10800000">
            <a:off x="4880225" y="1550475"/>
            <a:ext cx="0" cy="49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76"/>
          <p:cNvCxnSpPr/>
          <p:nvPr/>
        </p:nvCxnSpPr>
        <p:spPr>
          <a:xfrm rot="10800000">
            <a:off x="3162276" y="2120775"/>
            <a:ext cx="0" cy="49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76"/>
          <p:cNvCxnSpPr/>
          <p:nvPr/>
        </p:nvCxnSpPr>
        <p:spPr>
          <a:xfrm rot="10800000">
            <a:off x="2276225" y="2820748"/>
            <a:ext cx="0" cy="49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76"/>
          <p:cNvCxnSpPr/>
          <p:nvPr/>
        </p:nvCxnSpPr>
        <p:spPr>
          <a:xfrm rot="10800000">
            <a:off x="3644402" y="2820748"/>
            <a:ext cx="0" cy="49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76"/>
          <p:cNvCxnSpPr/>
          <p:nvPr/>
        </p:nvCxnSpPr>
        <p:spPr>
          <a:xfrm rot="10800000">
            <a:off x="6327101" y="2160148"/>
            <a:ext cx="0" cy="49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2" name="Google Shape;126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51" y="2119274"/>
            <a:ext cx="23854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625" y="2150398"/>
            <a:ext cx="412150" cy="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9" name="Google Shape;1269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 data types (</a:t>
            </a:r>
            <a:r>
              <a:rPr lang="en"/>
              <a:t>ADT</a:t>
            </a:r>
            <a:r>
              <a:rPr lang="en"/>
              <a:t>s</a:t>
            </a:r>
            <a:r>
              <a:rPr lang="en"/>
              <a:t>) are defined in terms of operations, not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Several useful ADTs: Disjoint Sets, Map, Set, List.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provides Map, Set, List interfaces, along with several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two ways to implement a Set (or Map): ArraySet and using a BST.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ArraySet: Θ(N) operations in the worst case.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BST: Θ(log N) operations in the worst case if tree is balanced.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 Implementations: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and insert are straightforward (but insert is a little tricky).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is more challenging. Typical approach is “Hibbard deletion”.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Abstract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Trees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Derivation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contains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Hibbard deletion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Sets and Maps (are the same thing)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BST Implementation Tips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Implementation Tips</a:t>
            </a:r>
            <a:endParaRPr/>
          </a:p>
        </p:txBody>
      </p:sp>
      <p:sp>
        <p:nvSpPr>
          <p:cNvPr id="1276" name="Google Shape;1276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16,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9"/>
          <p:cNvSpPr txBox="1"/>
          <p:nvPr/>
        </p:nvSpPr>
        <p:spPr>
          <a:xfrm>
            <a:off x="166800" y="2672225"/>
            <a:ext cx="4917000" cy="239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 insert(BST T, Key ik)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≺ T.label()))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insert(T.left, 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≻ T.label())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insert(T.right, 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282" name="Google Shape;1282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BST Lab</a:t>
            </a:r>
            <a:endParaRPr/>
          </a:p>
        </p:txBody>
      </p:sp>
      <p:sp>
        <p:nvSpPr>
          <p:cNvPr id="1283" name="Google Shape;1283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from class was “naked recursion”. Your BSTMap will not 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public method,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put(K key, V value)</a:t>
            </a:r>
            <a:r>
              <a:rPr lang="en"/>
              <a:t>, create a private recursive method,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put(K key, V value, Node 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When inserting, always set left/right pointers, even if nothing is actually changing.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“arms length base cases”. Don’t check if left or right is null!</a:t>
            </a:r>
            <a:endParaRPr/>
          </a:p>
        </p:txBody>
      </p:sp>
      <p:cxnSp>
        <p:nvCxnSpPr>
          <p:cNvPr id="1284" name="Google Shape;1284;p79"/>
          <p:cNvCxnSpPr/>
          <p:nvPr/>
        </p:nvCxnSpPr>
        <p:spPr>
          <a:xfrm rot="10800000">
            <a:off x="2176350" y="4529625"/>
            <a:ext cx="300600" cy="17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5" name="Google Shape;1285;p79"/>
          <p:cNvSpPr txBox="1"/>
          <p:nvPr/>
        </p:nvSpPr>
        <p:spPr>
          <a:xfrm>
            <a:off x="2512494" y="4525407"/>
            <a:ext cx="1742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Always set, even if nothing changes!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86" name="Google Shape;1286;p79"/>
          <p:cNvSpPr txBox="1"/>
          <p:nvPr/>
        </p:nvSpPr>
        <p:spPr>
          <a:xfrm>
            <a:off x="5178232" y="3399421"/>
            <a:ext cx="3940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Avoid “arms length base cases”.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87" name="Google Shape;1287;p79"/>
          <p:cNvSpPr txBox="1"/>
          <p:nvPr/>
        </p:nvSpPr>
        <p:spPr>
          <a:xfrm>
            <a:off x="5214052" y="3742237"/>
            <a:ext cx="3821700" cy="135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if (T.left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new 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else if (T.right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an ADT: The </a:t>
            </a:r>
            <a:r>
              <a:rPr lang="en"/>
              <a:t>Stack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Recall, t</a:t>
            </a:r>
            <a:r>
              <a:rPr lang="en"/>
              <a:t>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push(int x)</a:t>
            </a:r>
            <a:r>
              <a:rPr lang="en"/>
              <a:t>: Puts x on top of the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pop()</a:t>
            </a:r>
            <a:r>
              <a:rPr lang="en"/>
              <a:t>: Removes and returns the top item from the stack.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9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" name="Google Shape;209;p29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10" name="Google Shape;210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14" name="Google Shape;214;p29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9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16" name="Google Shape;216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push(int x)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pop()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8" name="Google Shape;218;p29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19" name="Google Shape;219;p29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20" name="Google Shape;220;p29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ADT: yellkey.com</a:t>
            </a:r>
            <a:r>
              <a:rPr lang="en">
                <a:solidFill>
                  <a:srgbClr val="208920"/>
                </a:solidFill>
              </a:rPr>
              <a:t>/likely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Recall, t</a:t>
            </a:r>
            <a:r>
              <a:rPr lang="en"/>
              <a:t>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push(int x)</a:t>
            </a:r>
            <a:r>
              <a:rPr lang="en"/>
              <a:t>: Puts x on top of the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pop()</a:t>
            </a:r>
            <a:r>
              <a:rPr lang="en"/>
              <a:t>: Removes and returns the top item from the stack.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30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" name="Google Shape;229;p30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30" name="Google Shape;230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34" name="Google Shape;234;p30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36" name="Google Shape;236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push(int x)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pop()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8" name="Google Shape;238;p30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ADT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push(int x)</a:t>
            </a:r>
            <a:r>
              <a:rPr lang="en"/>
              <a:t>: Puts x on top of the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pop()</a:t>
            </a:r>
            <a:r>
              <a:rPr lang="en"/>
              <a:t>: Removes and returns the top item from the stack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Linked 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Array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are about the same. No resizing for linked lists, so probably a lil faster.</a:t>
            </a:r>
            <a:endParaRPr/>
          </a:p>
        </p:txBody>
      </p:sp>
      <p:cxnSp>
        <p:nvCxnSpPr>
          <p:cNvPr id="245" name="Google Shape;245;p31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1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" name="Google Shape;247;p31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48" name="Google Shape;248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9" name="Google Shape;249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50" name="Google Shape;250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51" name="Google Shape;251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52" name="Google Shape;252;p31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254" name="Google Shape;254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push(int x)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5" name="Google Shape;255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pop()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6" name="Google Shape;256;p31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GrabBag ADT: yellkey.com</a:t>
            </a:r>
            <a:r>
              <a:rPr lang="en">
                <a:solidFill>
                  <a:srgbClr val="208920"/>
                </a:solidFill>
              </a:rPr>
              <a:t>/involve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GrabBag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insert(int x)</a:t>
            </a:r>
            <a:r>
              <a:rPr lang="en"/>
              <a:t>: Inserts x into the grab bag.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remove()</a:t>
            </a:r>
            <a:r>
              <a:rPr lang="en"/>
              <a:t>: </a:t>
            </a:r>
            <a:r>
              <a:rPr lang="en"/>
              <a:t>Removes a random item from the bag.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sample()</a:t>
            </a:r>
            <a:r>
              <a:rPr lang="en"/>
              <a:t>: Samples a random item from the bag (without removing!)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size()</a:t>
            </a:r>
            <a:r>
              <a:rPr lang="en"/>
              <a:t>: Number of items in the bag.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Linked List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Array</a:t>
            </a:r>
            <a:endParaRPr/>
          </a:p>
        </p:txBody>
      </p:sp>
      <p:cxnSp>
        <p:nvCxnSpPr>
          <p:cNvPr id="263" name="Google Shape;263;p32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" name="Google Shape;267;p32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68" name="Google Shape;268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70" name="Google Shape;270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72" name="Google Shape;272;p32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2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74" name="Google Shape;274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remove()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insert(int x)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sample()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7" name="Google Shape;277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size(int i)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