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Roboto Medium"/>
      <p:regular r:id="rId67"/>
      <p:bold r:id="rId68"/>
      <p:italic r:id="rId69"/>
      <p:boldItalic r:id="rId70"/>
    </p:embeddedFont>
    <p:embeddedFont>
      <p:font typeface="Roboto"/>
      <p:regular r:id="rId71"/>
      <p:bold r:id="rId72"/>
      <p:italic r:id="rId73"/>
      <p:boldItalic r:id="rId74"/>
    </p:embeddedFont>
    <p:embeddedFont>
      <p:font typeface="Roboto Light"/>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italic.fntdata"/><Relationship Id="rId72" Type="http://schemas.openxmlformats.org/officeDocument/2006/relationships/font" Target="fonts/Roboto-bold.fntdata"/><Relationship Id="rId31" Type="http://schemas.openxmlformats.org/officeDocument/2006/relationships/slide" Target="slides/slide26.xml"/><Relationship Id="rId75" Type="http://schemas.openxmlformats.org/officeDocument/2006/relationships/font" Target="fonts/RobotoLight-regular.fntdata"/><Relationship Id="rId30" Type="http://schemas.openxmlformats.org/officeDocument/2006/relationships/slide" Target="slides/slide25.xml"/><Relationship Id="rId74" Type="http://schemas.openxmlformats.org/officeDocument/2006/relationships/font" Target="fonts/Roboto-boldItalic.fntdata"/><Relationship Id="rId33" Type="http://schemas.openxmlformats.org/officeDocument/2006/relationships/slide" Target="slides/slide28.xml"/><Relationship Id="rId77" Type="http://schemas.openxmlformats.org/officeDocument/2006/relationships/font" Target="fonts/RobotoLight-italic.fntdata"/><Relationship Id="rId32" Type="http://schemas.openxmlformats.org/officeDocument/2006/relationships/slide" Target="slides/slide27.xml"/><Relationship Id="rId76" Type="http://schemas.openxmlformats.org/officeDocument/2006/relationships/font" Target="fonts/RobotoLight-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RobotoLight-boldItalic.fntdata"/><Relationship Id="rId71" Type="http://schemas.openxmlformats.org/officeDocument/2006/relationships/font" Target="fonts/Roboto-regular.fntdata"/><Relationship Id="rId70" Type="http://schemas.openxmlformats.org/officeDocument/2006/relationships/font" Target="fonts/RobotoMedium-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Medium-bold.fntdata"/><Relationship Id="rId23" Type="http://schemas.openxmlformats.org/officeDocument/2006/relationships/slide" Target="slides/slide18.xml"/><Relationship Id="rId67" Type="http://schemas.openxmlformats.org/officeDocument/2006/relationships/font" Target="fonts/RobotoMedium-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edium-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f4J5po51gRSIYGc7OdoDjvY6FzY2oc9jAtH9NidY31-TIKnQ/viewfor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cCrQPTuTaPSkmGnnTIp-0A4c6vKU9AXrXe41T6bMN4y8TXmw/viewform"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cfgTOgU-SA6SyqMUaTVfbMTMvGwbViHPZjs3s4Vka2c2ZTEg/viewfor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dQ5uZfDeAFIoRTf1Udv3NX0K6qPRgpwDNi5_DmaFoi2Akm_Q/viewfor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5aad9eaf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5aad9eaf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08ece10b0_1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08ece10b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08ece10b0_1_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08ece10b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https://docs.google.com/forms/d/e/1FAIpQLSf4J5po51gRSIYGc7OdoDjvY6FzY2oc9jAtH9NidY31-TIKnQ/viewform</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08ece10b0_1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08ece10b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508ece10b0_1_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08ece10b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508ece10b0_1_12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08ece10b0_1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509a066c55_0_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09a066c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5aad9eaf1_0_4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5aad9eaf1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fe50d0bd7_3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fe50d0bd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4fe50d0bd7_3_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fe50d0bd7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508ece10b0_1_1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08ece10b0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5aad9eaf1_0_4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5aad9eaf1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508ece10b0_1_1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08ece10b0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508ece10b0_1_1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08ece10b0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4fe50d0bd7_0_1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4fe50d0bd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4fe50d0bd7_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4fe50d0bd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508ece10b0_1_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508ece10b0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508ece10b0_1_1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508ece10b0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we don’t do this: Don’t have all data in advance. Analogy to use: Imagine keeping a map from the day’s date to a list of things that happened on that day. Obviously can’t add randomly.</a:t>
            </a:r>
            <a:endParaRPr/>
          </a:p>
          <a:p>
            <a:pPr indent="0" lvl="0" marL="0" rtl="0" algn="l">
              <a:spcBef>
                <a:spcPts val="0"/>
              </a:spcBef>
              <a:spcAft>
                <a:spcPts val="0"/>
              </a:spcAft>
              <a:buNone/>
            </a:pPr>
            <a:r>
              <a:rPr lang="en"/>
              <a:t>Ross: Storing incoming emails, tree sorted by time received. As a teacher, your inbox never stops being flooded.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508ece10b0_1_2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508ece10b0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we don’t do this: Don’t have all data in advance. Analogy to use: Imagine keeping a map from the day’s date to a list of things that happened on that day. Obviously can’t add randomly.</a:t>
            </a:r>
            <a:endParaRPr/>
          </a:p>
          <a:p>
            <a:pPr indent="0" lvl="0" marL="0" rtl="0" algn="l">
              <a:spcBef>
                <a:spcPts val="0"/>
              </a:spcBef>
              <a:spcAft>
                <a:spcPts val="0"/>
              </a:spcAft>
              <a:buNone/>
            </a:pPr>
            <a:r>
              <a:rPr lang="en"/>
              <a:t>Ross: Storing incoming emails, tree sorted by time received. As a teacher, your inbox never stops being flooded.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f5aad9eaf1_0_4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f5aad9eaf1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508ece10b0_1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08ece10b0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adding new leaves doesn’t mean we can’t add new data.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508ece10b0_1_3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508ece10b0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5aad9eaf1_0_4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5aad9eaf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508ece10b0_1_4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508ece10b0_1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508ece10b0_1_4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508ece10b0_1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508ece10b0_1_4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508ece10b0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Trying to find p in this. Compare to m? Right. Compare to oq? ????</a:t>
            </a:r>
            <a:endParaRPr/>
          </a:p>
          <a:p>
            <a:pPr indent="0" lvl="0" marL="0" rtl="0" algn="l">
              <a:spcBef>
                <a:spcPts val="0"/>
              </a:spcBef>
              <a:spcAft>
                <a:spcPts val="0"/>
              </a:spcAft>
              <a:buNone/>
            </a:pPr>
            <a:r>
              <a:rPr lang="en"/>
              <a:t>Ross: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508ece10b0_1_4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508ece10b0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508ece10b0_1_5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508ece10b0_1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508ece10b0_1_5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508ece10b0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508ece10b0_1_5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508ece10b0_1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508ece10b0_1_6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508ece10b0_1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2019 note: It’s ~7 minutes with no pausing for student work to get to this point from the title slide for this section. Maybe ~10 with time for them to work.</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1f5aad9eaf1_0_4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f5aad9eaf1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508ece10b0_1_6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508ece10b0_1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o: 30 seconds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08ece10b0_1_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08ece10b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508ece10b0_1_7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08ece10b0_1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508ece10b0_1_8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508ece10b0_1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f5aad9eaf1_0_4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f5aad9eaf1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508ece10b0_1_8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508ece10b0_1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this tree look like you’d be impaled by it? Or would you be safe?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508ece10b0_1_8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508ece10b0_1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508ece10b0_1_8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508ece10b0_1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general M=4 is so hard, why are large M btrees used?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1f5aad9eaf1_0_4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1f5aad9eaf1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508ece10b0_1_9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08ece10b0_1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general M=4 is so hard, why are large M btrees used?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25d9e214879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25d9e214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25d9e214879_0_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25d9e2148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fe50d0bd7_0_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fe50d0bd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https://docs.google.com/forms/d/e/1FAIpQLScCrQPTuTaPSkmGnnTIp-0A4c6vKU9AXrXe41T6bMN4y8TXmw/viewform</a:t>
            </a:r>
            <a:r>
              <a:rPr lang="en"/>
              <a:t>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25d9e214879_0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25d9e21487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25d9e214879_0_3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25d9e214879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508ece10b0_1_9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508ece10b0_1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general M=4 is so hard, why are large M btrees used?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508ece10b0_1_10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508ece10b0_1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508ece10b0_1_10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508ece10b0_1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508ece10b0_1_12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508ece10b0_1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508ece10b0_1_12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8ece10b0_1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1f5aad9eaf1_0_4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1f5aad9eaf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508ece10b0_1_11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508ece10b0_1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508ece10b0_1_11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08ece10b0_1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from FA23: An earlier version of these slides (as seen in the web videos) said "Overall runtime: O(HL) = O(L)". We weren't able to figure out why the H could be dropped here, and we think the slide is consistent without the extra equality statement, so we've </a:t>
            </a:r>
            <a:r>
              <a:rPr lang="en"/>
              <a:t>deleted</a:t>
            </a:r>
            <a:r>
              <a:rPr lang="en"/>
              <a:t> the second part of this statement. The slide should be correct as-is now.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fe50d0bd7_0_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fe50d0bd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508ece10b0_1_11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508ece10b0_1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508ece10b0_1_12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508ece10b0_1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08ece10b0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08ece10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https://docs.google.com/forms/d/e/1FAIpQLScfgTOgU-SA6SyqMUaTVfbMTMvGwbViHPZjs3s4Vka2c2ZTEg/viewform</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08ece10b0_1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08ece10b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08ece10b0_1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08ece10b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https://docs.google.com/forms/d/e/1FAIpQLSdQ5uZfDeAFIoRTf1Udv3NX0K6qPRgpwDNi5_DmaFoi2Akm_Q/viewform</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www.google.com/maps?q=comanche+motel+fort+stockton&amp;um=1&amp;ie=UTF-8&amp;sa=X&amp;ved=0ahUKEwjDv4LthPTYAhVI7WMKHUh8AooQ_AUICigB" TargetMode="External"/><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youtube.com/watch?v=yz850zzjrHQ" TargetMode="External"/><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citeseerx.ist.psu.edu/viewdoc/download?doi=10.1.1.152.1289&amp;rep=rep1&amp;type=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tinyurl.com/balanceYD" TargetMode="External"/><Relationship Id="rId4" Type="http://schemas.openxmlformats.org/officeDocument/2006/relationships/hyperlink" Target="https://www.cs.usfca.edu/~galles/visualization/BTree.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tinyurl.com/balanceYD"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docs.google.com/presentation/d/1mNAtzfc7Mna1rpVzoTcrn9p8ejWIh72QBuEqOJwQzbk/edit#slide=id.g1f5aad9eaf1_0_43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B-Trees (and 2-3 and 2-3-4 Trees)</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17 (Data Structures 3)</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a:t>
            </a:r>
            <a:r>
              <a:rPr lang="en" sz="1600">
                <a:solidFill>
                  <a:srgbClr val="000000"/>
                </a:solidFill>
                <a:latin typeface="Roboto Light"/>
                <a:ea typeface="Roboto Light"/>
                <a:cs typeface="Roboto Light"/>
                <a:sym typeface="Roboto Light"/>
              </a:rPr>
              <a:t>Josh Hug</a:t>
            </a:r>
            <a:endParaRPr sz="1600">
              <a:solidFill>
                <a:srgbClr val="000000"/>
              </a:solidFill>
              <a:latin typeface="Roboto Light"/>
              <a:ea typeface="Roboto Light"/>
              <a:cs typeface="Roboto Light"/>
              <a:sym typeface="Roboto Light"/>
            </a:endParaRPr>
          </a:p>
        </p:txBody>
      </p:sp>
      <p:sp>
        <p:nvSpPr>
          <p:cNvPr id="148" name="Google Shape;148;p24"/>
          <p:cNvSpPr/>
          <p:nvPr/>
        </p:nvSpPr>
        <p:spPr>
          <a:xfrm>
            <a:off x="7087644" y="106127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3  5</a:t>
            </a:r>
            <a:endParaRPr sz="1800"/>
          </a:p>
        </p:txBody>
      </p:sp>
      <p:sp>
        <p:nvSpPr>
          <p:cNvPr id="149" name="Google Shape;149;p24"/>
          <p:cNvSpPr/>
          <p:nvPr/>
        </p:nvSpPr>
        <p:spPr>
          <a:xfrm>
            <a:off x="6243363" y="1689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1  2</a:t>
            </a:r>
            <a:endParaRPr sz="1800"/>
          </a:p>
        </p:txBody>
      </p:sp>
      <p:sp>
        <p:nvSpPr>
          <p:cNvPr id="150" name="Google Shape;150;p24"/>
          <p:cNvSpPr/>
          <p:nvPr/>
        </p:nvSpPr>
        <p:spPr>
          <a:xfrm>
            <a:off x="7930888" y="1689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6  7</a:t>
            </a:r>
            <a:endParaRPr sz="1800"/>
          </a:p>
        </p:txBody>
      </p:sp>
      <p:sp>
        <p:nvSpPr>
          <p:cNvPr id="151" name="Google Shape;151;p24"/>
          <p:cNvSpPr/>
          <p:nvPr/>
        </p:nvSpPr>
        <p:spPr>
          <a:xfrm>
            <a:off x="7087644" y="1689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cxnSp>
        <p:nvCxnSpPr>
          <p:cNvPr id="152" name="Google Shape;152;p24"/>
          <p:cNvCxnSpPr>
            <a:stCxn id="148" idx="2"/>
            <a:endCxn id="149" idx="0"/>
          </p:cNvCxnSpPr>
          <p:nvPr/>
        </p:nvCxnSpPr>
        <p:spPr>
          <a:xfrm flipH="1">
            <a:off x="6530544" y="1386175"/>
            <a:ext cx="844200" cy="303600"/>
          </a:xfrm>
          <a:prstGeom prst="straightConnector1">
            <a:avLst/>
          </a:prstGeom>
          <a:noFill/>
          <a:ln cap="flat" cmpd="sng" w="19050">
            <a:solidFill>
              <a:srgbClr val="666666"/>
            </a:solidFill>
            <a:prstDash val="solid"/>
            <a:round/>
            <a:headEnd len="med" w="med" type="none"/>
            <a:tailEnd len="med" w="med" type="none"/>
          </a:ln>
        </p:spPr>
      </p:cxnSp>
      <p:cxnSp>
        <p:nvCxnSpPr>
          <p:cNvPr id="153" name="Google Shape;153;p24"/>
          <p:cNvCxnSpPr>
            <a:stCxn id="148" idx="2"/>
            <a:endCxn id="151" idx="0"/>
          </p:cNvCxnSpPr>
          <p:nvPr/>
        </p:nvCxnSpPr>
        <p:spPr>
          <a:xfrm>
            <a:off x="7374744" y="1386175"/>
            <a:ext cx="0" cy="303600"/>
          </a:xfrm>
          <a:prstGeom prst="straightConnector1">
            <a:avLst/>
          </a:prstGeom>
          <a:noFill/>
          <a:ln cap="flat" cmpd="sng" w="19050">
            <a:solidFill>
              <a:srgbClr val="666666"/>
            </a:solidFill>
            <a:prstDash val="solid"/>
            <a:round/>
            <a:headEnd len="med" w="med" type="none"/>
            <a:tailEnd len="med" w="med" type="none"/>
          </a:ln>
        </p:spPr>
      </p:cxnSp>
      <p:cxnSp>
        <p:nvCxnSpPr>
          <p:cNvPr id="154" name="Google Shape;154;p24"/>
          <p:cNvCxnSpPr>
            <a:stCxn id="148" idx="2"/>
            <a:endCxn id="150" idx="0"/>
          </p:cNvCxnSpPr>
          <p:nvPr/>
        </p:nvCxnSpPr>
        <p:spPr>
          <a:xfrm>
            <a:off x="7374744" y="1386175"/>
            <a:ext cx="843300" cy="303600"/>
          </a:xfrm>
          <a:prstGeom prst="straightConnector1">
            <a:avLst/>
          </a:prstGeom>
          <a:noFill/>
          <a:ln cap="flat" cmpd="sng" w="19050">
            <a:solidFill>
              <a:srgbClr val="666666"/>
            </a:solidFill>
            <a:prstDash val="solid"/>
            <a:round/>
            <a:headEnd len="med" w="med" type="none"/>
            <a:tailEnd len="med" w="med" type="none"/>
          </a:ln>
        </p:spPr>
      </p:cxnSp>
      <p:sp>
        <p:nvSpPr>
          <p:cNvPr id="155" name="Google Shape;155;p24"/>
          <p:cNvSpPr/>
          <p:nvPr/>
        </p:nvSpPr>
        <p:spPr>
          <a:xfrm>
            <a:off x="3890975" y="1405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56" name="Google Shape;156;p24"/>
          <p:cNvSpPr/>
          <p:nvPr/>
        </p:nvSpPr>
        <p:spPr>
          <a:xfrm>
            <a:off x="5078098" y="1405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57" name="Google Shape;157;p24"/>
          <p:cNvSpPr/>
          <p:nvPr/>
        </p:nvSpPr>
        <p:spPr>
          <a:xfrm>
            <a:off x="4443875" y="893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58" name="Google Shape;158;p24"/>
          <p:cNvSpPr/>
          <p:nvPr/>
        </p:nvSpPr>
        <p:spPr>
          <a:xfrm>
            <a:off x="3570925" y="1918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59" name="Google Shape;159;p24"/>
          <p:cNvSpPr/>
          <p:nvPr/>
        </p:nvSpPr>
        <p:spPr>
          <a:xfrm>
            <a:off x="4214825" y="1918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60" name="Google Shape;160;p24"/>
          <p:cNvSpPr/>
          <p:nvPr/>
        </p:nvSpPr>
        <p:spPr>
          <a:xfrm>
            <a:off x="4797825" y="1918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61" name="Google Shape;161;p24"/>
          <p:cNvSpPr/>
          <p:nvPr/>
        </p:nvSpPr>
        <p:spPr>
          <a:xfrm>
            <a:off x="5365525" y="1918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62" name="Google Shape;162;p24"/>
          <p:cNvCxnSpPr>
            <a:stCxn id="157" idx="2"/>
            <a:endCxn id="155" idx="0"/>
          </p:cNvCxnSpPr>
          <p:nvPr/>
        </p:nvCxnSpPr>
        <p:spPr>
          <a:xfrm flipH="1">
            <a:off x="4091225" y="121795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163" name="Google Shape;163;p24"/>
          <p:cNvCxnSpPr>
            <a:stCxn id="155" idx="2"/>
            <a:endCxn id="159" idx="0"/>
          </p:cNvCxnSpPr>
          <p:nvPr/>
        </p:nvCxnSpPr>
        <p:spPr>
          <a:xfrm>
            <a:off x="4091225" y="173058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164" name="Google Shape;164;p24"/>
          <p:cNvCxnSpPr>
            <a:stCxn id="155" idx="2"/>
            <a:endCxn id="158" idx="0"/>
          </p:cNvCxnSpPr>
          <p:nvPr/>
        </p:nvCxnSpPr>
        <p:spPr>
          <a:xfrm flipH="1">
            <a:off x="3771125" y="1730582"/>
            <a:ext cx="320100" cy="187800"/>
          </a:xfrm>
          <a:prstGeom prst="straightConnector1">
            <a:avLst/>
          </a:prstGeom>
          <a:noFill/>
          <a:ln cap="flat" cmpd="sng" w="19050">
            <a:solidFill>
              <a:srgbClr val="666666"/>
            </a:solidFill>
            <a:prstDash val="solid"/>
            <a:round/>
            <a:headEnd len="med" w="med" type="none"/>
            <a:tailEnd len="med" w="med" type="none"/>
          </a:ln>
        </p:spPr>
      </p:cxnSp>
      <p:cxnSp>
        <p:nvCxnSpPr>
          <p:cNvPr id="165" name="Google Shape;165;p24"/>
          <p:cNvCxnSpPr>
            <a:stCxn id="156" idx="2"/>
            <a:endCxn id="160" idx="0"/>
          </p:cNvCxnSpPr>
          <p:nvPr/>
        </p:nvCxnSpPr>
        <p:spPr>
          <a:xfrm flipH="1">
            <a:off x="4998148" y="173058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166" name="Google Shape;166;p24"/>
          <p:cNvCxnSpPr>
            <a:stCxn id="156" idx="2"/>
            <a:endCxn id="161" idx="0"/>
          </p:cNvCxnSpPr>
          <p:nvPr/>
        </p:nvCxnSpPr>
        <p:spPr>
          <a:xfrm>
            <a:off x="5278348" y="173058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167" name="Google Shape;167;p24"/>
          <p:cNvCxnSpPr>
            <a:stCxn id="157" idx="2"/>
            <a:endCxn id="156" idx="0"/>
          </p:cNvCxnSpPr>
          <p:nvPr/>
        </p:nvCxnSpPr>
        <p:spPr>
          <a:xfrm>
            <a:off x="4644125" y="1217957"/>
            <a:ext cx="634200" cy="1878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8" name="Shape 348"/>
        <p:cNvGrpSpPr/>
        <p:nvPr/>
      </p:nvGrpSpPr>
      <p:grpSpPr>
        <a:xfrm>
          <a:off x="0" y="0"/>
          <a:ext cx="0" cy="0"/>
          <a:chOff x="0" y="0"/>
          <a:chExt cx="0" cy="0"/>
        </a:xfrm>
      </p:grpSpPr>
      <p:sp>
        <p:nvSpPr>
          <p:cNvPr id="349" name="Google Shape;349;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Statements about Tree Height</a:t>
            </a:r>
            <a:endParaRPr/>
          </a:p>
        </p:txBody>
      </p:sp>
      <p:sp>
        <p:nvSpPr>
          <p:cNvPr id="350" name="Google Shape;350;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of these statements is more informative?</a:t>
            </a:r>
            <a:endParaRPr/>
          </a:p>
          <a:p>
            <a:pPr indent="-342900" lvl="0" marL="457200" rtl="0" algn="l">
              <a:spcBef>
                <a:spcPts val="600"/>
              </a:spcBef>
              <a:spcAft>
                <a:spcPts val="0"/>
              </a:spcAft>
              <a:buSzPts val="1800"/>
              <a:buAutoNum type="alphaUcPeriod"/>
            </a:pPr>
            <a:r>
              <a:rPr b="1" lang="en"/>
              <a:t>Worst case BST height is Θ(N).</a:t>
            </a:r>
            <a:endParaRPr b="1"/>
          </a:p>
          <a:p>
            <a:pPr indent="-342900" lvl="0" marL="457200" rtl="0" algn="l">
              <a:spcBef>
                <a:spcPts val="600"/>
              </a:spcBef>
              <a:spcAft>
                <a:spcPts val="0"/>
              </a:spcAft>
              <a:buSzPts val="1800"/>
              <a:buAutoNum type="alphaUcPeriod"/>
            </a:pPr>
            <a:r>
              <a:rPr lang="en"/>
              <a:t>BST height is O(N).</a:t>
            </a:r>
            <a:endParaRPr/>
          </a:p>
          <a:p>
            <a:pPr indent="-342900" lvl="0" marL="457200" rtl="0" algn="l">
              <a:spcBef>
                <a:spcPts val="600"/>
              </a:spcBef>
              <a:spcAft>
                <a:spcPts val="0"/>
              </a:spcAft>
              <a:buSzPts val="1800"/>
              <a:buAutoNum type="alphaUcPeriod"/>
            </a:pPr>
            <a:r>
              <a:rPr lang="en"/>
              <a:t>They are equally informative.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Saying that the worst case has order of growth N is more informative than saying the height is O(N).</a:t>
            </a:r>
            <a:endParaRPr/>
          </a:p>
          <a:p>
            <a:pPr indent="0" lvl="0" marL="0" rtl="0" algn="l">
              <a:spcBef>
                <a:spcPts val="600"/>
              </a:spcBef>
              <a:spcAft>
                <a:spcPts val="0"/>
              </a:spcAft>
              <a:buNone/>
            </a:pPr>
            <a:br>
              <a:rPr lang="en"/>
            </a:br>
            <a:r>
              <a:rPr lang="en"/>
              <a:t>Let’s see an analogy.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54" name="Shape 354"/>
        <p:cNvGrpSpPr/>
        <p:nvPr/>
      </p:nvGrpSpPr>
      <p:grpSpPr>
        <a:xfrm>
          <a:off x="0" y="0"/>
          <a:ext cx="0" cy="0"/>
          <a:chOff x="0" y="0"/>
          <a:chExt cx="0" cy="0"/>
        </a:xfrm>
      </p:grpSpPr>
      <p:sp>
        <p:nvSpPr>
          <p:cNvPr id="355" name="Google Shape;355;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http://yellkey.com</a:t>
            </a:r>
            <a:r>
              <a:rPr lang="en">
                <a:solidFill>
                  <a:srgbClr val="208920"/>
                </a:solidFill>
              </a:rPr>
              <a:t>/keep</a:t>
            </a:r>
            <a:endParaRPr/>
          </a:p>
        </p:txBody>
      </p:sp>
      <p:sp>
        <p:nvSpPr>
          <p:cNvPr id="356" name="Google Shape;356;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statement gives you more information about a hotel?</a:t>
            </a:r>
            <a:endParaRPr/>
          </a:p>
          <a:p>
            <a:pPr indent="-342900" lvl="0" marL="457200" rtl="0" algn="l">
              <a:spcBef>
                <a:spcPts val="600"/>
              </a:spcBef>
              <a:spcAft>
                <a:spcPts val="0"/>
              </a:spcAft>
              <a:buSzPts val="1800"/>
              <a:buAutoNum type="alphaUcPeriod"/>
            </a:pPr>
            <a:r>
              <a:rPr lang="en"/>
              <a:t>The most expensive room in the hotel is $639 per night.</a:t>
            </a:r>
            <a:endParaRPr/>
          </a:p>
          <a:p>
            <a:pPr indent="-342900" lvl="0" marL="457200" rtl="0" algn="l">
              <a:spcBef>
                <a:spcPts val="600"/>
              </a:spcBef>
              <a:spcAft>
                <a:spcPts val="0"/>
              </a:spcAft>
              <a:buSzPts val="1800"/>
              <a:buAutoNum type="alphaUcPeriod"/>
            </a:pPr>
            <a:r>
              <a:rPr lang="en"/>
              <a:t>Every room in the hotel is less than or equal to $639 per night.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362" name="Google Shape;362;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1100"/>
              <a:buFont typeface="Arial"/>
              <a:buNone/>
            </a:pPr>
            <a:r>
              <a:rPr lang="en"/>
              <a:t>Which statement gives you more information about a hotel?</a:t>
            </a:r>
            <a:endParaRPr/>
          </a:p>
          <a:p>
            <a:pPr indent="-342900" lvl="0" marL="457200" rtl="0" algn="l">
              <a:lnSpc>
                <a:spcPct val="100000"/>
              </a:lnSpc>
              <a:spcBef>
                <a:spcPts val="600"/>
              </a:spcBef>
              <a:spcAft>
                <a:spcPts val="0"/>
              </a:spcAft>
              <a:buSzPts val="1800"/>
              <a:buAutoNum type="alphaUcPeriod"/>
            </a:pPr>
            <a:r>
              <a:rPr b="1" lang="en"/>
              <a:t>The most expensive room in the hotel is $639 per night.</a:t>
            </a:r>
            <a:endParaRPr b="1"/>
          </a:p>
          <a:p>
            <a:pPr indent="-342900" lvl="0" marL="457200" rtl="0" algn="l">
              <a:lnSpc>
                <a:spcPct val="100000"/>
              </a:lnSpc>
              <a:spcBef>
                <a:spcPts val="600"/>
              </a:spcBef>
              <a:spcAft>
                <a:spcPts val="0"/>
              </a:spcAft>
              <a:buSzPts val="1800"/>
              <a:buAutoNum type="alphaUcPeriod"/>
            </a:pPr>
            <a:r>
              <a:rPr lang="en"/>
              <a:t>Every room in the hotel is less than or equal to $639 per night.</a:t>
            </a:r>
            <a:endParaRPr/>
          </a:p>
        </p:txBody>
      </p:sp>
      <p:pic>
        <p:nvPicPr>
          <p:cNvPr id="363" name="Google Shape;363;p35"/>
          <p:cNvPicPr preferRelativeResize="0"/>
          <p:nvPr/>
        </p:nvPicPr>
        <p:blipFill>
          <a:blip r:embed="rId3">
            <a:alphaModFix/>
          </a:blip>
          <a:stretch>
            <a:fillRect/>
          </a:stretch>
        </p:blipFill>
        <p:spPr>
          <a:xfrm>
            <a:off x="6948067" y="3219792"/>
            <a:ext cx="1746250" cy="1267050"/>
          </a:xfrm>
          <a:prstGeom prst="rect">
            <a:avLst/>
          </a:prstGeom>
          <a:noFill/>
          <a:ln>
            <a:noFill/>
          </a:ln>
        </p:spPr>
      </p:pic>
      <p:sp>
        <p:nvSpPr>
          <p:cNvPr id="364" name="Google Shape;364;p35"/>
          <p:cNvSpPr txBox="1"/>
          <p:nvPr/>
        </p:nvSpPr>
        <p:spPr>
          <a:xfrm>
            <a:off x="6915125" y="4446600"/>
            <a:ext cx="23970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u="sng">
                <a:solidFill>
                  <a:schemeClr val="hlink"/>
                </a:solidFill>
                <a:hlinkClick r:id="rId4"/>
              </a:rPr>
              <a:t>A nice place to stay!</a:t>
            </a:r>
            <a:r>
              <a:rPr lang="en"/>
              <a:t>)</a:t>
            </a:r>
            <a:endParaRPr/>
          </a:p>
        </p:txBody>
      </p:sp>
      <p:pic>
        <p:nvPicPr>
          <p:cNvPr id="365" name="Google Shape;365;p35"/>
          <p:cNvPicPr preferRelativeResize="0"/>
          <p:nvPr/>
        </p:nvPicPr>
        <p:blipFill>
          <a:blip r:embed="rId5">
            <a:alphaModFix/>
          </a:blip>
          <a:stretch>
            <a:fillRect/>
          </a:stretch>
        </p:blipFill>
        <p:spPr>
          <a:xfrm>
            <a:off x="4498970" y="3270058"/>
            <a:ext cx="2397000" cy="1196268"/>
          </a:xfrm>
          <a:prstGeom prst="rect">
            <a:avLst/>
          </a:prstGeom>
          <a:noFill/>
          <a:ln>
            <a:noFill/>
          </a:ln>
        </p:spPr>
      </p:pic>
      <p:pic>
        <p:nvPicPr>
          <p:cNvPr id="366" name="Google Shape;366;p35"/>
          <p:cNvPicPr preferRelativeResize="0"/>
          <p:nvPr/>
        </p:nvPicPr>
        <p:blipFill>
          <a:blip r:embed="rId5">
            <a:alphaModFix/>
          </a:blip>
          <a:stretch>
            <a:fillRect/>
          </a:stretch>
        </p:blipFill>
        <p:spPr>
          <a:xfrm>
            <a:off x="831425" y="3095907"/>
            <a:ext cx="2397000" cy="1196268"/>
          </a:xfrm>
          <a:prstGeom prst="rect">
            <a:avLst/>
          </a:prstGeom>
          <a:noFill/>
          <a:ln>
            <a:noFill/>
          </a:ln>
        </p:spPr>
      </p:pic>
      <p:sp>
        <p:nvSpPr>
          <p:cNvPr id="367" name="Google Shape;367;p35"/>
          <p:cNvSpPr txBox="1"/>
          <p:nvPr/>
        </p:nvSpPr>
        <p:spPr>
          <a:xfrm>
            <a:off x="678587" y="2680450"/>
            <a:ext cx="2628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Most expensive room: $639/nt</a:t>
            </a:r>
            <a:endParaRPr/>
          </a:p>
        </p:txBody>
      </p:sp>
      <p:sp>
        <p:nvSpPr>
          <p:cNvPr id="368" name="Google Shape;368;p35"/>
          <p:cNvSpPr txBox="1"/>
          <p:nvPr/>
        </p:nvSpPr>
        <p:spPr>
          <a:xfrm>
            <a:off x="5834050" y="2604250"/>
            <a:ext cx="18921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rooms &lt;= $639/nt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Height</a:t>
            </a:r>
            <a:endParaRPr/>
          </a:p>
        </p:txBody>
      </p:sp>
      <p:sp>
        <p:nvSpPr>
          <p:cNvPr id="374" name="Google Shape;374;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BST height is all four of these:</a:t>
            </a:r>
            <a:endParaRPr/>
          </a:p>
          <a:p>
            <a:pPr indent="-342900" lvl="0" marL="457200" rtl="0" algn="l">
              <a:spcBef>
                <a:spcPts val="600"/>
              </a:spcBef>
              <a:spcAft>
                <a:spcPts val="0"/>
              </a:spcAft>
              <a:buSzPts val="1800"/>
              <a:buChar char="●"/>
            </a:pPr>
            <a:r>
              <a:rPr lang="en"/>
              <a:t>O(N).</a:t>
            </a:r>
            <a:endParaRPr/>
          </a:p>
          <a:p>
            <a:pPr indent="-342900" lvl="0" marL="457200" rtl="0" algn="l">
              <a:spcBef>
                <a:spcPts val="600"/>
              </a:spcBef>
              <a:spcAft>
                <a:spcPts val="0"/>
              </a:spcAft>
              <a:buSzPts val="1800"/>
              <a:buChar char="●"/>
            </a:pPr>
            <a:r>
              <a:rPr lang="en"/>
              <a:t>Θ(log N) in the best case (“bushy”).</a:t>
            </a:r>
            <a:endParaRPr/>
          </a:p>
          <a:p>
            <a:pPr indent="-342900" lvl="0" marL="457200" rtl="0" algn="l">
              <a:spcBef>
                <a:spcPts val="600"/>
              </a:spcBef>
              <a:spcAft>
                <a:spcPts val="0"/>
              </a:spcAft>
              <a:buSzPts val="1800"/>
              <a:buChar char="●"/>
            </a:pPr>
            <a:r>
              <a:rPr lang="en"/>
              <a:t>Θ(N) in the worst case (“spindly”).</a:t>
            </a:r>
            <a:endParaRPr/>
          </a:p>
          <a:p>
            <a:pPr indent="-342900" lvl="0" marL="457200" rtl="0" algn="l">
              <a:spcBef>
                <a:spcPts val="600"/>
              </a:spcBef>
              <a:spcAft>
                <a:spcPts val="0"/>
              </a:spcAft>
              <a:buSzPts val="1800"/>
              <a:buChar char="●"/>
            </a:pPr>
            <a:r>
              <a:rPr lang="en"/>
              <a:t>O(N</a:t>
            </a:r>
            <a:r>
              <a:rPr baseline="30000" lang="en"/>
              <a:t>2</a:t>
            </a:r>
            <a:r>
              <a:rPr lang="en"/>
              <a:t>).</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The middle two statements are more informative.</a:t>
            </a:r>
            <a:endParaRPr/>
          </a:p>
          <a:p>
            <a:pPr indent="-342900" lvl="0" marL="457200" rtl="0" algn="l">
              <a:spcBef>
                <a:spcPts val="600"/>
              </a:spcBef>
              <a:spcAft>
                <a:spcPts val="0"/>
              </a:spcAft>
              <a:buSzPts val="1800"/>
              <a:buChar char="●"/>
            </a:pPr>
            <a:r>
              <a:rPr lang="en"/>
              <a:t>Big O is NOT mathematically the same thing as “worst case”.</a:t>
            </a:r>
            <a:endParaRPr/>
          </a:p>
          <a:p>
            <a:pPr indent="-342900" lvl="1" marL="914400" rtl="0" algn="l">
              <a:spcBef>
                <a:spcPts val="600"/>
              </a:spcBef>
              <a:spcAft>
                <a:spcPts val="0"/>
              </a:spcAft>
              <a:buSzPts val="1800"/>
              <a:buChar char="○"/>
            </a:pPr>
            <a:r>
              <a:rPr lang="en"/>
              <a:t>e.g. BST heights are O(N</a:t>
            </a:r>
            <a:r>
              <a:rPr baseline="30000" lang="en"/>
              <a:t>2</a:t>
            </a:r>
            <a:r>
              <a:rPr lang="en"/>
              <a:t>), but are not quadratic in the worst case.</a:t>
            </a:r>
            <a:endParaRPr/>
          </a:p>
          <a:p>
            <a:pPr indent="-342900" lvl="1" marL="914400" rtl="0" algn="l">
              <a:spcBef>
                <a:spcPts val="600"/>
              </a:spcBef>
              <a:spcAft>
                <a:spcPts val="0"/>
              </a:spcAft>
              <a:buSzPts val="1800"/>
              <a:buChar char="○"/>
            </a:pPr>
            <a:r>
              <a:rPr lang="en"/>
              <a:t>… but Big O often used as shorthand for “worst case”.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Usefulness of Big O</a:t>
            </a:r>
            <a:endParaRPr/>
          </a:p>
        </p:txBody>
      </p:sp>
      <p:sp>
        <p:nvSpPr>
          <p:cNvPr id="380" name="Google Shape;380;p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Big O is still a useful idea:</a:t>
            </a:r>
            <a:endParaRPr/>
          </a:p>
          <a:p>
            <a:pPr indent="-342900" lvl="0" marL="457200" rtl="0" algn="l">
              <a:spcBef>
                <a:spcPts val="600"/>
              </a:spcBef>
              <a:spcAft>
                <a:spcPts val="0"/>
              </a:spcAft>
              <a:buSzPts val="1800"/>
              <a:buChar char="●"/>
            </a:pPr>
            <a:r>
              <a:rPr lang="en"/>
              <a:t>Allows us to make simple blanket statements, e.g. can just say “binary search is O(log N)” instead of “binary search is Θ(log N) in the worst case”.</a:t>
            </a:r>
            <a:endParaRPr/>
          </a:p>
          <a:p>
            <a:pPr indent="-342900" lvl="0" marL="457200" rtl="0" algn="l">
              <a:spcBef>
                <a:spcPts val="0"/>
              </a:spcBef>
              <a:spcAft>
                <a:spcPts val="0"/>
              </a:spcAft>
              <a:buSzPts val="1800"/>
              <a:buChar char="●"/>
            </a:pPr>
            <a:r>
              <a:rPr lang="en"/>
              <a:t>Sometimes don’t know the exact runtime, so use O to give an upper bound.</a:t>
            </a:r>
            <a:endParaRPr/>
          </a:p>
          <a:p>
            <a:pPr indent="-342900" lvl="1" marL="914400" rtl="0" algn="l">
              <a:spcBef>
                <a:spcPts val="0"/>
              </a:spcBef>
              <a:spcAft>
                <a:spcPts val="0"/>
              </a:spcAft>
              <a:buSzPts val="1800"/>
              <a:buChar char="○"/>
            </a:pPr>
            <a:r>
              <a:rPr lang="en"/>
              <a:t>Example: Runtime for finding shortest route that goes to all world cities is O(2</a:t>
            </a:r>
            <a:r>
              <a:rPr baseline="30000" lang="en"/>
              <a:t>N</a:t>
            </a:r>
            <a:r>
              <a:rPr lang="en"/>
              <a:t>)</a:t>
            </a:r>
            <a:r>
              <a:rPr baseline="30000" lang="en"/>
              <a:t>*</a:t>
            </a:r>
            <a:r>
              <a:rPr lang="en"/>
              <a:t>. There might be a faster way, but nobody knows one yet.</a:t>
            </a:r>
            <a:endParaRPr/>
          </a:p>
          <a:p>
            <a:pPr indent="-342900" lvl="0" marL="457200" rtl="0" algn="l">
              <a:spcBef>
                <a:spcPts val="0"/>
              </a:spcBef>
              <a:spcAft>
                <a:spcPts val="0"/>
              </a:spcAft>
              <a:buSzPts val="1800"/>
              <a:buChar char="●"/>
            </a:pPr>
            <a:r>
              <a:rPr lang="en"/>
              <a:t>Easier to write proofs for Big O than Big Theta, e.g. finding runtime of mergesort, you can round up the number of items to the next power of 2 (see A level study guide problems for Asymptotics2 lecture). A little beyond the scope of our course.</a:t>
            </a:r>
            <a:endParaRPr/>
          </a:p>
        </p:txBody>
      </p:sp>
      <p:sp>
        <p:nvSpPr>
          <p:cNvPr id="381" name="Google Shape;381;p37"/>
          <p:cNvSpPr txBox="1"/>
          <p:nvPr/>
        </p:nvSpPr>
        <p:spPr>
          <a:xfrm>
            <a:off x="4167325" y="4710300"/>
            <a:ext cx="49362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Under certain assumptions and constraints not listed.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1"/>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1"/>
                                        <p:tgtEl>
                                          <p:spTgt spid="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1"/>
                                        <p:tgtEl>
                                          <p:spTgt spid="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1"/>
                                        <p:tgtEl>
                                          <p:spTgt spid="3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animEffect filter="fade" transition="in">
                                      <p:cBhvr>
                                        <p:cTn dur="1"/>
                                        <p:tgtEl>
                                          <p:spTgt spid="3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1"/>
                                        <p:tgtEl>
                                          <p:spTgt spid="38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Height</a:t>
            </a:r>
            <a:endParaRPr/>
          </a:p>
        </p:txBody>
      </p:sp>
      <p:sp>
        <p:nvSpPr>
          <p:cNvPr id="387" name="Google Shape;387;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BST height is both of these:</a:t>
            </a:r>
            <a:endParaRPr/>
          </a:p>
          <a:p>
            <a:pPr indent="-342900" lvl="0" marL="457200" rtl="0" algn="l">
              <a:spcBef>
                <a:spcPts val="600"/>
              </a:spcBef>
              <a:spcAft>
                <a:spcPts val="0"/>
              </a:spcAft>
              <a:buSzPts val="1800"/>
              <a:buChar char="●"/>
            </a:pPr>
            <a:r>
              <a:rPr lang="en"/>
              <a:t>Θ(log N) in the best case (“bushy”).</a:t>
            </a:r>
            <a:endParaRPr/>
          </a:p>
          <a:p>
            <a:pPr indent="-342900" lvl="0" marL="457200" rtl="0" algn="l">
              <a:spcBef>
                <a:spcPts val="600"/>
              </a:spcBef>
              <a:spcAft>
                <a:spcPts val="0"/>
              </a:spcAft>
              <a:buSzPts val="1800"/>
              <a:buChar char="●"/>
            </a:pPr>
            <a:r>
              <a:rPr lang="en"/>
              <a:t>Θ(N) in the worst case (“spindly”).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now turn to understanding the performance of BST operations.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Binary Search Trees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BST Height, Big O vs. Worst Case Big Theta</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Worst Case Performance</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B-Trees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Splitting Juicy Nodes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Chain Reaction Splitting</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B-Tree Terminology</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Invariants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p:txBody>
      </p:sp>
      <p:sp>
        <p:nvSpPr>
          <p:cNvPr id="393" name="Google Shape;393;p3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 Performance</a:t>
            </a:r>
            <a:endParaRPr/>
          </a:p>
        </p:txBody>
      </p:sp>
      <p:sp>
        <p:nvSpPr>
          <p:cNvPr id="394" name="Google Shape;394;p3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17, CS61B, </a:t>
            </a:r>
            <a:r>
              <a:rPr lang="en"/>
              <a:t>Spring 2024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Height and Depth</a:t>
            </a:r>
            <a:endParaRPr/>
          </a:p>
        </p:txBody>
      </p:sp>
      <p:sp>
        <p:nvSpPr>
          <p:cNvPr id="400" name="Google Shape;400;p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and average depth are important properties of BSTs.</a:t>
            </a:r>
            <a:endParaRPr/>
          </a:p>
          <a:p>
            <a:pPr indent="-342900" lvl="0" marL="457200" rtl="0" algn="l">
              <a:spcBef>
                <a:spcPts val="600"/>
              </a:spcBef>
              <a:spcAft>
                <a:spcPts val="0"/>
              </a:spcAft>
              <a:buSzPts val="1800"/>
              <a:buChar char="●"/>
            </a:pPr>
            <a:r>
              <a:rPr lang="en"/>
              <a:t>The </a:t>
            </a:r>
            <a:r>
              <a:rPr b="1" lang="en"/>
              <a:t>“depth” of a node</a:t>
            </a:r>
            <a:r>
              <a:rPr lang="en"/>
              <a:t> is how far it is from the root, e.g. depth(g) = 2.</a:t>
            </a:r>
            <a:endParaRPr/>
          </a:p>
        </p:txBody>
      </p:sp>
      <p:sp>
        <p:nvSpPr>
          <p:cNvPr id="401" name="Google Shape;401;p40"/>
          <p:cNvSpPr/>
          <p:nvPr/>
        </p:nvSpPr>
        <p:spPr>
          <a:xfrm>
            <a:off x="5742975" y="34653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402" name="Google Shape;402;p40"/>
          <p:cNvSpPr/>
          <p:nvPr/>
        </p:nvSpPr>
        <p:spPr>
          <a:xfrm>
            <a:off x="5285775" y="388269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403" name="Google Shape;403;p40"/>
          <p:cNvSpPr/>
          <p:nvPr/>
        </p:nvSpPr>
        <p:spPr>
          <a:xfrm>
            <a:off x="6200175" y="388269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404" name="Google Shape;404;p40"/>
          <p:cNvSpPr/>
          <p:nvPr/>
        </p:nvSpPr>
        <p:spPr>
          <a:xfrm>
            <a:off x="5507118" y="431474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405" name="Google Shape;405;p40"/>
          <p:cNvSpPr/>
          <p:nvPr/>
        </p:nvSpPr>
        <p:spPr>
          <a:xfrm>
            <a:off x="6457364" y="431474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406" name="Google Shape;406;p40"/>
          <p:cNvCxnSpPr>
            <a:stCxn id="402" idx="0"/>
            <a:endCxn id="401" idx="2"/>
          </p:cNvCxnSpPr>
          <p:nvPr/>
        </p:nvCxnSpPr>
        <p:spPr>
          <a:xfrm flipH="1" rot="10800000">
            <a:off x="5452725" y="3729698"/>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07" name="Google Shape;407;p40"/>
          <p:cNvCxnSpPr>
            <a:stCxn id="403" idx="0"/>
            <a:endCxn id="401" idx="2"/>
          </p:cNvCxnSpPr>
          <p:nvPr/>
        </p:nvCxnSpPr>
        <p:spPr>
          <a:xfrm rot="10800000">
            <a:off x="5909925" y="3729698"/>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08" name="Google Shape;408;p40"/>
          <p:cNvCxnSpPr>
            <a:stCxn id="402" idx="2"/>
            <a:endCxn id="404" idx="0"/>
          </p:cNvCxnSpPr>
          <p:nvPr/>
        </p:nvCxnSpPr>
        <p:spPr>
          <a:xfrm>
            <a:off x="5452725" y="4146998"/>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409" name="Google Shape;409;p40"/>
          <p:cNvCxnSpPr>
            <a:stCxn id="403" idx="2"/>
            <a:endCxn id="405" idx="0"/>
          </p:cNvCxnSpPr>
          <p:nvPr/>
        </p:nvCxnSpPr>
        <p:spPr>
          <a:xfrm>
            <a:off x="6367125" y="4146998"/>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410" name="Google Shape;410;p40"/>
          <p:cNvSpPr/>
          <p:nvPr/>
        </p:nvSpPr>
        <p:spPr>
          <a:xfrm>
            <a:off x="4774975" y="303701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411" name="Google Shape;411;p40"/>
          <p:cNvCxnSpPr>
            <a:stCxn id="410" idx="2"/>
            <a:endCxn id="412" idx="0"/>
          </p:cNvCxnSpPr>
          <p:nvPr/>
        </p:nvCxnSpPr>
        <p:spPr>
          <a:xfrm flipH="1">
            <a:off x="3973825" y="3301313"/>
            <a:ext cx="968100" cy="157500"/>
          </a:xfrm>
          <a:prstGeom prst="straightConnector1">
            <a:avLst/>
          </a:prstGeom>
          <a:noFill/>
          <a:ln cap="flat" cmpd="sng" w="19050">
            <a:solidFill>
              <a:srgbClr val="666666"/>
            </a:solidFill>
            <a:prstDash val="solid"/>
            <a:round/>
            <a:headEnd len="med" w="med" type="none"/>
            <a:tailEnd len="med" w="med" type="none"/>
          </a:ln>
        </p:spPr>
      </p:cxnSp>
      <p:cxnSp>
        <p:nvCxnSpPr>
          <p:cNvPr id="413" name="Google Shape;413;p40"/>
          <p:cNvCxnSpPr>
            <a:stCxn id="410" idx="2"/>
            <a:endCxn id="401" idx="0"/>
          </p:cNvCxnSpPr>
          <p:nvPr/>
        </p:nvCxnSpPr>
        <p:spPr>
          <a:xfrm>
            <a:off x="4941925" y="3301313"/>
            <a:ext cx="968100" cy="164100"/>
          </a:xfrm>
          <a:prstGeom prst="straightConnector1">
            <a:avLst/>
          </a:prstGeom>
          <a:noFill/>
          <a:ln cap="flat" cmpd="sng" w="19050">
            <a:solidFill>
              <a:srgbClr val="666666"/>
            </a:solidFill>
            <a:prstDash val="solid"/>
            <a:round/>
            <a:headEnd len="med" w="med" type="none"/>
            <a:tailEnd len="med" w="med" type="none"/>
          </a:ln>
        </p:spPr>
      </p:cxnSp>
      <p:sp>
        <p:nvSpPr>
          <p:cNvPr id="412" name="Google Shape;412;p40"/>
          <p:cNvSpPr/>
          <p:nvPr/>
        </p:nvSpPr>
        <p:spPr>
          <a:xfrm>
            <a:off x="3806975" y="3458676"/>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414" name="Google Shape;414;p40"/>
          <p:cNvSpPr/>
          <p:nvPr/>
        </p:nvSpPr>
        <p:spPr>
          <a:xfrm>
            <a:off x="3349775" y="38760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415" name="Google Shape;415;p40"/>
          <p:cNvSpPr/>
          <p:nvPr/>
        </p:nvSpPr>
        <p:spPr>
          <a:xfrm>
            <a:off x="4264175" y="38760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416" name="Google Shape;416;p40"/>
          <p:cNvSpPr/>
          <p:nvPr/>
        </p:nvSpPr>
        <p:spPr>
          <a:xfrm>
            <a:off x="3092575" y="43022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417" name="Google Shape;417;p40"/>
          <p:cNvSpPr/>
          <p:nvPr/>
        </p:nvSpPr>
        <p:spPr>
          <a:xfrm>
            <a:off x="3571118"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418" name="Google Shape;418;p40"/>
          <p:cNvSpPr/>
          <p:nvPr/>
        </p:nvSpPr>
        <p:spPr>
          <a:xfrm>
            <a:off x="4014400"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419" name="Google Shape;419;p40"/>
          <p:cNvSpPr/>
          <p:nvPr/>
        </p:nvSpPr>
        <p:spPr>
          <a:xfrm>
            <a:off x="4521364"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420" name="Google Shape;420;p40"/>
          <p:cNvCxnSpPr>
            <a:stCxn id="414" idx="0"/>
            <a:endCxn id="412" idx="2"/>
          </p:cNvCxnSpPr>
          <p:nvPr/>
        </p:nvCxnSpPr>
        <p:spPr>
          <a:xfrm flipH="1" rot="10800000">
            <a:off x="3516725" y="37230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21" name="Google Shape;421;p40"/>
          <p:cNvCxnSpPr>
            <a:stCxn id="415" idx="0"/>
            <a:endCxn id="412" idx="2"/>
          </p:cNvCxnSpPr>
          <p:nvPr/>
        </p:nvCxnSpPr>
        <p:spPr>
          <a:xfrm rot="10800000">
            <a:off x="3973925" y="37230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22" name="Google Shape;422;p40"/>
          <p:cNvCxnSpPr>
            <a:stCxn id="416" idx="0"/>
            <a:endCxn id="414" idx="2"/>
          </p:cNvCxnSpPr>
          <p:nvPr/>
        </p:nvCxnSpPr>
        <p:spPr>
          <a:xfrm flipH="1" rot="10800000">
            <a:off x="3259525" y="4140500"/>
            <a:ext cx="257100" cy="161700"/>
          </a:xfrm>
          <a:prstGeom prst="straightConnector1">
            <a:avLst/>
          </a:prstGeom>
          <a:noFill/>
          <a:ln cap="flat" cmpd="sng" w="19050">
            <a:solidFill>
              <a:srgbClr val="666666"/>
            </a:solidFill>
            <a:prstDash val="solid"/>
            <a:round/>
            <a:headEnd len="med" w="med" type="none"/>
            <a:tailEnd len="med" w="med" type="none"/>
          </a:ln>
        </p:spPr>
      </p:cxnSp>
      <p:cxnSp>
        <p:nvCxnSpPr>
          <p:cNvPr id="423" name="Google Shape;423;p40"/>
          <p:cNvCxnSpPr>
            <a:stCxn id="414" idx="2"/>
            <a:endCxn id="417" idx="0"/>
          </p:cNvCxnSpPr>
          <p:nvPr/>
        </p:nvCxnSpPr>
        <p:spPr>
          <a:xfrm>
            <a:off x="3516725" y="4140374"/>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424" name="Google Shape;424;p40"/>
          <p:cNvCxnSpPr>
            <a:stCxn id="415" idx="2"/>
            <a:endCxn id="418" idx="0"/>
          </p:cNvCxnSpPr>
          <p:nvPr/>
        </p:nvCxnSpPr>
        <p:spPr>
          <a:xfrm flipH="1">
            <a:off x="4181225" y="4140374"/>
            <a:ext cx="249900" cy="167700"/>
          </a:xfrm>
          <a:prstGeom prst="straightConnector1">
            <a:avLst/>
          </a:prstGeom>
          <a:noFill/>
          <a:ln cap="flat" cmpd="sng" w="19050">
            <a:solidFill>
              <a:srgbClr val="666666"/>
            </a:solidFill>
            <a:prstDash val="solid"/>
            <a:round/>
            <a:headEnd len="med" w="med" type="none"/>
            <a:tailEnd len="med" w="med" type="none"/>
          </a:ln>
        </p:spPr>
      </p:cxnSp>
      <p:cxnSp>
        <p:nvCxnSpPr>
          <p:cNvPr id="425" name="Google Shape;425;p40"/>
          <p:cNvCxnSpPr>
            <a:stCxn id="415" idx="2"/>
            <a:endCxn id="419" idx="0"/>
          </p:cNvCxnSpPr>
          <p:nvPr/>
        </p:nvCxnSpPr>
        <p:spPr>
          <a:xfrm>
            <a:off x="4431125" y="4140374"/>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426" name="Google Shape;426;p40"/>
          <p:cNvSpPr/>
          <p:nvPr/>
        </p:nvSpPr>
        <p:spPr>
          <a:xfrm>
            <a:off x="5697268" y="472480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cxnSp>
        <p:nvCxnSpPr>
          <p:cNvPr id="427" name="Google Shape;427;p40"/>
          <p:cNvCxnSpPr>
            <a:stCxn id="404" idx="2"/>
            <a:endCxn id="426" idx="0"/>
          </p:cNvCxnSpPr>
          <p:nvPr/>
        </p:nvCxnSpPr>
        <p:spPr>
          <a:xfrm>
            <a:off x="5674068" y="4579042"/>
            <a:ext cx="190200" cy="145800"/>
          </a:xfrm>
          <a:prstGeom prst="straightConnector1">
            <a:avLst/>
          </a:prstGeom>
          <a:noFill/>
          <a:ln cap="flat" cmpd="sng" w="19050">
            <a:solidFill>
              <a:srgbClr val="666666"/>
            </a:solidFill>
            <a:prstDash val="solid"/>
            <a:round/>
            <a:headEnd len="med" w="med" type="none"/>
            <a:tailEnd len="med" w="med" type="none"/>
          </a:ln>
        </p:spPr>
      </p:cxnSp>
      <p:grpSp>
        <p:nvGrpSpPr>
          <p:cNvPr id="428" name="Google Shape;428;p40"/>
          <p:cNvGrpSpPr/>
          <p:nvPr/>
        </p:nvGrpSpPr>
        <p:grpSpPr>
          <a:xfrm>
            <a:off x="1397366" y="2992170"/>
            <a:ext cx="3377700" cy="354000"/>
            <a:chOff x="1397366" y="2992170"/>
            <a:chExt cx="3377700" cy="354000"/>
          </a:xfrm>
        </p:grpSpPr>
        <p:cxnSp>
          <p:nvCxnSpPr>
            <p:cNvPr id="429" name="Google Shape;429;p40"/>
            <p:cNvCxnSpPr>
              <a:stCxn id="430" idx="3"/>
              <a:endCxn id="410" idx="1"/>
            </p:cNvCxnSpPr>
            <p:nvPr/>
          </p:nvCxnSpPr>
          <p:spPr>
            <a:xfrm>
              <a:off x="2267966" y="3169170"/>
              <a:ext cx="2507100" cy="0"/>
            </a:xfrm>
            <a:prstGeom prst="straightConnector1">
              <a:avLst/>
            </a:prstGeom>
            <a:noFill/>
            <a:ln cap="flat" cmpd="sng" w="9525">
              <a:solidFill>
                <a:srgbClr val="666666"/>
              </a:solidFill>
              <a:prstDash val="solid"/>
              <a:round/>
              <a:headEnd len="med" w="med" type="none"/>
              <a:tailEnd len="med" w="med" type="triangle"/>
            </a:ln>
          </p:spPr>
        </p:cxnSp>
        <p:sp>
          <p:nvSpPr>
            <p:cNvPr id="430" name="Google Shape;430;p40"/>
            <p:cNvSpPr txBox="1"/>
            <p:nvPr/>
          </p:nvSpPr>
          <p:spPr>
            <a:xfrm>
              <a:off x="1397366" y="2992170"/>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0</a:t>
              </a:r>
              <a:endParaRPr/>
            </a:p>
          </p:txBody>
        </p:sp>
      </p:grpSp>
      <p:grpSp>
        <p:nvGrpSpPr>
          <p:cNvPr id="431" name="Google Shape;431;p40"/>
          <p:cNvGrpSpPr/>
          <p:nvPr/>
        </p:nvGrpSpPr>
        <p:grpSpPr>
          <a:xfrm>
            <a:off x="1397366" y="3414114"/>
            <a:ext cx="2409600" cy="354000"/>
            <a:chOff x="1397366" y="3414114"/>
            <a:chExt cx="2409600" cy="354000"/>
          </a:xfrm>
        </p:grpSpPr>
        <p:cxnSp>
          <p:nvCxnSpPr>
            <p:cNvPr id="432" name="Google Shape;432;p40"/>
            <p:cNvCxnSpPr>
              <a:stCxn id="433" idx="3"/>
              <a:endCxn id="412" idx="1"/>
            </p:cNvCxnSpPr>
            <p:nvPr/>
          </p:nvCxnSpPr>
          <p:spPr>
            <a:xfrm flipH="1" rot="10800000">
              <a:off x="2267966" y="3590814"/>
              <a:ext cx="1539000" cy="300"/>
            </a:xfrm>
            <a:prstGeom prst="straightConnector1">
              <a:avLst/>
            </a:prstGeom>
            <a:noFill/>
            <a:ln cap="flat" cmpd="sng" w="9525">
              <a:solidFill>
                <a:srgbClr val="666666"/>
              </a:solidFill>
              <a:prstDash val="solid"/>
              <a:round/>
              <a:headEnd len="med" w="med" type="none"/>
              <a:tailEnd len="med" w="med" type="triangle"/>
            </a:ln>
          </p:spPr>
        </p:cxnSp>
        <p:sp>
          <p:nvSpPr>
            <p:cNvPr id="433" name="Google Shape;433;p40"/>
            <p:cNvSpPr txBox="1"/>
            <p:nvPr/>
          </p:nvSpPr>
          <p:spPr>
            <a:xfrm>
              <a:off x="1397366" y="3414114"/>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1</a:t>
              </a:r>
              <a:endParaRPr/>
            </a:p>
          </p:txBody>
        </p:sp>
      </p:grpSp>
      <p:grpSp>
        <p:nvGrpSpPr>
          <p:cNvPr id="434" name="Google Shape;434;p40"/>
          <p:cNvGrpSpPr/>
          <p:nvPr/>
        </p:nvGrpSpPr>
        <p:grpSpPr>
          <a:xfrm>
            <a:off x="1397366" y="3836058"/>
            <a:ext cx="1952400" cy="354000"/>
            <a:chOff x="1397366" y="3836058"/>
            <a:chExt cx="1952400" cy="354000"/>
          </a:xfrm>
        </p:grpSpPr>
        <p:cxnSp>
          <p:nvCxnSpPr>
            <p:cNvPr id="435" name="Google Shape;435;p40"/>
            <p:cNvCxnSpPr>
              <a:stCxn id="436" idx="3"/>
              <a:endCxn id="414" idx="1"/>
            </p:cNvCxnSpPr>
            <p:nvPr/>
          </p:nvCxnSpPr>
          <p:spPr>
            <a:xfrm flipH="1" rot="10800000">
              <a:off x="2267966" y="4008258"/>
              <a:ext cx="1081800" cy="4800"/>
            </a:xfrm>
            <a:prstGeom prst="straightConnector1">
              <a:avLst/>
            </a:prstGeom>
            <a:noFill/>
            <a:ln cap="flat" cmpd="sng" w="9525">
              <a:solidFill>
                <a:schemeClr val="dk2"/>
              </a:solidFill>
              <a:prstDash val="solid"/>
              <a:round/>
              <a:headEnd len="med" w="med" type="none"/>
              <a:tailEnd len="med" w="med" type="triangle"/>
            </a:ln>
          </p:spPr>
        </p:cxnSp>
        <p:sp>
          <p:nvSpPr>
            <p:cNvPr id="436" name="Google Shape;436;p40"/>
            <p:cNvSpPr txBox="1"/>
            <p:nvPr/>
          </p:nvSpPr>
          <p:spPr>
            <a:xfrm>
              <a:off x="1397366" y="3836058"/>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2</a:t>
              </a:r>
              <a:endParaRPr/>
            </a:p>
          </p:txBody>
        </p:sp>
      </p:grpSp>
      <p:grpSp>
        <p:nvGrpSpPr>
          <p:cNvPr id="437" name="Google Shape;437;p40"/>
          <p:cNvGrpSpPr/>
          <p:nvPr/>
        </p:nvGrpSpPr>
        <p:grpSpPr>
          <a:xfrm>
            <a:off x="1397366" y="4258002"/>
            <a:ext cx="1695300" cy="354000"/>
            <a:chOff x="1397366" y="4258002"/>
            <a:chExt cx="1695300" cy="354000"/>
          </a:xfrm>
        </p:grpSpPr>
        <p:cxnSp>
          <p:nvCxnSpPr>
            <p:cNvPr id="438" name="Google Shape;438;p40"/>
            <p:cNvCxnSpPr>
              <a:stCxn id="439" idx="3"/>
              <a:endCxn id="416" idx="1"/>
            </p:cNvCxnSpPr>
            <p:nvPr/>
          </p:nvCxnSpPr>
          <p:spPr>
            <a:xfrm flipH="1" rot="10800000">
              <a:off x="2267966" y="4434402"/>
              <a:ext cx="824700" cy="600"/>
            </a:xfrm>
            <a:prstGeom prst="straightConnector1">
              <a:avLst/>
            </a:prstGeom>
            <a:noFill/>
            <a:ln cap="flat" cmpd="sng" w="9525">
              <a:solidFill>
                <a:schemeClr val="dk2"/>
              </a:solidFill>
              <a:prstDash val="solid"/>
              <a:round/>
              <a:headEnd len="med" w="med" type="none"/>
              <a:tailEnd len="med" w="med" type="triangle"/>
            </a:ln>
          </p:spPr>
        </p:cxnSp>
        <p:sp>
          <p:nvSpPr>
            <p:cNvPr id="439" name="Google Shape;439;p40"/>
            <p:cNvSpPr txBox="1"/>
            <p:nvPr/>
          </p:nvSpPr>
          <p:spPr>
            <a:xfrm>
              <a:off x="1397366" y="4258002"/>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3</a:t>
              </a:r>
              <a:endParaRPr/>
            </a:p>
          </p:txBody>
        </p:sp>
      </p:grpSp>
      <p:grpSp>
        <p:nvGrpSpPr>
          <p:cNvPr id="440" name="Google Shape;440;p40"/>
          <p:cNvGrpSpPr/>
          <p:nvPr/>
        </p:nvGrpSpPr>
        <p:grpSpPr>
          <a:xfrm>
            <a:off x="1397366" y="4679945"/>
            <a:ext cx="4299900" cy="354000"/>
            <a:chOff x="1397366" y="4679945"/>
            <a:chExt cx="4299900" cy="354000"/>
          </a:xfrm>
        </p:grpSpPr>
        <p:cxnSp>
          <p:nvCxnSpPr>
            <p:cNvPr id="441" name="Google Shape;441;p40"/>
            <p:cNvCxnSpPr>
              <a:stCxn id="442" idx="3"/>
              <a:endCxn id="426" idx="1"/>
            </p:cNvCxnSpPr>
            <p:nvPr/>
          </p:nvCxnSpPr>
          <p:spPr>
            <a:xfrm>
              <a:off x="2267966" y="4856945"/>
              <a:ext cx="3429300" cy="0"/>
            </a:xfrm>
            <a:prstGeom prst="straightConnector1">
              <a:avLst/>
            </a:prstGeom>
            <a:noFill/>
            <a:ln cap="flat" cmpd="sng" w="9525">
              <a:solidFill>
                <a:schemeClr val="dk2"/>
              </a:solidFill>
              <a:prstDash val="solid"/>
              <a:round/>
              <a:headEnd len="med" w="med" type="none"/>
              <a:tailEnd len="med" w="med" type="triangle"/>
            </a:ln>
          </p:spPr>
        </p:cxnSp>
        <p:sp>
          <p:nvSpPr>
            <p:cNvPr id="442" name="Google Shape;442;p40"/>
            <p:cNvSpPr txBox="1"/>
            <p:nvPr/>
          </p:nvSpPr>
          <p:spPr>
            <a:xfrm>
              <a:off x="1397366" y="4679945"/>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4</a:t>
              </a:r>
              <a:endParaRPr/>
            </a:p>
          </p:txBody>
        </p:sp>
      </p:grpSp>
      <p:grpSp>
        <p:nvGrpSpPr>
          <p:cNvPr id="443" name="Google Shape;443;p40"/>
          <p:cNvGrpSpPr/>
          <p:nvPr/>
        </p:nvGrpSpPr>
        <p:grpSpPr>
          <a:xfrm>
            <a:off x="274925" y="3089891"/>
            <a:ext cx="1153189" cy="1902300"/>
            <a:chOff x="274925" y="3089891"/>
            <a:chExt cx="1153189" cy="1902300"/>
          </a:xfrm>
        </p:grpSpPr>
        <p:sp>
          <p:nvSpPr>
            <p:cNvPr id="444" name="Google Shape;444;p40"/>
            <p:cNvSpPr/>
            <p:nvPr/>
          </p:nvSpPr>
          <p:spPr>
            <a:xfrm>
              <a:off x="1178214" y="3089891"/>
              <a:ext cx="249900" cy="19023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txBox="1"/>
            <p:nvPr/>
          </p:nvSpPr>
          <p:spPr>
            <a:xfrm>
              <a:off x="274925" y="3823439"/>
              <a:ext cx="9039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4</a:t>
              </a:r>
              <a:endParaRPr/>
            </a:p>
          </p:txBody>
        </p:sp>
      </p:grpSp>
      <p:sp>
        <p:nvSpPr>
          <p:cNvPr id="446" name="Google Shape;446;p40"/>
          <p:cNvSpPr txBox="1"/>
          <p:nvPr/>
        </p:nvSpPr>
        <p:spPr>
          <a:xfrm>
            <a:off x="248425" y="1248927"/>
            <a:ext cx="8939100" cy="18411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a:t>
            </a:r>
            <a:r>
              <a:rPr b="1" lang="en" sz="2000">
                <a:solidFill>
                  <a:schemeClr val="dk1"/>
                </a:solidFill>
                <a:latin typeface="Calibri"/>
                <a:ea typeface="Calibri"/>
                <a:cs typeface="Calibri"/>
                <a:sym typeface="Calibri"/>
              </a:rPr>
              <a:t>“height” of a tree</a:t>
            </a:r>
            <a:r>
              <a:rPr lang="en" sz="2000">
                <a:solidFill>
                  <a:schemeClr val="dk1"/>
                </a:solidFill>
                <a:latin typeface="Calibri"/>
                <a:ea typeface="Calibri"/>
                <a:cs typeface="Calibri"/>
                <a:sym typeface="Calibri"/>
              </a:rPr>
              <a:t> is the depth of its deepest leaf, e.g. height(T) = 4.</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a:t>
            </a:r>
            <a:r>
              <a:rPr b="1" lang="en" sz="2000">
                <a:solidFill>
                  <a:schemeClr val="dk1"/>
                </a:solidFill>
                <a:latin typeface="Calibri"/>
                <a:ea typeface="Calibri"/>
                <a:cs typeface="Calibri"/>
                <a:sym typeface="Calibri"/>
              </a:rPr>
              <a:t>“average depth”</a:t>
            </a:r>
            <a:r>
              <a:rPr lang="en" sz="2000">
                <a:solidFill>
                  <a:schemeClr val="dk1"/>
                </a:solidFill>
                <a:latin typeface="Calibri"/>
                <a:ea typeface="Calibri"/>
                <a:cs typeface="Calibri"/>
                <a:sym typeface="Calibri"/>
              </a:rPr>
              <a:t> of a tree is the average depth of a tree’s nodes.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t>
            </a:r>
            <a:r>
              <a:rPr b="1" lang="en" sz="2000">
                <a:solidFill>
                  <a:schemeClr val="dk1"/>
                </a:solidFill>
                <a:latin typeface="Calibri"/>
                <a:ea typeface="Calibri"/>
                <a:cs typeface="Calibri"/>
                <a:sym typeface="Calibri"/>
              </a:rPr>
              <a:t>0</a:t>
            </a:r>
            <a:r>
              <a:rPr lang="en" sz="2000">
                <a:solidFill>
                  <a:schemeClr val="dk1"/>
                </a:solidFill>
                <a:latin typeface="Calibri"/>
                <a:ea typeface="Calibri"/>
                <a:cs typeface="Calibri"/>
                <a:sym typeface="Calibri"/>
              </a:rPr>
              <a:t>x1 + </a:t>
            </a:r>
            <a:r>
              <a:rPr b="1" lang="en" sz="2000">
                <a:solidFill>
                  <a:schemeClr val="dk1"/>
                </a:solidFill>
                <a:latin typeface="Calibri"/>
                <a:ea typeface="Calibri"/>
                <a:cs typeface="Calibri"/>
                <a:sym typeface="Calibri"/>
              </a:rPr>
              <a:t>1</a:t>
            </a:r>
            <a:r>
              <a:rPr lang="en" sz="2000">
                <a:solidFill>
                  <a:schemeClr val="dk1"/>
                </a:solidFill>
                <a:latin typeface="Calibri"/>
                <a:ea typeface="Calibri"/>
                <a:cs typeface="Calibri"/>
                <a:sym typeface="Calibri"/>
              </a:rPr>
              <a:t>x2 + </a:t>
            </a:r>
            <a:r>
              <a:rPr b="1" lang="en" sz="2000">
                <a:solidFill>
                  <a:schemeClr val="dk1"/>
                </a:solidFill>
                <a:latin typeface="Calibri"/>
                <a:ea typeface="Calibri"/>
                <a:cs typeface="Calibri"/>
                <a:sym typeface="Calibri"/>
              </a:rPr>
              <a:t>2</a:t>
            </a:r>
            <a:r>
              <a:rPr lang="en" sz="2000">
                <a:solidFill>
                  <a:schemeClr val="dk1"/>
                </a:solidFill>
                <a:latin typeface="Calibri"/>
                <a:ea typeface="Calibri"/>
                <a:cs typeface="Calibri"/>
                <a:sym typeface="Calibri"/>
              </a:rPr>
              <a:t>x4 + </a:t>
            </a:r>
            <a:r>
              <a:rPr b="1" lang="en" sz="2000">
                <a:solidFill>
                  <a:schemeClr val="dk1"/>
                </a:solidFill>
                <a:latin typeface="Calibri"/>
                <a:ea typeface="Calibri"/>
                <a:cs typeface="Calibri"/>
                <a:sym typeface="Calibri"/>
              </a:rPr>
              <a:t>3</a:t>
            </a:r>
            <a:r>
              <a:rPr lang="en" sz="2000">
                <a:solidFill>
                  <a:schemeClr val="dk1"/>
                </a:solidFill>
                <a:latin typeface="Calibri"/>
                <a:ea typeface="Calibri"/>
                <a:cs typeface="Calibri"/>
                <a:sym typeface="Calibri"/>
              </a:rPr>
              <a:t>x6 + </a:t>
            </a:r>
            <a:r>
              <a:rPr b="1" lang="en" sz="2000">
                <a:solidFill>
                  <a:schemeClr val="dk1"/>
                </a:solidFill>
                <a:latin typeface="Calibri"/>
                <a:ea typeface="Calibri"/>
                <a:cs typeface="Calibri"/>
                <a:sym typeface="Calibri"/>
              </a:rPr>
              <a:t>4</a:t>
            </a:r>
            <a:r>
              <a:rPr lang="en" sz="2000">
                <a:solidFill>
                  <a:schemeClr val="dk1"/>
                </a:solidFill>
                <a:latin typeface="Calibri"/>
                <a:ea typeface="Calibri"/>
                <a:cs typeface="Calibri"/>
                <a:sym typeface="Calibri"/>
              </a:rPr>
              <a:t>x1)/(1+2+4+6+1) = 2.35</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animEffect filter="fade" transition="in">
                                      <p:cBhvr>
                                        <p:cTn dur="1"/>
                                        <p:tgtEl>
                                          <p:spTgt spid="4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animEffect filter="fade" transition="in">
                                      <p:cBhvr>
                                        <p:cTn dur="1"/>
                                        <p:tgtEl>
                                          <p:spTgt spid="4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2" st="2"/>
                                            </p:txEl>
                                          </p:spTgt>
                                        </p:tgtEl>
                                        <p:attrNameLst>
                                          <p:attrName>style.visibility</p:attrName>
                                        </p:attrNameLst>
                                      </p:cBhvr>
                                      <p:to>
                                        <p:strVal val="visible"/>
                                      </p:to>
                                    </p:set>
                                    <p:animEffect filter="fade" transition="in">
                                      <p:cBhvr>
                                        <p:cTn dur="1"/>
                                        <p:tgtEl>
                                          <p:spTgt spid="4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Height, Depth and Runtime</a:t>
            </a:r>
            <a:endParaRPr/>
          </a:p>
        </p:txBody>
      </p:sp>
      <p:sp>
        <p:nvSpPr>
          <p:cNvPr id="452" name="Google Shape;452;p4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and average depth determine runtimes for BST operations.</a:t>
            </a:r>
            <a:endParaRPr/>
          </a:p>
          <a:p>
            <a:pPr indent="-342900" lvl="0" marL="457200" rtl="0" algn="l">
              <a:spcBef>
                <a:spcPts val="600"/>
              </a:spcBef>
              <a:spcAft>
                <a:spcPts val="0"/>
              </a:spcAft>
              <a:buSzPts val="1800"/>
              <a:buChar char="●"/>
            </a:pPr>
            <a:r>
              <a:rPr lang="en"/>
              <a:t>The </a:t>
            </a:r>
            <a:r>
              <a:rPr b="1" lang="en"/>
              <a:t>“height” of a tree</a:t>
            </a:r>
            <a:r>
              <a:rPr lang="en"/>
              <a:t> determines the worst case runtime to find a node.</a:t>
            </a:r>
            <a:endParaRPr/>
          </a:p>
          <a:p>
            <a:pPr indent="-342900" lvl="1" marL="914400" rtl="0" algn="l">
              <a:spcBef>
                <a:spcPts val="600"/>
              </a:spcBef>
              <a:spcAft>
                <a:spcPts val="0"/>
              </a:spcAft>
              <a:buSzPts val="1800"/>
              <a:buChar char="○"/>
            </a:pPr>
            <a:r>
              <a:rPr lang="en"/>
              <a:t>Example: Worst case is contains(s), requires 5 comparisons (height + 1).</a:t>
            </a:r>
            <a:endParaRPr/>
          </a:p>
          <a:p>
            <a:pPr indent="-342900" lvl="0" marL="457200" rtl="0" algn="l">
              <a:spcBef>
                <a:spcPts val="600"/>
              </a:spcBef>
              <a:spcAft>
                <a:spcPts val="0"/>
              </a:spcAft>
              <a:buSzPts val="1800"/>
              <a:buChar char="●"/>
            </a:pPr>
            <a:r>
              <a:rPr lang="en"/>
              <a:t>The </a:t>
            </a:r>
            <a:r>
              <a:rPr b="1" lang="en"/>
              <a:t>“average depth”</a:t>
            </a:r>
            <a:r>
              <a:rPr lang="en"/>
              <a:t> determines the average case runtime to find a node.</a:t>
            </a:r>
            <a:endParaRPr/>
          </a:p>
          <a:p>
            <a:pPr indent="-342900" lvl="1" marL="914400" rtl="0" algn="l">
              <a:spcBef>
                <a:spcPts val="600"/>
              </a:spcBef>
              <a:spcAft>
                <a:spcPts val="0"/>
              </a:spcAft>
              <a:buSzPts val="1800"/>
              <a:buChar char="○"/>
            </a:pPr>
            <a:r>
              <a:rPr lang="en"/>
              <a:t>Example: Average case is 3.35 comparisons (average depth + 1).</a:t>
            </a:r>
            <a:endParaRPr/>
          </a:p>
        </p:txBody>
      </p:sp>
      <p:sp>
        <p:nvSpPr>
          <p:cNvPr id="453" name="Google Shape;453;p41"/>
          <p:cNvSpPr/>
          <p:nvPr/>
        </p:nvSpPr>
        <p:spPr>
          <a:xfrm>
            <a:off x="5742975" y="34653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454" name="Google Shape;454;p41"/>
          <p:cNvSpPr/>
          <p:nvPr/>
        </p:nvSpPr>
        <p:spPr>
          <a:xfrm>
            <a:off x="5285775" y="388269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455" name="Google Shape;455;p41"/>
          <p:cNvSpPr/>
          <p:nvPr/>
        </p:nvSpPr>
        <p:spPr>
          <a:xfrm>
            <a:off x="6200175" y="388269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456" name="Google Shape;456;p41"/>
          <p:cNvSpPr/>
          <p:nvPr/>
        </p:nvSpPr>
        <p:spPr>
          <a:xfrm>
            <a:off x="5507118" y="431474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457" name="Google Shape;457;p41"/>
          <p:cNvSpPr/>
          <p:nvPr/>
        </p:nvSpPr>
        <p:spPr>
          <a:xfrm>
            <a:off x="6457364" y="431474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458" name="Google Shape;458;p41"/>
          <p:cNvCxnSpPr>
            <a:stCxn id="454" idx="0"/>
            <a:endCxn id="453" idx="2"/>
          </p:cNvCxnSpPr>
          <p:nvPr/>
        </p:nvCxnSpPr>
        <p:spPr>
          <a:xfrm flipH="1" rot="10800000">
            <a:off x="5452725" y="3729698"/>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59" name="Google Shape;459;p41"/>
          <p:cNvCxnSpPr>
            <a:stCxn id="455" idx="0"/>
            <a:endCxn id="453" idx="2"/>
          </p:cNvCxnSpPr>
          <p:nvPr/>
        </p:nvCxnSpPr>
        <p:spPr>
          <a:xfrm rot="10800000">
            <a:off x="5909925" y="3729698"/>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60" name="Google Shape;460;p41"/>
          <p:cNvCxnSpPr>
            <a:stCxn id="454" idx="2"/>
            <a:endCxn id="456" idx="0"/>
          </p:cNvCxnSpPr>
          <p:nvPr/>
        </p:nvCxnSpPr>
        <p:spPr>
          <a:xfrm>
            <a:off x="5452725" y="4146998"/>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461" name="Google Shape;461;p41"/>
          <p:cNvCxnSpPr>
            <a:stCxn id="455" idx="2"/>
            <a:endCxn id="457" idx="0"/>
          </p:cNvCxnSpPr>
          <p:nvPr/>
        </p:nvCxnSpPr>
        <p:spPr>
          <a:xfrm>
            <a:off x="6367125" y="4146998"/>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462" name="Google Shape;462;p41"/>
          <p:cNvSpPr/>
          <p:nvPr/>
        </p:nvSpPr>
        <p:spPr>
          <a:xfrm>
            <a:off x="4774975" y="303701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463" name="Google Shape;463;p41"/>
          <p:cNvCxnSpPr>
            <a:stCxn id="462" idx="2"/>
            <a:endCxn id="464" idx="0"/>
          </p:cNvCxnSpPr>
          <p:nvPr/>
        </p:nvCxnSpPr>
        <p:spPr>
          <a:xfrm flipH="1">
            <a:off x="3973825" y="3301313"/>
            <a:ext cx="968100" cy="157500"/>
          </a:xfrm>
          <a:prstGeom prst="straightConnector1">
            <a:avLst/>
          </a:prstGeom>
          <a:noFill/>
          <a:ln cap="flat" cmpd="sng" w="19050">
            <a:solidFill>
              <a:srgbClr val="666666"/>
            </a:solidFill>
            <a:prstDash val="solid"/>
            <a:round/>
            <a:headEnd len="med" w="med" type="none"/>
            <a:tailEnd len="med" w="med" type="none"/>
          </a:ln>
        </p:spPr>
      </p:cxnSp>
      <p:cxnSp>
        <p:nvCxnSpPr>
          <p:cNvPr id="465" name="Google Shape;465;p41"/>
          <p:cNvCxnSpPr>
            <a:stCxn id="462" idx="2"/>
            <a:endCxn id="453" idx="0"/>
          </p:cNvCxnSpPr>
          <p:nvPr/>
        </p:nvCxnSpPr>
        <p:spPr>
          <a:xfrm>
            <a:off x="4941925" y="3301313"/>
            <a:ext cx="968100" cy="164100"/>
          </a:xfrm>
          <a:prstGeom prst="straightConnector1">
            <a:avLst/>
          </a:prstGeom>
          <a:noFill/>
          <a:ln cap="flat" cmpd="sng" w="19050">
            <a:solidFill>
              <a:srgbClr val="666666"/>
            </a:solidFill>
            <a:prstDash val="solid"/>
            <a:round/>
            <a:headEnd len="med" w="med" type="none"/>
            <a:tailEnd len="med" w="med" type="none"/>
          </a:ln>
        </p:spPr>
      </p:cxnSp>
      <p:sp>
        <p:nvSpPr>
          <p:cNvPr id="464" name="Google Shape;464;p41"/>
          <p:cNvSpPr/>
          <p:nvPr/>
        </p:nvSpPr>
        <p:spPr>
          <a:xfrm>
            <a:off x="3806975" y="3458676"/>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466" name="Google Shape;466;p41"/>
          <p:cNvSpPr/>
          <p:nvPr/>
        </p:nvSpPr>
        <p:spPr>
          <a:xfrm>
            <a:off x="3349775" y="38760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467" name="Google Shape;467;p41"/>
          <p:cNvSpPr/>
          <p:nvPr/>
        </p:nvSpPr>
        <p:spPr>
          <a:xfrm>
            <a:off x="4264175" y="38760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468" name="Google Shape;468;p41"/>
          <p:cNvSpPr/>
          <p:nvPr/>
        </p:nvSpPr>
        <p:spPr>
          <a:xfrm>
            <a:off x="3092575" y="43022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469" name="Google Shape;469;p41"/>
          <p:cNvSpPr/>
          <p:nvPr/>
        </p:nvSpPr>
        <p:spPr>
          <a:xfrm>
            <a:off x="3571118"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470" name="Google Shape;470;p41"/>
          <p:cNvSpPr/>
          <p:nvPr/>
        </p:nvSpPr>
        <p:spPr>
          <a:xfrm>
            <a:off x="4014400"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471" name="Google Shape;471;p41"/>
          <p:cNvSpPr/>
          <p:nvPr/>
        </p:nvSpPr>
        <p:spPr>
          <a:xfrm>
            <a:off x="4521364"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472" name="Google Shape;472;p41"/>
          <p:cNvCxnSpPr>
            <a:stCxn id="466" idx="0"/>
            <a:endCxn id="464" idx="2"/>
          </p:cNvCxnSpPr>
          <p:nvPr/>
        </p:nvCxnSpPr>
        <p:spPr>
          <a:xfrm flipH="1" rot="10800000">
            <a:off x="3516725" y="37230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73" name="Google Shape;473;p41"/>
          <p:cNvCxnSpPr>
            <a:stCxn id="467" idx="0"/>
            <a:endCxn id="464" idx="2"/>
          </p:cNvCxnSpPr>
          <p:nvPr/>
        </p:nvCxnSpPr>
        <p:spPr>
          <a:xfrm rot="10800000">
            <a:off x="3973925" y="37230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74" name="Google Shape;474;p41"/>
          <p:cNvCxnSpPr>
            <a:stCxn id="468" idx="0"/>
            <a:endCxn id="466" idx="2"/>
          </p:cNvCxnSpPr>
          <p:nvPr/>
        </p:nvCxnSpPr>
        <p:spPr>
          <a:xfrm flipH="1" rot="10800000">
            <a:off x="3259525" y="4140500"/>
            <a:ext cx="257100" cy="161700"/>
          </a:xfrm>
          <a:prstGeom prst="straightConnector1">
            <a:avLst/>
          </a:prstGeom>
          <a:noFill/>
          <a:ln cap="flat" cmpd="sng" w="19050">
            <a:solidFill>
              <a:srgbClr val="666666"/>
            </a:solidFill>
            <a:prstDash val="solid"/>
            <a:round/>
            <a:headEnd len="med" w="med" type="none"/>
            <a:tailEnd len="med" w="med" type="none"/>
          </a:ln>
        </p:spPr>
      </p:cxnSp>
      <p:cxnSp>
        <p:nvCxnSpPr>
          <p:cNvPr id="475" name="Google Shape;475;p41"/>
          <p:cNvCxnSpPr>
            <a:stCxn id="466" idx="2"/>
            <a:endCxn id="469" idx="0"/>
          </p:cNvCxnSpPr>
          <p:nvPr/>
        </p:nvCxnSpPr>
        <p:spPr>
          <a:xfrm>
            <a:off x="3516725" y="4140374"/>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476" name="Google Shape;476;p41"/>
          <p:cNvCxnSpPr>
            <a:stCxn id="467" idx="2"/>
            <a:endCxn id="470" idx="0"/>
          </p:cNvCxnSpPr>
          <p:nvPr/>
        </p:nvCxnSpPr>
        <p:spPr>
          <a:xfrm flipH="1">
            <a:off x="4181225" y="4140374"/>
            <a:ext cx="249900" cy="167700"/>
          </a:xfrm>
          <a:prstGeom prst="straightConnector1">
            <a:avLst/>
          </a:prstGeom>
          <a:noFill/>
          <a:ln cap="flat" cmpd="sng" w="19050">
            <a:solidFill>
              <a:srgbClr val="666666"/>
            </a:solidFill>
            <a:prstDash val="solid"/>
            <a:round/>
            <a:headEnd len="med" w="med" type="none"/>
            <a:tailEnd len="med" w="med" type="none"/>
          </a:ln>
        </p:spPr>
      </p:cxnSp>
      <p:cxnSp>
        <p:nvCxnSpPr>
          <p:cNvPr id="477" name="Google Shape;477;p41"/>
          <p:cNvCxnSpPr>
            <a:stCxn id="467" idx="2"/>
            <a:endCxn id="471" idx="0"/>
          </p:cNvCxnSpPr>
          <p:nvPr/>
        </p:nvCxnSpPr>
        <p:spPr>
          <a:xfrm>
            <a:off x="4431125" y="4140374"/>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478" name="Google Shape;478;p41"/>
          <p:cNvSpPr/>
          <p:nvPr/>
        </p:nvSpPr>
        <p:spPr>
          <a:xfrm>
            <a:off x="5697268" y="472480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cxnSp>
        <p:nvCxnSpPr>
          <p:cNvPr id="479" name="Google Shape;479;p41"/>
          <p:cNvCxnSpPr>
            <a:stCxn id="456" idx="2"/>
            <a:endCxn id="478" idx="0"/>
          </p:cNvCxnSpPr>
          <p:nvPr/>
        </p:nvCxnSpPr>
        <p:spPr>
          <a:xfrm>
            <a:off x="5674068" y="4579042"/>
            <a:ext cx="190200" cy="145800"/>
          </a:xfrm>
          <a:prstGeom prst="straightConnector1">
            <a:avLst/>
          </a:prstGeom>
          <a:noFill/>
          <a:ln cap="flat" cmpd="sng" w="19050">
            <a:solidFill>
              <a:srgbClr val="666666"/>
            </a:solidFill>
            <a:prstDash val="solid"/>
            <a:round/>
            <a:headEnd len="med" w="med" type="none"/>
            <a:tailEnd len="med" w="med" type="none"/>
          </a:ln>
        </p:spPr>
      </p:cxnSp>
      <p:cxnSp>
        <p:nvCxnSpPr>
          <p:cNvPr id="480" name="Google Shape;480;p41"/>
          <p:cNvCxnSpPr>
            <a:stCxn id="481" idx="3"/>
            <a:endCxn id="462" idx="1"/>
          </p:cNvCxnSpPr>
          <p:nvPr/>
        </p:nvCxnSpPr>
        <p:spPr>
          <a:xfrm>
            <a:off x="2267966" y="3169170"/>
            <a:ext cx="2507100" cy="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41"/>
          <p:cNvSpPr txBox="1"/>
          <p:nvPr/>
        </p:nvSpPr>
        <p:spPr>
          <a:xfrm>
            <a:off x="1397366" y="2992170"/>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0</a:t>
            </a:r>
            <a:endParaRPr/>
          </a:p>
        </p:txBody>
      </p:sp>
      <p:cxnSp>
        <p:nvCxnSpPr>
          <p:cNvPr id="482" name="Google Shape;482;p41"/>
          <p:cNvCxnSpPr>
            <a:stCxn id="483" idx="3"/>
            <a:endCxn id="464" idx="1"/>
          </p:cNvCxnSpPr>
          <p:nvPr/>
        </p:nvCxnSpPr>
        <p:spPr>
          <a:xfrm flipH="1" rot="10800000">
            <a:off x="2267966" y="3590814"/>
            <a:ext cx="1539000" cy="300"/>
          </a:xfrm>
          <a:prstGeom prst="straightConnector1">
            <a:avLst/>
          </a:prstGeom>
          <a:noFill/>
          <a:ln cap="flat" cmpd="sng" w="9525">
            <a:solidFill>
              <a:schemeClr val="dk2"/>
            </a:solidFill>
            <a:prstDash val="solid"/>
            <a:round/>
            <a:headEnd len="med" w="med" type="none"/>
            <a:tailEnd len="med" w="med" type="triangle"/>
          </a:ln>
        </p:spPr>
      </p:cxnSp>
      <p:sp>
        <p:nvSpPr>
          <p:cNvPr id="483" name="Google Shape;483;p41"/>
          <p:cNvSpPr txBox="1"/>
          <p:nvPr/>
        </p:nvSpPr>
        <p:spPr>
          <a:xfrm>
            <a:off x="1397366" y="3414114"/>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1</a:t>
            </a:r>
            <a:endParaRPr/>
          </a:p>
        </p:txBody>
      </p:sp>
      <p:cxnSp>
        <p:nvCxnSpPr>
          <p:cNvPr id="484" name="Google Shape;484;p41"/>
          <p:cNvCxnSpPr>
            <a:stCxn id="485" idx="3"/>
            <a:endCxn id="466" idx="1"/>
          </p:cNvCxnSpPr>
          <p:nvPr/>
        </p:nvCxnSpPr>
        <p:spPr>
          <a:xfrm flipH="1" rot="10800000">
            <a:off x="2267966" y="4008258"/>
            <a:ext cx="1081800" cy="48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41"/>
          <p:cNvSpPr txBox="1"/>
          <p:nvPr/>
        </p:nvSpPr>
        <p:spPr>
          <a:xfrm>
            <a:off x="1397366" y="3836058"/>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2</a:t>
            </a:r>
            <a:endParaRPr/>
          </a:p>
        </p:txBody>
      </p:sp>
      <p:cxnSp>
        <p:nvCxnSpPr>
          <p:cNvPr id="486" name="Google Shape;486;p41"/>
          <p:cNvCxnSpPr>
            <a:stCxn id="487" idx="3"/>
            <a:endCxn id="468" idx="1"/>
          </p:cNvCxnSpPr>
          <p:nvPr/>
        </p:nvCxnSpPr>
        <p:spPr>
          <a:xfrm flipH="1" rot="10800000">
            <a:off x="2267966" y="4434402"/>
            <a:ext cx="824700" cy="600"/>
          </a:xfrm>
          <a:prstGeom prst="straightConnector1">
            <a:avLst/>
          </a:prstGeom>
          <a:noFill/>
          <a:ln cap="flat" cmpd="sng" w="9525">
            <a:solidFill>
              <a:schemeClr val="dk2"/>
            </a:solidFill>
            <a:prstDash val="solid"/>
            <a:round/>
            <a:headEnd len="med" w="med" type="none"/>
            <a:tailEnd len="med" w="med" type="triangle"/>
          </a:ln>
        </p:spPr>
      </p:cxnSp>
      <p:sp>
        <p:nvSpPr>
          <p:cNvPr id="487" name="Google Shape;487;p41"/>
          <p:cNvSpPr txBox="1"/>
          <p:nvPr/>
        </p:nvSpPr>
        <p:spPr>
          <a:xfrm>
            <a:off x="1397366" y="4258002"/>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3</a:t>
            </a:r>
            <a:endParaRPr/>
          </a:p>
        </p:txBody>
      </p:sp>
      <p:cxnSp>
        <p:nvCxnSpPr>
          <p:cNvPr id="488" name="Google Shape;488;p41"/>
          <p:cNvCxnSpPr>
            <a:stCxn id="489" idx="3"/>
            <a:endCxn id="478" idx="1"/>
          </p:cNvCxnSpPr>
          <p:nvPr/>
        </p:nvCxnSpPr>
        <p:spPr>
          <a:xfrm>
            <a:off x="2267966" y="4856945"/>
            <a:ext cx="3429300" cy="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41"/>
          <p:cNvSpPr txBox="1"/>
          <p:nvPr/>
        </p:nvSpPr>
        <p:spPr>
          <a:xfrm>
            <a:off x="1397366" y="4679945"/>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4</a:t>
            </a:r>
            <a:endParaRPr/>
          </a:p>
        </p:txBody>
      </p:sp>
      <p:sp>
        <p:nvSpPr>
          <p:cNvPr id="490" name="Google Shape;490;p41"/>
          <p:cNvSpPr/>
          <p:nvPr/>
        </p:nvSpPr>
        <p:spPr>
          <a:xfrm>
            <a:off x="1178214" y="3089891"/>
            <a:ext cx="249900" cy="1902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1"/>
          <p:cNvSpPr txBox="1"/>
          <p:nvPr/>
        </p:nvSpPr>
        <p:spPr>
          <a:xfrm>
            <a:off x="274925" y="3823439"/>
            <a:ext cx="9039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95" name="Shape 495"/>
        <p:cNvGrpSpPr/>
        <p:nvPr/>
      </p:nvGrpSpPr>
      <p:grpSpPr>
        <a:xfrm>
          <a:off x="0" y="0"/>
          <a:ext cx="0" cy="0"/>
          <a:chOff x="0" y="0"/>
          <a:chExt cx="0" cy="0"/>
        </a:xfrm>
      </p:grpSpPr>
      <p:sp>
        <p:nvSpPr>
          <p:cNvPr id="496" name="Google Shape;496;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BSTs in Practice</a:t>
            </a:r>
            <a:endParaRPr/>
          </a:p>
        </p:txBody>
      </p:sp>
      <p:sp>
        <p:nvSpPr>
          <p:cNvPr id="497" name="Google Shape;497;p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build a BST out of the numbers 1, 2, 3, 4, 5, 6, 7.</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Give an example of a sequence of add operations that results in:</a:t>
            </a:r>
            <a:endParaRPr/>
          </a:p>
          <a:p>
            <a:pPr indent="-342900" lvl="0" marL="457200" rtl="0" algn="l">
              <a:spcBef>
                <a:spcPts val="600"/>
              </a:spcBef>
              <a:spcAft>
                <a:spcPts val="0"/>
              </a:spcAft>
              <a:buSzPts val="1800"/>
              <a:buChar char="●"/>
            </a:pPr>
            <a:r>
              <a:rPr lang="en"/>
              <a:t>A spindly tree.</a:t>
            </a:r>
            <a:endParaRPr/>
          </a:p>
          <a:p>
            <a:pPr indent="-342900" lvl="0" marL="457200" rtl="0" algn="l">
              <a:spcBef>
                <a:spcPts val="600"/>
              </a:spcBef>
              <a:spcAft>
                <a:spcPts val="0"/>
              </a:spcAft>
              <a:buSzPts val="1800"/>
              <a:buChar char="●"/>
            </a:pPr>
            <a:r>
              <a:rPr lang="en"/>
              <a:t>A bushy tree.</a:t>
            </a:r>
            <a:endParaRPr/>
          </a:p>
        </p:txBody>
      </p:sp>
      <p:sp>
        <p:nvSpPr>
          <p:cNvPr id="498" name="Google Shape;498;p42"/>
          <p:cNvSpPr/>
          <p:nvPr/>
        </p:nvSpPr>
        <p:spPr>
          <a:xfrm>
            <a:off x="1496470" y="362420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99" name="Google Shape;499;p42"/>
          <p:cNvSpPr/>
          <p:nvPr/>
        </p:nvSpPr>
        <p:spPr>
          <a:xfrm>
            <a:off x="1147640" y="286682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00" name="Google Shape;500;p42"/>
          <p:cNvSpPr/>
          <p:nvPr/>
        </p:nvSpPr>
        <p:spPr>
          <a:xfrm>
            <a:off x="1845299" y="43815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01" name="Google Shape;501;p42"/>
          <p:cNvSpPr/>
          <p:nvPr/>
        </p:nvSpPr>
        <p:spPr>
          <a:xfrm>
            <a:off x="973225" y="24881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02" name="Google Shape;502;p42"/>
          <p:cNvSpPr/>
          <p:nvPr/>
        </p:nvSpPr>
        <p:spPr>
          <a:xfrm>
            <a:off x="1322055" y="324551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03" name="Google Shape;503;p42"/>
          <p:cNvSpPr/>
          <p:nvPr/>
        </p:nvSpPr>
        <p:spPr>
          <a:xfrm>
            <a:off x="1670884" y="400290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04" name="Google Shape;504;p42"/>
          <p:cNvSpPr/>
          <p:nvPr/>
        </p:nvSpPr>
        <p:spPr>
          <a:xfrm>
            <a:off x="2019714" y="476029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505" name="Google Shape;505;p42"/>
          <p:cNvCxnSpPr>
            <a:stCxn id="501" idx="2"/>
            <a:endCxn id="499" idx="0"/>
          </p:cNvCxnSpPr>
          <p:nvPr/>
        </p:nvCxnSpPr>
        <p:spPr>
          <a:xfrm>
            <a:off x="1140175" y="2752425"/>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42"/>
          <p:cNvCxnSpPr>
            <a:stCxn id="502" idx="2"/>
            <a:endCxn id="498" idx="0"/>
          </p:cNvCxnSpPr>
          <p:nvPr/>
        </p:nvCxnSpPr>
        <p:spPr>
          <a:xfrm>
            <a:off x="1489005" y="3509815"/>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42"/>
          <p:cNvCxnSpPr>
            <a:stCxn id="498" idx="2"/>
            <a:endCxn id="503" idx="0"/>
          </p:cNvCxnSpPr>
          <p:nvPr/>
        </p:nvCxnSpPr>
        <p:spPr>
          <a:xfrm>
            <a:off x="1663420" y="3888509"/>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42"/>
          <p:cNvCxnSpPr>
            <a:stCxn id="503" idx="2"/>
            <a:endCxn id="500" idx="0"/>
          </p:cNvCxnSpPr>
          <p:nvPr/>
        </p:nvCxnSpPr>
        <p:spPr>
          <a:xfrm>
            <a:off x="1837834" y="4267204"/>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42"/>
          <p:cNvCxnSpPr>
            <a:stCxn id="500" idx="2"/>
            <a:endCxn id="504" idx="0"/>
          </p:cNvCxnSpPr>
          <p:nvPr/>
        </p:nvCxnSpPr>
        <p:spPr>
          <a:xfrm>
            <a:off x="2012249" y="4645899"/>
            <a:ext cx="174300" cy="1143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42"/>
          <p:cNvSpPr/>
          <p:nvPr/>
        </p:nvSpPr>
        <p:spPr>
          <a:xfrm>
            <a:off x="5974475" y="3265176"/>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11" name="Google Shape;511;p42"/>
          <p:cNvSpPr/>
          <p:nvPr/>
        </p:nvSpPr>
        <p:spPr>
          <a:xfrm>
            <a:off x="5517275" y="36825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12" name="Google Shape;512;p42"/>
          <p:cNvSpPr/>
          <p:nvPr/>
        </p:nvSpPr>
        <p:spPr>
          <a:xfrm>
            <a:off x="6431675" y="36825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13" name="Google Shape;513;p42"/>
          <p:cNvSpPr/>
          <p:nvPr/>
        </p:nvSpPr>
        <p:spPr>
          <a:xfrm>
            <a:off x="5260075" y="41087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14" name="Google Shape;514;p42"/>
          <p:cNvSpPr/>
          <p:nvPr/>
        </p:nvSpPr>
        <p:spPr>
          <a:xfrm>
            <a:off x="5738618"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15" name="Google Shape;515;p42"/>
          <p:cNvSpPr/>
          <p:nvPr/>
        </p:nvSpPr>
        <p:spPr>
          <a:xfrm>
            <a:off x="6181900"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16" name="Google Shape;516;p42"/>
          <p:cNvSpPr/>
          <p:nvPr/>
        </p:nvSpPr>
        <p:spPr>
          <a:xfrm>
            <a:off x="6688864"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517" name="Google Shape;517;p42"/>
          <p:cNvCxnSpPr>
            <a:stCxn id="511" idx="0"/>
            <a:endCxn id="510" idx="2"/>
          </p:cNvCxnSpPr>
          <p:nvPr/>
        </p:nvCxnSpPr>
        <p:spPr>
          <a:xfrm flipH="1" rot="10800000">
            <a:off x="5684225" y="35295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518" name="Google Shape;518;p42"/>
          <p:cNvCxnSpPr>
            <a:stCxn id="512" idx="0"/>
            <a:endCxn id="510" idx="2"/>
          </p:cNvCxnSpPr>
          <p:nvPr/>
        </p:nvCxnSpPr>
        <p:spPr>
          <a:xfrm rot="10800000">
            <a:off x="6141425" y="35295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519" name="Google Shape;519;p42"/>
          <p:cNvCxnSpPr>
            <a:stCxn id="513" idx="0"/>
            <a:endCxn id="511" idx="2"/>
          </p:cNvCxnSpPr>
          <p:nvPr/>
        </p:nvCxnSpPr>
        <p:spPr>
          <a:xfrm flipH="1" rot="10800000">
            <a:off x="5427025" y="3947000"/>
            <a:ext cx="257100" cy="161700"/>
          </a:xfrm>
          <a:prstGeom prst="straightConnector1">
            <a:avLst/>
          </a:prstGeom>
          <a:noFill/>
          <a:ln cap="flat" cmpd="sng" w="19050">
            <a:solidFill>
              <a:srgbClr val="666666"/>
            </a:solidFill>
            <a:prstDash val="solid"/>
            <a:round/>
            <a:headEnd len="med" w="med" type="none"/>
            <a:tailEnd len="med" w="med" type="none"/>
          </a:ln>
        </p:spPr>
      </p:cxnSp>
      <p:cxnSp>
        <p:nvCxnSpPr>
          <p:cNvPr id="520" name="Google Shape;520;p42"/>
          <p:cNvCxnSpPr>
            <a:stCxn id="511" idx="2"/>
            <a:endCxn id="514" idx="0"/>
          </p:cNvCxnSpPr>
          <p:nvPr/>
        </p:nvCxnSpPr>
        <p:spPr>
          <a:xfrm>
            <a:off x="5684225" y="3946874"/>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521" name="Google Shape;521;p42"/>
          <p:cNvCxnSpPr>
            <a:stCxn id="512" idx="2"/>
            <a:endCxn id="515" idx="0"/>
          </p:cNvCxnSpPr>
          <p:nvPr/>
        </p:nvCxnSpPr>
        <p:spPr>
          <a:xfrm flipH="1">
            <a:off x="6348725" y="3946874"/>
            <a:ext cx="249900" cy="167700"/>
          </a:xfrm>
          <a:prstGeom prst="straightConnector1">
            <a:avLst/>
          </a:prstGeom>
          <a:noFill/>
          <a:ln cap="flat" cmpd="sng" w="19050">
            <a:solidFill>
              <a:srgbClr val="666666"/>
            </a:solidFill>
            <a:prstDash val="solid"/>
            <a:round/>
            <a:headEnd len="med" w="med" type="none"/>
            <a:tailEnd len="med" w="med" type="none"/>
          </a:ln>
        </p:spPr>
      </p:cxnSp>
      <p:cxnSp>
        <p:nvCxnSpPr>
          <p:cNvPr id="522" name="Google Shape;522;p42"/>
          <p:cNvCxnSpPr>
            <a:stCxn id="512" idx="2"/>
            <a:endCxn id="516" idx="0"/>
          </p:cNvCxnSpPr>
          <p:nvPr/>
        </p:nvCxnSpPr>
        <p:spPr>
          <a:xfrm>
            <a:off x="6598625" y="3946874"/>
            <a:ext cx="257100" cy="167700"/>
          </a:xfrm>
          <a:prstGeom prst="straightConnector1">
            <a:avLst/>
          </a:prstGeom>
          <a:noFill/>
          <a:ln cap="flat" cmpd="sng" w="19050">
            <a:solidFill>
              <a:srgbClr val="666666"/>
            </a:solidFill>
            <a:prstDash val="solid"/>
            <a:round/>
            <a:headEnd len="med" w="med" type="none"/>
            <a:tailEnd len="med" w="med" type="none"/>
          </a:ln>
        </p:spPr>
      </p:cxnSp>
      <p:cxnSp>
        <p:nvCxnSpPr>
          <p:cNvPr id="523" name="Google Shape;523;p42"/>
          <p:cNvCxnSpPr>
            <a:stCxn id="499" idx="2"/>
            <a:endCxn id="502" idx="0"/>
          </p:cNvCxnSpPr>
          <p:nvPr/>
        </p:nvCxnSpPr>
        <p:spPr>
          <a:xfrm>
            <a:off x="1314590" y="3131120"/>
            <a:ext cx="174300" cy="114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Binary Search Trees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BST Height, Big O vs. Worst Case Big Theta</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a:p>
            <a:pPr indent="0" lvl="0" marL="0" rtl="0" algn="l">
              <a:spcBef>
                <a:spcPts val="600"/>
              </a:spcBef>
              <a:spcAft>
                <a:spcPts val="0"/>
              </a:spcAft>
              <a:buNone/>
            </a:pPr>
            <a:r>
              <a:rPr lang="en">
                <a:solidFill>
                  <a:srgbClr val="B7B7B7"/>
                </a:solidFill>
              </a:rPr>
              <a:t>B-Trees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Splitting Juicy Nodes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Chain Reaction Splitting</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B-Tree Terminology</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Invariants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p:txBody>
      </p:sp>
      <p:sp>
        <p:nvSpPr>
          <p:cNvPr id="173" name="Google Shape;173;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 Height, Big O vs. Worst Case Big Theta</a:t>
            </a:r>
            <a:endParaRPr/>
          </a:p>
        </p:txBody>
      </p:sp>
      <p:sp>
        <p:nvSpPr>
          <p:cNvPr id="174" name="Google Shape;174;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17, CS61B, </a:t>
            </a:r>
            <a:r>
              <a:rPr lang="en"/>
              <a:t>Spring 2024</a:t>
            </a:r>
            <a:endParaRPr/>
          </a:p>
        </p:txBody>
      </p:sp>
      <p:sp>
        <p:nvSpPr>
          <p:cNvPr id="175" name="Google Shape;175;p25"/>
          <p:cNvSpPr txBox="1"/>
          <p:nvPr>
            <p:ph idx="4294967295" type="body"/>
          </p:nvPr>
        </p:nvSpPr>
        <p:spPr>
          <a:xfrm>
            <a:off x="805375" y="402200"/>
            <a:ext cx="2903100" cy="93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Won't cover live, see videos if you're curious.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7" name="Shape 527"/>
        <p:cNvGrpSpPr/>
        <p:nvPr/>
      </p:nvGrpSpPr>
      <p:grpSpPr>
        <a:xfrm>
          <a:off x="0" y="0"/>
          <a:ext cx="0" cy="0"/>
          <a:chOff x="0" y="0"/>
          <a:chExt cx="0" cy="0"/>
        </a:xfrm>
      </p:grpSpPr>
      <p:sp>
        <p:nvSpPr>
          <p:cNvPr id="528" name="Google Shape;528;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BSTs in Practice</a:t>
            </a:r>
            <a:endParaRPr/>
          </a:p>
        </p:txBody>
      </p:sp>
      <p:sp>
        <p:nvSpPr>
          <p:cNvPr id="529" name="Google Shape;529;p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 sequence of add operations that results in:</a:t>
            </a:r>
            <a:endParaRPr/>
          </a:p>
          <a:p>
            <a:pPr indent="-342900" lvl="0" marL="457200" rtl="0" algn="l">
              <a:spcBef>
                <a:spcPts val="600"/>
              </a:spcBef>
              <a:spcAft>
                <a:spcPts val="0"/>
              </a:spcAft>
              <a:buSzPts val="1800"/>
              <a:buChar char="●"/>
            </a:pPr>
            <a:r>
              <a:rPr lang="en"/>
              <a:t>A spindly tree.</a:t>
            </a:r>
            <a:endParaRPr/>
          </a:p>
          <a:p>
            <a:pPr indent="-342900" lvl="1" marL="914400" rtl="0" algn="l">
              <a:spcBef>
                <a:spcPts val="600"/>
              </a:spcBef>
              <a:spcAft>
                <a:spcPts val="0"/>
              </a:spcAft>
              <a:buSzPts val="1800"/>
              <a:buChar char="○"/>
            </a:pPr>
            <a:r>
              <a:rPr lang="en"/>
              <a:t>add(1), add(2), add(3), add(4), add(5), add(6), add(7)</a:t>
            </a:r>
            <a:endParaRPr/>
          </a:p>
          <a:p>
            <a:pPr indent="-342900" lvl="0" marL="457200" rtl="0" algn="l">
              <a:spcBef>
                <a:spcPts val="600"/>
              </a:spcBef>
              <a:spcAft>
                <a:spcPts val="0"/>
              </a:spcAft>
              <a:buSzPts val="1800"/>
              <a:buChar char="●"/>
            </a:pPr>
            <a:r>
              <a:rPr lang="en"/>
              <a:t>A bushy tree.</a:t>
            </a:r>
            <a:endParaRPr/>
          </a:p>
          <a:p>
            <a:pPr indent="-342900" lvl="1" marL="914400" rtl="0" algn="l">
              <a:spcBef>
                <a:spcPts val="600"/>
              </a:spcBef>
              <a:spcAft>
                <a:spcPts val="0"/>
              </a:spcAft>
              <a:buSzPts val="1800"/>
              <a:buChar char="○"/>
            </a:pPr>
            <a:r>
              <a:rPr lang="en"/>
              <a:t>add(4), add(2), add(1), add(3), add(6), add(5), add(7)</a:t>
            </a:r>
            <a:endParaRPr/>
          </a:p>
        </p:txBody>
      </p:sp>
      <p:sp>
        <p:nvSpPr>
          <p:cNvPr id="530" name="Google Shape;530;p43"/>
          <p:cNvSpPr/>
          <p:nvPr/>
        </p:nvSpPr>
        <p:spPr>
          <a:xfrm>
            <a:off x="5974475" y="3265176"/>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31" name="Google Shape;531;p43"/>
          <p:cNvSpPr/>
          <p:nvPr/>
        </p:nvSpPr>
        <p:spPr>
          <a:xfrm>
            <a:off x="5517275" y="36825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32" name="Google Shape;532;p43"/>
          <p:cNvSpPr/>
          <p:nvPr/>
        </p:nvSpPr>
        <p:spPr>
          <a:xfrm>
            <a:off x="6431675" y="36825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33" name="Google Shape;533;p43"/>
          <p:cNvSpPr/>
          <p:nvPr/>
        </p:nvSpPr>
        <p:spPr>
          <a:xfrm>
            <a:off x="5260075" y="41087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34" name="Google Shape;534;p43"/>
          <p:cNvSpPr/>
          <p:nvPr/>
        </p:nvSpPr>
        <p:spPr>
          <a:xfrm>
            <a:off x="5738618"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35" name="Google Shape;535;p43"/>
          <p:cNvSpPr/>
          <p:nvPr/>
        </p:nvSpPr>
        <p:spPr>
          <a:xfrm>
            <a:off x="6181900"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36" name="Google Shape;536;p43"/>
          <p:cNvSpPr/>
          <p:nvPr/>
        </p:nvSpPr>
        <p:spPr>
          <a:xfrm>
            <a:off x="6688864"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537" name="Google Shape;537;p43"/>
          <p:cNvCxnSpPr>
            <a:stCxn id="531" idx="0"/>
            <a:endCxn id="530" idx="2"/>
          </p:cNvCxnSpPr>
          <p:nvPr/>
        </p:nvCxnSpPr>
        <p:spPr>
          <a:xfrm flipH="1" rot="10800000">
            <a:off x="5684225" y="35295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538" name="Google Shape;538;p43"/>
          <p:cNvCxnSpPr>
            <a:stCxn id="532" idx="0"/>
            <a:endCxn id="530" idx="2"/>
          </p:cNvCxnSpPr>
          <p:nvPr/>
        </p:nvCxnSpPr>
        <p:spPr>
          <a:xfrm rot="10800000">
            <a:off x="6141425" y="35295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539" name="Google Shape;539;p43"/>
          <p:cNvCxnSpPr>
            <a:stCxn id="533" idx="0"/>
            <a:endCxn id="531" idx="2"/>
          </p:cNvCxnSpPr>
          <p:nvPr/>
        </p:nvCxnSpPr>
        <p:spPr>
          <a:xfrm flipH="1" rot="10800000">
            <a:off x="5427025" y="3947000"/>
            <a:ext cx="257100" cy="161700"/>
          </a:xfrm>
          <a:prstGeom prst="straightConnector1">
            <a:avLst/>
          </a:prstGeom>
          <a:noFill/>
          <a:ln cap="flat" cmpd="sng" w="19050">
            <a:solidFill>
              <a:srgbClr val="666666"/>
            </a:solidFill>
            <a:prstDash val="solid"/>
            <a:round/>
            <a:headEnd len="med" w="med" type="none"/>
            <a:tailEnd len="med" w="med" type="none"/>
          </a:ln>
        </p:spPr>
      </p:cxnSp>
      <p:cxnSp>
        <p:nvCxnSpPr>
          <p:cNvPr id="540" name="Google Shape;540;p43"/>
          <p:cNvCxnSpPr>
            <a:stCxn id="531" idx="2"/>
            <a:endCxn id="534" idx="0"/>
          </p:cNvCxnSpPr>
          <p:nvPr/>
        </p:nvCxnSpPr>
        <p:spPr>
          <a:xfrm>
            <a:off x="5684225" y="3946874"/>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541" name="Google Shape;541;p43"/>
          <p:cNvCxnSpPr>
            <a:stCxn id="532" idx="2"/>
            <a:endCxn id="535" idx="0"/>
          </p:cNvCxnSpPr>
          <p:nvPr/>
        </p:nvCxnSpPr>
        <p:spPr>
          <a:xfrm flipH="1">
            <a:off x="6348725" y="3946874"/>
            <a:ext cx="249900" cy="167700"/>
          </a:xfrm>
          <a:prstGeom prst="straightConnector1">
            <a:avLst/>
          </a:prstGeom>
          <a:noFill/>
          <a:ln cap="flat" cmpd="sng" w="19050">
            <a:solidFill>
              <a:srgbClr val="666666"/>
            </a:solidFill>
            <a:prstDash val="solid"/>
            <a:round/>
            <a:headEnd len="med" w="med" type="none"/>
            <a:tailEnd len="med" w="med" type="none"/>
          </a:ln>
        </p:spPr>
      </p:cxnSp>
      <p:cxnSp>
        <p:nvCxnSpPr>
          <p:cNvPr id="542" name="Google Shape;542;p43"/>
          <p:cNvCxnSpPr>
            <a:stCxn id="532" idx="2"/>
            <a:endCxn id="536" idx="0"/>
          </p:cNvCxnSpPr>
          <p:nvPr/>
        </p:nvCxnSpPr>
        <p:spPr>
          <a:xfrm>
            <a:off x="6598625" y="3946874"/>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543" name="Google Shape;543;p43"/>
          <p:cNvSpPr/>
          <p:nvPr/>
        </p:nvSpPr>
        <p:spPr>
          <a:xfrm>
            <a:off x="1496470" y="362420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44" name="Google Shape;544;p43"/>
          <p:cNvSpPr/>
          <p:nvPr/>
        </p:nvSpPr>
        <p:spPr>
          <a:xfrm>
            <a:off x="1147640" y="286682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45" name="Google Shape;545;p43"/>
          <p:cNvSpPr/>
          <p:nvPr/>
        </p:nvSpPr>
        <p:spPr>
          <a:xfrm>
            <a:off x="1845299" y="43815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46" name="Google Shape;546;p43"/>
          <p:cNvSpPr/>
          <p:nvPr/>
        </p:nvSpPr>
        <p:spPr>
          <a:xfrm>
            <a:off x="973225" y="24881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47" name="Google Shape;547;p43"/>
          <p:cNvSpPr/>
          <p:nvPr/>
        </p:nvSpPr>
        <p:spPr>
          <a:xfrm>
            <a:off x="1322055" y="324551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48" name="Google Shape;548;p43"/>
          <p:cNvSpPr/>
          <p:nvPr/>
        </p:nvSpPr>
        <p:spPr>
          <a:xfrm>
            <a:off x="1670884" y="400290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49" name="Google Shape;549;p43"/>
          <p:cNvSpPr/>
          <p:nvPr/>
        </p:nvSpPr>
        <p:spPr>
          <a:xfrm>
            <a:off x="2019714" y="476029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550" name="Google Shape;550;p43"/>
          <p:cNvCxnSpPr>
            <a:stCxn id="546" idx="2"/>
            <a:endCxn id="544" idx="0"/>
          </p:cNvCxnSpPr>
          <p:nvPr/>
        </p:nvCxnSpPr>
        <p:spPr>
          <a:xfrm>
            <a:off x="1140175" y="2752425"/>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43"/>
          <p:cNvCxnSpPr>
            <a:stCxn id="544" idx="2"/>
            <a:endCxn id="547" idx="0"/>
          </p:cNvCxnSpPr>
          <p:nvPr/>
        </p:nvCxnSpPr>
        <p:spPr>
          <a:xfrm>
            <a:off x="1314590" y="3131120"/>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43"/>
          <p:cNvCxnSpPr>
            <a:stCxn id="547" idx="2"/>
            <a:endCxn id="543" idx="0"/>
          </p:cNvCxnSpPr>
          <p:nvPr/>
        </p:nvCxnSpPr>
        <p:spPr>
          <a:xfrm>
            <a:off x="1489005" y="3509815"/>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43"/>
          <p:cNvCxnSpPr>
            <a:stCxn id="543" idx="2"/>
            <a:endCxn id="548" idx="0"/>
          </p:cNvCxnSpPr>
          <p:nvPr/>
        </p:nvCxnSpPr>
        <p:spPr>
          <a:xfrm>
            <a:off x="1663420" y="3888509"/>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43"/>
          <p:cNvCxnSpPr>
            <a:stCxn id="548" idx="2"/>
            <a:endCxn id="545" idx="0"/>
          </p:cNvCxnSpPr>
          <p:nvPr/>
        </p:nvCxnSpPr>
        <p:spPr>
          <a:xfrm>
            <a:off x="1837834" y="4267204"/>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43"/>
          <p:cNvCxnSpPr>
            <a:stCxn id="545" idx="2"/>
            <a:endCxn id="549" idx="0"/>
          </p:cNvCxnSpPr>
          <p:nvPr/>
        </p:nvCxnSpPr>
        <p:spPr>
          <a:xfrm>
            <a:off x="2012249" y="4645899"/>
            <a:ext cx="174300" cy="114300"/>
          </a:xfrm>
          <a:prstGeom prst="straightConnector1">
            <a:avLst/>
          </a:prstGeom>
          <a:noFill/>
          <a:ln cap="flat" cmpd="sng" w="9525">
            <a:solidFill>
              <a:schemeClr val="dk2"/>
            </a:solidFill>
            <a:prstDash val="solid"/>
            <a:round/>
            <a:headEnd len="med" w="med" type="none"/>
            <a:tailEnd len="med" w="med" type="none"/>
          </a:ln>
        </p:spPr>
      </p:cxnSp>
      <p:sp>
        <p:nvSpPr>
          <p:cNvPr id="556" name="Google Shape;556;p43"/>
          <p:cNvSpPr txBox="1"/>
          <p:nvPr/>
        </p:nvSpPr>
        <p:spPr>
          <a:xfrm>
            <a:off x="2233450" y="3415875"/>
            <a:ext cx="20298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6</a:t>
            </a:r>
            <a:endParaRPr/>
          </a:p>
          <a:p>
            <a:pPr indent="0" lvl="0" marL="0" rtl="0" algn="l">
              <a:spcBef>
                <a:spcPts val="0"/>
              </a:spcBef>
              <a:spcAft>
                <a:spcPts val="0"/>
              </a:spcAft>
              <a:buNone/>
            </a:pPr>
            <a:r>
              <a:rPr lang="en"/>
              <a:t>Average Depth: 3</a:t>
            </a:r>
            <a:endParaRPr/>
          </a:p>
        </p:txBody>
      </p:sp>
      <p:sp>
        <p:nvSpPr>
          <p:cNvPr id="557" name="Google Shape;557;p43"/>
          <p:cNvSpPr txBox="1"/>
          <p:nvPr/>
        </p:nvSpPr>
        <p:spPr>
          <a:xfrm>
            <a:off x="6971525" y="3415875"/>
            <a:ext cx="20298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2</a:t>
            </a:r>
            <a:endParaRPr/>
          </a:p>
          <a:p>
            <a:pPr indent="0" lvl="0" marL="0" rtl="0" algn="l">
              <a:spcBef>
                <a:spcPts val="0"/>
              </a:spcBef>
              <a:spcAft>
                <a:spcPts val="0"/>
              </a:spcAft>
              <a:buNone/>
            </a:pPr>
            <a:r>
              <a:rPr lang="en"/>
              <a:t>Average Depth: 1.43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Question: What about Real World BSTs?</a:t>
            </a:r>
            <a:endParaRPr/>
          </a:p>
        </p:txBody>
      </p:sp>
      <p:sp>
        <p:nvSpPr>
          <p:cNvPr id="563" name="Google Shape;563;p4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BSTs have:</a:t>
            </a:r>
            <a:endParaRPr/>
          </a:p>
          <a:p>
            <a:pPr indent="-342900" lvl="0" marL="457200" rtl="0" algn="l">
              <a:spcBef>
                <a:spcPts val="600"/>
              </a:spcBef>
              <a:spcAft>
                <a:spcPts val="0"/>
              </a:spcAft>
              <a:buSzPts val="1800"/>
              <a:buChar char="●"/>
            </a:pPr>
            <a:r>
              <a:rPr lang="en"/>
              <a:t>Worst case Θ(N) height.</a:t>
            </a:r>
            <a:endParaRPr/>
          </a:p>
          <a:p>
            <a:pPr indent="-342900" lvl="0" marL="457200" rtl="0" algn="l">
              <a:spcBef>
                <a:spcPts val="600"/>
              </a:spcBef>
              <a:spcAft>
                <a:spcPts val="0"/>
              </a:spcAft>
              <a:buSzPts val="1800"/>
              <a:buChar char="●"/>
            </a:pPr>
            <a:r>
              <a:rPr lang="en"/>
              <a:t>Best case Θ(log N) height.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but what about trees that you’d build during real world applications?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One way to approximate this is to consider randomized BSTs.</a:t>
            </a:r>
            <a:endParaRPr/>
          </a:p>
          <a:p>
            <a:pPr indent="0" lvl="0" marL="0" rtl="0" algn="l">
              <a:spcBef>
                <a:spcPts val="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Trees Built from Random Inserts</a:t>
            </a:r>
            <a:endParaRPr/>
          </a:p>
        </p:txBody>
      </p:sp>
      <p:sp>
        <p:nvSpPr>
          <p:cNvPr id="569" name="Google Shape;569;p4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200"/>
              <a:t>Video courtesy of Kevin Wayne (Princeton University)</a:t>
            </a:r>
            <a:endParaRPr sz="1200"/>
          </a:p>
          <a:p>
            <a:pPr indent="0" lvl="0" marL="0" rtl="0" algn="l">
              <a:spcBef>
                <a:spcPts val="600"/>
              </a:spcBef>
              <a:spcAft>
                <a:spcPts val="0"/>
              </a:spcAft>
              <a:buNone/>
            </a:pPr>
            <a:r>
              <a:t/>
            </a:r>
            <a:endParaRPr/>
          </a:p>
        </p:txBody>
      </p:sp>
      <p:sp>
        <p:nvSpPr>
          <p:cNvPr id="570" name="Google Shape;570;p45"/>
          <p:cNvSpPr txBox="1"/>
          <p:nvPr/>
        </p:nvSpPr>
        <p:spPr>
          <a:xfrm>
            <a:off x="248775" y="4149025"/>
            <a:ext cx="8706900" cy="4953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b="1" lang="en" sz="2000">
                <a:solidFill>
                  <a:schemeClr val="dk1"/>
                </a:solidFill>
                <a:latin typeface="Calibri"/>
                <a:ea typeface="Calibri"/>
                <a:cs typeface="Calibri"/>
                <a:sym typeface="Calibri"/>
              </a:rPr>
              <a:t>Nice Property</a:t>
            </a:r>
            <a:r>
              <a:rPr lang="en" sz="2000">
                <a:solidFill>
                  <a:schemeClr val="dk1"/>
                </a:solidFill>
                <a:latin typeface="Calibri"/>
                <a:ea typeface="Calibri"/>
                <a:cs typeface="Calibri"/>
                <a:sym typeface="Calibri"/>
              </a:rPr>
              <a:t>. Random trees have Θ(log N) average depth and height.</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 other words: Random trees are bushy, not spindly.</a:t>
            </a:r>
            <a:endParaRPr sz="2000">
              <a:solidFill>
                <a:schemeClr val="dk1"/>
              </a:solidFill>
              <a:latin typeface="Calibri"/>
              <a:ea typeface="Calibri"/>
              <a:cs typeface="Calibri"/>
              <a:sym typeface="Calibri"/>
            </a:endParaRPr>
          </a:p>
        </p:txBody>
      </p:sp>
      <p:pic>
        <p:nvPicPr>
          <p:cNvPr id="571" name="Google Shape;571;p45" title="[B Trees, Video 2] - BST Performance">
            <a:hlinkClick r:id="rId3"/>
          </p:cNvPr>
          <p:cNvPicPr preferRelativeResize="0"/>
          <p:nvPr/>
        </p:nvPicPr>
        <p:blipFill>
          <a:blip r:embed="rId4">
            <a:alphaModFix/>
          </a:blip>
          <a:stretch>
            <a:fillRect/>
          </a:stretch>
        </p:blipFill>
        <p:spPr>
          <a:xfrm>
            <a:off x="1263400" y="430101"/>
            <a:ext cx="6617225" cy="37221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Randomized Trees:</a:t>
            </a:r>
            <a:r>
              <a:rPr lang="en"/>
              <a:t> Mathematical Analysis</a:t>
            </a:r>
            <a:endParaRPr/>
          </a:p>
        </p:txBody>
      </p:sp>
      <p:sp>
        <p:nvSpPr>
          <p:cNvPr id="577" name="Google Shape;577;p4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Average Depth</a:t>
            </a:r>
            <a:r>
              <a:rPr b="1" lang="en"/>
              <a:t>. </a:t>
            </a:r>
            <a:r>
              <a:rPr lang="en"/>
              <a:t>If N distinct keys are inserted into a BST, the expected average depth is ~ 2 ln N = Θ(log N).</a:t>
            </a:r>
            <a:endParaRPr/>
          </a:p>
          <a:p>
            <a:pPr indent="-342900" lvl="0" marL="457200" rtl="0" algn="l">
              <a:spcBef>
                <a:spcPts val="600"/>
              </a:spcBef>
              <a:spcAft>
                <a:spcPts val="0"/>
              </a:spcAft>
              <a:buSzPts val="1800"/>
              <a:buChar char="●"/>
            </a:pPr>
            <a:r>
              <a:rPr lang="en"/>
              <a:t>Thus, average runtime for contains operation is Θ(log N) on a tree built with random inserts.</a:t>
            </a:r>
            <a:endParaRPr/>
          </a:p>
          <a:p>
            <a:pPr indent="-342900" lvl="0" marL="457200" rtl="0" algn="l">
              <a:spcBef>
                <a:spcPts val="600"/>
              </a:spcBef>
              <a:spcAft>
                <a:spcPts val="0"/>
              </a:spcAft>
              <a:buSzPts val="1800"/>
              <a:buChar char="●"/>
            </a:pPr>
            <a:r>
              <a:rPr lang="en"/>
              <a:t>Will discuss this proof briefly closer to the end of this course.</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Tree Height. </a:t>
            </a:r>
            <a:r>
              <a:rPr lang="en"/>
              <a:t>If N distinct keys are inserted in random order, expected tree height is ~ 4.311 ln N </a:t>
            </a:r>
            <a:r>
              <a:rPr lang="en" u="sng">
                <a:solidFill>
                  <a:schemeClr val="hlink"/>
                </a:solidFill>
                <a:hlinkClick r:id="rId3"/>
              </a:rPr>
              <a:t>(see Reed, 2003)</a:t>
            </a:r>
            <a:r>
              <a:rPr lang="en"/>
              <a:t>.</a:t>
            </a:r>
            <a:endParaRPr/>
          </a:p>
          <a:p>
            <a:pPr indent="-342900" lvl="0" marL="457200" rtl="0" algn="l">
              <a:spcBef>
                <a:spcPts val="600"/>
              </a:spcBef>
              <a:spcAft>
                <a:spcPts val="0"/>
              </a:spcAft>
              <a:buSzPts val="1800"/>
              <a:buChar char="●"/>
            </a:pPr>
            <a:r>
              <a:rPr lang="en"/>
              <a:t>Thus, worst case runtime for contains operation is Θ(log N) on a tree built with random inserts.</a:t>
            </a:r>
            <a:endParaRPr/>
          </a:p>
          <a:p>
            <a:pPr indent="-342900" lvl="0" marL="457200" rtl="0" algn="l">
              <a:spcBef>
                <a:spcPts val="600"/>
              </a:spcBef>
              <a:spcAft>
                <a:spcPts val="0"/>
              </a:spcAft>
              <a:buSzPts val="1800"/>
              <a:buChar char="●"/>
            </a:pPr>
            <a:r>
              <a:rPr lang="en"/>
              <a:t>Proof is well beyond the scope of the course (and is 27 pages long!).</a:t>
            </a:r>
            <a:endParaRPr/>
          </a:p>
          <a:p>
            <a:pPr indent="0" lvl="0" marL="0" rtl="0" algn="l">
              <a:spcBef>
                <a:spcPts val="600"/>
              </a:spcBef>
              <a:spcAft>
                <a:spcPts val="0"/>
              </a:spcAft>
              <a:buNone/>
            </a:pPr>
            <a:r>
              <a:t/>
            </a:r>
            <a:endParaRPr b="1"/>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78" name="Google Shape;578;p46"/>
          <p:cNvSpPr txBox="1"/>
          <p:nvPr/>
        </p:nvSpPr>
        <p:spPr>
          <a:xfrm>
            <a:off x="269725" y="4711925"/>
            <a:ext cx="83328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 is the same thing as Big Theta, but you don’t drop the multiplicative constants.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0" st="0"/>
                                            </p:txEl>
                                          </p:spTgt>
                                        </p:tgtEl>
                                        <p:attrNameLst>
                                          <p:attrName>style.visibility</p:attrName>
                                        </p:attrNameLst>
                                      </p:cBhvr>
                                      <p:to>
                                        <p:strVal val="visible"/>
                                      </p:to>
                                    </p:set>
                                    <p:animEffect filter="fade" transition="in">
                                      <p:cBhvr>
                                        <p:cTn dur="1"/>
                                        <p:tgtEl>
                                          <p:spTgt spid="5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 st="1"/>
                                            </p:txEl>
                                          </p:spTgt>
                                        </p:tgtEl>
                                        <p:attrNameLst>
                                          <p:attrName>style.visibility</p:attrName>
                                        </p:attrNameLst>
                                      </p:cBhvr>
                                      <p:to>
                                        <p:strVal val="visible"/>
                                      </p:to>
                                    </p:set>
                                    <p:animEffect filter="fade" transition="in">
                                      <p:cBhvr>
                                        <p:cTn dur="1"/>
                                        <p:tgtEl>
                                          <p:spTgt spid="5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2" st="2"/>
                                            </p:txEl>
                                          </p:spTgt>
                                        </p:tgtEl>
                                        <p:attrNameLst>
                                          <p:attrName>style.visibility</p:attrName>
                                        </p:attrNameLst>
                                      </p:cBhvr>
                                      <p:to>
                                        <p:strVal val="visible"/>
                                      </p:to>
                                    </p:set>
                                    <p:animEffect filter="fade" transition="in">
                                      <p:cBhvr>
                                        <p:cTn dur="1"/>
                                        <p:tgtEl>
                                          <p:spTgt spid="5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3" st="3"/>
                                            </p:txEl>
                                          </p:spTgt>
                                        </p:tgtEl>
                                        <p:attrNameLst>
                                          <p:attrName>style.visibility</p:attrName>
                                        </p:attrNameLst>
                                      </p:cBhvr>
                                      <p:to>
                                        <p:strVal val="visible"/>
                                      </p:to>
                                    </p:set>
                                    <p:animEffect filter="fade" transition="in">
                                      <p:cBhvr>
                                        <p:cTn dur="1"/>
                                        <p:tgtEl>
                                          <p:spTgt spid="5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4" st="4"/>
                                            </p:txEl>
                                          </p:spTgt>
                                        </p:tgtEl>
                                        <p:attrNameLst>
                                          <p:attrName>style.visibility</p:attrName>
                                        </p:attrNameLst>
                                      </p:cBhvr>
                                      <p:to>
                                        <p:strVal val="visible"/>
                                      </p:to>
                                    </p:set>
                                    <p:animEffect filter="fade" transition="in">
                                      <p:cBhvr>
                                        <p:cTn dur="1"/>
                                        <p:tgtEl>
                                          <p:spTgt spid="5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5" st="5"/>
                                            </p:txEl>
                                          </p:spTgt>
                                        </p:tgtEl>
                                        <p:attrNameLst>
                                          <p:attrName>style.visibility</p:attrName>
                                        </p:attrNameLst>
                                      </p:cBhvr>
                                      <p:to>
                                        <p:strVal val="visible"/>
                                      </p:to>
                                    </p:set>
                                    <p:animEffect filter="fade" transition="in">
                                      <p:cBhvr>
                                        <p:cTn dur="1"/>
                                        <p:tgtEl>
                                          <p:spTgt spid="5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6" st="6"/>
                                            </p:txEl>
                                          </p:spTgt>
                                        </p:tgtEl>
                                        <p:attrNameLst>
                                          <p:attrName>style.visibility</p:attrName>
                                        </p:attrNameLst>
                                      </p:cBhvr>
                                      <p:to>
                                        <p:strVal val="visible"/>
                                      </p:to>
                                    </p:set>
                                    <p:animEffect filter="fade" transition="in">
                                      <p:cBhvr>
                                        <p:cTn dur="1"/>
                                        <p:tgtEl>
                                          <p:spTgt spid="5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7" st="7"/>
                                            </p:txEl>
                                          </p:spTgt>
                                        </p:tgtEl>
                                        <p:attrNameLst>
                                          <p:attrName>style.visibility</p:attrName>
                                        </p:attrNameLst>
                                      </p:cBhvr>
                                      <p:to>
                                        <p:strVal val="visible"/>
                                      </p:to>
                                    </p:set>
                                    <p:animEffect filter="fade" transition="in">
                                      <p:cBhvr>
                                        <p:cTn dur="1"/>
                                        <p:tgtEl>
                                          <p:spTgt spid="5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8" st="8"/>
                                            </p:txEl>
                                          </p:spTgt>
                                        </p:tgtEl>
                                        <p:attrNameLst>
                                          <p:attrName>style.visibility</p:attrName>
                                        </p:attrNameLst>
                                      </p:cBhvr>
                                      <p:to>
                                        <p:strVal val="visible"/>
                                      </p:to>
                                    </p:set>
                                    <p:animEffect filter="fade" transition="in">
                                      <p:cBhvr>
                                        <p:cTn dur="1"/>
                                        <p:tgtEl>
                                          <p:spTgt spid="57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9" st="9"/>
                                            </p:txEl>
                                          </p:spTgt>
                                        </p:tgtEl>
                                        <p:attrNameLst>
                                          <p:attrName>style.visibility</p:attrName>
                                        </p:attrNameLst>
                                      </p:cBhvr>
                                      <p:to>
                                        <p:strVal val="visible"/>
                                      </p:to>
                                    </p:set>
                                    <p:animEffect filter="fade" transition="in">
                                      <p:cBhvr>
                                        <p:cTn dur="1"/>
                                        <p:tgtEl>
                                          <p:spTgt spid="57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0" st="10"/>
                                            </p:txEl>
                                          </p:spTgt>
                                        </p:tgtEl>
                                        <p:attrNameLst>
                                          <p:attrName>style.visibility</p:attrName>
                                        </p:attrNameLst>
                                      </p:cBhvr>
                                      <p:to>
                                        <p:strVal val="visible"/>
                                      </p:to>
                                    </p:set>
                                    <p:animEffect filter="fade" transition="in">
                                      <p:cBhvr>
                                        <p:cTn dur="1"/>
                                        <p:tgtEl>
                                          <p:spTgt spid="57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1" st="11"/>
                                            </p:txEl>
                                          </p:spTgt>
                                        </p:tgtEl>
                                        <p:attrNameLst>
                                          <p:attrName>style.visibility</p:attrName>
                                        </p:attrNameLst>
                                      </p:cBhvr>
                                      <p:to>
                                        <p:strVal val="visible"/>
                                      </p:to>
                                    </p:set>
                                    <p:animEffect filter="fade" transition="in">
                                      <p:cBhvr>
                                        <p:cTn dur="1"/>
                                        <p:tgtEl>
                                          <p:spTgt spid="57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Question: What about Real World BSTs?</a:t>
            </a:r>
            <a:endParaRPr/>
          </a:p>
        </p:txBody>
      </p:sp>
      <p:sp>
        <p:nvSpPr>
          <p:cNvPr id="584" name="Google Shape;584;p4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BSTs have:</a:t>
            </a:r>
            <a:endParaRPr/>
          </a:p>
          <a:p>
            <a:pPr indent="-342900" lvl="0" marL="457200" rtl="0" algn="l">
              <a:spcBef>
                <a:spcPts val="600"/>
              </a:spcBef>
              <a:spcAft>
                <a:spcPts val="0"/>
              </a:spcAft>
              <a:buSzPts val="1800"/>
              <a:buChar char="●"/>
            </a:pPr>
            <a:r>
              <a:rPr lang="en"/>
              <a:t>Worst case Θ(N) height.</a:t>
            </a:r>
            <a:endParaRPr/>
          </a:p>
          <a:p>
            <a:pPr indent="-342900" lvl="0" marL="457200" rtl="0" algn="l">
              <a:spcBef>
                <a:spcPts val="600"/>
              </a:spcBef>
              <a:spcAft>
                <a:spcPts val="0"/>
              </a:spcAft>
              <a:buSzPts val="1800"/>
              <a:buChar char="●"/>
            </a:pPr>
            <a:r>
              <a:rPr lang="en"/>
              <a:t>Best case Θ(log N) height.</a:t>
            </a:r>
            <a:endParaRPr/>
          </a:p>
          <a:p>
            <a:pPr indent="-342900" lvl="0" marL="457200" rtl="0" algn="l">
              <a:spcBef>
                <a:spcPts val="600"/>
              </a:spcBef>
              <a:spcAft>
                <a:spcPts val="0"/>
              </a:spcAft>
              <a:buSzPts val="1800"/>
              <a:buChar char="●"/>
            </a:pPr>
            <a:r>
              <a:rPr lang="en"/>
              <a:t>Θ(log N) height if constructed via random inserts.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real world applications we expect both insertion and deletion.</a:t>
            </a:r>
            <a:endParaRPr/>
          </a:p>
          <a:p>
            <a:pPr indent="-342900" lvl="0" marL="457200" rtl="0" algn="l">
              <a:spcBef>
                <a:spcPts val="600"/>
              </a:spcBef>
              <a:spcAft>
                <a:spcPts val="0"/>
              </a:spcAft>
              <a:buSzPts val="1800"/>
              <a:buChar char="●"/>
            </a:pPr>
            <a:r>
              <a:rPr lang="en"/>
              <a:t>See (IMO really interesting!) extra slides for more on simulations of trees including deletion.</a:t>
            </a:r>
            <a:endParaRPr/>
          </a:p>
          <a:p>
            <a:pPr indent="-342900" lvl="0" marL="457200" rtl="0" algn="l">
              <a:spcBef>
                <a:spcPts val="600"/>
              </a:spcBef>
              <a:spcAft>
                <a:spcPts val="0"/>
              </a:spcAft>
              <a:buSzPts val="1800"/>
              <a:buChar char="●"/>
            </a:pPr>
            <a:r>
              <a:rPr lang="en"/>
              <a:t>Can show that random trees including deletion are still Θ(log N) height (if you randomly pick between predecessor and successor when deleting).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88" name="Shape 588"/>
        <p:cNvGrpSpPr/>
        <p:nvPr/>
      </p:nvGrpSpPr>
      <p:grpSpPr>
        <a:xfrm>
          <a:off x="0" y="0"/>
          <a:ext cx="0" cy="0"/>
          <a:chOff x="0" y="0"/>
          <a:chExt cx="0" cy="0"/>
        </a:xfrm>
      </p:grpSpPr>
      <p:sp>
        <p:nvSpPr>
          <p:cNvPr id="589" name="Google Shape;589;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News and Bad News</a:t>
            </a:r>
            <a:endParaRPr/>
          </a:p>
        </p:txBody>
      </p:sp>
      <p:sp>
        <p:nvSpPr>
          <p:cNvPr id="590" name="Google Shape;590;p4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Good news: BSTs have great performance if we insert items randomly. Performance is Θ(log N) per operation.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Bad News: We can’t always insert our items in a random order. Why?</a:t>
            </a:r>
            <a:endParaRPr/>
          </a:p>
        </p:txBody>
      </p:sp>
      <p:sp>
        <p:nvSpPr>
          <p:cNvPr id="591" name="Google Shape;591;p48"/>
          <p:cNvSpPr/>
          <p:nvPr/>
        </p:nvSpPr>
        <p:spPr>
          <a:xfrm>
            <a:off x="5649368" y="27409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592" name="Google Shape;592;p48"/>
          <p:cNvSpPr/>
          <p:nvPr/>
        </p:nvSpPr>
        <p:spPr>
          <a:xfrm>
            <a:off x="5235080" y="32853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593" name="Google Shape;593;p48"/>
          <p:cNvSpPr/>
          <p:nvPr/>
        </p:nvSpPr>
        <p:spPr>
          <a:xfrm>
            <a:off x="6064756" y="32853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594" name="Google Shape;594;p48"/>
          <p:cNvCxnSpPr>
            <a:stCxn id="592" idx="0"/>
            <a:endCxn id="591" idx="2"/>
          </p:cNvCxnSpPr>
          <p:nvPr/>
        </p:nvCxnSpPr>
        <p:spPr>
          <a:xfrm flipH="1" rot="10800000">
            <a:off x="5480330" y="30657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95" name="Google Shape;595;p48"/>
          <p:cNvCxnSpPr>
            <a:stCxn id="593" idx="0"/>
            <a:endCxn id="591" idx="2"/>
          </p:cNvCxnSpPr>
          <p:nvPr/>
        </p:nvCxnSpPr>
        <p:spPr>
          <a:xfrm rot="10800000">
            <a:off x="5894506" y="30657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96" name="Google Shape;596;p48"/>
          <p:cNvSpPr/>
          <p:nvPr/>
        </p:nvSpPr>
        <p:spPr>
          <a:xfrm>
            <a:off x="7375542" y="27409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597" name="Google Shape;597;p48"/>
          <p:cNvSpPr/>
          <p:nvPr/>
        </p:nvSpPr>
        <p:spPr>
          <a:xfrm>
            <a:off x="7009004" y="3285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598" name="Google Shape;598;p48"/>
          <p:cNvSpPr/>
          <p:nvPr/>
        </p:nvSpPr>
        <p:spPr>
          <a:xfrm>
            <a:off x="7818280" y="3285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599" name="Google Shape;599;p48"/>
          <p:cNvCxnSpPr>
            <a:stCxn id="597" idx="0"/>
            <a:endCxn id="596" idx="2"/>
          </p:cNvCxnSpPr>
          <p:nvPr/>
        </p:nvCxnSpPr>
        <p:spPr>
          <a:xfrm flipH="1" rot="10800000">
            <a:off x="7254254" y="30657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00" name="Google Shape;600;p48"/>
          <p:cNvCxnSpPr>
            <a:stCxn id="598" idx="0"/>
            <a:endCxn id="596" idx="2"/>
          </p:cNvCxnSpPr>
          <p:nvPr/>
        </p:nvCxnSpPr>
        <p:spPr>
          <a:xfrm rot="10800000">
            <a:off x="7620730" y="30657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601" name="Google Shape;601;p48"/>
          <p:cNvSpPr/>
          <p:nvPr/>
        </p:nvSpPr>
        <p:spPr>
          <a:xfrm>
            <a:off x="6506132" y="21442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602" name="Google Shape;602;p48"/>
          <p:cNvCxnSpPr>
            <a:stCxn id="601" idx="2"/>
            <a:endCxn id="591" idx="0"/>
          </p:cNvCxnSpPr>
          <p:nvPr/>
        </p:nvCxnSpPr>
        <p:spPr>
          <a:xfrm flipH="1">
            <a:off x="5894582" y="24691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03" name="Google Shape;603;p48"/>
          <p:cNvCxnSpPr>
            <a:stCxn id="601" idx="2"/>
            <a:endCxn id="596" idx="0"/>
          </p:cNvCxnSpPr>
          <p:nvPr/>
        </p:nvCxnSpPr>
        <p:spPr>
          <a:xfrm>
            <a:off x="6751382" y="2469100"/>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604" name="Google Shape;604;p48"/>
          <p:cNvGrpSpPr/>
          <p:nvPr/>
        </p:nvGrpSpPr>
        <p:grpSpPr>
          <a:xfrm>
            <a:off x="8063530" y="3610283"/>
            <a:ext cx="540353" cy="485613"/>
            <a:chOff x="8063530" y="3534083"/>
            <a:chExt cx="540353" cy="485613"/>
          </a:xfrm>
        </p:grpSpPr>
        <p:sp>
          <p:nvSpPr>
            <p:cNvPr id="605" name="Google Shape;605;p48"/>
            <p:cNvSpPr/>
            <p:nvPr/>
          </p:nvSpPr>
          <p:spPr>
            <a:xfrm>
              <a:off x="8113684" y="3694796"/>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cxnSp>
          <p:nvCxnSpPr>
            <p:cNvPr id="606" name="Google Shape;606;p48"/>
            <p:cNvCxnSpPr>
              <a:stCxn id="598" idx="2"/>
              <a:endCxn id="605" idx="0"/>
            </p:cNvCxnSpPr>
            <p:nvPr/>
          </p:nvCxnSpPr>
          <p:spPr>
            <a:xfrm>
              <a:off x="8063530" y="3534083"/>
              <a:ext cx="2952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607" name="Google Shape;607;p48"/>
          <p:cNvGrpSpPr/>
          <p:nvPr/>
        </p:nvGrpSpPr>
        <p:grpSpPr>
          <a:xfrm>
            <a:off x="8332652" y="4095896"/>
            <a:ext cx="490200" cy="485699"/>
            <a:chOff x="8332652" y="4019696"/>
            <a:chExt cx="490200" cy="485699"/>
          </a:xfrm>
        </p:grpSpPr>
        <p:sp>
          <p:nvSpPr>
            <p:cNvPr id="608" name="Google Shape;608;p48"/>
            <p:cNvSpPr/>
            <p:nvPr/>
          </p:nvSpPr>
          <p:spPr>
            <a:xfrm>
              <a:off x="8332652" y="4180495"/>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609" name="Google Shape;609;p48"/>
            <p:cNvCxnSpPr>
              <a:stCxn id="605" idx="2"/>
              <a:endCxn id="608" idx="0"/>
            </p:cNvCxnSpPr>
            <p:nvPr/>
          </p:nvCxnSpPr>
          <p:spPr>
            <a:xfrm>
              <a:off x="8358784" y="4019696"/>
              <a:ext cx="2190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610" name="Google Shape;610;p48"/>
          <p:cNvGrpSpPr/>
          <p:nvPr/>
        </p:nvGrpSpPr>
        <p:grpSpPr>
          <a:xfrm>
            <a:off x="8515933" y="4581595"/>
            <a:ext cx="490200" cy="485699"/>
            <a:chOff x="8515933" y="4505395"/>
            <a:chExt cx="490200" cy="485699"/>
          </a:xfrm>
        </p:grpSpPr>
        <p:sp>
          <p:nvSpPr>
            <p:cNvPr id="611" name="Google Shape;611;p48"/>
            <p:cNvSpPr/>
            <p:nvPr/>
          </p:nvSpPr>
          <p:spPr>
            <a:xfrm>
              <a:off x="8515933" y="4666194"/>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612" name="Google Shape;612;p48"/>
            <p:cNvCxnSpPr>
              <a:stCxn id="608" idx="2"/>
              <a:endCxn id="611" idx="0"/>
            </p:cNvCxnSpPr>
            <p:nvPr/>
          </p:nvCxnSpPr>
          <p:spPr>
            <a:xfrm>
              <a:off x="8577752" y="4505395"/>
              <a:ext cx="183300" cy="1608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6" name="Shape 616"/>
        <p:cNvGrpSpPr/>
        <p:nvPr/>
      </p:nvGrpSpPr>
      <p:grpSpPr>
        <a:xfrm>
          <a:off x="0" y="0"/>
          <a:ext cx="0" cy="0"/>
          <a:chOff x="0" y="0"/>
          <a:chExt cx="0" cy="0"/>
        </a:xfrm>
      </p:grpSpPr>
      <p:sp>
        <p:nvSpPr>
          <p:cNvPr id="617" name="Google Shape;617;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News and Bad News</a:t>
            </a:r>
            <a:endParaRPr/>
          </a:p>
        </p:txBody>
      </p:sp>
      <p:sp>
        <p:nvSpPr>
          <p:cNvPr id="618" name="Google Shape;618;p4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Good news: BSTs have great performance if we insert items randomly. Performance is Θ(log N) per operation.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Bad News: We can’t always insert our items in a random order. Why?</a:t>
            </a:r>
            <a:endParaRPr/>
          </a:p>
          <a:p>
            <a:pPr indent="-342900" lvl="0" marL="457200" rtl="0" algn="l">
              <a:spcBef>
                <a:spcPts val="600"/>
              </a:spcBef>
              <a:spcAft>
                <a:spcPts val="0"/>
              </a:spcAft>
              <a:buSzPts val="1800"/>
              <a:buChar char="●"/>
            </a:pPr>
            <a:r>
              <a:rPr lang="en"/>
              <a:t>Data comes in over time, don’t have all at once.</a:t>
            </a:r>
            <a:endParaRPr/>
          </a:p>
          <a:p>
            <a:pPr indent="-342900" lvl="1" marL="914400" rtl="0" algn="l">
              <a:spcBef>
                <a:spcPts val="600"/>
              </a:spcBef>
              <a:spcAft>
                <a:spcPts val="0"/>
              </a:spcAft>
              <a:buSzPts val="1800"/>
              <a:buChar char="○"/>
            </a:pPr>
            <a:r>
              <a:rPr lang="en"/>
              <a:t>Example: Storing dates of events.</a:t>
            </a:r>
            <a:endParaRPr/>
          </a:p>
          <a:p>
            <a:pPr indent="-342900" lvl="2" marL="1371600" rtl="0" algn="l">
              <a:spcBef>
                <a:spcPts val="600"/>
              </a:spcBef>
              <a:spcAft>
                <a:spcPts val="0"/>
              </a:spcAft>
              <a:buSzPts val="1800"/>
              <a:buChar char="■"/>
            </a:pPr>
            <a:r>
              <a:rPr lang="en"/>
              <a:t>add(“01-Jan-2019, 10:31:00”)</a:t>
            </a:r>
            <a:endParaRPr/>
          </a:p>
          <a:p>
            <a:pPr indent="-342900" lvl="2" marL="1371600" rtl="0" algn="l">
              <a:spcBef>
                <a:spcPts val="600"/>
              </a:spcBef>
              <a:spcAft>
                <a:spcPts val="0"/>
              </a:spcAft>
              <a:buSzPts val="1800"/>
              <a:buChar char="■"/>
            </a:pPr>
            <a:r>
              <a:rPr lang="en"/>
              <a:t>add(“01-Jan-2019, 18:51:00”)</a:t>
            </a:r>
            <a:endParaRPr/>
          </a:p>
          <a:p>
            <a:pPr indent="-342900" lvl="2" marL="1371600" rtl="0" algn="l">
              <a:spcBef>
                <a:spcPts val="600"/>
              </a:spcBef>
              <a:spcAft>
                <a:spcPts val="0"/>
              </a:spcAft>
              <a:buSzPts val="1800"/>
              <a:buChar char="■"/>
            </a:pPr>
            <a:r>
              <a:rPr lang="en"/>
              <a:t>add(“02-Jan-2019, 00:05:00”)</a:t>
            </a:r>
            <a:endParaRPr/>
          </a:p>
          <a:p>
            <a:pPr indent="-342900" lvl="2" marL="1371600" rtl="0" algn="l">
              <a:spcBef>
                <a:spcPts val="600"/>
              </a:spcBef>
              <a:spcAft>
                <a:spcPts val="0"/>
              </a:spcAft>
              <a:buSzPts val="1800"/>
              <a:buChar char="■"/>
            </a:pPr>
            <a:r>
              <a:rPr lang="en"/>
              <a:t>add(“02-Jan-2019, 23:10:00”)</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this lecture, we’ll do something totally different.</a:t>
            </a:r>
            <a:endParaRPr/>
          </a:p>
        </p:txBody>
      </p:sp>
      <p:sp>
        <p:nvSpPr>
          <p:cNvPr id="619" name="Google Shape;619;p49"/>
          <p:cNvSpPr/>
          <p:nvPr/>
        </p:nvSpPr>
        <p:spPr>
          <a:xfrm>
            <a:off x="5649368" y="27409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620" name="Google Shape;620;p49"/>
          <p:cNvSpPr/>
          <p:nvPr/>
        </p:nvSpPr>
        <p:spPr>
          <a:xfrm>
            <a:off x="5235080" y="32853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621" name="Google Shape;621;p49"/>
          <p:cNvSpPr/>
          <p:nvPr/>
        </p:nvSpPr>
        <p:spPr>
          <a:xfrm>
            <a:off x="6064756" y="32853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622" name="Google Shape;622;p49"/>
          <p:cNvCxnSpPr>
            <a:stCxn id="620" idx="0"/>
            <a:endCxn id="619" idx="2"/>
          </p:cNvCxnSpPr>
          <p:nvPr/>
        </p:nvCxnSpPr>
        <p:spPr>
          <a:xfrm flipH="1" rot="10800000">
            <a:off x="5480330" y="30657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23" name="Google Shape;623;p49"/>
          <p:cNvCxnSpPr>
            <a:stCxn id="621" idx="0"/>
            <a:endCxn id="619" idx="2"/>
          </p:cNvCxnSpPr>
          <p:nvPr/>
        </p:nvCxnSpPr>
        <p:spPr>
          <a:xfrm rot="10800000">
            <a:off x="5894506" y="30657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24" name="Google Shape;624;p49"/>
          <p:cNvSpPr/>
          <p:nvPr/>
        </p:nvSpPr>
        <p:spPr>
          <a:xfrm>
            <a:off x="7375542" y="27409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625" name="Google Shape;625;p49"/>
          <p:cNvSpPr/>
          <p:nvPr/>
        </p:nvSpPr>
        <p:spPr>
          <a:xfrm>
            <a:off x="7009004" y="3285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626" name="Google Shape;626;p49"/>
          <p:cNvSpPr/>
          <p:nvPr/>
        </p:nvSpPr>
        <p:spPr>
          <a:xfrm>
            <a:off x="7818280" y="3285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627" name="Google Shape;627;p49"/>
          <p:cNvCxnSpPr>
            <a:stCxn id="625" idx="0"/>
            <a:endCxn id="624" idx="2"/>
          </p:cNvCxnSpPr>
          <p:nvPr/>
        </p:nvCxnSpPr>
        <p:spPr>
          <a:xfrm flipH="1" rot="10800000">
            <a:off x="7254254" y="30657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28" name="Google Shape;628;p49"/>
          <p:cNvCxnSpPr>
            <a:stCxn id="626" idx="0"/>
            <a:endCxn id="624" idx="2"/>
          </p:cNvCxnSpPr>
          <p:nvPr/>
        </p:nvCxnSpPr>
        <p:spPr>
          <a:xfrm rot="10800000">
            <a:off x="7620730" y="30657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629" name="Google Shape;629;p49"/>
          <p:cNvSpPr/>
          <p:nvPr/>
        </p:nvSpPr>
        <p:spPr>
          <a:xfrm>
            <a:off x="6506132" y="21442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630" name="Google Shape;630;p49"/>
          <p:cNvCxnSpPr>
            <a:stCxn id="629" idx="2"/>
            <a:endCxn id="619" idx="0"/>
          </p:cNvCxnSpPr>
          <p:nvPr/>
        </p:nvCxnSpPr>
        <p:spPr>
          <a:xfrm flipH="1">
            <a:off x="5894582" y="24691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31" name="Google Shape;631;p49"/>
          <p:cNvCxnSpPr>
            <a:stCxn id="629" idx="2"/>
            <a:endCxn id="624" idx="0"/>
          </p:cNvCxnSpPr>
          <p:nvPr/>
        </p:nvCxnSpPr>
        <p:spPr>
          <a:xfrm>
            <a:off x="6751382" y="2469100"/>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632" name="Google Shape;632;p49"/>
          <p:cNvGrpSpPr/>
          <p:nvPr/>
        </p:nvGrpSpPr>
        <p:grpSpPr>
          <a:xfrm>
            <a:off x="8063530" y="3610283"/>
            <a:ext cx="540353" cy="485613"/>
            <a:chOff x="8063530" y="3534083"/>
            <a:chExt cx="540353" cy="485613"/>
          </a:xfrm>
        </p:grpSpPr>
        <p:sp>
          <p:nvSpPr>
            <p:cNvPr id="633" name="Google Shape;633;p49"/>
            <p:cNvSpPr/>
            <p:nvPr/>
          </p:nvSpPr>
          <p:spPr>
            <a:xfrm>
              <a:off x="8113684" y="3694796"/>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cxnSp>
          <p:nvCxnSpPr>
            <p:cNvPr id="634" name="Google Shape;634;p49"/>
            <p:cNvCxnSpPr>
              <a:stCxn id="626" idx="2"/>
              <a:endCxn id="633" idx="0"/>
            </p:cNvCxnSpPr>
            <p:nvPr/>
          </p:nvCxnSpPr>
          <p:spPr>
            <a:xfrm>
              <a:off x="8063530" y="3534083"/>
              <a:ext cx="2952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635" name="Google Shape;635;p49"/>
          <p:cNvGrpSpPr/>
          <p:nvPr/>
        </p:nvGrpSpPr>
        <p:grpSpPr>
          <a:xfrm>
            <a:off x="8332652" y="4095896"/>
            <a:ext cx="490200" cy="485699"/>
            <a:chOff x="8332652" y="4019696"/>
            <a:chExt cx="490200" cy="485699"/>
          </a:xfrm>
        </p:grpSpPr>
        <p:sp>
          <p:nvSpPr>
            <p:cNvPr id="636" name="Google Shape;636;p49"/>
            <p:cNvSpPr/>
            <p:nvPr/>
          </p:nvSpPr>
          <p:spPr>
            <a:xfrm>
              <a:off x="8332652" y="4180495"/>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637" name="Google Shape;637;p49"/>
            <p:cNvCxnSpPr>
              <a:stCxn id="633" idx="2"/>
              <a:endCxn id="636" idx="0"/>
            </p:cNvCxnSpPr>
            <p:nvPr/>
          </p:nvCxnSpPr>
          <p:spPr>
            <a:xfrm>
              <a:off x="8358784" y="4019696"/>
              <a:ext cx="2190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638" name="Google Shape;638;p49"/>
          <p:cNvGrpSpPr/>
          <p:nvPr/>
        </p:nvGrpSpPr>
        <p:grpSpPr>
          <a:xfrm>
            <a:off x="8515933" y="4581595"/>
            <a:ext cx="490200" cy="485699"/>
            <a:chOff x="8515933" y="4505395"/>
            <a:chExt cx="490200" cy="485699"/>
          </a:xfrm>
        </p:grpSpPr>
        <p:sp>
          <p:nvSpPr>
            <p:cNvPr id="639" name="Google Shape;639;p49"/>
            <p:cNvSpPr/>
            <p:nvPr/>
          </p:nvSpPr>
          <p:spPr>
            <a:xfrm>
              <a:off x="8515933" y="4666194"/>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640" name="Google Shape;640;p49"/>
            <p:cNvCxnSpPr>
              <a:stCxn id="636" idx="2"/>
              <a:endCxn id="639" idx="0"/>
            </p:cNvCxnSpPr>
            <p:nvPr/>
          </p:nvCxnSpPr>
          <p:spPr>
            <a:xfrm>
              <a:off x="8577752" y="4505395"/>
              <a:ext cx="183300" cy="1608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Binary Search Trees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BST Height, Big O vs. Worst Case Big Theta</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B-Trees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Splitting Juicy Nodes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Chain Reaction Splitting</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B-Tree Terminology</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Invariants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p:txBody>
      </p:sp>
      <p:sp>
        <p:nvSpPr>
          <p:cNvPr id="646" name="Google Shape;646;p5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Splitting Juicy Nodes</a:t>
            </a:r>
            <a:endParaRPr/>
          </a:p>
        </p:txBody>
      </p:sp>
      <p:sp>
        <p:nvSpPr>
          <p:cNvPr id="647" name="Google Shape;647;p5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17, CS61B, </a:t>
            </a:r>
            <a:r>
              <a:rPr lang="en"/>
              <a:t>Spring 2024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Avoiding Imbalance</a:t>
            </a:r>
            <a:endParaRPr/>
          </a:p>
        </p:txBody>
      </p:sp>
      <p:sp>
        <p:nvSpPr>
          <p:cNvPr id="653" name="Google Shape;653;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problem is adding new leaves at the bottom.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Crazy idea: Never add new leaves at the bottom.</a:t>
            </a:r>
            <a:endParaRPr/>
          </a:p>
          <a:p>
            <a:pPr indent="-342900" lvl="0" marL="457200" rtl="0" algn="l">
              <a:spcBef>
                <a:spcPts val="600"/>
              </a:spcBef>
              <a:spcAft>
                <a:spcPts val="0"/>
              </a:spcAft>
              <a:buSzPts val="1800"/>
              <a:buChar char="●"/>
            </a:pPr>
            <a:r>
              <a:rPr lang="en"/>
              <a:t>Tree can never get imbalanced.</a:t>
            </a:r>
            <a:endParaRPr/>
          </a:p>
        </p:txBody>
      </p:sp>
      <p:sp>
        <p:nvSpPr>
          <p:cNvPr id="654" name="Google Shape;654;p51"/>
          <p:cNvSpPr/>
          <p:nvPr/>
        </p:nvSpPr>
        <p:spPr>
          <a:xfrm>
            <a:off x="5801768" y="17503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55" name="Google Shape;655;p51"/>
          <p:cNvSpPr/>
          <p:nvPr/>
        </p:nvSpPr>
        <p:spPr>
          <a:xfrm>
            <a:off x="5387480"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656" name="Google Shape;656;p51"/>
          <p:cNvSpPr/>
          <p:nvPr/>
        </p:nvSpPr>
        <p:spPr>
          <a:xfrm>
            <a:off x="6217156"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657" name="Google Shape;657;p51"/>
          <p:cNvCxnSpPr>
            <a:stCxn id="655" idx="0"/>
            <a:endCxn id="654" idx="2"/>
          </p:cNvCxnSpPr>
          <p:nvPr/>
        </p:nvCxnSpPr>
        <p:spPr>
          <a:xfrm flipH="1" rot="10800000">
            <a:off x="5632730" y="20751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58" name="Google Shape;658;p51"/>
          <p:cNvCxnSpPr>
            <a:stCxn id="656" idx="0"/>
            <a:endCxn id="654" idx="2"/>
          </p:cNvCxnSpPr>
          <p:nvPr/>
        </p:nvCxnSpPr>
        <p:spPr>
          <a:xfrm rot="10800000">
            <a:off x="6046906" y="20751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59" name="Google Shape;659;p51"/>
          <p:cNvSpPr/>
          <p:nvPr/>
        </p:nvSpPr>
        <p:spPr>
          <a:xfrm>
            <a:off x="7527942" y="17503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660" name="Google Shape;660;p51"/>
          <p:cNvSpPr/>
          <p:nvPr/>
        </p:nvSpPr>
        <p:spPr>
          <a:xfrm>
            <a:off x="7161404"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661" name="Google Shape;661;p51"/>
          <p:cNvSpPr/>
          <p:nvPr/>
        </p:nvSpPr>
        <p:spPr>
          <a:xfrm>
            <a:off x="7970680"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662" name="Google Shape;662;p51"/>
          <p:cNvCxnSpPr>
            <a:stCxn id="660" idx="0"/>
            <a:endCxn id="659" idx="2"/>
          </p:cNvCxnSpPr>
          <p:nvPr/>
        </p:nvCxnSpPr>
        <p:spPr>
          <a:xfrm flipH="1" rot="10800000">
            <a:off x="7406654" y="20751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63" name="Google Shape;663;p51"/>
          <p:cNvCxnSpPr>
            <a:stCxn id="661" idx="0"/>
            <a:endCxn id="659" idx="2"/>
          </p:cNvCxnSpPr>
          <p:nvPr/>
        </p:nvCxnSpPr>
        <p:spPr>
          <a:xfrm rot="10800000">
            <a:off x="7773130" y="20751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664" name="Google Shape;664;p51"/>
          <p:cNvSpPr/>
          <p:nvPr/>
        </p:nvSpPr>
        <p:spPr>
          <a:xfrm>
            <a:off x="6658533" y="11536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665" name="Google Shape;665;p51"/>
          <p:cNvCxnSpPr>
            <a:stCxn id="664" idx="2"/>
            <a:endCxn id="654" idx="0"/>
          </p:cNvCxnSpPr>
          <p:nvPr/>
        </p:nvCxnSpPr>
        <p:spPr>
          <a:xfrm flipH="1">
            <a:off x="6046983" y="14785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66" name="Google Shape;666;p51"/>
          <p:cNvCxnSpPr>
            <a:stCxn id="664" idx="2"/>
            <a:endCxn id="659" idx="0"/>
          </p:cNvCxnSpPr>
          <p:nvPr/>
        </p:nvCxnSpPr>
        <p:spPr>
          <a:xfrm>
            <a:off x="6903783" y="1478500"/>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667" name="Google Shape;667;p51"/>
          <p:cNvGrpSpPr/>
          <p:nvPr/>
        </p:nvGrpSpPr>
        <p:grpSpPr>
          <a:xfrm>
            <a:off x="5787075" y="3441350"/>
            <a:ext cx="2728800" cy="1384994"/>
            <a:chOff x="5787075" y="3441350"/>
            <a:chExt cx="2728800" cy="1384994"/>
          </a:xfrm>
        </p:grpSpPr>
        <p:sp>
          <p:nvSpPr>
            <p:cNvPr id="668" name="Google Shape;668;p51"/>
            <p:cNvSpPr/>
            <p:nvPr/>
          </p:nvSpPr>
          <p:spPr>
            <a:xfrm>
              <a:off x="6462409" y="4326646"/>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669" name="Google Shape;669;p51"/>
            <p:cNvSpPr/>
            <p:nvPr/>
          </p:nvSpPr>
          <p:spPr>
            <a:xfrm>
              <a:off x="7161552" y="3782145"/>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sp>
          <p:nvSpPr>
            <p:cNvPr id="670" name="Google Shape;670;p51"/>
            <p:cNvSpPr/>
            <p:nvPr/>
          </p:nvSpPr>
          <p:spPr>
            <a:xfrm>
              <a:off x="7970833" y="4501444"/>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sp>
          <p:nvSpPr>
            <p:cNvPr id="671" name="Google Shape;671;p51"/>
            <p:cNvSpPr txBox="1"/>
            <p:nvPr/>
          </p:nvSpPr>
          <p:spPr>
            <a:xfrm>
              <a:off x="5787075" y="38223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672" name="Google Shape;672;p51"/>
            <p:cNvSpPr txBox="1"/>
            <p:nvPr/>
          </p:nvSpPr>
          <p:spPr>
            <a:xfrm>
              <a:off x="6472875" y="34413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673" name="Google Shape;673;p51"/>
            <p:cNvSpPr txBox="1"/>
            <p:nvPr/>
          </p:nvSpPr>
          <p:spPr>
            <a:xfrm>
              <a:off x="7311075" y="42795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674" name="Google Shape;674;p51"/>
            <p:cNvSpPr txBox="1"/>
            <p:nvPr/>
          </p:nvSpPr>
          <p:spPr>
            <a:xfrm>
              <a:off x="8149275" y="38223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grpSp>
      <p:sp>
        <p:nvSpPr>
          <p:cNvPr id="675" name="Google Shape;675;p51"/>
          <p:cNvSpPr txBox="1"/>
          <p:nvPr/>
        </p:nvSpPr>
        <p:spPr>
          <a:xfrm>
            <a:off x="304800" y="3200400"/>
            <a:ext cx="50385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Q: What do we do with incoming keys?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Effect filter="fade" transition="in">
                                      <p:cBhvr>
                                        <p:cTn dur="1"/>
                                        <p:tgtEl>
                                          <p:spTgt spid="6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animEffect filter="fade" transition="in">
                                      <p:cBhvr>
                                        <p:cTn dur="1"/>
                                        <p:tgtEl>
                                          <p:spTgt spid="6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animEffect filter="fade" transition="in">
                                      <p:cBhvr>
                                        <p:cTn dur="1"/>
                                        <p:tgtEl>
                                          <p:spTgt spid="6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animEffect filter="fade" transition="in">
                                      <p:cBhvr>
                                        <p:cTn dur="1"/>
                                        <p:tgtEl>
                                          <p:spTgt spid="6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
                                        <p:tgtEl>
                                          <p:spTgt spid="6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Avoiding Imbalance through Overstuffing</a:t>
            </a:r>
            <a:endParaRPr/>
          </a:p>
        </p:txBody>
      </p:sp>
      <p:sp>
        <p:nvSpPr>
          <p:cNvPr id="681" name="Google Shape;681;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 problem is adding new leaves at the bottom.</a:t>
            </a:r>
            <a:endParaRPr/>
          </a:p>
        </p:txBody>
      </p:sp>
      <p:cxnSp>
        <p:nvCxnSpPr>
          <p:cNvPr id="682" name="Google Shape;682;p52"/>
          <p:cNvCxnSpPr/>
          <p:nvPr/>
        </p:nvCxnSpPr>
        <p:spPr>
          <a:xfrm flipH="1">
            <a:off x="3734300" y="2977975"/>
            <a:ext cx="1208400" cy="323700"/>
          </a:xfrm>
          <a:prstGeom prst="straightConnector1">
            <a:avLst/>
          </a:prstGeom>
          <a:noFill/>
          <a:ln cap="flat" cmpd="sng" w="19050">
            <a:solidFill>
              <a:schemeClr val="dk2"/>
            </a:solidFill>
            <a:prstDash val="solid"/>
            <a:round/>
            <a:headEnd len="med" w="med" type="none"/>
            <a:tailEnd len="med" w="med" type="triangle"/>
          </a:ln>
        </p:spPr>
      </p:cxnSp>
      <p:cxnSp>
        <p:nvCxnSpPr>
          <p:cNvPr id="683" name="Google Shape;683;p52"/>
          <p:cNvCxnSpPr/>
          <p:nvPr/>
        </p:nvCxnSpPr>
        <p:spPr>
          <a:xfrm>
            <a:off x="3892375" y="3987125"/>
            <a:ext cx="638400" cy="0"/>
          </a:xfrm>
          <a:prstGeom prst="straightConnector1">
            <a:avLst/>
          </a:prstGeom>
          <a:noFill/>
          <a:ln cap="flat" cmpd="sng" w="19050">
            <a:solidFill>
              <a:schemeClr val="dk2"/>
            </a:solidFill>
            <a:prstDash val="solid"/>
            <a:round/>
            <a:headEnd len="med" w="med" type="none"/>
            <a:tailEnd len="med" w="med" type="triangle"/>
          </a:ln>
        </p:spPr>
      </p:cxnSp>
      <p:sp>
        <p:nvSpPr>
          <p:cNvPr id="684" name="Google Shape;684;p52"/>
          <p:cNvSpPr txBox="1"/>
          <p:nvPr/>
        </p:nvSpPr>
        <p:spPr>
          <a:xfrm>
            <a:off x="243509" y="1325191"/>
            <a:ext cx="5480400" cy="1431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Avoid new leaves by “overstuffing” the leaf nodes.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“Overstuffed tree” always has balanced height, because leaf depths never change.</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Height is just max(depth).</a:t>
            </a:r>
            <a:endParaRPr sz="2000">
              <a:solidFill>
                <a:schemeClr val="dk1"/>
              </a:solidFill>
              <a:latin typeface="Calibri"/>
              <a:ea typeface="Calibri"/>
              <a:cs typeface="Calibri"/>
              <a:sym typeface="Calibri"/>
            </a:endParaRPr>
          </a:p>
        </p:txBody>
      </p:sp>
      <p:sp>
        <p:nvSpPr>
          <p:cNvPr id="685" name="Google Shape;685;p52"/>
          <p:cNvSpPr/>
          <p:nvPr/>
        </p:nvSpPr>
        <p:spPr>
          <a:xfrm>
            <a:off x="5801768" y="17503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86" name="Google Shape;686;p52"/>
          <p:cNvSpPr/>
          <p:nvPr/>
        </p:nvSpPr>
        <p:spPr>
          <a:xfrm>
            <a:off x="5387480"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687" name="Google Shape;687;p52"/>
          <p:cNvSpPr/>
          <p:nvPr/>
        </p:nvSpPr>
        <p:spPr>
          <a:xfrm>
            <a:off x="6217156"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688" name="Google Shape;688;p52"/>
          <p:cNvCxnSpPr>
            <a:stCxn id="686" idx="0"/>
            <a:endCxn id="685" idx="2"/>
          </p:cNvCxnSpPr>
          <p:nvPr/>
        </p:nvCxnSpPr>
        <p:spPr>
          <a:xfrm flipH="1" rot="10800000">
            <a:off x="5632730" y="20751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89" name="Google Shape;689;p52"/>
          <p:cNvCxnSpPr>
            <a:stCxn id="687" idx="0"/>
            <a:endCxn id="685" idx="2"/>
          </p:cNvCxnSpPr>
          <p:nvPr/>
        </p:nvCxnSpPr>
        <p:spPr>
          <a:xfrm rot="10800000">
            <a:off x="6046906" y="20751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90" name="Google Shape;690;p52"/>
          <p:cNvSpPr/>
          <p:nvPr/>
        </p:nvSpPr>
        <p:spPr>
          <a:xfrm>
            <a:off x="7527942" y="17503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691" name="Google Shape;691;p52"/>
          <p:cNvSpPr/>
          <p:nvPr/>
        </p:nvSpPr>
        <p:spPr>
          <a:xfrm>
            <a:off x="7161404"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692" name="Google Shape;692;p52"/>
          <p:cNvSpPr/>
          <p:nvPr/>
        </p:nvSpPr>
        <p:spPr>
          <a:xfrm>
            <a:off x="7970680"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693" name="Google Shape;693;p52"/>
          <p:cNvCxnSpPr>
            <a:stCxn id="691" idx="0"/>
            <a:endCxn id="690" idx="2"/>
          </p:cNvCxnSpPr>
          <p:nvPr/>
        </p:nvCxnSpPr>
        <p:spPr>
          <a:xfrm flipH="1" rot="10800000">
            <a:off x="7406654" y="20751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94" name="Google Shape;694;p52"/>
          <p:cNvCxnSpPr>
            <a:stCxn id="692" idx="0"/>
            <a:endCxn id="690" idx="2"/>
          </p:cNvCxnSpPr>
          <p:nvPr/>
        </p:nvCxnSpPr>
        <p:spPr>
          <a:xfrm rot="10800000">
            <a:off x="7773130" y="20751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695" name="Google Shape;695;p52"/>
          <p:cNvSpPr/>
          <p:nvPr/>
        </p:nvSpPr>
        <p:spPr>
          <a:xfrm>
            <a:off x="6658533" y="11536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696" name="Google Shape;696;p52"/>
          <p:cNvCxnSpPr>
            <a:stCxn id="695" idx="2"/>
            <a:endCxn id="685" idx="0"/>
          </p:cNvCxnSpPr>
          <p:nvPr/>
        </p:nvCxnSpPr>
        <p:spPr>
          <a:xfrm flipH="1">
            <a:off x="6046983" y="14785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97" name="Google Shape;697;p52"/>
          <p:cNvCxnSpPr>
            <a:stCxn id="695" idx="2"/>
            <a:endCxn id="690" idx="0"/>
          </p:cNvCxnSpPr>
          <p:nvPr/>
        </p:nvCxnSpPr>
        <p:spPr>
          <a:xfrm>
            <a:off x="6903783" y="1478500"/>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698" name="Google Shape;698;p52"/>
          <p:cNvSpPr/>
          <p:nvPr/>
        </p:nvSpPr>
        <p:spPr>
          <a:xfrm>
            <a:off x="617068" y="395893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99" name="Google Shape;699;p52"/>
          <p:cNvSpPr/>
          <p:nvPr/>
        </p:nvSpPr>
        <p:spPr>
          <a:xfrm>
            <a:off x="202780" y="4503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00" name="Google Shape;700;p52"/>
          <p:cNvSpPr/>
          <p:nvPr/>
        </p:nvSpPr>
        <p:spPr>
          <a:xfrm>
            <a:off x="1032456" y="4503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01" name="Google Shape;701;p52"/>
          <p:cNvCxnSpPr>
            <a:stCxn id="699" idx="0"/>
            <a:endCxn id="698" idx="2"/>
          </p:cNvCxnSpPr>
          <p:nvPr/>
        </p:nvCxnSpPr>
        <p:spPr>
          <a:xfrm flipH="1" rot="10800000">
            <a:off x="448030" y="4283768"/>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02" name="Google Shape;702;p52"/>
          <p:cNvCxnSpPr>
            <a:stCxn id="700" idx="0"/>
            <a:endCxn id="698" idx="2"/>
          </p:cNvCxnSpPr>
          <p:nvPr/>
        </p:nvCxnSpPr>
        <p:spPr>
          <a:xfrm rot="10800000">
            <a:off x="862206" y="4283768"/>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03" name="Google Shape;703;p52"/>
          <p:cNvSpPr/>
          <p:nvPr/>
        </p:nvSpPr>
        <p:spPr>
          <a:xfrm>
            <a:off x="2343242" y="395892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704" name="Google Shape;704;p52"/>
          <p:cNvSpPr/>
          <p:nvPr/>
        </p:nvSpPr>
        <p:spPr>
          <a:xfrm>
            <a:off x="1976704" y="450338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05" name="Google Shape;705;p52"/>
          <p:cNvSpPr/>
          <p:nvPr/>
        </p:nvSpPr>
        <p:spPr>
          <a:xfrm>
            <a:off x="2785975" y="4503376"/>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a:t>
            </a:r>
            <a:endParaRPr sz="1800"/>
          </a:p>
        </p:txBody>
      </p:sp>
      <p:cxnSp>
        <p:nvCxnSpPr>
          <p:cNvPr id="706" name="Google Shape;706;p52"/>
          <p:cNvCxnSpPr>
            <a:stCxn id="704" idx="0"/>
            <a:endCxn id="703" idx="2"/>
          </p:cNvCxnSpPr>
          <p:nvPr/>
        </p:nvCxnSpPr>
        <p:spPr>
          <a:xfrm flipH="1" rot="10800000">
            <a:off x="2221954" y="4283784"/>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707" name="Google Shape;707;p52"/>
          <p:cNvCxnSpPr>
            <a:stCxn id="705" idx="0"/>
            <a:endCxn id="703" idx="2"/>
          </p:cNvCxnSpPr>
          <p:nvPr/>
        </p:nvCxnSpPr>
        <p:spPr>
          <a:xfrm rot="10800000">
            <a:off x="2588575" y="4283776"/>
            <a:ext cx="625800" cy="219600"/>
          </a:xfrm>
          <a:prstGeom prst="straightConnector1">
            <a:avLst/>
          </a:prstGeom>
          <a:noFill/>
          <a:ln cap="flat" cmpd="sng" w="19050">
            <a:solidFill>
              <a:srgbClr val="666666"/>
            </a:solidFill>
            <a:prstDash val="solid"/>
            <a:round/>
            <a:headEnd len="med" w="med" type="none"/>
            <a:tailEnd len="med" w="med" type="none"/>
          </a:ln>
        </p:spPr>
      </p:cxnSp>
      <p:sp>
        <p:nvSpPr>
          <p:cNvPr id="708" name="Google Shape;708;p52"/>
          <p:cNvSpPr/>
          <p:nvPr/>
        </p:nvSpPr>
        <p:spPr>
          <a:xfrm>
            <a:off x="1473833" y="336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09" name="Google Shape;709;p52"/>
          <p:cNvCxnSpPr>
            <a:stCxn id="708" idx="2"/>
            <a:endCxn id="698" idx="0"/>
          </p:cNvCxnSpPr>
          <p:nvPr/>
        </p:nvCxnSpPr>
        <p:spPr>
          <a:xfrm flipH="1">
            <a:off x="862283" y="3687101"/>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10" name="Google Shape;710;p52"/>
          <p:cNvCxnSpPr>
            <a:stCxn id="708" idx="2"/>
            <a:endCxn id="703" idx="0"/>
          </p:cNvCxnSpPr>
          <p:nvPr/>
        </p:nvCxnSpPr>
        <p:spPr>
          <a:xfrm>
            <a:off x="1719083" y="3687101"/>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711" name="Google Shape;711;p52"/>
          <p:cNvSpPr/>
          <p:nvPr/>
        </p:nvSpPr>
        <p:spPr>
          <a:xfrm>
            <a:off x="5493868" y="395893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12" name="Google Shape;712;p52"/>
          <p:cNvSpPr/>
          <p:nvPr/>
        </p:nvSpPr>
        <p:spPr>
          <a:xfrm>
            <a:off x="5079580" y="4503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13" name="Google Shape;713;p52"/>
          <p:cNvSpPr/>
          <p:nvPr/>
        </p:nvSpPr>
        <p:spPr>
          <a:xfrm>
            <a:off x="5909256" y="4503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14" name="Google Shape;714;p52"/>
          <p:cNvCxnSpPr>
            <a:stCxn id="712" idx="0"/>
            <a:endCxn id="711" idx="2"/>
          </p:cNvCxnSpPr>
          <p:nvPr/>
        </p:nvCxnSpPr>
        <p:spPr>
          <a:xfrm flipH="1" rot="10800000">
            <a:off x="5324830" y="4283768"/>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15" name="Google Shape;715;p52"/>
          <p:cNvCxnSpPr>
            <a:stCxn id="713" idx="0"/>
            <a:endCxn id="711" idx="2"/>
          </p:cNvCxnSpPr>
          <p:nvPr/>
        </p:nvCxnSpPr>
        <p:spPr>
          <a:xfrm rot="10800000">
            <a:off x="5739006" y="4283768"/>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16" name="Google Shape;716;p52"/>
          <p:cNvSpPr/>
          <p:nvPr/>
        </p:nvSpPr>
        <p:spPr>
          <a:xfrm>
            <a:off x="7220042" y="395892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717" name="Google Shape;717;p52"/>
          <p:cNvSpPr/>
          <p:nvPr/>
        </p:nvSpPr>
        <p:spPr>
          <a:xfrm>
            <a:off x="6853504" y="450338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18" name="Google Shape;718;p52"/>
          <p:cNvSpPr/>
          <p:nvPr/>
        </p:nvSpPr>
        <p:spPr>
          <a:xfrm>
            <a:off x="7662777" y="4503376"/>
            <a:ext cx="1208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a:t>
            </a:r>
            <a:endParaRPr sz="1800"/>
          </a:p>
        </p:txBody>
      </p:sp>
      <p:cxnSp>
        <p:nvCxnSpPr>
          <p:cNvPr id="719" name="Google Shape;719;p52"/>
          <p:cNvCxnSpPr>
            <a:stCxn id="717" idx="0"/>
            <a:endCxn id="716" idx="2"/>
          </p:cNvCxnSpPr>
          <p:nvPr/>
        </p:nvCxnSpPr>
        <p:spPr>
          <a:xfrm flipH="1" rot="10800000">
            <a:off x="7098754" y="4283784"/>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720" name="Google Shape;720;p52"/>
          <p:cNvCxnSpPr>
            <a:stCxn id="718" idx="0"/>
            <a:endCxn id="716" idx="2"/>
          </p:cNvCxnSpPr>
          <p:nvPr/>
        </p:nvCxnSpPr>
        <p:spPr>
          <a:xfrm rot="10800000">
            <a:off x="7465377" y="4283776"/>
            <a:ext cx="801600" cy="219600"/>
          </a:xfrm>
          <a:prstGeom prst="straightConnector1">
            <a:avLst/>
          </a:prstGeom>
          <a:noFill/>
          <a:ln cap="flat" cmpd="sng" w="19050">
            <a:solidFill>
              <a:srgbClr val="666666"/>
            </a:solidFill>
            <a:prstDash val="solid"/>
            <a:round/>
            <a:headEnd len="med" w="med" type="none"/>
            <a:tailEnd len="med" w="med" type="none"/>
          </a:ln>
        </p:spPr>
      </p:cxnSp>
      <p:sp>
        <p:nvSpPr>
          <p:cNvPr id="721" name="Google Shape;721;p52"/>
          <p:cNvSpPr/>
          <p:nvPr/>
        </p:nvSpPr>
        <p:spPr>
          <a:xfrm>
            <a:off x="6350633" y="336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22" name="Google Shape;722;p52"/>
          <p:cNvCxnSpPr>
            <a:stCxn id="721" idx="2"/>
            <a:endCxn id="711" idx="0"/>
          </p:cNvCxnSpPr>
          <p:nvPr/>
        </p:nvCxnSpPr>
        <p:spPr>
          <a:xfrm flipH="1">
            <a:off x="5739083" y="3687101"/>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23" name="Google Shape;723;p52"/>
          <p:cNvCxnSpPr>
            <a:stCxn id="721" idx="2"/>
            <a:endCxn id="716" idx="0"/>
          </p:cNvCxnSpPr>
          <p:nvPr/>
        </p:nvCxnSpPr>
        <p:spPr>
          <a:xfrm>
            <a:off x="6595883" y="3687101"/>
            <a:ext cx="869400" cy="2718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Theta vs. Big O</a:t>
            </a:r>
            <a:endParaRPr/>
          </a:p>
        </p:txBody>
      </p:sp>
      <p:sp>
        <p:nvSpPr>
          <p:cNvPr id="181" name="Google Shape;181;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student a couple weeks ago asked: If we have big theta, why do we also have big O?</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answer is the same as: If we have </a:t>
            </a:r>
            <a:r>
              <a:rPr lang="en" sz="2400"/>
              <a:t>=</a:t>
            </a:r>
            <a:r>
              <a:rPr lang="en"/>
              <a:t>, why do we also have </a:t>
            </a:r>
            <a:r>
              <a:rPr lang="en" sz="2400">
                <a:solidFill>
                  <a:srgbClr val="202124"/>
                </a:solidFill>
                <a:highlight>
                  <a:srgbClr val="FFFFFF"/>
                </a:highlight>
              </a:rPr>
              <a:t>≤</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dig on this point, and also get a better feel for BSTs as we go.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Avoiding Imbalance through Overstuffing</a:t>
            </a:r>
            <a:endParaRPr/>
          </a:p>
        </p:txBody>
      </p:sp>
      <p:sp>
        <p:nvSpPr>
          <p:cNvPr id="729" name="Google Shape;729;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Overstuffed trees are a logically consistent but very weird data structure.</a:t>
            </a:r>
            <a:endParaRPr/>
          </a:p>
          <a:p>
            <a:pPr indent="-342900" lvl="0" marL="457200" rtl="0" algn="l">
              <a:spcBef>
                <a:spcPts val="600"/>
              </a:spcBef>
              <a:spcAft>
                <a:spcPts val="0"/>
              </a:spcAft>
              <a:buSzPts val="1800"/>
              <a:buChar char="●"/>
            </a:pPr>
            <a:r>
              <a:rPr lang="en"/>
              <a:t>contains(18): </a:t>
            </a:r>
            <a:endParaRPr/>
          </a:p>
          <a:p>
            <a:pPr indent="-342900" lvl="1" marL="914400" rtl="0" algn="l">
              <a:spcBef>
                <a:spcPts val="0"/>
              </a:spcBef>
              <a:spcAft>
                <a:spcPts val="0"/>
              </a:spcAft>
              <a:buSzPts val="1800"/>
              <a:buChar char="○"/>
            </a:pPr>
            <a:r>
              <a:rPr lang="en"/>
              <a:t>Is 18 &gt; 13? Yes, go right.</a:t>
            </a:r>
            <a:endParaRPr/>
          </a:p>
          <a:p>
            <a:pPr indent="-342900" lvl="1" marL="914400" rtl="0" algn="l">
              <a:spcBef>
                <a:spcPts val="0"/>
              </a:spcBef>
              <a:spcAft>
                <a:spcPts val="0"/>
              </a:spcAft>
              <a:buSzPts val="1800"/>
              <a:buChar char="○"/>
            </a:pPr>
            <a:r>
              <a:rPr lang="en"/>
              <a:t>Is 18 &gt; 15? Yes, go right.</a:t>
            </a:r>
            <a:endParaRPr/>
          </a:p>
          <a:p>
            <a:pPr indent="-342900" lvl="1" marL="914400" rtl="0" algn="l">
              <a:spcBef>
                <a:spcPts val="0"/>
              </a:spcBef>
              <a:spcAft>
                <a:spcPts val="0"/>
              </a:spcAft>
              <a:buSzPts val="1800"/>
              <a:buChar char="○"/>
            </a:pPr>
            <a:r>
              <a:rPr lang="en"/>
              <a:t>Is 16 = 18? No.</a:t>
            </a:r>
            <a:endParaRPr/>
          </a:p>
          <a:p>
            <a:pPr indent="-342900" lvl="1" marL="914400" rtl="0" algn="l">
              <a:spcBef>
                <a:spcPts val="0"/>
              </a:spcBef>
              <a:spcAft>
                <a:spcPts val="0"/>
              </a:spcAft>
              <a:buSzPts val="1800"/>
              <a:buChar char="○"/>
            </a:pPr>
            <a:r>
              <a:rPr lang="en"/>
              <a:t>Is 17 = 18? No.</a:t>
            </a:r>
            <a:endParaRPr/>
          </a:p>
          <a:p>
            <a:pPr indent="-342900" lvl="1" marL="914400" rtl="0" algn="l">
              <a:spcBef>
                <a:spcPts val="0"/>
              </a:spcBef>
              <a:spcAft>
                <a:spcPts val="0"/>
              </a:spcAft>
              <a:buSzPts val="1800"/>
              <a:buChar char="○"/>
            </a:pPr>
            <a:r>
              <a:rPr lang="en"/>
              <a:t>Is 18 = 18? Yes! Found it.</a:t>
            </a:r>
            <a:endParaRPr/>
          </a:p>
          <a:p>
            <a:pPr indent="0" lvl="0" marL="0" rtl="0" algn="l">
              <a:spcBef>
                <a:spcPts val="600"/>
              </a:spcBef>
              <a:spcAft>
                <a:spcPts val="0"/>
              </a:spcAft>
              <a:buNone/>
            </a:pPr>
            <a:r>
              <a:rPr lang="en"/>
              <a:t>Q: What is the problem with this idea?</a:t>
            </a:r>
            <a:endParaRPr/>
          </a:p>
        </p:txBody>
      </p:sp>
      <p:sp>
        <p:nvSpPr>
          <p:cNvPr id="730" name="Google Shape;730;p53"/>
          <p:cNvSpPr/>
          <p:nvPr/>
        </p:nvSpPr>
        <p:spPr>
          <a:xfrm>
            <a:off x="5493868" y="1945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31" name="Google Shape;731;p53"/>
          <p:cNvSpPr/>
          <p:nvPr/>
        </p:nvSpPr>
        <p:spPr>
          <a:xfrm>
            <a:off x="5079580" y="2490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32" name="Google Shape;732;p53"/>
          <p:cNvSpPr/>
          <p:nvPr/>
        </p:nvSpPr>
        <p:spPr>
          <a:xfrm>
            <a:off x="5909256" y="2490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33" name="Google Shape;733;p53"/>
          <p:cNvCxnSpPr>
            <a:stCxn id="731" idx="0"/>
            <a:endCxn id="730" idx="2"/>
          </p:cNvCxnSpPr>
          <p:nvPr/>
        </p:nvCxnSpPr>
        <p:spPr>
          <a:xfrm flipH="1" rot="10800000">
            <a:off x="5324830" y="2270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34" name="Google Shape;734;p53"/>
          <p:cNvCxnSpPr>
            <a:stCxn id="732" idx="0"/>
            <a:endCxn id="730" idx="2"/>
          </p:cNvCxnSpPr>
          <p:nvPr/>
        </p:nvCxnSpPr>
        <p:spPr>
          <a:xfrm rot="10800000">
            <a:off x="5739006" y="2270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35" name="Google Shape;735;p53"/>
          <p:cNvSpPr/>
          <p:nvPr/>
        </p:nvSpPr>
        <p:spPr>
          <a:xfrm>
            <a:off x="7220042" y="19456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736" name="Google Shape;736;p53"/>
          <p:cNvSpPr/>
          <p:nvPr/>
        </p:nvSpPr>
        <p:spPr>
          <a:xfrm>
            <a:off x="6777304" y="2490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37" name="Google Shape;737;p53"/>
          <p:cNvSpPr/>
          <p:nvPr/>
        </p:nvSpPr>
        <p:spPr>
          <a:xfrm>
            <a:off x="7442200" y="2490150"/>
            <a:ext cx="1617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a:t>
            </a:r>
            <a:endParaRPr sz="1800"/>
          </a:p>
        </p:txBody>
      </p:sp>
      <p:cxnSp>
        <p:nvCxnSpPr>
          <p:cNvPr id="738" name="Google Shape;738;p53"/>
          <p:cNvCxnSpPr>
            <a:stCxn id="736" idx="0"/>
            <a:endCxn id="735" idx="2"/>
          </p:cNvCxnSpPr>
          <p:nvPr/>
        </p:nvCxnSpPr>
        <p:spPr>
          <a:xfrm flipH="1" rot="10800000">
            <a:off x="7022554" y="2270558"/>
            <a:ext cx="442800" cy="219600"/>
          </a:xfrm>
          <a:prstGeom prst="straightConnector1">
            <a:avLst/>
          </a:prstGeom>
          <a:noFill/>
          <a:ln cap="flat" cmpd="sng" w="19050">
            <a:solidFill>
              <a:srgbClr val="666666"/>
            </a:solidFill>
            <a:prstDash val="solid"/>
            <a:round/>
            <a:headEnd len="med" w="med" type="none"/>
            <a:tailEnd len="med" w="med" type="none"/>
          </a:ln>
        </p:spPr>
      </p:cxnSp>
      <p:cxnSp>
        <p:nvCxnSpPr>
          <p:cNvPr id="739" name="Google Shape;739;p53"/>
          <p:cNvCxnSpPr>
            <a:stCxn id="737" idx="0"/>
            <a:endCxn id="735" idx="2"/>
          </p:cNvCxnSpPr>
          <p:nvPr/>
        </p:nvCxnSpPr>
        <p:spPr>
          <a:xfrm rot="10800000">
            <a:off x="7465300" y="2270550"/>
            <a:ext cx="785400" cy="219600"/>
          </a:xfrm>
          <a:prstGeom prst="straightConnector1">
            <a:avLst/>
          </a:prstGeom>
          <a:noFill/>
          <a:ln cap="flat" cmpd="sng" w="19050">
            <a:solidFill>
              <a:srgbClr val="666666"/>
            </a:solidFill>
            <a:prstDash val="solid"/>
            <a:round/>
            <a:headEnd len="med" w="med" type="none"/>
            <a:tailEnd len="med" w="med" type="none"/>
          </a:ln>
        </p:spPr>
      </p:cxnSp>
      <p:sp>
        <p:nvSpPr>
          <p:cNvPr id="740" name="Google Shape;740;p53"/>
          <p:cNvSpPr/>
          <p:nvPr/>
        </p:nvSpPr>
        <p:spPr>
          <a:xfrm>
            <a:off x="6350633" y="1348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41" name="Google Shape;741;p53"/>
          <p:cNvCxnSpPr>
            <a:stCxn id="740" idx="2"/>
            <a:endCxn id="730" idx="0"/>
          </p:cNvCxnSpPr>
          <p:nvPr/>
        </p:nvCxnSpPr>
        <p:spPr>
          <a:xfrm flipH="1">
            <a:off x="5739083" y="1673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42" name="Google Shape;742;p53"/>
          <p:cNvCxnSpPr>
            <a:stCxn id="740" idx="2"/>
            <a:endCxn id="735" idx="0"/>
          </p:cNvCxnSpPr>
          <p:nvPr/>
        </p:nvCxnSpPr>
        <p:spPr>
          <a:xfrm>
            <a:off x="6595883" y="1673875"/>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743" name="Google Shape;743;p53"/>
          <p:cNvGrpSpPr/>
          <p:nvPr/>
        </p:nvGrpSpPr>
        <p:grpSpPr>
          <a:xfrm>
            <a:off x="2446805" y="3413175"/>
            <a:ext cx="6025645" cy="1466083"/>
            <a:chOff x="2446805" y="3260775"/>
            <a:chExt cx="6025645" cy="1466083"/>
          </a:xfrm>
        </p:grpSpPr>
        <p:sp>
          <p:nvSpPr>
            <p:cNvPr id="744" name="Google Shape;744;p53"/>
            <p:cNvSpPr/>
            <p:nvPr/>
          </p:nvSpPr>
          <p:spPr>
            <a:xfrm>
              <a:off x="2861093" y="38575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45" name="Google Shape;745;p53"/>
            <p:cNvSpPr/>
            <p:nvPr/>
          </p:nvSpPr>
          <p:spPr>
            <a:xfrm>
              <a:off x="2446805" y="44019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46" name="Google Shape;746;p53"/>
            <p:cNvSpPr/>
            <p:nvPr/>
          </p:nvSpPr>
          <p:spPr>
            <a:xfrm>
              <a:off x="3276481" y="44019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47" name="Google Shape;747;p53"/>
            <p:cNvCxnSpPr>
              <a:stCxn id="745" idx="0"/>
              <a:endCxn id="744" idx="2"/>
            </p:cNvCxnSpPr>
            <p:nvPr/>
          </p:nvCxnSpPr>
          <p:spPr>
            <a:xfrm flipH="1" rot="10800000">
              <a:off x="2692055" y="41823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48" name="Google Shape;748;p53"/>
            <p:cNvCxnSpPr>
              <a:stCxn id="746" idx="0"/>
              <a:endCxn id="744" idx="2"/>
            </p:cNvCxnSpPr>
            <p:nvPr/>
          </p:nvCxnSpPr>
          <p:spPr>
            <a:xfrm rot="10800000">
              <a:off x="3106231" y="41823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49" name="Google Shape;749;p53"/>
            <p:cNvSpPr/>
            <p:nvPr/>
          </p:nvSpPr>
          <p:spPr>
            <a:xfrm>
              <a:off x="4587267" y="38574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750" name="Google Shape;750;p53"/>
            <p:cNvSpPr/>
            <p:nvPr/>
          </p:nvSpPr>
          <p:spPr>
            <a:xfrm>
              <a:off x="4220729" y="44019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51" name="Google Shape;751;p53"/>
            <p:cNvSpPr/>
            <p:nvPr/>
          </p:nvSpPr>
          <p:spPr>
            <a:xfrm>
              <a:off x="4935150" y="4401950"/>
              <a:ext cx="3537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16  17  18  19  20  21  22  23  24</a:t>
              </a:r>
              <a:endParaRPr sz="1800"/>
            </a:p>
          </p:txBody>
        </p:sp>
        <p:cxnSp>
          <p:nvCxnSpPr>
            <p:cNvPr id="752" name="Google Shape;752;p53"/>
            <p:cNvCxnSpPr>
              <a:stCxn id="750" idx="0"/>
              <a:endCxn id="749" idx="2"/>
            </p:cNvCxnSpPr>
            <p:nvPr/>
          </p:nvCxnSpPr>
          <p:spPr>
            <a:xfrm flipH="1" rot="10800000">
              <a:off x="4465979" y="4182358"/>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753" name="Google Shape;753;p53"/>
            <p:cNvCxnSpPr>
              <a:stCxn id="751" idx="0"/>
              <a:endCxn id="749" idx="2"/>
            </p:cNvCxnSpPr>
            <p:nvPr/>
          </p:nvCxnSpPr>
          <p:spPr>
            <a:xfrm rot="10800000">
              <a:off x="4832400" y="4182350"/>
              <a:ext cx="1871400" cy="219600"/>
            </a:xfrm>
            <a:prstGeom prst="straightConnector1">
              <a:avLst/>
            </a:prstGeom>
            <a:noFill/>
            <a:ln cap="flat" cmpd="sng" w="19050">
              <a:solidFill>
                <a:srgbClr val="666666"/>
              </a:solidFill>
              <a:prstDash val="solid"/>
              <a:round/>
              <a:headEnd len="med" w="med" type="none"/>
              <a:tailEnd len="med" w="med" type="none"/>
            </a:ln>
          </p:spPr>
        </p:cxnSp>
        <p:sp>
          <p:nvSpPr>
            <p:cNvPr id="754" name="Google Shape;754;p53"/>
            <p:cNvSpPr/>
            <p:nvPr/>
          </p:nvSpPr>
          <p:spPr>
            <a:xfrm>
              <a:off x="3717858" y="3260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55" name="Google Shape;755;p53"/>
            <p:cNvCxnSpPr>
              <a:stCxn id="754" idx="2"/>
              <a:endCxn id="744" idx="0"/>
            </p:cNvCxnSpPr>
            <p:nvPr/>
          </p:nvCxnSpPr>
          <p:spPr>
            <a:xfrm flipH="1">
              <a:off x="3106308" y="35856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56" name="Google Shape;756;p53"/>
            <p:cNvCxnSpPr>
              <a:stCxn id="754" idx="2"/>
              <a:endCxn id="749" idx="0"/>
            </p:cNvCxnSpPr>
            <p:nvPr/>
          </p:nvCxnSpPr>
          <p:spPr>
            <a:xfrm>
              <a:off x="3963108" y="3585675"/>
              <a:ext cx="869400" cy="271800"/>
            </a:xfrm>
            <a:prstGeom prst="straightConnector1">
              <a:avLst/>
            </a:prstGeom>
            <a:noFill/>
            <a:ln cap="flat" cmpd="sng" w="19050">
              <a:solidFill>
                <a:srgbClr val="666666"/>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0" st="0"/>
                                            </p:txEl>
                                          </p:spTgt>
                                        </p:tgtEl>
                                        <p:attrNameLst>
                                          <p:attrName>style.visibility</p:attrName>
                                        </p:attrNameLst>
                                      </p:cBhvr>
                                      <p:to>
                                        <p:strVal val="visible"/>
                                      </p:to>
                                    </p:set>
                                    <p:animEffect filter="fade" transition="in">
                                      <p:cBhvr>
                                        <p:cTn dur="1"/>
                                        <p:tgtEl>
                                          <p:spTgt spid="7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1" st="1"/>
                                            </p:txEl>
                                          </p:spTgt>
                                        </p:tgtEl>
                                        <p:attrNameLst>
                                          <p:attrName>style.visibility</p:attrName>
                                        </p:attrNameLst>
                                      </p:cBhvr>
                                      <p:to>
                                        <p:strVal val="visible"/>
                                      </p:to>
                                    </p:set>
                                    <p:animEffect filter="fade" transition="in">
                                      <p:cBhvr>
                                        <p:cTn dur="1"/>
                                        <p:tgtEl>
                                          <p:spTgt spid="7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2" st="2"/>
                                            </p:txEl>
                                          </p:spTgt>
                                        </p:tgtEl>
                                        <p:attrNameLst>
                                          <p:attrName>style.visibility</p:attrName>
                                        </p:attrNameLst>
                                      </p:cBhvr>
                                      <p:to>
                                        <p:strVal val="visible"/>
                                      </p:to>
                                    </p:set>
                                    <p:animEffect filter="fade" transition="in">
                                      <p:cBhvr>
                                        <p:cTn dur="1"/>
                                        <p:tgtEl>
                                          <p:spTgt spid="7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3" st="3"/>
                                            </p:txEl>
                                          </p:spTgt>
                                        </p:tgtEl>
                                        <p:attrNameLst>
                                          <p:attrName>style.visibility</p:attrName>
                                        </p:attrNameLst>
                                      </p:cBhvr>
                                      <p:to>
                                        <p:strVal val="visible"/>
                                      </p:to>
                                    </p:set>
                                    <p:animEffect filter="fade" transition="in">
                                      <p:cBhvr>
                                        <p:cTn dur="1"/>
                                        <p:tgtEl>
                                          <p:spTgt spid="7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4" st="4"/>
                                            </p:txEl>
                                          </p:spTgt>
                                        </p:tgtEl>
                                        <p:attrNameLst>
                                          <p:attrName>style.visibility</p:attrName>
                                        </p:attrNameLst>
                                      </p:cBhvr>
                                      <p:to>
                                        <p:strVal val="visible"/>
                                      </p:to>
                                    </p:set>
                                    <p:animEffect filter="fade" transition="in">
                                      <p:cBhvr>
                                        <p:cTn dur="1"/>
                                        <p:tgtEl>
                                          <p:spTgt spid="7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5" st="5"/>
                                            </p:txEl>
                                          </p:spTgt>
                                        </p:tgtEl>
                                        <p:attrNameLst>
                                          <p:attrName>style.visibility</p:attrName>
                                        </p:attrNameLst>
                                      </p:cBhvr>
                                      <p:to>
                                        <p:strVal val="visible"/>
                                      </p:to>
                                    </p:set>
                                    <p:animEffect filter="fade" transition="in">
                                      <p:cBhvr>
                                        <p:cTn dur="1"/>
                                        <p:tgtEl>
                                          <p:spTgt spid="7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6" st="6"/>
                                            </p:txEl>
                                          </p:spTgt>
                                        </p:tgtEl>
                                        <p:attrNameLst>
                                          <p:attrName>style.visibility</p:attrName>
                                        </p:attrNameLst>
                                      </p:cBhvr>
                                      <p:to>
                                        <p:strVal val="visible"/>
                                      </p:to>
                                    </p:set>
                                    <p:animEffect filter="fade" transition="in">
                                      <p:cBhvr>
                                        <p:cTn dur="1"/>
                                        <p:tgtEl>
                                          <p:spTgt spid="7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7" st="7"/>
                                            </p:txEl>
                                          </p:spTgt>
                                        </p:tgtEl>
                                        <p:attrNameLst>
                                          <p:attrName>style.visibility</p:attrName>
                                        </p:attrNameLst>
                                      </p:cBhvr>
                                      <p:to>
                                        <p:strVal val="visible"/>
                                      </p:to>
                                    </p:set>
                                    <p:animEffect filter="fade" transition="in">
                                      <p:cBhvr>
                                        <p:cTn dur="1"/>
                                        <p:tgtEl>
                                          <p:spTgt spid="7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
                                        <p:tgtEl>
                                          <p:spTgt spid="7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Revising Our Overstuffed Tree Approach</a:t>
            </a:r>
            <a:endParaRPr/>
          </a:p>
        </p:txBody>
      </p:sp>
      <p:sp>
        <p:nvSpPr>
          <p:cNvPr id="762" name="Google Shape;762;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is balanced, but we have a new problem:</a:t>
            </a:r>
            <a:endParaRPr/>
          </a:p>
          <a:p>
            <a:pPr indent="-342900" lvl="0" marL="457200" rtl="0" algn="l">
              <a:spcBef>
                <a:spcPts val="600"/>
              </a:spcBef>
              <a:spcAft>
                <a:spcPts val="0"/>
              </a:spcAft>
              <a:buSzPts val="1800"/>
              <a:buChar char="●"/>
            </a:pPr>
            <a:r>
              <a:rPr lang="en"/>
              <a:t>Leaf nodes can get too juicy.</a:t>
            </a:r>
            <a:endParaRPr/>
          </a:p>
        </p:txBody>
      </p:sp>
      <p:sp>
        <p:nvSpPr>
          <p:cNvPr id="763" name="Google Shape;763;p54"/>
          <p:cNvSpPr txBox="1"/>
          <p:nvPr>
            <p:ph idx="1" type="body"/>
          </p:nvPr>
        </p:nvSpPr>
        <p:spPr>
          <a:xfrm>
            <a:off x="243000" y="1699500"/>
            <a:ext cx="8443800" cy="229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Solution?</a:t>
            </a:r>
            <a:endParaRPr/>
          </a:p>
        </p:txBody>
      </p:sp>
      <p:sp>
        <p:nvSpPr>
          <p:cNvPr id="764" name="Google Shape;764;p54"/>
          <p:cNvSpPr/>
          <p:nvPr/>
        </p:nvSpPr>
        <p:spPr>
          <a:xfrm>
            <a:off x="5493868" y="1945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65" name="Google Shape;765;p54"/>
          <p:cNvSpPr/>
          <p:nvPr/>
        </p:nvSpPr>
        <p:spPr>
          <a:xfrm>
            <a:off x="5079580" y="2490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66" name="Google Shape;766;p54"/>
          <p:cNvSpPr/>
          <p:nvPr/>
        </p:nvSpPr>
        <p:spPr>
          <a:xfrm>
            <a:off x="5909256" y="2490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67" name="Google Shape;767;p54"/>
          <p:cNvCxnSpPr>
            <a:stCxn id="765" idx="0"/>
            <a:endCxn id="764" idx="2"/>
          </p:cNvCxnSpPr>
          <p:nvPr/>
        </p:nvCxnSpPr>
        <p:spPr>
          <a:xfrm flipH="1" rot="10800000">
            <a:off x="5324830" y="2270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68" name="Google Shape;768;p54"/>
          <p:cNvCxnSpPr>
            <a:stCxn id="766" idx="0"/>
            <a:endCxn id="764" idx="2"/>
          </p:cNvCxnSpPr>
          <p:nvPr/>
        </p:nvCxnSpPr>
        <p:spPr>
          <a:xfrm rot="10800000">
            <a:off x="5739006" y="2270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69" name="Google Shape;769;p54"/>
          <p:cNvSpPr/>
          <p:nvPr/>
        </p:nvSpPr>
        <p:spPr>
          <a:xfrm>
            <a:off x="7220042" y="19456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770" name="Google Shape;770;p54"/>
          <p:cNvSpPr/>
          <p:nvPr/>
        </p:nvSpPr>
        <p:spPr>
          <a:xfrm>
            <a:off x="6777304" y="2490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71" name="Google Shape;771;p54"/>
          <p:cNvSpPr/>
          <p:nvPr/>
        </p:nvSpPr>
        <p:spPr>
          <a:xfrm>
            <a:off x="7442200" y="2490150"/>
            <a:ext cx="1617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a:t>
            </a:r>
            <a:endParaRPr sz="1800"/>
          </a:p>
        </p:txBody>
      </p:sp>
      <p:cxnSp>
        <p:nvCxnSpPr>
          <p:cNvPr id="772" name="Google Shape;772;p54"/>
          <p:cNvCxnSpPr>
            <a:stCxn id="770" idx="0"/>
            <a:endCxn id="769" idx="2"/>
          </p:cNvCxnSpPr>
          <p:nvPr/>
        </p:nvCxnSpPr>
        <p:spPr>
          <a:xfrm flipH="1" rot="10800000">
            <a:off x="7022554" y="2270558"/>
            <a:ext cx="442800" cy="219600"/>
          </a:xfrm>
          <a:prstGeom prst="straightConnector1">
            <a:avLst/>
          </a:prstGeom>
          <a:noFill/>
          <a:ln cap="flat" cmpd="sng" w="19050">
            <a:solidFill>
              <a:srgbClr val="666666"/>
            </a:solidFill>
            <a:prstDash val="solid"/>
            <a:round/>
            <a:headEnd len="med" w="med" type="none"/>
            <a:tailEnd len="med" w="med" type="none"/>
          </a:ln>
        </p:spPr>
      </p:cxnSp>
      <p:cxnSp>
        <p:nvCxnSpPr>
          <p:cNvPr id="773" name="Google Shape;773;p54"/>
          <p:cNvCxnSpPr>
            <a:stCxn id="771" idx="0"/>
            <a:endCxn id="769" idx="2"/>
          </p:cNvCxnSpPr>
          <p:nvPr/>
        </p:nvCxnSpPr>
        <p:spPr>
          <a:xfrm rot="10800000">
            <a:off x="7465300" y="2270550"/>
            <a:ext cx="785400" cy="219600"/>
          </a:xfrm>
          <a:prstGeom prst="straightConnector1">
            <a:avLst/>
          </a:prstGeom>
          <a:noFill/>
          <a:ln cap="flat" cmpd="sng" w="19050">
            <a:solidFill>
              <a:srgbClr val="666666"/>
            </a:solidFill>
            <a:prstDash val="solid"/>
            <a:round/>
            <a:headEnd len="med" w="med" type="none"/>
            <a:tailEnd len="med" w="med" type="none"/>
          </a:ln>
        </p:spPr>
      </p:cxnSp>
      <p:sp>
        <p:nvSpPr>
          <p:cNvPr id="774" name="Google Shape;774;p54"/>
          <p:cNvSpPr/>
          <p:nvPr/>
        </p:nvSpPr>
        <p:spPr>
          <a:xfrm>
            <a:off x="6350633" y="1348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75" name="Google Shape;775;p54"/>
          <p:cNvCxnSpPr>
            <a:stCxn id="774" idx="2"/>
            <a:endCxn id="764" idx="0"/>
          </p:cNvCxnSpPr>
          <p:nvPr/>
        </p:nvCxnSpPr>
        <p:spPr>
          <a:xfrm flipH="1">
            <a:off x="5739083" y="1673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76" name="Google Shape;776;p54"/>
          <p:cNvCxnSpPr>
            <a:stCxn id="774" idx="2"/>
            <a:endCxn id="769" idx="0"/>
          </p:cNvCxnSpPr>
          <p:nvPr/>
        </p:nvCxnSpPr>
        <p:spPr>
          <a:xfrm>
            <a:off x="6595883" y="1673875"/>
            <a:ext cx="869400" cy="271800"/>
          </a:xfrm>
          <a:prstGeom prst="straightConnector1">
            <a:avLst/>
          </a:prstGeom>
          <a:noFill/>
          <a:ln cap="flat" cmpd="sng" w="19050">
            <a:solidFill>
              <a:srgbClr val="666666"/>
            </a:solidFill>
            <a:prstDash val="solid"/>
            <a:round/>
            <a:headEnd len="med" w="med" type="none"/>
            <a:tailEnd len="med" w="med" type="none"/>
          </a:ln>
        </p:spPr>
      </p:cxnSp>
      <p:pic>
        <p:nvPicPr>
          <p:cNvPr id="777" name="Google Shape;777;p54"/>
          <p:cNvPicPr preferRelativeResize="0"/>
          <p:nvPr/>
        </p:nvPicPr>
        <p:blipFill>
          <a:blip r:embed="rId3">
            <a:alphaModFix/>
          </a:blip>
          <a:stretch>
            <a:fillRect/>
          </a:stretch>
        </p:blipFill>
        <p:spPr>
          <a:xfrm>
            <a:off x="1282125" y="3033475"/>
            <a:ext cx="2753584" cy="198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xEl>
                                              <p:pRg end="0" st="0"/>
                                            </p:txEl>
                                          </p:spTgt>
                                        </p:tgtEl>
                                        <p:attrNameLst>
                                          <p:attrName>style.visibility</p:attrName>
                                        </p:attrNameLst>
                                      </p:cBhvr>
                                      <p:to>
                                        <p:strVal val="visible"/>
                                      </p:to>
                                    </p:set>
                                    <p:animEffect filter="fade" transition="in">
                                      <p:cBhvr>
                                        <p:cTn dur="1"/>
                                        <p:tgtEl>
                                          <p:spTgt spid="7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xEl>
                                              <p:pRg end="1" st="1"/>
                                            </p:txEl>
                                          </p:spTgt>
                                        </p:tgtEl>
                                        <p:attrNameLst>
                                          <p:attrName>style.visibility</p:attrName>
                                        </p:attrNameLst>
                                      </p:cBhvr>
                                      <p:to>
                                        <p:strVal val="visible"/>
                                      </p:to>
                                    </p:set>
                                    <p:animEffect filter="fade" transition="in">
                                      <p:cBhvr>
                                        <p:cTn dur="1"/>
                                        <p:tgtEl>
                                          <p:spTgt spid="7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0" st="0"/>
                                            </p:txEl>
                                          </p:spTgt>
                                        </p:tgtEl>
                                        <p:attrNameLst>
                                          <p:attrName>style.visibility</p:attrName>
                                        </p:attrNameLst>
                                      </p:cBhvr>
                                      <p:to>
                                        <p:strVal val="visible"/>
                                      </p:to>
                                    </p:set>
                                    <p:animEffect filter="fade" transition="in">
                                      <p:cBhvr>
                                        <p:cTn dur="1"/>
                                        <p:tgtEl>
                                          <p:spTgt spid="76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Revising Our Overstuffed Tree Approach: Moving Items Up</a:t>
            </a:r>
            <a:endParaRPr/>
          </a:p>
        </p:txBody>
      </p:sp>
      <p:sp>
        <p:nvSpPr>
          <p:cNvPr id="783" name="Google Shape;783;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is balanced, but we have a new problem:</a:t>
            </a:r>
            <a:endParaRPr/>
          </a:p>
          <a:p>
            <a:pPr indent="-342900" lvl="0" marL="457200" rtl="0" algn="l">
              <a:spcBef>
                <a:spcPts val="600"/>
              </a:spcBef>
              <a:spcAft>
                <a:spcPts val="0"/>
              </a:spcAft>
              <a:buSzPts val="1800"/>
              <a:buChar char="●"/>
            </a:pPr>
            <a:r>
              <a:rPr lang="en"/>
              <a:t>Leaf nodes can get too juicy.</a:t>
            </a:r>
            <a:endParaRPr/>
          </a:p>
          <a:p>
            <a:pPr indent="0" lvl="0" marL="0" rtl="0" algn="l">
              <a:spcBef>
                <a:spcPts val="600"/>
              </a:spcBef>
              <a:spcAft>
                <a:spcPts val="0"/>
              </a:spcAft>
              <a:buNone/>
            </a:pPr>
            <a:br>
              <a:rPr lang="en"/>
            </a:br>
            <a:endParaRPr/>
          </a:p>
          <a:p>
            <a:pPr indent="0" lvl="0" marL="0" rtl="0" algn="l">
              <a:spcBef>
                <a:spcPts val="600"/>
              </a:spcBef>
              <a:spcAft>
                <a:spcPts val="0"/>
              </a:spcAft>
              <a:buNone/>
            </a:pPr>
            <a:r>
              <a:rPr lang="en"/>
              <a:t>Solution?</a:t>
            </a:r>
            <a:endParaRPr/>
          </a:p>
          <a:p>
            <a:pPr indent="-342900" lvl="0" marL="457200" rtl="0" algn="l">
              <a:spcBef>
                <a:spcPts val="600"/>
              </a:spcBef>
              <a:spcAft>
                <a:spcPts val="0"/>
              </a:spcAft>
              <a:buSzPts val="1800"/>
              <a:buChar char="●"/>
            </a:pPr>
            <a:r>
              <a:rPr lang="en"/>
              <a:t>Set a limit L on the number of items, say L=3.</a:t>
            </a:r>
            <a:endParaRPr/>
          </a:p>
          <a:p>
            <a:pPr indent="-342900" lvl="0" marL="457200" rtl="0" algn="l">
              <a:spcBef>
                <a:spcPts val="0"/>
              </a:spcBef>
              <a:spcAft>
                <a:spcPts val="0"/>
              </a:spcAft>
              <a:buSzPts val="1800"/>
              <a:buChar char="●"/>
            </a:pPr>
            <a:r>
              <a:rPr lang="en"/>
              <a:t>If any node has more than L items, give an item to parent.</a:t>
            </a:r>
            <a:endParaRPr/>
          </a:p>
          <a:p>
            <a:pPr indent="-342900" lvl="1" marL="914400" rtl="0" algn="l">
              <a:spcBef>
                <a:spcPts val="0"/>
              </a:spcBef>
              <a:spcAft>
                <a:spcPts val="0"/>
              </a:spcAft>
              <a:buSzPts val="1800"/>
              <a:buChar char="○"/>
            </a:pPr>
            <a:r>
              <a:rPr lang="en"/>
              <a:t>Which one? Let’s say (arbitrarily) the left-middle.</a:t>
            </a:r>
            <a:endParaRPr/>
          </a:p>
        </p:txBody>
      </p:sp>
      <p:sp>
        <p:nvSpPr>
          <p:cNvPr id="784" name="Google Shape;784;p55"/>
          <p:cNvSpPr txBox="1"/>
          <p:nvPr/>
        </p:nvSpPr>
        <p:spPr>
          <a:xfrm>
            <a:off x="228600" y="3725075"/>
            <a:ext cx="6246600" cy="1217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Q: What’s the problem now?</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16 is to the right of 17.</a:t>
            </a:r>
            <a:endParaRPr sz="2000"/>
          </a:p>
        </p:txBody>
      </p:sp>
      <p:sp>
        <p:nvSpPr>
          <p:cNvPr id="785" name="Google Shape;785;p55"/>
          <p:cNvSpPr/>
          <p:nvPr/>
        </p:nvSpPr>
        <p:spPr>
          <a:xfrm>
            <a:off x="5493868" y="13361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86" name="Google Shape;786;p55"/>
          <p:cNvSpPr/>
          <p:nvPr/>
        </p:nvSpPr>
        <p:spPr>
          <a:xfrm>
            <a:off x="5079580"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87" name="Google Shape;787;p55"/>
          <p:cNvSpPr/>
          <p:nvPr/>
        </p:nvSpPr>
        <p:spPr>
          <a:xfrm>
            <a:off x="5909256"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88" name="Google Shape;788;p55"/>
          <p:cNvCxnSpPr>
            <a:stCxn id="786" idx="0"/>
            <a:endCxn id="785" idx="2"/>
          </p:cNvCxnSpPr>
          <p:nvPr/>
        </p:nvCxnSpPr>
        <p:spPr>
          <a:xfrm flipH="1" rot="10800000">
            <a:off x="5324830" y="16609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89" name="Google Shape;789;p55"/>
          <p:cNvCxnSpPr>
            <a:stCxn id="787" idx="0"/>
            <a:endCxn id="785" idx="2"/>
          </p:cNvCxnSpPr>
          <p:nvPr/>
        </p:nvCxnSpPr>
        <p:spPr>
          <a:xfrm rot="10800000">
            <a:off x="5739006" y="16609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90" name="Google Shape;790;p55"/>
          <p:cNvSpPr/>
          <p:nvPr/>
        </p:nvSpPr>
        <p:spPr>
          <a:xfrm>
            <a:off x="6991442" y="13360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791" name="Google Shape;791;p55"/>
          <p:cNvSpPr/>
          <p:nvPr/>
        </p:nvSpPr>
        <p:spPr>
          <a:xfrm>
            <a:off x="6624904" y="1880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92" name="Google Shape;792;p55"/>
          <p:cNvSpPr/>
          <p:nvPr/>
        </p:nvSpPr>
        <p:spPr>
          <a:xfrm>
            <a:off x="7344000" y="1880550"/>
            <a:ext cx="1688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a:t>
            </a:r>
            <a:endParaRPr sz="1800"/>
          </a:p>
        </p:txBody>
      </p:sp>
      <p:cxnSp>
        <p:nvCxnSpPr>
          <p:cNvPr id="793" name="Google Shape;793;p55"/>
          <p:cNvCxnSpPr>
            <a:stCxn id="791" idx="0"/>
            <a:endCxn id="790" idx="2"/>
          </p:cNvCxnSpPr>
          <p:nvPr/>
        </p:nvCxnSpPr>
        <p:spPr>
          <a:xfrm flipH="1" rot="10800000">
            <a:off x="6870154" y="1660958"/>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794" name="Google Shape;794;p55"/>
          <p:cNvCxnSpPr>
            <a:stCxn id="792" idx="0"/>
            <a:endCxn id="790" idx="2"/>
          </p:cNvCxnSpPr>
          <p:nvPr/>
        </p:nvCxnSpPr>
        <p:spPr>
          <a:xfrm rot="10800000">
            <a:off x="7236600" y="1660950"/>
            <a:ext cx="951600" cy="219600"/>
          </a:xfrm>
          <a:prstGeom prst="straightConnector1">
            <a:avLst/>
          </a:prstGeom>
          <a:noFill/>
          <a:ln cap="flat" cmpd="sng" w="19050">
            <a:solidFill>
              <a:srgbClr val="666666"/>
            </a:solidFill>
            <a:prstDash val="solid"/>
            <a:round/>
            <a:headEnd len="med" w="med" type="none"/>
            <a:tailEnd len="med" w="med" type="none"/>
          </a:ln>
        </p:spPr>
      </p:cxnSp>
      <p:sp>
        <p:nvSpPr>
          <p:cNvPr id="795" name="Google Shape;795;p55"/>
          <p:cNvSpPr/>
          <p:nvPr/>
        </p:nvSpPr>
        <p:spPr>
          <a:xfrm>
            <a:off x="6350633" y="73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96" name="Google Shape;796;p55"/>
          <p:cNvCxnSpPr>
            <a:stCxn id="795" idx="2"/>
            <a:endCxn id="785" idx="0"/>
          </p:cNvCxnSpPr>
          <p:nvPr/>
        </p:nvCxnSpPr>
        <p:spPr>
          <a:xfrm flipH="1">
            <a:off x="5739083" y="10642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97" name="Google Shape;797;p55"/>
          <p:cNvCxnSpPr>
            <a:stCxn id="795" idx="2"/>
            <a:endCxn id="790" idx="0"/>
          </p:cNvCxnSpPr>
          <p:nvPr/>
        </p:nvCxnSpPr>
        <p:spPr>
          <a:xfrm>
            <a:off x="6595883" y="1064275"/>
            <a:ext cx="640800" cy="271800"/>
          </a:xfrm>
          <a:prstGeom prst="straightConnector1">
            <a:avLst/>
          </a:prstGeom>
          <a:noFill/>
          <a:ln cap="flat" cmpd="sng" w="19050">
            <a:solidFill>
              <a:srgbClr val="666666"/>
            </a:solidFill>
            <a:prstDash val="solid"/>
            <a:round/>
            <a:headEnd len="med" w="med" type="none"/>
            <a:tailEnd len="med" w="med" type="none"/>
          </a:ln>
        </p:spPr>
      </p:cxnSp>
      <p:grpSp>
        <p:nvGrpSpPr>
          <p:cNvPr id="798" name="Google Shape;798;p55"/>
          <p:cNvGrpSpPr/>
          <p:nvPr/>
        </p:nvGrpSpPr>
        <p:grpSpPr>
          <a:xfrm>
            <a:off x="5079580" y="3253975"/>
            <a:ext cx="3886645" cy="1466083"/>
            <a:chOff x="5079580" y="3253975"/>
            <a:chExt cx="3886645" cy="1466083"/>
          </a:xfrm>
        </p:grpSpPr>
        <p:sp>
          <p:nvSpPr>
            <p:cNvPr id="799" name="Google Shape;799;p55"/>
            <p:cNvSpPr/>
            <p:nvPr/>
          </p:nvSpPr>
          <p:spPr>
            <a:xfrm>
              <a:off x="5493868" y="3850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00" name="Google Shape;800;p55"/>
            <p:cNvSpPr/>
            <p:nvPr/>
          </p:nvSpPr>
          <p:spPr>
            <a:xfrm>
              <a:off x="5079580"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01" name="Google Shape;801;p55"/>
            <p:cNvSpPr/>
            <p:nvPr/>
          </p:nvSpPr>
          <p:spPr>
            <a:xfrm>
              <a:off x="5909256"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02" name="Google Shape;802;p55"/>
            <p:cNvCxnSpPr>
              <a:stCxn id="800" idx="0"/>
              <a:endCxn id="799" idx="2"/>
            </p:cNvCxnSpPr>
            <p:nvPr/>
          </p:nvCxnSpPr>
          <p:spPr>
            <a:xfrm flipH="1" rot="10800000">
              <a:off x="5324830" y="4175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03" name="Google Shape;803;p55"/>
            <p:cNvCxnSpPr>
              <a:stCxn id="801" idx="0"/>
              <a:endCxn id="799" idx="2"/>
            </p:cNvCxnSpPr>
            <p:nvPr/>
          </p:nvCxnSpPr>
          <p:spPr>
            <a:xfrm rot="10800000">
              <a:off x="5739006" y="4175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04" name="Google Shape;804;p55"/>
            <p:cNvSpPr/>
            <p:nvPr/>
          </p:nvSpPr>
          <p:spPr>
            <a:xfrm>
              <a:off x="7220056" y="385070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805" name="Google Shape;805;p55"/>
            <p:cNvSpPr/>
            <p:nvPr/>
          </p:nvSpPr>
          <p:spPr>
            <a:xfrm>
              <a:off x="6853504" y="4395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06" name="Google Shape;806;p55"/>
            <p:cNvSpPr/>
            <p:nvPr/>
          </p:nvSpPr>
          <p:spPr>
            <a:xfrm>
              <a:off x="7720325" y="4395150"/>
              <a:ext cx="124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16  18  19</a:t>
              </a:r>
              <a:endParaRPr sz="1800"/>
            </a:p>
          </p:txBody>
        </p:sp>
        <p:cxnSp>
          <p:nvCxnSpPr>
            <p:cNvPr id="807" name="Google Shape;807;p55"/>
            <p:cNvCxnSpPr>
              <a:stCxn id="805" idx="0"/>
              <a:endCxn id="804" idx="2"/>
            </p:cNvCxnSpPr>
            <p:nvPr/>
          </p:nvCxnSpPr>
          <p:spPr>
            <a:xfrm flipH="1" rot="10800000">
              <a:off x="7098754" y="4175558"/>
              <a:ext cx="555900" cy="219600"/>
            </a:xfrm>
            <a:prstGeom prst="straightConnector1">
              <a:avLst/>
            </a:prstGeom>
            <a:noFill/>
            <a:ln cap="flat" cmpd="sng" w="19050">
              <a:solidFill>
                <a:srgbClr val="666666"/>
              </a:solidFill>
              <a:prstDash val="solid"/>
              <a:round/>
              <a:headEnd len="med" w="med" type="none"/>
              <a:tailEnd len="med" w="med" type="none"/>
            </a:ln>
          </p:spPr>
        </p:cxnSp>
        <p:cxnSp>
          <p:nvCxnSpPr>
            <p:cNvPr id="808" name="Google Shape;808;p55"/>
            <p:cNvCxnSpPr>
              <a:stCxn id="806" idx="0"/>
              <a:endCxn id="804" idx="2"/>
            </p:cNvCxnSpPr>
            <p:nvPr/>
          </p:nvCxnSpPr>
          <p:spPr>
            <a:xfrm rot="10800000">
              <a:off x="7654775" y="4175550"/>
              <a:ext cx="688500" cy="219600"/>
            </a:xfrm>
            <a:prstGeom prst="straightConnector1">
              <a:avLst/>
            </a:prstGeom>
            <a:noFill/>
            <a:ln cap="flat" cmpd="sng" w="19050">
              <a:solidFill>
                <a:srgbClr val="666666"/>
              </a:solidFill>
              <a:prstDash val="solid"/>
              <a:round/>
              <a:headEnd len="med" w="med" type="none"/>
              <a:tailEnd len="med" w="med" type="none"/>
            </a:ln>
          </p:spPr>
        </p:cxnSp>
        <p:sp>
          <p:nvSpPr>
            <p:cNvPr id="809" name="Google Shape;809;p55"/>
            <p:cNvSpPr/>
            <p:nvPr/>
          </p:nvSpPr>
          <p:spPr>
            <a:xfrm>
              <a:off x="6350633" y="3253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10" name="Google Shape;810;p55"/>
            <p:cNvCxnSpPr>
              <a:stCxn id="809" idx="2"/>
              <a:endCxn id="799" idx="0"/>
            </p:cNvCxnSpPr>
            <p:nvPr/>
          </p:nvCxnSpPr>
          <p:spPr>
            <a:xfrm flipH="1">
              <a:off x="5739083" y="3578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11" name="Google Shape;811;p55"/>
            <p:cNvCxnSpPr>
              <a:stCxn id="809" idx="2"/>
              <a:endCxn id="804" idx="0"/>
            </p:cNvCxnSpPr>
            <p:nvPr/>
          </p:nvCxnSpPr>
          <p:spPr>
            <a:xfrm>
              <a:off x="6595883" y="3578875"/>
              <a:ext cx="1059000" cy="271800"/>
            </a:xfrm>
            <a:prstGeom prst="straightConnector1">
              <a:avLst/>
            </a:prstGeom>
            <a:noFill/>
            <a:ln cap="flat" cmpd="sng" w="19050">
              <a:solidFill>
                <a:srgbClr val="666666"/>
              </a:solidFill>
              <a:prstDash val="solid"/>
              <a:round/>
              <a:headEnd len="med" w="med" type="none"/>
              <a:tailEnd len="med" w="med" type="none"/>
            </a:ln>
          </p:spPr>
        </p:cxnSp>
      </p:grpSp>
      <p:grpSp>
        <p:nvGrpSpPr>
          <p:cNvPr id="812" name="Google Shape;812;p55"/>
          <p:cNvGrpSpPr/>
          <p:nvPr/>
        </p:nvGrpSpPr>
        <p:grpSpPr>
          <a:xfrm>
            <a:off x="7507345" y="2226490"/>
            <a:ext cx="1210500" cy="702085"/>
            <a:chOff x="7507345" y="2226490"/>
            <a:chExt cx="1210500" cy="702085"/>
          </a:xfrm>
        </p:grpSpPr>
        <p:cxnSp>
          <p:nvCxnSpPr>
            <p:cNvPr id="813" name="Google Shape;813;p55"/>
            <p:cNvCxnSpPr/>
            <p:nvPr/>
          </p:nvCxnSpPr>
          <p:spPr>
            <a:xfrm rot="10800000">
              <a:off x="8004324" y="2226490"/>
              <a:ext cx="0" cy="362100"/>
            </a:xfrm>
            <a:prstGeom prst="straightConnector1">
              <a:avLst/>
            </a:prstGeom>
            <a:noFill/>
            <a:ln cap="flat" cmpd="sng" w="9525">
              <a:solidFill>
                <a:schemeClr val="dk2"/>
              </a:solidFill>
              <a:prstDash val="solid"/>
              <a:round/>
              <a:headEnd len="med" w="med" type="none"/>
              <a:tailEnd len="med" w="med" type="triangle"/>
            </a:ln>
          </p:spPr>
        </p:cxnSp>
        <p:sp>
          <p:nvSpPr>
            <p:cNvPr id="814" name="Google Shape;814;p55"/>
            <p:cNvSpPr txBox="1"/>
            <p:nvPr/>
          </p:nvSpPr>
          <p:spPr>
            <a:xfrm>
              <a:off x="7507345" y="2535575"/>
              <a:ext cx="12105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move up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
                                        <p:tgtEl>
                                          <p:spTgt spid="8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
                                        <p:tgtEl>
                                          <p:spTgt spid="7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0" st="0"/>
                                            </p:txEl>
                                          </p:spTgt>
                                        </p:tgtEl>
                                        <p:attrNameLst>
                                          <p:attrName>style.visibility</p:attrName>
                                        </p:attrNameLst>
                                      </p:cBhvr>
                                      <p:to>
                                        <p:strVal val="visible"/>
                                      </p:to>
                                    </p:set>
                                    <p:animEffect filter="fade" transition="in">
                                      <p:cBhvr>
                                        <p:cTn dur="1"/>
                                        <p:tgtEl>
                                          <p:spTgt spid="7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1" st="1"/>
                                            </p:txEl>
                                          </p:spTgt>
                                        </p:tgtEl>
                                        <p:attrNameLst>
                                          <p:attrName>style.visibility</p:attrName>
                                        </p:attrNameLst>
                                      </p:cBhvr>
                                      <p:to>
                                        <p:strVal val="visible"/>
                                      </p:to>
                                    </p:set>
                                    <p:animEffect filter="fade" transition="in">
                                      <p:cBhvr>
                                        <p:cTn dur="1"/>
                                        <p:tgtEl>
                                          <p:spTgt spid="78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18" name="Shape 818"/>
        <p:cNvGrpSpPr/>
        <p:nvPr/>
      </p:nvGrpSpPr>
      <p:grpSpPr>
        <a:xfrm>
          <a:off x="0" y="0"/>
          <a:ext cx="0" cy="0"/>
          <a:chOff x="0" y="0"/>
          <a:chExt cx="0" cy="0"/>
        </a:xfrm>
      </p:grpSpPr>
      <p:sp>
        <p:nvSpPr>
          <p:cNvPr id="819" name="Google Shape;819;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Revising Our Overstuffed Tree Approach</a:t>
            </a:r>
            <a:endParaRPr/>
          </a:p>
        </p:txBody>
      </p:sp>
      <p:sp>
        <p:nvSpPr>
          <p:cNvPr id="820" name="Google Shape;820;p5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is balanced, but we have a new problem:</a:t>
            </a:r>
            <a:endParaRPr/>
          </a:p>
          <a:p>
            <a:pPr indent="-342900" lvl="0" marL="457200" rtl="0" algn="l">
              <a:spcBef>
                <a:spcPts val="600"/>
              </a:spcBef>
              <a:spcAft>
                <a:spcPts val="0"/>
              </a:spcAft>
              <a:buSzPts val="1800"/>
              <a:buChar char="●"/>
            </a:pPr>
            <a:r>
              <a:rPr lang="en"/>
              <a:t>Leaf nodes can get too juicy.</a:t>
            </a:r>
            <a:endParaRPr/>
          </a:p>
          <a:p>
            <a:pPr indent="0" lvl="0" marL="0" rtl="0" algn="l">
              <a:spcBef>
                <a:spcPts val="600"/>
              </a:spcBef>
              <a:spcAft>
                <a:spcPts val="0"/>
              </a:spcAft>
              <a:buNone/>
            </a:pPr>
            <a:br>
              <a:rPr lang="en"/>
            </a:br>
            <a:endParaRPr/>
          </a:p>
          <a:p>
            <a:pPr indent="0" lvl="0" marL="0" rtl="0" algn="l">
              <a:spcBef>
                <a:spcPts val="600"/>
              </a:spcBef>
              <a:spcAft>
                <a:spcPts val="0"/>
              </a:spcAft>
              <a:buNone/>
            </a:pPr>
            <a:r>
              <a:rPr lang="en"/>
              <a:t>Solution?</a:t>
            </a:r>
            <a:endParaRPr/>
          </a:p>
          <a:p>
            <a:pPr indent="-342900" lvl="0" marL="457200" rtl="0" algn="l">
              <a:spcBef>
                <a:spcPts val="600"/>
              </a:spcBef>
              <a:spcAft>
                <a:spcPts val="0"/>
              </a:spcAft>
              <a:buSzPts val="1800"/>
              <a:buChar char="●"/>
            </a:pPr>
            <a:r>
              <a:rPr lang="en"/>
              <a:t>Set a limit L on the number of items, say L=3.</a:t>
            </a:r>
            <a:endParaRPr/>
          </a:p>
          <a:p>
            <a:pPr indent="-342900" lvl="0" marL="457200" rtl="0" algn="l">
              <a:spcBef>
                <a:spcPts val="0"/>
              </a:spcBef>
              <a:spcAft>
                <a:spcPts val="0"/>
              </a:spcAft>
              <a:buSzPts val="1800"/>
              <a:buChar char="●"/>
            </a:pPr>
            <a:r>
              <a:rPr lang="en"/>
              <a:t>If any node has more than L items, give an item to parent.</a:t>
            </a:r>
            <a:endParaRPr/>
          </a:p>
          <a:p>
            <a:pPr indent="-342900" lvl="1" marL="914400" rtl="0" algn="l">
              <a:spcBef>
                <a:spcPts val="0"/>
              </a:spcBef>
              <a:spcAft>
                <a:spcPts val="0"/>
              </a:spcAft>
              <a:buSzPts val="1800"/>
              <a:buChar char="○"/>
            </a:pPr>
            <a:r>
              <a:rPr lang="en"/>
              <a:t>Which one? Let’s say (arbitrarily) the left-middle.</a:t>
            </a:r>
            <a:endParaRPr/>
          </a:p>
        </p:txBody>
      </p:sp>
      <p:sp>
        <p:nvSpPr>
          <p:cNvPr id="821" name="Google Shape;821;p56"/>
          <p:cNvSpPr txBox="1"/>
          <p:nvPr/>
        </p:nvSpPr>
        <p:spPr>
          <a:xfrm>
            <a:off x="228600" y="3725075"/>
            <a:ext cx="4849200" cy="1217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Challenge for you:</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can we tweak this idea to make it work?</a:t>
            </a:r>
            <a:br>
              <a:rPr lang="en" sz="2000">
                <a:solidFill>
                  <a:schemeClr val="dk1"/>
                </a:solidFill>
                <a:latin typeface="Calibri"/>
                <a:ea typeface="Calibri"/>
                <a:cs typeface="Calibri"/>
                <a:sym typeface="Calibri"/>
              </a:rPr>
            </a:br>
            <a:endParaRPr sz="2000"/>
          </a:p>
        </p:txBody>
      </p:sp>
      <p:sp>
        <p:nvSpPr>
          <p:cNvPr id="822" name="Google Shape;822;p56"/>
          <p:cNvSpPr/>
          <p:nvPr/>
        </p:nvSpPr>
        <p:spPr>
          <a:xfrm>
            <a:off x="5493868" y="3850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23" name="Google Shape;823;p56"/>
          <p:cNvSpPr/>
          <p:nvPr/>
        </p:nvSpPr>
        <p:spPr>
          <a:xfrm>
            <a:off x="5079580"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24" name="Google Shape;824;p56"/>
          <p:cNvSpPr/>
          <p:nvPr/>
        </p:nvSpPr>
        <p:spPr>
          <a:xfrm>
            <a:off x="5909256"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25" name="Google Shape;825;p56"/>
          <p:cNvCxnSpPr>
            <a:stCxn id="823" idx="0"/>
            <a:endCxn id="822" idx="2"/>
          </p:cNvCxnSpPr>
          <p:nvPr/>
        </p:nvCxnSpPr>
        <p:spPr>
          <a:xfrm flipH="1" rot="10800000">
            <a:off x="5324830" y="4175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26" name="Google Shape;826;p56"/>
          <p:cNvCxnSpPr>
            <a:stCxn id="824" idx="0"/>
            <a:endCxn id="822" idx="2"/>
          </p:cNvCxnSpPr>
          <p:nvPr/>
        </p:nvCxnSpPr>
        <p:spPr>
          <a:xfrm rot="10800000">
            <a:off x="5739006" y="4175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27" name="Google Shape;827;p56"/>
          <p:cNvSpPr/>
          <p:nvPr/>
        </p:nvSpPr>
        <p:spPr>
          <a:xfrm>
            <a:off x="7220056" y="385070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828" name="Google Shape;828;p56"/>
          <p:cNvSpPr/>
          <p:nvPr/>
        </p:nvSpPr>
        <p:spPr>
          <a:xfrm>
            <a:off x="6853504" y="4395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29" name="Google Shape;829;p56"/>
          <p:cNvSpPr/>
          <p:nvPr/>
        </p:nvSpPr>
        <p:spPr>
          <a:xfrm>
            <a:off x="7720325" y="4395150"/>
            <a:ext cx="124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16  18  19</a:t>
            </a:r>
            <a:endParaRPr sz="1800"/>
          </a:p>
        </p:txBody>
      </p:sp>
      <p:cxnSp>
        <p:nvCxnSpPr>
          <p:cNvPr id="830" name="Google Shape;830;p56"/>
          <p:cNvCxnSpPr>
            <a:stCxn id="828" idx="0"/>
            <a:endCxn id="827" idx="2"/>
          </p:cNvCxnSpPr>
          <p:nvPr/>
        </p:nvCxnSpPr>
        <p:spPr>
          <a:xfrm flipH="1" rot="10800000">
            <a:off x="7098754" y="4175558"/>
            <a:ext cx="555900" cy="219600"/>
          </a:xfrm>
          <a:prstGeom prst="straightConnector1">
            <a:avLst/>
          </a:prstGeom>
          <a:noFill/>
          <a:ln cap="flat" cmpd="sng" w="19050">
            <a:solidFill>
              <a:srgbClr val="666666"/>
            </a:solidFill>
            <a:prstDash val="solid"/>
            <a:round/>
            <a:headEnd len="med" w="med" type="none"/>
            <a:tailEnd len="med" w="med" type="none"/>
          </a:ln>
        </p:spPr>
      </p:cxnSp>
      <p:cxnSp>
        <p:nvCxnSpPr>
          <p:cNvPr id="831" name="Google Shape;831;p56"/>
          <p:cNvCxnSpPr>
            <a:stCxn id="829" idx="0"/>
            <a:endCxn id="827" idx="2"/>
          </p:cNvCxnSpPr>
          <p:nvPr/>
        </p:nvCxnSpPr>
        <p:spPr>
          <a:xfrm rot="10800000">
            <a:off x="7654775" y="4175550"/>
            <a:ext cx="688500" cy="219600"/>
          </a:xfrm>
          <a:prstGeom prst="straightConnector1">
            <a:avLst/>
          </a:prstGeom>
          <a:noFill/>
          <a:ln cap="flat" cmpd="sng" w="19050">
            <a:solidFill>
              <a:srgbClr val="666666"/>
            </a:solidFill>
            <a:prstDash val="solid"/>
            <a:round/>
            <a:headEnd len="med" w="med" type="none"/>
            <a:tailEnd len="med" w="med" type="none"/>
          </a:ln>
        </p:spPr>
      </p:cxnSp>
      <p:sp>
        <p:nvSpPr>
          <p:cNvPr id="832" name="Google Shape;832;p56"/>
          <p:cNvSpPr/>
          <p:nvPr/>
        </p:nvSpPr>
        <p:spPr>
          <a:xfrm>
            <a:off x="6350633" y="3253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33" name="Google Shape;833;p56"/>
          <p:cNvCxnSpPr>
            <a:stCxn id="832" idx="2"/>
            <a:endCxn id="822" idx="0"/>
          </p:cNvCxnSpPr>
          <p:nvPr/>
        </p:nvCxnSpPr>
        <p:spPr>
          <a:xfrm flipH="1">
            <a:off x="5739083" y="3578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34" name="Google Shape;834;p56"/>
          <p:cNvCxnSpPr>
            <a:stCxn id="832" idx="2"/>
            <a:endCxn id="827" idx="0"/>
          </p:cNvCxnSpPr>
          <p:nvPr/>
        </p:nvCxnSpPr>
        <p:spPr>
          <a:xfrm>
            <a:off x="6595883" y="3578875"/>
            <a:ext cx="1059000" cy="271800"/>
          </a:xfrm>
          <a:prstGeom prst="straightConnector1">
            <a:avLst/>
          </a:prstGeom>
          <a:noFill/>
          <a:ln cap="flat" cmpd="sng" w="19050">
            <a:solidFill>
              <a:srgbClr val="666666"/>
            </a:solidFill>
            <a:prstDash val="solid"/>
            <a:round/>
            <a:headEnd len="med" w="med" type="none"/>
            <a:tailEnd len="med" w="med" type="none"/>
          </a:ln>
        </p:spPr>
      </p:cxnSp>
      <p:sp>
        <p:nvSpPr>
          <p:cNvPr id="835" name="Google Shape;835;p56"/>
          <p:cNvSpPr/>
          <p:nvPr/>
        </p:nvSpPr>
        <p:spPr>
          <a:xfrm>
            <a:off x="5493868" y="13361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36" name="Google Shape;836;p56"/>
          <p:cNvSpPr/>
          <p:nvPr/>
        </p:nvSpPr>
        <p:spPr>
          <a:xfrm>
            <a:off x="5079580"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37" name="Google Shape;837;p56"/>
          <p:cNvSpPr/>
          <p:nvPr/>
        </p:nvSpPr>
        <p:spPr>
          <a:xfrm>
            <a:off x="5909256"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38" name="Google Shape;838;p56"/>
          <p:cNvCxnSpPr>
            <a:stCxn id="836" idx="0"/>
            <a:endCxn id="835" idx="2"/>
          </p:cNvCxnSpPr>
          <p:nvPr/>
        </p:nvCxnSpPr>
        <p:spPr>
          <a:xfrm flipH="1" rot="10800000">
            <a:off x="5324830" y="16609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39" name="Google Shape;839;p56"/>
          <p:cNvCxnSpPr>
            <a:stCxn id="837" idx="0"/>
            <a:endCxn id="835" idx="2"/>
          </p:cNvCxnSpPr>
          <p:nvPr/>
        </p:nvCxnSpPr>
        <p:spPr>
          <a:xfrm rot="10800000">
            <a:off x="5739006" y="16609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40" name="Google Shape;840;p56"/>
          <p:cNvSpPr/>
          <p:nvPr/>
        </p:nvSpPr>
        <p:spPr>
          <a:xfrm>
            <a:off x="6991442" y="13360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841" name="Google Shape;841;p56"/>
          <p:cNvSpPr/>
          <p:nvPr/>
        </p:nvSpPr>
        <p:spPr>
          <a:xfrm>
            <a:off x="6624904" y="1880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42" name="Google Shape;842;p56"/>
          <p:cNvSpPr/>
          <p:nvPr/>
        </p:nvSpPr>
        <p:spPr>
          <a:xfrm>
            <a:off x="7344000" y="1880550"/>
            <a:ext cx="1688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a:t>
            </a:r>
            <a:endParaRPr sz="1800"/>
          </a:p>
        </p:txBody>
      </p:sp>
      <p:cxnSp>
        <p:nvCxnSpPr>
          <p:cNvPr id="843" name="Google Shape;843;p56"/>
          <p:cNvCxnSpPr>
            <a:stCxn id="841" idx="0"/>
            <a:endCxn id="840" idx="2"/>
          </p:cNvCxnSpPr>
          <p:nvPr/>
        </p:nvCxnSpPr>
        <p:spPr>
          <a:xfrm flipH="1" rot="10800000">
            <a:off x="6870154" y="1660958"/>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844" name="Google Shape;844;p56"/>
          <p:cNvCxnSpPr>
            <a:stCxn id="842" idx="0"/>
            <a:endCxn id="840" idx="2"/>
          </p:cNvCxnSpPr>
          <p:nvPr/>
        </p:nvCxnSpPr>
        <p:spPr>
          <a:xfrm rot="10800000">
            <a:off x="7236600" y="1660950"/>
            <a:ext cx="951600" cy="219600"/>
          </a:xfrm>
          <a:prstGeom prst="straightConnector1">
            <a:avLst/>
          </a:prstGeom>
          <a:noFill/>
          <a:ln cap="flat" cmpd="sng" w="19050">
            <a:solidFill>
              <a:srgbClr val="666666"/>
            </a:solidFill>
            <a:prstDash val="solid"/>
            <a:round/>
            <a:headEnd len="med" w="med" type="none"/>
            <a:tailEnd len="med" w="med" type="none"/>
          </a:ln>
        </p:spPr>
      </p:cxnSp>
      <p:sp>
        <p:nvSpPr>
          <p:cNvPr id="845" name="Google Shape;845;p56"/>
          <p:cNvSpPr/>
          <p:nvPr/>
        </p:nvSpPr>
        <p:spPr>
          <a:xfrm>
            <a:off x="6350633" y="73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46" name="Google Shape;846;p56"/>
          <p:cNvCxnSpPr>
            <a:stCxn id="845" idx="2"/>
            <a:endCxn id="835" idx="0"/>
          </p:cNvCxnSpPr>
          <p:nvPr/>
        </p:nvCxnSpPr>
        <p:spPr>
          <a:xfrm flipH="1">
            <a:off x="5739083" y="10642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47" name="Google Shape;847;p56"/>
          <p:cNvCxnSpPr>
            <a:stCxn id="845" idx="2"/>
            <a:endCxn id="840" idx="0"/>
          </p:cNvCxnSpPr>
          <p:nvPr/>
        </p:nvCxnSpPr>
        <p:spPr>
          <a:xfrm>
            <a:off x="6595883" y="1064275"/>
            <a:ext cx="640800" cy="2718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xEl>
                                              <p:pRg end="0" st="0"/>
                                            </p:txEl>
                                          </p:spTgt>
                                        </p:tgtEl>
                                        <p:attrNameLst>
                                          <p:attrName>style.visibility</p:attrName>
                                        </p:attrNameLst>
                                      </p:cBhvr>
                                      <p:to>
                                        <p:strVal val="visible"/>
                                      </p:to>
                                    </p:set>
                                    <p:animEffect filter="fade" transition="in">
                                      <p:cBhvr>
                                        <p:cTn dur="1000"/>
                                        <p:tgtEl>
                                          <p:spTgt spid="8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xEl>
                                              <p:pRg end="1" st="1"/>
                                            </p:txEl>
                                          </p:spTgt>
                                        </p:tgtEl>
                                        <p:attrNameLst>
                                          <p:attrName>style.visibility</p:attrName>
                                        </p:attrNameLst>
                                      </p:cBhvr>
                                      <p:to>
                                        <p:strVal val="visible"/>
                                      </p:to>
                                    </p:set>
                                    <p:animEffect filter="fade" transition="in">
                                      <p:cBhvr>
                                        <p:cTn dur="1000"/>
                                        <p:tgtEl>
                                          <p:spTgt spid="82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1" name="Shape 851"/>
        <p:cNvGrpSpPr/>
        <p:nvPr/>
      </p:nvGrpSpPr>
      <p:grpSpPr>
        <a:xfrm>
          <a:off x="0" y="0"/>
          <a:ext cx="0" cy="0"/>
          <a:chOff x="0" y="0"/>
          <a:chExt cx="0" cy="0"/>
        </a:xfrm>
      </p:grpSpPr>
      <p:sp>
        <p:nvSpPr>
          <p:cNvPr id="852" name="Google Shape;852;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Revising Our Overstuffed Tree Approach: Node Splitting </a:t>
            </a:r>
            <a:endParaRPr/>
          </a:p>
        </p:txBody>
      </p:sp>
      <p:sp>
        <p:nvSpPr>
          <p:cNvPr id="853" name="Google Shape;853;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is balanced, but we have a new problem:</a:t>
            </a:r>
            <a:endParaRPr/>
          </a:p>
          <a:p>
            <a:pPr indent="-342900" lvl="0" marL="457200" rtl="0" algn="l">
              <a:spcBef>
                <a:spcPts val="600"/>
              </a:spcBef>
              <a:spcAft>
                <a:spcPts val="0"/>
              </a:spcAft>
              <a:buSzPts val="1800"/>
              <a:buChar char="●"/>
            </a:pPr>
            <a:r>
              <a:rPr lang="en"/>
              <a:t>Leaf nodes can get too juicy.</a:t>
            </a:r>
            <a:endParaRPr/>
          </a:p>
          <a:p>
            <a:pPr indent="0" lvl="0" marL="0" rtl="0" algn="l">
              <a:spcBef>
                <a:spcPts val="600"/>
              </a:spcBef>
              <a:spcAft>
                <a:spcPts val="0"/>
              </a:spcAft>
              <a:buNone/>
            </a:pPr>
            <a:br>
              <a:rPr lang="en"/>
            </a:br>
            <a:endParaRPr/>
          </a:p>
          <a:p>
            <a:pPr indent="0" lvl="0" marL="0" rtl="0" algn="l">
              <a:spcBef>
                <a:spcPts val="600"/>
              </a:spcBef>
              <a:spcAft>
                <a:spcPts val="0"/>
              </a:spcAft>
              <a:buNone/>
            </a:pPr>
            <a:r>
              <a:rPr lang="en"/>
              <a:t>Solution?</a:t>
            </a:r>
            <a:endParaRPr/>
          </a:p>
          <a:p>
            <a:pPr indent="-342900" lvl="0" marL="457200" rtl="0" algn="l">
              <a:spcBef>
                <a:spcPts val="600"/>
              </a:spcBef>
              <a:spcAft>
                <a:spcPts val="0"/>
              </a:spcAft>
              <a:buSzPts val="1800"/>
              <a:buChar char="●"/>
            </a:pPr>
            <a:r>
              <a:rPr lang="en"/>
              <a:t>Set a limit L on the number of items, say L=3.</a:t>
            </a:r>
            <a:endParaRPr/>
          </a:p>
          <a:p>
            <a:pPr indent="-342900" lvl="0" marL="457200" rtl="0" algn="l">
              <a:spcBef>
                <a:spcPts val="0"/>
              </a:spcBef>
              <a:spcAft>
                <a:spcPts val="0"/>
              </a:spcAft>
              <a:buSzPts val="1800"/>
              <a:buChar char="●"/>
            </a:pPr>
            <a:r>
              <a:rPr lang="en"/>
              <a:t>If any node has more than L items, give an item to parent.</a:t>
            </a:r>
            <a:endParaRPr/>
          </a:p>
          <a:p>
            <a:pPr indent="-342900" lvl="1" marL="914400" rtl="0" algn="l">
              <a:spcBef>
                <a:spcPts val="0"/>
              </a:spcBef>
              <a:spcAft>
                <a:spcPts val="0"/>
              </a:spcAft>
              <a:buSzPts val="1800"/>
              <a:buChar char="○"/>
            </a:pPr>
            <a:r>
              <a:rPr lang="en"/>
              <a:t>Pulling item out of full node splits it into left and right.</a:t>
            </a:r>
            <a:endParaRPr/>
          </a:p>
          <a:p>
            <a:pPr indent="-342900" lvl="1" marL="914400" rtl="0" algn="l">
              <a:spcBef>
                <a:spcPts val="0"/>
              </a:spcBef>
              <a:spcAft>
                <a:spcPts val="0"/>
              </a:spcAft>
              <a:buSzPts val="1800"/>
              <a:buChar char="○"/>
            </a:pPr>
            <a:r>
              <a:rPr lang="en"/>
              <a:t>Parent node now has three children!</a:t>
            </a:r>
            <a:endParaRPr/>
          </a:p>
        </p:txBody>
      </p:sp>
      <p:sp>
        <p:nvSpPr>
          <p:cNvPr id="854" name="Google Shape;854;p57"/>
          <p:cNvSpPr/>
          <p:nvPr/>
        </p:nvSpPr>
        <p:spPr>
          <a:xfrm>
            <a:off x="5493868" y="3850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55" name="Google Shape;855;p57"/>
          <p:cNvSpPr/>
          <p:nvPr/>
        </p:nvSpPr>
        <p:spPr>
          <a:xfrm>
            <a:off x="5079580"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56" name="Google Shape;856;p57"/>
          <p:cNvSpPr/>
          <p:nvPr/>
        </p:nvSpPr>
        <p:spPr>
          <a:xfrm>
            <a:off x="5909256"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57" name="Google Shape;857;p57"/>
          <p:cNvCxnSpPr>
            <a:stCxn id="855" idx="0"/>
            <a:endCxn id="854" idx="2"/>
          </p:cNvCxnSpPr>
          <p:nvPr/>
        </p:nvCxnSpPr>
        <p:spPr>
          <a:xfrm flipH="1" rot="10800000">
            <a:off x="5324830" y="4175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58" name="Google Shape;858;p57"/>
          <p:cNvCxnSpPr>
            <a:stCxn id="856" idx="0"/>
            <a:endCxn id="854" idx="2"/>
          </p:cNvCxnSpPr>
          <p:nvPr/>
        </p:nvCxnSpPr>
        <p:spPr>
          <a:xfrm rot="10800000">
            <a:off x="5739006" y="4175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59" name="Google Shape;859;p57"/>
          <p:cNvSpPr/>
          <p:nvPr/>
        </p:nvSpPr>
        <p:spPr>
          <a:xfrm>
            <a:off x="7220056" y="385070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860" name="Google Shape;860;p57"/>
          <p:cNvSpPr/>
          <p:nvPr/>
        </p:nvSpPr>
        <p:spPr>
          <a:xfrm>
            <a:off x="6853504" y="4395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61" name="Google Shape;861;p57"/>
          <p:cNvSpPr/>
          <p:nvPr/>
        </p:nvSpPr>
        <p:spPr>
          <a:xfrm>
            <a:off x="8182450" y="4395150"/>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862" name="Google Shape;862;p57"/>
          <p:cNvCxnSpPr>
            <a:stCxn id="860" idx="0"/>
            <a:endCxn id="859" idx="2"/>
          </p:cNvCxnSpPr>
          <p:nvPr/>
        </p:nvCxnSpPr>
        <p:spPr>
          <a:xfrm flipH="1" rot="10800000">
            <a:off x="7098754" y="4175558"/>
            <a:ext cx="555900" cy="219600"/>
          </a:xfrm>
          <a:prstGeom prst="straightConnector1">
            <a:avLst/>
          </a:prstGeom>
          <a:noFill/>
          <a:ln cap="flat" cmpd="sng" w="19050">
            <a:solidFill>
              <a:srgbClr val="666666"/>
            </a:solidFill>
            <a:prstDash val="solid"/>
            <a:round/>
            <a:headEnd len="med" w="med" type="none"/>
            <a:tailEnd len="med" w="med" type="none"/>
          </a:ln>
        </p:spPr>
      </p:cxnSp>
      <p:cxnSp>
        <p:nvCxnSpPr>
          <p:cNvPr id="863" name="Google Shape;863;p57"/>
          <p:cNvCxnSpPr>
            <a:stCxn id="861" idx="0"/>
            <a:endCxn id="859" idx="2"/>
          </p:cNvCxnSpPr>
          <p:nvPr/>
        </p:nvCxnSpPr>
        <p:spPr>
          <a:xfrm rot="10800000">
            <a:off x="7654750" y="4175550"/>
            <a:ext cx="956100" cy="219600"/>
          </a:xfrm>
          <a:prstGeom prst="straightConnector1">
            <a:avLst/>
          </a:prstGeom>
          <a:noFill/>
          <a:ln cap="flat" cmpd="sng" w="19050">
            <a:solidFill>
              <a:srgbClr val="666666"/>
            </a:solidFill>
            <a:prstDash val="solid"/>
            <a:round/>
            <a:headEnd len="med" w="med" type="none"/>
            <a:tailEnd len="med" w="med" type="none"/>
          </a:ln>
        </p:spPr>
      </p:cxnSp>
      <p:sp>
        <p:nvSpPr>
          <p:cNvPr id="864" name="Google Shape;864;p57"/>
          <p:cNvSpPr/>
          <p:nvPr/>
        </p:nvSpPr>
        <p:spPr>
          <a:xfrm>
            <a:off x="6350633" y="3253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65" name="Google Shape;865;p57"/>
          <p:cNvCxnSpPr>
            <a:stCxn id="864" idx="2"/>
            <a:endCxn id="854" idx="0"/>
          </p:cNvCxnSpPr>
          <p:nvPr/>
        </p:nvCxnSpPr>
        <p:spPr>
          <a:xfrm flipH="1">
            <a:off x="5739083" y="3578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66" name="Google Shape;866;p57"/>
          <p:cNvCxnSpPr>
            <a:stCxn id="864" idx="2"/>
            <a:endCxn id="859" idx="0"/>
          </p:cNvCxnSpPr>
          <p:nvPr/>
        </p:nvCxnSpPr>
        <p:spPr>
          <a:xfrm>
            <a:off x="6595883" y="3578875"/>
            <a:ext cx="1059000" cy="271800"/>
          </a:xfrm>
          <a:prstGeom prst="straightConnector1">
            <a:avLst/>
          </a:prstGeom>
          <a:noFill/>
          <a:ln cap="flat" cmpd="sng" w="19050">
            <a:solidFill>
              <a:srgbClr val="666666"/>
            </a:solidFill>
            <a:prstDash val="solid"/>
            <a:round/>
            <a:headEnd len="med" w="med" type="none"/>
            <a:tailEnd len="med" w="med" type="none"/>
          </a:ln>
        </p:spPr>
      </p:cxnSp>
      <p:sp>
        <p:nvSpPr>
          <p:cNvPr id="867" name="Google Shape;867;p57"/>
          <p:cNvSpPr/>
          <p:nvPr/>
        </p:nvSpPr>
        <p:spPr>
          <a:xfrm>
            <a:off x="7465279" y="4395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868" name="Google Shape;868;p57"/>
          <p:cNvCxnSpPr>
            <a:stCxn id="867" idx="0"/>
            <a:endCxn id="859" idx="2"/>
          </p:cNvCxnSpPr>
          <p:nvPr/>
        </p:nvCxnSpPr>
        <p:spPr>
          <a:xfrm rot="10800000">
            <a:off x="7654729" y="4175558"/>
            <a:ext cx="55800" cy="219600"/>
          </a:xfrm>
          <a:prstGeom prst="straightConnector1">
            <a:avLst/>
          </a:prstGeom>
          <a:noFill/>
          <a:ln cap="flat" cmpd="sng" w="19050">
            <a:solidFill>
              <a:srgbClr val="666666"/>
            </a:solidFill>
            <a:prstDash val="solid"/>
            <a:round/>
            <a:headEnd len="med" w="med" type="none"/>
            <a:tailEnd len="med" w="med" type="none"/>
          </a:ln>
        </p:spPr>
      </p:cxnSp>
      <p:sp>
        <p:nvSpPr>
          <p:cNvPr id="869" name="Google Shape;869;p57"/>
          <p:cNvSpPr/>
          <p:nvPr/>
        </p:nvSpPr>
        <p:spPr>
          <a:xfrm>
            <a:off x="5493868" y="13361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70" name="Google Shape;870;p57"/>
          <p:cNvSpPr/>
          <p:nvPr/>
        </p:nvSpPr>
        <p:spPr>
          <a:xfrm>
            <a:off x="5079580"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71" name="Google Shape;871;p57"/>
          <p:cNvSpPr/>
          <p:nvPr/>
        </p:nvSpPr>
        <p:spPr>
          <a:xfrm>
            <a:off x="5909256"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72" name="Google Shape;872;p57"/>
          <p:cNvCxnSpPr>
            <a:stCxn id="870" idx="0"/>
            <a:endCxn id="869" idx="2"/>
          </p:cNvCxnSpPr>
          <p:nvPr/>
        </p:nvCxnSpPr>
        <p:spPr>
          <a:xfrm flipH="1" rot="10800000">
            <a:off x="5324830" y="16609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73" name="Google Shape;873;p57"/>
          <p:cNvCxnSpPr>
            <a:stCxn id="871" idx="0"/>
            <a:endCxn id="869" idx="2"/>
          </p:cNvCxnSpPr>
          <p:nvPr/>
        </p:nvCxnSpPr>
        <p:spPr>
          <a:xfrm rot="10800000">
            <a:off x="5739006" y="16609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74" name="Google Shape;874;p57"/>
          <p:cNvSpPr/>
          <p:nvPr/>
        </p:nvSpPr>
        <p:spPr>
          <a:xfrm>
            <a:off x="6991442" y="13360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875" name="Google Shape;875;p57"/>
          <p:cNvSpPr/>
          <p:nvPr/>
        </p:nvSpPr>
        <p:spPr>
          <a:xfrm>
            <a:off x="6624904" y="1880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76" name="Google Shape;876;p57"/>
          <p:cNvSpPr/>
          <p:nvPr/>
        </p:nvSpPr>
        <p:spPr>
          <a:xfrm>
            <a:off x="7344000" y="1880550"/>
            <a:ext cx="1688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a:t>
            </a:r>
            <a:r>
              <a:rPr lang="en" sz="1800"/>
              <a:t> 17  18  19</a:t>
            </a:r>
            <a:endParaRPr sz="1800"/>
          </a:p>
        </p:txBody>
      </p:sp>
      <p:cxnSp>
        <p:nvCxnSpPr>
          <p:cNvPr id="877" name="Google Shape;877;p57"/>
          <p:cNvCxnSpPr>
            <a:stCxn id="875" idx="0"/>
            <a:endCxn id="874" idx="2"/>
          </p:cNvCxnSpPr>
          <p:nvPr/>
        </p:nvCxnSpPr>
        <p:spPr>
          <a:xfrm flipH="1" rot="10800000">
            <a:off x="6870154" y="1660958"/>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878" name="Google Shape;878;p57"/>
          <p:cNvCxnSpPr>
            <a:stCxn id="876" idx="0"/>
            <a:endCxn id="874" idx="2"/>
          </p:cNvCxnSpPr>
          <p:nvPr/>
        </p:nvCxnSpPr>
        <p:spPr>
          <a:xfrm rot="10800000">
            <a:off x="7236600" y="1660950"/>
            <a:ext cx="951600" cy="219600"/>
          </a:xfrm>
          <a:prstGeom prst="straightConnector1">
            <a:avLst/>
          </a:prstGeom>
          <a:noFill/>
          <a:ln cap="flat" cmpd="sng" w="19050">
            <a:solidFill>
              <a:srgbClr val="666666"/>
            </a:solidFill>
            <a:prstDash val="solid"/>
            <a:round/>
            <a:headEnd len="med" w="med" type="none"/>
            <a:tailEnd len="med" w="med" type="none"/>
          </a:ln>
        </p:spPr>
      </p:cxnSp>
      <p:sp>
        <p:nvSpPr>
          <p:cNvPr id="879" name="Google Shape;879;p57"/>
          <p:cNvSpPr/>
          <p:nvPr/>
        </p:nvSpPr>
        <p:spPr>
          <a:xfrm>
            <a:off x="6350633" y="73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80" name="Google Shape;880;p57"/>
          <p:cNvCxnSpPr>
            <a:stCxn id="879" idx="2"/>
            <a:endCxn id="869" idx="0"/>
          </p:cNvCxnSpPr>
          <p:nvPr/>
        </p:nvCxnSpPr>
        <p:spPr>
          <a:xfrm flipH="1">
            <a:off x="5739083" y="10642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81" name="Google Shape;881;p57"/>
          <p:cNvCxnSpPr>
            <a:stCxn id="879" idx="2"/>
            <a:endCxn id="874" idx="0"/>
          </p:cNvCxnSpPr>
          <p:nvPr/>
        </p:nvCxnSpPr>
        <p:spPr>
          <a:xfrm>
            <a:off x="6595883" y="1064275"/>
            <a:ext cx="640800" cy="2718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5" name="Shape 885"/>
        <p:cNvGrpSpPr/>
        <p:nvPr/>
      </p:nvGrpSpPr>
      <p:grpSpPr>
        <a:xfrm>
          <a:off x="0" y="0"/>
          <a:ext cx="0" cy="0"/>
          <a:chOff x="0" y="0"/>
          <a:chExt cx="0" cy="0"/>
        </a:xfrm>
      </p:grpSpPr>
      <p:sp>
        <p:nvSpPr>
          <p:cNvPr id="886" name="Google Shape;886;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Revising Our Overstuffed Tree Approach: Node Splitting </a:t>
            </a:r>
            <a:endParaRPr/>
          </a:p>
        </p:txBody>
      </p:sp>
      <p:sp>
        <p:nvSpPr>
          <p:cNvPr id="887" name="Google Shape;887;p5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is a logically consistent and not so weird data structure.</a:t>
            </a:r>
            <a:endParaRPr/>
          </a:p>
          <a:p>
            <a:pPr indent="-342900" lvl="0" marL="457200" rtl="0" algn="l">
              <a:spcBef>
                <a:spcPts val="600"/>
              </a:spcBef>
              <a:spcAft>
                <a:spcPts val="0"/>
              </a:spcAft>
              <a:buSzPts val="1800"/>
              <a:buChar char="●"/>
            </a:pPr>
            <a:r>
              <a:rPr lang="en"/>
              <a:t>contains(18): </a:t>
            </a:r>
            <a:endParaRPr/>
          </a:p>
          <a:p>
            <a:pPr indent="-342900" lvl="1" marL="914400" rtl="0" algn="l">
              <a:spcBef>
                <a:spcPts val="0"/>
              </a:spcBef>
              <a:spcAft>
                <a:spcPts val="0"/>
              </a:spcAft>
              <a:buSzPts val="1800"/>
              <a:buChar char="○"/>
            </a:pPr>
            <a:r>
              <a:rPr lang="en"/>
              <a:t>18 &gt; 13, so go right</a:t>
            </a:r>
            <a:endParaRPr/>
          </a:p>
          <a:p>
            <a:pPr indent="-342900" lvl="1" marL="914400" rtl="0" algn="l">
              <a:spcBef>
                <a:spcPts val="0"/>
              </a:spcBef>
              <a:spcAft>
                <a:spcPts val="0"/>
              </a:spcAft>
              <a:buSzPts val="1800"/>
              <a:buChar char="○"/>
            </a:pPr>
            <a:r>
              <a:rPr lang="en"/>
              <a:t>18 &gt; 15, so compare vs. 17</a:t>
            </a:r>
            <a:endParaRPr/>
          </a:p>
          <a:p>
            <a:pPr indent="-342900" lvl="1" marL="914400" rtl="0" algn="l">
              <a:spcBef>
                <a:spcPts val="0"/>
              </a:spcBef>
              <a:spcAft>
                <a:spcPts val="0"/>
              </a:spcAft>
              <a:buSzPts val="1800"/>
              <a:buChar char="○"/>
            </a:pPr>
            <a:r>
              <a:rPr lang="en"/>
              <a:t>18 &gt; 17, so go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Examining a node costs us O(L) compares, but that’s OK since L is constant.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if a non-leaf node gets too full? Can we split that?</a:t>
            </a:r>
            <a:endParaRPr/>
          </a:p>
          <a:p>
            <a:pPr indent="-342900" lvl="0" marL="457200" rtl="0" algn="l">
              <a:spcBef>
                <a:spcPts val="600"/>
              </a:spcBef>
              <a:spcAft>
                <a:spcPts val="0"/>
              </a:spcAft>
              <a:buSzPts val="1800"/>
              <a:buChar char="●"/>
            </a:pPr>
            <a:r>
              <a:rPr lang="en"/>
              <a:t>Sure, we’ll do this in a few slides, but first...</a:t>
            </a:r>
            <a:endParaRPr/>
          </a:p>
        </p:txBody>
      </p:sp>
      <p:sp>
        <p:nvSpPr>
          <p:cNvPr id="888" name="Google Shape;888;p58"/>
          <p:cNvSpPr/>
          <p:nvPr/>
        </p:nvSpPr>
        <p:spPr>
          <a:xfrm>
            <a:off x="5493868" y="17171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89" name="Google Shape;889;p58"/>
          <p:cNvSpPr/>
          <p:nvPr/>
        </p:nvSpPr>
        <p:spPr>
          <a:xfrm>
            <a:off x="5079580" y="2261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90" name="Google Shape;890;p58"/>
          <p:cNvSpPr/>
          <p:nvPr/>
        </p:nvSpPr>
        <p:spPr>
          <a:xfrm>
            <a:off x="5909256" y="2261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91" name="Google Shape;891;p58"/>
          <p:cNvCxnSpPr>
            <a:stCxn id="889" idx="0"/>
            <a:endCxn id="888" idx="2"/>
          </p:cNvCxnSpPr>
          <p:nvPr/>
        </p:nvCxnSpPr>
        <p:spPr>
          <a:xfrm flipH="1" rot="10800000">
            <a:off x="5324830" y="20419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92" name="Google Shape;892;p58"/>
          <p:cNvCxnSpPr>
            <a:stCxn id="890" idx="0"/>
            <a:endCxn id="888" idx="2"/>
          </p:cNvCxnSpPr>
          <p:nvPr/>
        </p:nvCxnSpPr>
        <p:spPr>
          <a:xfrm rot="10800000">
            <a:off x="5739006" y="20419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93" name="Google Shape;893;p58"/>
          <p:cNvSpPr/>
          <p:nvPr/>
        </p:nvSpPr>
        <p:spPr>
          <a:xfrm>
            <a:off x="7220056" y="171710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894" name="Google Shape;894;p58"/>
          <p:cNvSpPr/>
          <p:nvPr/>
        </p:nvSpPr>
        <p:spPr>
          <a:xfrm>
            <a:off x="6853504" y="2261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95" name="Google Shape;895;p58"/>
          <p:cNvSpPr/>
          <p:nvPr/>
        </p:nvSpPr>
        <p:spPr>
          <a:xfrm>
            <a:off x="8182450" y="2261550"/>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896" name="Google Shape;896;p58"/>
          <p:cNvCxnSpPr>
            <a:stCxn id="894" idx="0"/>
            <a:endCxn id="893" idx="2"/>
          </p:cNvCxnSpPr>
          <p:nvPr/>
        </p:nvCxnSpPr>
        <p:spPr>
          <a:xfrm flipH="1" rot="10800000">
            <a:off x="7098754" y="2041958"/>
            <a:ext cx="555900" cy="219600"/>
          </a:xfrm>
          <a:prstGeom prst="straightConnector1">
            <a:avLst/>
          </a:prstGeom>
          <a:noFill/>
          <a:ln cap="flat" cmpd="sng" w="19050">
            <a:solidFill>
              <a:srgbClr val="666666"/>
            </a:solidFill>
            <a:prstDash val="solid"/>
            <a:round/>
            <a:headEnd len="med" w="med" type="none"/>
            <a:tailEnd len="med" w="med" type="none"/>
          </a:ln>
        </p:spPr>
      </p:cxnSp>
      <p:cxnSp>
        <p:nvCxnSpPr>
          <p:cNvPr id="897" name="Google Shape;897;p58"/>
          <p:cNvCxnSpPr>
            <a:stCxn id="895" idx="0"/>
            <a:endCxn id="893" idx="2"/>
          </p:cNvCxnSpPr>
          <p:nvPr/>
        </p:nvCxnSpPr>
        <p:spPr>
          <a:xfrm rot="10800000">
            <a:off x="7654750" y="2041950"/>
            <a:ext cx="956100" cy="219600"/>
          </a:xfrm>
          <a:prstGeom prst="straightConnector1">
            <a:avLst/>
          </a:prstGeom>
          <a:noFill/>
          <a:ln cap="flat" cmpd="sng" w="19050">
            <a:solidFill>
              <a:srgbClr val="666666"/>
            </a:solidFill>
            <a:prstDash val="solid"/>
            <a:round/>
            <a:headEnd len="med" w="med" type="none"/>
            <a:tailEnd len="med" w="med" type="none"/>
          </a:ln>
        </p:spPr>
      </p:cxnSp>
      <p:sp>
        <p:nvSpPr>
          <p:cNvPr id="898" name="Google Shape;898;p58"/>
          <p:cNvSpPr/>
          <p:nvPr/>
        </p:nvSpPr>
        <p:spPr>
          <a:xfrm>
            <a:off x="6350633" y="1120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99" name="Google Shape;899;p58"/>
          <p:cNvCxnSpPr>
            <a:stCxn id="898" idx="2"/>
            <a:endCxn id="888" idx="0"/>
          </p:cNvCxnSpPr>
          <p:nvPr/>
        </p:nvCxnSpPr>
        <p:spPr>
          <a:xfrm flipH="1">
            <a:off x="5739083" y="14452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900" name="Google Shape;900;p58"/>
          <p:cNvCxnSpPr>
            <a:stCxn id="898" idx="2"/>
            <a:endCxn id="893" idx="0"/>
          </p:cNvCxnSpPr>
          <p:nvPr/>
        </p:nvCxnSpPr>
        <p:spPr>
          <a:xfrm>
            <a:off x="6595883" y="1445275"/>
            <a:ext cx="1059000" cy="271800"/>
          </a:xfrm>
          <a:prstGeom prst="straightConnector1">
            <a:avLst/>
          </a:prstGeom>
          <a:noFill/>
          <a:ln cap="flat" cmpd="sng" w="19050">
            <a:solidFill>
              <a:srgbClr val="666666"/>
            </a:solidFill>
            <a:prstDash val="solid"/>
            <a:round/>
            <a:headEnd len="med" w="med" type="none"/>
            <a:tailEnd len="med" w="med" type="none"/>
          </a:ln>
        </p:spPr>
      </p:cxnSp>
      <p:sp>
        <p:nvSpPr>
          <p:cNvPr id="901" name="Google Shape;901;p58"/>
          <p:cNvSpPr/>
          <p:nvPr/>
        </p:nvSpPr>
        <p:spPr>
          <a:xfrm>
            <a:off x="7465279" y="2261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02" name="Google Shape;902;p58"/>
          <p:cNvCxnSpPr>
            <a:stCxn id="901" idx="0"/>
            <a:endCxn id="893" idx="2"/>
          </p:cNvCxnSpPr>
          <p:nvPr/>
        </p:nvCxnSpPr>
        <p:spPr>
          <a:xfrm rot="10800000">
            <a:off x="7654729" y="2041958"/>
            <a:ext cx="55800" cy="2196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06" name="Shape 906"/>
        <p:cNvGrpSpPr/>
        <p:nvPr/>
      </p:nvGrpSpPr>
      <p:grpSpPr>
        <a:xfrm>
          <a:off x="0" y="0"/>
          <a:ext cx="0" cy="0"/>
          <a:chOff x="0" y="0"/>
          <a:chExt cx="0" cy="0"/>
        </a:xfrm>
      </p:grpSpPr>
      <p:sp>
        <p:nvSpPr>
          <p:cNvPr id="907" name="Google Shape;907;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Understanding Check</a:t>
            </a:r>
            <a:endParaRPr/>
          </a:p>
        </p:txBody>
      </p:sp>
      <p:sp>
        <p:nvSpPr>
          <p:cNvPr id="908" name="Google Shape;908;p59"/>
          <p:cNvSpPr/>
          <p:nvPr/>
        </p:nvSpPr>
        <p:spPr>
          <a:xfrm>
            <a:off x="809793" y="18747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09" name="Google Shape;909;p59"/>
          <p:cNvSpPr/>
          <p:nvPr/>
        </p:nvSpPr>
        <p:spPr>
          <a:xfrm>
            <a:off x="395505"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910" name="Google Shape;910;p59"/>
          <p:cNvSpPr/>
          <p:nvPr/>
        </p:nvSpPr>
        <p:spPr>
          <a:xfrm>
            <a:off x="1225181"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911" name="Google Shape;911;p59"/>
          <p:cNvCxnSpPr>
            <a:stCxn id="909" idx="0"/>
            <a:endCxn id="908" idx="2"/>
          </p:cNvCxnSpPr>
          <p:nvPr/>
        </p:nvCxnSpPr>
        <p:spPr>
          <a:xfrm flipH="1" rot="10800000">
            <a:off x="640755" y="21995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912" name="Google Shape;912;p59"/>
          <p:cNvCxnSpPr>
            <a:stCxn id="910" idx="0"/>
            <a:endCxn id="908" idx="2"/>
          </p:cNvCxnSpPr>
          <p:nvPr/>
        </p:nvCxnSpPr>
        <p:spPr>
          <a:xfrm rot="10800000">
            <a:off x="1054931" y="21995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913" name="Google Shape;913;p59"/>
          <p:cNvSpPr/>
          <p:nvPr/>
        </p:nvSpPr>
        <p:spPr>
          <a:xfrm>
            <a:off x="2416227" y="1874700"/>
            <a:ext cx="85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914" name="Google Shape;914;p59"/>
          <p:cNvSpPr/>
          <p:nvPr/>
        </p:nvSpPr>
        <p:spPr>
          <a:xfrm>
            <a:off x="1666557" y="12779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915" name="Google Shape;915;p59"/>
          <p:cNvCxnSpPr>
            <a:stCxn id="914" idx="2"/>
            <a:endCxn id="908" idx="0"/>
          </p:cNvCxnSpPr>
          <p:nvPr/>
        </p:nvCxnSpPr>
        <p:spPr>
          <a:xfrm flipH="1">
            <a:off x="1055007" y="16028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916" name="Google Shape;916;p59"/>
          <p:cNvCxnSpPr>
            <a:stCxn id="914" idx="2"/>
            <a:endCxn id="913" idx="0"/>
          </p:cNvCxnSpPr>
          <p:nvPr/>
        </p:nvCxnSpPr>
        <p:spPr>
          <a:xfrm>
            <a:off x="1911807" y="1602868"/>
            <a:ext cx="932400" cy="271800"/>
          </a:xfrm>
          <a:prstGeom prst="straightConnector1">
            <a:avLst/>
          </a:prstGeom>
          <a:noFill/>
          <a:ln cap="flat" cmpd="sng" w="19050">
            <a:solidFill>
              <a:srgbClr val="666666"/>
            </a:solidFill>
            <a:prstDash val="solid"/>
            <a:round/>
            <a:headEnd len="med" w="med" type="none"/>
            <a:tailEnd len="med" w="med" type="none"/>
          </a:ln>
        </p:spPr>
      </p:cxnSp>
      <p:sp>
        <p:nvSpPr>
          <p:cNvPr id="917" name="Google Shape;917;p59"/>
          <p:cNvSpPr/>
          <p:nvPr/>
        </p:nvSpPr>
        <p:spPr>
          <a:xfrm>
            <a:off x="5122868" y="19008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18" name="Google Shape;918;p59"/>
          <p:cNvSpPr/>
          <p:nvPr/>
        </p:nvSpPr>
        <p:spPr>
          <a:xfrm>
            <a:off x="4708580"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919" name="Google Shape;919;p59"/>
          <p:cNvSpPr/>
          <p:nvPr/>
        </p:nvSpPr>
        <p:spPr>
          <a:xfrm>
            <a:off x="5538256"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920" name="Google Shape;920;p59"/>
          <p:cNvCxnSpPr>
            <a:stCxn id="918" idx="0"/>
            <a:endCxn id="917" idx="2"/>
          </p:cNvCxnSpPr>
          <p:nvPr/>
        </p:nvCxnSpPr>
        <p:spPr>
          <a:xfrm flipH="1" rot="10800000">
            <a:off x="4953830" y="22256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921" name="Google Shape;921;p59"/>
          <p:cNvCxnSpPr>
            <a:stCxn id="919" idx="0"/>
            <a:endCxn id="917" idx="2"/>
          </p:cNvCxnSpPr>
          <p:nvPr/>
        </p:nvCxnSpPr>
        <p:spPr>
          <a:xfrm rot="10800000">
            <a:off x="5368006" y="22256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922" name="Google Shape;922;p59"/>
          <p:cNvSpPr/>
          <p:nvPr/>
        </p:nvSpPr>
        <p:spPr>
          <a:xfrm>
            <a:off x="6729300" y="1900850"/>
            <a:ext cx="85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923" name="Google Shape;923;p59"/>
          <p:cNvSpPr/>
          <p:nvPr/>
        </p:nvSpPr>
        <p:spPr>
          <a:xfrm>
            <a:off x="5979632" y="13041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924" name="Google Shape;924;p59"/>
          <p:cNvCxnSpPr>
            <a:stCxn id="923" idx="2"/>
            <a:endCxn id="917" idx="0"/>
          </p:cNvCxnSpPr>
          <p:nvPr/>
        </p:nvCxnSpPr>
        <p:spPr>
          <a:xfrm flipH="1">
            <a:off x="5368082" y="16290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925" name="Google Shape;925;p59"/>
          <p:cNvCxnSpPr>
            <a:stCxn id="923" idx="2"/>
            <a:endCxn id="922" idx="0"/>
          </p:cNvCxnSpPr>
          <p:nvPr/>
        </p:nvCxnSpPr>
        <p:spPr>
          <a:xfrm>
            <a:off x="6224882" y="1629005"/>
            <a:ext cx="932400" cy="271800"/>
          </a:xfrm>
          <a:prstGeom prst="straightConnector1">
            <a:avLst/>
          </a:prstGeom>
          <a:noFill/>
          <a:ln cap="flat" cmpd="sng" w="19050">
            <a:solidFill>
              <a:srgbClr val="666666"/>
            </a:solidFill>
            <a:prstDash val="solid"/>
            <a:round/>
            <a:headEnd len="med" w="med" type="none"/>
            <a:tailEnd len="med" w="med" type="none"/>
          </a:ln>
        </p:spPr>
      </p:cxnSp>
      <p:sp>
        <p:nvSpPr>
          <p:cNvPr id="926" name="Google Shape;926;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Suppose we add 20, 21:</a:t>
            </a:r>
            <a:endParaRPr/>
          </a:p>
        </p:txBody>
      </p:sp>
      <p:sp>
        <p:nvSpPr>
          <p:cNvPr id="927" name="Google Shape;927;p59"/>
          <p:cNvSpPr/>
          <p:nvPr/>
        </p:nvSpPr>
        <p:spPr>
          <a:xfrm>
            <a:off x="2012313" y="24254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928" name="Google Shape;928;p59"/>
          <p:cNvSpPr/>
          <p:nvPr/>
        </p:nvSpPr>
        <p:spPr>
          <a:xfrm>
            <a:off x="3276675" y="2425475"/>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929" name="Google Shape;929;p59"/>
          <p:cNvCxnSpPr>
            <a:stCxn id="927" idx="0"/>
          </p:cNvCxnSpPr>
          <p:nvPr/>
        </p:nvCxnSpPr>
        <p:spPr>
          <a:xfrm flipH="1" rot="10800000">
            <a:off x="2257563" y="2198074"/>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930" name="Google Shape;930;p59"/>
          <p:cNvCxnSpPr>
            <a:stCxn id="928" idx="0"/>
          </p:cNvCxnSpPr>
          <p:nvPr/>
        </p:nvCxnSpPr>
        <p:spPr>
          <a:xfrm rot="10800000">
            <a:off x="3239175" y="2205575"/>
            <a:ext cx="465900" cy="219900"/>
          </a:xfrm>
          <a:prstGeom prst="straightConnector1">
            <a:avLst/>
          </a:prstGeom>
          <a:noFill/>
          <a:ln cap="flat" cmpd="sng" w="19050">
            <a:solidFill>
              <a:srgbClr val="666666"/>
            </a:solidFill>
            <a:prstDash val="solid"/>
            <a:round/>
            <a:headEnd len="med" w="med" type="none"/>
            <a:tailEnd len="med" w="med" type="none"/>
          </a:ln>
        </p:spPr>
      </p:cxnSp>
      <p:sp>
        <p:nvSpPr>
          <p:cNvPr id="931" name="Google Shape;931;p59"/>
          <p:cNvSpPr/>
          <p:nvPr/>
        </p:nvSpPr>
        <p:spPr>
          <a:xfrm>
            <a:off x="2623752" y="24254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32" name="Google Shape;932;p59"/>
          <p:cNvCxnSpPr>
            <a:stCxn id="933" idx="2"/>
            <a:endCxn id="931" idx="0"/>
          </p:cNvCxnSpPr>
          <p:nvPr/>
        </p:nvCxnSpPr>
        <p:spPr>
          <a:xfrm>
            <a:off x="2867502" y="2205875"/>
            <a:ext cx="1500" cy="219600"/>
          </a:xfrm>
          <a:prstGeom prst="straightConnector1">
            <a:avLst/>
          </a:prstGeom>
          <a:noFill/>
          <a:ln cap="flat" cmpd="sng" w="19050">
            <a:solidFill>
              <a:srgbClr val="666666"/>
            </a:solidFill>
            <a:prstDash val="solid"/>
            <a:round/>
            <a:headEnd len="med" w="med" type="none"/>
            <a:tailEnd len="med" w="med" type="none"/>
          </a:ln>
        </p:spPr>
      </p:cxnSp>
      <p:sp>
        <p:nvSpPr>
          <p:cNvPr id="934" name="Google Shape;934;p59"/>
          <p:cNvSpPr/>
          <p:nvPr/>
        </p:nvSpPr>
        <p:spPr>
          <a:xfrm>
            <a:off x="6306696" y="2453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935" name="Google Shape;935;p59"/>
          <p:cNvSpPr/>
          <p:nvPr/>
        </p:nvSpPr>
        <p:spPr>
          <a:xfrm>
            <a:off x="7474225" y="2453200"/>
            <a:ext cx="15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18  19  20  21 </a:t>
            </a:r>
            <a:endParaRPr sz="1800"/>
          </a:p>
        </p:txBody>
      </p:sp>
      <p:cxnSp>
        <p:nvCxnSpPr>
          <p:cNvPr id="936" name="Google Shape;936;p59"/>
          <p:cNvCxnSpPr>
            <a:stCxn id="934" idx="0"/>
          </p:cNvCxnSpPr>
          <p:nvPr/>
        </p:nvCxnSpPr>
        <p:spPr>
          <a:xfrm flipH="1" rot="10800000">
            <a:off x="6551946" y="2225801"/>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937" name="Google Shape;937;p59"/>
          <p:cNvCxnSpPr>
            <a:stCxn id="935" idx="0"/>
          </p:cNvCxnSpPr>
          <p:nvPr/>
        </p:nvCxnSpPr>
        <p:spPr>
          <a:xfrm rot="10800000">
            <a:off x="7379725" y="2222500"/>
            <a:ext cx="894000" cy="230700"/>
          </a:xfrm>
          <a:prstGeom prst="straightConnector1">
            <a:avLst/>
          </a:prstGeom>
          <a:noFill/>
          <a:ln cap="flat" cmpd="sng" w="19050">
            <a:solidFill>
              <a:srgbClr val="666666"/>
            </a:solidFill>
            <a:prstDash val="solid"/>
            <a:round/>
            <a:headEnd len="med" w="med" type="none"/>
            <a:tailEnd len="med" w="med" type="none"/>
          </a:ln>
        </p:spPr>
      </p:cxnSp>
      <p:sp>
        <p:nvSpPr>
          <p:cNvPr id="938" name="Google Shape;938;p59"/>
          <p:cNvSpPr/>
          <p:nvPr/>
        </p:nvSpPr>
        <p:spPr>
          <a:xfrm>
            <a:off x="6875600" y="2453200"/>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39" name="Google Shape;939;p59"/>
          <p:cNvCxnSpPr>
            <a:stCxn id="940" idx="2"/>
            <a:endCxn id="938" idx="0"/>
          </p:cNvCxnSpPr>
          <p:nvPr/>
        </p:nvCxnSpPr>
        <p:spPr>
          <a:xfrm>
            <a:off x="7107050" y="2233600"/>
            <a:ext cx="1500" cy="219600"/>
          </a:xfrm>
          <a:prstGeom prst="straightConnector1">
            <a:avLst/>
          </a:prstGeom>
          <a:noFill/>
          <a:ln cap="flat" cmpd="sng" w="19050">
            <a:solidFill>
              <a:srgbClr val="666666"/>
            </a:solidFill>
            <a:prstDash val="solid"/>
            <a:round/>
            <a:headEnd len="med" w="med" type="none"/>
            <a:tailEnd len="med" w="med" type="none"/>
          </a:ln>
        </p:spPr>
      </p:cxnSp>
      <p:sp>
        <p:nvSpPr>
          <p:cNvPr id="941" name="Google Shape;941;p59"/>
          <p:cNvSpPr txBox="1"/>
          <p:nvPr>
            <p:ph idx="1" type="body"/>
          </p:nvPr>
        </p:nvSpPr>
        <p:spPr>
          <a:xfrm>
            <a:off x="270750" y="2889750"/>
            <a:ext cx="8602500" cy="601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Q: If our cap is at most L=3 items per node, draw post-split tree:</a:t>
            </a:r>
            <a:endParaRPr/>
          </a:p>
        </p:txBody>
      </p:sp>
      <p:cxnSp>
        <p:nvCxnSpPr>
          <p:cNvPr id="942" name="Google Shape;942;p59"/>
          <p:cNvCxnSpPr/>
          <p:nvPr/>
        </p:nvCxnSpPr>
        <p:spPr>
          <a:xfrm>
            <a:off x="3956250" y="1985825"/>
            <a:ext cx="523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6" name="Shape 946"/>
        <p:cNvGrpSpPr/>
        <p:nvPr/>
      </p:nvGrpSpPr>
      <p:grpSpPr>
        <a:xfrm>
          <a:off x="0" y="0"/>
          <a:ext cx="0" cy="0"/>
          <a:chOff x="0" y="0"/>
          <a:chExt cx="0" cy="0"/>
        </a:xfrm>
      </p:grpSpPr>
      <p:sp>
        <p:nvSpPr>
          <p:cNvPr id="947" name="Google Shape;947;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Understanding Check</a:t>
            </a:r>
            <a:endParaRPr/>
          </a:p>
        </p:txBody>
      </p:sp>
      <p:sp>
        <p:nvSpPr>
          <p:cNvPr id="948" name="Google Shape;948;p6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Suppose we add 20, 21:</a:t>
            </a:r>
            <a:endParaRPr/>
          </a:p>
        </p:txBody>
      </p:sp>
      <p:sp>
        <p:nvSpPr>
          <p:cNvPr id="949" name="Google Shape;949;p60"/>
          <p:cNvSpPr txBox="1"/>
          <p:nvPr>
            <p:ph idx="1" type="body"/>
          </p:nvPr>
        </p:nvSpPr>
        <p:spPr>
          <a:xfrm>
            <a:off x="270750" y="2889750"/>
            <a:ext cx="8602500" cy="601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Q: If our cap is at most L=3 items per node, draw post-split tree:</a:t>
            </a:r>
            <a:endParaRPr/>
          </a:p>
        </p:txBody>
      </p:sp>
      <p:grpSp>
        <p:nvGrpSpPr>
          <p:cNvPr id="950" name="Google Shape;950;p60"/>
          <p:cNvGrpSpPr/>
          <p:nvPr/>
        </p:nvGrpSpPr>
        <p:grpSpPr>
          <a:xfrm>
            <a:off x="2418405" y="3602605"/>
            <a:ext cx="4690673" cy="1472074"/>
            <a:chOff x="395505" y="3334805"/>
            <a:chExt cx="4690673" cy="1472074"/>
          </a:xfrm>
        </p:grpSpPr>
        <p:sp>
          <p:nvSpPr>
            <p:cNvPr id="951" name="Google Shape;951;p60"/>
            <p:cNvSpPr/>
            <p:nvPr/>
          </p:nvSpPr>
          <p:spPr>
            <a:xfrm>
              <a:off x="809793" y="39315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52" name="Google Shape;952;p60"/>
            <p:cNvSpPr/>
            <p:nvPr/>
          </p:nvSpPr>
          <p:spPr>
            <a:xfrm>
              <a:off x="395505"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953" name="Google Shape;953;p60"/>
            <p:cNvSpPr/>
            <p:nvPr/>
          </p:nvSpPr>
          <p:spPr>
            <a:xfrm>
              <a:off x="1225181"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954" name="Google Shape;954;p60"/>
            <p:cNvCxnSpPr>
              <a:stCxn id="952" idx="0"/>
              <a:endCxn id="951" idx="2"/>
            </p:cNvCxnSpPr>
            <p:nvPr/>
          </p:nvCxnSpPr>
          <p:spPr>
            <a:xfrm flipH="1" rot="10800000">
              <a:off x="640755" y="42563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955" name="Google Shape;955;p60"/>
            <p:cNvCxnSpPr>
              <a:stCxn id="953" idx="0"/>
              <a:endCxn id="951" idx="2"/>
            </p:cNvCxnSpPr>
            <p:nvPr/>
          </p:nvCxnSpPr>
          <p:spPr>
            <a:xfrm rot="10800000">
              <a:off x="1054931" y="42563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956" name="Google Shape;956;p60"/>
            <p:cNvSpPr/>
            <p:nvPr/>
          </p:nvSpPr>
          <p:spPr>
            <a:xfrm>
              <a:off x="2817549" y="3931550"/>
              <a:ext cx="12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15  17  19</a:t>
              </a:r>
              <a:endParaRPr sz="1800"/>
            </a:p>
          </p:txBody>
        </p:sp>
        <p:sp>
          <p:nvSpPr>
            <p:cNvPr id="957" name="Google Shape;957;p60"/>
            <p:cNvSpPr/>
            <p:nvPr/>
          </p:nvSpPr>
          <p:spPr>
            <a:xfrm>
              <a:off x="1666557" y="33348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958" name="Google Shape;958;p60"/>
            <p:cNvCxnSpPr>
              <a:stCxn id="957" idx="2"/>
              <a:endCxn id="951" idx="0"/>
            </p:cNvCxnSpPr>
            <p:nvPr/>
          </p:nvCxnSpPr>
          <p:spPr>
            <a:xfrm flipH="1">
              <a:off x="1055007" y="36597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959" name="Google Shape;959;p60"/>
            <p:cNvCxnSpPr>
              <a:stCxn id="957" idx="2"/>
              <a:endCxn id="956" idx="0"/>
            </p:cNvCxnSpPr>
            <p:nvPr/>
          </p:nvCxnSpPr>
          <p:spPr>
            <a:xfrm>
              <a:off x="1911807" y="3659705"/>
              <a:ext cx="1511400" cy="271800"/>
            </a:xfrm>
            <a:prstGeom prst="straightConnector1">
              <a:avLst/>
            </a:prstGeom>
            <a:noFill/>
            <a:ln cap="flat" cmpd="sng" w="19050">
              <a:solidFill>
                <a:srgbClr val="666666"/>
              </a:solidFill>
              <a:prstDash val="solid"/>
              <a:round/>
              <a:headEnd len="med" w="med" type="none"/>
              <a:tailEnd len="med" w="med" type="none"/>
            </a:ln>
          </p:spPr>
        </p:cxnSp>
        <p:sp>
          <p:nvSpPr>
            <p:cNvPr id="960" name="Google Shape;960;p60"/>
            <p:cNvSpPr/>
            <p:nvPr/>
          </p:nvSpPr>
          <p:spPr>
            <a:xfrm>
              <a:off x="2093575" y="4481975"/>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961" name="Google Shape;961;p60"/>
            <p:cNvSpPr/>
            <p:nvPr/>
          </p:nvSpPr>
          <p:spPr>
            <a:xfrm>
              <a:off x="3479666" y="4481975"/>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962" name="Google Shape;962;p60"/>
            <p:cNvCxnSpPr>
              <a:stCxn id="960" idx="0"/>
            </p:cNvCxnSpPr>
            <p:nvPr/>
          </p:nvCxnSpPr>
          <p:spPr>
            <a:xfrm flipH="1" rot="10800000">
              <a:off x="2326525" y="4264475"/>
              <a:ext cx="606900" cy="217500"/>
            </a:xfrm>
            <a:prstGeom prst="straightConnector1">
              <a:avLst/>
            </a:prstGeom>
            <a:noFill/>
            <a:ln cap="flat" cmpd="sng" w="19050">
              <a:solidFill>
                <a:srgbClr val="666666"/>
              </a:solidFill>
              <a:prstDash val="solid"/>
              <a:round/>
              <a:headEnd len="med" w="med" type="none"/>
              <a:tailEnd len="med" w="med" type="none"/>
            </a:ln>
          </p:spPr>
        </p:cxnSp>
        <p:cxnSp>
          <p:nvCxnSpPr>
            <p:cNvPr id="963" name="Google Shape;963;p60"/>
            <p:cNvCxnSpPr>
              <a:stCxn id="961" idx="0"/>
            </p:cNvCxnSpPr>
            <p:nvPr/>
          </p:nvCxnSpPr>
          <p:spPr>
            <a:xfrm rot="10800000">
              <a:off x="3622466" y="4255475"/>
              <a:ext cx="107700" cy="226500"/>
            </a:xfrm>
            <a:prstGeom prst="straightConnector1">
              <a:avLst/>
            </a:prstGeom>
            <a:noFill/>
            <a:ln cap="flat" cmpd="sng" w="19050">
              <a:solidFill>
                <a:srgbClr val="666666"/>
              </a:solidFill>
              <a:prstDash val="solid"/>
              <a:round/>
              <a:headEnd len="med" w="med" type="none"/>
              <a:tailEnd len="med" w="med" type="none"/>
            </a:ln>
          </p:spPr>
        </p:cxnSp>
        <p:sp>
          <p:nvSpPr>
            <p:cNvPr id="964" name="Google Shape;964;p60"/>
            <p:cNvSpPr/>
            <p:nvPr/>
          </p:nvSpPr>
          <p:spPr>
            <a:xfrm>
              <a:off x="2737665" y="4481980"/>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65" name="Google Shape;965;p60"/>
            <p:cNvCxnSpPr>
              <a:endCxn id="964" idx="0"/>
            </p:cNvCxnSpPr>
            <p:nvPr/>
          </p:nvCxnSpPr>
          <p:spPr>
            <a:xfrm flipH="1">
              <a:off x="2988165" y="4255480"/>
              <a:ext cx="210300" cy="226500"/>
            </a:xfrm>
            <a:prstGeom prst="straightConnector1">
              <a:avLst/>
            </a:prstGeom>
            <a:noFill/>
            <a:ln cap="flat" cmpd="sng" w="19050">
              <a:solidFill>
                <a:srgbClr val="666666"/>
              </a:solidFill>
              <a:prstDash val="solid"/>
              <a:round/>
              <a:headEnd len="med" w="med" type="none"/>
              <a:tailEnd len="med" w="med" type="none"/>
            </a:ln>
          </p:spPr>
        </p:cxnSp>
        <p:sp>
          <p:nvSpPr>
            <p:cNvPr id="966" name="Google Shape;966;p60"/>
            <p:cNvSpPr/>
            <p:nvPr/>
          </p:nvSpPr>
          <p:spPr>
            <a:xfrm>
              <a:off x="4241078" y="4481975"/>
              <a:ext cx="845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20  21</a:t>
              </a:r>
              <a:endParaRPr sz="1800"/>
            </a:p>
          </p:txBody>
        </p:sp>
        <p:cxnSp>
          <p:nvCxnSpPr>
            <p:cNvPr id="967" name="Google Shape;967;p60"/>
            <p:cNvCxnSpPr>
              <a:stCxn id="966" idx="0"/>
            </p:cNvCxnSpPr>
            <p:nvPr/>
          </p:nvCxnSpPr>
          <p:spPr>
            <a:xfrm rot="10800000">
              <a:off x="4027628" y="4247975"/>
              <a:ext cx="636000" cy="234000"/>
            </a:xfrm>
            <a:prstGeom prst="straightConnector1">
              <a:avLst/>
            </a:prstGeom>
            <a:noFill/>
            <a:ln cap="flat" cmpd="sng" w="19050">
              <a:solidFill>
                <a:schemeClr val="dk2"/>
              </a:solidFill>
              <a:prstDash val="solid"/>
              <a:round/>
              <a:headEnd len="med" w="med" type="none"/>
              <a:tailEnd len="med" w="med" type="none"/>
            </a:ln>
          </p:spPr>
        </p:cxnSp>
      </p:grpSp>
      <p:sp>
        <p:nvSpPr>
          <p:cNvPr id="968" name="Google Shape;968;p60"/>
          <p:cNvSpPr/>
          <p:nvPr/>
        </p:nvSpPr>
        <p:spPr>
          <a:xfrm>
            <a:off x="809793" y="18747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69" name="Google Shape;969;p60"/>
          <p:cNvSpPr/>
          <p:nvPr/>
        </p:nvSpPr>
        <p:spPr>
          <a:xfrm>
            <a:off x="395505"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970" name="Google Shape;970;p60"/>
          <p:cNvSpPr/>
          <p:nvPr/>
        </p:nvSpPr>
        <p:spPr>
          <a:xfrm>
            <a:off x="1225181"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971" name="Google Shape;971;p60"/>
          <p:cNvCxnSpPr>
            <a:stCxn id="969" idx="0"/>
            <a:endCxn id="968" idx="2"/>
          </p:cNvCxnSpPr>
          <p:nvPr/>
        </p:nvCxnSpPr>
        <p:spPr>
          <a:xfrm flipH="1" rot="10800000">
            <a:off x="640755" y="21995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972" name="Google Shape;972;p60"/>
          <p:cNvCxnSpPr>
            <a:stCxn id="970" idx="0"/>
            <a:endCxn id="968" idx="2"/>
          </p:cNvCxnSpPr>
          <p:nvPr/>
        </p:nvCxnSpPr>
        <p:spPr>
          <a:xfrm rot="10800000">
            <a:off x="1054931" y="21995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973" name="Google Shape;973;p60"/>
          <p:cNvSpPr/>
          <p:nvPr/>
        </p:nvSpPr>
        <p:spPr>
          <a:xfrm>
            <a:off x="2416227" y="1874700"/>
            <a:ext cx="85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974" name="Google Shape;974;p60"/>
          <p:cNvSpPr/>
          <p:nvPr/>
        </p:nvSpPr>
        <p:spPr>
          <a:xfrm>
            <a:off x="1666557" y="12779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975" name="Google Shape;975;p60"/>
          <p:cNvCxnSpPr>
            <a:stCxn id="974" idx="2"/>
            <a:endCxn id="968" idx="0"/>
          </p:cNvCxnSpPr>
          <p:nvPr/>
        </p:nvCxnSpPr>
        <p:spPr>
          <a:xfrm flipH="1">
            <a:off x="1055007" y="16028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976" name="Google Shape;976;p60"/>
          <p:cNvCxnSpPr>
            <a:stCxn id="974" idx="2"/>
            <a:endCxn id="973" idx="0"/>
          </p:cNvCxnSpPr>
          <p:nvPr/>
        </p:nvCxnSpPr>
        <p:spPr>
          <a:xfrm>
            <a:off x="1911807" y="1602868"/>
            <a:ext cx="932400" cy="271800"/>
          </a:xfrm>
          <a:prstGeom prst="straightConnector1">
            <a:avLst/>
          </a:prstGeom>
          <a:noFill/>
          <a:ln cap="flat" cmpd="sng" w="19050">
            <a:solidFill>
              <a:srgbClr val="666666"/>
            </a:solidFill>
            <a:prstDash val="solid"/>
            <a:round/>
            <a:headEnd len="med" w="med" type="none"/>
            <a:tailEnd len="med" w="med" type="none"/>
          </a:ln>
        </p:spPr>
      </p:cxnSp>
      <p:sp>
        <p:nvSpPr>
          <p:cNvPr id="977" name="Google Shape;977;p60"/>
          <p:cNvSpPr/>
          <p:nvPr/>
        </p:nvSpPr>
        <p:spPr>
          <a:xfrm>
            <a:off x="5122868" y="19008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78" name="Google Shape;978;p60"/>
          <p:cNvSpPr/>
          <p:nvPr/>
        </p:nvSpPr>
        <p:spPr>
          <a:xfrm>
            <a:off x="4708580"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979" name="Google Shape;979;p60"/>
          <p:cNvSpPr/>
          <p:nvPr/>
        </p:nvSpPr>
        <p:spPr>
          <a:xfrm>
            <a:off x="5538256"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980" name="Google Shape;980;p60"/>
          <p:cNvCxnSpPr>
            <a:stCxn id="978" idx="0"/>
            <a:endCxn id="977" idx="2"/>
          </p:cNvCxnSpPr>
          <p:nvPr/>
        </p:nvCxnSpPr>
        <p:spPr>
          <a:xfrm flipH="1" rot="10800000">
            <a:off x="4953830" y="22256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981" name="Google Shape;981;p60"/>
          <p:cNvCxnSpPr>
            <a:stCxn id="979" idx="0"/>
            <a:endCxn id="977" idx="2"/>
          </p:cNvCxnSpPr>
          <p:nvPr/>
        </p:nvCxnSpPr>
        <p:spPr>
          <a:xfrm rot="10800000">
            <a:off x="5368006" y="22256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982" name="Google Shape;982;p60"/>
          <p:cNvSpPr/>
          <p:nvPr/>
        </p:nvSpPr>
        <p:spPr>
          <a:xfrm>
            <a:off x="6729300" y="1900850"/>
            <a:ext cx="85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983" name="Google Shape;983;p60"/>
          <p:cNvSpPr/>
          <p:nvPr/>
        </p:nvSpPr>
        <p:spPr>
          <a:xfrm>
            <a:off x="5979632" y="13041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984" name="Google Shape;984;p60"/>
          <p:cNvCxnSpPr>
            <a:stCxn id="983" idx="2"/>
            <a:endCxn id="977" idx="0"/>
          </p:cNvCxnSpPr>
          <p:nvPr/>
        </p:nvCxnSpPr>
        <p:spPr>
          <a:xfrm flipH="1">
            <a:off x="5368082" y="16290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985" name="Google Shape;985;p60"/>
          <p:cNvCxnSpPr>
            <a:stCxn id="983" idx="2"/>
            <a:endCxn id="982" idx="0"/>
          </p:cNvCxnSpPr>
          <p:nvPr/>
        </p:nvCxnSpPr>
        <p:spPr>
          <a:xfrm>
            <a:off x="6224882" y="1629005"/>
            <a:ext cx="932400" cy="271800"/>
          </a:xfrm>
          <a:prstGeom prst="straightConnector1">
            <a:avLst/>
          </a:prstGeom>
          <a:noFill/>
          <a:ln cap="flat" cmpd="sng" w="19050">
            <a:solidFill>
              <a:srgbClr val="666666"/>
            </a:solidFill>
            <a:prstDash val="solid"/>
            <a:round/>
            <a:headEnd len="med" w="med" type="none"/>
            <a:tailEnd len="med" w="med" type="none"/>
          </a:ln>
        </p:spPr>
      </p:cxnSp>
      <p:sp>
        <p:nvSpPr>
          <p:cNvPr id="986" name="Google Shape;986;p60"/>
          <p:cNvSpPr/>
          <p:nvPr/>
        </p:nvSpPr>
        <p:spPr>
          <a:xfrm>
            <a:off x="2012313" y="24254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987" name="Google Shape;987;p60"/>
          <p:cNvSpPr/>
          <p:nvPr/>
        </p:nvSpPr>
        <p:spPr>
          <a:xfrm>
            <a:off x="3276675" y="2425475"/>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988" name="Google Shape;988;p60"/>
          <p:cNvCxnSpPr>
            <a:stCxn id="986" idx="0"/>
          </p:cNvCxnSpPr>
          <p:nvPr/>
        </p:nvCxnSpPr>
        <p:spPr>
          <a:xfrm flipH="1" rot="10800000">
            <a:off x="2257563" y="2198074"/>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989" name="Google Shape;989;p60"/>
          <p:cNvCxnSpPr>
            <a:stCxn id="987" idx="0"/>
          </p:cNvCxnSpPr>
          <p:nvPr/>
        </p:nvCxnSpPr>
        <p:spPr>
          <a:xfrm rot="10800000">
            <a:off x="3239175" y="2205575"/>
            <a:ext cx="465900" cy="219900"/>
          </a:xfrm>
          <a:prstGeom prst="straightConnector1">
            <a:avLst/>
          </a:prstGeom>
          <a:noFill/>
          <a:ln cap="flat" cmpd="sng" w="19050">
            <a:solidFill>
              <a:srgbClr val="666666"/>
            </a:solidFill>
            <a:prstDash val="solid"/>
            <a:round/>
            <a:headEnd len="med" w="med" type="none"/>
            <a:tailEnd len="med" w="med" type="none"/>
          </a:ln>
        </p:spPr>
      </p:cxnSp>
      <p:sp>
        <p:nvSpPr>
          <p:cNvPr id="990" name="Google Shape;990;p60"/>
          <p:cNvSpPr/>
          <p:nvPr/>
        </p:nvSpPr>
        <p:spPr>
          <a:xfrm>
            <a:off x="2623752" y="24254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91" name="Google Shape;991;p60"/>
          <p:cNvCxnSpPr>
            <a:endCxn id="990" idx="0"/>
          </p:cNvCxnSpPr>
          <p:nvPr/>
        </p:nvCxnSpPr>
        <p:spPr>
          <a:xfrm>
            <a:off x="2867502" y="2205875"/>
            <a:ext cx="1500" cy="219600"/>
          </a:xfrm>
          <a:prstGeom prst="straightConnector1">
            <a:avLst/>
          </a:prstGeom>
          <a:noFill/>
          <a:ln cap="flat" cmpd="sng" w="19050">
            <a:solidFill>
              <a:srgbClr val="666666"/>
            </a:solidFill>
            <a:prstDash val="solid"/>
            <a:round/>
            <a:headEnd len="med" w="med" type="none"/>
            <a:tailEnd len="med" w="med" type="none"/>
          </a:ln>
        </p:spPr>
      </p:cxnSp>
      <p:sp>
        <p:nvSpPr>
          <p:cNvPr id="992" name="Google Shape;992;p60"/>
          <p:cNvSpPr/>
          <p:nvPr/>
        </p:nvSpPr>
        <p:spPr>
          <a:xfrm>
            <a:off x="6306696" y="2453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993" name="Google Shape;993;p60"/>
          <p:cNvSpPr/>
          <p:nvPr/>
        </p:nvSpPr>
        <p:spPr>
          <a:xfrm>
            <a:off x="7474225" y="2453200"/>
            <a:ext cx="15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18  19  20  21 </a:t>
            </a:r>
            <a:endParaRPr sz="1800"/>
          </a:p>
        </p:txBody>
      </p:sp>
      <p:cxnSp>
        <p:nvCxnSpPr>
          <p:cNvPr id="994" name="Google Shape;994;p60"/>
          <p:cNvCxnSpPr>
            <a:stCxn id="992" idx="0"/>
          </p:cNvCxnSpPr>
          <p:nvPr/>
        </p:nvCxnSpPr>
        <p:spPr>
          <a:xfrm flipH="1" rot="10800000">
            <a:off x="6551946" y="2225801"/>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995" name="Google Shape;995;p60"/>
          <p:cNvCxnSpPr>
            <a:stCxn id="993" idx="0"/>
          </p:cNvCxnSpPr>
          <p:nvPr/>
        </p:nvCxnSpPr>
        <p:spPr>
          <a:xfrm rot="10800000">
            <a:off x="7379725" y="2222500"/>
            <a:ext cx="894000" cy="230700"/>
          </a:xfrm>
          <a:prstGeom prst="straightConnector1">
            <a:avLst/>
          </a:prstGeom>
          <a:noFill/>
          <a:ln cap="flat" cmpd="sng" w="19050">
            <a:solidFill>
              <a:srgbClr val="666666"/>
            </a:solidFill>
            <a:prstDash val="solid"/>
            <a:round/>
            <a:headEnd len="med" w="med" type="none"/>
            <a:tailEnd len="med" w="med" type="none"/>
          </a:ln>
        </p:spPr>
      </p:cxnSp>
      <p:sp>
        <p:nvSpPr>
          <p:cNvPr id="996" name="Google Shape;996;p60"/>
          <p:cNvSpPr/>
          <p:nvPr/>
        </p:nvSpPr>
        <p:spPr>
          <a:xfrm>
            <a:off x="6875600" y="2453200"/>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97" name="Google Shape;997;p60"/>
          <p:cNvCxnSpPr>
            <a:endCxn id="996" idx="0"/>
          </p:cNvCxnSpPr>
          <p:nvPr/>
        </p:nvCxnSpPr>
        <p:spPr>
          <a:xfrm>
            <a:off x="7107050" y="2233600"/>
            <a:ext cx="1500" cy="219600"/>
          </a:xfrm>
          <a:prstGeom prst="straightConnector1">
            <a:avLst/>
          </a:prstGeom>
          <a:noFill/>
          <a:ln cap="flat" cmpd="sng" w="19050">
            <a:solidFill>
              <a:srgbClr val="666666"/>
            </a:solidFill>
            <a:prstDash val="solid"/>
            <a:round/>
            <a:headEnd len="med" w="med" type="none"/>
            <a:tailEnd len="med" w="med" type="none"/>
          </a:ln>
        </p:spPr>
      </p:cxnSp>
      <p:cxnSp>
        <p:nvCxnSpPr>
          <p:cNvPr id="998" name="Google Shape;998;p60"/>
          <p:cNvCxnSpPr/>
          <p:nvPr/>
        </p:nvCxnSpPr>
        <p:spPr>
          <a:xfrm>
            <a:off x="3956250" y="1985825"/>
            <a:ext cx="523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1"/>
                                        <p:tgtEl>
                                          <p:spTgt spid="9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6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Binary Search Trees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BST Height, Big O vs. Worst Case Big Theta</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B-Trees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Splitting Juicy Nodes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Chain Reaction Splitting</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B-Tree Terminology</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Invariants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chemeClr val="dk2"/>
              </a:solidFill>
            </a:endParaRPr>
          </a:p>
        </p:txBody>
      </p:sp>
      <p:sp>
        <p:nvSpPr>
          <p:cNvPr id="1004" name="Google Shape;1004;p6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Chain Reaction Splitting</a:t>
            </a:r>
            <a:endParaRPr/>
          </a:p>
        </p:txBody>
      </p:sp>
      <p:sp>
        <p:nvSpPr>
          <p:cNvPr id="1005" name="Google Shape;1005;p6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17, CS61B, </a:t>
            </a:r>
            <a:r>
              <a:rPr lang="en"/>
              <a:t>Spring 2024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9" name="Shape 1009"/>
        <p:cNvGrpSpPr/>
        <p:nvPr/>
      </p:nvGrpSpPr>
      <p:grpSpPr>
        <a:xfrm>
          <a:off x="0" y="0"/>
          <a:ext cx="0" cy="0"/>
          <a:chOff x="0" y="0"/>
          <a:chExt cx="0" cy="0"/>
        </a:xfrm>
      </p:grpSpPr>
      <p:sp>
        <p:nvSpPr>
          <p:cNvPr id="1010" name="Google Shape;1010;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Chain Reaction</a:t>
            </a:r>
            <a:endParaRPr/>
          </a:p>
        </p:txBody>
      </p:sp>
      <p:sp>
        <p:nvSpPr>
          <p:cNvPr id="1011" name="Google Shape;1011;p6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25, 26:</a:t>
            </a:r>
            <a:endParaRPr/>
          </a:p>
        </p:txBody>
      </p:sp>
      <p:cxnSp>
        <p:nvCxnSpPr>
          <p:cNvPr id="1012" name="Google Shape;1012;p62"/>
          <p:cNvCxnSpPr/>
          <p:nvPr/>
        </p:nvCxnSpPr>
        <p:spPr>
          <a:xfrm>
            <a:off x="4108650" y="1985825"/>
            <a:ext cx="523500" cy="0"/>
          </a:xfrm>
          <a:prstGeom prst="straightConnector1">
            <a:avLst/>
          </a:prstGeom>
          <a:noFill/>
          <a:ln cap="flat" cmpd="sng" w="19050">
            <a:solidFill>
              <a:schemeClr val="dk2"/>
            </a:solidFill>
            <a:prstDash val="solid"/>
            <a:round/>
            <a:headEnd len="med" w="med" type="none"/>
            <a:tailEnd len="med" w="med" type="triangle"/>
          </a:ln>
        </p:spPr>
      </p:cxnSp>
      <p:grpSp>
        <p:nvGrpSpPr>
          <p:cNvPr id="1013" name="Google Shape;1013;p62"/>
          <p:cNvGrpSpPr/>
          <p:nvPr/>
        </p:nvGrpSpPr>
        <p:grpSpPr>
          <a:xfrm>
            <a:off x="166805" y="1354418"/>
            <a:ext cx="4004873" cy="1472074"/>
            <a:chOff x="395505" y="3334805"/>
            <a:chExt cx="4004873" cy="1472074"/>
          </a:xfrm>
        </p:grpSpPr>
        <p:sp>
          <p:nvSpPr>
            <p:cNvPr id="1014" name="Google Shape;1014;p62"/>
            <p:cNvSpPr/>
            <p:nvPr/>
          </p:nvSpPr>
          <p:spPr>
            <a:xfrm>
              <a:off x="733593" y="39315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15" name="Google Shape;1015;p62"/>
            <p:cNvSpPr/>
            <p:nvPr/>
          </p:nvSpPr>
          <p:spPr>
            <a:xfrm>
              <a:off x="395505"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16" name="Google Shape;1016;p62"/>
            <p:cNvSpPr/>
            <p:nvPr/>
          </p:nvSpPr>
          <p:spPr>
            <a:xfrm>
              <a:off x="1072781"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017" name="Google Shape;1017;p62"/>
            <p:cNvCxnSpPr>
              <a:stCxn id="1015" idx="0"/>
              <a:endCxn id="1014" idx="2"/>
            </p:cNvCxnSpPr>
            <p:nvPr/>
          </p:nvCxnSpPr>
          <p:spPr>
            <a:xfrm flipH="1" rot="10800000">
              <a:off x="640755" y="4256373"/>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1018" name="Google Shape;1018;p62"/>
            <p:cNvCxnSpPr>
              <a:stCxn id="1016" idx="0"/>
              <a:endCxn id="1014" idx="2"/>
            </p:cNvCxnSpPr>
            <p:nvPr/>
          </p:nvCxnSpPr>
          <p:spPr>
            <a:xfrm rot="10800000">
              <a:off x="978731" y="4256373"/>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1019" name="Google Shape;1019;p62"/>
            <p:cNvSpPr/>
            <p:nvPr/>
          </p:nvSpPr>
          <p:spPr>
            <a:xfrm>
              <a:off x="2055549" y="3931550"/>
              <a:ext cx="12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15  17  19</a:t>
              </a:r>
              <a:endParaRPr sz="1800"/>
            </a:p>
          </p:txBody>
        </p:sp>
        <p:sp>
          <p:nvSpPr>
            <p:cNvPr id="1020" name="Google Shape;1020;p62"/>
            <p:cNvSpPr/>
            <p:nvPr/>
          </p:nvSpPr>
          <p:spPr>
            <a:xfrm>
              <a:off x="1666557" y="33348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021" name="Google Shape;1021;p62"/>
            <p:cNvCxnSpPr>
              <a:stCxn id="1020" idx="2"/>
              <a:endCxn id="1014" idx="0"/>
            </p:cNvCxnSpPr>
            <p:nvPr/>
          </p:nvCxnSpPr>
          <p:spPr>
            <a:xfrm flipH="1">
              <a:off x="978807" y="3659705"/>
              <a:ext cx="933000" cy="271800"/>
            </a:xfrm>
            <a:prstGeom prst="straightConnector1">
              <a:avLst/>
            </a:prstGeom>
            <a:noFill/>
            <a:ln cap="flat" cmpd="sng" w="19050">
              <a:solidFill>
                <a:srgbClr val="666666"/>
              </a:solidFill>
              <a:prstDash val="solid"/>
              <a:round/>
              <a:headEnd len="med" w="med" type="none"/>
              <a:tailEnd len="med" w="med" type="none"/>
            </a:ln>
          </p:spPr>
        </p:cxnSp>
        <p:cxnSp>
          <p:nvCxnSpPr>
            <p:cNvPr id="1022" name="Google Shape;1022;p62"/>
            <p:cNvCxnSpPr>
              <a:stCxn id="1020" idx="2"/>
              <a:endCxn id="1019" idx="0"/>
            </p:cNvCxnSpPr>
            <p:nvPr/>
          </p:nvCxnSpPr>
          <p:spPr>
            <a:xfrm>
              <a:off x="1911807" y="3659705"/>
              <a:ext cx="749400" cy="271800"/>
            </a:xfrm>
            <a:prstGeom prst="straightConnector1">
              <a:avLst/>
            </a:prstGeom>
            <a:noFill/>
            <a:ln cap="flat" cmpd="sng" w="19050">
              <a:solidFill>
                <a:srgbClr val="666666"/>
              </a:solidFill>
              <a:prstDash val="solid"/>
              <a:round/>
              <a:headEnd len="med" w="med" type="none"/>
              <a:tailEnd len="med" w="med" type="none"/>
            </a:ln>
          </p:spPr>
        </p:cxnSp>
        <p:sp>
          <p:nvSpPr>
            <p:cNvPr id="1023" name="Google Shape;1023;p62"/>
            <p:cNvSpPr/>
            <p:nvPr/>
          </p:nvSpPr>
          <p:spPr>
            <a:xfrm>
              <a:off x="1712575" y="4481975"/>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1024" name="Google Shape;1024;p62"/>
            <p:cNvSpPr/>
            <p:nvPr/>
          </p:nvSpPr>
          <p:spPr>
            <a:xfrm>
              <a:off x="2946266" y="4481975"/>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1025" name="Google Shape;1025;p62"/>
            <p:cNvCxnSpPr>
              <a:stCxn id="1023" idx="0"/>
            </p:cNvCxnSpPr>
            <p:nvPr/>
          </p:nvCxnSpPr>
          <p:spPr>
            <a:xfrm flipH="1" rot="10800000">
              <a:off x="1945525" y="4268675"/>
              <a:ext cx="198000" cy="213300"/>
            </a:xfrm>
            <a:prstGeom prst="straightConnector1">
              <a:avLst/>
            </a:prstGeom>
            <a:noFill/>
            <a:ln cap="flat" cmpd="sng" w="19050">
              <a:solidFill>
                <a:srgbClr val="666666"/>
              </a:solidFill>
              <a:prstDash val="solid"/>
              <a:round/>
              <a:headEnd len="med" w="med" type="none"/>
              <a:tailEnd len="med" w="med" type="none"/>
            </a:ln>
          </p:spPr>
        </p:cxnSp>
        <p:cxnSp>
          <p:nvCxnSpPr>
            <p:cNvPr id="1026" name="Google Shape;1026;p62"/>
            <p:cNvCxnSpPr>
              <a:stCxn id="1024" idx="0"/>
            </p:cNvCxnSpPr>
            <p:nvPr/>
          </p:nvCxnSpPr>
          <p:spPr>
            <a:xfrm rot="10800000">
              <a:off x="2867966" y="4268675"/>
              <a:ext cx="328800" cy="213300"/>
            </a:xfrm>
            <a:prstGeom prst="straightConnector1">
              <a:avLst/>
            </a:prstGeom>
            <a:noFill/>
            <a:ln cap="flat" cmpd="sng" w="19050">
              <a:solidFill>
                <a:srgbClr val="666666"/>
              </a:solidFill>
              <a:prstDash val="solid"/>
              <a:round/>
              <a:headEnd len="med" w="med" type="none"/>
              <a:tailEnd len="med" w="med" type="none"/>
            </a:ln>
          </p:spPr>
        </p:cxnSp>
        <p:sp>
          <p:nvSpPr>
            <p:cNvPr id="1027" name="Google Shape;1027;p62"/>
            <p:cNvSpPr/>
            <p:nvPr/>
          </p:nvSpPr>
          <p:spPr>
            <a:xfrm>
              <a:off x="2356665" y="4481980"/>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1028" name="Google Shape;1028;p62"/>
            <p:cNvCxnSpPr>
              <a:endCxn id="1027" idx="0"/>
            </p:cNvCxnSpPr>
            <p:nvPr/>
          </p:nvCxnSpPr>
          <p:spPr>
            <a:xfrm>
              <a:off x="2567565" y="4259680"/>
              <a:ext cx="39600" cy="222300"/>
            </a:xfrm>
            <a:prstGeom prst="straightConnector1">
              <a:avLst/>
            </a:prstGeom>
            <a:noFill/>
            <a:ln cap="flat" cmpd="sng" w="19050">
              <a:solidFill>
                <a:srgbClr val="666666"/>
              </a:solidFill>
              <a:prstDash val="solid"/>
              <a:round/>
              <a:headEnd len="med" w="med" type="none"/>
              <a:tailEnd len="med" w="med" type="none"/>
            </a:ln>
          </p:spPr>
        </p:cxnSp>
        <p:sp>
          <p:nvSpPr>
            <p:cNvPr id="1029" name="Google Shape;1029;p62"/>
            <p:cNvSpPr/>
            <p:nvPr/>
          </p:nvSpPr>
          <p:spPr>
            <a:xfrm>
              <a:off x="3555278" y="4481975"/>
              <a:ext cx="845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20  21</a:t>
              </a:r>
              <a:endParaRPr sz="1800"/>
            </a:p>
          </p:txBody>
        </p:sp>
        <p:cxnSp>
          <p:nvCxnSpPr>
            <p:cNvPr id="1030" name="Google Shape;1030;p62"/>
            <p:cNvCxnSpPr>
              <a:stCxn id="1029" idx="0"/>
            </p:cNvCxnSpPr>
            <p:nvPr/>
          </p:nvCxnSpPr>
          <p:spPr>
            <a:xfrm rot="10800000">
              <a:off x="3177428" y="4259675"/>
              <a:ext cx="800400" cy="222300"/>
            </a:xfrm>
            <a:prstGeom prst="straightConnector1">
              <a:avLst/>
            </a:prstGeom>
            <a:noFill/>
            <a:ln cap="flat" cmpd="sng" w="19050">
              <a:solidFill>
                <a:schemeClr val="dk2"/>
              </a:solidFill>
              <a:prstDash val="solid"/>
              <a:round/>
              <a:headEnd len="med" w="med" type="none"/>
              <a:tailEnd len="med" w="med" type="none"/>
            </a:ln>
          </p:spPr>
        </p:cxnSp>
      </p:grpSp>
      <p:grpSp>
        <p:nvGrpSpPr>
          <p:cNvPr id="1031" name="Google Shape;1031;p62"/>
          <p:cNvGrpSpPr/>
          <p:nvPr/>
        </p:nvGrpSpPr>
        <p:grpSpPr>
          <a:xfrm>
            <a:off x="4517930" y="1354418"/>
            <a:ext cx="4597235" cy="1472082"/>
            <a:chOff x="-61695" y="3334805"/>
            <a:chExt cx="4597235" cy="1472082"/>
          </a:xfrm>
        </p:grpSpPr>
        <p:sp>
          <p:nvSpPr>
            <p:cNvPr id="1032" name="Google Shape;1032;p62"/>
            <p:cNvSpPr/>
            <p:nvPr/>
          </p:nvSpPr>
          <p:spPr>
            <a:xfrm>
              <a:off x="276393" y="39315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33" name="Google Shape;1033;p62"/>
            <p:cNvSpPr/>
            <p:nvPr/>
          </p:nvSpPr>
          <p:spPr>
            <a:xfrm>
              <a:off x="-61695" y="448198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34" name="Google Shape;1034;p62"/>
            <p:cNvSpPr/>
            <p:nvPr/>
          </p:nvSpPr>
          <p:spPr>
            <a:xfrm>
              <a:off x="615581" y="448198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035" name="Google Shape;1035;p62"/>
            <p:cNvCxnSpPr>
              <a:stCxn id="1033" idx="0"/>
              <a:endCxn id="1032" idx="2"/>
            </p:cNvCxnSpPr>
            <p:nvPr/>
          </p:nvCxnSpPr>
          <p:spPr>
            <a:xfrm flipH="1" rot="10800000">
              <a:off x="183555" y="4256388"/>
              <a:ext cx="338100" cy="225600"/>
            </a:xfrm>
            <a:prstGeom prst="straightConnector1">
              <a:avLst/>
            </a:prstGeom>
            <a:noFill/>
            <a:ln cap="flat" cmpd="sng" w="19050">
              <a:solidFill>
                <a:srgbClr val="666666"/>
              </a:solidFill>
              <a:prstDash val="solid"/>
              <a:round/>
              <a:headEnd len="med" w="med" type="none"/>
              <a:tailEnd len="med" w="med" type="none"/>
            </a:ln>
          </p:spPr>
        </p:cxnSp>
        <p:cxnSp>
          <p:nvCxnSpPr>
            <p:cNvPr id="1036" name="Google Shape;1036;p62"/>
            <p:cNvCxnSpPr>
              <a:stCxn id="1034" idx="0"/>
              <a:endCxn id="1032" idx="2"/>
            </p:cNvCxnSpPr>
            <p:nvPr/>
          </p:nvCxnSpPr>
          <p:spPr>
            <a:xfrm rot="10800000">
              <a:off x="521531" y="4256388"/>
              <a:ext cx="339300" cy="225600"/>
            </a:xfrm>
            <a:prstGeom prst="straightConnector1">
              <a:avLst/>
            </a:prstGeom>
            <a:noFill/>
            <a:ln cap="flat" cmpd="sng" w="19050">
              <a:solidFill>
                <a:srgbClr val="666666"/>
              </a:solidFill>
              <a:prstDash val="solid"/>
              <a:round/>
              <a:headEnd len="med" w="med" type="none"/>
              <a:tailEnd len="med" w="med" type="none"/>
            </a:ln>
          </p:spPr>
        </p:cxnSp>
        <p:sp>
          <p:nvSpPr>
            <p:cNvPr id="1037" name="Google Shape;1037;p62"/>
            <p:cNvSpPr/>
            <p:nvPr/>
          </p:nvSpPr>
          <p:spPr>
            <a:xfrm>
              <a:off x="1580680" y="3931550"/>
              <a:ext cx="12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15  17  19</a:t>
              </a:r>
              <a:endParaRPr sz="1800"/>
            </a:p>
          </p:txBody>
        </p:sp>
        <p:sp>
          <p:nvSpPr>
            <p:cNvPr id="1038" name="Google Shape;1038;p62"/>
            <p:cNvSpPr/>
            <p:nvPr/>
          </p:nvSpPr>
          <p:spPr>
            <a:xfrm>
              <a:off x="1666557" y="33348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039" name="Google Shape;1039;p62"/>
            <p:cNvCxnSpPr>
              <a:stCxn id="1038" idx="2"/>
              <a:endCxn id="1032" idx="0"/>
            </p:cNvCxnSpPr>
            <p:nvPr/>
          </p:nvCxnSpPr>
          <p:spPr>
            <a:xfrm flipH="1">
              <a:off x="521607" y="3659705"/>
              <a:ext cx="1390200" cy="271800"/>
            </a:xfrm>
            <a:prstGeom prst="straightConnector1">
              <a:avLst/>
            </a:prstGeom>
            <a:noFill/>
            <a:ln cap="flat" cmpd="sng" w="19050">
              <a:solidFill>
                <a:srgbClr val="666666"/>
              </a:solidFill>
              <a:prstDash val="solid"/>
              <a:round/>
              <a:headEnd len="med" w="med" type="none"/>
              <a:tailEnd len="med" w="med" type="none"/>
            </a:ln>
          </p:spPr>
        </p:cxnSp>
        <p:cxnSp>
          <p:nvCxnSpPr>
            <p:cNvPr id="1040" name="Google Shape;1040;p62"/>
            <p:cNvCxnSpPr>
              <a:stCxn id="1038" idx="2"/>
              <a:endCxn id="1037" idx="0"/>
            </p:cNvCxnSpPr>
            <p:nvPr/>
          </p:nvCxnSpPr>
          <p:spPr>
            <a:xfrm>
              <a:off x="1911807" y="3659705"/>
              <a:ext cx="274500" cy="271800"/>
            </a:xfrm>
            <a:prstGeom prst="straightConnector1">
              <a:avLst/>
            </a:prstGeom>
            <a:noFill/>
            <a:ln cap="flat" cmpd="sng" w="19050">
              <a:solidFill>
                <a:srgbClr val="666666"/>
              </a:solidFill>
              <a:prstDash val="solid"/>
              <a:round/>
              <a:headEnd len="med" w="med" type="none"/>
              <a:tailEnd len="med" w="med" type="none"/>
            </a:ln>
          </p:spPr>
        </p:cxnSp>
        <p:sp>
          <p:nvSpPr>
            <p:cNvPr id="1041" name="Google Shape;1041;p62"/>
            <p:cNvSpPr/>
            <p:nvPr/>
          </p:nvSpPr>
          <p:spPr>
            <a:xfrm>
              <a:off x="1196845" y="4481988"/>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1042" name="Google Shape;1042;p62"/>
            <p:cNvSpPr/>
            <p:nvPr/>
          </p:nvSpPr>
          <p:spPr>
            <a:xfrm>
              <a:off x="2283658" y="4481988"/>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1043" name="Google Shape;1043;p62"/>
            <p:cNvCxnSpPr>
              <a:stCxn id="1041" idx="0"/>
            </p:cNvCxnSpPr>
            <p:nvPr/>
          </p:nvCxnSpPr>
          <p:spPr>
            <a:xfrm flipH="1" rot="10800000">
              <a:off x="1429795" y="4268688"/>
              <a:ext cx="198000" cy="213300"/>
            </a:xfrm>
            <a:prstGeom prst="straightConnector1">
              <a:avLst/>
            </a:prstGeom>
            <a:noFill/>
            <a:ln cap="flat" cmpd="sng" w="19050">
              <a:solidFill>
                <a:srgbClr val="666666"/>
              </a:solidFill>
              <a:prstDash val="solid"/>
              <a:round/>
              <a:headEnd len="med" w="med" type="none"/>
              <a:tailEnd len="med" w="med" type="none"/>
            </a:ln>
          </p:spPr>
        </p:cxnSp>
        <p:cxnSp>
          <p:nvCxnSpPr>
            <p:cNvPr id="1044" name="Google Shape;1044;p62"/>
            <p:cNvCxnSpPr>
              <a:stCxn id="1042" idx="0"/>
            </p:cNvCxnSpPr>
            <p:nvPr/>
          </p:nvCxnSpPr>
          <p:spPr>
            <a:xfrm rot="10800000">
              <a:off x="2205358" y="4268688"/>
              <a:ext cx="328800" cy="213300"/>
            </a:xfrm>
            <a:prstGeom prst="straightConnector1">
              <a:avLst/>
            </a:prstGeom>
            <a:noFill/>
            <a:ln cap="flat" cmpd="sng" w="19050">
              <a:solidFill>
                <a:srgbClr val="666666"/>
              </a:solidFill>
              <a:prstDash val="solid"/>
              <a:round/>
              <a:headEnd len="med" w="med" type="none"/>
              <a:tailEnd len="med" w="med" type="none"/>
            </a:ln>
          </p:spPr>
        </p:cxnSp>
        <p:sp>
          <p:nvSpPr>
            <p:cNvPr id="1045" name="Google Shape;1045;p62"/>
            <p:cNvSpPr/>
            <p:nvPr/>
          </p:nvSpPr>
          <p:spPr>
            <a:xfrm>
              <a:off x="1720561" y="4481988"/>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1046" name="Google Shape;1046;p62"/>
            <p:cNvCxnSpPr>
              <a:endCxn id="1045" idx="0"/>
            </p:cNvCxnSpPr>
            <p:nvPr/>
          </p:nvCxnSpPr>
          <p:spPr>
            <a:xfrm>
              <a:off x="1931461" y="4259688"/>
              <a:ext cx="39600" cy="222300"/>
            </a:xfrm>
            <a:prstGeom prst="straightConnector1">
              <a:avLst/>
            </a:prstGeom>
            <a:noFill/>
            <a:ln cap="flat" cmpd="sng" w="19050">
              <a:solidFill>
                <a:srgbClr val="666666"/>
              </a:solidFill>
              <a:prstDash val="solid"/>
              <a:round/>
              <a:headEnd len="med" w="med" type="none"/>
              <a:tailEnd len="med" w="med" type="none"/>
            </a:ln>
          </p:spPr>
        </p:cxnSp>
        <p:sp>
          <p:nvSpPr>
            <p:cNvPr id="1047" name="Google Shape;1047;p62"/>
            <p:cNvSpPr/>
            <p:nvPr/>
          </p:nvSpPr>
          <p:spPr>
            <a:xfrm>
              <a:off x="2828840" y="4481988"/>
              <a:ext cx="1706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20  21  25  26</a:t>
              </a:r>
              <a:endParaRPr sz="1800"/>
            </a:p>
          </p:txBody>
        </p:sp>
        <p:cxnSp>
          <p:nvCxnSpPr>
            <p:cNvPr id="1048" name="Google Shape;1048;p62"/>
            <p:cNvCxnSpPr>
              <a:stCxn id="1047" idx="0"/>
            </p:cNvCxnSpPr>
            <p:nvPr/>
          </p:nvCxnSpPr>
          <p:spPr>
            <a:xfrm rot="10800000">
              <a:off x="2744390" y="4259688"/>
              <a:ext cx="937800" cy="222300"/>
            </a:xfrm>
            <a:prstGeom prst="straightConnector1">
              <a:avLst/>
            </a:prstGeom>
            <a:noFill/>
            <a:ln cap="flat" cmpd="sng" w="19050">
              <a:solidFill>
                <a:schemeClr val="dk2"/>
              </a:solidFill>
              <a:prstDash val="solid"/>
              <a:round/>
              <a:headEnd len="med" w="med" type="none"/>
              <a:tailEnd len="med" w="med" type="none"/>
            </a:ln>
          </p:spPr>
        </p:cxnSp>
      </p:grpSp>
      <p:grpSp>
        <p:nvGrpSpPr>
          <p:cNvPr id="1049" name="Google Shape;1049;p62"/>
          <p:cNvGrpSpPr/>
          <p:nvPr/>
        </p:nvGrpSpPr>
        <p:grpSpPr>
          <a:xfrm>
            <a:off x="98330" y="3455992"/>
            <a:ext cx="4414246" cy="1472083"/>
            <a:chOff x="98330" y="3455992"/>
            <a:chExt cx="4414246" cy="1472083"/>
          </a:xfrm>
        </p:grpSpPr>
        <p:grpSp>
          <p:nvGrpSpPr>
            <p:cNvPr id="1050" name="Google Shape;1050;p62"/>
            <p:cNvGrpSpPr/>
            <p:nvPr/>
          </p:nvGrpSpPr>
          <p:grpSpPr>
            <a:xfrm>
              <a:off x="98330" y="3455992"/>
              <a:ext cx="4414246" cy="1472083"/>
              <a:chOff x="-61695" y="3334805"/>
              <a:chExt cx="4414246" cy="1472083"/>
            </a:xfrm>
          </p:grpSpPr>
          <p:sp>
            <p:nvSpPr>
              <p:cNvPr id="1051" name="Google Shape;1051;p62"/>
              <p:cNvSpPr/>
              <p:nvPr/>
            </p:nvSpPr>
            <p:spPr>
              <a:xfrm>
                <a:off x="276393" y="39315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52" name="Google Shape;1052;p62"/>
              <p:cNvSpPr/>
              <p:nvPr/>
            </p:nvSpPr>
            <p:spPr>
              <a:xfrm>
                <a:off x="-61695" y="448198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53" name="Google Shape;1053;p62"/>
              <p:cNvSpPr/>
              <p:nvPr/>
            </p:nvSpPr>
            <p:spPr>
              <a:xfrm>
                <a:off x="615581" y="448198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054" name="Google Shape;1054;p62"/>
              <p:cNvCxnSpPr>
                <a:stCxn id="1052" idx="0"/>
                <a:endCxn id="1051" idx="2"/>
              </p:cNvCxnSpPr>
              <p:nvPr/>
            </p:nvCxnSpPr>
            <p:spPr>
              <a:xfrm flipH="1" rot="10800000">
                <a:off x="183555" y="4256388"/>
                <a:ext cx="338100" cy="225600"/>
              </a:xfrm>
              <a:prstGeom prst="straightConnector1">
                <a:avLst/>
              </a:prstGeom>
              <a:noFill/>
              <a:ln cap="flat" cmpd="sng" w="19050">
                <a:solidFill>
                  <a:srgbClr val="666666"/>
                </a:solidFill>
                <a:prstDash val="solid"/>
                <a:round/>
                <a:headEnd len="med" w="med" type="none"/>
                <a:tailEnd len="med" w="med" type="none"/>
              </a:ln>
            </p:spPr>
          </p:cxnSp>
          <p:cxnSp>
            <p:nvCxnSpPr>
              <p:cNvPr id="1055" name="Google Shape;1055;p62"/>
              <p:cNvCxnSpPr>
                <a:stCxn id="1053" idx="0"/>
                <a:endCxn id="1051" idx="2"/>
              </p:cNvCxnSpPr>
              <p:nvPr/>
            </p:nvCxnSpPr>
            <p:spPr>
              <a:xfrm rot="10800000">
                <a:off x="521531" y="4256388"/>
                <a:ext cx="339300" cy="225600"/>
              </a:xfrm>
              <a:prstGeom prst="straightConnector1">
                <a:avLst/>
              </a:prstGeom>
              <a:noFill/>
              <a:ln cap="flat" cmpd="sng" w="19050">
                <a:solidFill>
                  <a:srgbClr val="666666"/>
                </a:solidFill>
                <a:prstDash val="solid"/>
                <a:round/>
                <a:headEnd len="med" w="med" type="none"/>
                <a:tailEnd len="med" w="med" type="none"/>
              </a:ln>
            </p:spPr>
          </p:cxnSp>
          <p:sp>
            <p:nvSpPr>
              <p:cNvPr id="1056" name="Google Shape;1056;p62"/>
              <p:cNvSpPr/>
              <p:nvPr/>
            </p:nvSpPr>
            <p:spPr>
              <a:xfrm>
                <a:off x="1580675" y="3931539"/>
                <a:ext cx="15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15  17  19  21</a:t>
                </a:r>
                <a:endParaRPr sz="1800"/>
              </a:p>
            </p:txBody>
          </p:sp>
          <p:sp>
            <p:nvSpPr>
              <p:cNvPr id="1057" name="Google Shape;1057;p62"/>
              <p:cNvSpPr/>
              <p:nvPr/>
            </p:nvSpPr>
            <p:spPr>
              <a:xfrm>
                <a:off x="1666557" y="33348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058" name="Google Shape;1058;p62"/>
              <p:cNvCxnSpPr>
                <a:stCxn id="1057" idx="2"/>
                <a:endCxn id="1051" idx="0"/>
              </p:cNvCxnSpPr>
              <p:nvPr/>
            </p:nvCxnSpPr>
            <p:spPr>
              <a:xfrm flipH="1">
                <a:off x="521607" y="3659705"/>
                <a:ext cx="1390200" cy="271800"/>
              </a:xfrm>
              <a:prstGeom prst="straightConnector1">
                <a:avLst/>
              </a:prstGeom>
              <a:noFill/>
              <a:ln cap="flat" cmpd="sng" w="19050">
                <a:solidFill>
                  <a:srgbClr val="666666"/>
                </a:solidFill>
                <a:prstDash val="solid"/>
                <a:round/>
                <a:headEnd len="med" w="med" type="none"/>
                <a:tailEnd len="med" w="med" type="none"/>
              </a:ln>
            </p:spPr>
          </p:cxnSp>
          <p:cxnSp>
            <p:nvCxnSpPr>
              <p:cNvPr id="1059" name="Google Shape;1059;p62"/>
              <p:cNvCxnSpPr>
                <a:stCxn id="1057" idx="2"/>
                <a:endCxn id="1056" idx="0"/>
              </p:cNvCxnSpPr>
              <p:nvPr/>
            </p:nvCxnSpPr>
            <p:spPr>
              <a:xfrm>
                <a:off x="1911807" y="3659705"/>
                <a:ext cx="468300" cy="271800"/>
              </a:xfrm>
              <a:prstGeom prst="straightConnector1">
                <a:avLst/>
              </a:prstGeom>
              <a:noFill/>
              <a:ln cap="flat" cmpd="sng" w="19050">
                <a:solidFill>
                  <a:srgbClr val="666666"/>
                </a:solidFill>
                <a:prstDash val="solid"/>
                <a:round/>
                <a:headEnd len="med" w="med" type="none"/>
                <a:tailEnd len="med" w="med" type="none"/>
              </a:ln>
            </p:spPr>
          </p:cxnSp>
          <p:sp>
            <p:nvSpPr>
              <p:cNvPr id="1060" name="Google Shape;1060;p62"/>
              <p:cNvSpPr/>
              <p:nvPr/>
            </p:nvSpPr>
            <p:spPr>
              <a:xfrm>
                <a:off x="1196845" y="4481988"/>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1061" name="Google Shape;1061;p62"/>
              <p:cNvSpPr/>
              <p:nvPr/>
            </p:nvSpPr>
            <p:spPr>
              <a:xfrm>
                <a:off x="2283658" y="4481988"/>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1062" name="Google Shape;1062;p62"/>
              <p:cNvCxnSpPr>
                <a:stCxn id="1060" idx="0"/>
              </p:cNvCxnSpPr>
              <p:nvPr/>
            </p:nvCxnSpPr>
            <p:spPr>
              <a:xfrm flipH="1" rot="10800000">
                <a:off x="1429795" y="4268688"/>
                <a:ext cx="198000" cy="213300"/>
              </a:xfrm>
              <a:prstGeom prst="straightConnector1">
                <a:avLst/>
              </a:prstGeom>
              <a:noFill/>
              <a:ln cap="flat" cmpd="sng" w="19050">
                <a:solidFill>
                  <a:srgbClr val="666666"/>
                </a:solidFill>
                <a:prstDash val="solid"/>
                <a:round/>
                <a:headEnd len="med" w="med" type="none"/>
                <a:tailEnd len="med" w="med" type="none"/>
              </a:ln>
            </p:spPr>
          </p:cxnSp>
          <p:cxnSp>
            <p:nvCxnSpPr>
              <p:cNvPr id="1063" name="Google Shape;1063;p62"/>
              <p:cNvCxnSpPr>
                <a:stCxn id="1061" idx="0"/>
              </p:cNvCxnSpPr>
              <p:nvPr/>
            </p:nvCxnSpPr>
            <p:spPr>
              <a:xfrm rot="10800000">
                <a:off x="2410858" y="4269588"/>
                <a:ext cx="123300" cy="212400"/>
              </a:xfrm>
              <a:prstGeom prst="straightConnector1">
                <a:avLst/>
              </a:prstGeom>
              <a:noFill/>
              <a:ln cap="flat" cmpd="sng" w="19050">
                <a:solidFill>
                  <a:srgbClr val="666666"/>
                </a:solidFill>
                <a:prstDash val="solid"/>
                <a:round/>
                <a:headEnd len="med" w="med" type="none"/>
                <a:tailEnd len="med" w="med" type="none"/>
              </a:ln>
            </p:spPr>
          </p:cxnSp>
          <p:sp>
            <p:nvSpPr>
              <p:cNvPr id="1064" name="Google Shape;1064;p62"/>
              <p:cNvSpPr/>
              <p:nvPr/>
            </p:nvSpPr>
            <p:spPr>
              <a:xfrm>
                <a:off x="1720561" y="4481988"/>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1065" name="Google Shape;1065;p62"/>
              <p:cNvCxnSpPr>
                <a:endCxn id="1064" idx="0"/>
              </p:cNvCxnSpPr>
              <p:nvPr/>
            </p:nvCxnSpPr>
            <p:spPr>
              <a:xfrm>
                <a:off x="1931461" y="4259688"/>
                <a:ext cx="39600" cy="222300"/>
              </a:xfrm>
              <a:prstGeom prst="straightConnector1">
                <a:avLst/>
              </a:prstGeom>
              <a:noFill/>
              <a:ln cap="flat" cmpd="sng" w="19050">
                <a:solidFill>
                  <a:srgbClr val="666666"/>
                </a:solidFill>
                <a:prstDash val="solid"/>
                <a:round/>
                <a:headEnd len="med" w="med" type="none"/>
                <a:tailEnd len="med" w="med" type="none"/>
              </a:ln>
            </p:spPr>
          </p:cxnSp>
          <p:sp>
            <p:nvSpPr>
              <p:cNvPr id="1066" name="Google Shape;1066;p62"/>
              <p:cNvSpPr/>
              <p:nvPr/>
            </p:nvSpPr>
            <p:spPr>
              <a:xfrm>
                <a:off x="3514651" y="4481989"/>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25  26</a:t>
                </a:r>
                <a:endParaRPr sz="1800"/>
              </a:p>
            </p:txBody>
          </p:sp>
          <p:cxnSp>
            <p:nvCxnSpPr>
              <p:cNvPr id="1067" name="Google Shape;1067;p62"/>
              <p:cNvCxnSpPr>
                <a:stCxn id="1066" idx="0"/>
              </p:cNvCxnSpPr>
              <p:nvPr/>
            </p:nvCxnSpPr>
            <p:spPr>
              <a:xfrm rot="10800000">
                <a:off x="2995801" y="4259689"/>
                <a:ext cx="937800" cy="222300"/>
              </a:xfrm>
              <a:prstGeom prst="straightConnector1">
                <a:avLst/>
              </a:prstGeom>
              <a:noFill/>
              <a:ln cap="flat" cmpd="sng" w="19050">
                <a:solidFill>
                  <a:schemeClr val="dk2"/>
                </a:solidFill>
                <a:prstDash val="solid"/>
                <a:round/>
                <a:headEnd len="med" w="med" type="none"/>
                <a:tailEnd len="med" w="med" type="none"/>
              </a:ln>
            </p:spPr>
          </p:cxnSp>
        </p:grpSp>
        <p:sp>
          <p:nvSpPr>
            <p:cNvPr id="1068" name="Google Shape;1068;p62"/>
            <p:cNvSpPr/>
            <p:nvPr/>
          </p:nvSpPr>
          <p:spPr>
            <a:xfrm>
              <a:off x="3037833" y="4603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a:t>
              </a:r>
              <a:endParaRPr sz="1800"/>
            </a:p>
          </p:txBody>
        </p:sp>
        <p:cxnSp>
          <p:nvCxnSpPr>
            <p:cNvPr id="1069" name="Google Shape;1069;p62"/>
            <p:cNvCxnSpPr>
              <a:endCxn id="1068" idx="0"/>
            </p:cNvCxnSpPr>
            <p:nvPr/>
          </p:nvCxnSpPr>
          <p:spPr>
            <a:xfrm>
              <a:off x="2941833" y="4382074"/>
              <a:ext cx="346500" cy="221100"/>
            </a:xfrm>
            <a:prstGeom prst="straightConnector1">
              <a:avLst/>
            </a:prstGeom>
            <a:noFill/>
            <a:ln cap="flat" cmpd="sng" w="19050">
              <a:solidFill>
                <a:srgbClr val="666666"/>
              </a:solidFill>
              <a:prstDash val="solid"/>
              <a:round/>
              <a:headEnd len="med" w="med" type="none"/>
              <a:tailEnd len="med" w="med" type="none"/>
            </a:ln>
          </p:spPr>
        </p:cxnSp>
      </p:grpSp>
      <p:grpSp>
        <p:nvGrpSpPr>
          <p:cNvPr id="1070" name="Google Shape;1070;p62"/>
          <p:cNvGrpSpPr/>
          <p:nvPr/>
        </p:nvGrpSpPr>
        <p:grpSpPr>
          <a:xfrm>
            <a:off x="4661495" y="3456000"/>
            <a:ext cx="2843647" cy="1472074"/>
            <a:chOff x="4661495" y="3456000"/>
            <a:chExt cx="2843647" cy="1472074"/>
          </a:xfrm>
        </p:grpSpPr>
        <p:sp>
          <p:nvSpPr>
            <p:cNvPr id="1071" name="Google Shape;1071;p62"/>
            <p:cNvSpPr/>
            <p:nvPr/>
          </p:nvSpPr>
          <p:spPr>
            <a:xfrm>
              <a:off x="4999583" y="405272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72" name="Google Shape;1072;p62"/>
            <p:cNvSpPr/>
            <p:nvPr/>
          </p:nvSpPr>
          <p:spPr>
            <a:xfrm>
              <a:off x="4661495" y="46031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73" name="Google Shape;1073;p62"/>
            <p:cNvSpPr/>
            <p:nvPr/>
          </p:nvSpPr>
          <p:spPr>
            <a:xfrm>
              <a:off x="5338772" y="46031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074" name="Google Shape;1074;p62"/>
            <p:cNvCxnSpPr>
              <a:stCxn id="1072" idx="0"/>
              <a:endCxn id="1071" idx="2"/>
            </p:cNvCxnSpPr>
            <p:nvPr/>
          </p:nvCxnSpPr>
          <p:spPr>
            <a:xfrm flipH="1" rot="10800000">
              <a:off x="4906745" y="4377574"/>
              <a:ext cx="338100" cy="225600"/>
            </a:xfrm>
            <a:prstGeom prst="straightConnector1">
              <a:avLst/>
            </a:prstGeom>
            <a:noFill/>
            <a:ln cap="flat" cmpd="sng" w="19050">
              <a:solidFill>
                <a:srgbClr val="666666"/>
              </a:solidFill>
              <a:prstDash val="solid"/>
              <a:round/>
              <a:headEnd len="med" w="med" type="none"/>
              <a:tailEnd len="med" w="med" type="none"/>
            </a:ln>
          </p:spPr>
        </p:cxnSp>
        <p:cxnSp>
          <p:nvCxnSpPr>
            <p:cNvPr id="1075" name="Google Shape;1075;p62"/>
            <p:cNvCxnSpPr>
              <a:stCxn id="1073" idx="0"/>
              <a:endCxn id="1071" idx="2"/>
            </p:cNvCxnSpPr>
            <p:nvPr/>
          </p:nvCxnSpPr>
          <p:spPr>
            <a:xfrm rot="10800000">
              <a:off x="5244722" y="4377574"/>
              <a:ext cx="339300" cy="225600"/>
            </a:xfrm>
            <a:prstGeom prst="straightConnector1">
              <a:avLst/>
            </a:prstGeom>
            <a:noFill/>
            <a:ln cap="flat" cmpd="sng" w="19050">
              <a:solidFill>
                <a:srgbClr val="666666"/>
              </a:solidFill>
              <a:prstDash val="solid"/>
              <a:round/>
              <a:headEnd len="med" w="med" type="none"/>
              <a:tailEnd len="med" w="med" type="none"/>
            </a:ln>
          </p:spPr>
        </p:cxnSp>
        <p:sp>
          <p:nvSpPr>
            <p:cNvPr id="1076" name="Google Shape;1076;p62"/>
            <p:cNvSpPr/>
            <p:nvPr/>
          </p:nvSpPr>
          <p:spPr>
            <a:xfrm>
              <a:off x="6389742" y="3456000"/>
              <a:ext cx="111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a:t>
              </a:r>
              <a:endParaRPr sz="1800"/>
            </a:p>
          </p:txBody>
        </p:sp>
        <p:cxnSp>
          <p:nvCxnSpPr>
            <p:cNvPr id="1077" name="Google Shape;1077;p62"/>
            <p:cNvCxnSpPr>
              <a:stCxn id="1076" idx="2"/>
              <a:endCxn id="1071" idx="0"/>
            </p:cNvCxnSpPr>
            <p:nvPr/>
          </p:nvCxnSpPr>
          <p:spPr>
            <a:xfrm flipH="1">
              <a:off x="5244942" y="3780900"/>
              <a:ext cx="1702500" cy="271800"/>
            </a:xfrm>
            <a:prstGeom prst="straightConnector1">
              <a:avLst/>
            </a:prstGeom>
            <a:noFill/>
            <a:ln cap="flat" cmpd="sng" w="19050">
              <a:solidFill>
                <a:srgbClr val="666666"/>
              </a:solidFill>
              <a:prstDash val="solid"/>
              <a:round/>
              <a:headEnd len="med" w="med" type="none"/>
              <a:tailEnd len="med" w="med" type="none"/>
            </a:ln>
          </p:spPr>
        </p:cxnSp>
      </p:grpSp>
      <p:grpSp>
        <p:nvGrpSpPr>
          <p:cNvPr id="1078" name="Google Shape;1078;p62"/>
          <p:cNvGrpSpPr/>
          <p:nvPr/>
        </p:nvGrpSpPr>
        <p:grpSpPr>
          <a:xfrm>
            <a:off x="6947442" y="3780900"/>
            <a:ext cx="2128299" cy="1147175"/>
            <a:chOff x="6947442" y="3780900"/>
            <a:chExt cx="2128299" cy="1147175"/>
          </a:xfrm>
        </p:grpSpPr>
        <p:sp>
          <p:nvSpPr>
            <p:cNvPr id="1079" name="Google Shape;1079;p62"/>
            <p:cNvSpPr/>
            <p:nvPr/>
          </p:nvSpPr>
          <p:spPr>
            <a:xfrm>
              <a:off x="7065040" y="4052725"/>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19  21</a:t>
              </a:r>
              <a:endParaRPr sz="1800"/>
            </a:p>
          </p:txBody>
        </p:sp>
        <p:cxnSp>
          <p:nvCxnSpPr>
            <p:cNvPr id="1080" name="Google Shape;1080;p62"/>
            <p:cNvCxnSpPr>
              <a:stCxn id="1076" idx="2"/>
              <a:endCxn id="1079" idx="0"/>
            </p:cNvCxnSpPr>
            <p:nvPr/>
          </p:nvCxnSpPr>
          <p:spPr>
            <a:xfrm>
              <a:off x="6947442" y="3780900"/>
              <a:ext cx="536400" cy="271800"/>
            </a:xfrm>
            <a:prstGeom prst="straightConnector1">
              <a:avLst/>
            </a:prstGeom>
            <a:noFill/>
            <a:ln cap="flat" cmpd="sng" w="19050">
              <a:solidFill>
                <a:srgbClr val="666666"/>
              </a:solidFill>
              <a:prstDash val="solid"/>
              <a:round/>
              <a:headEnd len="med" w="med" type="none"/>
              <a:tailEnd len="med" w="med" type="none"/>
            </a:ln>
          </p:spPr>
        </p:cxnSp>
        <p:sp>
          <p:nvSpPr>
            <p:cNvPr id="1081" name="Google Shape;1081;p62"/>
            <p:cNvSpPr/>
            <p:nvPr/>
          </p:nvSpPr>
          <p:spPr>
            <a:xfrm>
              <a:off x="7006848" y="4603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1082" name="Google Shape;1082;p62"/>
            <p:cNvCxnSpPr>
              <a:stCxn id="1081" idx="0"/>
            </p:cNvCxnSpPr>
            <p:nvPr/>
          </p:nvCxnSpPr>
          <p:spPr>
            <a:xfrm rot="10800000">
              <a:off x="7244448" y="4390774"/>
              <a:ext cx="12900" cy="212400"/>
            </a:xfrm>
            <a:prstGeom prst="straightConnector1">
              <a:avLst/>
            </a:prstGeom>
            <a:noFill/>
            <a:ln cap="flat" cmpd="sng" w="19050">
              <a:solidFill>
                <a:srgbClr val="666666"/>
              </a:solidFill>
              <a:prstDash val="solid"/>
              <a:round/>
              <a:headEnd len="med" w="med" type="none"/>
              <a:tailEnd len="med" w="med" type="none"/>
            </a:ln>
          </p:spPr>
        </p:cxnSp>
        <p:sp>
          <p:nvSpPr>
            <p:cNvPr id="1083" name="Google Shape;1083;p62"/>
            <p:cNvSpPr/>
            <p:nvPr/>
          </p:nvSpPr>
          <p:spPr>
            <a:xfrm>
              <a:off x="8237841" y="4603175"/>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25  26</a:t>
              </a:r>
              <a:endParaRPr sz="1800"/>
            </a:p>
          </p:txBody>
        </p:sp>
        <p:cxnSp>
          <p:nvCxnSpPr>
            <p:cNvPr id="1084" name="Google Shape;1084;p62"/>
            <p:cNvCxnSpPr>
              <a:stCxn id="1083" idx="0"/>
            </p:cNvCxnSpPr>
            <p:nvPr/>
          </p:nvCxnSpPr>
          <p:spPr>
            <a:xfrm rot="10800000">
              <a:off x="7718991" y="4380875"/>
              <a:ext cx="937800" cy="222300"/>
            </a:xfrm>
            <a:prstGeom prst="straightConnector1">
              <a:avLst/>
            </a:prstGeom>
            <a:noFill/>
            <a:ln cap="flat" cmpd="sng" w="19050">
              <a:solidFill>
                <a:schemeClr val="dk2"/>
              </a:solidFill>
              <a:prstDash val="solid"/>
              <a:round/>
              <a:headEnd len="med" w="med" type="none"/>
              <a:tailEnd len="med" w="med" type="none"/>
            </a:ln>
          </p:spPr>
        </p:cxnSp>
        <p:sp>
          <p:nvSpPr>
            <p:cNvPr id="1085" name="Google Shape;1085;p62"/>
            <p:cNvSpPr/>
            <p:nvPr/>
          </p:nvSpPr>
          <p:spPr>
            <a:xfrm>
              <a:off x="7592163" y="4603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a:t>
              </a:r>
              <a:endParaRPr sz="1800"/>
            </a:p>
          </p:txBody>
        </p:sp>
        <p:cxnSp>
          <p:nvCxnSpPr>
            <p:cNvPr id="1086" name="Google Shape;1086;p62"/>
            <p:cNvCxnSpPr>
              <a:endCxn id="1085" idx="0"/>
            </p:cNvCxnSpPr>
            <p:nvPr/>
          </p:nvCxnSpPr>
          <p:spPr>
            <a:xfrm>
              <a:off x="7496163" y="4382074"/>
              <a:ext cx="346500" cy="221100"/>
            </a:xfrm>
            <a:prstGeom prst="straightConnector1">
              <a:avLst/>
            </a:prstGeom>
            <a:noFill/>
            <a:ln cap="flat" cmpd="sng" w="19050">
              <a:solidFill>
                <a:srgbClr val="666666"/>
              </a:solidFill>
              <a:prstDash val="solid"/>
              <a:round/>
              <a:headEnd len="med" w="med" type="none"/>
              <a:tailEnd len="med" w="med" type="none"/>
            </a:ln>
          </p:spPr>
        </p:cxnSp>
      </p:grpSp>
      <p:grpSp>
        <p:nvGrpSpPr>
          <p:cNvPr id="1087" name="Google Shape;1087;p62"/>
          <p:cNvGrpSpPr/>
          <p:nvPr/>
        </p:nvGrpSpPr>
        <p:grpSpPr>
          <a:xfrm>
            <a:off x="5920035" y="3780874"/>
            <a:ext cx="1027376" cy="1147200"/>
            <a:chOff x="5920035" y="3780874"/>
            <a:chExt cx="1027376" cy="1147200"/>
          </a:xfrm>
        </p:grpSpPr>
        <p:sp>
          <p:nvSpPr>
            <p:cNvPr id="1088" name="Google Shape;1088;p62"/>
            <p:cNvSpPr/>
            <p:nvPr/>
          </p:nvSpPr>
          <p:spPr>
            <a:xfrm>
              <a:off x="5920035" y="4603174"/>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cxnSp>
          <p:nvCxnSpPr>
            <p:cNvPr id="1089" name="Google Shape;1089;p62"/>
            <p:cNvCxnSpPr>
              <a:stCxn id="1088" idx="0"/>
            </p:cNvCxnSpPr>
            <p:nvPr/>
          </p:nvCxnSpPr>
          <p:spPr>
            <a:xfrm flipH="1" rot="10800000">
              <a:off x="6152985" y="4389874"/>
              <a:ext cx="198000" cy="213300"/>
            </a:xfrm>
            <a:prstGeom prst="straightConnector1">
              <a:avLst/>
            </a:prstGeom>
            <a:noFill/>
            <a:ln cap="flat" cmpd="sng" w="19050">
              <a:solidFill>
                <a:srgbClr val="666666"/>
              </a:solidFill>
              <a:prstDash val="solid"/>
              <a:round/>
              <a:headEnd len="med" w="med" type="none"/>
              <a:tailEnd len="med" w="med" type="none"/>
            </a:ln>
          </p:spPr>
        </p:cxnSp>
        <p:sp>
          <p:nvSpPr>
            <p:cNvPr id="1090" name="Google Shape;1090;p62"/>
            <p:cNvSpPr/>
            <p:nvPr/>
          </p:nvSpPr>
          <p:spPr>
            <a:xfrm>
              <a:off x="6443751" y="4603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1091" name="Google Shape;1091;p62"/>
            <p:cNvCxnSpPr>
              <a:endCxn id="1090" idx="0"/>
            </p:cNvCxnSpPr>
            <p:nvPr/>
          </p:nvCxnSpPr>
          <p:spPr>
            <a:xfrm>
              <a:off x="6654651" y="4380874"/>
              <a:ext cx="39600" cy="222300"/>
            </a:xfrm>
            <a:prstGeom prst="straightConnector1">
              <a:avLst/>
            </a:prstGeom>
            <a:noFill/>
            <a:ln cap="flat" cmpd="sng" w="19050">
              <a:solidFill>
                <a:srgbClr val="666666"/>
              </a:solidFill>
              <a:prstDash val="solid"/>
              <a:round/>
              <a:headEnd len="med" w="med" type="none"/>
              <a:tailEnd len="med" w="med" type="none"/>
            </a:ln>
          </p:spPr>
        </p:cxnSp>
        <p:sp>
          <p:nvSpPr>
            <p:cNvPr id="1092" name="Google Shape;1092;p62"/>
            <p:cNvSpPr/>
            <p:nvPr/>
          </p:nvSpPr>
          <p:spPr>
            <a:xfrm>
              <a:off x="6278111" y="4057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cxnSp>
          <p:nvCxnSpPr>
            <p:cNvPr id="1093" name="Google Shape;1093;p62"/>
            <p:cNvCxnSpPr>
              <a:stCxn id="1092" idx="0"/>
              <a:endCxn id="1076" idx="2"/>
            </p:cNvCxnSpPr>
            <p:nvPr/>
          </p:nvCxnSpPr>
          <p:spPr>
            <a:xfrm flipH="1" rot="10800000">
              <a:off x="6528611" y="3780874"/>
              <a:ext cx="418800" cy="276300"/>
            </a:xfrm>
            <a:prstGeom prst="straightConnector1">
              <a:avLst/>
            </a:prstGeom>
            <a:noFill/>
            <a:ln cap="flat" cmpd="sng" w="19050">
              <a:solidFill>
                <a:srgbClr val="666666"/>
              </a:solidFill>
              <a:prstDash val="solid"/>
              <a:round/>
              <a:headEnd len="med" w="med" type="none"/>
              <a:tailEnd len="med" w="med" type="none"/>
            </a:ln>
          </p:spPr>
        </p:cxnSp>
      </p:grpSp>
      <p:cxnSp>
        <p:nvCxnSpPr>
          <p:cNvPr id="1094" name="Google Shape;1094;p62"/>
          <p:cNvCxnSpPr/>
          <p:nvPr/>
        </p:nvCxnSpPr>
        <p:spPr>
          <a:xfrm flipH="1">
            <a:off x="4171675" y="3383850"/>
            <a:ext cx="621000" cy="309000"/>
          </a:xfrm>
          <a:prstGeom prst="straightConnector1">
            <a:avLst/>
          </a:prstGeom>
          <a:noFill/>
          <a:ln cap="flat" cmpd="sng" w="19050">
            <a:solidFill>
              <a:schemeClr val="dk2"/>
            </a:solidFill>
            <a:prstDash val="solid"/>
            <a:round/>
            <a:headEnd len="med" w="med" type="none"/>
            <a:tailEnd len="med" w="med" type="triangle"/>
          </a:ln>
        </p:spPr>
      </p:cxnSp>
      <p:cxnSp>
        <p:nvCxnSpPr>
          <p:cNvPr id="1095" name="Google Shape;1095;p62"/>
          <p:cNvCxnSpPr/>
          <p:nvPr/>
        </p:nvCxnSpPr>
        <p:spPr>
          <a:xfrm>
            <a:off x="4171675" y="4037538"/>
            <a:ext cx="5019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4"/>
                                        </p:tgtEl>
                                        <p:attrNameLst>
                                          <p:attrName>style.visibility</p:attrName>
                                        </p:attrNameLst>
                                      </p:cBhvr>
                                      <p:to>
                                        <p:strVal val="visible"/>
                                      </p:to>
                                    </p:set>
                                    <p:animEffect filter="fade" transition="in">
                                      <p:cBhvr>
                                        <p:cTn dur="1"/>
                                        <p:tgtEl>
                                          <p:spTgt spid="10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gtEl>
                                        <p:attrNameLst>
                                          <p:attrName>style.visibility</p:attrName>
                                        </p:attrNameLst>
                                      </p:cBhvr>
                                      <p:to>
                                        <p:strVal val="visible"/>
                                      </p:to>
                                    </p:set>
                                    <p:animEffect filter="fade" transition="in">
                                      <p:cBhvr>
                                        <p:cTn dur="1"/>
                                        <p:tgtEl>
                                          <p:spTgt spid="10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1"/>
                                        <p:tgtEl>
                                          <p:spTgt spid="10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1"/>
                                        <p:tgtEl>
                                          <p:spTgt spid="10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
                                        <p:tgtEl>
                                          <p:spTgt spid="10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gtEl>
                                        <p:attrNameLst>
                                          <p:attrName>style.visibility</p:attrName>
                                        </p:attrNameLst>
                                      </p:cBhvr>
                                      <p:to>
                                        <p:strVal val="visible"/>
                                      </p:to>
                                    </p:set>
                                    <p:animEffect filter="fade" transition="in">
                                      <p:cBhvr>
                                        <p:cTn dur="1"/>
                                        <p:tgtEl>
                                          <p:spTgt spid="10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Tree Height</a:t>
            </a:r>
            <a:endParaRPr/>
          </a:p>
        </p:txBody>
      </p:sp>
      <p:sp>
        <p:nvSpPr>
          <p:cNvPr id="187" name="Google Shape;187;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start today by carefully discussing the height of binary search trees.</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Trees range from best-case “bushy” to worst-case “spindly”.</a:t>
            </a:r>
            <a:endParaRPr/>
          </a:p>
          <a:p>
            <a:pPr indent="-342900" lvl="0" marL="457200" rtl="0" algn="l">
              <a:spcBef>
                <a:spcPts val="600"/>
              </a:spcBef>
              <a:spcAft>
                <a:spcPts val="0"/>
              </a:spcAft>
              <a:buSzPts val="1800"/>
              <a:buChar char="●"/>
            </a:pPr>
            <a:r>
              <a:rPr lang="en"/>
              <a:t>Difference is dramatic!</a:t>
            </a:r>
            <a:endParaRPr/>
          </a:p>
        </p:txBody>
      </p:sp>
      <p:grpSp>
        <p:nvGrpSpPr>
          <p:cNvPr id="188" name="Google Shape;188;p27"/>
          <p:cNvGrpSpPr/>
          <p:nvPr/>
        </p:nvGrpSpPr>
        <p:grpSpPr>
          <a:xfrm>
            <a:off x="594600" y="3439088"/>
            <a:ext cx="1762689" cy="1040218"/>
            <a:chOff x="5860100" y="3678825"/>
            <a:chExt cx="1762689" cy="1040218"/>
          </a:xfrm>
        </p:grpSpPr>
        <p:sp>
          <p:nvSpPr>
            <p:cNvPr id="189" name="Google Shape;189;p27"/>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90" name="Google Shape;190;p27"/>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91" name="Google Shape;191;p27"/>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192" name="Google Shape;192;p27"/>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93" name="Google Shape;193;p27"/>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94" name="Google Shape;194;p27"/>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95" name="Google Shape;195;p27"/>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196" name="Google Shape;196;p27"/>
            <p:cNvCxnSpPr>
              <a:stCxn id="190" idx="0"/>
              <a:endCxn id="189"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97" name="Google Shape;197;p27"/>
            <p:cNvCxnSpPr>
              <a:stCxn id="191" idx="0"/>
              <a:endCxn id="189"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98" name="Google Shape;198;p27"/>
            <p:cNvCxnSpPr>
              <a:stCxn id="192" idx="0"/>
              <a:endCxn id="190"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199" name="Google Shape;199;p27"/>
            <p:cNvCxnSpPr>
              <a:stCxn id="190" idx="2"/>
              <a:endCxn id="193" idx="0"/>
            </p:cNvCxnSpPr>
            <p:nvPr/>
          </p:nvCxnSpPr>
          <p:spPr>
            <a:xfrm>
              <a:off x="6292175" y="4324125"/>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200" name="Google Shape;200;p27"/>
            <p:cNvCxnSpPr>
              <a:stCxn id="191" idx="2"/>
              <a:endCxn id="194" idx="0"/>
            </p:cNvCxnSpPr>
            <p:nvPr/>
          </p:nvCxnSpPr>
          <p:spPr>
            <a:xfrm flipH="1">
              <a:off x="6948875" y="4324125"/>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201" name="Google Shape;201;p27"/>
            <p:cNvCxnSpPr>
              <a:stCxn id="191" idx="2"/>
              <a:endCxn id="195" idx="0"/>
            </p:cNvCxnSpPr>
            <p:nvPr/>
          </p:nvCxnSpPr>
          <p:spPr>
            <a:xfrm>
              <a:off x="7206575" y="4324125"/>
              <a:ext cx="249300" cy="130500"/>
            </a:xfrm>
            <a:prstGeom prst="straightConnector1">
              <a:avLst/>
            </a:prstGeom>
            <a:noFill/>
            <a:ln cap="flat" cmpd="sng" w="19050">
              <a:solidFill>
                <a:srgbClr val="666666"/>
              </a:solidFill>
              <a:prstDash val="solid"/>
              <a:round/>
              <a:headEnd len="med" w="med" type="none"/>
              <a:tailEnd len="med" w="med" type="none"/>
            </a:ln>
          </p:spPr>
        </p:cxnSp>
      </p:grpSp>
      <p:sp>
        <p:nvSpPr>
          <p:cNvPr id="202" name="Google Shape;202;p27"/>
          <p:cNvSpPr/>
          <p:nvPr/>
        </p:nvSpPr>
        <p:spPr>
          <a:xfrm>
            <a:off x="3252925" y="34457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203" name="Google Shape;203;p27"/>
          <p:cNvSpPr/>
          <p:nvPr/>
        </p:nvSpPr>
        <p:spPr>
          <a:xfrm>
            <a:off x="2795725" y="38267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204" name="Google Shape;204;p27"/>
          <p:cNvSpPr/>
          <p:nvPr/>
        </p:nvSpPr>
        <p:spPr>
          <a:xfrm>
            <a:off x="3710125" y="38267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205" name="Google Shape;205;p27"/>
          <p:cNvSpPr/>
          <p:nvPr/>
        </p:nvSpPr>
        <p:spPr>
          <a:xfrm>
            <a:off x="2530600" y="42157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206" name="Google Shape;206;p27"/>
          <p:cNvSpPr/>
          <p:nvPr/>
        </p:nvSpPr>
        <p:spPr>
          <a:xfrm>
            <a:off x="3009143" y="42216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207" name="Google Shape;207;p27"/>
          <p:cNvSpPr/>
          <p:nvPr/>
        </p:nvSpPr>
        <p:spPr>
          <a:xfrm>
            <a:off x="3452425" y="42216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208" name="Google Shape;208;p27"/>
          <p:cNvSpPr/>
          <p:nvPr/>
        </p:nvSpPr>
        <p:spPr>
          <a:xfrm>
            <a:off x="3959389" y="42216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209" name="Google Shape;209;p27"/>
          <p:cNvCxnSpPr>
            <a:stCxn id="203" idx="0"/>
            <a:endCxn id="202" idx="2"/>
          </p:cNvCxnSpPr>
          <p:nvPr/>
        </p:nvCxnSpPr>
        <p:spPr>
          <a:xfrm flipH="1" rot="10800000">
            <a:off x="2962675" y="37100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10" name="Google Shape;210;p27"/>
          <p:cNvCxnSpPr>
            <a:stCxn id="204" idx="0"/>
            <a:endCxn id="202" idx="2"/>
          </p:cNvCxnSpPr>
          <p:nvPr/>
        </p:nvCxnSpPr>
        <p:spPr>
          <a:xfrm rot="10800000">
            <a:off x="3419875" y="37100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11" name="Google Shape;211;p27"/>
          <p:cNvCxnSpPr>
            <a:stCxn id="205" idx="0"/>
            <a:endCxn id="203" idx="2"/>
          </p:cNvCxnSpPr>
          <p:nvPr/>
        </p:nvCxnSpPr>
        <p:spPr>
          <a:xfrm flipH="1" rot="10800000">
            <a:off x="2697550" y="4090912"/>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212" name="Google Shape;212;p27"/>
          <p:cNvCxnSpPr>
            <a:stCxn id="203" idx="2"/>
            <a:endCxn id="206" idx="0"/>
          </p:cNvCxnSpPr>
          <p:nvPr/>
        </p:nvCxnSpPr>
        <p:spPr>
          <a:xfrm>
            <a:off x="2962675" y="4091012"/>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213" name="Google Shape;213;p27"/>
          <p:cNvCxnSpPr>
            <a:stCxn id="204" idx="2"/>
            <a:endCxn id="207" idx="0"/>
          </p:cNvCxnSpPr>
          <p:nvPr/>
        </p:nvCxnSpPr>
        <p:spPr>
          <a:xfrm flipH="1">
            <a:off x="3619375" y="4091012"/>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214" name="Google Shape;214;p27"/>
          <p:cNvCxnSpPr>
            <a:stCxn id="204" idx="2"/>
            <a:endCxn id="208" idx="0"/>
          </p:cNvCxnSpPr>
          <p:nvPr/>
        </p:nvCxnSpPr>
        <p:spPr>
          <a:xfrm>
            <a:off x="3877075" y="4091012"/>
            <a:ext cx="249300" cy="130500"/>
          </a:xfrm>
          <a:prstGeom prst="straightConnector1">
            <a:avLst/>
          </a:prstGeom>
          <a:noFill/>
          <a:ln cap="flat" cmpd="sng" w="19050">
            <a:solidFill>
              <a:srgbClr val="666666"/>
            </a:solidFill>
            <a:prstDash val="solid"/>
            <a:round/>
            <a:headEnd len="med" w="med" type="none"/>
            <a:tailEnd len="med" w="med" type="none"/>
          </a:ln>
        </p:spPr>
      </p:cxnSp>
      <p:sp>
        <p:nvSpPr>
          <p:cNvPr id="215" name="Google Shape;215;p27"/>
          <p:cNvSpPr/>
          <p:nvPr/>
        </p:nvSpPr>
        <p:spPr>
          <a:xfrm>
            <a:off x="2276550" y="296018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216" name="Google Shape;216;p27"/>
          <p:cNvCxnSpPr>
            <a:stCxn id="215" idx="2"/>
            <a:endCxn id="189" idx="0"/>
          </p:cNvCxnSpPr>
          <p:nvPr/>
        </p:nvCxnSpPr>
        <p:spPr>
          <a:xfrm flipH="1">
            <a:off x="1483800" y="3224488"/>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217" name="Google Shape;217;p27"/>
          <p:cNvCxnSpPr>
            <a:stCxn id="215" idx="2"/>
            <a:endCxn id="202" idx="0"/>
          </p:cNvCxnSpPr>
          <p:nvPr/>
        </p:nvCxnSpPr>
        <p:spPr>
          <a:xfrm>
            <a:off x="2443500" y="3224488"/>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218" name="Google Shape;218;p27"/>
          <p:cNvSpPr/>
          <p:nvPr/>
        </p:nvSpPr>
        <p:spPr>
          <a:xfrm>
            <a:off x="7434225" y="35135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219" name="Google Shape;219;p27"/>
          <p:cNvSpPr/>
          <p:nvPr/>
        </p:nvSpPr>
        <p:spPr>
          <a:xfrm>
            <a:off x="7891425" y="38945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220" name="Google Shape;220;p27"/>
          <p:cNvSpPr/>
          <p:nvPr/>
        </p:nvSpPr>
        <p:spPr>
          <a:xfrm>
            <a:off x="8140689" y="428951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221" name="Google Shape;221;p27"/>
          <p:cNvCxnSpPr>
            <a:stCxn id="219" idx="0"/>
            <a:endCxn id="218" idx="2"/>
          </p:cNvCxnSpPr>
          <p:nvPr/>
        </p:nvCxnSpPr>
        <p:spPr>
          <a:xfrm rot="10800000">
            <a:off x="7601175" y="3777899"/>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22" name="Google Shape;222;p27"/>
          <p:cNvCxnSpPr>
            <a:stCxn id="219" idx="2"/>
            <a:endCxn id="220" idx="0"/>
          </p:cNvCxnSpPr>
          <p:nvPr/>
        </p:nvCxnSpPr>
        <p:spPr>
          <a:xfrm>
            <a:off x="8058375" y="4158899"/>
            <a:ext cx="249300" cy="130500"/>
          </a:xfrm>
          <a:prstGeom prst="straightConnector1">
            <a:avLst/>
          </a:prstGeom>
          <a:noFill/>
          <a:ln cap="flat" cmpd="sng" w="19050">
            <a:solidFill>
              <a:srgbClr val="666666"/>
            </a:solidFill>
            <a:prstDash val="solid"/>
            <a:round/>
            <a:headEnd len="med" w="med" type="none"/>
            <a:tailEnd len="med" w="med" type="none"/>
          </a:ln>
        </p:spPr>
      </p:cxnSp>
      <p:cxnSp>
        <p:nvCxnSpPr>
          <p:cNvPr id="223" name="Google Shape;223;p27"/>
          <p:cNvCxnSpPr>
            <a:stCxn id="224" idx="2"/>
            <a:endCxn id="218" idx="0"/>
          </p:cNvCxnSpPr>
          <p:nvPr/>
        </p:nvCxnSpPr>
        <p:spPr>
          <a:xfrm>
            <a:off x="6624800" y="3292375"/>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224" name="Google Shape;224;p27"/>
          <p:cNvSpPr/>
          <p:nvPr/>
        </p:nvSpPr>
        <p:spPr>
          <a:xfrm>
            <a:off x="6457850" y="302807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225" name="Google Shape;225;p27"/>
          <p:cNvCxnSpPr/>
          <p:nvPr/>
        </p:nvCxnSpPr>
        <p:spPr>
          <a:xfrm flipH="1">
            <a:off x="2830975" y="1826475"/>
            <a:ext cx="779400" cy="1173600"/>
          </a:xfrm>
          <a:prstGeom prst="straightConnector1">
            <a:avLst/>
          </a:prstGeom>
          <a:noFill/>
          <a:ln cap="flat" cmpd="sng" w="19050">
            <a:solidFill>
              <a:srgbClr val="666666"/>
            </a:solidFill>
            <a:prstDash val="solid"/>
            <a:round/>
            <a:headEnd len="med" w="med" type="none"/>
            <a:tailEnd len="med" w="med" type="triangle"/>
          </a:ln>
        </p:spPr>
      </p:cxnSp>
      <p:cxnSp>
        <p:nvCxnSpPr>
          <p:cNvPr id="226" name="Google Shape;226;p27"/>
          <p:cNvCxnSpPr/>
          <p:nvPr/>
        </p:nvCxnSpPr>
        <p:spPr>
          <a:xfrm>
            <a:off x="5701850" y="1902200"/>
            <a:ext cx="553500" cy="941700"/>
          </a:xfrm>
          <a:prstGeom prst="straightConnector1">
            <a:avLst/>
          </a:prstGeom>
          <a:noFill/>
          <a:ln cap="flat" cmpd="sng" w="19050">
            <a:solidFill>
              <a:srgbClr val="666666"/>
            </a:solidFill>
            <a:prstDash val="solid"/>
            <a:round/>
            <a:headEnd len="med" w="med" type="none"/>
            <a:tailEnd len="med" w="med" type="triangle"/>
          </a:ln>
        </p:spPr>
      </p:cxnSp>
      <p:sp>
        <p:nvSpPr>
          <p:cNvPr id="227" name="Google Shape;227;p27"/>
          <p:cNvSpPr txBox="1"/>
          <p:nvPr/>
        </p:nvSpPr>
        <p:spPr>
          <a:xfrm>
            <a:off x="40500" y="2893125"/>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228" name="Google Shape;228;p27"/>
          <p:cNvSpPr txBox="1"/>
          <p:nvPr/>
        </p:nvSpPr>
        <p:spPr>
          <a:xfrm>
            <a:off x="8474600" y="3184000"/>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99" name="Shape 1099"/>
        <p:cNvGrpSpPr/>
        <p:nvPr/>
      </p:nvGrpSpPr>
      <p:grpSpPr>
        <a:xfrm>
          <a:off x="0" y="0"/>
          <a:ext cx="0" cy="0"/>
          <a:chOff x="0" y="0"/>
          <a:chExt cx="0" cy="0"/>
        </a:xfrm>
      </p:grpSpPr>
      <p:sp>
        <p:nvSpPr>
          <p:cNvPr id="1100" name="Google Shape;1100;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If The Root Is Too Full?</a:t>
            </a:r>
            <a:endParaRPr/>
          </a:p>
        </p:txBody>
      </p:sp>
      <p:sp>
        <p:nvSpPr>
          <p:cNvPr id="1101" name="Google Shape;1101;p63"/>
          <p:cNvSpPr txBox="1"/>
          <p:nvPr>
            <p:ph idx="1" type="body"/>
          </p:nvPr>
        </p:nvSpPr>
        <p:spPr>
          <a:xfrm>
            <a:off x="166800" y="4218325"/>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Draw the tree after the root is split.</a:t>
            </a:r>
            <a:endParaRPr/>
          </a:p>
        </p:txBody>
      </p:sp>
      <p:sp>
        <p:nvSpPr>
          <p:cNvPr id="1102" name="Google Shape;1102;p63"/>
          <p:cNvSpPr/>
          <p:nvPr/>
        </p:nvSpPr>
        <p:spPr>
          <a:xfrm>
            <a:off x="1869477" y="1560125"/>
            <a:ext cx="860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19  21</a:t>
            </a:r>
            <a:endParaRPr sz="1800"/>
          </a:p>
        </p:txBody>
      </p:sp>
      <p:sp>
        <p:nvSpPr>
          <p:cNvPr id="1103" name="Google Shape;1103;p63"/>
          <p:cNvSpPr/>
          <p:nvPr/>
        </p:nvSpPr>
        <p:spPr>
          <a:xfrm>
            <a:off x="1212275" y="1560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104" name="Google Shape;1104;p63"/>
          <p:cNvSpPr/>
          <p:nvPr/>
        </p:nvSpPr>
        <p:spPr>
          <a:xfrm>
            <a:off x="507966" y="1560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05" name="Google Shape;1105;p63"/>
          <p:cNvSpPr/>
          <p:nvPr/>
        </p:nvSpPr>
        <p:spPr>
          <a:xfrm>
            <a:off x="1038025" y="963375"/>
            <a:ext cx="860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a:t>
            </a:r>
            <a:endParaRPr sz="1800"/>
          </a:p>
        </p:txBody>
      </p:sp>
      <p:cxnSp>
        <p:nvCxnSpPr>
          <p:cNvPr id="1106" name="Google Shape;1106;p63"/>
          <p:cNvCxnSpPr>
            <a:endCxn id="1104" idx="0"/>
          </p:cNvCxnSpPr>
          <p:nvPr/>
        </p:nvCxnSpPr>
        <p:spPr>
          <a:xfrm flipH="1">
            <a:off x="753216" y="128412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107" name="Google Shape;1107;p63"/>
          <p:cNvCxnSpPr>
            <a:endCxn id="1102" idx="0"/>
          </p:cNvCxnSpPr>
          <p:nvPr/>
        </p:nvCxnSpPr>
        <p:spPr>
          <a:xfrm>
            <a:off x="1769277" y="1284125"/>
            <a:ext cx="530400" cy="276000"/>
          </a:xfrm>
          <a:prstGeom prst="straightConnector1">
            <a:avLst/>
          </a:prstGeom>
          <a:noFill/>
          <a:ln cap="flat" cmpd="sng" w="19050">
            <a:solidFill>
              <a:srgbClr val="666666"/>
            </a:solidFill>
            <a:prstDash val="solid"/>
            <a:round/>
            <a:headEnd len="med" w="med" type="none"/>
            <a:tailEnd len="med" w="med" type="none"/>
          </a:ln>
        </p:spPr>
      </p:cxnSp>
      <p:cxnSp>
        <p:nvCxnSpPr>
          <p:cNvPr id="1108" name="Google Shape;1108;p63"/>
          <p:cNvCxnSpPr>
            <a:stCxn id="1103" idx="0"/>
            <a:endCxn id="1105" idx="2"/>
          </p:cNvCxnSpPr>
          <p:nvPr/>
        </p:nvCxnSpPr>
        <p:spPr>
          <a:xfrm flipH="1" rot="10800000">
            <a:off x="1457525" y="1288325"/>
            <a:ext cx="10800" cy="271800"/>
          </a:xfrm>
          <a:prstGeom prst="straightConnector1">
            <a:avLst/>
          </a:prstGeom>
          <a:noFill/>
          <a:ln cap="flat" cmpd="sng" w="19050">
            <a:solidFill>
              <a:schemeClr val="dk2"/>
            </a:solidFill>
            <a:prstDash val="solid"/>
            <a:round/>
            <a:headEnd len="med" w="med" type="none"/>
            <a:tailEnd len="med" w="med" type="none"/>
          </a:ln>
        </p:spPr>
      </p:cxnSp>
      <p:grpSp>
        <p:nvGrpSpPr>
          <p:cNvPr id="1109" name="Google Shape;1109;p63"/>
          <p:cNvGrpSpPr/>
          <p:nvPr/>
        </p:nvGrpSpPr>
        <p:grpSpPr>
          <a:xfrm>
            <a:off x="3216216" y="961300"/>
            <a:ext cx="2880559" cy="921650"/>
            <a:chOff x="3216216" y="961300"/>
            <a:chExt cx="2880559" cy="921650"/>
          </a:xfrm>
        </p:grpSpPr>
        <p:sp>
          <p:nvSpPr>
            <p:cNvPr id="1110" name="Google Shape;1110;p63"/>
            <p:cNvSpPr/>
            <p:nvPr/>
          </p:nvSpPr>
          <p:spPr>
            <a:xfrm>
              <a:off x="4514575" y="1558050"/>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19  21  22  23</a:t>
              </a:r>
              <a:endParaRPr sz="1800"/>
            </a:p>
          </p:txBody>
        </p:sp>
        <p:sp>
          <p:nvSpPr>
            <p:cNvPr id="1111" name="Google Shape;1111;p63"/>
            <p:cNvSpPr/>
            <p:nvPr/>
          </p:nvSpPr>
          <p:spPr>
            <a:xfrm>
              <a:off x="3906125" y="15580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112" name="Google Shape;1112;p63"/>
            <p:cNvSpPr/>
            <p:nvPr/>
          </p:nvSpPr>
          <p:spPr>
            <a:xfrm>
              <a:off x="3216216" y="15580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13" name="Google Shape;1113;p63"/>
            <p:cNvSpPr/>
            <p:nvPr/>
          </p:nvSpPr>
          <p:spPr>
            <a:xfrm>
              <a:off x="3844375" y="961300"/>
              <a:ext cx="900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a:t>
              </a:r>
              <a:endParaRPr sz="1800"/>
            </a:p>
          </p:txBody>
        </p:sp>
        <p:cxnSp>
          <p:nvCxnSpPr>
            <p:cNvPr id="1114" name="Google Shape;1114;p63"/>
            <p:cNvCxnSpPr>
              <a:endCxn id="1112" idx="0"/>
            </p:cNvCxnSpPr>
            <p:nvPr/>
          </p:nvCxnSpPr>
          <p:spPr>
            <a:xfrm flipH="1">
              <a:off x="3461466" y="1282050"/>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115" name="Google Shape;1115;p63"/>
            <p:cNvCxnSpPr>
              <a:endCxn id="1110" idx="0"/>
            </p:cNvCxnSpPr>
            <p:nvPr/>
          </p:nvCxnSpPr>
          <p:spPr>
            <a:xfrm>
              <a:off x="4638175" y="1281150"/>
              <a:ext cx="667500" cy="276900"/>
            </a:xfrm>
            <a:prstGeom prst="straightConnector1">
              <a:avLst/>
            </a:prstGeom>
            <a:noFill/>
            <a:ln cap="flat" cmpd="sng" w="19050">
              <a:solidFill>
                <a:srgbClr val="666666"/>
              </a:solidFill>
              <a:prstDash val="solid"/>
              <a:round/>
              <a:headEnd len="med" w="med" type="none"/>
              <a:tailEnd len="med" w="med" type="none"/>
            </a:ln>
          </p:spPr>
        </p:cxnSp>
        <p:cxnSp>
          <p:nvCxnSpPr>
            <p:cNvPr id="1116" name="Google Shape;1116;p63"/>
            <p:cNvCxnSpPr>
              <a:stCxn id="1111" idx="0"/>
              <a:endCxn id="1113" idx="2"/>
            </p:cNvCxnSpPr>
            <p:nvPr/>
          </p:nvCxnSpPr>
          <p:spPr>
            <a:xfrm flipH="1" rot="10800000">
              <a:off x="4151375" y="1286250"/>
              <a:ext cx="143100" cy="271800"/>
            </a:xfrm>
            <a:prstGeom prst="straightConnector1">
              <a:avLst/>
            </a:prstGeom>
            <a:noFill/>
            <a:ln cap="flat" cmpd="sng" w="19050">
              <a:solidFill>
                <a:schemeClr val="dk2"/>
              </a:solidFill>
              <a:prstDash val="solid"/>
              <a:round/>
              <a:headEnd len="med" w="med" type="none"/>
              <a:tailEnd len="med" w="med" type="none"/>
            </a:ln>
          </p:spPr>
        </p:cxnSp>
      </p:grpSp>
      <p:grpSp>
        <p:nvGrpSpPr>
          <p:cNvPr id="1117" name="Google Shape;1117;p63"/>
          <p:cNvGrpSpPr/>
          <p:nvPr/>
        </p:nvGrpSpPr>
        <p:grpSpPr>
          <a:xfrm>
            <a:off x="6233175" y="961300"/>
            <a:ext cx="2702200" cy="919575"/>
            <a:chOff x="6233175" y="961300"/>
            <a:chExt cx="2702200" cy="919575"/>
          </a:xfrm>
        </p:grpSpPr>
        <p:sp>
          <p:nvSpPr>
            <p:cNvPr id="1118" name="Google Shape;1118;p63"/>
            <p:cNvSpPr/>
            <p:nvPr/>
          </p:nvSpPr>
          <p:spPr>
            <a:xfrm>
              <a:off x="7949875" y="15559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22  23</a:t>
              </a:r>
              <a:endParaRPr sz="1800"/>
            </a:p>
          </p:txBody>
        </p:sp>
        <p:sp>
          <p:nvSpPr>
            <p:cNvPr id="1119" name="Google Shape;1119;p63"/>
            <p:cNvSpPr/>
            <p:nvPr/>
          </p:nvSpPr>
          <p:spPr>
            <a:xfrm>
              <a:off x="6777875" y="1555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120" name="Google Shape;1120;p63"/>
            <p:cNvSpPr/>
            <p:nvPr/>
          </p:nvSpPr>
          <p:spPr>
            <a:xfrm>
              <a:off x="6233175" y="1555975"/>
              <a:ext cx="407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21" name="Google Shape;1121;p63"/>
            <p:cNvSpPr/>
            <p:nvPr/>
          </p:nvSpPr>
          <p:spPr>
            <a:xfrm>
              <a:off x="6861475" y="961300"/>
              <a:ext cx="1337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a:t>
              </a:r>
              <a:endParaRPr sz="1800"/>
            </a:p>
          </p:txBody>
        </p:sp>
        <p:cxnSp>
          <p:nvCxnSpPr>
            <p:cNvPr id="1122" name="Google Shape;1122;p63"/>
            <p:cNvCxnSpPr>
              <a:endCxn id="1120" idx="0"/>
            </p:cNvCxnSpPr>
            <p:nvPr/>
          </p:nvCxnSpPr>
          <p:spPr>
            <a:xfrm flipH="1">
              <a:off x="6436725" y="127997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123" name="Google Shape;1123;p63"/>
            <p:cNvCxnSpPr>
              <a:endCxn id="1118" idx="0"/>
            </p:cNvCxnSpPr>
            <p:nvPr/>
          </p:nvCxnSpPr>
          <p:spPr>
            <a:xfrm>
              <a:off x="7868425" y="1296175"/>
              <a:ext cx="574200" cy="259800"/>
            </a:xfrm>
            <a:prstGeom prst="straightConnector1">
              <a:avLst/>
            </a:prstGeom>
            <a:noFill/>
            <a:ln cap="flat" cmpd="sng" w="19050">
              <a:solidFill>
                <a:srgbClr val="666666"/>
              </a:solidFill>
              <a:prstDash val="solid"/>
              <a:round/>
              <a:headEnd len="med" w="med" type="none"/>
              <a:tailEnd len="med" w="med" type="none"/>
            </a:ln>
          </p:spPr>
        </p:cxnSp>
        <p:cxnSp>
          <p:nvCxnSpPr>
            <p:cNvPr id="1124" name="Google Shape;1124;p63"/>
            <p:cNvCxnSpPr>
              <a:stCxn id="1119" idx="0"/>
            </p:cNvCxnSpPr>
            <p:nvPr/>
          </p:nvCxnSpPr>
          <p:spPr>
            <a:xfrm flipH="1" rot="10800000">
              <a:off x="7023125" y="1298575"/>
              <a:ext cx="345000" cy="257400"/>
            </a:xfrm>
            <a:prstGeom prst="straightConnector1">
              <a:avLst/>
            </a:prstGeom>
            <a:noFill/>
            <a:ln cap="flat" cmpd="sng" w="19050">
              <a:solidFill>
                <a:schemeClr val="dk2"/>
              </a:solidFill>
              <a:prstDash val="solid"/>
              <a:round/>
              <a:headEnd len="med" w="med" type="none"/>
              <a:tailEnd len="med" w="med" type="none"/>
            </a:ln>
          </p:spPr>
        </p:cxnSp>
        <p:sp>
          <p:nvSpPr>
            <p:cNvPr id="1125" name="Google Shape;1125;p63"/>
            <p:cNvSpPr/>
            <p:nvPr/>
          </p:nvSpPr>
          <p:spPr>
            <a:xfrm>
              <a:off x="7392450" y="1555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126" name="Google Shape;1126;p63"/>
            <p:cNvCxnSpPr>
              <a:stCxn id="1125" idx="0"/>
            </p:cNvCxnSpPr>
            <p:nvPr/>
          </p:nvCxnSpPr>
          <p:spPr>
            <a:xfrm flipH="1" rot="10800000">
              <a:off x="7637700" y="1298575"/>
              <a:ext cx="39600" cy="257400"/>
            </a:xfrm>
            <a:prstGeom prst="straightConnector1">
              <a:avLst/>
            </a:prstGeom>
            <a:noFill/>
            <a:ln cap="flat" cmpd="sng" w="19050">
              <a:solidFill>
                <a:schemeClr val="dk2"/>
              </a:solidFill>
              <a:prstDash val="solid"/>
              <a:round/>
              <a:headEnd len="med" w="med" type="none"/>
              <a:tailEnd len="med" w="med" type="none"/>
            </a:ln>
          </p:spPr>
        </p:cxnSp>
      </p:grpSp>
      <p:grpSp>
        <p:nvGrpSpPr>
          <p:cNvPr id="1127" name="Google Shape;1127;p63"/>
          <p:cNvGrpSpPr/>
          <p:nvPr/>
        </p:nvGrpSpPr>
        <p:grpSpPr>
          <a:xfrm>
            <a:off x="317666" y="2762625"/>
            <a:ext cx="3298909" cy="921650"/>
            <a:chOff x="317666" y="2762625"/>
            <a:chExt cx="3298909" cy="921650"/>
          </a:xfrm>
        </p:grpSpPr>
        <p:sp>
          <p:nvSpPr>
            <p:cNvPr id="1128" name="Google Shape;1128;p63"/>
            <p:cNvSpPr/>
            <p:nvPr/>
          </p:nvSpPr>
          <p:spPr>
            <a:xfrm>
              <a:off x="2034375" y="3359375"/>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22  23  24  25</a:t>
              </a:r>
              <a:endParaRPr sz="1800"/>
            </a:p>
          </p:txBody>
        </p:sp>
        <p:sp>
          <p:nvSpPr>
            <p:cNvPr id="1129" name="Google Shape;1129;p63"/>
            <p:cNvSpPr/>
            <p:nvPr/>
          </p:nvSpPr>
          <p:spPr>
            <a:xfrm>
              <a:off x="869575" y="335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130" name="Google Shape;1130;p63"/>
            <p:cNvSpPr/>
            <p:nvPr/>
          </p:nvSpPr>
          <p:spPr>
            <a:xfrm>
              <a:off x="317666" y="335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31" name="Google Shape;1131;p63"/>
            <p:cNvSpPr/>
            <p:nvPr/>
          </p:nvSpPr>
          <p:spPr>
            <a:xfrm>
              <a:off x="945825" y="2762625"/>
              <a:ext cx="1254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a:t>
              </a:r>
              <a:endParaRPr sz="1800"/>
            </a:p>
          </p:txBody>
        </p:sp>
        <p:cxnSp>
          <p:nvCxnSpPr>
            <p:cNvPr id="1132" name="Google Shape;1132;p63"/>
            <p:cNvCxnSpPr>
              <a:endCxn id="1130" idx="0"/>
            </p:cNvCxnSpPr>
            <p:nvPr/>
          </p:nvCxnSpPr>
          <p:spPr>
            <a:xfrm flipH="1">
              <a:off x="562916" y="308337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133" name="Google Shape;1133;p63"/>
            <p:cNvCxnSpPr>
              <a:endCxn id="1128" idx="0"/>
            </p:cNvCxnSpPr>
            <p:nvPr/>
          </p:nvCxnSpPr>
          <p:spPr>
            <a:xfrm>
              <a:off x="2023275" y="3083375"/>
              <a:ext cx="802200" cy="276000"/>
            </a:xfrm>
            <a:prstGeom prst="straightConnector1">
              <a:avLst/>
            </a:prstGeom>
            <a:noFill/>
            <a:ln cap="flat" cmpd="sng" w="19050">
              <a:solidFill>
                <a:srgbClr val="666666"/>
              </a:solidFill>
              <a:prstDash val="solid"/>
              <a:round/>
              <a:headEnd len="med" w="med" type="none"/>
              <a:tailEnd len="med" w="med" type="none"/>
            </a:ln>
          </p:spPr>
        </p:cxnSp>
        <p:cxnSp>
          <p:nvCxnSpPr>
            <p:cNvPr id="1134" name="Google Shape;1134;p63"/>
            <p:cNvCxnSpPr>
              <a:stCxn id="1129" idx="0"/>
            </p:cNvCxnSpPr>
            <p:nvPr/>
          </p:nvCxnSpPr>
          <p:spPr>
            <a:xfrm flipH="1" rot="10800000">
              <a:off x="1114825" y="3101075"/>
              <a:ext cx="228000" cy="258300"/>
            </a:xfrm>
            <a:prstGeom prst="straightConnector1">
              <a:avLst/>
            </a:prstGeom>
            <a:noFill/>
            <a:ln cap="flat" cmpd="sng" w="19050">
              <a:solidFill>
                <a:schemeClr val="dk2"/>
              </a:solidFill>
              <a:prstDash val="solid"/>
              <a:round/>
              <a:headEnd len="med" w="med" type="none"/>
              <a:tailEnd len="med" w="med" type="none"/>
            </a:ln>
          </p:spPr>
        </p:cxnSp>
        <p:sp>
          <p:nvSpPr>
            <p:cNvPr id="1135" name="Google Shape;1135;p63"/>
            <p:cNvSpPr/>
            <p:nvPr/>
          </p:nvSpPr>
          <p:spPr>
            <a:xfrm>
              <a:off x="1437950" y="335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136" name="Google Shape;1136;p63"/>
            <p:cNvCxnSpPr>
              <a:stCxn id="1135" idx="0"/>
            </p:cNvCxnSpPr>
            <p:nvPr/>
          </p:nvCxnSpPr>
          <p:spPr>
            <a:xfrm flipH="1" rot="10800000">
              <a:off x="1683200" y="3083375"/>
              <a:ext cx="39600" cy="276000"/>
            </a:xfrm>
            <a:prstGeom prst="straightConnector1">
              <a:avLst/>
            </a:prstGeom>
            <a:noFill/>
            <a:ln cap="flat" cmpd="sng" w="19050">
              <a:solidFill>
                <a:schemeClr val="dk2"/>
              </a:solidFill>
              <a:prstDash val="solid"/>
              <a:round/>
              <a:headEnd len="med" w="med" type="none"/>
              <a:tailEnd len="med" w="med" type="none"/>
            </a:ln>
          </p:spPr>
        </p:cxnSp>
      </p:grpSp>
      <p:grpSp>
        <p:nvGrpSpPr>
          <p:cNvPr id="1137" name="Google Shape;1137;p63"/>
          <p:cNvGrpSpPr/>
          <p:nvPr/>
        </p:nvGrpSpPr>
        <p:grpSpPr>
          <a:xfrm>
            <a:off x="4497391" y="2743125"/>
            <a:ext cx="3570709" cy="921658"/>
            <a:chOff x="4497391" y="2743125"/>
            <a:chExt cx="3570709" cy="921658"/>
          </a:xfrm>
        </p:grpSpPr>
        <p:sp>
          <p:nvSpPr>
            <p:cNvPr id="1138" name="Google Shape;1138;p63"/>
            <p:cNvSpPr/>
            <p:nvPr/>
          </p:nvSpPr>
          <p:spPr>
            <a:xfrm>
              <a:off x="7082600" y="33398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139" name="Google Shape;1139;p63"/>
            <p:cNvSpPr/>
            <p:nvPr/>
          </p:nvSpPr>
          <p:spPr>
            <a:xfrm>
              <a:off x="5125500" y="33398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140" name="Google Shape;1140;p63"/>
            <p:cNvSpPr/>
            <p:nvPr/>
          </p:nvSpPr>
          <p:spPr>
            <a:xfrm>
              <a:off x="4497391" y="33398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41" name="Google Shape;1141;p63"/>
            <p:cNvSpPr/>
            <p:nvPr/>
          </p:nvSpPr>
          <p:spPr>
            <a:xfrm>
              <a:off x="5125550" y="2743125"/>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13  17  21  23</a:t>
              </a:r>
              <a:endParaRPr sz="1800"/>
            </a:p>
          </p:txBody>
        </p:sp>
        <p:cxnSp>
          <p:nvCxnSpPr>
            <p:cNvPr id="1142" name="Google Shape;1142;p63"/>
            <p:cNvCxnSpPr>
              <a:endCxn id="1140" idx="0"/>
            </p:cNvCxnSpPr>
            <p:nvPr/>
          </p:nvCxnSpPr>
          <p:spPr>
            <a:xfrm flipH="1">
              <a:off x="4742641" y="3063883"/>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143" name="Google Shape;1143;p63"/>
            <p:cNvCxnSpPr>
              <a:endCxn id="1138" idx="0"/>
            </p:cNvCxnSpPr>
            <p:nvPr/>
          </p:nvCxnSpPr>
          <p:spPr>
            <a:xfrm>
              <a:off x="6617150" y="3074375"/>
              <a:ext cx="958200" cy="265500"/>
            </a:xfrm>
            <a:prstGeom prst="straightConnector1">
              <a:avLst/>
            </a:prstGeom>
            <a:noFill/>
            <a:ln cap="flat" cmpd="sng" w="19050">
              <a:solidFill>
                <a:srgbClr val="666666"/>
              </a:solidFill>
              <a:prstDash val="solid"/>
              <a:round/>
              <a:headEnd len="med" w="med" type="none"/>
              <a:tailEnd len="med" w="med" type="none"/>
            </a:ln>
          </p:spPr>
        </p:cxnSp>
        <p:cxnSp>
          <p:nvCxnSpPr>
            <p:cNvPr id="1144" name="Google Shape;1144;p63"/>
            <p:cNvCxnSpPr>
              <a:stCxn id="1139" idx="0"/>
            </p:cNvCxnSpPr>
            <p:nvPr/>
          </p:nvCxnSpPr>
          <p:spPr>
            <a:xfrm flipH="1" rot="10800000">
              <a:off x="5370750" y="3052775"/>
              <a:ext cx="126900" cy="287100"/>
            </a:xfrm>
            <a:prstGeom prst="straightConnector1">
              <a:avLst/>
            </a:prstGeom>
            <a:noFill/>
            <a:ln cap="flat" cmpd="sng" w="19050">
              <a:solidFill>
                <a:schemeClr val="dk2"/>
              </a:solidFill>
              <a:prstDash val="solid"/>
              <a:round/>
              <a:headEnd len="med" w="med" type="none"/>
              <a:tailEnd len="med" w="med" type="none"/>
            </a:ln>
          </p:spPr>
        </p:cxnSp>
        <p:sp>
          <p:nvSpPr>
            <p:cNvPr id="1145" name="Google Shape;1145;p63"/>
            <p:cNvSpPr/>
            <p:nvPr/>
          </p:nvSpPr>
          <p:spPr>
            <a:xfrm>
              <a:off x="5701075" y="33398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146" name="Google Shape;1146;p63"/>
            <p:cNvCxnSpPr>
              <a:stCxn id="1145" idx="0"/>
              <a:endCxn id="1141" idx="2"/>
            </p:cNvCxnSpPr>
            <p:nvPr/>
          </p:nvCxnSpPr>
          <p:spPr>
            <a:xfrm rot="10800000">
              <a:off x="5916625" y="3068075"/>
              <a:ext cx="29700" cy="271800"/>
            </a:xfrm>
            <a:prstGeom prst="straightConnector1">
              <a:avLst/>
            </a:prstGeom>
            <a:noFill/>
            <a:ln cap="flat" cmpd="sng" w="19050">
              <a:solidFill>
                <a:schemeClr val="dk2"/>
              </a:solidFill>
              <a:prstDash val="solid"/>
              <a:round/>
              <a:headEnd len="med" w="med" type="none"/>
              <a:tailEnd len="med" w="med" type="none"/>
            </a:ln>
          </p:spPr>
        </p:cxnSp>
        <p:sp>
          <p:nvSpPr>
            <p:cNvPr id="1147" name="Google Shape;1147;p63"/>
            <p:cNvSpPr/>
            <p:nvPr/>
          </p:nvSpPr>
          <p:spPr>
            <a:xfrm>
              <a:off x="6294496" y="33360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148" name="Google Shape;1148;p63"/>
            <p:cNvCxnSpPr>
              <a:stCxn id="1147" idx="0"/>
            </p:cNvCxnSpPr>
            <p:nvPr/>
          </p:nvCxnSpPr>
          <p:spPr>
            <a:xfrm rot="10800000">
              <a:off x="6339946" y="3056725"/>
              <a:ext cx="199800" cy="2793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1"/>
                                        <p:tgtEl>
                                          <p:spTgt spid="1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gtEl>
                                        <p:attrNameLst>
                                          <p:attrName>style.visibility</p:attrName>
                                        </p:attrNameLst>
                                      </p:cBhvr>
                                      <p:to>
                                        <p:strVal val="visible"/>
                                      </p:to>
                                    </p:set>
                                    <p:animEffect filter="fade" transition="in">
                                      <p:cBhvr>
                                        <p:cTn dur="1"/>
                                        <p:tgtEl>
                                          <p:spTgt spid="1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1"/>
                                        <p:tgtEl>
                                          <p:spTgt spid="1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gtEl>
                                        <p:attrNameLst>
                                          <p:attrName>style.visibility</p:attrName>
                                        </p:attrNameLst>
                                      </p:cBhvr>
                                      <p:to>
                                        <p:strVal val="visible"/>
                                      </p:to>
                                    </p:set>
                                    <p:animEffect filter="fade" transition="in">
                                      <p:cBhvr>
                                        <p:cTn dur="1"/>
                                        <p:tgtEl>
                                          <p:spTgt spid="1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gtEl>
                                        <p:attrNameLst>
                                          <p:attrName>style.visibility</p:attrName>
                                        </p:attrNameLst>
                                      </p:cBhvr>
                                      <p:to>
                                        <p:strVal val="visible"/>
                                      </p:to>
                                    </p:set>
                                    <p:animEffect filter="fade" transition="in">
                                      <p:cBhvr>
                                        <p:cTn dur="1"/>
                                        <p:tgtEl>
                                          <p:spTgt spid="1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2" name="Shape 1152"/>
        <p:cNvGrpSpPr/>
        <p:nvPr/>
      </p:nvGrpSpPr>
      <p:grpSpPr>
        <a:xfrm>
          <a:off x="0" y="0"/>
          <a:ext cx="0" cy="0"/>
          <a:chOff x="0" y="0"/>
          <a:chExt cx="0" cy="0"/>
        </a:xfrm>
      </p:grpSpPr>
      <p:sp>
        <p:nvSpPr>
          <p:cNvPr id="1153" name="Google Shape;1153;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If The Root Is Too Full?</a:t>
            </a:r>
            <a:endParaRPr/>
          </a:p>
        </p:txBody>
      </p:sp>
      <p:sp>
        <p:nvSpPr>
          <p:cNvPr id="1154" name="Google Shape;1154;p64"/>
          <p:cNvSpPr txBox="1"/>
          <p:nvPr>
            <p:ph idx="1" type="body"/>
          </p:nvPr>
        </p:nvSpPr>
        <p:spPr>
          <a:xfrm>
            <a:off x="166800" y="2008525"/>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Draw the tree after the root is split.</a:t>
            </a:r>
            <a:endParaRPr/>
          </a:p>
        </p:txBody>
      </p:sp>
      <p:sp>
        <p:nvSpPr>
          <p:cNvPr id="1155" name="Google Shape;1155;p64"/>
          <p:cNvSpPr/>
          <p:nvPr/>
        </p:nvSpPr>
        <p:spPr>
          <a:xfrm>
            <a:off x="2567775" y="1606775"/>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22  23  24  25</a:t>
            </a:r>
            <a:endParaRPr sz="1800"/>
          </a:p>
        </p:txBody>
      </p:sp>
      <p:sp>
        <p:nvSpPr>
          <p:cNvPr id="1156" name="Google Shape;1156;p64"/>
          <p:cNvSpPr/>
          <p:nvPr/>
        </p:nvSpPr>
        <p:spPr>
          <a:xfrm>
            <a:off x="1402975" y="1606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157" name="Google Shape;1157;p64"/>
          <p:cNvSpPr/>
          <p:nvPr/>
        </p:nvSpPr>
        <p:spPr>
          <a:xfrm>
            <a:off x="851066" y="1606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58" name="Google Shape;1158;p64"/>
          <p:cNvSpPr/>
          <p:nvPr/>
        </p:nvSpPr>
        <p:spPr>
          <a:xfrm>
            <a:off x="1479225" y="1010025"/>
            <a:ext cx="1254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a:t>
            </a:r>
            <a:endParaRPr sz="1800"/>
          </a:p>
        </p:txBody>
      </p:sp>
      <p:cxnSp>
        <p:nvCxnSpPr>
          <p:cNvPr id="1159" name="Google Shape;1159;p64"/>
          <p:cNvCxnSpPr>
            <a:endCxn id="1157" idx="0"/>
          </p:cNvCxnSpPr>
          <p:nvPr/>
        </p:nvCxnSpPr>
        <p:spPr>
          <a:xfrm flipH="1">
            <a:off x="1096316" y="133077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160" name="Google Shape;1160;p64"/>
          <p:cNvCxnSpPr>
            <a:endCxn id="1155" idx="0"/>
          </p:cNvCxnSpPr>
          <p:nvPr/>
        </p:nvCxnSpPr>
        <p:spPr>
          <a:xfrm>
            <a:off x="2556675" y="1330775"/>
            <a:ext cx="802200" cy="276000"/>
          </a:xfrm>
          <a:prstGeom prst="straightConnector1">
            <a:avLst/>
          </a:prstGeom>
          <a:noFill/>
          <a:ln cap="flat" cmpd="sng" w="19050">
            <a:solidFill>
              <a:srgbClr val="666666"/>
            </a:solidFill>
            <a:prstDash val="solid"/>
            <a:round/>
            <a:headEnd len="med" w="med" type="none"/>
            <a:tailEnd len="med" w="med" type="none"/>
          </a:ln>
        </p:spPr>
      </p:cxnSp>
      <p:cxnSp>
        <p:nvCxnSpPr>
          <p:cNvPr id="1161" name="Google Shape;1161;p64"/>
          <p:cNvCxnSpPr>
            <a:stCxn id="1156" idx="0"/>
          </p:cNvCxnSpPr>
          <p:nvPr/>
        </p:nvCxnSpPr>
        <p:spPr>
          <a:xfrm flipH="1" rot="10800000">
            <a:off x="1648225" y="1348475"/>
            <a:ext cx="228000" cy="258300"/>
          </a:xfrm>
          <a:prstGeom prst="straightConnector1">
            <a:avLst/>
          </a:prstGeom>
          <a:noFill/>
          <a:ln cap="flat" cmpd="sng" w="19050">
            <a:solidFill>
              <a:schemeClr val="dk2"/>
            </a:solidFill>
            <a:prstDash val="solid"/>
            <a:round/>
            <a:headEnd len="med" w="med" type="none"/>
            <a:tailEnd len="med" w="med" type="none"/>
          </a:ln>
        </p:spPr>
      </p:cxnSp>
      <p:sp>
        <p:nvSpPr>
          <p:cNvPr id="1162" name="Google Shape;1162;p64"/>
          <p:cNvSpPr/>
          <p:nvPr/>
        </p:nvSpPr>
        <p:spPr>
          <a:xfrm>
            <a:off x="1971350" y="1606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163" name="Google Shape;1163;p64"/>
          <p:cNvCxnSpPr>
            <a:stCxn id="1162" idx="0"/>
          </p:cNvCxnSpPr>
          <p:nvPr/>
        </p:nvCxnSpPr>
        <p:spPr>
          <a:xfrm flipH="1" rot="10800000">
            <a:off x="2216600" y="1330775"/>
            <a:ext cx="39600" cy="276000"/>
          </a:xfrm>
          <a:prstGeom prst="straightConnector1">
            <a:avLst/>
          </a:prstGeom>
          <a:noFill/>
          <a:ln cap="flat" cmpd="sng" w="19050">
            <a:solidFill>
              <a:schemeClr val="dk2"/>
            </a:solidFill>
            <a:prstDash val="solid"/>
            <a:round/>
            <a:headEnd len="med" w="med" type="none"/>
            <a:tailEnd len="med" w="med" type="none"/>
          </a:ln>
        </p:spPr>
      </p:cxnSp>
      <p:sp>
        <p:nvSpPr>
          <p:cNvPr id="1164" name="Google Shape;1164;p64"/>
          <p:cNvSpPr/>
          <p:nvPr/>
        </p:nvSpPr>
        <p:spPr>
          <a:xfrm>
            <a:off x="7616000" y="15872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165" name="Google Shape;1165;p64"/>
          <p:cNvSpPr/>
          <p:nvPr/>
        </p:nvSpPr>
        <p:spPr>
          <a:xfrm>
            <a:off x="5658900" y="15872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166" name="Google Shape;1166;p64"/>
          <p:cNvSpPr/>
          <p:nvPr/>
        </p:nvSpPr>
        <p:spPr>
          <a:xfrm>
            <a:off x="5030791" y="15872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67" name="Google Shape;1167;p64"/>
          <p:cNvSpPr/>
          <p:nvPr/>
        </p:nvSpPr>
        <p:spPr>
          <a:xfrm>
            <a:off x="5658950" y="990525"/>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13  17  21  23</a:t>
            </a:r>
            <a:endParaRPr sz="1800"/>
          </a:p>
        </p:txBody>
      </p:sp>
      <p:cxnSp>
        <p:nvCxnSpPr>
          <p:cNvPr id="1168" name="Google Shape;1168;p64"/>
          <p:cNvCxnSpPr>
            <a:endCxn id="1166" idx="0"/>
          </p:cNvCxnSpPr>
          <p:nvPr/>
        </p:nvCxnSpPr>
        <p:spPr>
          <a:xfrm flipH="1">
            <a:off x="5276041" y="1311283"/>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169" name="Google Shape;1169;p64"/>
          <p:cNvCxnSpPr>
            <a:endCxn id="1164" idx="0"/>
          </p:cNvCxnSpPr>
          <p:nvPr/>
        </p:nvCxnSpPr>
        <p:spPr>
          <a:xfrm>
            <a:off x="7150550" y="1321775"/>
            <a:ext cx="958200" cy="265500"/>
          </a:xfrm>
          <a:prstGeom prst="straightConnector1">
            <a:avLst/>
          </a:prstGeom>
          <a:noFill/>
          <a:ln cap="flat" cmpd="sng" w="19050">
            <a:solidFill>
              <a:srgbClr val="666666"/>
            </a:solidFill>
            <a:prstDash val="solid"/>
            <a:round/>
            <a:headEnd len="med" w="med" type="none"/>
            <a:tailEnd len="med" w="med" type="none"/>
          </a:ln>
        </p:spPr>
      </p:cxnSp>
      <p:cxnSp>
        <p:nvCxnSpPr>
          <p:cNvPr id="1170" name="Google Shape;1170;p64"/>
          <p:cNvCxnSpPr>
            <a:stCxn id="1165" idx="0"/>
          </p:cNvCxnSpPr>
          <p:nvPr/>
        </p:nvCxnSpPr>
        <p:spPr>
          <a:xfrm flipH="1" rot="10800000">
            <a:off x="5904150" y="1300175"/>
            <a:ext cx="126900" cy="287100"/>
          </a:xfrm>
          <a:prstGeom prst="straightConnector1">
            <a:avLst/>
          </a:prstGeom>
          <a:noFill/>
          <a:ln cap="flat" cmpd="sng" w="19050">
            <a:solidFill>
              <a:schemeClr val="dk2"/>
            </a:solidFill>
            <a:prstDash val="solid"/>
            <a:round/>
            <a:headEnd len="med" w="med" type="none"/>
            <a:tailEnd len="med" w="med" type="none"/>
          </a:ln>
        </p:spPr>
      </p:cxnSp>
      <p:sp>
        <p:nvSpPr>
          <p:cNvPr id="1171" name="Google Shape;1171;p64"/>
          <p:cNvSpPr/>
          <p:nvPr/>
        </p:nvSpPr>
        <p:spPr>
          <a:xfrm>
            <a:off x="6234475" y="15872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172" name="Google Shape;1172;p64"/>
          <p:cNvCxnSpPr>
            <a:stCxn id="1171" idx="0"/>
            <a:endCxn id="1167" idx="2"/>
          </p:cNvCxnSpPr>
          <p:nvPr/>
        </p:nvCxnSpPr>
        <p:spPr>
          <a:xfrm rot="10800000">
            <a:off x="6450025" y="1315475"/>
            <a:ext cx="29700" cy="271800"/>
          </a:xfrm>
          <a:prstGeom prst="straightConnector1">
            <a:avLst/>
          </a:prstGeom>
          <a:noFill/>
          <a:ln cap="flat" cmpd="sng" w="19050">
            <a:solidFill>
              <a:schemeClr val="dk2"/>
            </a:solidFill>
            <a:prstDash val="solid"/>
            <a:round/>
            <a:headEnd len="med" w="med" type="none"/>
            <a:tailEnd len="med" w="med" type="none"/>
          </a:ln>
        </p:spPr>
      </p:cxnSp>
      <p:sp>
        <p:nvSpPr>
          <p:cNvPr id="1173" name="Google Shape;1173;p64"/>
          <p:cNvSpPr/>
          <p:nvPr/>
        </p:nvSpPr>
        <p:spPr>
          <a:xfrm>
            <a:off x="6827896" y="15834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174" name="Google Shape;1174;p64"/>
          <p:cNvCxnSpPr>
            <a:stCxn id="1173" idx="0"/>
          </p:cNvCxnSpPr>
          <p:nvPr/>
        </p:nvCxnSpPr>
        <p:spPr>
          <a:xfrm rot="10800000">
            <a:off x="6873346" y="1304125"/>
            <a:ext cx="199800" cy="279300"/>
          </a:xfrm>
          <a:prstGeom prst="straightConnector1">
            <a:avLst/>
          </a:prstGeom>
          <a:noFill/>
          <a:ln cap="flat" cmpd="sng" w="19050">
            <a:solidFill>
              <a:schemeClr val="dk2"/>
            </a:solidFill>
            <a:prstDash val="solid"/>
            <a:round/>
            <a:headEnd len="med" w="med" type="none"/>
            <a:tailEnd len="med" w="med" type="none"/>
          </a:ln>
        </p:spPr>
      </p:cxnSp>
      <p:sp>
        <p:nvSpPr>
          <p:cNvPr id="1175" name="Google Shape;1175;p64"/>
          <p:cNvSpPr/>
          <p:nvPr/>
        </p:nvSpPr>
        <p:spPr>
          <a:xfrm>
            <a:off x="5553775" y="37741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176" name="Google Shape;1176;p64"/>
          <p:cNvSpPr/>
          <p:nvPr/>
        </p:nvSpPr>
        <p:spPr>
          <a:xfrm>
            <a:off x="3520475" y="3774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177" name="Google Shape;1177;p64"/>
          <p:cNvSpPr/>
          <p:nvPr/>
        </p:nvSpPr>
        <p:spPr>
          <a:xfrm>
            <a:off x="2663766" y="37741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78" name="Google Shape;1178;p64"/>
          <p:cNvSpPr/>
          <p:nvPr/>
        </p:nvSpPr>
        <p:spPr>
          <a:xfrm>
            <a:off x="4485850" y="31774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179" name="Google Shape;1179;p64"/>
          <p:cNvCxnSpPr>
            <a:stCxn id="1180" idx="2"/>
            <a:endCxn id="1177" idx="0"/>
          </p:cNvCxnSpPr>
          <p:nvPr/>
        </p:nvCxnSpPr>
        <p:spPr>
          <a:xfrm flipH="1">
            <a:off x="2908925" y="34892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181" name="Google Shape;1181;p64"/>
          <p:cNvCxnSpPr>
            <a:endCxn id="1175" idx="0"/>
          </p:cNvCxnSpPr>
          <p:nvPr/>
        </p:nvCxnSpPr>
        <p:spPr>
          <a:xfrm>
            <a:off x="5256625" y="3507475"/>
            <a:ext cx="789900" cy="266700"/>
          </a:xfrm>
          <a:prstGeom prst="straightConnector1">
            <a:avLst/>
          </a:prstGeom>
          <a:noFill/>
          <a:ln cap="flat" cmpd="sng" w="19050">
            <a:solidFill>
              <a:srgbClr val="666666"/>
            </a:solidFill>
            <a:prstDash val="solid"/>
            <a:round/>
            <a:headEnd len="med" w="med" type="none"/>
            <a:tailEnd len="med" w="med" type="none"/>
          </a:ln>
        </p:spPr>
      </p:cxnSp>
      <p:cxnSp>
        <p:nvCxnSpPr>
          <p:cNvPr id="1182" name="Google Shape;1182;p64"/>
          <p:cNvCxnSpPr>
            <a:stCxn id="1176" idx="0"/>
            <a:endCxn id="1180" idx="2"/>
          </p:cNvCxnSpPr>
          <p:nvPr/>
        </p:nvCxnSpPr>
        <p:spPr>
          <a:xfrm rot="10800000">
            <a:off x="3308525" y="3489175"/>
            <a:ext cx="457200" cy="285000"/>
          </a:xfrm>
          <a:prstGeom prst="straightConnector1">
            <a:avLst/>
          </a:prstGeom>
          <a:noFill/>
          <a:ln cap="flat" cmpd="sng" w="19050">
            <a:solidFill>
              <a:schemeClr val="dk2"/>
            </a:solidFill>
            <a:prstDash val="solid"/>
            <a:round/>
            <a:headEnd len="med" w="med" type="none"/>
            <a:tailEnd len="med" w="med" type="none"/>
          </a:ln>
        </p:spPr>
      </p:cxnSp>
      <p:sp>
        <p:nvSpPr>
          <p:cNvPr id="1183" name="Google Shape;1183;p64"/>
          <p:cNvSpPr/>
          <p:nvPr/>
        </p:nvSpPr>
        <p:spPr>
          <a:xfrm>
            <a:off x="4172250" y="3774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184" name="Google Shape;1184;p64"/>
          <p:cNvCxnSpPr>
            <a:stCxn id="1183" idx="0"/>
          </p:cNvCxnSpPr>
          <p:nvPr/>
        </p:nvCxnSpPr>
        <p:spPr>
          <a:xfrm flipH="1" rot="10800000">
            <a:off x="4417500" y="3507475"/>
            <a:ext cx="114900" cy="266700"/>
          </a:xfrm>
          <a:prstGeom prst="straightConnector1">
            <a:avLst/>
          </a:prstGeom>
          <a:noFill/>
          <a:ln cap="flat" cmpd="sng" w="19050">
            <a:solidFill>
              <a:schemeClr val="dk2"/>
            </a:solidFill>
            <a:prstDash val="solid"/>
            <a:round/>
            <a:headEnd len="med" w="med" type="none"/>
            <a:tailEnd len="med" w="med" type="none"/>
          </a:ln>
        </p:spPr>
      </p:cxnSp>
      <p:sp>
        <p:nvSpPr>
          <p:cNvPr id="1185" name="Google Shape;1185;p64"/>
          <p:cNvSpPr/>
          <p:nvPr/>
        </p:nvSpPr>
        <p:spPr>
          <a:xfrm>
            <a:off x="4765671" y="37703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186" name="Google Shape;1186;p64"/>
          <p:cNvCxnSpPr>
            <a:stCxn id="1185" idx="0"/>
            <a:endCxn id="1178" idx="2"/>
          </p:cNvCxnSpPr>
          <p:nvPr/>
        </p:nvCxnSpPr>
        <p:spPr>
          <a:xfrm rot="10800000">
            <a:off x="4908621" y="3502425"/>
            <a:ext cx="102300" cy="267900"/>
          </a:xfrm>
          <a:prstGeom prst="straightConnector1">
            <a:avLst/>
          </a:prstGeom>
          <a:noFill/>
          <a:ln cap="flat" cmpd="sng" w="19050">
            <a:solidFill>
              <a:schemeClr val="dk2"/>
            </a:solidFill>
            <a:prstDash val="solid"/>
            <a:round/>
            <a:headEnd len="med" w="med" type="none"/>
            <a:tailEnd len="med" w="med" type="none"/>
          </a:ln>
        </p:spPr>
      </p:cxnSp>
      <p:sp>
        <p:nvSpPr>
          <p:cNvPr id="1187" name="Google Shape;1187;p64"/>
          <p:cNvSpPr/>
          <p:nvPr/>
        </p:nvSpPr>
        <p:spPr>
          <a:xfrm>
            <a:off x="3782371" y="2554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180" name="Google Shape;1180;p64"/>
          <p:cNvSpPr/>
          <p:nvPr/>
        </p:nvSpPr>
        <p:spPr>
          <a:xfrm>
            <a:off x="3063275" y="3164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188" name="Google Shape;1188;p64"/>
          <p:cNvCxnSpPr>
            <a:stCxn id="1180" idx="0"/>
            <a:endCxn id="1187" idx="2"/>
          </p:cNvCxnSpPr>
          <p:nvPr/>
        </p:nvCxnSpPr>
        <p:spPr>
          <a:xfrm flipH="1" rot="10800000">
            <a:off x="3308525" y="2879375"/>
            <a:ext cx="719100" cy="285000"/>
          </a:xfrm>
          <a:prstGeom prst="straightConnector1">
            <a:avLst/>
          </a:prstGeom>
          <a:noFill/>
          <a:ln cap="flat" cmpd="sng" w="19050">
            <a:solidFill>
              <a:schemeClr val="dk2"/>
            </a:solidFill>
            <a:prstDash val="solid"/>
            <a:round/>
            <a:headEnd len="med" w="med" type="none"/>
            <a:tailEnd len="med" w="med" type="none"/>
          </a:ln>
        </p:spPr>
      </p:cxnSp>
      <p:cxnSp>
        <p:nvCxnSpPr>
          <p:cNvPr id="1189" name="Google Shape;1189;p64"/>
          <p:cNvCxnSpPr>
            <a:stCxn id="1187" idx="2"/>
            <a:endCxn id="1178" idx="0"/>
          </p:cNvCxnSpPr>
          <p:nvPr/>
        </p:nvCxnSpPr>
        <p:spPr>
          <a:xfrm>
            <a:off x="4027621" y="2879475"/>
            <a:ext cx="880800" cy="29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6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Binary Search Trees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BST Height, Big O vs. Worst Case Big Theta</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B-Trees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Splitting Juicy Nodes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Chain Reaction Splitting</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B-Tree Terminology</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Invariants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chemeClr val="dk2"/>
              </a:solidFill>
            </a:endParaRPr>
          </a:p>
        </p:txBody>
      </p:sp>
      <p:sp>
        <p:nvSpPr>
          <p:cNvPr id="1195" name="Google Shape;1195;p6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B-Tree Terminology</a:t>
            </a:r>
            <a:endParaRPr/>
          </a:p>
        </p:txBody>
      </p:sp>
      <p:sp>
        <p:nvSpPr>
          <p:cNvPr id="1196" name="Google Shape;1196;p6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17, CS61B, </a:t>
            </a:r>
            <a:r>
              <a:rPr lang="en"/>
              <a:t>Spring 2024</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0" name="Shape 1200"/>
        <p:cNvGrpSpPr/>
        <p:nvPr/>
      </p:nvGrpSpPr>
      <p:grpSpPr>
        <a:xfrm>
          <a:off x="0" y="0"/>
          <a:ext cx="0" cy="0"/>
          <a:chOff x="0" y="0"/>
          <a:chExt cx="0" cy="0"/>
        </a:xfrm>
      </p:grpSpPr>
      <p:sp>
        <p:nvSpPr>
          <p:cNvPr id="1201" name="Google Shape;1201;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Perfect Balance</a:t>
            </a:r>
            <a:endParaRPr/>
          </a:p>
        </p:txBody>
      </p:sp>
      <p:sp>
        <p:nvSpPr>
          <p:cNvPr id="1202" name="Google Shape;1202;p6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Observation: Splitting-trees have perfect balance.</a:t>
            </a:r>
            <a:endParaRPr/>
          </a:p>
          <a:p>
            <a:pPr indent="-342900" lvl="0" marL="457200" rtl="0" algn="l">
              <a:spcBef>
                <a:spcPts val="600"/>
              </a:spcBef>
              <a:spcAft>
                <a:spcPts val="0"/>
              </a:spcAft>
              <a:buSzPts val="1800"/>
              <a:buChar char="●"/>
            </a:pPr>
            <a:r>
              <a:rPr lang="en"/>
              <a:t>If we split the root, every node gets pushed down by exactly one level.</a:t>
            </a:r>
            <a:endParaRPr/>
          </a:p>
          <a:p>
            <a:pPr indent="-342900" lvl="0" marL="457200" rtl="0" algn="l">
              <a:spcBef>
                <a:spcPts val="0"/>
              </a:spcBef>
              <a:spcAft>
                <a:spcPts val="0"/>
              </a:spcAft>
              <a:buSzPts val="1800"/>
              <a:buChar char="●"/>
            </a:pPr>
            <a:r>
              <a:rPr lang="en"/>
              <a:t>If we split a leaf node or internal node, the height doesn’t change.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 will soon prove: All operations have guaranteed O(log N) time.</a:t>
            </a:r>
            <a:endParaRPr/>
          </a:p>
          <a:p>
            <a:pPr indent="-342900" lvl="0" marL="457200" rtl="0" algn="l">
              <a:spcBef>
                <a:spcPts val="600"/>
              </a:spcBef>
              <a:spcAft>
                <a:spcPts val="0"/>
              </a:spcAft>
              <a:buSzPts val="1800"/>
              <a:buChar char="●"/>
            </a:pPr>
            <a:r>
              <a:rPr lang="en"/>
              <a:t>More details soon.</a:t>
            </a:r>
            <a:endParaRPr/>
          </a:p>
        </p:txBody>
      </p:sp>
      <p:sp>
        <p:nvSpPr>
          <p:cNvPr id="1203" name="Google Shape;1203;p66"/>
          <p:cNvSpPr/>
          <p:nvPr/>
        </p:nvSpPr>
        <p:spPr>
          <a:xfrm>
            <a:off x="5553775" y="43075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204" name="Google Shape;1204;p66"/>
          <p:cNvSpPr/>
          <p:nvPr/>
        </p:nvSpPr>
        <p:spPr>
          <a:xfrm>
            <a:off x="3520475" y="4307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205" name="Google Shape;1205;p66"/>
          <p:cNvSpPr/>
          <p:nvPr/>
        </p:nvSpPr>
        <p:spPr>
          <a:xfrm>
            <a:off x="2663766" y="43075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206" name="Google Shape;1206;p66"/>
          <p:cNvSpPr/>
          <p:nvPr/>
        </p:nvSpPr>
        <p:spPr>
          <a:xfrm>
            <a:off x="4485850" y="37108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207" name="Google Shape;1207;p66"/>
          <p:cNvCxnSpPr>
            <a:stCxn id="1208" idx="2"/>
            <a:endCxn id="1205" idx="0"/>
          </p:cNvCxnSpPr>
          <p:nvPr/>
        </p:nvCxnSpPr>
        <p:spPr>
          <a:xfrm flipH="1">
            <a:off x="2908925" y="40226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209" name="Google Shape;1209;p66"/>
          <p:cNvCxnSpPr>
            <a:endCxn id="1203" idx="0"/>
          </p:cNvCxnSpPr>
          <p:nvPr/>
        </p:nvCxnSpPr>
        <p:spPr>
          <a:xfrm>
            <a:off x="5256625" y="4040875"/>
            <a:ext cx="789900" cy="266700"/>
          </a:xfrm>
          <a:prstGeom prst="straightConnector1">
            <a:avLst/>
          </a:prstGeom>
          <a:noFill/>
          <a:ln cap="flat" cmpd="sng" w="19050">
            <a:solidFill>
              <a:srgbClr val="666666"/>
            </a:solidFill>
            <a:prstDash val="solid"/>
            <a:round/>
            <a:headEnd len="med" w="med" type="none"/>
            <a:tailEnd len="med" w="med" type="none"/>
          </a:ln>
        </p:spPr>
      </p:cxnSp>
      <p:cxnSp>
        <p:nvCxnSpPr>
          <p:cNvPr id="1210" name="Google Shape;1210;p66"/>
          <p:cNvCxnSpPr>
            <a:stCxn id="1204" idx="0"/>
            <a:endCxn id="1208" idx="2"/>
          </p:cNvCxnSpPr>
          <p:nvPr/>
        </p:nvCxnSpPr>
        <p:spPr>
          <a:xfrm rot="10800000">
            <a:off x="3308525" y="4022575"/>
            <a:ext cx="457200" cy="285000"/>
          </a:xfrm>
          <a:prstGeom prst="straightConnector1">
            <a:avLst/>
          </a:prstGeom>
          <a:noFill/>
          <a:ln cap="flat" cmpd="sng" w="19050">
            <a:solidFill>
              <a:schemeClr val="dk2"/>
            </a:solidFill>
            <a:prstDash val="solid"/>
            <a:round/>
            <a:headEnd len="med" w="med" type="none"/>
            <a:tailEnd len="med" w="med" type="none"/>
          </a:ln>
        </p:spPr>
      </p:cxnSp>
      <p:sp>
        <p:nvSpPr>
          <p:cNvPr id="1211" name="Google Shape;1211;p66"/>
          <p:cNvSpPr/>
          <p:nvPr/>
        </p:nvSpPr>
        <p:spPr>
          <a:xfrm>
            <a:off x="4172250" y="4307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212" name="Google Shape;1212;p66"/>
          <p:cNvCxnSpPr>
            <a:stCxn id="1211" idx="0"/>
          </p:cNvCxnSpPr>
          <p:nvPr/>
        </p:nvCxnSpPr>
        <p:spPr>
          <a:xfrm flipH="1" rot="10800000">
            <a:off x="4417500" y="4040875"/>
            <a:ext cx="114900" cy="266700"/>
          </a:xfrm>
          <a:prstGeom prst="straightConnector1">
            <a:avLst/>
          </a:prstGeom>
          <a:noFill/>
          <a:ln cap="flat" cmpd="sng" w="19050">
            <a:solidFill>
              <a:schemeClr val="dk2"/>
            </a:solidFill>
            <a:prstDash val="solid"/>
            <a:round/>
            <a:headEnd len="med" w="med" type="none"/>
            <a:tailEnd len="med" w="med" type="none"/>
          </a:ln>
        </p:spPr>
      </p:cxnSp>
      <p:sp>
        <p:nvSpPr>
          <p:cNvPr id="1213" name="Google Shape;1213;p66"/>
          <p:cNvSpPr/>
          <p:nvPr/>
        </p:nvSpPr>
        <p:spPr>
          <a:xfrm>
            <a:off x="4765671" y="43037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214" name="Google Shape;1214;p66"/>
          <p:cNvCxnSpPr>
            <a:stCxn id="1213" idx="0"/>
            <a:endCxn id="1206" idx="2"/>
          </p:cNvCxnSpPr>
          <p:nvPr/>
        </p:nvCxnSpPr>
        <p:spPr>
          <a:xfrm rot="10800000">
            <a:off x="4908621" y="4035825"/>
            <a:ext cx="102300" cy="267900"/>
          </a:xfrm>
          <a:prstGeom prst="straightConnector1">
            <a:avLst/>
          </a:prstGeom>
          <a:noFill/>
          <a:ln cap="flat" cmpd="sng" w="19050">
            <a:solidFill>
              <a:schemeClr val="dk2"/>
            </a:solidFill>
            <a:prstDash val="solid"/>
            <a:round/>
            <a:headEnd len="med" w="med" type="none"/>
            <a:tailEnd len="med" w="med" type="none"/>
          </a:ln>
        </p:spPr>
      </p:cxnSp>
      <p:sp>
        <p:nvSpPr>
          <p:cNvPr id="1215" name="Google Shape;1215;p66"/>
          <p:cNvSpPr/>
          <p:nvPr/>
        </p:nvSpPr>
        <p:spPr>
          <a:xfrm>
            <a:off x="3782371" y="3087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208" name="Google Shape;1208;p66"/>
          <p:cNvSpPr/>
          <p:nvPr/>
        </p:nvSpPr>
        <p:spPr>
          <a:xfrm>
            <a:off x="3063275" y="3697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216" name="Google Shape;1216;p66"/>
          <p:cNvCxnSpPr>
            <a:stCxn id="1208" idx="0"/>
            <a:endCxn id="1215" idx="2"/>
          </p:cNvCxnSpPr>
          <p:nvPr/>
        </p:nvCxnSpPr>
        <p:spPr>
          <a:xfrm flipH="1" rot="10800000">
            <a:off x="3308525" y="3412775"/>
            <a:ext cx="719100" cy="285000"/>
          </a:xfrm>
          <a:prstGeom prst="straightConnector1">
            <a:avLst/>
          </a:prstGeom>
          <a:noFill/>
          <a:ln cap="flat" cmpd="sng" w="19050">
            <a:solidFill>
              <a:schemeClr val="dk2"/>
            </a:solidFill>
            <a:prstDash val="solid"/>
            <a:round/>
            <a:headEnd len="med" w="med" type="none"/>
            <a:tailEnd len="med" w="med" type="none"/>
          </a:ln>
        </p:spPr>
      </p:cxnSp>
      <p:cxnSp>
        <p:nvCxnSpPr>
          <p:cNvPr id="1217" name="Google Shape;1217;p66"/>
          <p:cNvCxnSpPr>
            <a:stCxn id="1215" idx="2"/>
            <a:endCxn id="1206" idx="0"/>
          </p:cNvCxnSpPr>
          <p:nvPr/>
        </p:nvCxnSpPr>
        <p:spPr>
          <a:xfrm>
            <a:off x="4027621" y="3412875"/>
            <a:ext cx="880800" cy="29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Real Name for Splitting Trees is “B Trees”</a:t>
            </a:r>
            <a:endParaRPr/>
          </a:p>
        </p:txBody>
      </p:sp>
      <p:sp>
        <p:nvSpPr>
          <p:cNvPr id="1223" name="Google Shape;1223;p6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Splitting tree is a better name, but I didn’t invent them, so we’re stuck with their real name: </a:t>
            </a:r>
            <a:r>
              <a:rPr b="1" lang="en"/>
              <a:t>B-trees</a:t>
            </a:r>
            <a:r>
              <a:rPr lang="en"/>
              <a:t>.</a:t>
            </a:r>
            <a:endParaRPr/>
          </a:p>
          <a:p>
            <a:pPr indent="-342900" lvl="0" marL="457200" rtl="0" algn="l">
              <a:spcBef>
                <a:spcPts val="600"/>
              </a:spcBef>
              <a:spcAft>
                <a:spcPts val="0"/>
              </a:spcAft>
              <a:buSzPts val="1800"/>
              <a:buChar char="●"/>
            </a:pPr>
            <a:r>
              <a:rPr lang="en"/>
              <a:t>B-trees of order L=3 (like we used today) are also called a 2-3-4 tree or a 2-4 tree. </a:t>
            </a:r>
            <a:endParaRPr/>
          </a:p>
          <a:p>
            <a:pPr indent="-342900" lvl="1" marL="914400" rtl="0" algn="l">
              <a:spcBef>
                <a:spcPts val="0"/>
              </a:spcBef>
              <a:spcAft>
                <a:spcPts val="0"/>
              </a:spcAft>
              <a:buSzPts val="1800"/>
              <a:buChar char="○"/>
            </a:pPr>
            <a:r>
              <a:rPr lang="en"/>
              <a:t>“2-3-4” refers to the number of children that a node can have, e.g. a 2-3-4 tree node may have 2, 3, or 4 children.</a:t>
            </a:r>
            <a:endParaRPr/>
          </a:p>
          <a:p>
            <a:pPr indent="-342900" lvl="0" marL="457200" rtl="0" algn="l">
              <a:spcBef>
                <a:spcPts val="0"/>
              </a:spcBef>
              <a:spcAft>
                <a:spcPts val="0"/>
              </a:spcAft>
              <a:buSzPts val="1800"/>
              <a:buChar char="●"/>
            </a:pPr>
            <a:r>
              <a:rPr lang="en"/>
              <a:t>B-trees of order L=2 are also called a 2-3 tree.</a:t>
            </a:r>
            <a:endParaRPr/>
          </a:p>
          <a:p>
            <a:pPr indent="0" lvl="0" marL="457200" rtl="0" algn="l">
              <a:spcBef>
                <a:spcPts val="600"/>
              </a:spcBef>
              <a:spcAft>
                <a:spcPts val="0"/>
              </a:spcAft>
              <a:buNone/>
            </a:pPr>
            <a:r>
              <a:t/>
            </a:r>
            <a:endParaRPr/>
          </a:p>
        </p:txBody>
      </p:sp>
      <p:sp>
        <p:nvSpPr>
          <p:cNvPr id="1224" name="Google Shape;1224;p67"/>
          <p:cNvSpPr txBox="1"/>
          <p:nvPr/>
        </p:nvSpPr>
        <p:spPr>
          <a:xfrm>
            <a:off x="474575" y="3397550"/>
            <a:ext cx="7824300" cy="2052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i="1" lang="en" sz="2000">
                <a:latin typeface="Calibri"/>
                <a:ea typeface="Calibri"/>
                <a:cs typeface="Calibri"/>
                <a:sym typeface="Calibri"/>
              </a:rPr>
              <a:t>The origin of "B-tree" has never been explained by the authors. As we shall see, "balanced," "broad," or "bushy" might apply. Others suggest that the "B" stands for Boeing. Because of his contributions, however, it seems appropriate to think of B-trees as "Bayer"-trees. </a:t>
            </a:r>
            <a:endParaRPr i="1" sz="2000">
              <a:latin typeface="Calibri"/>
              <a:ea typeface="Calibri"/>
              <a:cs typeface="Calibri"/>
              <a:sym typeface="Calibri"/>
            </a:endParaRPr>
          </a:p>
          <a:p>
            <a:pPr indent="457200" lvl="0" marL="2743200" rtl="0" algn="just">
              <a:spcBef>
                <a:spcPts val="0"/>
              </a:spcBef>
              <a:spcAft>
                <a:spcPts val="0"/>
              </a:spcAft>
              <a:buNone/>
            </a:pPr>
            <a:r>
              <a:rPr lang="en" sz="2000">
                <a:latin typeface="Calibri"/>
                <a:ea typeface="Calibri"/>
                <a:cs typeface="Calibri"/>
                <a:sym typeface="Calibri"/>
              </a:rPr>
              <a:t>- Douglas Corner (The Ubiquitous B-Tree)</a:t>
            </a:r>
            <a:r>
              <a:rPr i="1" lang="en" sz="2000">
                <a:latin typeface="Calibri"/>
                <a:ea typeface="Calibri"/>
                <a:cs typeface="Calibri"/>
                <a:sym typeface="Calibri"/>
              </a:rPr>
              <a:t> </a:t>
            </a:r>
            <a:endParaRPr i="1"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3">
                                            <p:txEl>
                                              <p:pRg end="0" st="0"/>
                                            </p:txEl>
                                          </p:spTgt>
                                        </p:tgtEl>
                                        <p:attrNameLst>
                                          <p:attrName>style.visibility</p:attrName>
                                        </p:attrNameLst>
                                      </p:cBhvr>
                                      <p:to>
                                        <p:strVal val="visible"/>
                                      </p:to>
                                    </p:set>
                                    <p:animEffect filter="fade" transition="in">
                                      <p:cBhvr>
                                        <p:cTn dur="1"/>
                                        <p:tgtEl>
                                          <p:spTgt spid="1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3">
                                            <p:txEl>
                                              <p:pRg end="1" st="1"/>
                                            </p:txEl>
                                          </p:spTgt>
                                        </p:tgtEl>
                                        <p:attrNameLst>
                                          <p:attrName>style.visibility</p:attrName>
                                        </p:attrNameLst>
                                      </p:cBhvr>
                                      <p:to>
                                        <p:strVal val="visible"/>
                                      </p:to>
                                    </p:set>
                                    <p:animEffect filter="fade" transition="in">
                                      <p:cBhvr>
                                        <p:cTn dur="1"/>
                                        <p:tgtEl>
                                          <p:spTgt spid="1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3">
                                            <p:txEl>
                                              <p:pRg end="2" st="2"/>
                                            </p:txEl>
                                          </p:spTgt>
                                        </p:tgtEl>
                                        <p:attrNameLst>
                                          <p:attrName>style.visibility</p:attrName>
                                        </p:attrNameLst>
                                      </p:cBhvr>
                                      <p:to>
                                        <p:strVal val="visible"/>
                                      </p:to>
                                    </p:set>
                                    <p:animEffect filter="fade" transition="in">
                                      <p:cBhvr>
                                        <p:cTn dur="1"/>
                                        <p:tgtEl>
                                          <p:spTgt spid="1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3">
                                            <p:txEl>
                                              <p:pRg end="3" st="3"/>
                                            </p:txEl>
                                          </p:spTgt>
                                        </p:tgtEl>
                                        <p:attrNameLst>
                                          <p:attrName>style.visibility</p:attrName>
                                        </p:attrNameLst>
                                      </p:cBhvr>
                                      <p:to>
                                        <p:strVal val="visible"/>
                                      </p:to>
                                    </p:set>
                                    <p:animEffect filter="fade" transition="in">
                                      <p:cBhvr>
                                        <p:cTn dur="1"/>
                                        <p:tgtEl>
                                          <p:spTgt spid="1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3">
                                            <p:txEl>
                                              <p:pRg end="4" st="4"/>
                                            </p:txEl>
                                          </p:spTgt>
                                        </p:tgtEl>
                                        <p:attrNameLst>
                                          <p:attrName>style.visibility</p:attrName>
                                        </p:attrNameLst>
                                      </p:cBhvr>
                                      <p:to>
                                        <p:strVal val="visible"/>
                                      </p:to>
                                    </p:set>
                                    <p:animEffect filter="fade" transition="in">
                                      <p:cBhvr>
                                        <p:cTn dur="1"/>
                                        <p:tgtEl>
                                          <p:spTgt spid="1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gtEl>
                                        <p:attrNameLst>
                                          <p:attrName>style.visibility</p:attrName>
                                        </p:attrNameLst>
                                      </p:cBhvr>
                                      <p:to>
                                        <p:strVal val="visible"/>
                                      </p:to>
                                    </p:set>
                                    <p:animEffect filter="fade" transition="in">
                                      <p:cBhvr>
                                        <p:cTn dur="1"/>
                                        <p:tgtEl>
                                          <p:spTgt spid="1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note on Terminology</a:t>
            </a:r>
            <a:endParaRPr/>
          </a:p>
        </p:txBody>
      </p:sp>
      <p:sp>
        <p:nvSpPr>
          <p:cNvPr id="1230" name="Google Shape;1230;p6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B-Trees are most popular in two specific contexts:</a:t>
            </a:r>
            <a:endParaRPr/>
          </a:p>
          <a:p>
            <a:pPr indent="-342900" lvl="0" marL="457200" rtl="0" algn="l">
              <a:spcBef>
                <a:spcPts val="600"/>
              </a:spcBef>
              <a:spcAft>
                <a:spcPts val="0"/>
              </a:spcAft>
              <a:buSzPts val="1800"/>
              <a:buChar char="●"/>
            </a:pPr>
            <a:r>
              <a:rPr lang="en"/>
              <a:t>Small L (L=2 or L=3):</a:t>
            </a:r>
            <a:endParaRPr/>
          </a:p>
          <a:p>
            <a:pPr indent="-342900" lvl="1" marL="914400" rtl="0" algn="l">
              <a:spcBef>
                <a:spcPts val="0"/>
              </a:spcBef>
              <a:spcAft>
                <a:spcPts val="0"/>
              </a:spcAft>
              <a:buSzPts val="1800"/>
              <a:buChar char="○"/>
            </a:pPr>
            <a:r>
              <a:rPr lang="en"/>
              <a:t>Used as a conceptually simple balanced search tree (as today).</a:t>
            </a:r>
            <a:endParaRPr/>
          </a:p>
          <a:p>
            <a:pPr indent="-342900" lvl="0" marL="457200" rtl="0" algn="l">
              <a:spcBef>
                <a:spcPts val="0"/>
              </a:spcBef>
              <a:spcAft>
                <a:spcPts val="0"/>
              </a:spcAft>
              <a:buSzPts val="1800"/>
              <a:buChar char="●"/>
            </a:pPr>
            <a:r>
              <a:rPr lang="en"/>
              <a:t>L is very large (say thousands).</a:t>
            </a:r>
            <a:endParaRPr/>
          </a:p>
          <a:p>
            <a:pPr indent="-342900" lvl="1" marL="914400" rtl="0" algn="l">
              <a:spcBef>
                <a:spcPts val="0"/>
              </a:spcBef>
              <a:spcAft>
                <a:spcPts val="0"/>
              </a:spcAft>
              <a:buSzPts val="1800"/>
              <a:buChar char="○"/>
            </a:pPr>
            <a:r>
              <a:rPr lang="en"/>
              <a:t>Used in practice for databases and filesystems (i.e. systems with very large records).</a:t>
            </a:r>
            <a:endParaRPr/>
          </a:p>
        </p:txBody>
      </p:sp>
      <p:sp>
        <p:nvSpPr>
          <p:cNvPr id="1231" name="Google Shape;1231;p68"/>
          <p:cNvSpPr txBox="1"/>
          <p:nvPr/>
        </p:nvSpPr>
        <p:spPr>
          <a:xfrm>
            <a:off x="259350" y="4251000"/>
            <a:ext cx="28698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2-3-4 a.k.a. 2-4 Tree (L=3):</a:t>
            </a:r>
            <a:br>
              <a:rPr lang="en"/>
            </a:br>
            <a:r>
              <a:rPr lang="en"/>
              <a:t>Max 3 items per node.</a:t>
            </a:r>
            <a:endParaRPr/>
          </a:p>
          <a:p>
            <a:pPr indent="0" lvl="0" marL="0" rtl="0" algn="l">
              <a:spcBef>
                <a:spcPts val="0"/>
              </a:spcBef>
              <a:spcAft>
                <a:spcPts val="0"/>
              </a:spcAft>
              <a:buNone/>
            </a:pPr>
            <a:r>
              <a:rPr lang="en"/>
              <a:t>Max 4 non-null children per node.</a:t>
            </a:r>
            <a:endParaRPr/>
          </a:p>
        </p:txBody>
      </p:sp>
      <p:grpSp>
        <p:nvGrpSpPr>
          <p:cNvPr id="1232" name="Google Shape;1232;p68"/>
          <p:cNvGrpSpPr/>
          <p:nvPr/>
        </p:nvGrpSpPr>
        <p:grpSpPr>
          <a:xfrm>
            <a:off x="343002" y="2839900"/>
            <a:ext cx="4226323" cy="1466060"/>
            <a:chOff x="3263027" y="3006650"/>
            <a:chExt cx="4226323" cy="1466060"/>
          </a:xfrm>
        </p:grpSpPr>
        <p:sp>
          <p:nvSpPr>
            <p:cNvPr id="1233" name="Google Shape;1233;p68"/>
            <p:cNvSpPr/>
            <p:nvPr/>
          </p:nvSpPr>
          <p:spPr>
            <a:xfrm>
              <a:off x="5893950" y="3603400"/>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 w</a:t>
              </a:r>
              <a:endParaRPr sz="1800"/>
            </a:p>
          </p:txBody>
        </p:sp>
        <p:sp>
          <p:nvSpPr>
            <p:cNvPr id="1234" name="Google Shape;1234;p68"/>
            <p:cNvSpPr/>
            <p:nvPr/>
          </p:nvSpPr>
          <p:spPr>
            <a:xfrm>
              <a:off x="5472238"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1235" name="Google Shape;1235;p68"/>
            <p:cNvCxnSpPr>
              <a:stCxn id="1234" idx="0"/>
            </p:cNvCxnSpPr>
            <p:nvPr/>
          </p:nvCxnSpPr>
          <p:spPr>
            <a:xfrm flipH="1" rot="10800000">
              <a:off x="5655538" y="3936910"/>
              <a:ext cx="313500" cy="210900"/>
            </a:xfrm>
            <a:prstGeom prst="straightConnector1">
              <a:avLst/>
            </a:prstGeom>
            <a:noFill/>
            <a:ln cap="flat" cmpd="sng" w="19050">
              <a:solidFill>
                <a:srgbClr val="666666"/>
              </a:solidFill>
              <a:prstDash val="solid"/>
              <a:round/>
              <a:headEnd len="med" w="med" type="none"/>
              <a:tailEnd len="med" w="med" type="none"/>
            </a:ln>
          </p:spPr>
        </p:cxnSp>
        <p:sp>
          <p:nvSpPr>
            <p:cNvPr id="1236" name="Google Shape;1236;p68"/>
            <p:cNvSpPr/>
            <p:nvPr/>
          </p:nvSpPr>
          <p:spPr>
            <a:xfrm>
              <a:off x="6871051" y="4147810"/>
              <a:ext cx="61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 z</a:t>
              </a:r>
              <a:endParaRPr sz="1800"/>
            </a:p>
          </p:txBody>
        </p:sp>
        <p:cxnSp>
          <p:nvCxnSpPr>
            <p:cNvPr id="1237" name="Google Shape;1237;p68"/>
            <p:cNvCxnSpPr>
              <a:stCxn id="1236" idx="0"/>
            </p:cNvCxnSpPr>
            <p:nvPr/>
          </p:nvCxnSpPr>
          <p:spPr>
            <a:xfrm rot="10800000">
              <a:off x="6745201" y="3936910"/>
              <a:ext cx="435000" cy="210900"/>
            </a:xfrm>
            <a:prstGeom prst="straightConnector1">
              <a:avLst/>
            </a:prstGeom>
            <a:noFill/>
            <a:ln cap="flat" cmpd="sng" w="19050">
              <a:solidFill>
                <a:schemeClr val="dk2"/>
              </a:solidFill>
              <a:prstDash val="solid"/>
              <a:round/>
              <a:headEnd len="med" w="med" type="none"/>
              <a:tailEnd len="med" w="med" type="none"/>
            </a:ln>
          </p:spPr>
        </p:cxnSp>
        <p:sp>
          <p:nvSpPr>
            <p:cNvPr id="1238" name="Google Shape;1238;p68"/>
            <p:cNvSpPr/>
            <p:nvPr/>
          </p:nvSpPr>
          <p:spPr>
            <a:xfrm>
              <a:off x="5986107"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1239" name="Google Shape;1239;p68"/>
            <p:cNvCxnSpPr>
              <a:stCxn id="1238" idx="0"/>
            </p:cNvCxnSpPr>
            <p:nvPr/>
          </p:nvCxnSpPr>
          <p:spPr>
            <a:xfrm flipH="1" rot="10800000">
              <a:off x="6169407" y="3936910"/>
              <a:ext cx="39600" cy="210900"/>
            </a:xfrm>
            <a:prstGeom prst="straightConnector1">
              <a:avLst/>
            </a:prstGeom>
            <a:noFill/>
            <a:ln cap="flat" cmpd="sng" w="19050">
              <a:solidFill>
                <a:schemeClr val="dk2"/>
              </a:solidFill>
              <a:prstDash val="solid"/>
              <a:round/>
              <a:headEnd len="med" w="med" type="none"/>
              <a:tailEnd len="med" w="med" type="none"/>
            </a:ln>
          </p:spPr>
        </p:cxnSp>
        <p:grpSp>
          <p:nvGrpSpPr>
            <p:cNvPr id="1240" name="Google Shape;1240;p68"/>
            <p:cNvGrpSpPr/>
            <p:nvPr/>
          </p:nvGrpSpPr>
          <p:grpSpPr>
            <a:xfrm>
              <a:off x="4562671" y="3580225"/>
              <a:ext cx="838008" cy="892485"/>
              <a:chOff x="6010471" y="4037425"/>
              <a:chExt cx="838008" cy="892485"/>
            </a:xfrm>
          </p:grpSpPr>
          <p:sp>
            <p:nvSpPr>
              <p:cNvPr id="1241" name="Google Shape;1241;p68"/>
              <p:cNvSpPr/>
              <p:nvPr/>
            </p:nvSpPr>
            <p:spPr>
              <a:xfrm>
                <a:off x="6010471" y="4605010"/>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cxnSp>
            <p:nvCxnSpPr>
              <p:cNvPr id="1242" name="Google Shape;1242;p68"/>
              <p:cNvCxnSpPr>
                <a:stCxn id="1241" idx="0"/>
                <a:endCxn id="1243" idx="2"/>
              </p:cNvCxnSpPr>
              <p:nvPr/>
            </p:nvCxnSpPr>
            <p:spPr>
              <a:xfrm flipH="1" rot="10800000">
                <a:off x="6168871" y="4362310"/>
                <a:ext cx="279600" cy="242700"/>
              </a:xfrm>
              <a:prstGeom prst="straightConnector1">
                <a:avLst/>
              </a:prstGeom>
              <a:noFill/>
              <a:ln cap="flat" cmpd="sng" w="19050">
                <a:solidFill>
                  <a:srgbClr val="666666"/>
                </a:solidFill>
                <a:prstDash val="solid"/>
                <a:round/>
                <a:headEnd len="med" w="med" type="none"/>
                <a:tailEnd len="med" w="med" type="none"/>
              </a:ln>
            </p:spPr>
          </p:cxnSp>
          <p:sp>
            <p:nvSpPr>
              <p:cNvPr id="1244" name="Google Shape;1244;p68"/>
              <p:cNvSpPr/>
              <p:nvPr/>
            </p:nvSpPr>
            <p:spPr>
              <a:xfrm>
                <a:off x="6481879"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245" name="Google Shape;1245;p68"/>
              <p:cNvCxnSpPr>
                <a:stCxn id="1243" idx="2"/>
                <a:endCxn id="1244" idx="0"/>
              </p:cNvCxnSpPr>
              <p:nvPr/>
            </p:nvCxnSpPr>
            <p:spPr>
              <a:xfrm>
                <a:off x="6448483" y="4362325"/>
                <a:ext cx="216600" cy="242700"/>
              </a:xfrm>
              <a:prstGeom prst="straightConnector1">
                <a:avLst/>
              </a:prstGeom>
              <a:noFill/>
              <a:ln cap="flat" cmpd="sng" w="19050">
                <a:solidFill>
                  <a:srgbClr val="666666"/>
                </a:solidFill>
                <a:prstDash val="solid"/>
                <a:round/>
                <a:headEnd len="med" w="med" type="none"/>
                <a:tailEnd len="med" w="med" type="none"/>
              </a:ln>
            </p:spPr>
          </p:cxnSp>
          <p:sp>
            <p:nvSpPr>
              <p:cNvPr id="1243" name="Google Shape;1243;p68"/>
              <p:cNvSpPr/>
              <p:nvPr/>
            </p:nvSpPr>
            <p:spPr>
              <a:xfrm>
                <a:off x="6279433" y="403742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grpSp>
        <p:grpSp>
          <p:nvGrpSpPr>
            <p:cNvPr id="1246" name="Google Shape;1246;p68"/>
            <p:cNvGrpSpPr/>
            <p:nvPr/>
          </p:nvGrpSpPr>
          <p:grpSpPr>
            <a:xfrm>
              <a:off x="3263027" y="3006650"/>
              <a:ext cx="3049872" cy="1466060"/>
              <a:chOff x="4710827" y="3463850"/>
              <a:chExt cx="3049872" cy="1466060"/>
            </a:xfrm>
          </p:grpSpPr>
          <p:grpSp>
            <p:nvGrpSpPr>
              <p:cNvPr id="1247" name="Google Shape;1247;p68"/>
              <p:cNvGrpSpPr/>
              <p:nvPr/>
            </p:nvGrpSpPr>
            <p:grpSpPr>
              <a:xfrm>
                <a:off x="4710827" y="3463850"/>
                <a:ext cx="2059446" cy="1466060"/>
                <a:chOff x="4710827" y="3463850"/>
                <a:chExt cx="2059446" cy="1466060"/>
              </a:xfrm>
            </p:grpSpPr>
            <p:sp>
              <p:nvSpPr>
                <p:cNvPr id="1248" name="Google Shape;1248;p68"/>
                <p:cNvSpPr/>
                <p:nvPr/>
              </p:nvSpPr>
              <p:spPr>
                <a:xfrm>
                  <a:off x="5048916" y="4060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249" name="Google Shape;1249;p68"/>
                <p:cNvSpPr/>
                <p:nvPr/>
              </p:nvSpPr>
              <p:spPr>
                <a:xfrm>
                  <a:off x="4710827"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250" name="Google Shape;1250;p68"/>
                <p:cNvSpPr/>
                <p:nvPr/>
              </p:nvSpPr>
              <p:spPr>
                <a:xfrm>
                  <a:off x="5388104"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251" name="Google Shape;1251;p68"/>
                <p:cNvCxnSpPr>
                  <a:stCxn id="1249" idx="0"/>
                  <a:endCxn id="1248" idx="2"/>
                </p:cNvCxnSpPr>
                <p:nvPr/>
              </p:nvCxnSpPr>
              <p:spPr>
                <a:xfrm flipH="1" rot="10800000">
                  <a:off x="4956077" y="4385410"/>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1252" name="Google Shape;1252;p68"/>
                <p:cNvCxnSpPr>
                  <a:stCxn id="1250" idx="0"/>
                  <a:endCxn id="1248" idx="2"/>
                </p:cNvCxnSpPr>
                <p:nvPr/>
              </p:nvCxnSpPr>
              <p:spPr>
                <a:xfrm rot="10800000">
                  <a:off x="5294054" y="4385410"/>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1253" name="Google Shape;1253;p68"/>
                <p:cNvSpPr/>
                <p:nvPr/>
              </p:nvSpPr>
              <p:spPr>
                <a:xfrm>
                  <a:off x="6134273" y="3463850"/>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1254" name="Google Shape;1254;p68"/>
                <p:cNvCxnSpPr>
                  <a:endCxn id="1248" idx="0"/>
                </p:cNvCxnSpPr>
                <p:nvPr/>
              </p:nvCxnSpPr>
              <p:spPr>
                <a:xfrm flipH="1">
                  <a:off x="5294166" y="3789675"/>
                  <a:ext cx="907200" cy="270900"/>
                </a:xfrm>
                <a:prstGeom prst="straightConnector1">
                  <a:avLst/>
                </a:prstGeom>
                <a:noFill/>
                <a:ln cap="flat" cmpd="sng" w="19050">
                  <a:solidFill>
                    <a:srgbClr val="666666"/>
                  </a:solidFill>
                  <a:prstDash val="solid"/>
                  <a:round/>
                  <a:headEnd len="med" w="med" type="none"/>
                  <a:tailEnd len="med" w="med" type="none"/>
                </a:ln>
              </p:spPr>
            </p:cxnSp>
          </p:grpSp>
          <p:cxnSp>
            <p:nvCxnSpPr>
              <p:cNvPr id="1255" name="Google Shape;1255;p68"/>
              <p:cNvCxnSpPr>
                <a:endCxn id="1233" idx="0"/>
              </p:cNvCxnSpPr>
              <p:nvPr/>
            </p:nvCxnSpPr>
            <p:spPr>
              <a:xfrm>
                <a:off x="6723600" y="3789700"/>
                <a:ext cx="1037100" cy="270900"/>
              </a:xfrm>
              <a:prstGeom prst="straightConnector1">
                <a:avLst/>
              </a:prstGeom>
              <a:noFill/>
              <a:ln cap="flat" cmpd="sng" w="19050">
                <a:solidFill>
                  <a:srgbClr val="666666"/>
                </a:solidFill>
                <a:prstDash val="solid"/>
                <a:round/>
                <a:headEnd len="med" w="med" type="none"/>
                <a:tailEnd len="med" w="med" type="none"/>
              </a:ln>
            </p:spPr>
          </p:cxnSp>
          <p:cxnSp>
            <p:nvCxnSpPr>
              <p:cNvPr id="1256" name="Google Shape;1256;p68"/>
              <p:cNvCxnSpPr>
                <a:stCxn id="1243" idx="0"/>
                <a:endCxn id="1253" idx="2"/>
              </p:cNvCxnSpPr>
              <p:nvPr/>
            </p:nvCxnSpPr>
            <p:spPr>
              <a:xfrm flipH="1" rot="10800000">
                <a:off x="6448483" y="3788725"/>
                <a:ext cx="3900" cy="248700"/>
              </a:xfrm>
              <a:prstGeom prst="straightConnector1">
                <a:avLst/>
              </a:prstGeom>
              <a:noFill/>
              <a:ln cap="flat" cmpd="sng" w="19050">
                <a:solidFill>
                  <a:schemeClr val="dk2"/>
                </a:solidFill>
                <a:prstDash val="solid"/>
                <a:round/>
                <a:headEnd len="med" w="med" type="none"/>
                <a:tailEnd len="med" w="med" type="none"/>
              </a:ln>
            </p:spPr>
          </p:cxnSp>
        </p:grpSp>
        <p:sp>
          <p:nvSpPr>
            <p:cNvPr id="1257" name="Google Shape;1257;p68"/>
            <p:cNvSpPr/>
            <p:nvPr/>
          </p:nvSpPr>
          <p:spPr>
            <a:xfrm>
              <a:off x="6446782"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258" name="Google Shape;1258;p68"/>
            <p:cNvCxnSpPr>
              <a:stCxn id="1257" idx="0"/>
            </p:cNvCxnSpPr>
            <p:nvPr/>
          </p:nvCxnSpPr>
          <p:spPr>
            <a:xfrm rot="10800000">
              <a:off x="6462982" y="3936910"/>
              <a:ext cx="167100" cy="210900"/>
            </a:xfrm>
            <a:prstGeom prst="straightConnector1">
              <a:avLst/>
            </a:prstGeom>
            <a:noFill/>
            <a:ln cap="flat" cmpd="sng" w="19050">
              <a:solidFill>
                <a:schemeClr val="dk2"/>
              </a:solidFill>
              <a:prstDash val="solid"/>
              <a:round/>
              <a:headEnd len="med" w="med" type="none"/>
              <a:tailEnd len="med" w="med" type="none"/>
            </a:ln>
          </p:spPr>
        </p:cxnSp>
      </p:grpSp>
      <p:sp>
        <p:nvSpPr>
          <p:cNvPr id="1259" name="Google Shape;1259;p68"/>
          <p:cNvSpPr txBox="1"/>
          <p:nvPr/>
        </p:nvSpPr>
        <p:spPr>
          <a:xfrm>
            <a:off x="5013598" y="4251000"/>
            <a:ext cx="28698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 Tree (L=2):</a:t>
            </a:r>
            <a:br>
              <a:rPr lang="en"/>
            </a:br>
            <a:r>
              <a:rPr lang="en"/>
              <a:t>Max 2 items per node.</a:t>
            </a:r>
            <a:endParaRPr/>
          </a:p>
          <a:p>
            <a:pPr indent="0" lvl="0" marL="0" rtl="0" algn="l">
              <a:spcBef>
                <a:spcPts val="0"/>
              </a:spcBef>
              <a:spcAft>
                <a:spcPts val="0"/>
              </a:spcAft>
              <a:buNone/>
            </a:pPr>
            <a:r>
              <a:rPr lang="en"/>
              <a:t>Max 3 non-null children per node.</a:t>
            </a:r>
            <a:endParaRPr/>
          </a:p>
        </p:txBody>
      </p:sp>
      <p:grpSp>
        <p:nvGrpSpPr>
          <p:cNvPr id="1260" name="Google Shape;1260;p68"/>
          <p:cNvGrpSpPr/>
          <p:nvPr/>
        </p:nvGrpSpPr>
        <p:grpSpPr>
          <a:xfrm>
            <a:off x="5097251" y="2839900"/>
            <a:ext cx="3702754" cy="1466060"/>
            <a:chOff x="3263027" y="3006650"/>
            <a:chExt cx="3702754" cy="1466060"/>
          </a:xfrm>
        </p:grpSpPr>
        <p:sp>
          <p:nvSpPr>
            <p:cNvPr id="1261" name="Google Shape;1261;p68"/>
            <p:cNvSpPr/>
            <p:nvPr/>
          </p:nvSpPr>
          <p:spPr>
            <a:xfrm>
              <a:off x="5893950" y="3603400"/>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a:t>
              </a:r>
              <a:endParaRPr sz="1800"/>
            </a:p>
          </p:txBody>
        </p:sp>
        <p:sp>
          <p:nvSpPr>
            <p:cNvPr id="1262" name="Google Shape;1262;p68"/>
            <p:cNvSpPr/>
            <p:nvPr/>
          </p:nvSpPr>
          <p:spPr>
            <a:xfrm>
              <a:off x="5587678"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1263" name="Google Shape;1263;p68"/>
            <p:cNvCxnSpPr>
              <a:stCxn id="1262" idx="0"/>
            </p:cNvCxnSpPr>
            <p:nvPr/>
          </p:nvCxnSpPr>
          <p:spPr>
            <a:xfrm flipH="1" rot="10800000">
              <a:off x="5770978" y="3936910"/>
              <a:ext cx="313500" cy="210900"/>
            </a:xfrm>
            <a:prstGeom prst="straightConnector1">
              <a:avLst/>
            </a:prstGeom>
            <a:noFill/>
            <a:ln cap="flat" cmpd="sng" w="19050">
              <a:solidFill>
                <a:srgbClr val="666666"/>
              </a:solidFill>
              <a:prstDash val="solid"/>
              <a:round/>
              <a:headEnd len="med" w="med" type="none"/>
              <a:tailEnd len="med" w="med" type="none"/>
            </a:ln>
          </p:spPr>
        </p:cxnSp>
        <p:sp>
          <p:nvSpPr>
            <p:cNvPr id="1264" name="Google Shape;1264;p68"/>
            <p:cNvSpPr/>
            <p:nvPr/>
          </p:nvSpPr>
          <p:spPr>
            <a:xfrm>
              <a:off x="6125680"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1265" name="Google Shape;1265;p68"/>
            <p:cNvCxnSpPr>
              <a:stCxn id="1264" idx="0"/>
              <a:endCxn id="1261" idx="2"/>
            </p:cNvCxnSpPr>
            <p:nvPr/>
          </p:nvCxnSpPr>
          <p:spPr>
            <a:xfrm flipH="1" rot="10800000">
              <a:off x="6308980" y="3928210"/>
              <a:ext cx="3900" cy="219600"/>
            </a:xfrm>
            <a:prstGeom prst="straightConnector1">
              <a:avLst/>
            </a:prstGeom>
            <a:noFill/>
            <a:ln cap="flat" cmpd="sng" w="19050">
              <a:solidFill>
                <a:schemeClr val="dk2"/>
              </a:solidFill>
              <a:prstDash val="solid"/>
              <a:round/>
              <a:headEnd len="med" w="med" type="none"/>
              <a:tailEnd len="med" w="med" type="none"/>
            </a:ln>
          </p:spPr>
        </p:cxnSp>
        <p:grpSp>
          <p:nvGrpSpPr>
            <p:cNvPr id="1266" name="Google Shape;1266;p68"/>
            <p:cNvGrpSpPr/>
            <p:nvPr/>
          </p:nvGrpSpPr>
          <p:grpSpPr>
            <a:xfrm>
              <a:off x="4562671" y="3580225"/>
              <a:ext cx="838008" cy="892485"/>
              <a:chOff x="6010471" y="4037425"/>
              <a:chExt cx="838008" cy="892485"/>
            </a:xfrm>
          </p:grpSpPr>
          <p:sp>
            <p:nvSpPr>
              <p:cNvPr id="1267" name="Google Shape;1267;p68"/>
              <p:cNvSpPr/>
              <p:nvPr/>
            </p:nvSpPr>
            <p:spPr>
              <a:xfrm>
                <a:off x="6010471" y="4605010"/>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cxnSp>
            <p:nvCxnSpPr>
              <p:cNvPr id="1268" name="Google Shape;1268;p68"/>
              <p:cNvCxnSpPr>
                <a:stCxn id="1267" idx="0"/>
                <a:endCxn id="1269" idx="2"/>
              </p:cNvCxnSpPr>
              <p:nvPr/>
            </p:nvCxnSpPr>
            <p:spPr>
              <a:xfrm flipH="1" rot="10800000">
                <a:off x="6168871" y="4362310"/>
                <a:ext cx="279600" cy="242700"/>
              </a:xfrm>
              <a:prstGeom prst="straightConnector1">
                <a:avLst/>
              </a:prstGeom>
              <a:noFill/>
              <a:ln cap="flat" cmpd="sng" w="19050">
                <a:solidFill>
                  <a:srgbClr val="666666"/>
                </a:solidFill>
                <a:prstDash val="solid"/>
                <a:round/>
                <a:headEnd len="med" w="med" type="none"/>
                <a:tailEnd len="med" w="med" type="none"/>
              </a:ln>
            </p:spPr>
          </p:cxnSp>
          <p:sp>
            <p:nvSpPr>
              <p:cNvPr id="1270" name="Google Shape;1270;p68"/>
              <p:cNvSpPr/>
              <p:nvPr/>
            </p:nvSpPr>
            <p:spPr>
              <a:xfrm>
                <a:off x="6481879"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271" name="Google Shape;1271;p68"/>
              <p:cNvCxnSpPr>
                <a:stCxn id="1269" idx="2"/>
                <a:endCxn id="1270" idx="0"/>
              </p:cNvCxnSpPr>
              <p:nvPr/>
            </p:nvCxnSpPr>
            <p:spPr>
              <a:xfrm>
                <a:off x="6448483" y="4362325"/>
                <a:ext cx="216600" cy="242700"/>
              </a:xfrm>
              <a:prstGeom prst="straightConnector1">
                <a:avLst/>
              </a:prstGeom>
              <a:noFill/>
              <a:ln cap="flat" cmpd="sng" w="19050">
                <a:solidFill>
                  <a:srgbClr val="666666"/>
                </a:solidFill>
                <a:prstDash val="solid"/>
                <a:round/>
                <a:headEnd len="med" w="med" type="none"/>
                <a:tailEnd len="med" w="med" type="none"/>
              </a:ln>
            </p:spPr>
          </p:cxnSp>
          <p:sp>
            <p:nvSpPr>
              <p:cNvPr id="1269" name="Google Shape;1269;p68"/>
              <p:cNvSpPr/>
              <p:nvPr/>
            </p:nvSpPr>
            <p:spPr>
              <a:xfrm>
                <a:off x="6279433" y="403742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grpSp>
        <p:grpSp>
          <p:nvGrpSpPr>
            <p:cNvPr id="1272" name="Google Shape;1272;p68"/>
            <p:cNvGrpSpPr/>
            <p:nvPr/>
          </p:nvGrpSpPr>
          <p:grpSpPr>
            <a:xfrm>
              <a:off x="3263027" y="3006650"/>
              <a:ext cx="3049872" cy="1466060"/>
              <a:chOff x="4710827" y="3463850"/>
              <a:chExt cx="3049872" cy="1466060"/>
            </a:xfrm>
          </p:grpSpPr>
          <p:grpSp>
            <p:nvGrpSpPr>
              <p:cNvPr id="1273" name="Google Shape;1273;p68"/>
              <p:cNvGrpSpPr/>
              <p:nvPr/>
            </p:nvGrpSpPr>
            <p:grpSpPr>
              <a:xfrm>
                <a:off x="4710827" y="3463850"/>
                <a:ext cx="2059446" cy="1466060"/>
                <a:chOff x="4710827" y="3463850"/>
                <a:chExt cx="2059446" cy="1466060"/>
              </a:xfrm>
            </p:grpSpPr>
            <p:sp>
              <p:nvSpPr>
                <p:cNvPr id="1274" name="Google Shape;1274;p68"/>
                <p:cNvSpPr/>
                <p:nvPr/>
              </p:nvSpPr>
              <p:spPr>
                <a:xfrm>
                  <a:off x="5048916" y="4060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275" name="Google Shape;1275;p68"/>
                <p:cNvSpPr/>
                <p:nvPr/>
              </p:nvSpPr>
              <p:spPr>
                <a:xfrm>
                  <a:off x="4710827"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276" name="Google Shape;1276;p68"/>
                <p:cNvSpPr/>
                <p:nvPr/>
              </p:nvSpPr>
              <p:spPr>
                <a:xfrm>
                  <a:off x="5388104"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277" name="Google Shape;1277;p68"/>
                <p:cNvCxnSpPr>
                  <a:stCxn id="1275" idx="0"/>
                  <a:endCxn id="1274" idx="2"/>
                </p:cNvCxnSpPr>
                <p:nvPr/>
              </p:nvCxnSpPr>
              <p:spPr>
                <a:xfrm flipH="1" rot="10800000">
                  <a:off x="4956077" y="4385410"/>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1278" name="Google Shape;1278;p68"/>
                <p:cNvCxnSpPr>
                  <a:stCxn id="1276" idx="0"/>
                  <a:endCxn id="1274" idx="2"/>
                </p:cNvCxnSpPr>
                <p:nvPr/>
              </p:nvCxnSpPr>
              <p:spPr>
                <a:xfrm rot="10800000">
                  <a:off x="5294054" y="4385410"/>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1279" name="Google Shape;1279;p68"/>
                <p:cNvSpPr/>
                <p:nvPr/>
              </p:nvSpPr>
              <p:spPr>
                <a:xfrm>
                  <a:off x="6134273" y="3463850"/>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1280" name="Google Shape;1280;p68"/>
                <p:cNvCxnSpPr>
                  <a:endCxn id="1274" idx="0"/>
                </p:cNvCxnSpPr>
                <p:nvPr/>
              </p:nvCxnSpPr>
              <p:spPr>
                <a:xfrm flipH="1">
                  <a:off x="5294166" y="3789675"/>
                  <a:ext cx="907200" cy="270900"/>
                </a:xfrm>
                <a:prstGeom prst="straightConnector1">
                  <a:avLst/>
                </a:prstGeom>
                <a:noFill/>
                <a:ln cap="flat" cmpd="sng" w="19050">
                  <a:solidFill>
                    <a:srgbClr val="666666"/>
                  </a:solidFill>
                  <a:prstDash val="solid"/>
                  <a:round/>
                  <a:headEnd len="med" w="med" type="none"/>
                  <a:tailEnd len="med" w="med" type="none"/>
                </a:ln>
              </p:spPr>
            </p:cxnSp>
          </p:grpSp>
          <p:cxnSp>
            <p:nvCxnSpPr>
              <p:cNvPr id="1281" name="Google Shape;1281;p68"/>
              <p:cNvCxnSpPr>
                <a:endCxn id="1261" idx="0"/>
              </p:cNvCxnSpPr>
              <p:nvPr/>
            </p:nvCxnSpPr>
            <p:spPr>
              <a:xfrm>
                <a:off x="6723600" y="3789700"/>
                <a:ext cx="1037100" cy="270900"/>
              </a:xfrm>
              <a:prstGeom prst="straightConnector1">
                <a:avLst/>
              </a:prstGeom>
              <a:noFill/>
              <a:ln cap="flat" cmpd="sng" w="19050">
                <a:solidFill>
                  <a:srgbClr val="666666"/>
                </a:solidFill>
                <a:prstDash val="solid"/>
                <a:round/>
                <a:headEnd len="med" w="med" type="none"/>
                <a:tailEnd len="med" w="med" type="none"/>
              </a:ln>
            </p:spPr>
          </p:cxnSp>
          <p:cxnSp>
            <p:nvCxnSpPr>
              <p:cNvPr id="1282" name="Google Shape;1282;p68"/>
              <p:cNvCxnSpPr>
                <a:stCxn id="1269" idx="0"/>
                <a:endCxn id="1279" idx="2"/>
              </p:cNvCxnSpPr>
              <p:nvPr/>
            </p:nvCxnSpPr>
            <p:spPr>
              <a:xfrm flipH="1" rot="10800000">
                <a:off x="6448483" y="3788725"/>
                <a:ext cx="3900" cy="248700"/>
              </a:xfrm>
              <a:prstGeom prst="straightConnector1">
                <a:avLst/>
              </a:prstGeom>
              <a:noFill/>
              <a:ln cap="flat" cmpd="sng" w="19050">
                <a:solidFill>
                  <a:schemeClr val="dk2"/>
                </a:solidFill>
                <a:prstDash val="solid"/>
                <a:round/>
                <a:headEnd len="med" w="med" type="none"/>
                <a:tailEnd len="med" w="med" type="none"/>
              </a:ln>
            </p:spPr>
          </p:cxnSp>
        </p:grpSp>
        <p:sp>
          <p:nvSpPr>
            <p:cNvPr id="1283" name="Google Shape;1283;p68"/>
            <p:cNvSpPr/>
            <p:nvPr/>
          </p:nvSpPr>
          <p:spPr>
            <a:xfrm>
              <a:off x="6599181"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284" name="Google Shape;1284;p68"/>
            <p:cNvCxnSpPr>
              <a:stCxn id="1283" idx="0"/>
            </p:cNvCxnSpPr>
            <p:nvPr/>
          </p:nvCxnSpPr>
          <p:spPr>
            <a:xfrm rot="10800000">
              <a:off x="6615381" y="3936910"/>
              <a:ext cx="167100" cy="2109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6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Binary Search Trees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BST Height, Big O vs. Worst Case Big Theta</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B-Trees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Splitting Juicy Nodes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Chain Reaction Splitting</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B-Tree Terminology</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Invariants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p:txBody>
      </p:sp>
      <p:sp>
        <p:nvSpPr>
          <p:cNvPr id="1290" name="Google Shape;1290;p6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Invariants</a:t>
            </a:r>
            <a:endParaRPr/>
          </a:p>
        </p:txBody>
      </p:sp>
      <p:sp>
        <p:nvSpPr>
          <p:cNvPr id="1291" name="Google Shape;1291;p6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17, CS61B, </a:t>
            </a:r>
            <a:r>
              <a:rPr lang="en"/>
              <a:t>Spring 2024</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95" name="Shape 1295"/>
        <p:cNvGrpSpPr/>
        <p:nvPr/>
      </p:nvGrpSpPr>
      <p:grpSpPr>
        <a:xfrm>
          <a:off x="0" y="0"/>
          <a:ext cx="0" cy="0"/>
          <a:chOff x="0" y="0"/>
          <a:chExt cx="0" cy="0"/>
        </a:xfrm>
      </p:grpSpPr>
      <p:sp>
        <p:nvSpPr>
          <p:cNvPr id="1296" name="Google Shape;1296;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Recorded </a:t>
            </a:r>
            <a:r>
              <a:rPr lang="en"/>
              <a:t>Video </a:t>
            </a:r>
            <a:r>
              <a:rPr lang="en"/>
              <a:t>Viewers Only</a:t>
            </a:r>
            <a:endParaRPr/>
          </a:p>
        </p:txBody>
      </p:sp>
      <p:sp>
        <p:nvSpPr>
          <p:cNvPr id="1297" name="Google Shape;1297;p7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a:t>
            </a:r>
            <a:r>
              <a:rPr lang="en"/>
              <a:t>dd the numbers 1, 2, 3, 4, 5, 6, then 7 (in that order) into a regular BST.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Then try adding 1, 2, 3, 4, 5, 6, then 7 (in that order) into a 2-3 tree (L=2).</a:t>
            </a:r>
            <a:endParaRPr/>
          </a:p>
          <a:p>
            <a:pPr indent="-342900" lvl="0" marL="457200" rtl="0" algn="l">
              <a:spcBef>
                <a:spcPts val="600"/>
              </a:spcBef>
              <a:spcAft>
                <a:spcPts val="0"/>
              </a:spcAft>
              <a:buSzPts val="1800"/>
              <a:buChar char="●"/>
            </a:pPr>
            <a:r>
              <a:rPr lang="en"/>
              <a:t>For L=2, pass the middle item up.</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1" name="Shape 1301"/>
        <p:cNvGrpSpPr/>
        <p:nvPr/>
      </p:nvGrpSpPr>
      <p:grpSpPr>
        <a:xfrm>
          <a:off x="0" y="0"/>
          <a:ext cx="0" cy="0"/>
          <a:chOff x="0" y="0"/>
          <a:chExt cx="0" cy="0"/>
        </a:xfrm>
      </p:grpSpPr>
      <p:sp>
        <p:nvSpPr>
          <p:cNvPr id="1302" name="Google Shape;1302;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303" name="Google Shape;1303;p71"/>
          <p:cNvSpPr txBox="1"/>
          <p:nvPr>
            <p:ph idx="1" type="body"/>
          </p:nvPr>
        </p:nvSpPr>
        <p:spPr>
          <a:xfrm>
            <a:off x="107050" y="402200"/>
            <a:ext cx="8520600" cy="74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a:t>
            </a:r>
            <a:r>
              <a:rPr lang="en"/>
              <a:t>dd the numbers 1, 2, 3, 4, 5, 6, then 7 (in that order) into a regular BST.</a:t>
            </a:r>
            <a:endParaRPr/>
          </a:p>
        </p:txBody>
      </p:sp>
      <p:sp>
        <p:nvSpPr>
          <p:cNvPr id="1304" name="Google Shape;1304;p71"/>
          <p:cNvSpPr txBox="1"/>
          <p:nvPr/>
        </p:nvSpPr>
        <p:spPr>
          <a:xfrm>
            <a:off x="4881450" y="2512425"/>
            <a:ext cx="21174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Resulting BST is spindly.</a:t>
            </a:r>
            <a:endParaRPr>
              <a:latin typeface="Roboto"/>
              <a:ea typeface="Roboto"/>
              <a:cs typeface="Roboto"/>
              <a:sym typeface="Roboto"/>
            </a:endParaRPr>
          </a:p>
        </p:txBody>
      </p:sp>
      <p:sp>
        <p:nvSpPr>
          <p:cNvPr id="1305" name="Google Shape;1305;p71"/>
          <p:cNvSpPr/>
          <p:nvPr/>
        </p:nvSpPr>
        <p:spPr>
          <a:xfrm>
            <a:off x="3227120" y="265523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306" name="Google Shape;1306;p71"/>
          <p:cNvSpPr/>
          <p:nvPr/>
        </p:nvSpPr>
        <p:spPr>
          <a:xfrm>
            <a:off x="2878290" y="189784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307" name="Google Shape;1307;p71"/>
          <p:cNvSpPr/>
          <p:nvPr/>
        </p:nvSpPr>
        <p:spPr>
          <a:xfrm>
            <a:off x="3575949" y="341262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308" name="Google Shape;1308;p71"/>
          <p:cNvSpPr/>
          <p:nvPr/>
        </p:nvSpPr>
        <p:spPr>
          <a:xfrm>
            <a:off x="2703875" y="151915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309" name="Google Shape;1309;p71"/>
          <p:cNvSpPr/>
          <p:nvPr/>
        </p:nvSpPr>
        <p:spPr>
          <a:xfrm>
            <a:off x="3052705" y="227654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310" name="Google Shape;1310;p71"/>
          <p:cNvSpPr/>
          <p:nvPr/>
        </p:nvSpPr>
        <p:spPr>
          <a:xfrm>
            <a:off x="3401534" y="303392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11" name="Google Shape;1311;p71"/>
          <p:cNvSpPr/>
          <p:nvPr/>
        </p:nvSpPr>
        <p:spPr>
          <a:xfrm>
            <a:off x="3750364" y="37913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1312" name="Google Shape;1312;p71"/>
          <p:cNvCxnSpPr>
            <a:stCxn id="1308" idx="2"/>
            <a:endCxn id="1306" idx="0"/>
          </p:cNvCxnSpPr>
          <p:nvPr/>
        </p:nvCxnSpPr>
        <p:spPr>
          <a:xfrm>
            <a:off x="2870825" y="1783450"/>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71"/>
          <p:cNvCxnSpPr>
            <a:stCxn id="1306" idx="2"/>
            <a:endCxn id="1309" idx="0"/>
          </p:cNvCxnSpPr>
          <p:nvPr/>
        </p:nvCxnSpPr>
        <p:spPr>
          <a:xfrm>
            <a:off x="3045240" y="2162145"/>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71"/>
          <p:cNvCxnSpPr>
            <a:stCxn id="1309" idx="2"/>
            <a:endCxn id="1305" idx="0"/>
          </p:cNvCxnSpPr>
          <p:nvPr/>
        </p:nvCxnSpPr>
        <p:spPr>
          <a:xfrm>
            <a:off x="3219655" y="2540840"/>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71"/>
          <p:cNvCxnSpPr>
            <a:stCxn id="1305" idx="2"/>
            <a:endCxn id="1310" idx="0"/>
          </p:cNvCxnSpPr>
          <p:nvPr/>
        </p:nvCxnSpPr>
        <p:spPr>
          <a:xfrm>
            <a:off x="3394070" y="2919534"/>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71"/>
          <p:cNvCxnSpPr>
            <a:stCxn id="1310" idx="2"/>
            <a:endCxn id="1307" idx="0"/>
          </p:cNvCxnSpPr>
          <p:nvPr/>
        </p:nvCxnSpPr>
        <p:spPr>
          <a:xfrm>
            <a:off x="3568484" y="3298229"/>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71"/>
          <p:cNvCxnSpPr>
            <a:stCxn id="1307" idx="2"/>
            <a:endCxn id="1311" idx="0"/>
          </p:cNvCxnSpPr>
          <p:nvPr/>
        </p:nvCxnSpPr>
        <p:spPr>
          <a:xfrm>
            <a:off x="3742899" y="3676924"/>
            <a:ext cx="174300" cy="114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1" name="Shape 1321"/>
        <p:cNvGrpSpPr/>
        <p:nvPr/>
      </p:nvGrpSpPr>
      <p:grpSpPr>
        <a:xfrm>
          <a:off x="0" y="0"/>
          <a:ext cx="0" cy="0"/>
          <a:chOff x="0" y="0"/>
          <a:chExt cx="0" cy="0"/>
        </a:xfrm>
      </p:grpSpPr>
      <p:sp>
        <p:nvSpPr>
          <p:cNvPr id="1322" name="Google Shape;1322;p72"/>
          <p:cNvSpPr/>
          <p:nvPr/>
        </p:nvSpPr>
        <p:spPr>
          <a:xfrm>
            <a:off x="2160695" y="162175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323" name="Google Shape;1323;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324" name="Google Shape;1324;p72"/>
          <p:cNvSpPr txBox="1"/>
          <p:nvPr>
            <p:ph idx="1" type="body"/>
          </p:nvPr>
        </p:nvSpPr>
        <p:spPr>
          <a:xfrm>
            <a:off x="107050" y="402200"/>
            <a:ext cx="8864700" cy="100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a:t>
            </a:r>
            <a:r>
              <a:rPr lang="en"/>
              <a:t> 1, 2, 3, 4, 5, 6, 7 (in that order) into a 2-3 tree. For L=2, pass the middle item up.</a:t>
            </a:r>
            <a:endParaRPr/>
          </a:p>
        </p:txBody>
      </p:sp>
      <p:sp>
        <p:nvSpPr>
          <p:cNvPr id="1325" name="Google Shape;1325;p72"/>
          <p:cNvSpPr txBox="1"/>
          <p:nvPr/>
        </p:nvSpPr>
        <p:spPr>
          <a:xfrm>
            <a:off x="905938" y="10632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Adding 1.</a:t>
            </a:r>
            <a:endParaRPr/>
          </a:p>
        </p:txBody>
      </p:sp>
      <p:sp>
        <p:nvSpPr>
          <p:cNvPr id="1326" name="Google Shape;1326;p72"/>
          <p:cNvSpPr/>
          <p:nvPr/>
        </p:nvSpPr>
        <p:spPr>
          <a:xfrm>
            <a:off x="5621913" y="1621750"/>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1  2</a:t>
            </a:r>
            <a:endParaRPr sz="1800"/>
          </a:p>
        </p:txBody>
      </p:sp>
      <p:sp>
        <p:nvSpPr>
          <p:cNvPr id="1327" name="Google Shape;1327;p72"/>
          <p:cNvSpPr txBox="1"/>
          <p:nvPr/>
        </p:nvSpPr>
        <p:spPr>
          <a:xfrm>
            <a:off x="4614663" y="10632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Adding 2.</a:t>
            </a:r>
            <a:endParaRPr/>
          </a:p>
        </p:txBody>
      </p:sp>
      <p:sp>
        <p:nvSpPr>
          <p:cNvPr id="1328" name="Google Shape;1328;p72"/>
          <p:cNvSpPr txBox="1"/>
          <p:nvPr/>
        </p:nvSpPr>
        <p:spPr>
          <a:xfrm>
            <a:off x="107050" y="2577650"/>
            <a:ext cx="6154200" cy="461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Adding 3. Node is too full, so we need to split.</a:t>
            </a:r>
            <a:endParaRPr/>
          </a:p>
        </p:txBody>
      </p:sp>
      <p:sp>
        <p:nvSpPr>
          <p:cNvPr id="1329" name="Google Shape;1329;p72"/>
          <p:cNvSpPr/>
          <p:nvPr/>
        </p:nvSpPr>
        <p:spPr>
          <a:xfrm>
            <a:off x="1800249" y="4212538"/>
            <a:ext cx="12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1  2  3</a:t>
            </a:r>
            <a:endParaRPr sz="1800"/>
          </a:p>
        </p:txBody>
      </p:sp>
      <p:sp>
        <p:nvSpPr>
          <p:cNvPr id="1330" name="Google Shape;1330;p72"/>
          <p:cNvSpPr txBox="1"/>
          <p:nvPr/>
        </p:nvSpPr>
        <p:spPr>
          <a:xfrm>
            <a:off x="905938" y="30444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Before split</a:t>
            </a:r>
            <a:endParaRPr/>
          </a:p>
        </p:txBody>
      </p:sp>
      <p:sp>
        <p:nvSpPr>
          <p:cNvPr id="1331" name="Google Shape;1331;p72"/>
          <p:cNvSpPr txBox="1"/>
          <p:nvPr/>
        </p:nvSpPr>
        <p:spPr>
          <a:xfrm>
            <a:off x="4614663" y="30444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After split</a:t>
            </a:r>
            <a:endParaRPr/>
          </a:p>
        </p:txBody>
      </p:sp>
      <p:grpSp>
        <p:nvGrpSpPr>
          <p:cNvPr id="1332" name="Google Shape;1332;p72"/>
          <p:cNvGrpSpPr/>
          <p:nvPr/>
        </p:nvGrpSpPr>
        <p:grpSpPr>
          <a:xfrm>
            <a:off x="5006331" y="3615825"/>
            <a:ext cx="2216674" cy="921632"/>
            <a:chOff x="5006331" y="3615825"/>
            <a:chExt cx="2216674" cy="921632"/>
          </a:xfrm>
        </p:grpSpPr>
        <p:sp>
          <p:nvSpPr>
            <p:cNvPr id="1333" name="Google Shape;1333;p72"/>
            <p:cNvSpPr/>
            <p:nvPr/>
          </p:nvSpPr>
          <p:spPr>
            <a:xfrm>
              <a:off x="5006331" y="421255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334" name="Google Shape;1334;p72"/>
            <p:cNvSpPr/>
            <p:nvPr/>
          </p:nvSpPr>
          <p:spPr>
            <a:xfrm>
              <a:off x="6732505" y="421254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335" name="Google Shape;1335;p72"/>
            <p:cNvSpPr/>
            <p:nvPr/>
          </p:nvSpPr>
          <p:spPr>
            <a:xfrm>
              <a:off x="5863095" y="36158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cxnSp>
          <p:nvCxnSpPr>
            <p:cNvPr id="1336" name="Google Shape;1336;p72"/>
            <p:cNvCxnSpPr>
              <a:stCxn id="1335" idx="2"/>
              <a:endCxn id="1333" idx="0"/>
            </p:cNvCxnSpPr>
            <p:nvPr/>
          </p:nvCxnSpPr>
          <p:spPr>
            <a:xfrm flipH="1">
              <a:off x="5251545" y="394072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337" name="Google Shape;1337;p72"/>
            <p:cNvCxnSpPr>
              <a:stCxn id="1335" idx="2"/>
              <a:endCxn id="1334" idx="0"/>
            </p:cNvCxnSpPr>
            <p:nvPr/>
          </p:nvCxnSpPr>
          <p:spPr>
            <a:xfrm>
              <a:off x="6108345" y="3940725"/>
              <a:ext cx="869400" cy="271800"/>
            </a:xfrm>
            <a:prstGeom prst="straightConnector1">
              <a:avLst/>
            </a:prstGeom>
            <a:noFill/>
            <a:ln cap="flat" cmpd="sng" w="19050">
              <a:solidFill>
                <a:srgbClr val="666666"/>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32" name="Shape 232"/>
        <p:cNvGrpSpPr/>
        <p:nvPr/>
      </p:nvGrpSpPr>
      <p:grpSpPr>
        <a:xfrm>
          <a:off x="0" y="0"/>
          <a:ext cx="0" cy="0"/>
          <a:chOff x="0" y="0"/>
          <a:chExt cx="0" cy="0"/>
        </a:xfrm>
      </p:grpSpPr>
      <p:sp>
        <p:nvSpPr>
          <p:cNvPr id="233" name="Google Shape;233;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Height: http://yellkey.com</a:t>
            </a:r>
            <a:r>
              <a:rPr lang="en">
                <a:solidFill>
                  <a:srgbClr val="208920"/>
                </a:solidFill>
              </a:rPr>
              <a:t>/major</a:t>
            </a:r>
            <a:endParaRPr>
              <a:solidFill>
                <a:srgbClr val="208920"/>
              </a:solidFill>
            </a:endParaRPr>
          </a:p>
        </p:txBody>
      </p:sp>
      <p:sp>
        <p:nvSpPr>
          <p:cNvPr id="234" name="Google Shape;234;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varies dramatically between “bushy” and “spindly” trees.</a:t>
            </a:r>
            <a:endParaRPr/>
          </a:p>
        </p:txBody>
      </p:sp>
      <p:grpSp>
        <p:nvGrpSpPr>
          <p:cNvPr id="235" name="Google Shape;235;p28"/>
          <p:cNvGrpSpPr/>
          <p:nvPr/>
        </p:nvGrpSpPr>
        <p:grpSpPr>
          <a:xfrm>
            <a:off x="594600" y="1838888"/>
            <a:ext cx="1762689" cy="1040218"/>
            <a:chOff x="5860100" y="3678825"/>
            <a:chExt cx="1762689" cy="1040218"/>
          </a:xfrm>
        </p:grpSpPr>
        <p:sp>
          <p:nvSpPr>
            <p:cNvPr id="236" name="Google Shape;236;p28"/>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237" name="Google Shape;237;p28"/>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238" name="Google Shape;238;p28"/>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239" name="Google Shape;239;p28"/>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240" name="Google Shape;240;p28"/>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241" name="Google Shape;241;p28"/>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242" name="Google Shape;242;p28"/>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243" name="Google Shape;243;p28"/>
            <p:cNvCxnSpPr>
              <a:stCxn id="237" idx="0"/>
              <a:endCxn id="236"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44" name="Google Shape;244;p28"/>
            <p:cNvCxnSpPr>
              <a:stCxn id="238" idx="0"/>
              <a:endCxn id="236"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45" name="Google Shape;245;p28"/>
            <p:cNvCxnSpPr>
              <a:stCxn id="239" idx="0"/>
              <a:endCxn id="237"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246" name="Google Shape;246;p28"/>
            <p:cNvCxnSpPr>
              <a:stCxn id="237" idx="2"/>
              <a:endCxn id="240" idx="0"/>
            </p:cNvCxnSpPr>
            <p:nvPr/>
          </p:nvCxnSpPr>
          <p:spPr>
            <a:xfrm>
              <a:off x="6292175" y="4324125"/>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247" name="Google Shape;247;p28"/>
            <p:cNvCxnSpPr>
              <a:stCxn id="238" idx="2"/>
              <a:endCxn id="241" idx="0"/>
            </p:cNvCxnSpPr>
            <p:nvPr/>
          </p:nvCxnSpPr>
          <p:spPr>
            <a:xfrm flipH="1">
              <a:off x="6948875" y="4324125"/>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248" name="Google Shape;248;p28"/>
            <p:cNvCxnSpPr>
              <a:stCxn id="238" idx="2"/>
              <a:endCxn id="242" idx="0"/>
            </p:cNvCxnSpPr>
            <p:nvPr/>
          </p:nvCxnSpPr>
          <p:spPr>
            <a:xfrm>
              <a:off x="7206575" y="4324125"/>
              <a:ext cx="249300" cy="130500"/>
            </a:xfrm>
            <a:prstGeom prst="straightConnector1">
              <a:avLst/>
            </a:prstGeom>
            <a:noFill/>
            <a:ln cap="flat" cmpd="sng" w="19050">
              <a:solidFill>
                <a:srgbClr val="666666"/>
              </a:solidFill>
              <a:prstDash val="solid"/>
              <a:round/>
              <a:headEnd len="med" w="med" type="none"/>
              <a:tailEnd len="med" w="med" type="none"/>
            </a:ln>
          </p:spPr>
        </p:cxnSp>
      </p:grpSp>
      <p:sp>
        <p:nvSpPr>
          <p:cNvPr id="249" name="Google Shape;249;p28"/>
          <p:cNvSpPr/>
          <p:nvPr/>
        </p:nvSpPr>
        <p:spPr>
          <a:xfrm>
            <a:off x="3252925" y="184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250" name="Google Shape;250;p28"/>
          <p:cNvSpPr/>
          <p:nvPr/>
        </p:nvSpPr>
        <p:spPr>
          <a:xfrm>
            <a:off x="27957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251" name="Google Shape;251;p28"/>
          <p:cNvSpPr/>
          <p:nvPr/>
        </p:nvSpPr>
        <p:spPr>
          <a:xfrm>
            <a:off x="37101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252" name="Google Shape;252;p28"/>
          <p:cNvSpPr/>
          <p:nvPr/>
        </p:nvSpPr>
        <p:spPr>
          <a:xfrm>
            <a:off x="2530600" y="261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253" name="Google Shape;253;p28"/>
          <p:cNvSpPr/>
          <p:nvPr/>
        </p:nvSpPr>
        <p:spPr>
          <a:xfrm>
            <a:off x="3009143"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254" name="Google Shape;254;p28"/>
          <p:cNvSpPr/>
          <p:nvPr/>
        </p:nvSpPr>
        <p:spPr>
          <a:xfrm>
            <a:off x="3452425"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255" name="Google Shape;255;p28"/>
          <p:cNvSpPr/>
          <p:nvPr/>
        </p:nvSpPr>
        <p:spPr>
          <a:xfrm>
            <a:off x="3959389"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256" name="Google Shape;256;p28"/>
          <p:cNvCxnSpPr>
            <a:stCxn id="250" idx="0"/>
            <a:endCxn id="249" idx="2"/>
          </p:cNvCxnSpPr>
          <p:nvPr/>
        </p:nvCxnSpPr>
        <p:spPr>
          <a:xfrm flipH="1" rot="10800000">
            <a:off x="29626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57" name="Google Shape;257;p28"/>
          <p:cNvCxnSpPr>
            <a:stCxn id="251" idx="0"/>
            <a:endCxn id="249" idx="2"/>
          </p:cNvCxnSpPr>
          <p:nvPr/>
        </p:nvCxnSpPr>
        <p:spPr>
          <a:xfrm rot="10800000">
            <a:off x="34198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58" name="Google Shape;258;p28"/>
          <p:cNvCxnSpPr>
            <a:stCxn id="252" idx="0"/>
            <a:endCxn id="250" idx="2"/>
          </p:cNvCxnSpPr>
          <p:nvPr/>
        </p:nvCxnSpPr>
        <p:spPr>
          <a:xfrm flipH="1" rot="10800000">
            <a:off x="2697550" y="2490712"/>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259" name="Google Shape;259;p28"/>
          <p:cNvCxnSpPr>
            <a:stCxn id="250" idx="2"/>
            <a:endCxn id="253" idx="0"/>
          </p:cNvCxnSpPr>
          <p:nvPr/>
        </p:nvCxnSpPr>
        <p:spPr>
          <a:xfrm>
            <a:off x="2962675" y="2490812"/>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260" name="Google Shape;260;p28"/>
          <p:cNvCxnSpPr>
            <a:stCxn id="251" idx="2"/>
            <a:endCxn id="254" idx="0"/>
          </p:cNvCxnSpPr>
          <p:nvPr/>
        </p:nvCxnSpPr>
        <p:spPr>
          <a:xfrm flipH="1">
            <a:off x="3619375" y="2490812"/>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261" name="Google Shape;261;p28"/>
          <p:cNvCxnSpPr>
            <a:stCxn id="251" idx="2"/>
            <a:endCxn id="255" idx="0"/>
          </p:cNvCxnSpPr>
          <p:nvPr/>
        </p:nvCxnSpPr>
        <p:spPr>
          <a:xfrm>
            <a:off x="3877075" y="2490812"/>
            <a:ext cx="249300" cy="130500"/>
          </a:xfrm>
          <a:prstGeom prst="straightConnector1">
            <a:avLst/>
          </a:prstGeom>
          <a:noFill/>
          <a:ln cap="flat" cmpd="sng" w="19050">
            <a:solidFill>
              <a:srgbClr val="666666"/>
            </a:solidFill>
            <a:prstDash val="solid"/>
            <a:round/>
            <a:headEnd len="med" w="med" type="none"/>
            <a:tailEnd len="med" w="med" type="none"/>
          </a:ln>
        </p:spPr>
      </p:cxnSp>
      <p:sp>
        <p:nvSpPr>
          <p:cNvPr id="262" name="Google Shape;262;p28"/>
          <p:cNvSpPr/>
          <p:nvPr/>
        </p:nvSpPr>
        <p:spPr>
          <a:xfrm>
            <a:off x="2276550" y="135998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263" name="Google Shape;263;p28"/>
          <p:cNvCxnSpPr>
            <a:stCxn id="262" idx="2"/>
            <a:endCxn id="236" idx="0"/>
          </p:cNvCxnSpPr>
          <p:nvPr/>
        </p:nvCxnSpPr>
        <p:spPr>
          <a:xfrm flipH="1">
            <a:off x="1483800" y="1624288"/>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264" name="Google Shape;264;p28"/>
          <p:cNvCxnSpPr>
            <a:stCxn id="262" idx="2"/>
            <a:endCxn id="249" idx="0"/>
          </p:cNvCxnSpPr>
          <p:nvPr/>
        </p:nvCxnSpPr>
        <p:spPr>
          <a:xfrm>
            <a:off x="2443500" y="1624288"/>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265" name="Google Shape;265;p28"/>
          <p:cNvSpPr/>
          <p:nvPr/>
        </p:nvSpPr>
        <p:spPr>
          <a:xfrm>
            <a:off x="7434225" y="1913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266" name="Google Shape;266;p28"/>
          <p:cNvSpPr/>
          <p:nvPr/>
        </p:nvSpPr>
        <p:spPr>
          <a:xfrm>
            <a:off x="7891425" y="2294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267" name="Google Shape;267;p28"/>
          <p:cNvSpPr/>
          <p:nvPr/>
        </p:nvSpPr>
        <p:spPr>
          <a:xfrm>
            <a:off x="8140689" y="268931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268" name="Google Shape;268;p28"/>
          <p:cNvCxnSpPr>
            <a:stCxn id="266" idx="0"/>
            <a:endCxn id="265" idx="2"/>
          </p:cNvCxnSpPr>
          <p:nvPr/>
        </p:nvCxnSpPr>
        <p:spPr>
          <a:xfrm rot="10800000">
            <a:off x="7601175" y="2177699"/>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69" name="Google Shape;269;p28"/>
          <p:cNvCxnSpPr>
            <a:stCxn id="266" idx="2"/>
            <a:endCxn id="267" idx="0"/>
          </p:cNvCxnSpPr>
          <p:nvPr/>
        </p:nvCxnSpPr>
        <p:spPr>
          <a:xfrm>
            <a:off x="8058375" y="2558699"/>
            <a:ext cx="249300" cy="130500"/>
          </a:xfrm>
          <a:prstGeom prst="straightConnector1">
            <a:avLst/>
          </a:prstGeom>
          <a:noFill/>
          <a:ln cap="flat" cmpd="sng" w="19050">
            <a:solidFill>
              <a:srgbClr val="666666"/>
            </a:solidFill>
            <a:prstDash val="solid"/>
            <a:round/>
            <a:headEnd len="med" w="med" type="none"/>
            <a:tailEnd len="med" w="med" type="none"/>
          </a:ln>
        </p:spPr>
      </p:cxnSp>
      <p:cxnSp>
        <p:nvCxnSpPr>
          <p:cNvPr id="270" name="Google Shape;270;p28"/>
          <p:cNvCxnSpPr>
            <a:stCxn id="271" idx="2"/>
            <a:endCxn id="265" idx="0"/>
          </p:cNvCxnSpPr>
          <p:nvPr/>
        </p:nvCxnSpPr>
        <p:spPr>
          <a:xfrm>
            <a:off x="6624800" y="1692175"/>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271" name="Google Shape;271;p28"/>
          <p:cNvSpPr/>
          <p:nvPr/>
        </p:nvSpPr>
        <p:spPr>
          <a:xfrm>
            <a:off x="6457850" y="142787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272" name="Google Shape;272;p28"/>
          <p:cNvCxnSpPr/>
          <p:nvPr/>
        </p:nvCxnSpPr>
        <p:spPr>
          <a:xfrm flipH="1">
            <a:off x="2831075" y="1119950"/>
            <a:ext cx="1358400" cy="279900"/>
          </a:xfrm>
          <a:prstGeom prst="straightConnector1">
            <a:avLst/>
          </a:prstGeom>
          <a:noFill/>
          <a:ln cap="flat" cmpd="sng" w="19050">
            <a:solidFill>
              <a:srgbClr val="666666"/>
            </a:solidFill>
            <a:prstDash val="solid"/>
            <a:round/>
            <a:headEnd len="med" w="med" type="none"/>
            <a:tailEnd len="med" w="med" type="triangle"/>
          </a:ln>
        </p:spPr>
      </p:cxnSp>
      <p:cxnSp>
        <p:nvCxnSpPr>
          <p:cNvPr id="273" name="Google Shape;273;p28"/>
          <p:cNvCxnSpPr/>
          <p:nvPr/>
        </p:nvCxnSpPr>
        <p:spPr>
          <a:xfrm>
            <a:off x="5865325" y="1154675"/>
            <a:ext cx="355800" cy="189600"/>
          </a:xfrm>
          <a:prstGeom prst="straightConnector1">
            <a:avLst/>
          </a:prstGeom>
          <a:noFill/>
          <a:ln cap="flat" cmpd="sng" w="19050">
            <a:solidFill>
              <a:srgbClr val="666666"/>
            </a:solidFill>
            <a:prstDash val="solid"/>
            <a:round/>
            <a:headEnd len="med" w="med" type="none"/>
            <a:tailEnd len="med" w="med" type="triangle"/>
          </a:ln>
        </p:spPr>
      </p:cxnSp>
      <p:sp>
        <p:nvSpPr>
          <p:cNvPr id="274" name="Google Shape;274;p28"/>
          <p:cNvSpPr txBox="1"/>
          <p:nvPr/>
        </p:nvSpPr>
        <p:spPr>
          <a:xfrm>
            <a:off x="40500" y="1292925"/>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275" name="Google Shape;275;p28"/>
          <p:cNvSpPr txBox="1"/>
          <p:nvPr/>
        </p:nvSpPr>
        <p:spPr>
          <a:xfrm>
            <a:off x="8474600" y="1583800"/>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276" name="Google Shape;276;p28"/>
          <p:cNvSpPr txBox="1"/>
          <p:nvPr>
            <p:ph idx="1" type="body"/>
          </p:nvPr>
        </p:nvSpPr>
        <p:spPr>
          <a:xfrm>
            <a:off x="243000" y="2885850"/>
            <a:ext cx="8443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 H(N) be the height of a tree with N nodes. Give H(N) in Big-Theta notation for “bushy” and “spindly” trees, respectively:</a:t>
            </a:r>
            <a:endParaRPr/>
          </a:p>
          <a:p>
            <a:pPr indent="-342900" lvl="0" marL="457200" rtl="0" algn="l">
              <a:spcBef>
                <a:spcPts val="600"/>
              </a:spcBef>
              <a:spcAft>
                <a:spcPts val="0"/>
              </a:spcAft>
              <a:buSzPts val="1800"/>
              <a:buAutoNum type="alphaUcPeriod"/>
            </a:pPr>
            <a:r>
              <a:rPr lang="en"/>
              <a:t>Θ(log(N)), 	Θ(log(N))</a:t>
            </a:r>
            <a:endParaRPr/>
          </a:p>
          <a:p>
            <a:pPr indent="-342900" lvl="0" marL="457200" rtl="0" algn="l">
              <a:spcBef>
                <a:spcPts val="0"/>
              </a:spcBef>
              <a:spcAft>
                <a:spcPts val="0"/>
              </a:spcAft>
              <a:buSzPts val="1800"/>
              <a:buAutoNum type="alphaUcPeriod"/>
            </a:pPr>
            <a:r>
              <a:rPr lang="en"/>
              <a:t>Θ(log(N)), 	Θ(N)</a:t>
            </a:r>
            <a:endParaRPr/>
          </a:p>
          <a:p>
            <a:pPr indent="-342900" lvl="0" marL="457200" rtl="0" algn="l">
              <a:spcBef>
                <a:spcPts val="0"/>
              </a:spcBef>
              <a:spcAft>
                <a:spcPts val="0"/>
              </a:spcAft>
              <a:buSzPts val="1800"/>
              <a:buAutoNum type="alphaUcPeriod"/>
            </a:pPr>
            <a:r>
              <a:rPr lang="en"/>
              <a:t>Θ(N), 		Θ(log(N))</a:t>
            </a:r>
            <a:endParaRPr/>
          </a:p>
          <a:p>
            <a:pPr indent="-342900" lvl="0" marL="457200" rtl="0" algn="l">
              <a:spcBef>
                <a:spcPts val="0"/>
              </a:spcBef>
              <a:spcAft>
                <a:spcPts val="0"/>
              </a:spcAft>
              <a:buSzPts val="1800"/>
              <a:buAutoNum type="alphaUcPeriod"/>
            </a:pPr>
            <a:r>
              <a:rPr lang="en"/>
              <a:t>Θ(N), 		Θ(N)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1" name="Shape 1341"/>
        <p:cNvGrpSpPr/>
        <p:nvPr/>
      </p:nvGrpSpPr>
      <p:grpSpPr>
        <a:xfrm>
          <a:off x="0" y="0"/>
          <a:ext cx="0" cy="0"/>
          <a:chOff x="0" y="0"/>
          <a:chExt cx="0" cy="0"/>
        </a:xfrm>
      </p:grpSpPr>
      <p:sp>
        <p:nvSpPr>
          <p:cNvPr id="1342" name="Google Shape;1342;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343" name="Google Shape;1343;p73"/>
          <p:cNvSpPr txBox="1"/>
          <p:nvPr>
            <p:ph idx="1" type="body"/>
          </p:nvPr>
        </p:nvSpPr>
        <p:spPr>
          <a:xfrm>
            <a:off x="107050" y="402200"/>
            <a:ext cx="8864700" cy="68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 1, 2, 3, 4, 5, 6, 7 (in that order) into a 2-3 tree. For L=2, pass the middle item up.</a:t>
            </a:r>
            <a:endParaRPr/>
          </a:p>
        </p:txBody>
      </p:sp>
      <p:grpSp>
        <p:nvGrpSpPr>
          <p:cNvPr id="1344" name="Google Shape;1344;p73"/>
          <p:cNvGrpSpPr/>
          <p:nvPr/>
        </p:nvGrpSpPr>
        <p:grpSpPr>
          <a:xfrm>
            <a:off x="5006181" y="1496475"/>
            <a:ext cx="2464169" cy="921632"/>
            <a:chOff x="3339906" y="1476975"/>
            <a:chExt cx="2464169" cy="921632"/>
          </a:xfrm>
        </p:grpSpPr>
        <p:sp>
          <p:nvSpPr>
            <p:cNvPr id="1345" name="Google Shape;1345;p73"/>
            <p:cNvSpPr/>
            <p:nvPr/>
          </p:nvSpPr>
          <p:spPr>
            <a:xfrm>
              <a:off x="4818575" y="2073700"/>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3  4</a:t>
              </a:r>
              <a:endParaRPr sz="1800"/>
            </a:p>
          </p:txBody>
        </p:sp>
        <p:sp>
          <p:nvSpPr>
            <p:cNvPr id="1346" name="Google Shape;1346;p73"/>
            <p:cNvSpPr/>
            <p:nvPr/>
          </p:nvSpPr>
          <p:spPr>
            <a:xfrm>
              <a:off x="3339906" y="2073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347" name="Google Shape;1347;p73"/>
            <p:cNvSpPr/>
            <p:nvPr/>
          </p:nvSpPr>
          <p:spPr>
            <a:xfrm>
              <a:off x="4196670" y="1476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cxnSp>
          <p:nvCxnSpPr>
            <p:cNvPr id="1348" name="Google Shape;1348;p73"/>
            <p:cNvCxnSpPr>
              <a:stCxn id="1347" idx="2"/>
              <a:endCxn id="1346" idx="0"/>
            </p:cNvCxnSpPr>
            <p:nvPr/>
          </p:nvCxnSpPr>
          <p:spPr>
            <a:xfrm flipH="1">
              <a:off x="3585120" y="1801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349" name="Google Shape;1349;p73"/>
            <p:cNvCxnSpPr>
              <a:stCxn id="1347" idx="2"/>
              <a:endCxn id="1350" idx="0"/>
            </p:cNvCxnSpPr>
            <p:nvPr/>
          </p:nvCxnSpPr>
          <p:spPr>
            <a:xfrm>
              <a:off x="4441920" y="1801875"/>
              <a:ext cx="869400" cy="271800"/>
            </a:xfrm>
            <a:prstGeom prst="straightConnector1">
              <a:avLst/>
            </a:prstGeom>
            <a:noFill/>
            <a:ln cap="flat" cmpd="sng" w="19050">
              <a:solidFill>
                <a:srgbClr val="666666"/>
              </a:solidFill>
              <a:prstDash val="solid"/>
              <a:round/>
              <a:headEnd len="med" w="med" type="none"/>
              <a:tailEnd len="med" w="med" type="none"/>
            </a:ln>
          </p:spPr>
        </p:cxnSp>
      </p:grpSp>
      <p:sp>
        <p:nvSpPr>
          <p:cNvPr id="1351" name="Google Shape;1351;p73"/>
          <p:cNvSpPr txBox="1"/>
          <p:nvPr/>
        </p:nvSpPr>
        <p:spPr>
          <a:xfrm>
            <a:off x="4758675" y="958575"/>
            <a:ext cx="2712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Adding 4.</a:t>
            </a:r>
            <a:endParaRPr/>
          </a:p>
        </p:txBody>
      </p:sp>
      <p:sp>
        <p:nvSpPr>
          <p:cNvPr id="1352" name="Google Shape;1352;p73"/>
          <p:cNvSpPr txBox="1"/>
          <p:nvPr/>
        </p:nvSpPr>
        <p:spPr>
          <a:xfrm>
            <a:off x="107050" y="2577650"/>
            <a:ext cx="6154200" cy="461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Adding 5. Node is too full, so we need to split.</a:t>
            </a:r>
            <a:endParaRPr/>
          </a:p>
        </p:txBody>
      </p:sp>
      <p:sp>
        <p:nvSpPr>
          <p:cNvPr id="1353" name="Google Shape;1353;p73"/>
          <p:cNvSpPr txBox="1"/>
          <p:nvPr/>
        </p:nvSpPr>
        <p:spPr>
          <a:xfrm>
            <a:off x="756951" y="3044450"/>
            <a:ext cx="31491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Before split</a:t>
            </a:r>
            <a:endParaRPr/>
          </a:p>
        </p:txBody>
      </p:sp>
      <p:sp>
        <p:nvSpPr>
          <p:cNvPr id="1354" name="Google Shape;1354;p73"/>
          <p:cNvSpPr txBox="1"/>
          <p:nvPr/>
        </p:nvSpPr>
        <p:spPr>
          <a:xfrm>
            <a:off x="4614663" y="30444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After split</a:t>
            </a:r>
            <a:endParaRPr/>
          </a:p>
        </p:txBody>
      </p:sp>
      <p:grpSp>
        <p:nvGrpSpPr>
          <p:cNvPr id="1355" name="Google Shape;1355;p73"/>
          <p:cNvGrpSpPr/>
          <p:nvPr/>
        </p:nvGrpSpPr>
        <p:grpSpPr>
          <a:xfrm>
            <a:off x="1117393" y="3558875"/>
            <a:ext cx="2577118" cy="921632"/>
            <a:chOff x="1117393" y="3558875"/>
            <a:chExt cx="2577118" cy="921632"/>
          </a:xfrm>
        </p:grpSpPr>
        <p:sp>
          <p:nvSpPr>
            <p:cNvPr id="1356" name="Google Shape;1356;p73"/>
            <p:cNvSpPr/>
            <p:nvPr/>
          </p:nvSpPr>
          <p:spPr>
            <a:xfrm>
              <a:off x="2483112" y="4155588"/>
              <a:ext cx="12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3  4  5</a:t>
              </a:r>
              <a:endParaRPr sz="1800"/>
            </a:p>
          </p:txBody>
        </p:sp>
        <p:sp>
          <p:nvSpPr>
            <p:cNvPr id="1357" name="Google Shape;1357;p73"/>
            <p:cNvSpPr/>
            <p:nvPr/>
          </p:nvSpPr>
          <p:spPr>
            <a:xfrm>
              <a:off x="1117393" y="41556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358" name="Google Shape;1358;p73"/>
            <p:cNvSpPr/>
            <p:nvPr/>
          </p:nvSpPr>
          <p:spPr>
            <a:xfrm>
              <a:off x="1974158" y="35588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cxnSp>
          <p:nvCxnSpPr>
            <p:cNvPr id="1359" name="Google Shape;1359;p73"/>
            <p:cNvCxnSpPr>
              <a:stCxn id="1358" idx="2"/>
              <a:endCxn id="1357" idx="0"/>
            </p:cNvCxnSpPr>
            <p:nvPr/>
          </p:nvCxnSpPr>
          <p:spPr>
            <a:xfrm flipH="1">
              <a:off x="1362608" y="38837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360" name="Google Shape;1360;p73"/>
            <p:cNvCxnSpPr>
              <a:stCxn id="1358" idx="2"/>
            </p:cNvCxnSpPr>
            <p:nvPr/>
          </p:nvCxnSpPr>
          <p:spPr>
            <a:xfrm>
              <a:off x="2219408" y="3883775"/>
              <a:ext cx="869400" cy="271800"/>
            </a:xfrm>
            <a:prstGeom prst="straightConnector1">
              <a:avLst/>
            </a:prstGeom>
            <a:noFill/>
            <a:ln cap="flat" cmpd="sng" w="19050">
              <a:solidFill>
                <a:srgbClr val="666666"/>
              </a:solidFill>
              <a:prstDash val="solid"/>
              <a:round/>
              <a:headEnd len="med" w="med" type="none"/>
              <a:tailEnd len="med" w="med" type="none"/>
            </a:ln>
          </p:spPr>
        </p:cxnSp>
      </p:grpSp>
      <p:grpSp>
        <p:nvGrpSpPr>
          <p:cNvPr id="1361" name="Google Shape;1361;p73"/>
          <p:cNvGrpSpPr/>
          <p:nvPr/>
        </p:nvGrpSpPr>
        <p:grpSpPr>
          <a:xfrm>
            <a:off x="5006343" y="3558863"/>
            <a:ext cx="2216674" cy="921632"/>
            <a:chOff x="5006343" y="3558863"/>
            <a:chExt cx="2216674" cy="921632"/>
          </a:xfrm>
        </p:grpSpPr>
        <p:sp>
          <p:nvSpPr>
            <p:cNvPr id="1362" name="Google Shape;1362;p73"/>
            <p:cNvSpPr/>
            <p:nvPr/>
          </p:nvSpPr>
          <p:spPr>
            <a:xfrm>
              <a:off x="5621938" y="3558863"/>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2  4</a:t>
              </a:r>
              <a:endParaRPr sz="1800"/>
            </a:p>
          </p:txBody>
        </p:sp>
        <p:sp>
          <p:nvSpPr>
            <p:cNvPr id="1363" name="Google Shape;1363;p73"/>
            <p:cNvSpPr/>
            <p:nvPr/>
          </p:nvSpPr>
          <p:spPr>
            <a:xfrm>
              <a:off x="5006343" y="415559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cxnSp>
          <p:nvCxnSpPr>
            <p:cNvPr id="1364" name="Google Shape;1364;p73"/>
            <p:cNvCxnSpPr>
              <a:endCxn id="1363" idx="0"/>
            </p:cNvCxnSpPr>
            <p:nvPr/>
          </p:nvCxnSpPr>
          <p:spPr>
            <a:xfrm flipH="1">
              <a:off x="5251593" y="3883795"/>
              <a:ext cx="856800" cy="271800"/>
            </a:xfrm>
            <a:prstGeom prst="straightConnector1">
              <a:avLst/>
            </a:prstGeom>
            <a:noFill/>
            <a:ln cap="flat" cmpd="sng" w="19050">
              <a:solidFill>
                <a:srgbClr val="666666"/>
              </a:solidFill>
              <a:prstDash val="solid"/>
              <a:round/>
              <a:headEnd len="med" w="med" type="none"/>
              <a:tailEnd len="med" w="med" type="none"/>
            </a:ln>
          </p:spPr>
        </p:cxnSp>
        <p:sp>
          <p:nvSpPr>
            <p:cNvPr id="1365" name="Google Shape;1365;p73"/>
            <p:cNvSpPr/>
            <p:nvPr/>
          </p:nvSpPr>
          <p:spPr>
            <a:xfrm>
              <a:off x="6732517" y="415558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366" name="Google Shape;1366;p73"/>
            <p:cNvCxnSpPr>
              <a:endCxn id="1365" idx="0"/>
            </p:cNvCxnSpPr>
            <p:nvPr/>
          </p:nvCxnSpPr>
          <p:spPr>
            <a:xfrm>
              <a:off x="6108367" y="3883786"/>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1367" name="Google Shape;1367;p73"/>
            <p:cNvSpPr/>
            <p:nvPr/>
          </p:nvSpPr>
          <p:spPr>
            <a:xfrm>
              <a:off x="5869430" y="415558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1368" name="Google Shape;1368;p73"/>
            <p:cNvCxnSpPr>
              <a:stCxn id="1362" idx="2"/>
              <a:endCxn id="1367" idx="0"/>
            </p:cNvCxnSpPr>
            <p:nvPr/>
          </p:nvCxnSpPr>
          <p:spPr>
            <a:xfrm>
              <a:off x="6114688" y="3883763"/>
              <a:ext cx="0" cy="271800"/>
            </a:xfrm>
            <a:prstGeom prst="straightConnector1">
              <a:avLst/>
            </a:prstGeom>
            <a:noFill/>
            <a:ln cap="flat" cmpd="sng" w="19050">
              <a:solidFill>
                <a:srgbClr val="666666"/>
              </a:solidFill>
              <a:prstDash val="solid"/>
              <a:round/>
              <a:headEnd len="med" w="med" type="none"/>
              <a:tailEnd len="med" w="med" type="none"/>
            </a:ln>
          </p:spPr>
        </p:cxnSp>
      </p:grpSp>
      <p:sp>
        <p:nvSpPr>
          <p:cNvPr id="1369" name="Google Shape;1369;p73"/>
          <p:cNvSpPr txBox="1"/>
          <p:nvPr/>
        </p:nvSpPr>
        <p:spPr>
          <a:xfrm>
            <a:off x="831488" y="9725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After adding 3.</a:t>
            </a:r>
            <a:endParaRPr/>
          </a:p>
        </p:txBody>
      </p:sp>
      <p:grpSp>
        <p:nvGrpSpPr>
          <p:cNvPr id="1370" name="Google Shape;1370;p73"/>
          <p:cNvGrpSpPr/>
          <p:nvPr/>
        </p:nvGrpSpPr>
        <p:grpSpPr>
          <a:xfrm>
            <a:off x="1223156" y="1543900"/>
            <a:ext cx="2216674" cy="921632"/>
            <a:chOff x="5006331" y="3615825"/>
            <a:chExt cx="2216674" cy="921632"/>
          </a:xfrm>
        </p:grpSpPr>
        <p:sp>
          <p:nvSpPr>
            <p:cNvPr id="1371" name="Google Shape;1371;p73"/>
            <p:cNvSpPr/>
            <p:nvPr/>
          </p:nvSpPr>
          <p:spPr>
            <a:xfrm>
              <a:off x="5006331" y="421255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372" name="Google Shape;1372;p73"/>
            <p:cNvSpPr/>
            <p:nvPr/>
          </p:nvSpPr>
          <p:spPr>
            <a:xfrm>
              <a:off x="6732505" y="421254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373" name="Google Shape;1373;p73"/>
            <p:cNvSpPr/>
            <p:nvPr/>
          </p:nvSpPr>
          <p:spPr>
            <a:xfrm>
              <a:off x="5863095" y="36158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cxnSp>
          <p:nvCxnSpPr>
            <p:cNvPr id="1374" name="Google Shape;1374;p73"/>
            <p:cNvCxnSpPr>
              <a:stCxn id="1373" idx="2"/>
              <a:endCxn id="1371" idx="0"/>
            </p:cNvCxnSpPr>
            <p:nvPr/>
          </p:nvCxnSpPr>
          <p:spPr>
            <a:xfrm flipH="1">
              <a:off x="5251545" y="394072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375" name="Google Shape;1375;p73"/>
            <p:cNvCxnSpPr>
              <a:stCxn id="1373" idx="2"/>
              <a:endCxn id="1372" idx="0"/>
            </p:cNvCxnSpPr>
            <p:nvPr/>
          </p:nvCxnSpPr>
          <p:spPr>
            <a:xfrm>
              <a:off x="6108345" y="3940725"/>
              <a:ext cx="869400" cy="271800"/>
            </a:xfrm>
            <a:prstGeom prst="straightConnector1">
              <a:avLst/>
            </a:prstGeom>
            <a:noFill/>
            <a:ln cap="flat" cmpd="sng" w="19050">
              <a:solidFill>
                <a:srgbClr val="666666"/>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9" name="Shape 1379"/>
        <p:cNvGrpSpPr/>
        <p:nvPr/>
      </p:nvGrpSpPr>
      <p:grpSpPr>
        <a:xfrm>
          <a:off x="0" y="0"/>
          <a:ext cx="0" cy="0"/>
          <a:chOff x="0" y="0"/>
          <a:chExt cx="0" cy="0"/>
        </a:xfrm>
      </p:grpSpPr>
      <p:sp>
        <p:nvSpPr>
          <p:cNvPr id="1380" name="Google Shape;1380;p74"/>
          <p:cNvSpPr txBox="1"/>
          <p:nvPr/>
        </p:nvSpPr>
        <p:spPr>
          <a:xfrm>
            <a:off x="831488" y="9725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After adding 5.</a:t>
            </a:r>
            <a:endParaRPr/>
          </a:p>
        </p:txBody>
      </p:sp>
      <p:grpSp>
        <p:nvGrpSpPr>
          <p:cNvPr id="1381" name="Google Shape;1381;p74"/>
          <p:cNvGrpSpPr/>
          <p:nvPr/>
        </p:nvGrpSpPr>
        <p:grpSpPr>
          <a:xfrm>
            <a:off x="1223156" y="1515413"/>
            <a:ext cx="2216674" cy="921632"/>
            <a:chOff x="5006343" y="3558863"/>
            <a:chExt cx="2216674" cy="921632"/>
          </a:xfrm>
        </p:grpSpPr>
        <p:sp>
          <p:nvSpPr>
            <p:cNvPr id="1382" name="Google Shape;1382;p74"/>
            <p:cNvSpPr/>
            <p:nvPr/>
          </p:nvSpPr>
          <p:spPr>
            <a:xfrm>
              <a:off x="5621938" y="3558863"/>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2  4</a:t>
              </a:r>
              <a:endParaRPr sz="1800"/>
            </a:p>
          </p:txBody>
        </p:sp>
        <p:sp>
          <p:nvSpPr>
            <p:cNvPr id="1383" name="Google Shape;1383;p74"/>
            <p:cNvSpPr/>
            <p:nvPr/>
          </p:nvSpPr>
          <p:spPr>
            <a:xfrm>
              <a:off x="5006343" y="415559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cxnSp>
          <p:nvCxnSpPr>
            <p:cNvPr id="1384" name="Google Shape;1384;p74"/>
            <p:cNvCxnSpPr>
              <a:endCxn id="1383" idx="0"/>
            </p:cNvCxnSpPr>
            <p:nvPr/>
          </p:nvCxnSpPr>
          <p:spPr>
            <a:xfrm flipH="1">
              <a:off x="5251593" y="3883795"/>
              <a:ext cx="856800" cy="271800"/>
            </a:xfrm>
            <a:prstGeom prst="straightConnector1">
              <a:avLst/>
            </a:prstGeom>
            <a:noFill/>
            <a:ln cap="flat" cmpd="sng" w="19050">
              <a:solidFill>
                <a:srgbClr val="666666"/>
              </a:solidFill>
              <a:prstDash val="solid"/>
              <a:round/>
              <a:headEnd len="med" w="med" type="none"/>
              <a:tailEnd len="med" w="med" type="none"/>
            </a:ln>
          </p:spPr>
        </p:cxnSp>
        <p:sp>
          <p:nvSpPr>
            <p:cNvPr id="1385" name="Google Shape;1385;p74"/>
            <p:cNvSpPr/>
            <p:nvPr/>
          </p:nvSpPr>
          <p:spPr>
            <a:xfrm>
              <a:off x="6732517" y="415558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386" name="Google Shape;1386;p74"/>
            <p:cNvCxnSpPr>
              <a:endCxn id="1385" idx="0"/>
            </p:cNvCxnSpPr>
            <p:nvPr/>
          </p:nvCxnSpPr>
          <p:spPr>
            <a:xfrm>
              <a:off x="6108367" y="3883786"/>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1387" name="Google Shape;1387;p74"/>
            <p:cNvSpPr/>
            <p:nvPr/>
          </p:nvSpPr>
          <p:spPr>
            <a:xfrm>
              <a:off x="5869430" y="415558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1388" name="Google Shape;1388;p74"/>
            <p:cNvCxnSpPr>
              <a:stCxn id="1382" idx="2"/>
              <a:endCxn id="1387" idx="0"/>
            </p:cNvCxnSpPr>
            <p:nvPr/>
          </p:nvCxnSpPr>
          <p:spPr>
            <a:xfrm>
              <a:off x="6114688" y="3883763"/>
              <a:ext cx="0" cy="271800"/>
            </a:xfrm>
            <a:prstGeom prst="straightConnector1">
              <a:avLst/>
            </a:prstGeom>
            <a:noFill/>
            <a:ln cap="flat" cmpd="sng" w="19050">
              <a:solidFill>
                <a:srgbClr val="666666"/>
              </a:solidFill>
              <a:prstDash val="solid"/>
              <a:round/>
              <a:headEnd len="med" w="med" type="none"/>
              <a:tailEnd len="med" w="med" type="none"/>
            </a:ln>
          </p:spPr>
        </p:cxnSp>
      </p:grpSp>
      <p:sp>
        <p:nvSpPr>
          <p:cNvPr id="1389" name="Google Shape;1389;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390" name="Google Shape;1390;p74"/>
          <p:cNvSpPr txBox="1"/>
          <p:nvPr>
            <p:ph idx="1" type="body"/>
          </p:nvPr>
        </p:nvSpPr>
        <p:spPr>
          <a:xfrm>
            <a:off x="107050" y="402200"/>
            <a:ext cx="8864700" cy="55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 1, 2, 3, 4, 5, 6, 7 (in that order) into a 2-3 tree. For L=2, pass the middle item up.</a:t>
            </a:r>
            <a:endParaRPr/>
          </a:p>
        </p:txBody>
      </p:sp>
      <p:sp>
        <p:nvSpPr>
          <p:cNvPr id="1391" name="Google Shape;1391;p74"/>
          <p:cNvSpPr txBox="1"/>
          <p:nvPr/>
        </p:nvSpPr>
        <p:spPr>
          <a:xfrm>
            <a:off x="4758675" y="958575"/>
            <a:ext cx="2712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Adding 6.</a:t>
            </a:r>
            <a:endParaRPr/>
          </a:p>
        </p:txBody>
      </p:sp>
      <p:sp>
        <p:nvSpPr>
          <p:cNvPr id="1392" name="Google Shape;1392;p74"/>
          <p:cNvSpPr txBox="1"/>
          <p:nvPr/>
        </p:nvSpPr>
        <p:spPr>
          <a:xfrm>
            <a:off x="107050" y="2577650"/>
            <a:ext cx="8359200" cy="461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Adding 7. Node is too full, so we need to split.</a:t>
            </a:r>
            <a:endParaRPr/>
          </a:p>
        </p:txBody>
      </p:sp>
      <p:grpSp>
        <p:nvGrpSpPr>
          <p:cNvPr id="1393" name="Google Shape;1393;p74"/>
          <p:cNvGrpSpPr/>
          <p:nvPr/>
        </p:nvGrpSpPr>
        <p:grpSpPr>
          <a:xfrm>
            <a:off x="4882593" y="1515425"/>
            <a:ext cx="2464169" cy="921632"/>
            <a:chOff x="3151956" y="1397000"/>
            <a:chExt cx="2464169" cy="921632"/>
          </a:xfrm>
        </p:grpSpPr>
        <p:sp>
          <p:nvSpPr>
            <p:cNvPr id="1394" name="Google Shape;1394;p74"/>
            <p:cNvSpPr/>
            <p:nvPr/>
          </p:nvSpPr>
          <p:spPr>
            <a:xfrm>
              <a:off x="4630625" y="199372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5  6</a:t>
              </a:r>
              <a:endParaRPr sz="1800"/>
            </a:p>
          </p:txBody>
        </p:sp>
        <p:sp>
          <p:nvSpPr>
            <p:cNvPr id="1395" name="Google Shape;1395;p74"/>
            <p:cNvSpPr/>
            <p:nvPr/>
          </p:nvSpPr>
          <p:spPr>
            <a:xfrm>
              <a:off x="3767550" y="1397000"/>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2  4</a:t>
              </a:r>
              <a:endParaRPr sz="1800"/>
            </a:p>
          </p:txBody>
        </p:sp>
        <p:sp>
          <p:nvSpPr>
            <p:cNvPr id="1396" name="Google Shape;1396;p74"/>
            <p:cNvSpPr/>
            <p:nvPr/>
          </p:nvSpPr>
          <p:spPr>
            <a:xfrm>
              <a:off x="3151956" y="19937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cxnSp>
          <p:nvCxnSpPr>
            <p:cNvPr id="1397" name="Google Shape;1397;p74"/>
            <p:cNvCxnSpPr>
              <a:endCxn id="1396" idx="0"/>
            </p:cNvCxnSpPr>
            <p:nvPr/>
          </p:nvCxnSpPr>
          <p:spPr>
            <a:xfrm flipH="1">
              <a:off x="3397206" y="1721932"/>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398" name="Google Shape;1398;p74"/>
            <p:cNvCxnSpPr/>
            <p:nvPr/>
          </p:nvCxnSpPr>
          <p:spPr>
            <a:xfrm>
              <a:off x="4253980" y="1721923"/>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1399" name="Google Shape;1399;p74"/>
            <p:cNvSpPr/>
            <p:nvPr/>
          </p:nvSpPr>
          <p:spPr>
            <a:xfrm>
              <a:off x="4015042" y="19937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1400" name="Google Shape;1400;p74"/>
            <p:cNvCxnSpPr>
              <a:stCxn id="1395" idx="2"/>
              <a:endCxn id="1399" idx="0"/>
            </p:cNvCxnSpPr>
            <p:nvPr/>
          </p:nvCxnSpPr>
          <p:spPr>
            <a:xfrm>
              <a:off x="4260300" y="1721900"/>
              <a:ext cx="0" cy="271800"/>
            </a:xfrm>
            <a:prstGeom prst="straightConnector1">
              <a:avLst/>
            </a:prstGeom>
            <a:noFill/>
            <a:ln cap="flat" cmpd="sng" w="19050">
              <a:solidFill>
                <a:srgbClr val="666666"/>
              </a:solidFill>
              <a:prstDash val="solid"/>
              <a:round/>
              <a:headEnd len="med" w="med" type="none"/>
              <a:tailEnd len="med" w="med" type="none"/>
            </a:ln>
          </p:spPr>
        </p:cxnSp>
      </p:grpSp>
      <p:grpSp>
        <p:nvGrpSpPr>
          <p:cNvPr id="1401" name="Google Shape;1401;p74"/>
          <p:cNvGrpSpPr/>
          <p:nvPr/>
        </p:nvGrpSpPr>
        <p:grpSpPr>
          <a:xfrm>
            <a:off x="458631" y="3325350"/>
            <a:ext cx="2464169" cy="875332"/>
            <a:chOff x="458631" y="3858750"/>
            <a:chExt cx="2464169" cy="875332"/>
          </a:xfrm>
        </p:grpSpPr>
        <p:sp>
          <p:nvSpPr>
            <p:cNvPr id="1402" name="Google Shape;1402;p74"/>
            <p:cNvSpPr/>
            <p:nvPr/>
          </p:nvSpPr>
          <p:spPr>
            <a:xfrm>
              <a:off x="1937300" y="44091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5  6  7</a:t>
              </a:r>
              <a:endParaRPr sz="1800"/>
            </a:p>
          </p:txBody>
        </p:sp>
        <p:sp>
          <p:nvSpPr>
            <p:cNvPr id="1403" name="Google Shape;1403;p74"/>
            <p:cNvSpPr/>
            <p:nvPr/>
          </p:nvSpPr>
          <p:spPr>
            <a:xfrm>
              <a:off x="1074225" y="3858750"/>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2  4</a:t>
              </a:r>
              <a:endParaRPr sz="1800"/>
            </a:p>
          </p:txBody>
        </p:sp>
        <p:sp>
          <p:nvSpPr>
            <p:cNvPr id="1404" name="Google Shape;1404;p74"/>
            <p:cNvSpPr/>
            <p:nvPr/>
          </p:nvSpPr>
          <p:spPr>
            <a:xfrm>
              <a:off x="458631" y="440918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cxnSp>
          <p:nvCxnSpPr>
            <p:cNvPr id="1405" name="Google Shape;1405;p74"/>
            <p:cNvCxnSpPr>
              <a:stCxn id="1403" idx="2"/>
              <a:endCxn id="1404" idx="0"/>
            </p:cNvCxnSpPr>
            <p:nvPr/>
          </p:nvCxnSpPr>
          <p:spPr>
            <a:xfrm flipH="1">
              <a:off x="703875" y="4183650"/>
              <a:ext cx="863100" cy="225600"/>
            </a:xfrm>
            <a:prstGeom prst="straightConnector1">
              <a:avLst/>
            </a:prstGeom>
            <a:noFill/>
            <a:ln cap="flat" cmpd="sng" w="19050">
              <a:solidFill>
                <a:srgbClr val="666666"/>
              </a:solidFill>
              <a:prstDash val="solid"/>
              <a:round/>
              <a:headEnd len="med" w="med" type="none"/>
              <a:tailEnd len="med" w="med" type="none"/>
            </a:ln>
          </p:spPr>
        </p:cxnSp>
        <p:cxnSp>
          <p:nvCxnSpPr>
            <p:cNvPr id="1406" name="Google Shape;1406;p74"/>
            <p:cNvCxnSpPr>
              <a:stCxn id="1403" idx="2"/>
              <a:endCxn id="1402" idx="0"/>
            </p:cNvCxnSpPr>
            <p:nvPr/>
          </p:nvCxnSpPr>
          <p:spPr>
            <a:xfrm>
              <a:off x="1566975" y="4183650"/>
              <a:ext cx="863100" cy="225600"/>
            </a:xfrm>
            <a:prstGeom prst="straightConnector1">
              <a:avLst/>
            </a:prstGeom>
            <a:noFill/>
            <a:ln cap="flat" cmpd="sng" w="19050">
              <a:solidFill>
                <a:srgbClr val="666666"/>
              </a:solidFill>
              <a:prstDash val="solid"/>
              <a:round/>
              <a:headEnd len="med" w="med" type="none"/>
              <a:tailEnd len="med" w="med" type="none"/>
            </a:ln>
          </p:spPr>
        </p:cxnSp>
        <p:sp>
          <p:nvSpPr>
            <p:cNvPr id="1407" name="Google Shape;1407;p74"/>
            <p:cNvSpPr/>
            <p:nvPr/>
          </p:nvSpPr>
          <p:spPr>
            <a:xfrm>
              <a:off x="1321717" y="44091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1408" name="Google Shape;1408;p74"/>
            <p:cNvCxnSpPr>
              <a:stCxn id="1403" idx="2"/>
              <a:endCxn id="1407" idx="0"/>
            </p:cNvCxnSpPr>
            <p:nvPr/>
          </p:nvCxnSpPr>
          <p:spPr>
            <a:xfrm>
              <a:off x="1566975" y="4183650"/>
              <a:ext cx="0" cy="225600"/>
            </a:xfrm>
            <a:prstGeom prst="straightConnector1">
              <a:avLst/>
            </a:prstGeom>
            <a:noFill/>
            <a:ln cap="flat" cmpd="sng" w="19050">
              <a:solidFill>
                <a:srgbClr val="666666"/>
              </a:solidFill>
              <a:prstDash val="solid"/>
              <a:round/>
              <a:headEnd len="med" w="med" type="none"/>
              <a:tailEnd len="med" w="med" type="none"/>
            </a:ln>
          </p:spPr>
        </p:cxnSp>
      </p:grpSp>
      <p:grpSp>
        <p:nvGrpSpPr>
          <p:cNvPr id="1409" name="Google Shape;1409;p74"/>
          <p:cNvGrpSpPr/>
          <p:nvPr/>
        </p:nvGrpSpPr>
        <p:grpSpPr>
          <a:xfrm>
            <a:off x="6271150" y="2772007"/>
            <a:ext cx="2195100" cy="1428675"/>
            <a:chOff x="6271150" y="3305407"/>
            <a:chExt cx="2195100" cy="1428675"/>
          </a:xfrm>
        </p:grpSpPr>
        <p:sp>
          <p:nvSpPr>
            <p:cNvPr id="1410" name="Google Shape;1410;p74"/>
            <p:cNvSpPr/>
            <p:nvPr/>
          </p:nvSpPr>
          <p:spPr>
            <a:xfrm>
              <a:off x="6591200" y="38587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411" name="Google Shape;1411;p74"/>
            <p:cNvSpPr/>
            <p:nvPr/>
          </p:nvSpPr>
          <p:spPr>
            <a:xfrm>
              <a:off x="7778323" y="38587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412" name="Google Shape;1412;p74"/>
            <p:cNvSpPr/>
            <p:nvPr/>
          </p:nvSpPr>
          <p:spPr>
            <a:xfrm>
              <a:off x="7184763" y="33054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413" name="Google Shape;1413;p74"/>
            <p:cNvSpPr/>
            <p:nvPr/>
          </p:nvSpPr>
          <p:spPr>
            <a:xfrm>
              <a:off x="6271150" y="44091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414" name="Google Shape;1414;p74"/>
            <p:cNvSpPr/>
            <p:nvPr/>
          </p:nvSpPr>
          <p:spPr>
            <a:xfrm>
              <a:off x="6915050" y="44091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415" name="Google Shape;1415;p74"/>
            <p:cNvSpPr/>
            <p:nvPr/>
          </p:nvSpPr>
          <p:spPr>
            <a:xfrm>
              <a:off x="7498050" y="44091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416" name="Google Shape;1416;p74"/>
            <p:cNvSpPr/>
            <p:nvPr/>
          </p:nvSpPr>
          <p:spPr>
            <a:xfrm>
              <a:off x="8065750" y="44091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417" name="Google Shape;1417;p74"/>
            <p:cNvCxnSpPr>
              <a:stCxn id="1412" idx="2"/>
              <a:endCxn id="1410" idx="0"/>
            </p:cNvCxnSpPr>
            <p:nvPr/>
          </p:nvCxnSpPr>
          <p:spPr>
            <a:xfrm flipH="1">
              <a:off x="6791313" y="3630307"/>
              <a:ext cx="593700" cy="228600"/>
            </a:xfrm>
            <a:prstGeom prst="straightConnector1">
              <a:avLst/>
            </a:prstGeom>
            <a:noFill/>
            <a:ln cap="flat" cmpd="sng" w="19050">
              <a:solidFill>
                <a:srgbClr val="666666"/>
              </a:solidFill>
              <a:prstDash val="solid"/>
              <a:round/>
              <a:headEnd len="med" w="med" type="none"/>
              <a:tailEnd len="med" w="med" type="none"/>
            </a:ln>
          </p:spPr>
        </p:cxnSp>
        <p:cxnSp>
          <p:nvCxnSpPr>
            <p:cNvPr id="1418" name="Google Shape;1418;p74"/>
            <p:cNvCxnSpPr>
              <a:stCxn id="1410" idx="2"/>
              <a:endCxn id="1414" idx="0"/>
            </p:cNvCxnSpPr>
            <p:nvPr/>
          </p:nvCxnSpPr>
          <p:spPr>
            <a:xfrm>
              <a:off x="6791450" y="4183657"/>
              <a:ext cx="324000" cy="225600"/>
            </a:xfrm>
            <a:prstGeom prst="straightConnector1">
              <a:avLst/>
            </a:prstGeom>
            <a:noFill/>
            <a:ln cap="flat" cmpd="sng" w="19050">
              <a:solidFill>
                <a:srgbClr val="666666"/>
              </a:solidFill>
              <a:prstDash val="solid"/>
              <a:round/>
              <a:headEnd len="med" w="med" type="none"/>
              <a:tailEnd len="med" w="med" type="none"/>
            </a:ln>
          </p:spPr>
        </p:cxnSp>
        <p:cxnSp>
          <p:nvCxnSpPr>
            <p:cNvPr id="1419" name="Google Shape;1419;p74"/>
            <p:cNvCxnSpPr>
              <a:stCxn id="1410" idx="2"/>
              <a:endCxn id="1413" idx="0"/>
            </p:cNvCxnSpPr>
            <p:nvPr/>
          </p:nvCxnSpPr>
          <p:spPr>
            <a:xfrm flipH="1">
              <a:off x="6471350" y="4183657"/>
              <a:ext cx="320100" cy="225600"/>
            </a:xfrm>
            <a:prstGeom prst="straightConnector1">
              <a:avLst/>
            </a:prstGeom>
            <a:noFill/>
            <a:ln cap="flat" cmpd="sng" w="19050">
              <a:solidFill>
                <a:srgbClr val="666666"/>
              </a:solidFill>
              <a:prstDash val="solid"/>
              <a:round/>
              <a:headEnd len="med" w="med" type="none"/>
              <a:tailEnd len="med" w="med" type="none"/>
            </a:ln>
          </p:spPr>
        </p:cxnSp>
        <p:cxnSp>
          <p:nvCxnSpPr>
            <p:cNvPr id="1420" name="Google Shape;1420;p74"/>
            <p:cNvCxnSpPr>
              <a:stCxn id="1411" idx="2"/>
              <a:endCxn id="1415" idx="0"/>
            </p:cNvCxnSpPr>
            <p:nvPr/>
          </p:nvCxnSpPr>
          <p:spPr>
            <a:xfrm flipH="1">
              <a:off x="7698373" y="4183657"/>
              <a:ext cx="280200" cy="225600"/>
            </a:xfrm>
            <a:prstGeom prst="straightConnector1">
              <a:avLst/>
            </a:prstGeom>
            <a:noFill/>
            <a:ln cap="flat" cmpd="sng" w="19050">
              <a:solidFill>
                <a:srgbClr val="666666"/>
              </a:solidFill>
              <a:prstDash val="solid"/>
              <a:round/>
              <a:headEnd len="med" w="med" type="none"/>
              <a:tailEnd len="med" w="med" type="none"/>
            </a:ln>
          </p:spPr>
        </p:cxnSp>
        <p:cxnSp>
          <p:nvCxnSpPr>
            <p:cNvPr id="1421" name="Google Shape;1421;p74"/>
            <p:cNvCxnSpPr>
              <a:stCxn id="1411" idx="2"/>
              <a:endCxn id="1416" idx="0"/>
            </p:cNvCxnSpPr>
            <p:nvPr/>
          </p:nvCxnSpPr>
          <p:spPr>
            <a:xfrm>
              <a:off x="7978573" y="4183657"/>
              <a:ext cx="287400" cy="225600"/>
            </a:xfrm>
            <a:prstGeom prst="straightConnector1">
              <a:avLst/>
            </a:prstGeom>
            <a:noFill/>
            <a:ln cap="flat" cmpd="sng" w="19050">
              <a:solidFill>
                <a:srgbClr val="666666"/>
              </a:solidFill>
              <a:prstDash val="solid"/>
              <a:round/>
              <a:headEnd len="med" w="med" type="none"/>
              <a:tailEnd len="med" w="med" type="none"/>
            </a:ln>
          </p:spPr>
        </p:cxnSp>
        <p:cxnSp>
          <p:nvCxnSpPr>
            <p:cNvPr id="1422" name="Google Shape;1422;p74"/>
            <p:cNvCxnSpPr>
              <a:stCxn id="1412" idx="2"/>
              <a:endCxn id="1411" idx="0"/>
            </p:cNvCxnSpPr>
            <p:nvPr/>
          </p:nvCxnSpPr>
          <p:spPr>
            <a:xfrm>
              <a:off x="7385013" y="3630307"/>
              <a:ext cx="593700" cy="228600"/>
            </a:xfrm>
            <a:prstGeom prst="straightConnector1">
              <a:avLst/>
            </a:prstGeom>
            <a:noFill/>
            <a:ln cap="flat" cmpd="sng" w="19050">
              <a:solidFill>
                <a:srgbClr val="666666"/>
              </a:solidFill>
              <a:prstDash val="solid"/>
              <a:round/>
              <a:headEnd len="med" w="med" type="none"/>
              <a:tailEnd len="med" w="med" type="none"/>
            </a:ln>
          </p:spPr>
        </p:cxnSp>
      </p:grpSp>
      <p:grpSp>
        <p:nvGrpSpPr>
          <p:cNvPr id="1423" name="Google Shape;1423;p74"/>
          <p:cNvGrpSpPr/>
          <p:nvPr/>
        </p:nvGrpSpPr>
        <p:grpSpPr>
          <a:xfrm>
            <a:off x="3251014" y="3325385"/>
            <a:ext cx="2691904" cy="875330"/>
            <a:chOff x="3288639" y="3894110"/>
            <a:chExt cx="2691904" cy="875330"/>
          </a:xfrm>
        </p:grpSpPr>
        <p:sp>
          <p:nvSpPr>
            <p:cNvPr id="1424" name="Google Shape;1424;p74"/>
            <p:cNvSpPr/>
            <p:nvPr/>
          </p:nvSpPr>
          <p:spPr>
            <a:xfrm>
              <a:off x="4075438" y="3894110"/>
              <a:ext cx="12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2  4  6</a:t>
              </a:r>
              <a:endParaRPr sz="1800"/>
            </a:p>
          </p:txBody>
        </p:sp>
        <p:sp>
          <p:nvSpPr>
            <p:cNvPr id="1425" name="Google Shape;1425;p74"/>
            <p:cNvSpPr/>
            <p:nvPr/>
          </p:nvSpPr>
          <p:spPr>
            <a:xfrm>
              <a:off x="3288639" y="4444535"/>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426" name="Google Shape;1426;p74"/>
            <p:cNvSpPr/>
            <p:nvPr/>
          </p:nvSpPr>
          <p:spPr>
            <a:xfrm>
              <a:off x="4737556" y="4444535"/>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427" name="Google Shape;1427;p74"/>
            <p:cNvCxnSpPr>
              <a:stCxn id="1425" idx="0"/>
            </p:cNvCxnSpPr>
            <p:nvPr/>
          </p:nvCxnSpPr>
          <p:spPr>
            <a:xfrm flipH="1" rot="10800000">
              <a:off x="3521589" y="4219535"/>
              <a:ext cx="793800" cy="225000"/>
            </a:xfrm>
            <a:prstGeom prst="straightConnector1">
              <a:avLst/>
            </a:prstGeom>
            <a:noFill/>
            <a:ln cap="flat" cmpd="sng" w="19050">
              <a:solidFill>
                <a:srgbClr val="666666"/>
              </a:solidFill>
              <a:prstDash val="solid"/>
              <a:round/>
              <a:headEnd len="med" w="med" type="none"/>
              <a:tailEnd len="med" w="med" type="none"/>
            </a:ln>
          </p:spPr>
        </p:cxnSp>
        <p:cxnSp>
          <p:nvCxnSpPr>
            <p:cNvPr id="1428" name="Google Shape;1428;p74"/>
            <p:cNvCxnSpPr>
              <a:stCxn id="1426" idx="0"/>
            </p:cNvCxnSpPr>
            <p:nvPr/>
          </p:nvCxnSpPr>
          <p:spPr>
            <a:xfrm rot="10800000">
              <a:off x="4801456" y="4219535"/>
              <a:ext cx="186600" cy="225000"/>
            </a:xfrm>
            <a:prstGeom prst="straightConnector1">
              <a:avLst/>
            </a:prstGeom>
            <a:noFill/>
            <a:ln cap="flat" cmpd="sng" w="19050">
              <a:solidFill>
                <a:srgbClr val="666666"/>
              </a:solidFill>
              <a:prstDash val="solid"/>
              <a:round/>
              <a:headEnd len="med" w="med" type="none"/>
              <a:tailEnd len="med" w="med" type="none"/>
            </a:ln>
          </p:spPr>
        </p:cxnSp>
        <p:sp>
          <p:nvSpPr>
            <p:cNvPr id="1429" name="Google Shape;1429;p74"/>
            <p:cNvSpPr/>
            <p:nvPr/>
          </p:nvSpPr>
          <p:spPr>
            <a:xfrm>
              <a:off x="3995555" y="4444539"/>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1430" name="Google Shape;1430;p74"/>
            <p:cNvCxnSpPr>
              <a:endCxn id="1429" idx="0"/>
            </p:cNvCxnSpPr>
            <p:nvPr/>
          </p:nvCxnSpPr>
          <p:spPr>
            <a:xfrm flipH="1">
              <a:off x="4246055" y="4219539"/>
              <a:ext cx="314700" cy="225000"/>
            </a:xfrm>
            <a:prstGeom prst="straightConnector1">
              <a:avLst/>
            </a:prstGeom>
            <a:noFill/>
            <a:ln cap="flat" cmpd="sng" w="19050">
              <a:solidFill>
                <a:srgbClr val="666666"/>
              </a:solidFill>
              <a:prstDash val="solid"/>
              <a:round/>
              <a:headEnd len="med" w="med" type="none"/>
              <a:tailEnd len="med" w="med" type="none"/>
            </a:ln>
          </p:spPr>
        </p:cxnSp>
        <p:sp>
          <p:nvSpPr>
            <p:cNvPr id="1431" name="Google Shape;1431;p74"/>
            <p:cNvSpPr/>
            <p:nvPr/>
          </p:nvSpPr>
          <p:spPr>
            <a:xfrm>
              <a:off x="5479543" y="4444535"/>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432" name="Google Shape;1432;p74"/>
            <p:cNvCxnSpPr>
              <a:stCxn id="1431" idx="0"/>
            </p:cNvCxnSpPr>
            <p:nvPr/>
          </p:nvCxnSpPr>
          <p:spPr>
            <a:xfrm rot="10800000">
              <a:off x="5043643" y="4216235"/>
              <a:ext cx="686400" cy="228300"/>
            </a:xfrm>
            <a:prstGeom prst="straightConnector1">
              <a:avLst/>
            </a:prstGeom>
            <a:noFill/>
            <a:ln cap="flat" cmpd="sng" w="19050">
              <a:solidFill>
                <a:srgbClr val="666666"/>
              </a:solidFill>
              <a:prstDash val="solid"/>
              <a:round/>
              <a:headEnd len="med" w="med" type="none"/>
              <a:tailEnd len="med" w="med" type="none"/>
            </a:ln>
          </p:spPr>
        </p:cxnSp>
      </p:grpSp>
      <p:sp>
        <p:nvSpPr>
          <p:cNvPr id="1433" name="Google Shape;1433;p74"/>
          <p:cNvSpPr txBox="1"/>
          <p:nvPr/>
        </p:nvSpPr>
        <p:spPr>
          <a:xfrm>
            <a:off x="458625" y="4334750"/>
            <a:ext cx="24642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Before split</a:t>
            </a:r>
            <a:endParaRPr/>
          </a:p>
        </p:txBody>
      </p:sp>
      <p:sp>
        <p:nvSpPr>
          <p:cNvPr id="1434" name="Google Shape;1434;p74"/>
          <p:cNvSpPr txBox="1"/>
          <p:nvPr/>
        </p:nvSpPr>
        <p:spPr>
          <a:xfrm>
            <a:off x="3251025" y="4334750"/>
            <a:ext cx="2679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After one split</a:t>
            </a:r>
            <a:endParaRPr/>
          </a:p>
        </p:txBody>
      </p:sp>
      <p:sp>
        <p:nvSpPr>
          <p:cNvPr id="1435" name="Google Shape;1435;p74"/>
          <p:cNvSpPr txBox="1"/>
          <p:nvPr/>
        </p:nvSpPr>
        <p:spPr>
          <a:xfrm>
            <a:off x="6029200" y="4334750"/>
            <a:ext cx="26790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After two splits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9" name="Shape 1439"/>
        <p:cNvGrpSpPr/>
        <p:nvPr/>
      </p:nvGrpSpPr>
      <p:grpSpPr>
        <a:xfrm>
          <a:off x="0" y="0"/>
          <a:ext cx="0" cy="0"/>
          <a:chOff x="0" y="0"/>
          <a:chExt cx="0" cy="0"/>
        </a:xfrm>
      </p:grpSpPr>
      <p:sp>
        <p:nvSpPr>
          <p:cNvPr id="1440" name="Google Shape;1440;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441" name="Google Shape;1441;p7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a:t>
            </a:r>
            <a:r>
              <a:rPr lang="en"/>
              <a:t>dd the numbers 1, 2, 3, 4, 5, 6, then 7 (in that order) into a regular BST.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Then try adding 1, 2, 3, 4, 5, 6, then 7 (in that order) into a 2-3 tree.</a:t>
            </a:r>
            <a:endParaRPr/>
          </a:p>
          <a:p>
            <a:pPr indent="-342900" lvl="0" marL="457200" rtl="0" algn="l">
              <a:spcBef>
                <a:spcPts val="600"/>
              </a:spcBef>
              <a:spcAft>
                <a:spcPts val="0"/>
              </a:spcAft>
              <a:buSzPts val="1800"/>
              <a:buChar char="●"/>
            </a:pPr>
            <a:r>
              <a:rPr lang="en"/>
              <a:t>Interactive demo: </a:t>
            </a:r>
            <a:r>
              <a:rPr lang="en" u="sng">
                <a:solidFill>
                  <a:schemeClr val="hlink"/>
                </a:solidFill>
                <a:hlinkClick r:id="rId3"/>
              </a:rPr>
              <a:t>https://tinyurl.com/balanceYD</a:t>
            </a:r>
            <a:r>
              <a:rPr lang="en"/>
              <a:t> or </a:t>
            </a:r>
            <a:r>
              <a:rPr lang="en" u="sng">
                <a:solidFill>
                  <a:schemeClr val="hlink"/>
                </a:solidFill>
                <a:hlinkClick r:id="rId4"/>
              </a:rPr>
              <a:t>this link</a:t>
            </a:r>
            <a:r>
              <a:rPr lang="en"/>
              <a:t>.</a:t>
            </a:r>
            <a:endParaRPr/>
          </a:p>
          <a:p>
            <a:pPr indent="-342900" lvl="0" marL="457200" rtl="0" algn="l">
              <a:spcBef>
                <a:spcPts val="600"/>
              </a:spcBef>
              <a:spcAft>
                <a:spcPts val="0"/>
              </a:spcAft>
              <a:buSzPts val="1800"/>
              <a:buChar char="●"/>
            </a:pPr>
            <a:r>
              <a:rPr lang="en"/>
              <a:t>In this demo </a:t>
            </a:r>
            <a:r>
              <a:rPr lang="en"/>
              <a:t>“max-degree” means the maximum number of children, i.e. 3.</a:t>
            </a:r>
            <a:endParaRPr/>
          </a:p>
          <a:p>
            <a:pPr indent="0" lvl="0" marL="0" rtl="0" algn="l">
              <a:spcBef>
                <a:spcPts val="600"/>
              </a:spcBef>
              <a:spcAft>
                <a:spcPts val="0"/>
              </a:spcAft>
              <a:buNone/>
            </a:pPr>
            <a:r>
              <a:t/>
            </a:r>
            <a:endParaRPr/>
          </a:p>
        </p:txBody>
      </p:sp>
      <p:sp>
        <p:nvSpPr>
          <p:cNvPr id="1442" name="Google Shape;1442;p75"/>
          <p:cNvSpPr/>
          <p:nvPr/>
        </p:nvSpPr>
        <p:spPr>
          <a:xfrm>
            <a:off x="2181813" y="934987"/>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443" name="Google Shape;1443;p75"/>
          <p:cNvSpPr/>
          <p:nvPr/>
        </p:nvSpPr>
        <p:spPr>
          <a:xfrm>
            <a:off x="2623656" y="1097437"/>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444" name="Google Shape;1444;p75"/>
          <p:cNvSpPr/>
          <p:nvPr/>
        </p:nvSpPr>
        <p:spPr>
          <a:xfrm>
            <a:off x="3065500" y="1259887"/>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445" name="Google Shape;1445;p75"/>
          <p:cNvSpPr/>
          <p:nvPr/>
        </p:nvSpPr>
        <p:spPr>
          <a:xfrm>
            <a:off x="3507344" y="1422337"/>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446" name="Google Shape;1446;p75"/>
          <p:cNvSpPr/>
          <p:nvPr/>
        </p:nvSpPr>
        <p:spPr>
          <a:xfrm>
            <a:off x="3949188" y="1584787"/>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447" name="Google Shape;1447;p75"/>
          <p:cNvSpPr/>
          <p:nvPr/>
        </p:nvSpPr>
        <p:spPr>
          <a:xfrm>
            <a:off x="4391032" y="1747237"/>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448" name="Google Shape;1448;p75"/>
          <p:cNvSpPr/>
          <p:nvPr/>
        </p:nvSpPr>
        <p:spPr>
          <a:xfrm>
            <a:off x="4832876" y="1909687"/>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449" name="Google Shape;1449;p75"/>
          <p:cNvCxnSpPr>
            <a:endCxn id="1443" idx="1"/>
          </p:cNvCxnSpPr>
          <p:nvPr/>
        </p:nvCxnSpPr>
        <p:spPr>
          <a:xfrm>
            <a:off x="2548356" y="1097287"/>
            <a:ext cx="75300" cy="162600"/>
          </a:xfrm>
          <a:prstGeom prst="straightConnector1">
            <a:avLst/>
          </a:prstGeom>
          <a:noFill/>
          <a:ln cap="flat" cmpd="sng" w="19050">
            <a:solidFill>
              <a:schemeClr val="dk2"/>
            </a:solidFill>
            <a:prstDash val="solid"/>
            <a:round/>
            <a:headEnd len="med" w="med" type="none"/>
            <a:tailEnd len="med" w="med" type="none"/>
          </a:ln>
        </p:spPr>
      </p:cxnSp>
      <p:cxnSp>
        <p:nvCxnSpPr>
          <p:cNvPr id="1450" name="Google Shape;1450;p75"/>
          <p:cNvCxnSpPr>
            <a:stCxn id="1443" idx="3"/>
            <a:endCxn id="1444" idx="1"/>
          </p:cNvCxnSpPr>
          <p:nvPr/>
        </p:nvCxnSpPr>
        <p:spPr>
          <a:xfrm>
            <a:off x="2990256" y="1259887"/>
            <a:ext cx="75300" cy="162600"/>
          </a:xfrm>
          <a:prstGeom prst="straightConnector1">
            <a:avLst/>
          </a:prstGeom>
          <a:noFill/>
          <a:ln cap="flat" cmpd="sng" w="19050">
            <a:solidFill>
              <a:schemeClr val="dk2"/>
            </a:solidFill>
            <a:prstDash val="solid"/>
            <a:round/>
            <a:headEnd len="med" w="med" type="none"/>
            <a:tailEnd len="med" w="med" type="none"/>
          </a:ln>
        </p:spPr>
      </p:cxnSp>
      <p:cxnSp>
        <p:nvCxnSpPr>
          <p:cNvPr id="1451" name="Google Shape;1451;p75"/>
          <p:cNvCxnSpPr>
            <a:stCxn id="1444" idx="3"/>
            <a:endCxn id="1445" idx="1"/>
          </p:cNvCxnSpPr>
          <p:nvPr/>
        </p:nvCxnSpPr>
        <p:spPr>
          <a:xfrm>
            <a:off x="3432100" y="1422337"/>
            <a:ext cx="75300" cy="162600"/>
          </a:xfrm>
          <a:prstGeom prst="straightConnector1">
            <a:avLst/>
          </a:prstGeom>
          <a:noFill/>
          <a:ln cap="flat" cmpd="sng" w="19050">
            <a:solidFill>
              <a:schemeClr val="dk2"/>
            </a:solidFill>
            <a:prstDash val="solid"/>
            <a:round/>
            <a:headEnd len="med" w="med" type="none"/>
            <a:tailEnd len="med" w="med" type="none"/>
          </a:ln>
        </p:spPr>
      </p:cxnSp>
      <p:cxnSp>
        <p:nvCxnSpPr>
          <p:cNvPr id="1452" name="Google Shape;1452;p75"/>
          <p:cNvCxnSpPr>
            <a:stCxn id="1445" idx="3"/>
            <a:endCxn id="1446" idx="1"/>
          </p:cNvCxnSpPr>
          <p:nvPr/>
        </p:nvCxnSpPr>
        <p:spPr>
          <a:xfrm>
            <a:off x="3873944" y="1584787"/>
            <a:ext cx="75300" cy="162300"/>
          </a:xfrm>
          <a:prstGeom prst="straightConnector1">
            <a:avLst/>
          </a:prstGeom>
          <a:noFill/>
          <a:ln cap="flat" cmpd="sng" w="19050">
            <a:solidFill>
              <a:schemeClr val="dk2"/>
            </a:solidFill>
            <a:prstDash val="solid"/>
            <a:round/>
            <a:headEnd len="med" w="med" type="none"/>
            <a:tailEnd len="med" w="med" type="none"/>
          </a:ln>
        </p:spPr>
      </p:cxnSp>
      <p:cxnSp>
        <p:nvCxnSpPr>
          <p:cNvPr id="1453" name="Google Shape;1453;p75"/>
          <p:cNvCxnSpPr>
            <a:stCxn id="1446" idx="3"/>
            <a:endCxn id="1447" idx="1"/>
          </p:cNvCxnSpPr>
          <p:nvPr/>
        </p:nvCxnSpPr>
        <p:spPr>
          <a:xfrm>
            <a:off x="4315788" y="1747237"/>
            <a:ext cx="75300" cy="162600"/>
          </a:xfrm>
          <a:prstGeom prst="straightConnector1">
            <a:avLst/>
          </a:prstGeom>
          <a:noFill/>
          <a:ln cap="flat" cmpd="sng" w="19050">
            <a:solidFill>
              <a:schemeClr val="dk2"/>
            </a:solidFill>
            <a:prstDash val="solid"/>
            <a:round/>
            <a:headEnd len="med" w="med" type="none"/>
            <a:tailEnd len="med" w="med" type="none"/>
          </a:ln>
        </p:spPr>
      </p:cxnSp>
      <p:cxnSp>
        <p:nvCxnSpPr>
          <p:cNvPr id="1454" name="Google Shape;1454;p75"/>
          <p:cNvCxnSpPr>
            <a:stCxn id="1447" idx="3"/>
            <a:endCxn id="1448" idx="1"/>
          </p:cNvCxnSpPr>
          <p:nvPr/>
        </p:nvCxnSpPr>
        <p:spPr>
          <a:xfrm>
            <a:off x="4757632" y="1909687"/>
            <a:ext cx="75300" cy="162600"/>
          </a:xfrm>
          <a:prstGeom prst="straightConnector1">
            <a:avLst/>
          </a:prstGeom>
          <a:noFill/>
          <a:ln cap="flat" cmpd="sng" w="19050">
            <a:solidFill>
              <a:schemeClr val="dk2"/>
            </a:solidFill>
            <a:prstDash val="solid"/>
            <a:round/>
            <a:headEnd len="med" w="med" type="none"/>
            <a:tailEnd len="med" w="med" type="none"/>
          </a:ln>
        </p:spPr>
      </p:cxnSp>
      <p:sp>
        <p:nvSpPr>
          <p:cNvPr id="1455" name="Google Shape;1455;p75"/>
          <p:cNvSpPr/>
          <p:nvPr/>
        </p:nvSpPr>
        <p:spPr>
          <a:xfrm>
            <a:off x="3687400" y="41538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456" name="Google Shape;1456;p75"/>
          <p:cNvSpPr/>
          <p:nvPr/>
        </p:nvSpPr>
        <p:spPr>
          <a:xfrm>
            <a:off x="4874523" y="41538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457" name="Google Shape;1457;p75"/>
          <p:cNvSpPr/>
          <p:nvPr/>
        </p:nvSpPr>
        <p:spPr>
          <a:xfrm>
            <a:off x="4240300" y="36412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458" name="Google Shape;1458;p75"/>
          <p:cNvSpPr/>
          <p:nvPr/>
        </p:nvSpPr>
        <p:spPr>
          <a:xfrm>
            <a:off x="3367350" y="46665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459" name="Google Shape;1459;p75"/>
          <p:cNvSpPr/>
          <p:nvPr/>
        </p:nvSpPr>
        <p:spPr>
          <a:xfrm>
            <a:off x="4011250" y="46665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460" name="Google Shape;1460;p75"/>
          <p:cNvSpPr/>
          <p:nvPr/>
        </p:nvSpPr>
        <p:spPr>
          <a:xfrm>
            <a:off x="4594250" y="46665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461" name="Google Shape;1461;p75"/>
          <p:cNvSpPr/>
          <p:nvPr/>
        </p:nvSpPr>
        <p:spPr>
          <a:xfrm>
            <a:off x="5161950" y="46665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462" name="Google Shape;1462;p75"/>
          <p:cNvCxnSpPr>
            <a:stCxn id="1457" idx="2"/>
            <a:endCxn id="1455" idx="0"/>
          </p:cNvCxnSpPr>
          <p:nvPr/>
        </p:nvCxnSpPr>
        <p:spPr>
          <a:xfrm flipH="1">
            <a:off x="3887650" y="396615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1463" name="Google Shape;1463;p75"/>
          <p:cNvCxnSpPr>
            <a:stCxn id="1455" idx="2"/>
            <a:endCxn id="1459" idx="0"/>
          </p:cNvCxnSpPr>
          <p:nvPr/>
        </p:nvCxnSpPr>
        <p:spPr>
          <a:xfrm>
            <a:off x="3887650" y="447878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1464" name="Google Shape;1464;p75"/>
          <p:cNvCxnSpPr>
            <a:stCxn id="1455" idx="2"/>
            <a:endCxn id="1458" idx="0"/>
          </p:cNvCxnSpPr>
          <p:nvPr/>
        </p:nvCxnSpPr>
        <p:spPr>
          <a:xfrm flipH="1">
            <a:off x="3567550" y="4478782"/>
            <a:ext cx="320100" cy="187800"/>
          </a:xfrm>
          <a:prstGeom prst="straightConnector1">
            <a:avLst/>
          </a:prstGeom>
          <a:noFill/>
          <a:ln cap="flat" cmpd="sng" w="19050">
            <a:solidFill>
              <a:srgbClr val="666666"/>
            </a:solidFill>
            <a:prstDash val="solid"/>
            <a:round/>
            <a:headEnd len="med" w="med" type="none"/>
            <a:tailEnd len="med" w="med" type="none"/>
          </a:ln>
        </p:spPr>
      </p:cxnSp>
      <p:cxnSp>
        <p:nvCxnSpPr>
          <p:cNvPr id="1465" name="Google Shape;1465;p75"/>
          <p:cNvCxnSpPr>
            <a:stCxn id="1456" idx="2"/>
            <a:endCxn id="1460" idx="0"/>
          </p:cNvCxnSpPr>
          <p:nvPr/>
        </p:nvCxnSpPr>
        <p:spPr>
          <a:xfrm flipH="1">
            <a:off x="4794573" y="447878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1466" name="Google Shape;1466;p75"/>
          <p:cNvCxnSpPr>
            <a:stCxn id="1456" idx="2"/>
            <a:endCxn id="1461" idx="0"/>
          </p:cNvCxnSpPr>
          <p:nvPr/>
        </p:nvCxnSpPr>
        <p:spPr>
          <a:xfrm>
            <a:off x="5074773" y="447878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1467" name="Google Shape;1467;p75"/>
          <p:cNvCxnSpPr>
            <a:stCxn id="1457" idx="2"/>
            <a:endCxn id="1456" idx="0"/>
          </p:cNvCxnSpPr>
          <p:nvPr/>
        </p:nvCxnSpPr>
        <p:spPr>
          <a:xfrm>
            <a:off x="4440550" y="3966157"/>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1468" name="Google Shape;1468;p75"/>
          <p:cNvSpPr txBox="1"/>
          <p:nvPr/>
        </p:nvSpPr>
        <p:spPr>
          <a:xfrm>
            <a:off x="6349050" y="4055625"/>
            <a:ext cx="2297100" cy="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leaves are at depth 2.</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72" name="Shape 1472"/>
        <p:cNvGrpSpPr/>
        <p:nvPr/>
      </p:nvGrpSpPr>
      <p:grpSpPr>
        <a:xfrm>
          <a:off x="0" y="0"/>
          <a:ext cx="0" cy="0"/>
          <a:chOff x="0" y="0"/>
          <a:chExt cx="0" cy="0"/>
        </a:xfrm>
      </p:grpSpPr>
      <p:sp>
        <p:nvSpPr>
          <p:cNvPr id="1473" name="Google Shape;1473;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a:t>
            </a:r>
            <a:r>
              <a:rPr lang="en"/>
              <a:t>Recorded Video Viewers Only</a:t>
            </a:r>
            <a:endParaRPr/>
          </a:p>
        </p:txBody>
      </p:sp>
      <p:sp>
        <p:nvSpPr>
          <p:cNvPr id="1474" name="Google Shape;1474;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order such that if you add the items 1, 2, 3, 4, 5, 6, and 7 in that order, the resulting 2-3 tree has height 1.</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8" name="Shape 1478"/>
        <p:cNvGrpSpPr/>
        <p:nvPr/>
      </p:nvGrpSpPr>
      <p:grpSpPr>
        <a:xfrm>
          <a:off x="0" y="0"/>
          <a:ext cx="0" cy="0"/>
          <a:chOff x="0" y="0"/>
          <a:chExt cx="0" cy="0"/>
        </a:xfrm>
      </p:grpSpPr>
      <p:sp>
        <p:nvSpPr>
          <p:cNvPr id="1479" name="Google Shape;1479;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a:t>
            </a:r>
            <a:endParaRPr/>
          </a:p>
        </p:txBody>
      </p:sp>
      <p:sp>
        <p:nvSpPr>
          <p:cNvPr id="1480" name="Google Shape;1480;p7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order such that if you add the items 1, 2, 3, 4, 5, 6, and 7 in that order, the resulting 2-3 tree has height 1.</a:t>
            </a:r>
            <a:endParaRPr/>
          </a:p>
          <a:p>
            <a:pPr indent="-342900" lvl="0" marL="457200" rtl="0" algn="l">
              <a:spcBef>
                <a:spcPts val="600"/>
              </a:spcBef>
              <a:spcAft>
                <a:spcPts val="0"/>
              </a:spcAft>
              <a:buSzPts val="1800"/>
              <a:buChar char="●"/>
            </a:pPr>
            <a:r>
              <a:rPr lang="en"/>
              <a:t>One possible answer: 2, 3, 4, 5, 6, 1, 7</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t>
            </a:r>
            <a:r>
              <a:rPr lang="en"/>
              <a:t>ot sure why? Make sure to see </a:t>
            </a:r>
            <a:r>
              <a:rPr lang="en" u="sng">
                <a:solidFill>
                  <a:schemeClr val="hlink"/>
                </a:solidFill>
                <a:hlinkClick r:id="rId3"/>
              </a:rPr>
              <a:t>https://tinyurl.com/balanceYD</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 matter the insertion order you choose, resulting B-Tree is always bushy!</a:t>
            </a:r>
            <a:endParaRPr/>
          </a:p>
          <a:p>
            <a:pPr indent="-342900" lvl="0" marL="457200" rtl="0" algn="l">
              <a:spcBef>
                <a:spcPts val="600"/>
              </a:spcBef>
              <a:spcAft>
                <a:spcPts val="0"/>
              </a:spcAft>
              <a:buSzPts val="1800"/>
              <a:buChar char="●"/>
            </a:pPr>
            <a:r>
              <a:rPr lang="en"/>
              <a:t>May vary in height a little bit, but overall guaranteed to be bushy.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81" name="Google Shape;1481;p77"/>
          <p:cNvSpPr/>
          <p:nvPr/>
        </p:nvSpPr>
        <p:spPr>
          <a:xfrm>
            <a:off x="4285419" y="188932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3  5</a:t>
            </a:r>
            <a:endParaRPr sz="1800"/>
          </a:p>
        </p:txBody>
      </p:sp>
      <p:sp>
        <p:nvSpPr>
          <p:cNvPr id="1482" name="Google Shape;1482;p77"/>
          <p:cNvSpPr/>
          <p:nvPr/>
        </p:nvSpPr>
        <p:spPr>
          <a:xfrm>
            <a:off x="3441138" y="251775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1  2</a:t>
            </a:r>
            <a:endParaRPr sz="1800"/>
          </a:p>
        </p:txBody>
      </p:sp>
      <p:sp>
        <p:nvSpPr>
          <p:cNvPr id="1483" name="Google Shape;1483;p77"/>
          <p:cNvSpPr/>
          <p:nvPr/>
        </p:nvSpPr>
        <p:spPr>
          <a:xfrm>
            <a:off x="5128663" y="251775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6  7</a:t>
            </a:r>
            <a:endParaRPr sz="1800"/>
          </a:p>
        </p:txBody>
      </p:sp>
      <p:sp>
        <p:nvSpPr>
          <p:cNvPr id="1484" name="Google Shape;1484;p77"/>
          <p:cNvSpPr/>
          <p:nvPr/>
        </p:nvSpPr>
        <p:spPr>
          <a:xfrm>
            <a:off x="4285419" y="251775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cxnSp>
        <p:nvCxnSpPr>
          <p:cNvPr id="1485" name="Google Shape;1485;p77"/>
          <p:cNvCxnSpPr>
            <a:stCxn id="1481" idx="2"/>
            <a:endCxn id="1482" idx="0"/>
          </p:cNvCxnSpPr>
          <p:nvPr/>
        </p:nvCxnSpPr>
        <p:spPr>
          <a:xfrm flipH="1">
            <a:off x="3728319" y="2214225"/>
            <a:ext cx="844200" cy="303600"/>
          </a:xfrm>
          <a:prstGeom prst="straightConnector1">
            <a:avLst/>
          </a:prstGeom>
          <a:noFill/>
          <a:ln cap="flat" cmpd="sng" w="19050">
            <a:solidFill>
              <a:srgbClr val="666666"/>
            </a:solidFill>
            <a:prstDash val="solid"/>
            <a:round/>
            <a:headEnd len="med" w="med" type="none"/>
            <a:tailEnd len="med" w="med" type="none"/>
          </a:ln>
        </p:spPr>
      </p:cxnSp>
      <p:cxnSp>
        <p:nvCxnSpPr>
          <p:cNvPr id="1486" name="Google Shape;1486;p77"/>
          <p:cNvCxnSpPr>
            <a:stCxn id="1481" idx="2"/>
            <a:endCxn id="1484" idx="0"/>
          </p:cNvCxnSpPr>
          <p:nvPr/>
        </p:nvCxnSpPr>
        <p:spPr>
          <a:xfrm>
            <a:off x="4572519" y="2214225"/>
            <a:ext cx="0" cy="303600"/>
          </a:xfrm>
          <a:prstGeom prst="straightConnector1">
            <a:avLst/>
          </a:prstGeom>
          <a:noFill/>
          <a:ln cap="flat" cmpd="sng" w="19050">
            <a:solidFill>
              <a:srgbClr val="666666"/>
            </a:solidFill>
            <a:prstDash val="solid"/>
            <a:round/>
            <a:headEnd len="med" w="med" type="none"/>
            <a:tailEnd len="med" w="med" type="none"/>
          </a:ln>
        </p:spPr>
      </p:cxnSp>
      <p:cxnSp>
        <p:nvCxnSpPr>
          <p:cNvPr id="1487" name="Google Shape;1487;p77"/>
          <p:cNvCxnSpPr>
            <a:stCxn id="1481" idx="2"/>
            <a:endCxn id="1483" idx="0"/>
          </p:cNvCxnSpPr>
          <p:nvPr/>
        </p:nvCxnSpPr>
        <p:spPr>
          <a:xfrm>
            <a:off x="4572519" y="2214225"/>
            <a:ext cx="843300" cy="303600"/>
          </a:xfrm>
          <a:prstGeom prst="straightConnector1">
            <a:avLst/>
          </a:prstGeom>
          <a:noFill/>
          <a:ln cap="flat" cmpd="sng" w="19050">
            <a:solidFill>
              <a:srgbClr val="666666"/>
            </a:solidFill>
            <a:prstDash val="solid"/>
            <a:round/>
            <a:headEnd len="med" w="med" type="none"/>
            <a:tailEnd len="med" w="med" type="none"/>
          </a:ln>
        </p:spPr>
      </p:cxnSp>
      <p:sp>
        <p:nvSpPr>
          <p:cNvPr id="1488" name="Google Shape;1488;p77"/>
          <p:cNvSpPr txBox="1"/>
          <p:nvPr/>
        </p:nvSpPr>
        <p:spPr>
          <a:xfrm>
            <a:off x="6516900" y="2419500"/>
            <a:ext cx="2297100" cy="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leaves are at depth 1.</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2" name="Shape 1492"/>
        <p:cNvGrpSpPr/>
        <p:nvPr/>
      </p:nvGrpSpPr>
      <p:grpSpPr>
        <a:xfrm>
          <a:off x="0" y="0"/>
          <a:ext cx="0" cy="0"/>
          <a:chOff x="0" y="0"/>
          <a:chExt cx="0" cy="0"/>
        </a:xfrm>
      </p:grpSpPr>
      <p:sp>
        <p:nvSpPr>
          <p:cNvPr id="1493" name="Google Shape;1493;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B-Tree Invariants</a:t>
            </a:r>
            <a:endParaRPr/>
          </a:p>
        </p:txBody>
      </p:sp>
      <p:sp>
        <p:nvSpPr>
          <p:cNvPr id="1494" name="Google Shape;1494;p7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Because of the way B-Trees are constructed, we get two nice invariants:</a:t>
            </a:r>
            <a:endParaRPr/>
          </a:p>
          <a:p>
            <a:pPr indent="-342900" lvl="0" marL="457200" rtl="0" algn="l">
              <a:spcBef>
                <a:spcPts val="600"/>
              </a:spcBef>
              <a:spcAft>
                <a:spcPts val="0"/>
              </a:spcAft>
              <a:buSzPts val="1800"/>
              <a:buChar char="●"/>
            </a:pPr>
            <a:r>
              <a:rPr lang="en"/>
              <a:t>All leaves must be the same distance from the root.</a:t>
            </a:r>
            <a:endParaRPr/>
          </a:p>
          <a:p>
            <a:pPr indent="-342900" lvl="0" marL="457200" rtl="0" algn="l">
              <a:spcBef>
                <a:spcPts val="600"/>
              </a:spcBef>
              <a:spcAft>
                <a:spcPts val="0"/>
              </a:spcAft>
              <a:buSzPts val="1800"/>
              <a:buChar char="●"/>
            </a:pPr>
            <a:r>
              <a:rPr lang="en"/>
              <a:t>A non-leaf node with k items must have exactly k+1 children.</a:t>
            </a:r>
            <a:endParaRPr/>
          </a:p>
          <a:p>
            <a:pPr indent="-342900" lvl="0" marL="457200" rtl="0" algn="l">
              <a:spcBef>
                <a:spcPts val="600"/>
              </a:spcBef>
              <a:spcAft>
                <a:spcPts val="0"/>
              </a:spcAft>
              <a:buSzPts val="1800"/>
              <a:buChar char="●"/>
            </a:pPr>
            <a:r>
              <a:rPr lang="en"/>
              <a:t>Example: The tree given below is impossible.</a:t>
            </a:r>
            <a:endParaRPr/>
          </a:p>
          <a:p>
            <a:pPr indent="-342900" lvl="1" marL="914400" rtl="0" algn="l">
              <a:spcBef>
                <a:spcPts val="600"/>
              </a:spcBef>
              <a:spcAft>
                <a:spcPts val="0"/>
              </a:spcAft>
              <a:buSzPts val="1800"/>
              <a:buChar char="○"/>
            </a:pPr>
            <a:r>
              <a:rPr lang="en"/>
              <a:t>Leaves ([1] and [5 6 7]) are a different distance from the source.</a:t>
            </a:r>
            <a:endParaRPr/>
          </a:p>
          <a:p>
            <a:pPr indent="-342900" lvl="1" marL="914400" rtl="0" algn="l">
              <a:spcBef>
                <a:spcPts val="600"/>
              </a:spcBef>
              <a:spcAft>
                <a:spcPts val="0"/>
              </a:spcAft>
              <a:buSzPts val="1800"/>
              <a:buChar char="○"/>
            </a:pPr>
            <a:r>
              <a:rPr lang="en"/>
              <a:t>Non-leaf node [2 3] has two items but only only one child. Should have three children.</a:t>
            </a:r>
            <a:endParaRPr/>
          </a:p>
        </p:txBody>
      </p:sp>
      <p:sp>
        <p:nvSpPr>
          <p:cNvPr id="1495" name="Google Shape;1495;p78"/>
          <p:cNvSpPr/>
          <p:nvPr/>
        </p:nvSpPr>
        <p:spPr>
          <a:xfrm>
            <a:off x="3625750" y="3507625"/>
            <a:ext cx="623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2 3</a:t>
            </a:r>
            <a:endParaRPr sz="1800"/>
          </a:p>
        </p:txBody>
      </p:sp>
      <p:sp>
        <p:nvSpPr>
          <p:cNvPr id="1496" name="Google Shape;1496;p78"/>
          <p:cNvSpPr/>
          <p:nvPr/>
        </p:nvSpPr>
        <p:spPr>
          <a:xfrm>
            <a:off x="4833375" y="3507625"/>
            <a:ext cx="906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5  6  7</a:t>
            </a:r>
            <a:endParaRPr sz="1800"/>
          </a:p>
        </p:txBody>
      </p:sp>
      <p:sp>
        <p:nvSpPr>
          <p:cNvPr id="1497" name="Google Shape;1497;p78"/>
          <p:cNvSpPr/>
          <p:nvPr/>
        </p:nvSpPr>
        <p:spPr>
          <a:xfrm>
            <a:off x="4326175" y="29950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498" name="Google Shape;1498;p78"/>
          <p:cNvSpPr/>
          <p:nvPr/>
        </p:nvSpPr>
        <p:spPr>
          <a:xfrm>
            <a:off x="3453225" y="40202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cxnSp>
        <p:nvCxnSpPr>
          <p:cNvPr id="1499" name="Google Shape;1499;p78"/>
          <p:cNvCxnSpPr>
            <a:stCxn id="1497" idx="2"/>
            <a:endCxn id="1495" idx="0"/>
          </p:cNvCxnSpPr>
          <p:nvPr/>
        </p:nvCxnSpPr>
        <p:spPr>
          <a:xfrm flipH="1">
            <a:off x="3937225" y="3319907"/>
            <a:ext cx="589200" cy="187800"/>
          </a:xfrm>
          <a:prstGeom prst="straightConnector1">
            <a:avLst/>
          </a:prstGeom>
          <a:noFill/>
          <a:ln cap="flat" cmpd="sng" w="19050">
            <a:solidFill>
              <a:srgbClr val="666666"/>
            </a:solidFill>
            <a:prstDash val="solid"/>
            <a:round/>
            <a:headEnd len="med" w="med" type="none"/>
            <a:tailEnd len="med" w="med" type="none"/>
          </a:ln>
        </p:spPr>
      </p:cxnSp>
      <p:cxnSp>
        <p:nvCxnSpPr>
          <p:cNvPr id="1500" name="Google Shape;1500;p78"/>
          <p:cNvCxnSpPr>
            <a:stCxn id="1495" idx="2"/>
            <a:endCxn id="1498" idx="0"/>
          </p:cNvCxnSpPr>
          <p:nvPr/>
        </p:nvCxnSpPr>
        <p:spPr>
          <a:xfrm flipH="1">
            <a:off x="3653500" y="3832525"/>
            <a:ext cx="283800" cy="187800"/>
          </a:xfrm>
          <a:prstGeom prst="straightConnector1">
            <a:avLst/>
          </a:prstGeom>
          <a:noFill/>
          <a:ln cap="flat" cmpd="sng" w="19050">
            <a:solidFill>
              <a:srgbClr val="666666"/>
            </a:solidFill>
            <a:prstDash val="solid"/>
            <a:round/>
            <a:headEnd len="med" w="med" type="none"/>
            <a:tailEnd len="med" w="med" type="none"/>
          </a:ln>
        </p:spPr>
      </p:cxnSp>
      <p:cxnSp>
        <p:nvCxnSpPr>
          <p:cNvPr id="1501" name="Google Shape;1501;p78"/>
          <p:cNvCxnSpPr>
            <a:stCxn id="1497" idx="2"/>
            <a:endCxn id="1496" idx="0"/>
          </p:cNvCxnSpPr>
          <p:nvPr/>
        </p:nvCxnSpPr>
        <p:spPr>
          <a:xfrm>
            <a:off x="4526425" y="3319907"/>
            <a:ext cx="760200" cy="187800"/>
          </a:xfrm>
          <a:prstGeom prst="straightConnector1">
            <a:avLst/>
          </a:prstGeom>
          <a:noFill/>
          <a:ln cap="flat" cmpd="sng" w="19050">
            <a:solidFill>
              <a:srgbClr val="666666"/>
            </a:solidFill>
            <a:prstDash val="solid"/>
            <a:round/>
            <a:headEnd len="med" w="med" type="none"/>
            <a:tailEnd len="med" w="med" type="none"/>
          </a:ln>
        </p:spPr>
      </p:cxnSp>
      <p:sp>
        <p:nvSpPr>
          <p:cNvPr id="1502" name="Google Shape;1502;p78"/>
          <p:cNvSpPr txBox="1"/>
          <p:nvPr>
            <p:ph idx="1" type="body"/>
          </p:nvPr>
        </p:nvSpPr>
        <p:spPr>
          <a:xfrm>
            <a:off x="271425" y="4434100"/>
            <a:ext cx="87156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have not proven these invariants rigorously, but try thinking them through.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6" name="Shape 1506"/>
        <p:cNvGrpSpPr/>
        <p:nvPr/>
      </p:nvGrpSpPr>
      <p:grpSpPr>
        <a:xfrm>
          <a:off x="0" y="0"/>
          <a:ext cx="0" cy="0"/>
          <a:chOff x="0" y="0"/>
          <a:chExt cx="0" cy="0"/>
        </a:xfrm>
      </p:grpSpPr>
      <p:sp>
        <p:nvSpPr>
          <p:cNvPr id="1507" name="Google Shape;1507;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B-Tree Invariants</a:t>
            </a:r>
            <a:endParaRPr/>
          </a:p>
        </p:txBody>
      </p:sp>
      <p:sp>
        <p:nvSpPr>
          <p:cNvPr id="1508" name="Google Shape;1508;p7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Because of the way B-Trees are constructed, we get two nice invariants:</a:t>
            </a:r>
            <a:endParaRPr/>
          </a:p>
          <a:p>
            <a:pPr indent="-342900" lvl="0" marL="457200" rtl="0" algn="l">
              <a:spcBef>
                <a:spcPts val="600"/>
              </a:spcBef>
              <a:spcAft>
                <a:spcPts val="0"/>
              </a:spcAft>
              <a:buSzPts val="1800"/>
              <a:buChar char="●"/>
            </a:pPr>
            <a:r>
              <a:rPr lang="en"/>
              <a:t>All leaves must be the same distance from the root.</a:t>
            </a:r>
            <a:endParaRPr/>
          </a:p>
          <a:p>
            <a:pPr indent="-342900" lvl="0" marL="457200" rtl="0" algn="l">
              <a:spcBef>
                <a:spcPts val="600"/>
              </a:spcBef>
              <a:spcAft>
                <a:spcPts val="0"/>
              </a:spcAft>
              <a:buSzPts val="1800"/>
              <a:buChar char="●"/>
            </a:pPr>
            <a:r>
              <a:rPr lang="en"/>
              <a:t>A non-leaf node with k items must have exactly k+1 children.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These invariants guarantee that our trees will be bushy.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8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Binary Search Trees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BST Height, Big O vs. Worst Case Big Theta</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Worst Case Performance</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B-Trees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Splitting Juicy Nodes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Chain Reaction Splitting</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B-Tree Terminology</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Invariants</a:t>
            </a:r>
            <a:endParaRPr>
              <a:solidFill>
                <a:srgbClr val="B7B7B7"/>
              </a:solidFill>
            </a:endParaRPr>
          </a:p>
          <a:p>
            <a:pPr indent="-342900" lvl="0" marL="457200" rtl="0" algn="l">
              <a:spcBef>
                <a:spcPts val="0"/>
              </a:spcBef>
              <a:spcAft>
                <a:spcPts val="0"/>
              </a:spcAft>
              <a:buClr>
                <a:schemeClr val="accent3"/>
              </a:buClr>
              <a:buSzPts val="1800"/>
              <a:buChar char="•"/>
            </a:pPr>
            <a:r>
              <a:rPr b="1" lang="en">
                <a:solidFill>
                  <a:schemeClr val="accent3"/>
                </a:solidFill>
                <a:latin typeface="Roboto"/>
                <a:ea typeface="Roboto"/>
                <a:cs typeface="Roboto"/>
                <a:sym typeface="Roboto"/>
              </a:rPr>
              <a:t>Worst Case Performance</a:t>
            </a:r>
            <a:endParaRPr>
              <a:solidFill>
                <a:srgbClr val="B7B7B7"/>
              </a:solidFill>
            </a:endParaRPr>
          </a:p>
        </p:txBody>
      </p:sp>
      <p:sp>
        <p:nvSpPr>
          <p:cNvPr id="1514" name="Google Shape;1514;p8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 Performance</a:t>
            </a:r>
            <a:endParaRPr/>
          </a:p>
        </p:txBody>
      </p:sp>
      <p:sp>
        <p:nvSpPr>
          <p:cNvPr id="1515" name="Google Shape;1515;p8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17, CS61B, </a:t>
            </a:r>
            <a:r>
              <a:rPr lang="en"/>
              <a:t>Spring 2024</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9" name="Shape 1519"/>
        <p:cNvGrpSpPr/>
        <p:nvPr/>
      </p:nvGrpSpPr>
      <p:grpSpPr>
        <a:xfrm>
          <a:off x="0" y="0"/>
          <a:ext cx="0" cy="0"/>
          <a:chOff x="0" y="0"/>
          <a:chExt cx="0" cy="0"/>
        </a:xfrm>
      </p:grpSpPr>
      <p:sp>
        <p:nvSpPr>
          <p:cNvPr id="1520" name="Google Shape;1520;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Height of a B-Tree with Limit L</a:t>
            </a:r>
            <a:endParaRPr/>
          </a:p>
        </p:txBody>
      </p:sp>
      <p:sp>
        <p:nvSpPr>
          <p:cNvPr id="1521" name="Google Shape;1521;p8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 Max number of items per node.</a:t>
            </a:r>
            <a:endParaRPr/>
          </a:p>
          <a:p>
            <a:pPr indent="0" lvl="0" marL="0" rtl="0" algn="l">
              <a:spcBef>
                <a:spcPts val="600"/>
              </a:spcBef>
              <a:spcAft>
                <a:spcPts val="0"/>
              </a:spcAft>
              <a:buNone/>
            </a:pPr>
            <a:r>
              <a:rPr lang="en"/>
              <a:t>Height: Between ~log</a:t>
            </a:r>
            <a:r>
              <a:rPr baseline="-25000" lang="en"/>
              <a:t>L+1</a:t>
            </a:r>
            <a:r>
              <a:rPr lang="en"/>
              <a:t>(N) and ~log</a:t>
            </a:r>
            <a:r>
              <a:rPr baseline="-25000" lang="en"/>
              <a:t>2</a:t>
            </a:r>
            <a:r>
              <a:rPr lang="en"/>
              <a:t>(N)</a:t>
            </a:r>
            <a:endParaRPr/>
          </a:p>
          <a:p>
            <a:pPr indent="-342900" lvl="0" marL="457200" rtl="0" algn="l">
              <a:spcBef>
                <a:spcPts val="600"/>
              </a:spcBef>
              <a:spcAft>
                <a:spcPts val="0"/>
              </a:spcAft>
              <a:buSzPts val="1800"/>
              <a:buChar char="●"/>
            </a:pPr>
            <a:r>
              <a:rPr lang="en"/>
              <a:t>Largest possible height is all non-leaf nodes have 1 item.</a:t>
            </a:r>
            <a:endParaRPr/>
          </a:p>
          <a:p>
            <a:pPr indent="-342900" lvl="0" marL="457200" rtl="0" algn="l">
              <a:spcBef>
                <a:spcPts val="600"/>
              </a:spcBef>
              <a:spcAft>
                <a:spcPts val="0"/>
              </a:spcAft>
              <a:buSzPts val="1800"/>
              <a:buChar char="●"/>
            </a:pPr>
            <a:r>
              <a:rPr lang="en"/>
              <a:t>Smallest possible height is all nodes have L items.</a:t>
            </a:r>
            <a:endParaRPr/>
          </a:p>
          <a:p>
            <a:pPr indent="-342900" lvl="0" marL="457200" rtl="0" algn="l">
              <a:spcBef>
                <a:spcPts val="600"/>
              </a:spcBef>
              <a:spcAft>
                <a:spcPts val="0"/>
              </a:spcAft>
              <a:buSzPts val="1800"/>
              <a:buChar char="●"/>
            </a:pPr>
            <a:r>
              <a:rPr lang="en"/>
              <a:t>Overall height is therefore Θ(log N). </a:t>
            </a:r>
            <a:endParaRPr/>
          </a:p>
        </p:txBody>
      </p:sp>
      <p:sp>
        <p:nvSpPr>
          <p:cNvPr id="1522" name="Google Shape;1522;p81"/>
          <p:cNvSpPr txBox="1"/>
          <p:nvPr/>
        </p:nvSpPr>
        <p:spPr>
          <a:xfrm>
            <a:off x="865800" y="4292600"/>
            <a:ext cx="1758000" cy="7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26 items</a:t>
            </a:r>
            <a:endParaRPr/>
          </a:p>
          <a:p>
            <a:pPr indent="0" lvl="0" marL="0" rtl="0" algn="l">
              <a:spcBef>
                <a:spcPts val="0"/>
              </a:spcBef>
              <a:spcAft>
                <a:spcPts val="0"/>
              </a:spcAft>
              <a:buNone/>
            </a:pPr>
            <a:r>
              <a:rPr lang="en"/>
              <a:t>L: 2 max per node</a:t>
            </a:r>
            <a:endParaRPr/>
          </a:p>
          <a:p>
            <a:pPr indent="0" lvl="0" marL="0" rtl="0" algn="l">
              <a:spcBef>
                <a:spcPts val="0"/>
              </a:spcBef>
              <a:spcAft>
                <a:spcPts val="0"/>
              </a:spcAft>
              <a:buNone/>
            </a:pPr>
            <a:r>
              <a:rPr lang="en"/>
              <a:t>H: 2</a:t>
            </a:r>
            <a:endParaRPr/>
          </a:p>
        </p:txBody>
      </p:sp>
      <p:sp>
        <p:nvSpPr>
          <p:cNvPr id="1523" name="Google Shape;1523;p81"/>
          <p:cNvSpPr txBox="1"/>
          <p:nvPr/>
        </p:nvSpPr>
        <p:spPr>
          <a:xfrm>
            <a:off x="3056825" y="4539975"/>
            <a:ext cx="22530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grows with log</a:t>
            </a:r>
            <a:r>
              <a:rPr baseline="-25000" lang="en"/>
              <a:t>3</a:t>
            </a:r>
            <a:r>
              <a:rPr lang="en"/>
              <a:t>(N)</a:t>
            </a:r>
            <a:endParaRPr/>
          </a:p>
        </p:txBody>
      </p:sp>
      <p:sp>
        <p:nvSpPr>
          <p:cNvPr id="1524" name="Google Shape;1524;p81"/>
          <p:cNvSpPr/>
          <p:nvPr/>
        </p:nvSpPr>
        <p:spPr>
          <a:xfrm>
            <a:off x="7166750" y="12725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525" name="Google Shape;1525;p81"/>
          <p:cNvSpPr/>
          <p:nvPr/>
        </p:nvSpPr>
        <p:spPr>
          <a:xfrm>
            <a:off x="8353873" y="12725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526" name="Google Shape;1526;p81"/>
          <p:cNvSpPr/>
          <p:nvPr/>
        </p:nvSpPr>
        <p:spPr>
          <a:xfrm>
            <a:off x="7719650" y="759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527" name="Google Shape;1527;p81"/>
          <p:cNvSpPr/>
          <p:nvPr/>
        </p:nvSpPr>
        <p:spPr>
          <a:xfrm>
            <a:off x="6754800" y="1785150"/>
            <a:ext cx="492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28" name="Google Shape;1528;p81"/>
          <p:cNvSpPr/>
          <p:nvPr/>
        </p:nvSpPr>
        <p:spPr>
          <a:xfrm>
            <a:off x="7490600" y="17851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529" name="Google Shape;1529;p81"/>
          <p:cNvSpPr/>
          <p:nvPr/>
        </p:nvSpPr>
        <p:spPr>
          <a:xfrm>
            <a:off x="8073600" y="17851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530" name="Google Shape;1530;p81"/>
          <p:cNvSpPr/>
          <p:nvPr/>
        </p:nvSpPr>
        <p:spPr>
          <a:xfrm>
            <a:off x="8641300" y="17851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cxnSp>
        <p:nvCxnSpPr>
          <p:cNvPr id="1531" name="Google Shape;1531;p81"/>
          <p:cNvCxnSpPr>
            <a:stCxn id="1526" idx="2"/>
            <a:endCxn id="1524" idx="0"/>
          </p:cNvCxnSpPr>
          <p:nvPr/>
        </p:nvCxnSpPr>
        <p:spPr>
          <a:xfrm flipH="1">
            <a:off x="7367000" y="108480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1532" name="Google Shape;1532;p81"/>
          <p:cNvCxnSpPr>
            <a:stCxn id="1524" idx="2"/>
            <a:endCxn id="1528" idx="0"/>
          </p:cNvCxnSpPr>
          <p:nvPr/>
        </p:nvCxnSpPr>
        <p:spPr>
          <a:xfrm>
            <a:off x="7367000" y="159743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1533" name="Google Shape;1533;p81"/>
          <p:cNvCxnSpPr>
            <a:stCxn id="1524" idx="2"/>
            <a:endCxn id="1527" idx="0"/>
          </p:cNvCxnSpPr>
          <p:nvPr/>
        </p:nvCxnSpPr>
        <p:spPr>
          <a:xfrm flipH="1">
            <a:off x="7001000" y="1597432"/>
            <a:ext cx="366000" cy="187800"/>
          </a:xfrm>
          <a:prstGeom prst="straightConnector1">
            <a:avLst/>
          </a:prstGeom>
          <a:noFill/>
          <a:ln cap="flat" cmpd="sng" w="19050">
            <a:solidFill>
              <a:srgbClr val="666666"/>
            </a:solidFill>
            <a:prstDash val="solid"/>
            <a:round/>
            <a:headEnd len="med" w="med" type="none"/>
            <a:tailEnd len="med" w="med" type="none"/>
          </a:ln>
        </p:spPr>
      </p:cxnSp>
      <p:cxnSp>
        <p:nvCxnSpPr>
          <p:cNvPr id="1534" name="Google Shape;1534;p81"/>
          <p:cNvCxnSpPr>
            <a:stCxn id="1525" idx="2"/>
            <a:endCxn id="1529" idx="0"/>
          </p:cNvCxnSpPr>
          <p:nvPr/>
        </p:nvCxnSpPr>
        <p:spPr>
          <a:xfrm flipH="1">
            <a:off x="8273923" y="159743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1535" name="Google Shape;1535;p81"/>
          <p:cNvCxnSpPr>
            <a:stCxn id="1525" idx="2"/>
            <a:endCxn id="1530" idx="0"/>
          </p:cNvCxnSpPr>
          <p:nvPr/>
        </p:nvCxnSpPr>
        <p:spPr>
          <a:xfrm>
            <a:off x="8554123" y="159743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1536" name="Google Shape;1536;p81"/>
          <p:cNvCxnSpPr>
            <a:stCxn id="1526" idx="2"/>
            <a:endCxn id="1525" idx="0"/>
          </p:cNvCxnSpPr>
          <p:nvPr/>
        </p:nvCxnSpPr>
        <p:spPr>
          <a:xfrm>
            <a:off x="7919900" y="1084807"/>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1537" name="Google Shape;1537;p81"/>
          <p:cNvSpPr txBox="1"/>
          <p:nvPr/>
        </p:nvSpPr>
        <p:spPr>
          <a:xfrm>
            <a:off x="6754800" y="2145375"/>
            <a:ext cx="2488500" cy="13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8 items</a:t>
            </a:r>
            <a:endParaRPr/>
          </a:p>
          <a:p>
            <a:pPr indent="0" lvl="0" marL="0" rtl="0" algn="l">
              <a:spcBef>
                <a:spcPts val="0"/>
              </a:spcBef>
              <a:spcAft>
                <a:spcPts val="0"/>
              </a:spcAft>
              <a:buNone/>
            </a:pPr>
            <a:r>
              <a:rPr lang="en"/>
              <a:t>L: 2 max per node</a:t>
            </a:r>
            <a:endParaRPr/>
          </a:p>
          <a:p>
            <a:pPr indent="0" lvl="0" marL="0" rtl="0" algn="l">
              <a:spcBef>
                <a:spcPts val="0"/>
              </a:spcBef>
              <a:spcAft>
                <a:spcPts val="0"/>
              </a:spcAft>
              <a:buNone/>
            </a:pPr>
            <a:r>
              <a:rPr lang="en"/>
              <a:t>H: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Height grows with </a:t>
            </a:r>
            <a:r>
              <a:rPr lang="en">
                <a:solidFill>
                  <a:schemeClr val="dk1"/>
                </a:solidFill>
              </a:rPr>
              <a:t>log</a:t>
            </a:r>
            <a:r>
              <a:rPr baseline="-25000" lang="en">
                <a:solidFill>
                  <a:schemeClr val="dk1"/>
                </a:solidFill>
              </a:rPr>
              <a:t>2</a:t>
            </a:r>
            <a:r>
              <a:rPr lang="en">
                <a:solidFill>
                  <a:schemeClr val="dk1"/>
                </a:solidFill>
              </a:rPr>
              <a:t>(N)</a:t>
            </a:r>
            <a:endParaRPr>
              <a:solidFill>
                <a:schemeClr val="dk1"/>
              </a:solidFill>
            </a:endParaRPr>
          </a:p>
          <a:p>
            <a:pPr indent="0" lvl="0" marL="0" rtl="0" algn="l">
              <a:spcBef>
                <a:spcPts val="0"/>
              </a:spcBef>
              <a:spcAft>
                <a:spcPts val="0"/>
              </a:spcAft>
              <a:buNone/>
            </a:pPr>
            <a:r>
              <a:rPr lang="en"/>
              <a:t> </a:t>
            </a:r>
            <a:endParaRPr/>
          </a:p>
        </p:txBody>
      </p:sp>
      <p:cxnSp>
        <p:nvCxnSpPr>
          <p:cNvPr id="1538" name="Google Shape;1538;p81"/>
          <p:cNvCxnSpPr/>
          <p:nvPr/>
        </p:nvCxnSpPr>
        <p:spPr>
          <a:xfrm flipH="1" rot="10800000">
            <a:off x="6460400" y="1489850"/>
            <a:ext cx="476100" cy="151500"/>
          </a:xfrm>
          <a:prstGeom prst="straightConnector1">
            <a:avLst/>
          </a:prstGeom>
          <a:noFill/>
          <a:ln cap="flat" cmpd="sng" w="9525">
            <a:solidFill>
              <a:schemeClr val="dk2"/>
            </a:solidFill>
            <a:prstDash val="solid"/>
            <a:round/>
            <a:headEnd len="med" w="med" type="none"/>
            <a:tailEnd len="med" w="med" type="triangle"/>
          </a:ln>
        </p:spPr>
      </p:cxnSp>
      <p:sp>
        <p:nvSpPr>
          <p:cNvPr id="1539" name="Google Shape;1539;p81"/>
          <p:cNvSpPr txBox="1"/>
          <p:nvPr/>
        </p:nvSpPr>
        <p:spPr>
          <a:xfrm>
            <a:off x="5968050" y="1945025"/>
            <a:ext cx="1851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1540" name="Google Shape;1540;p81"/>
          <p:cNvGrpSpPr/>
          <p:nvPr/>
        </p:nvGrpSpPr>
        <p:grpSpPr>
          <a:xfrm>
            <a:off x="90600" y="2668600"/>
            <a:ext cx="6190800" cy="1603800"/>
            <a:chOff x="90600" y="2363800"/>
            <a:chExt cx="6190800" cy="1603800"/>
          </a:xfrm>
        </p:grpSpPr>
        <p:sp>
          <p:nvSpPr>
            <p:cNvPr id="1541" name="Google Shape;1541;p81"/>
            <p:cNvSpPr/>
            <p:nvPr/>
          </p:nvSpPr>
          <p:spPr>
            <a:xfrm>
              <a:off x="2898900" y="23638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42" name="Google Shape;1542;p81"/>
            <p:cNvSpPr/>
            <p:nvPr/>
          </p:nvSpPr>
          <p:spPr>
            <a:xfrm>
              <a:off x="752075" y="291602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43" name="Google Shape;1543;p81"/>
            <p:cNvSpPr/>
            <p:nvPr/>
          </p:nvSpPr>
          <p:spPr>
            <a:xfrm>
              <a:off x="5063300" y="291602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44" name="Google Shape;1544;p81"/>
            <p:cNvSpPr/>
            <p:nvPr/>
          </p:nvSpPr>
          <p:spPr>
            <a:xfrm>
              <a:off x="2907688" y="291602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45" name="Google Shape;1545;p81"/>
            <p:cNvSpPr/>
            <p:nvPr/>
          </p:nvSpPr>
          <p:spPr>
            <a:xfrm>
              <a:off x="906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46" name="Google Shape;1546;p81"/>
            <p:cNvSpPr/>
            <p:nvPr/>
          </p:nvSpPr>
          <p:spPr>
            <a:xfrm>
              <a:off x="7410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47" name="Google Shape;1547;p81"/>
            <p:cNvSpPr/>
            <p:nvPr/>
          </p:nvSpPr>
          <p:spPr>
            <a:xfrm>
              <a:off x="13849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48" name="Google Shape;1548;p81"/>
            <p:cNvSpPr/>
            <p:nvPr/>
          </p:nvSpPr>
          <p:spPr>
            <a:xfrm>
              <a:off x="22485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49" name="Google Shape;1549;p81"/>
            <p:cNvSpPr/>
            <p:nvPr/>
          </p:nvSpPr>
          <p:spPr>
            <a:xfrm>
              <a:off x="28989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50" name="Google Shape;1550;p81"/>
            <p:cNvSpPr/>
            <p:nvPr/>
          </p:nvSpPr>
          <p:spPr>
            <a:xfrm>
              <a:off x="35428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51" name="Google Shape;1551;p81"/>
            <p:cNvSpPr/>
            <p:nvPr/>
          </p:nvSpPr>
          <p:spPr>
            <a:xfrm>
              <a:off x="44129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52" name="Google Shape;1552;p81"/>
            <p:cNvSpPr/>
            <p:nvPr/>
          </p:nvSpPr>
          <p:spPr>
            <a:xfrm>
              <a:off x="50633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553" name="Google Shape;1553;p81"/>
            <p:cNvSpPr/>
            <p:nvPr/>
          </p:nvSpPr>
          <p:spPr>
            <a:xfrm>
              <a:off x="57072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cxnSp>
          <p:nvCxnSpPr>
            <p:cNvPr id="1554" name="Google Shape;1554;p81"/>
            <p:cNvCxnSpPr>
              <a:stCxn id="1541" idx="2"/>
              <a:endCxn id="1542" idx="0"/>
            </p:cNvCxnSpPr>
            <p:nvPr/>
          </p:nvCxnSpPr>
          <p:spPr>
            <a:xfrm flipH="1">
              <a:off x="1039200" y="2688700"/>
              <a:ext cx="2146800" cy="227400"/>
            </a:xfrm>
            <a:prstGeom prst="straightConnector1">
              <a:avLst/>
            </a:prstGeom>
            <a:noFill/>
            <a:ln cap="flat" cmpd="sng" w="19050">
              <a:solidFill>
                <a:srgbClr val="666666"/>
              </a:solidFill>
              <a:prstDash val="solid"/>
              <a:round/>
              <a:headEnd len="med" w="med" type="none"/>
              <a:tailEnd len="med" w="med" type="none"/>
            </a:ln>
          </p:spPr>
        </p:cxnSp>
        <p:cxnSp>
          <p:nvCxnSpPr>
            <p:cNvPr id="1555" name="Google Shape;1555;p81"/>
            <p:cNvCxnSpPr>
              <a:stCxn id="1542" idx="2"/>
              <a:endCxn id="1545" idx="0"/>
            </p:cNvCxnSpPr>
            <p:nvPr/>
          </p:nvCxnSpPr>
          <p:spPr>
            <a:xfrm flipH="1">
              <a:off x="377675" y="3240925"/>
              <a:ext cx="661500" cy="401700"/>
            </a:xfrm>
            <a:prstGeom prst="straightConnector1">
              <a:avLst/>
            </a:prstGeom>
            <a:noFill/>
            <a:ln cap="flat" cmpd="sng" w="19050">
              <a:solidFill>
                <a:srgbClr val="666666"/>
              </a:solidFill>
              <a:prstDash val="solid"/>
              <a:round/>
              <a:headEnd len="med" w="med" type="none"/>
              <a:tailEnd len="med" w="med" type="none"/>
            </a:ln>
          </p:spPr>
        </p:cxnSp>
        <p:cxnSp>
          <p:nvCxnSpPr>
            <p:cNvPr id="1556" name="Google Shape;1556;p81"/>
            <p:cNvCxnSpPr>
              <a:stCxn id="1542" idx="2"/>
              <a:endCxn id="1546" idx="0"/>
            </p:cNvCxnSpPr>
            <p:nvPr/>
          </p:nvCxnSpPr>
          <p:spPr>
            <a:xfrm flipH="1">
              <a:off x="1028075" y="3240925"/>
              <a:ext cx="11100" cy="401700"/>
            </a:xfrm>
            <a:prstGeom prst="straightConnector1">
              <a:avLst/>
            </a:prstGeom>
            <a:noFill/>
            <a:ln cap="flat" cmpd="sng" w="19050">
              <a:solidFill>
                <a:srgbClr val="666666"/>
              </a:solidFill>
              <a:prstDash val="solid"/>
              <a:round/>
              <a:headEnd len="med" w="med" type="none"/>
              <a:tailEnd len="med" w="med" type="none"/>
            </a:ln>
          </p:spPr>
        </p:cxnSp>
        <p:cxnSp>
          <p:nvCxnSpPr>
            <p:cNvPr id="1557" name="Google Shape;1557;p81"/>
            <p:cNvCxnSpPr>
              <a:stCxn id="1542" idx="2"/>
              <a:endCxn id="1547" idx="0"/>
            </p:cNvCxnSpPr>
            <p:nvPr/>
          </p:nvCxnSpPr>
          <p:spPr>
            <a:xfrm>
              <a:off x="1039175" y="3240925"/>
              <a:ext cx="632700" cy="401700"/>
            </a:xfrm>
            <a:prstGeom prst="straightConnector1">
              <a:avLst/>
            </a:prstGeom>
            <a:noFill/>
            <a:ln cap="flat" cmpd="sng" w="19050">
              <a:solidFill>
                <a:srgbClr val="666666"/>
              </a:solidFill>
              <a:prstDash val="solid"/>
              <a:round/>
              <a:headEnd len="med" w="med" type="none"/>
              <a:tailEnd len="med" w="med" type="none"/>
            </a:ln>
          </p:spPr>
        </p:cxnSp>
        <p:cxnSp>
          <p:nvCxnSpPr>
            <p:cNvPr id="1558" name="Google Shape;1558;p81"/>
            <p:cNvCxnSpPr>
              <a:stCxn id="1541" idx="2"/>
              <a:endCxn id="1544" idx="0"/>
            </p:cNvCxnSpPr>
            <p:nvPr/>
          </p:nvCxnSpPr>
          <p:spPr>
            <a:xfrm>
              <a:off x="3186000" y="2688700"/>
              <a:ext cx="8700" cy="227400"/>
            </a:xfrm>
            <a:prstGeom prst="straightConnector1">
              <a:avLst/>
            </a:prstGeom>
            <a:noFill/>
            <a:ln cap="flat" cmpd="sng" w="19050">
              <a:solidFill>
                <a:srgbClr val="666666"/>
              </a:solidFill>
              <a:prstDash val="solid"/>
              <a:round/>
              <a:headEnd len="med" w="med" type="none"/>
              <a:tailEnd len="med" w="med" type="none"/>
            </a:ln>
          </p:spPr>
        </p:cxnSp>
        <p:cxnSp>
          <p:nvCxnSpPr>
            <p:cNvPr id="1559" name="Google Shape;1559;p81"/>
            <p:cNvCxnSpPr>
              <a:stCxn id="1544" idx="2"/>
              <a:endCxn id="1548" idx="0"/>
            </p:cNvCxnSpPr>
            <p:nvPr/>
          </p:nvCxnSpPr>
          <p:spPr>
            <a:xfrm flipH="1">
              <a:off x="2535688" y="3240925"/>
              <a:ext cx="659100" cy="401700"/>
            </a:xfrm>
            <a:prstGeom prst="straightConnector1">
              <a:avLst/>
            </a:prstGeom>
            <a:noFill/>
            <a:ln cap="flat" cmpd="sng" w="19050">
              <a:solidFill>
                <a:srgbClr val="666666"/>
              </a:solidFill>
              <a:prstDash val="solid"/>
              <a:round/>
              <a:headEnd len="med" w="med" type="none"/>
              <a:tailEnd len="med" w="med" type="none"/>
            </a:ln>
          </p:spPr>
        </p:cxnSp>
        <p:cxnSp>
          <p:nvCxnSpPr>
            <p:cNvPr id="1560" name="Google Shape;1560;p81"/>
            <p:cNvCxnSpPr>
              <a:stCxn id="1544" idx="2"/>
              <a:endCxn id="1549" idx="0"/>
            </p:cNvCxnSpPr>
            <p:nvPr/>
          </p:nvCxnSpPr>
          <p:spPr>
            <a:xfrm flipH="1">
              <a:off x="3186088" y="3240925"/>
              <a:ext cx="8700" cy="401700"/>
            </a:xfrm>
            <a:prstGeom prst="straightConnector1">
              <a:avLst/>
            </a:prstGeom>
            <a:noFill/>
            <a:ln cap="flat" cmpd="sng" w="19050">
              <a:solidFill>
                <a:srgbClr val="666666"/>
              </a:solidFill>
              <a:prstDash val="solid"/>
              <a:round/>
              <a:headEnd len="med" w="med" type="none"/>
              <a:tailEnd len="med" w="med" type="none"/>
            </a:ln>
          </p:spPr>
        </p:cxnSp>
        <p:cxnSp>
          <p:nvCxnSpPr>
            <p:cNvPr id="1561" name="Google Shape;1561;p81"/>
            <p:cNvCxnSpPr>
              <a:stCxn id="1544" idx="2"/>
              <a:endCxn id="1550" idx="0"/>
            </p:cNvCxnSpPr>
            <p:nvPr/>
          </p:nvCxnSpPr>
          <p:spPr>
            <a:xfrm>
              <a:off x="3194788" y="3240925"/>
              <a:ext cx="635100" cy="401700"/>
            </a:xfrm>
            <a:prstGeom prst="straightConnector1">
              <a:avLst/>
            </a:prstGeom>
            <a:noFill/>
            <a:ln cap="flat" cmpd="sng" w="19050">
              <a:solidFill>
                <a:srgbClr val="666666"/>
              </a:solidFill>
              <a:prstDash val="solid"/>
              <a:round/>
              <a:headEnd len="med" w="med" type="none"/>
              <a:tailEnd len="med" w="med" type="none"/>
            </a:ln>
          </p:spPr>
        </p:cxnSp>
        <p:cxnSp>
          <p:nvCxnSpPr>
            <p:cNvPr id="1562" name="Google Shape;1562;p81"/>
            <p:cNvCxnSpPr>
              <a:stCxn id="1543" idx="2"/>
              <a:endCxn id="1551" idx="0"/>
            </p:cNvCxnSpPr>
            <p:nvPr/>
          </p:nvCxnSpPr>
          <p:spPr>
            <a:xfrm flipH="1">
              <a:off x="4700000" y="3240925"/>
              <a:ext cx="650400" cy="401700"/>
            </a:xfrm>
            <a:prstGeom prst="straightConnector1">
              <a:avLst/>
            </a:prstGeom>
            <a:noFill/>
            <a:ln cap="flat" cmpd="sng" w="19050">
              <a:solidFill>
                <a:srgbClr val="666666"/>
              </a:solidFill>
              <a:prstDash val="solid"/>
              <a:round/>
              <a:headEnd len="med" w="med" type="none"/>
              <a:tailEnd len="med" w="med" type="none"/>
            </a:ln>
          </p:spPr>
        </p:cxnSp>
        <p:cxnSp>
          <p:nvCxnSpPr>
            <p:cNvPr id="1563" name="Google Shape;1563;p81"/>
            <p:cNvCxnSpPr>
              <a:stCxn id="1543" idx="2"/>
              <a:endCxn id="1552" idx="0"/>
            </p:cNvCxnSpPr>
            <p:nvPr/>
          </p:nvCxnSpPr>
          <p:spPr>
            <a:xfrm>
              <a:off x="5350400" y="3240925"/>
              <a:ext cx="0" cy="401700"/>
            </a:xfrm>
            <a:prstGeom prst="straightConnector1">
              <a:avLst/>
            </a:prstGeom>
            <a:noFill/>
            <a:ln cap="flat" cmpd="sng" w="19050">
              <a:solidFill>
                <a:srgbClr val="666666"/>
              </a:solidFill>
              <a:prstDash val="solid"/>
              <a:round/>
              <a:headEnd len="med" w="med" type="none"/>
              <a:tailEnd len="med" w="med" type="none"/>
            </a:ln>
          </p:spPr>
        </p:cxnSp>
        <p:cxnSp>
          <p:nvCxnSpPr>
            <p:cNvPr id="1564" name="Google Shape;1564;p81"/>
            <p:cNvCxnSpPr>
              <a:stCxn id="1543" idx="2"/>
              <a:endCxn id="1553" idx="0"/>
            </p:cNvCxnSpPr>
            <p:nvPr/>
          </p:nvCxnSpPr>
          <p:spPr>
            <a:xfrm>
              <a:off x="5350400" y="3240925"/>
              <a:ext cx="643800" cy="401700"/>
            </a:xfrm>
            <a:prstGeom prst="straightConnector1">
              <a:avLst/>
            </a:prstGeom>
            <a:noFill/>
            <a:ln cap="flat" cmpd="sng" w="19050">
              <a:solidFill>
                <a:srgbClr val="666666"/>
              </a:solidFill>
              <a:prstDash val="solid"/>
              <a:round/>
              <a:headEnd len="med" w="med" type="none"/>
              <a:tailEnd len="med" w="med" type="none"/>
            </a:ln>
          </p:spPr>
        </p:cxnSp>
        <p:cxnSp>
          <p:nvCxnSpPr>
            <p:cNvPr id="1565" name="Google Shape;1565;p81"/>
            <p:cNvCxnSpPr>
              <a:stCxn id="1541" idx="2"/>
              <a:endCxn id="1543" idx="0"/>
            </p:cNvCxnSpPr>
            <p:nvPr/>
          </p:nvCxnSpPr>
          <p:spPr>
            <a:xfrm>
              <a:off x="3186000" y="2688700"/>
              <a:ext cx="2164500" cy="227400"/>
            </a:xfrm>
            <a:prstGeom prst="straightConnector1">
              <a:avLst/>
            </a:prstGeom>
            <a:noFill/>
            <a:ln cap="flat" cmpd="sng" w="19050">
              <a:solidFill>
                <a:srgbClr val="666666"/>
              </a:solidFill>
              <a:prstDash val="solid"/>
              <a:round/>
              <a:headEnd len="med" w="med" type="none"/>
              <a:tailEnd len="med" w="med" type="none"/>
            </a:ln>
          </p:spPr>
        </p:cxnSp>
        <p:sp>
          <p:nvSpPr>
            <p:cNvPr id="1566" name="Google Shape;1566;p81"/>
            <p:cNvSpPr txBox="1"/>
            <p:nvPr/>
          </p:nvSpPr>
          <p:spPr>
            <a:xfrm>
              <a:off x="3546350" y="2424700"/>
              <a:ext cx="1851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67" name="Google Shape;1567;p81"/>
          <p:cNvCxnSpPr>
            <a:stCxn id="1539" idx="3"/>
            <a:endCxn id="1566" idx="0"/>
          </p:cNvCxnSpPr>
          <p:nvPr/>
        </p:nvCxnSpPr>
        <p:spPr>
          <a:xfrm flipH="1">
            <a:off x="3638850" y="2038925"/>
            <a:ext cx="2514300" cy="690600"/>
          </a:xfrm>
          <a:prstGeom prst="curvedConnector4">
            <a:avLst>
              <a:gd fmla="val -9471" name="adj1"/>
              <a:gd fmla="val 56797" name="adj2"/>
            </a:avLst>
          </a:prstGeom>
          <a:noFill/>
          <a:ln cap="flat" cmpd="sng" w="9525">
            <a:solidFill>
              <a:schemeClr val="dk2"/>
            </a:solidFill>
            <a:prstDash val="solid"/>
            <a:round/>
            <a:headEnd len="med" w="med" type="none"/>
            <a:tailEnd len="med" w="med" type="triangle"/>
          </a:ln>
        </p:spPr>
      </p:cxnSp>
      <p:sp>
        <p:nvSpPr>
          <p:cNvPr id="1568" name="Google Shape;1568;p81"/>
          <p:cNvSpPr txBox="1"/>
          <p:nvPr/>
        </p:nvSpPr>
        <p:spPr>
          <a:xfrm>
            <a:off x="7660288" y="1019103"/>
            <a:ext cx="660600" cy="2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near</a:t>
            </a:r>
            <a:endParaRPr/>
          </a:p>
          <a:p>
            <a:pPr indent="0" lvl="0" marL="0" rtl="0" algn="l">
              <a:spcBef>
                <a:spcPts val="0"/>
              </a:spcBef>
              <a:spcAft>
                <a:spcPts val="0"/>
              </a:spcAft>
              <a:buNone/>
            </a:pPr>
            <a:r>
              <a:rPr lang="en"/>
              <a:t>worstcase</a:t>
            </a:r>
            <a:endParaRPr/>
          </a:p>
        </p:txBody>
      </p:sp>
      <p:sp>
        <p:nvSpPr>
          <p:cNvPr id="1569" name="Google Shape;1569;p81"/>
          <p:cNvSpPr txBox="1"/>
          <p:nvPr/>
        </p:nvSpPr>
        <p:spPr>
          <a:xfrm>
            <a:off x="1874600" y="3169475"/>
            <a:ext cx="660600" cy="2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best</a:t>
            </a:r>
            <a:endParaRPr/>
          </a:p>
          <a:p>
            <a:pPr indent="0" lvl="0" marL="0" rtl="0" algn="l">
              <a:spcBef>
                <a:spcPts val="0"/>
              </a:spcBef>
              <a:spcAft>
                <a:spcPts val="0"/>
              </a:spcAft>
              <a:buNone/>
            </a:pPr>
            <a:r>
              <a:rPr lang="en"/>
              <a:t>case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3" name="Shape 1573"/>
        <p:cNvGrpSpPr/>
        <p:nvPr/>
      </p:nvGrpSpPr>
      <p:grpSpPr>
        <a:xfrm>
          <a:off x="0" y="0"/>
          <a:ext cx="0" cy="0"/>
          <a:chOff x="0" y="0"/>
          <a:chExt cx="0" cy="0"/>
        </a:xfrm>
      </p:grpSpPr>
      <p:sp>
        <p:nvSpPr>
          <p:cNvPr id="1574" name="Google Shape;1574;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for </a:t>
            </a:r>
            <a:r>
              <a:rPr lang="en">
                <a:latin typeface="Consolas"/>
                <a:ea typeface="Consolas"/>
                <a:cs typeface="Consolas"/>
                <a:sym typeface="Consolas"/>
              </a:rPr>
              <a:t>contains</a:t>
            </a:r>
            <a:endParaRPr>
              <a:latin typeface="Consolas"/>
              <a:ea typeface="Consolas"/>
              <a:cs typeface="Consolas"/>
              <a:sym typeface="Consolas"/>
            </a:endParaRPr>
          </a:p>
        </p:txBody>
      </p:sp>
      <p:sp>
        <p:nvSpPr>
          <p:cNvPr id="1575" name="Google Shape;1575;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Runtime for contains:</a:t>
            </a:r>
            <a:endParaRPr/>
          </a:p>
          <a:p>
            <a:pPr indent="-342900" lvl="0" marL="457200" rtl="0" algn="l">
              <a:spcBef>
                <a:spcPts val="600"/>
              </a:spcBef>
              <a:spcAft>
                <a:spcPts val="0"/>
              </a:spcAft>
              <a:buSzPts val="1800"/>
              <a:buChar char="●"/>
            </a:pPr>
            <a:r>
              <a:rPr lang="en"/>
              <a:t>Worst case number of nodes to inspect: H + 1</a:t>
            </a:r>
            <a:endParaRPr/>
          </a:p>
          <a:p>
            <a:pPr indent="-342900" lvl="0" marL="457200" rtl="0" algn="l">
              <a:spcBef>
                <a:spcPts val="600"/>
              </a:spcBef>
              <a:spcAft>
                <a:spcPts val="0"/>
              </a:spcAft>
              <a:buSzPts val="1800"/>
              <a:buChar char="●"/>
            </a:pPr>
            <a:r>
              <a:rPr lang="en"/>
              <a:t>Worst case number of items to inspect per node: L</a:t>
            </a:r>
            <a:endParaRPr/>
          </a:p>
          <a:p>
            <a:pPr indent="-342900" lvl="0" marL="457200" rtl="0" algn="l">
              <a:spcBef>
                <a:spcPts val="600"/>
              </a:spcBef>
              <a:spcAft>
                <a:spcPts val="0"/>
              </a:spcAft>
              <a:buSzPts val="1800"/>
              <a:buChar char="●"/>
            </a:pPr>
            <a:r>
              <a:rPr lang="en"/>
              <a:t>Overall runtime: O(HL)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Since H = Θ(log N), overall runtime is O(L log N).</a:t>
            </a:r>
            <a:endParaRPr/>
          </a:p>
          <a:p>
            <a:pPr indent="-342900" lvl="0" marL="457200" rtl="0" algn="l">
              <a:spcBef>
                <a:spcPts val="600"/>
              </a:spcBef>
              <a:spcAft>
                <a:spcPts val="0"/>
              </a:spcAft>
              <a:buSzPts val="1800"/>
              <a:buChar char="●"/>
            </a:pPr>
            <a:r>
              <a:rPr lang="en"/>
              <a:t>Since L is a constant, runtime is therefore O(log N).</a:t>
            </a:r>
            <a:endParaRPr/>
          </a:p>
        </p:txBody>
      </p:sp>
      <p:sp>
        <p:nvSpPr>
          <p:cNvPr id="1576" name="Google Shape;1576;p82"/>
          <p:cNvSpPr txBox="1"/>
          <p:nvPr/>
        </p:nvSpPr>
        <p:spPr>
          <a:xfrm>
            <a:off x="5968050" y="1662237"/>
            <a:ext cx="1851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7" name="Google Shape;1577;p82"/>
          <p:cNvPicPr preferRelativeResize="0"/>
          <p:nvPr/>
        </p:nvPicPr>
        <p:blipFill>
          <a:blip r:embed="rId3">
            <a:alphaModFix/>
          </a:blip>
          <a:stretch>
            <a:fillRect/>
          </a:stretch>
        </p:blipFill>
        <p:spPr>
          <a:xfrm>
            <a:off x="5310500" y="1569487"/>
            <a:ext cx="3694851" cy="102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5">
                                            <p:txEl>
                                              <p:pRg end="0" st="0"/>
                                            </p:txEl>
                                          </p:spTgt>
                                        </p:tgtEl>
                                        <p:attrNameLst>
                                          <p:attrName>style.visibility</p:attrName>
                                        </p:attrNameLst>
                                      </p:cBhvr>
                                      <p:to>
                                        <p:strVal val="visible"/>
                                      </p:to>
                                    </p:set>
                                    <p:animEffect filter="fade" transition="in">
                                      <p:cBhvr>
                                        <p:cTn dur="1"/>
                                        <p:tgtEl>
                                          <p:spTgt spid="15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5">
                                            <p:txEl>
                                              <p:pRg end="1" st="1"/>
                                            </p:txEl>
                                          </p:spTgt>
                                        </p:tgtEl>
                                        <p:attrNameLst>
                                          <p:attrName>style.visibility</p:attrName>
                                        </p:attrNameLst>
                                      </p:cBhvr>
                                      <p:to>
                                        <p:strVal val="visible"/>
                                      </p:to>
                                    </p:set>
                                    <p:animEffect filter="fade" transition="in">
                                      <p:cBhvr>
                                        <p:cTn dur="1"/>
                                        <p:tgtEl>
                                          <p:spTgt spid="15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5">
                                            <p:txEl>
                                              <p:pRg end="2" st="2"/>
                                            </p:txEl>
                                          </p:spTgt>
                                        </p:tgtEl>
                                        <p:attrNameLst>
                                          <p:attrName>style.visibility</p:attrName>
                                        </p:attrNameLst>
                                      </p:cBhvr>
                                      <p:to>
                                        <p:strVal val="visible"/>
                                      </p:to>
                                    </p:set>
                                    <p:animEffect filter="fade" transition="in">
                                      <p:cBhvr>
                                        <p:cTn dur="1"/>
                                        <p:tgtEl>
                                          <p:spTgt spid="15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5">
                                            <p:txEl>
                                              <p:pRg end="3" st="3"/>
                                            </p:txEl>
                                          </p:spTgt>
                                        </p:tgtEl>
                                        <p:attrNameLst>
                                          <p:attrName>style.visibility</p:attrName>
                                        </p:attrNameLst>
                                      </p:cBhvr>
                                      <p:to>
                                        <p:strVal val="visible"/>
                                      </p:to>
                                    </p:set>
                                    <p:animEffect filter="fade" transition="in">
                                      <p:cBhvr>
                                        <p:cTn dur="1"/>
                                        <p:tgtEl>
                                          <p:spTgt spid="15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5">
                                            <p:txEl>
                                              <p:pRg end="4" st="4"/>
                                            </p:txEl>
                                          </p:spTgt>
                                        </p:tgtEl>
                                        <p:attrNameLst>
                                          <p:attrName>style.visibility</p:attrName>
                                        </p:attrNameLst>
                                      </p:cBhvr>
                                      <p:to>
                                        <p:strVal val="visible"/>
                                      </p:to>
                                    </p:set>
                                    <p:animEffect filter="fade" transition="in">
                                      <p:cBhvr>
                                        <p:cTn dur="1"/>
                                        <p:tgtEl>
                                          <p:spTgt spid="15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5">
                                            <p:txEl>
                                              <p:pRg end="5" st="5"/>
                                            </p:txEl>
                                          </p:spTgt>
                                        </p:tgtEl>
                                        <p:attrNameLst>
                                          <p:attrName>style.visibility</p:attrName>
                                        </p:attrNameLst>
                                      </p:cBhvr>
                                      <p:to>
                                        <p:strVal val="visible"/>
                                      </p:to>
                                    </p:set>
                                    <p:animEffect filter="fade" transition="in">
                                      <p:cBhvr>
                                        <p:cTn dur="1"/>
                                        <p:tgtEl>
                                          <p:spTgt spid="15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5">
                                            <p:txEl>
                                              <p:pRg end="6" st="6"/>
                                            </p:txEl>
                                          </p:spTgt>
                                        </p:tgtEl>
                                        <p:attrNameLst>
                                          <p:attrName>style.visibility</p:attrName>
                                        </p:attrNameLst>
                                      </p:cBhvr>
                                      <p:to>
                                        <p:strVal val="visible"/>
                                      </p:to>
                                    </p:set>
                                    <p:animEffect filter="fade" transition="in">
                                      <p:cBhvr>
                                        <p:cTn dur="1"/>
                                        <p:tgtEl>
                                          <p:spTgt spid="157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Height</a:t>
            </a:r>
            <a:endParaRPr/>
          </a:p>
        </p:txBody>
      </p:sp>
      <p:sp>
        <p:nvSpPr>
          <p:cNvPr id="282" name="Google Shape;282;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varies dramatically between “bushy” and “spindly” trees.</a:t>
            </a:r>
            <a:endParaRPr/>
          </a:p>
        </p:txBody>
      </p:sp>
      <p:grpSp>
        <p:nvGrpSpPr>
          <p:cNvPr id="283" name="Google Shape;283;p29"/>
          <p:cNvGrpSpPr/>
          <p:nvPr/>
        </p:nvGrpSpPr>
        <p:grpSpPr>
          <a:xfrm>
            <a:off x="594600" y="1838888"/>
            <a:ext cx="1762689" cy="1040218"/>
            <a:chOff x="5860100" y="3678825"/>
            <a:chExt cx="1762689" cy="1040218"/>
          </a:xfrm>
        </p:grpSpPr>
        <p:sp>
          <p:nvSpPr>
            <p:cNvPr id="284" name="Google Shape;284;p29"/>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285" name="Google Shape;285;p29"/>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286" name="Google Shape;286;p29"/>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287" name="Google Shape;287;p29"/>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288" name="Google Shape;288;p29"/>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289" name="Google Shape;289;p29"/>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290" name="Google Shape;290;p29"/>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291" name="Google Shape;291;p29"/>
            <p:cNvCxnSpPr>
              <a:stCxn id="285" idx="0"/>
              <a:endCxn id="284"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92" name="Google Shape;292;p29"/>
            <p:cNvCxnSpPr>
              <a:stCxn id="286" idx="0"/>
              <a:endCxn id="284"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93" name="Google Shape;293;p29"/>
            <p:cNvCxnSpPr>
              <a:stCxn id="287" idx="0"/>
              <a:endCxn id="285"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294" name="Google Shape;294;p29"/>
            <p:cNvCxnSpPr>
              <a:stCxn id="285" idx="2"/>
              <a:endCxn id="288" idx="0"/>
            </p:cNvCxnSpPr>
            <p:nvPr/>
          </p:nvCxnSpPr>
          <p:spPr>
            <a:xfrm>
              <a:off x="6292175" y="4324125"/>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295" name="Google Shape;295;p29"/>
            <p:cNvCxnSpPr>
              <a:stCxn id="286" idx="2"/>
              <a:endCxn id="289" idx="0"/>
            </p:cNvCxnSpPr>
            <p:nvPr/>
          </p:nvCxnSpPr>
          <p:spPr>
            <a:xfrm flipH="1">
              <a:off x="6948875" y="4324125"/>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296" name="Google Shape;296;p29"/>
            <p:cNvCxnSpPr>
              <a:stCxn id="286" idx="2"/>
              <a:endCxn id="290" idx="0"/>
            </p:cNvCxnSpPr>
            <p:nvPr/>
          </p:nvCxnSpPr>
          <p:spPr>
            <a:xfrm>
              <a:off x="7206575" y="4324125"/>
              <a:ext cx="249300" cy="130500"/>
            </a:xfrm>
            <a:prstGeom prst="straightConnector1">
              <a:avLst/>
            </a:prstGeom>
            <a:noFill/>
            <a:ln cap="flat" cmpd="sng" w="19050">
              <a:solidFill>
                <a:srgbClr val="666666"/>
              </a:solidFill>
              <a:prstDash val="solid"/>
              <a:round/>
              <a:headEnd len="med" w="med" type="none"/>
              <a:tailEnd len="med" w="med" type="none"/>
            </a:ln>
          </p:spPr>
        </p:cxnSp>
      </p:grpSp>
      <p:sp>
        <p:nvSpPr>
          <p:cNvPr id="297" name="Google Shape;297;p29"/>
          <p:cNvSpPr/>
          <p:nvPr/>
        </p:nvSpPr>
        <p:spPr>
          <a:xfrm>
            <a:off x="3252925" y="184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298" name="Google Shape;298;p29"/>
          <p:cNvSpPr/>
          <p:nvPr/>
        </p:nvSpPr>
        <p:spPr>
          <a:xfrm>
            <a:off x="27957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299" name="Google Shape;299;p29"/>
          <p:cNvSpPr/>
          <p:nvPr/>
        </p:nvSpPr>
        <p:spPr>
          <a:xfrm>
            <a:off x="37101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300" name="Google Shape;300;p29"/>
          <p:cNvSpPr/>
          <p:nvPr/>
        </p:nvSpPr>
        <p:spPr>
          <a:xfrm>
            <a:off x="2530600" y="261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301" name="Google Shape;301;p29"/>
          <p:cNvSpPr/>
          <p:nvPr/>
        </p:nvSpPr>
        <p:spPr>
          <a:xfrm>
            <a:off x="3009143"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302" name="Google Shape;302;p29"/>
          <p:cNvSpPr/>
          <p:nvPr/>
        </p:nvSpPr>
        <p:spPr>
          <a:xfrm>
            <a:off x="3452425"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303" name="Google Shape;303;p29"/>
          <p:cNvSpPr/>
          <p:nvPr/>
        </p:nvSpPr>
        <p:spPr>
          <a:xfrm>
            <a:off x="3959389"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304" name="Google Shape;304;p29"/>
          <p:cNvCxnSpPr>
            <a:stCxn id="298" idx="0"/>
            <a:endCxn id="297" idx="2"/>
          </p:cNvCxnSpPr>
          <p:nvPr/>
        </p:nvCxnSpPr>
        <p:spPr>
          <a:xfrm flipH="1" rot="10800000">
            <a:off x="29626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305" name="Google Shape;305;p29"/>
          <p:cNvCxnSpPr>
            <a:stCxn id="299" idx="0"/>
            <a:endCxn id="297" idx="2"/>
          </p:cNvCxnSpPr>
          <p:nvPr/>
        </p:nvCxnSpPr>
        <p:spPr>
          <a:xfrm rot="10800000">
            <a:off x="34198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306" name="Google Shape;306;p29"/>
          <p:cNvCxnSpPr>
            <a:stCxn id="300" idx="0"/>
            <a:endCxn id="298" idx="2"/>
          </p:cNvCxnSpPr>
          <p:nvPr/>
        </p:nvCxnSpPr>
        <p:spPr>
          <a:xfrm flipH="1" rot="10800000">
            <a:off x="2697550" y="2490712"/>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307" name="Google Shape;307;p29"/>
          <p:cNvCxnSpPr>
            <a:stCxn id="298" idx="2"/>
            <a:endCxn id="301" idx="0"/>
          </p:cNvCxnSpPr>
          <p:nvPr/>
        </p:nvCxnSpPr>
        <p:spPr>
          <a:xfrm>
            <a:off x="2962675" y="2490812"/>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308" name="Google Shape;308;p29"/>
          <p:cNvCxnSpPr>
            <a:stCxn id="299" idx="2"/>
            <a:endCxn id="302" idx="0"/>
          </p:cNvCxnSpPr>
          <p:nvPr/>
        </p:nvCxnSpPr>
        <p:spPr>
          <a:xfrm flipH="1">
            <a:off x="3619375" y="2490812"/>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309" name="Google Shape;309;p29"/>
          <p:cNvCxnSpPr>
            <a:stCxn id="299" idx="2"/>
            <a:endCxn id="303" idx="0"/>
          </p:cNvCxnSpPr>
          <p:nvPr/>
        </p:nvCxnSpPr>
        <p:spPr>
          <a:xfrm>
            <a:off x="3877075" y="2490812"/>
            <a:ext cx="249300" cy="130500"/>
          </a:xfrm>
          <a:prstGeom prst="straightConnector1">
            <a:avLst/>
          </a:prstGeom>
          <a:noFill/>
          <a:ln cap="flat" cmpd="sng" w="19050">
            <a:solidFill>
              <a:srgbClr val="666666"/>
            </a:solidFill>
            <a:prstDash val="solid"/>
            <a:round/>
            <a:headEnd len="med" w="med" type="none"/>
            <a:tailEnd len="med" w="med" type="none"/>
          </a:ln>
        </p:spPr>
      </p:cxnSp>
      <p:sp>
        <p:nvSpPr>
          <p:cNvPr id="310" name="Google Shape;310;p29"/>
          <p:cNvSpPr/>
          <p:nvPr/>
        </p:nvSpPr>
        <p:spPr>
          <a:xfrm>
            <a:off x="2276550" y="135998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311" name="Google Shape;311;p29"/>
          <p:cNvCxnSpPr>
            <a:stCxn id="310" idx="2"/>
            <a:endCxn id="284" idx="0"/>
          </p:cNvCxnSpPr>
          <p:nvPr/>
        </p:nvCxnSpPr>
        <p:spPr>
          <a:xfrm flipH="1">
            <a:off x="1483800" y="1624288"/>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312" name="Google Shape;312;p29"/>
          <p:cNvCxnSpPr>
            <a:stCxn id="310" idx="2"/>
            <a:endCxn id="297" idx="0"/>
          </p:cNvCxnSpPr>
          <p:nvPr/>
        </p:nvCxnSpPr>
        <p:spPr>
          <a:xfrm>
            <a:off x="2443500" y="1624288"/>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313" name="Google Shape;313;p29"/>
          <p:cNvSpPr/>
          <p:nvPr/>
        </p:nvSpPr>
        <p:spPr>
          <a:xfrm>
            <a:off x="7434225" y="1913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314" name="Google Shape;314;p29"/>
          <p:cNvSpPr/>
          <p:nvPr/>
        </p:nvSpPr>
        <p:spPr>
          <a:xfrm>
            <a:off x="7891425" y="2294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315" name="Google Shape;315;p29"/>
          <p:cNvSpPr/>
          <p:nvPr/>
        </p:nvSpPr>
        <p:spPr>
          <a:xfrm>
            <a:off x="8140689" y="268931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316" name="Google Shape;316;p29"/>
          <p:cNvCxnSpPr>
            <a:stCxn id="314" idx="0"/>
            <a:endCxn id="313" idx="2"/>
          </p:cNvCxnSpPr>
          <p:nvPr/>
        </p:nvCxnSpPr>
        <p:spPr>
          <a:xfrm rot="10800000">
            <a:off x="7601175" y="2177699"/>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317" name="Google Shape;317;p29"/>
          <p:cNvCxnSpPr>
            <a:stCxn id="314" idx="2"/>
            <a:endCxn id="315" idx="0"/>
          </p:cNvCxnSpPr>
          <p:nvPr/>
        </p:nvCxnSpPr>
        <p:spPr>
          <a:xfrm>
            <a:off x="8058375" y="2558699"/>
            <a:ext cx="249300" cy="130500"/>
          </a:xfrm>
          <a:prstGeom prst="straightConnector1">
            <a:avLst/>
          </a:prstGeom>
          <a:noFill/>
          <a:ln cap="flat" cmpd="sng" w="19050">
            <a:solidFill>
              <a:srgbClr val="666666"/>
            </a:solidFill>
            <a:prstDash val="solid"/>
            <a:round/>
            <a:headEnd len="med" w="med" type="none"/>
            <a:tailEnd len="med" w="med" type="none"/>
          </a:ln>
        </p:spPr>
      </p:cxnSp>
      <p:cxnSp>
        <p:nvCxnSpPr>
          <p:cNvPr id="318" name="Google Shape;318;p29"/>
          <p:cNvCxnSpPr>
            <a:stCxn id="319" idx="2"/>
            <a:endCxn id="313" idx="0"/>
          </p:cNvCxnSpPr>
          <p:nvPr/>
        </p:nvCxnSpPr>
        <p:spPr>
          <a:xfrm>
            <a:off x="6624800" y="1692175"/>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319" name="Google Shape;319;p29"/>
          <p:cNvSpPr/>
          <p:nvPr/>
        </p:nvSpPr>
        <p:spPr>
          <a:xfrm>
            <a:off x="6457850" y="142787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sp>
        <p:nvSpPr>
          <p:cNvPr id="320" name="Google Shape;320;p29"/>
          <p:cNvSpPr txBox="1"/>
          <p:nvPr>
            <p:ph idx="1" type="body"/>
          </p:nvPr>
        </p:nvSpPr>
        <p:spPr>
          <a:xfrm>
            <a:off x="6953775" y="3122300"/>
            <a:ext cx="1294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 = Θ(N) </a:t>
            </a:r>
            <a:endParaRPr/>
          </a:p>
        </p:txBody>
      </p:sp>
      <p:cxnSp>
        <p:nvCxnSpPr>
          <p:cNvPr id="321" name="Google Shape;321;p29"/>
          <p:cNvCxnSpPr/>
          <p:nvPr/>
        </p:nvCxnSpPr>
        <p:spPr>
          <a:xfrm flipH="1">
            <a:off x="2831075" y="1119950"/>
            <a:ext cx="1358400" cy="279900"/>
          </a:xfrm>
          <a:prstGeom prst="straightConnector1">
            <a:avLst/>
          </a:prstGeom>
          <a:noFill/>
          <a:ln cap="flat" cmpd="sng" w="19050">
            <a:solidFill>
              <a:srgbClr val="666666"/>
            </a:solidFill>
            <a:prstDash val="solid"/>
            <a:round/>
            <a:headEnd len="med" w="med" type="none"/>
            <a:tailEnd len="med" w="med" type="triangle"/>
          </a:ln>
        </p:spPr>
      </p:cxnSp>
      <p:cxnSp>
        <p:nvCxnSpPr>
          <p:cNvPr id="322" name="Google Shape;322;p29"/>
          <p:cNvCxnSpPr/>
          <p:nvPr/>
        </p:nvCxnSpPr>
        <p:spPr>
          <a:xfrm>
            <a:off x="5865325" y="1154675"/>
            <a:ext cx="355800" cy="189600"/>
          </a:xfrm>
          <a:prstGeom prst="straightConnector1">
            <a:avLst/>
          </a:prstGeom>
          <a:noFill/>
          <a:ln cap="flat" cmpd="sng" w="19050">
            <a:solidFill>
              <a:srgbClr val="666666"/>
            </a:solidFill>
            <a:prstDash val="solid"/>
            <a:round/>
            <a:headEnd len="med" w="med" type="none"/>
            <a:tailEnd len="med" w="med" type="triangle"/>
          </a:ln>
        </p:spPr>
      </p:cxnSp>
      <p:sp>
        <p:nvSpPr>
          <p:cNvPr id="323" name="Google Shape;323;p29"/>
          <p:cNvSpPr txBox="1"/>
          <p:nvPr/>
        </p:nvSpPr>
        <p:spPr>
          <a:xfrm>
            <a:off x="40500" y="1292925"/>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324" name="Google Shape;324;p29"/>
          <p:cNvSpPr txBox="1"/>
          <p:nvPr/>
        </p:nvSpPr>
        <p:spPr>
          <a:xfrm>
            <a:off x="8474600" y="1583800"/>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325" name="Google Shape;325;p29"/>
          <p:cNvSpPr txBox="1"/>
          <p:nvPr>
            <p:ph idx="1" type="body"/>
          </p:nvPr>
        </p:nvSpPr>
        <p:spPr>
          <a:xfrm>
            <a:off x="1563625" y="3092550"/>
            <a:ext cx="18417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 = Θ(log(N)) </a:t>
            </a:r>
            <a:endParaRPr/>
          </a:p>
        </p:txBody>
      </p:sp>
      <p:sp>
        <p:nvSpPr>
          <p:cNvPr id="326" name="Google Shape;326;p29"/>
          <p:cNvSpPr txBox="1"/>
          <p:nvPr/>
        </p:nvSpPr>
        <p:spPr>
          <a:xfrm>
            <a:off x="204550" y="3964775"/>
            <a:ext cx="861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Performance of operations on spindly trees can be just as bad as a linked list!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Example: contains(“z”) would take linear time.</a:t>
            </a:r>
            <a:endParaRPr sz="20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1" name="Shape 1581"/>
        <p:cNvGrpSpPr/>
        <p:nvPr/>
      </p:nvGrpSpPr>
      <p:grpSpPr>
        <a:xfrm>
          <a:off x="0" y="0"/>
          <a:ext cx="0" cy="0"/>
          <a:chOff x="0" y="0"/>
          <a:chExt cx="0" cy="0"/>
        </a:xfrm>
      </p:grpSpPr>
      <p:sp>
        <p:nvSpPr>
          <p:cNvPr id="1582" name="Google Shape;1582;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for </a:t>
            </a:r>
            <a:r>
              <a:rPr lang="en">
                <a:latin typeface="Consolas"/>
                <a:ea typeface="Consolas"/>
                <a:cs typeface="Consolas"/>
                <a:sym typeface="Consolas"/>
              </a:rPr>
              <a:t>add</a:t>
            </a:r>
            <a:endParaRPr>
              <a:latin typeface="Consolas"/>
              <a:ea typeface="Consolas"/>
              <a:cs typeface="Consolas"/>
              <a:sym typeface="Consolas"/>
            </a:endParaRPr>
          </a:p>
        </p:txBody>
      </p:sp>
      <p:sp>
        <p:nvSpPr>
          <p:cNvPr id="1583" name="Google Shape;1583;p8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Runtime for </a:t>
            </a:r>
            <a:r>
              <a:rPr lang="en">
                <a:latin typeface="Consolas"/>
                <a:ea typeface="Consolas"/>
                <a:cs typeface="Consolas"/>
                <a:sym typeface="Consolas"/>
              </a:rPr>
              <a:t>add</a:t>
            </a:r>
            <a:r>
              <a:rPr lang="en"/>
              <a:t>:</a:t>
            </a:r>
            <a:endParaRPr/>
          </a:p>
          <a:p>
            <a:pPr indent="-342900" lvl="0" marL="457200" rtl="0" algn="l">
              <a:spcBef>
                <a:spcPts val="600"/>
              </a:spcBef>
              <a:spcAft>
                <a:spcPts val="0"/>
              </a:spcAft>
              <a:buSzPts val="1800"/>
              <a:buChar char="●"/>
            </a:pPr>
            <a:r>
              <a:rPr lang="en"/>
              <a:t>Worst case number of nodes to inspect: H + 1</a:t>
            </a:r>
            <a:endParaRPr/>
          </a:p>
          <a:p>
            <a:pPr indent="-342900" lvl="0" marL="457200" rtl="0" algn="l">
              <a:spcBef>
                <a:spcPts val="600"/>
              </a:spcBef>
              <a:spcAft>
                <a:spcPts val="0"/>
              </a:spcAft>
              <a:buSzPts val="1800"/>
              <a:buChar char="●"/>
            </a:pPr>
            <a:r>
              <a:rPr lang="en"/>
              <a:t>Worst case number of items to inspect per node: L</a:t>
            </a:r>
            <a:endParaRPr/>
          </a:p>
          <a:p>
            <a:pPr indent="-342900" lvl="0" marL="457200" rtl="0" algn="l">
              <a:spcBef>
                <a:spcPts val="600"/>
              </a:spcBef>
              <a:spcAft>
                <a:spcPts val="0"/>
              </a:spcAft>
              <a:buSzPts val="1800"/>
              <a:buChar char="●"/>
            </a:pPr>
            <a:r>
              <a:rPr lang="en"/>
              <a:t>Worst case number of split operations: H + 1</a:t>
            </a:r>
            <a:endParaRPr/>
          </a:p>
          <a:p>
            <a:pPr indent="-342900" lvl="0" marL="457200" rtl="0" algn="l">
              <a:spcBef>
                <a:spcPts val="600"/>
              </a:spcBef>
              <a:spcAft>
                <a:spcPts val="0"/>
              </a:spcAft>
              <a:buSzPts val="1800"/>
              <a:buChar char="●"/>
            </a:pPr>
            <a:r>
              <a:rPr lang="en"/>
              <a:t>Overall runtime: O(HL)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Since H = Θ(log N), overall runtime is O(L log N).</a:t>
            </a:r>
            <a:endParaRPr/>
          </a:p>
          <a:p>
            <a:pPr indent="-342900" lvl="0" marL="457200" rtl="0" algn="l">
              <a:spcBef>
                <a:spcPts val="600"/>
              </a:spcBef>
              <a:spcAft>
                <a:spcPts val="0"/>
              </a:spcAft>
              <a:buSzPts val="1800"/>
              <a:buChar char="●"/>
            </a:pPr>
            <a:r>
              <a:rPr lang="en"/>
              <a:t>Since L is a constant, runtime is therefore O(log 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Bottom line: contains and add are both O(log N).</a:t>
            </a:r>
            <a:endParaRPr/>
          </a:p>
        </p:txBody>
      </p:sp>
      <p:sp>
        <p:nvSpPr>
          <p:cNvPr id="1584" name="Google Shape;1584;p83"/>
          <p:cNvSpPr txBox="1"/>
          <p:nvPr/>
        </p:nvSpPr>
        <p:spPr>
          <a:xfrm>
            <a:off x="5968050" y="1945025"/>
            <a:ext cx="1851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85" name="Google Shape;1585;p83"/>
          <p:cNvPicPr preferRelativeResize="0"/>
          <p:nvPr/>
        </p:nvPicPr>
        <p:blipFill>
          <a:blip r:embed="rId3">
            <a:alphaModFix/>
          </a:blip>
          <a:stretch>
            <a:fillRect/>
          </a:stretch>
        </p:blipFill>
        <p:spPr>
          <a:xfrm>
            <a:off x="5310500" y="1852275"/>
            <a:ext cx="3694851" cy="10257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591" name="Google Shape;1591;p8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BSTs have best case height Θ(log N), and worst case height Θ(N).</a:t>
            </a:r>
            <a:endParaRPr/>
          </a:p>
          <a:p>
            <a:pPr indent="-342900" lvl="0" marL="457200" rtl="0" algn="l">
              <a:spcBef>
                <a:spcPts val="600"/>
              </a:spcBef>
              <a:spcAft>
                <a:spcPts val="0"/>
              </a:spcAft>
              <a:buSzPts val="1800"/>
              <a:buFont typeface="Roboto"/>
              <a:buChar char="●"/>
            </a:pPr>
            <a:r>
              <a:rPr lang="en"/>
              <a:t>Big O is not the same thing as worst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B-Trees are a modification of the binary search tree that avoids Θ(N) worst case.</a:t>
            </a:r>
            <a:endParaRPr/>
          </a:p>
          <a:p>
            <a:pPr indent="-342900" lvl="0" marL="457200" rtl="0" algn="l">
              <a:spcBef>
                <a:spcPts val="600"/>
              </a:spcBef>
              <a:spcAft>
                <a:spcPts val="0"/>
              </a:spcAft>
              <a:buSzPts val="1800"/>
              <a:buFont typeface="Roboto"/>
              <a:buChar char="●"/>
            </a:pPr>
            <a:r>
              <a:rPr lang="en"/>
              <a:t>Nodes may contain between 1 and L items.</a:t>
            </a:r>
            <a:endParaRPr/>
          </a:p>
          <a:p>
            <a:pPr indent="-342900" lvl="0" marL="457200" rtl="0" algn="l">
              <a:spcBef>
                <a:spcPts val="0"/>
              </a:spcBef>
              <a:spcAft>
                <a:spcPts val="0"/>
              </a:spcAft>
              <a:buSzPts val="1800"/>
              <a:buFont typeface="Calibri"/>
              <a:buChar char="●"/>
            </a:pPr>
            <a:r>
              <a:rPr lang="en"/>
              <a:t>contains works almost exactly like a normal BST.</a:t>
            </a:r>
            <a:endParaRPr/>
          </a:p>
          <a:p>
            <a:pPr indent="-342900" lvl="0" marL="457200" rtl="0" algn="l">
              <a:spcBef>
                <a:spcPts val="0"/>
              </a:spcBef>
              <a:spcAft>
                <a:spcPts val="0"/>
              </a:spcAft>
              <a:buSzPts val="1800"/>
              <a:buFont typeface="Calibri"/>
              <a:buChar char="●"/>
            </a:pPr>
            <a:r>
              <a:rPr lang="en"/>
              <a:t>add works by adding items to existing leaf nodes.</a:t>
            </a:r>
            <a:endParaRPr/>
          </a:p>
          <a:p>
            <a:pPr indent="-342900" lvl="1" marL="914400" rtl="0" algn="l">
              <a:spcBef>
                <a:spcPts val="0"/>
              </a:spcBef>
              <a:spcAft>
                <a:spcPts val="0"/>
              </a:spcAft>
              <a:buSzPts val="1800"/>
              <a:buFont typeface="Roboto"/>
              <a:buChar char="○"/>
            </a:pPr>
            <a:r>
              <a:rPr lang="en"/>
              <a:t>If nodes are too full, they split.</a:t>
            </a:r>
            <a:endParaRPr/>
          </a:p>
          <a:p>
            <a:pPr indent="-342900" lvl="0" marL="457200" rtl="0" algn="l">
              <a:spcBef>
                <a:spcPts val="0"/>
              </a:spcBef>
              <a:spcAft>
                <a:spcPts val="0"/>
              </a:spcAft>
              <a:buSzPts val="1800"/>
              <a:buFont typeface="Roboto"/>
              <a:buChar char="●"/>
            </a:pPr>
            <a:r>
              <a:rPr lang="en"/>
              <a:t>Resulting tree has perfect balance. Runtime for operations is O(log N).</a:t>
            </a:r>
            <a:endParaRPr/>
          </a:p>
          <a:p>
            <a:pPr indent="-342900" lvl="0" marL="457200" rtl="0" algn="l">
              <a:spcBef>
                <a:spcPts val="0"/>
              </a:spcBef>
              <a:spcAft>
                <a:spcPts val="0"/>
              </a:spcAft>
              <a:buSzPts val="1800"/>
              <a:buFont typeface="Roboto"/>
              <a:buChar char="●"/>
            </a:pPr>
            <a:r>
              <a:rPr lang="en"/>
              <a:t>Have not discussed deletion. See extra slides if you’re curious.</a:t>
            </a:r>
            <a:endParaRPr/>
          </a:p>
          <a:p>
            <a:pPr indent="-342900" lvl="0" marL="457200" rtl="0" algn="l">
              <a:spcBef>
                <a:spcPts val="0"/>
              </a:spcBef>
              <a:spcAft>
                <a:spcPts val="0"/>
              </a:spcAft>
              <a:buSzPts val="1800"/>
              <a:buFont typeface="Roboto"/>
              <a:buChar char="●"/>
            </a:pPr>
            <a:r>
              <a:rPr lang="en"/>
              <a:t>Have not discussed how splitting works if L &gt; 3 (see some other class).</a:t>
            </a:r>
            <a:endParaRPr/>
          </a:p>
          <a:p>
            <a:pPr indent="-342900" lvl="0" marL="457200" rtl="0" algn="l">
              <a:spcBef>
                <a:spcPts val="0"/>
              </a:spcBef>
              <a:spcAft>
                <a:spcPts val="0"/>
              </a:spcAft>
              <a:buSzPts val="1800"/>
              <a:buFont typeface="Roboto"/>
              <a:buChar char="●"/>
            </a:pPr>
            <a:r>
              <a:rPr lang="en"/>
              <a:t>B-trees are more complex, but they can efficiently handle ANY insertion order.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solidFill>
                  <a:schemeClr val="hlink"/>
                </a:solidFill>
                <a:hlinkClick r:id="rId3"/>
              </a:rPr>
              <a:t>Extra slides cover deletion.</a:t>
            </a:r>
            <a:r>
              <a:rPr lang="en"/>
              <a:t> Not in scope for our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30" name="Shape 330"/>
        <p:cNvGrpSpPr/>
        <p:nvPr/>
      </p:nvGrpSpPr>
      <p:grpSpPr>
        <a:xfrm>
          <a:off x="0" y="0"/>
          <a:ext cx="0" cy="0"/>
          <a:chOff x="0" y="0"/>
          <a:chExt cx="0" cy="0"/>
        </a:xfrm>
      </p:grpSpPr>
      <p:sp>
        <p:nvSpPr>
          <p:cNvPr id="331" name="Google Shape;331;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Statements about Tree Height: </a:t>
            </a:r>
            <a:r>
              <a:rPr lang="en"/>
              <a:t>http://yellkey.com</a:t>
            </a:r>
            <a:r>
              <a:rPr lang="en">
                <a:solidFill>
                  <a:srgbClr val="208920"/>
                </a:solidFill>
              </a:rPr>
              <a:t>/run</a:t>
            </a:r>
            <a:endParaRPr/>
          </a:p>
        </p:txBody>
      </p:sp>
      <p:sp>
        <p:nvSpPr>
          <p:cNvPr id="332" name="Google Shape;332;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of these statements are true?</a:t>
            </a:r>
            <a:endParaRPr/>
          </a:p>
          <a:p>
            <a:pPr indent="-342900" lvl="0" marL="457200" rtl="0" algn="l">
              <a:spcBef>
                <a:spcPts val="600"/>
              </a:spcBef>
              <a:spcAft>
                <a:spcPts val="0"/>
              </a:spcAft>
              <a:buSzPts val="1800"/>
              <a:buAutoNum type="alphaUcPeriod"/>
            </a:pPr>
            <a:r>
              <a:rPr lang="en"/>
              <a:t>Worst case BST height is Θ(N).</a:t>
            </a:r>
            <a:endParaRPr/>
          </a:p>
          <a:p>
            <a:pPr indent="-342900" lvl="0" marL="457200" rtl="0" algn="l">
              <a:spcBef>
                <a:spcPts val="600"/>
              </a:spcBef>
              <a:spcAft>
                <a:spcPts val="0"/>
              </a:spcAft>
              <a:buSzPts val="1800"/>
              <a:buAutoNum type="alphaUcPeriod"/>
            </a:pPr>
            <a:r>
              <a:rPr lang="en"/>
              <a:t>BST height is O(N).</a:t>
            </a:r>
            <a:endParaRPr/>
          </a:p>
          <a:p>
            <a:pPr indent="-342900" lvl="0" marL="457200" rtl="0" algn="l">
              <a:spcBef>
                <a:spcPts val="600"/>
              </a:spcBef>
              <a:spcAft>
                <a:spcPts val="0"/>
              </a:spcAft>
              <a:buSzPts val="1800"/>
              <a:buAutoNum type="alphaUcPeriod"/>
            </a:pPr>
            <a:r>
              <a:rPr lang="en"/>
              <a:t>BST height is O(N</a:t>
            </a:r>
            <a:r>
              <a:rPr baseline="30000" lang="en"/>
              <a:t>2</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6" name="Shape 336"/>
        <p:cNvGrpSpPr/>
        <p:nvPr/>
      </p:nvGrpSpPr>
      <p:grpSpPr>
        <a:xfrm>
          <a:off x="0" y="0"/>
          <a:ext cx="0" cy="0"/>
          <a:chOff x="0" y="0"/>
          <a:chExt cx="0" cy="0"/>
        </a:xfrm>
      </p:grpSpPr>
      <p:sp>
        <p:nvSpPr>
          <p:cNvPr id="337" name="Google Shape;337;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Statements about Tree Height</a:t>
            </a:r>
            <a:endParaRPr/>
          </a:p>
        </p:txBody>
      </p:sp>
      <p:sp>
        <p:nvSpPr>
          <p:cNvPr id="338" name="Google Shape;338;p3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of these statements are true?</a:t>
            </a:r>
            <a:endParaRPr/>
          </a:p>
          <a:p>
            <a:pPr indent="-342900" lvl="0" marL="457200" rtl="0" algn="l">
              <a:spcBef>
                <a:spcPts val="600"/>
              </a:spcBef>
              <a:spcAft>
                <a:spcPts val="0"/>
              </a:spcAft>
              <a:buSzPts val="1800"/>
              <a:buAutoNum type="alphaUcPeriod"/>
            </a:pPr>
            <a:r>
              <a:rPr b="1" lang="en"/>
              <a:t>Worst case BST height is Θ(N). "Is equal to linear."</a:t>
            </a:r>
            <a:endParaRPr b="1"/>
          </a:p>
          <a:p>
            <a:pPr indent="-342900" lvl="0" marL="457200" rtl="0" algn="l">
              <a:spcBef>
                <a:spcPts val="600"/>
              </a:spcBef>
              <a:spcAft>
                <a:spcPts val="0"/>
              </a:spcAft>
              <a:buSzPts val="1800"/>
              <a:buAutoNum type="alphaUcPeriod"/>
            </a:pPr>
            <a:r>
              <a:rPr b="1" lang="en"/>
              <a:t>BST height is O(N). "Is less than or equal to linear."</a:t>
            </a:r>
            <a:endParaRPr b="1"/>
          </a:p>
          <a:p>
            <a:pPr indent="-342900" lvl="0" marL="457200" rtl="0" algn="l">
              <a:spcBef>
                <a:spcPts val="600"/>
              </a:spcBef>
              <a:spcAft>
                <a:spcPts val="0"/>
              </a:spcAft>
              <a:buSzPts val="1800"/>
              <a:buAutoNum type="alphaUcPeriod"/>
            </a:pPr>
            <a:r>
              <a:rPr b="1" lang="en"/>
              <a:t>BST height is O(N</a:t>
            </a:r>
            <a:r>
              <a:rPr b="1" baseline="30000" lang="en"/>
              <a:t>2</a:t>
            </a:r>
            <a:r>
              <a:rPr b="1" lang="en"/>
              <a:t>). "Is less than or equal to quadratic."</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All are </a:t>
            </a:r>
            <a:r>
              <a:rPr b="1" lang="en"/>
              <a:t>true</a:t>
            </a:r>
            <a:r>
              <a:rPr lang="en"/>
              <a:t>!</a:t>
            </a:r>
            <a:endParaRPr/>
          </a:p>
          <a:p>
            <a:pPr indent="-342900" lvl="0" marL="457200" rtl="0" algn="l">
              <a:spcBef>
                <a:spcPts val="600"/>
              </a:spcBef>
              <a:spcAft>
                <a:spcPts val="0"/>
              </a:spcAft>
              <a:buSzPts val="1800"/>
              <a:buChar char="●"/>
            </a:pPr>
            <a:r>
              <a:rPr lang="en"/>
              <a:t>A worst case (spindly tree) has a height that grows exactly linearly - Θ(N).</a:t>
            </a:r>
            <a:endParaRPr/>
          </a:p>
          <a:p>
            <a:pPr indent="-342900" lvl="0" marL="457200" rtl="0" algn="l">
              <a:spcBef>
                <a:spcPts val="600"/>
              </a:spcBef>
              <a:spcAft>
                <a:spcPts val="0"/>
              </a:spcAft>
              <a:buSzPts val="1800"/>
              <a:buChar char="●"/>
            </a:pPr>
            <a:r>
              <a:rPr lang="en"/>
              <a:t>All BSTs have a height that grows linearly or better - O(N).</a:t>
            </a:r>
            <a:endParaRPr/>
          </a:p>
          <a:p>
            <a:pPr indent="-342900" lvl="0" marL="457200" rtl="0" algn="l">
              <a:spcBef>
                <a:spcPts val="600"/>
              </a:spcBef>
              <a:spcAft>
                <a:spcPts val="0"/>
              </a:spcAft>
              <a:buSzPts val="1800"/>
              <a:buChar char="●"/>
            </a:pPr>
            <a:r>
              <a:rPr lang="en"/>
              <a:t>All BSTs have a height that grows quadratically or better - O(N</a:t>
            </a:r>
            <a:r>
              <a:rPr baseline="30000" lang="en"/>
              <a:t>2</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42" name="Shape 342"/>
        <p:cNvGrpSpPr/>
        <p:nvPr/>
      </p:nvGrpSpPr>
      <p:grpSpPr>
        <a:xfrm>
          <a:off x="0" y="0"/>
          <a:ext cx="0" cy="0"/>
          <a:chOff x="0" y="0"/>
          <a:chExt cx="0" cy="0"/>
        </a:xfrm>
      </p:grpSpPr>
      <p:sp>
        <p:nvSpPr>
          <p:cNvPr id="343" name="Google Shape;343;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Statements about Tree Height</a:t>
            </a:r>
            <a:r>
              <a:rPr lang="en"/>
              <a:t>: http://yellkey.com</a:t>
            </a:r>
            <a:r>
              <a:rPr lang="en">
                <a:solidFill>
                  <a:srgbClr val="208920"/>
                </a:solidFill>
              </a:rPr>
              <a:t>/economy</a:t>
            </a:r>
            <a:endParaRPr/>
          </a:p>
        </p:txBody>
      </p:sp>
      <p:sp>
        <p:nvSpPr>
          <p:cNvPr id="344" name="Google Shape;344;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of these statements is more informative?</a:t>
            </a:r>
            <a:endParaRPr/>
          </a:p>
          <a:p>
            <a:pPr indent="-342900" lvl="0" marL="457200" rtl="0" algn="l">
              <a:spcBef>
                <a:spcPts val="600"/>
              </a:spcBef>
              <a:spcAft>
                <a:spcPts val="0"/>
              </a:spcAft>
              <a:buSzPts val="1800"/>
              <a:buAutoNum type="alphaUcPeriod"/>
            </a:pPr>
            <a:r>
              <a:rPr lang="en"/>
              <a:t>Worst case BST height is Θ(N).</a:t>
            </a:r>
            <a:endParaRPr/>
          </a:p>
          <a:p>
            <a:pPr indent="-342900" lvl="0" marL="457200" rtl="0" algn="l">
              <a:spcBef>
                <a:spcPts val="600"/>
              </a:spcBef>
              <a:spcAft>
                <a:spcPts val="0"/>
              </a:spcAft>
              <a:buSzPts val="1800"/>
              <a:buAutoNum type="alphaUcPeriod"/>
            </a:pPr>
            <a:r>
              <a:rPr lang="en"/>
              <a:t>BST height is O(N).</a:t>
            </a:r>
            <a:endParaRPr/>
          </a:p>
          <a:p>
            <a:pPr indent="-342900" lvl="0" marL="457200" rtl="0" algn="l">
              <a:spcBef>
                <a:spcPts val="600"/>
              </a:spcBef>
              <a:spcAft>
                <a:spcPts val="0"/>
              </a:spcAft>
              <a:buSzPts val="1800"/>
              <a:buAutoNum type="alphaUcPeriod"/>
            </a:pPr>
            <a:r>
              <a:rPr lang="en"/>
              <a:t>They are equally informative.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