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y="5143500" cx="9144000"/>
  <p:notesSz cx="6858000" cy="9144000"/>
  <p:embeddedFontLst>
    <p:embeddedFont>
      <p:font typeface="Roboto Medium"/>
      <p:regular r:id="rId83"/>
      <p:bold r:id="rId84"/>
      <p:italic r:id="rId85"/>
      <p:boldItalic r:id="rId86"/>
    </p:embeddedFont>
    <p:embeddedFont>
      <p:font typeface="Roboto"/>
      <p:regular r:id="rId87"/>
      <p:bold r:id="rId88"/>
      <p:italic r:id="rId89"/>
      <p:boldItalic r:id="rId90"/>
    </p:embeddedFont>
    <p:embeddedFont>
      <p:font typeface="Roboto Light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obotoMedium-bold.fntdata"/><Relationship Id="rId83" Type="http://schemas.openxmlformats.org/officeDocument/2006/relationships/font" Target="fonts/RobotoMedium-regular.fntdata"/><Relationship Id="rId42" Type="http://schemas.openxmlformats.org/officeDocument/2006/relationships/slide" Target="slides/slide38.xml"/><Relationship Id="rId86" Type="http://schemas.openxmlformats.org/officeDocument/2006/relationships/font" Target="fonts/RobotoMedium-boldItalic.fntdata"/><Relationship Id="rId41" Type="http://schemas.openxmlformats.org/officeDocument/2006/relationships/slide" Target="slides/slide37.xml"/><Relationship Id="rId85" Type="http://schemas.openxmlformats.org/officeDocument/2006/relationships/font" Target="fonts/RobotoMedium-italic.fntdata"/><Relationship Id="rId44" Type="http://schemas.openxmlformats.org/officeDocument/2006/relationships/slide" Target="slides/slide40.xml"/><Relationship Id="rId88" Type="http://schemas.openxmlformats.org/officeDocument/2006/relationships/font" Target="fonts/Roboto-bold.fntdata"/><Relationship Id="rId43" Type="http://schemas.openxmlformats.org/officeDocument/2006/relationships/slide" Target="slides/slide39.xml"/><Relationship Id="rId87" Type="http://schemas.openxmlformats.org/officeDocument/2006/relationships/font" Target="fonts/Roboto-regular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Roboto-italic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94" Type="http://schemas.openxmlformats.org/officeDocument/2006/relationships/font" Target="fonts/RobotoLight-boldItalic.fntdata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RobotoLight-regular.fntdata"/><Relationship Id="rId90" Type="http://schemas.openxmlformats.org/officeDocument/2006/relationships/font" Target="fonts/Roboto-boldItalic.fntdata"/><Relationship Id="rId93" Type="http://schemas.openxmlformats.org/officeDocument/2006/relationships/font" Target="fonts/RobotoLight-italic.fntdata"/><Relationship Id="rId92" Type="http://schemas.openxmlformats.org/officeDocument/2006/relationships/font" Target="fonts/RobotoLight-bold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ldrRK726PqaxKUk8WeNECiAwdy-MLk_FXv8uLOfd5APnyNQ/viewform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9QymGvUeDmvolVHEFpk9EBZXvNMes5-HamYt3GDQSnOtPKw/viewform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3d1cb6cd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3d1cb6cd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3d1cb6cd3_2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3d1cb6cd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3d1cb6cd3_2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3d1cb6cd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3d1cb6cd3_2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3d1cb6cd3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240c8ba42_0_18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240c8ba42_0_1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240c8ba42_0_20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240c8ba42_0_2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240c8ba42_0_2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240c8ba42_0_2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13d1cb6cd3_0_5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13d1cb6cd3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240c8ba42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240c8ba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123, 132, 213, 231, 312, 321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240c8ba42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240c8ba4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123, 132, 213, 231, 312, 321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240c8ba42_0_14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240c8ba42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3d1cb6cd3_0_5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3d1cb6cd3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582c86fb_010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582c86fb_0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380a2eafbd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380a2eaf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380a2eafbd_0_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380a2eaf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380a2eafbd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380a2eafb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380a2eafbd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380a2eafb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380a2eafbd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380a2eafb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380a2eafbd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380a2eafb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380a2eafbd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380a2eafb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380a2eafbd_0_1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380a2eafb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380a2eafbd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380a2eafb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94c9844_010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94c9844_0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380a2eafbd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380a2eaf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380a2eafbd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380a2eafb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240c8ba42_0_15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5240c8ba42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13d1cb6cd3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13d1cb6cd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13d7fc2bb_0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13d7fc2b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13d7fc2bb_0_2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13d7fc2b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13d7fc2bb_0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313d7fc2b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13ffec0ba_2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13ffec0b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240c8ba42_0_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240c8ba4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13d1cb6cd3_0_5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13d1cb6cd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3d1cb6cd3_0_5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3d1cb6cd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b36faa60f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b36faa60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b36faa60f_0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b36faa6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5240c8ba42_0_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5240c8ba4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524ce9c5c7_47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524ce9c5c7_4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https://docs.google.com/forms/d/e/1FAIpQLSeldrRK726PqaxKUk8WeNECiAwdy-MLk_FXv8uLOfd5APnyNQ/viewform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524ce9c5c7_68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524ce9c5c7_6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524ce9c5c7_47_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524ce9c5c7_47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https://docs.google.com/forms/d/e/1FAIpQLSf9QymGvUeDmvolVHEFpk9EBZXvNMes5-HamYt3GDQSnOtPKw/viewform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524ce9c5c7_47_3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524ce9c5c7_47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60acb53829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60acb538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5f535167c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5f53516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524ce9c5c7_385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524ce9c5c7_385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40c8ba4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40c8b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123, 132, 213, 231, 312, 321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524ce9c5c7_385_1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524ce9c5c7_385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5240c8ba42_0_2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5240c8ba4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60acb53829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60acb538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524ce9c5c7_385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524ce9c5c7_385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13d1cb6cd3_0_5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213d1cb6cd3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240c8ba42_0_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240c8ba4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7582c86fb_0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7582c86fb_0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7582c86fb_06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7582c86fb_0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5240c8ba42_0_5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5240c8ba4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5240c8ba42_0_5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5240c8ba42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4ce9c5c7_385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4ce9c5c7_38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2380a2eafbd_0_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2380a2eafb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5240c8ba42_0_6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5240c8ba42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240c8ba42_0_7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240c8ba42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5240c8ba42_0_9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5240c8ba42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2380a2eafbd_0_3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2380a2eafb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5240c8ba42_0_8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5240c8ba42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5240c8ba42_0_11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5240c8ba42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380a2eafbd_0_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380a2ea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5240c8ba42_0_12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5240c8ba42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5240c8ba42_0_10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5240c8ba42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3d1cb6cd3_1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3d1cb6cd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5240c8ba42_0_1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5240c8ba42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5240c8ba42_0_13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5240c8ba42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213d1cb6cd3_0_5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213d1cb6cd3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524ce9c5c7_385_2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524ce9c5c7_385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13d1cb6cd3_0_4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13d1cb6cd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5240c8ba42_0_14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5240c8ba42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213d1cb6cd3_0_4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213d1cb6cd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5240c8ba42_0_14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5240c8ba42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5240c8ba42_0_14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5240c8ba42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3d1cb6cd3_1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3d1cb6cd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3d1cb6cd3_2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3d1cb6cd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s.princeton.edu/courses/archive/fall18/cos226/lectures/33BalancedSearchTrees.pd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Catalan_number" TargetMode="External"/><Relationship Id="rId4" Type="http://schemas.openxmlformats.org/officeDocument/2006/relationships/hyperlink" Target="https://www.cs.cmu.edu/~sleator/papers/rotation-distance.pdf" TargetMode="External"/><Relationship Id="rId5" Type="http://schemas.openxmlformats.org/officeDocument/2006/relationships/hyperlink" Target="https://medium.com/@liuamyj/its-triangles-all-the-way-down-part-1-17f932f4c438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ocs.google.com/presentation/d/1jgOgvx8tyu_LQ5Y21k4wYLffwp84putW8iD7_EerQmI/edit?usp=sharing" TargetMode="External"/><Relationship Id="rId4" Type="http://schemas.openxmlformats.org/officeDocument/2006/relationships/hyperlink" Target="https://www.youtube.com/watch?v=JwZU-uaNEMg&amp;list=PL8FaHk7qbOD6aKgTz2W-foDiTeBEaBoS3&amp;index=7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github.com/AdoptOpenJDK/openjdk-jdk11/blob/999dbd4192d0f819cb5224f26e9e7fa75ca6f289/src/java.base/share/classes/java/util/TreeMap.java" TargetMode="External"/><Relationship Id="rId4" Type="http://schemas.openxmlformats.org/officeDocument/2006/relationships/hyperlink" Target="http://en.wikipedia.org/wiki/Red%E2%80%93black_tree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Tree Rotation and Red-Black Trees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18 (Data Structures 4)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946" y="333300"/>
            <a:ext cx="4458178" cy="20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107050" y="402200"/>
            <a:ext cx="85206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rotateLeft(G): Let x be the right child of G. Make G the </a:t>
            </a:r>
            <a:r>
              <a:rPr b="1" lang="en"/>
              <a:t>new left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Preserves search tree property. No change to semantics of tree.</a:t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315" name="Google Shape;315;p33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316" name="Google Shape;316;p33"/>
          <p:cNvSpPr/>
          <p:nvPr/>
        </p:nvSpPr>
        <p:spPr>
          <a:xfrm>
            <a:off x="5125802" y="14712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317" name="Google Shape;317;p33"/>
          <p:cNvSpPr/>
          <p:nvPr/>
        </p:nvSpPr>
        <p:spPr>
          <a:xfrm>
            <a:off x="4763493" y="2032829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318" name="Google Shape;318;p33"/>
          <p:cNvSpPr/>
          <p:nvPr/>
        </p:nvSpPr>
        <p:spPr>
          <a:xfrm>
            <a:off x="5519164" y="20328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319" name="Google Shape;319;p33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20" name="Google Shape;320;p33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321" name="Google Shape;321;p33"/>
          <p:cNvCxnSpPr>
            <a:stCxn id="315" idx="0"/>
            <a:endCxn id="314" idx="2"/>
          </p:cNvCxnSpPr>
          <p:nvPr/>
        </p:nvCxnSpPr>
        <p:spPr>
          <a:xfrm flipH="1" rot="10800000">
            <a:off x="741393" y="2336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3"/>
          <p:cNvCxnSpPr>
            <a:stCxn id="315" idx="2"/>
            <a:endCxn id="319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3"/>
          <p:cNvCxnSpPr>
            <a:stCxn id="319" idx="2"/>
            <a:endCxn id="320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3"/>
          <p:cNvCxnSpPr>
            <a:stCxn id="314" idx="0"/>
            <a:endCxn id="316" idx="2"/>
          </p:cNvCxnSpPr>
          <p:nvPr/>
        </p:nvCxnSpPr>
        <p:spPr>
          <a:xfrm flipH="1" rot="10800000">
            <a:off x="1422286" y="1760025"/>
            <a:ext cx="39213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3"/>
          <p:cNvCxnSpPr>
            <a:stCxn id="316" idx="2"/>
            <a:endCxn id="317" idx="0"/>
          </p:cNvCxnSpPr>
          <p:nvPr/>
        </p:nvCxnSpPr>
        <p:spPr>
          <a:xfrm flipH="1">
            <a:off x="4981202" y="1759890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3"/>
          <p:cNvCxnSpPr>
            <a:stCxn id="316" idx="2"/>
            <a:endCxn id="318" idx="0"/>
          </p:cNvCxnSpPr>
          <p:nvPr/>
        </p:nvCxnSpPr>
        <p:spPr>
          <a:xfrm>
            <a:off x="5343602" y="1759890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3"/>
          <p:cNvCxnSpPr>
            <a:stCxn id="317" idx="2"/>
            <a:endCxn id="328" idx="0"/>
          </p:cNvCxnSpPr>
          <p:nvPr/>
        </p:nvCxnSpPr>
        <p:spPr>
          <a:xfrm flipH="1">
            <a:off x="4675293" y="2321429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3"/>
          <p:cNvCxnSpPr>
            <a:stCxn id="317" idx="2"/>
            <a:endCxn id="330" idx="0"/>
          </p:cNvCxnSpPr>
          <p:nvPr/>
        </p:nvCxnSpPr>
        <p:spPr>
          <a:xfrm>
            <a:off x="4981293" y="2321429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3"/>
          <p:cNvSpPr/>
          <p:nvPr/>
        </p:nvSpPr>
        <p:spPr>
          <a:xfrm>
            <a:off x="4457387" y="259436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330" name="Google Shape;330;p33"/>
          <p:cNvSpPr/>
          <p:nvPr/>
        </p:nvSpPr>
        <p:spPr>
          <a:xfrm>
            <a:off x="5137286" y="259436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331" name="Google Shape;331;p33"/>
          <p:cNvSpPr/>
          <p:nvPr/>
        </p:nvSpPr>
        <p:spPr>
          <a:xfrm>
            <a:off x="5813100" y="1200498"/>
            <a:ext cx="1737300" cy="393600"/>
          </a:xfrm>
          <a:prstGeom prst="wedgeRectCallout">
            <a:avLst>
              <a:gd fmla="val -45407" name="adj1"/>
              <a:gd fmla="val 81308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am G’s new boss.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3042875" y="1699598"/>
            <a:ext cx="1737300" cy="393600"/>
          </a:xfrm>
          <a:prstGeom prst="wedgeRectCallout">
            <a:avLst>
              <a:gd fmla="val 37527" name="adj1"/>
              <a:gd fmla="val 92264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don’t make sense.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1293500" y="1373050"/>
            <a:ext cx="1427100" cy="393600"/>
          </a:xfrm>
          <a:prstGeom prst="wedgeRectCallout">
            <a:avLst>
              <a:gd fmla="val -34517" name="adj1"/>
              <a:gd fmla="val 82911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went left of 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4420850" y="3553700"/>
            <a:ext cx="40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should                        go?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5915808" y="3604399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336" name="Google Shape;336;p33"/>
          <p:cNvCxnSpPr>
            <a:stCxn id="335" idx="2"/>
            <a:endCxn id="337" idx="0"/>
          </p:cNvCxnSpPr>
          <p:nvPr/>
        </p:nvCxnSpPr>
        <p:spPr>
          <a:xfrm flipH="1">
            <a:off x="5827608" y="3892999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3"/>
          <p:cNvCxnSpPr>
            <a:stCxn id="335" idx="2"/>
            <a:endCxn id="339" idx="0"/>
          </p:cNvCxnSpPr>
          <p:nvPr/>
        </p:nvCxnSpPr>
        <p:spPr>
          <a:xfrm>
            <a:off x="6133608" y="3892999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3"/>
          <p:cNvSpPr/>
          <p:nvPr/>
        </p:nvSpPr>
        <p:spPr>
          <a:xfrm>
            <a:off x="5609702" y="416593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339" name="Google Shape;339;p33"/>
          <p:cNvSpPr/>
          <p:nvPr/>
        </p:nvSpPr>
        <p:spPr>
          <a:xfrm>
            <a:off x="6289601" y="416593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107050" y="402200"/>
            <a:ext cx="85206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rotateLeft(G): Let x be the right child of G. Make G the </a:t>
            </a:r>
            <a:r>
              <a:rPr b="1" lang="en"/>
              <a:t>new left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Preserves search tree property. No change to semantics of tree.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347" name="Google Shape;347;p34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348" name="Google Shape;348;p34"/>
          <p:cNvSpPr/>
          <p:nvPr/>
        </p:nvSpPr>
        <p:spPr>
          <a:xfrm>
            <a:off x="5125802" y="14712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349" name="Google Shape;349;p34"/>
          <p:cNvSpPr/>
          <p:nvPr/>
        </p:nvSpPr>
        <p:spPr>
          <a:xfrm>
            <a:off x="1728393" y="2823479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350" name="Google Shape;350;p34"/>
          <p:cNvSpPr/>
          <p:nvPr/>
        </p:nvSpPr>
        <p:spPr>
          <a:xfrm>
            <a:off x="5519164" y="20328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351" name="Google Shape;351;p34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52" name="Google Shape;352;p34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353" name="Google Shape;353;p34"/>
          <p:cNvCxnSpPr>
            <a:stCxn id="347" idx="0"/>
            <a:endCxn id="346" idx="2"/>
          </p:cNvCxnSpPr>
          <p:nvPr/>
        </p:nvCxnSpPr>
        <p:spPr>
          <a:xfrm flipH="1" rot="10800000">
            <a:off x="741393" y="2336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4"/>
          <p:cNvCxnSpPr>
            <a:stCxn id="347" idx="2"/>
            <a:endCxn id="351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4"/>
          <p:cNvCxnSpPr>
            <a:stCxn id="351" idx="2"/>
            <a:endCxn id="352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4"/>
          <p:cNvCxnSpPr>
            <a:stCxn id="346" idx="0"/>
            <a:endCxn id="348" idx="2"/>
          </p:cNvCxnSpPr>
          <p:nvPr/>
        </p:nvCxnSpPr>
        <p:spPr>
          <a:xfrm flipH="1" rot="10800000">
            <a:off x="1422286" y="1760025"/>
            <a:ext cx="39213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4"/>
          <p:cNvCxnSpPr>
            <a:stCxn id="346" idx="2"/>
            <a:endCxn id="349" idx="0"/>
          </p:cNvCxnSpPr>
          <p:nvPr/>
        </p:nvCxnSpPr>
        <p:spPr>
          <a:xfrm>
            <a:off x="1422286" y="2336925"/>
            <a:ext cx="523800" cy="48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4"/>
          <p:cNvCxnSpPr>
            <a:stCxn id="348" idx="2"/>
            <a:endCxn id="350" idx="0"/>
          </p:cNvCxnSpPr>
          <p:nvPr/>
        </p:nvCxnSpPr>
        <p:spPr>
          <a:xfrm>
            <a:off x="5343602" y="1759890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4"/>
          <p:cNvCxnSpPr>
            <a:stCxn id="349" idx="2"/>
            <a:endCxn id="360" idx="0"/>
          </p:cNvCxnSpPr>
          <p:nvPr/>
        </p:nvCxnSpPr>
        <p:spPr>
          <a:xfrm flipH="1">
            <a:off x="1640193" y="3112079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4"/>
          <p:cNvCxnSpPr>
            <a:stCxn id="349" idx="2"/>
            <a:endCxn id="362" idx="0"/>
          </p:cNvCxnSpPr>
          <p:nvPr/>
        </p:nvCxnSpPr>
        <p:spPr>
          <a:xfrm>
            <a:off x="1946193" y="3112079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34"/>
          <p:cNvSpPr/>
          <p:nvPr/>
        </p:nvSpPr>
        <p:spPr>
          <a:xfrm>
            <a:off x="1422287" y="338501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362" name="Google Shape;362;p34"/>
          <p:cNvSpPr/>
          <p:nvPr/>
        </p:nvSpPr>
        <p:spPr>
          <a:xfrm>
            <a:off x="2102186" y="338501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363" name="Google Shape;363;p34"/>
          <p:cNvSpPr/>
          <p:nvPr/>
        </p:nvSpPr>
        <p:spPr>
          <a:xfrm>
            <a:off x="5813100" y="1200498"/>
            <a:ext cx="1737300" cy="393600"/>
          </a:xfrm>
          <a:prstGeom prst="wedgeRectCallout">
            <a:avLst>
              <a:gd fmla="val -45407" name="adj1"/>
              <a:gd fmla="val 81308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am G’s new boss.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1293500" y="1373050"/>
            <a:ext cx="1427100" cy="393600"/>
          </a:xfrm>
          <a:prstGeom prst="wedgeRectCallout">
            <a:avLst>
              <a:gd fmla="val -34517" name="adj1"/>
              <a:gd fmla="val 82911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went left of 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4420850" y="3553700"/>
            <a:ext cx="40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should                        go: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To the right of G.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5915808" y="3604399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367" name="Google Shape;367;p34"/>
          <p:cNvCxnSpPr>
            <a:stCxn id="366" idx="2"/>
            <a:endCxn id="368" idx="0"/>
          </p:cNvCxnSpPr>
          <p:nvPr/>
        </p:nvCxnSpPr>
        <p:spPr>
          <a:xfrm flipH="1">
            <a:off x="5827608" y="3892999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4"/>
          <p:cNvCxnSpPr>
            <a:stCxn id="366" idx="2"/>
            <a:endCxn id="370" idx="0"/>
          </p:cNvCxnSpPr>
          <p:nvPr/>
        </p:nvCxnSpPr>
        <p:spPr>
          <a:xfrm>
            <a:off x="6133608" y="3892999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4"/>
          <p:cNvSpPr/>
          <p:nvPr/>
        </p:nvSpPr>
        <p:spPr>
          <a:xfrm>
            <a:off x="5609702" y="416593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370" name="Google Shape;370;p34"/>
          <p:cNvSpPr/>
          <p:nvPr/>
        </p:nvSpPr>
        <p:spPr>
          <a:xfrm>
            <a:off x="6289601" y="416593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371" name="Google Shape;371;p34"/>
          <p:cNvSpPr/>
          <p:nvPr/>
        </p:nvSpPr>
        <p:spPr>
          <a:xfrm>
            <a:off x="2164000" y="2324136"/>
            <a:ext cx="1737300" cy="393600"/>
          </a:xfrm>
          <a:prstGeom prst="wedgeRectCallout">
            <a:avLst>
              <a:gd fmla="val -39682" name="adj1"/>
              <a:gd fmla="val 97066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got transferred from P to 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Tree Rotation Definition (All in One Slide)</a:t>
            </a:r>
            <a:endParaRPr/>
          </a:p>
        </p:txBody>
      </p:sp>
      <p:sp>
        <p:nvSpPr>
          <p:cNvPr id="377" name="Google Shape;377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rotateLeft(G): Let x be the right child of G. Make G the </a:t>
            </a:r>
            <a:r>
              <a:rPr b="1" lang="en"/>
              <a:t>new left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Preserves search tree property. No change to semantics of tree.</a:t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1737886" y="25817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379" name="Google Shape;379;p35"/>
          <p:cNvSpPr/>
          <p:nvPr/>
        </p:nvSpPr>
        <p:spPr>
          <a:xfrm>
            <a:off x="1056993" y="31432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380" name="Google Shape;380;p35"/>
          <p:cNvSpPr/>
          <p:nvPr/>
        </p:nvSpPr>
        <p:spPr>
          <a:xfrm>
            <a:off x="2455652" y="31432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381" name="Google Shape;381;p35"/>
          <p:cNvSpPr/>
          <p:nvPr/>
        </p:nvSpPr>
        <p:spPr>
          <a:xfrm>
            <a:off x="2093343" y="3704804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382" name="Google Shape;382;p35"/>
          <p:cNvSpPr/>
          <p:nvPr/>
        </p:nvSpPr>
        <p:spPr>
          <a:xfrm>
            <a:off x="2849014" y="37048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383" name="Google Shape;383;p35"/>
          <p:cNvSpPr/>
          <p:nvPr/>
        </p:nvSpPr>
        <p:spPr>
          <a:xfrm>
            <a:off x="683200" y="37048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84" name="Google Shape;384;p35"/>
          <p:cNvSpPr/>
          <p:nvPr/>
        </p:nvSpPr>
        <p:spPr>
          <a:xfrm>
            <a:off x="1057010" y="42663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385" name="Google Shape;385;p35"/>
          <p:cNvCxnSpPr>
            <a:stCxn id="379" idx="0"/>
            <a:endCxn id="378" idx="2"/>
          </p:cNvCxnSpPr>
          <p:nvPr/>
        </p:nvCxnSpPr>
        <p:spPr>
          <a:xfrm flipH="1" rot="10800000">
            <a:off x="1274793" y="28702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5"/>
          <p:cNvCxnSpPr>
            <a:stCxn id="379" idx="2"/>
            <a:endCxn id="383" idx="0"/>
          </p:cNvCxnSpPr>
          <p:nvPr/>
        </p:nvCxnSpPr>
        <p:spPr>
          <a:xfrm flipH="1">
            <a:off x="900993" y="34318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5"/>
          <p:cNvCxnSpPr>
            <a:stCxn id="383" idx="2"/>
            <a:endCxn id="384" idx="0"/>
          </p:cNvCxnSpPr>
          <p:nvPr/>
        </p:nvCxnSpPr>
        <p:spPr>
          <a:xfrm>
            <a:off x="901000" y="39934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5"/>
          <p:cNvCxnSpPr>
            <a:stCxn id="378" idx="2"/>
            <a:endCxn id="380" idx="0"/>
          </p:cNvCxnSpPr>
          <p:nvPr/>
        </p:nvCxnSpPr>
        <p:spPr>
          <a:xfrm>
            <a:off x="1955686" y="2870325"/>
            <a:ext cx="7179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5"/>
          <p:cNvCxnSpPr>
            <a:stCxn id="380" idx="2"/>
            <a:endCxn id="381" idx="0"/>
          </p:cNvCxnSpPr>
          <p:nvPr/>
        </p:nvCxnSpPr>
        <p:spPr>
          <a:xfrm flipH="1">
            <a:off x="2311052" y="3431865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5"/>
          <p:cNvCxnSpPr>
            <a:stCxn id="380" idx="2"/>
            <a:endCxn id="382" idx="0"/>
          </p:cNvCxnSpPr>
          <p:nvPr/>
        </p:nvCxnSpPr>
        <p:spPr>
          <a:xfrm>
            <a:off x="2673452" y="3431865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5"/>
          <p:cNvCxnSpPr>
            <a:stCxn id="381" idx="2"/>
            <a:endCxn id="392" idx="0"/>
          </p:cNvCxnSpPr>
          <p:nvPr/>
        </p:nvCxnSpPr>
        <p:spPr>
          <a:xfrm flipH="1">
            <a:off x="2005143" y="3993404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5"/>
          <p:cNvCxnSpPr>
            <a:stCxn id="381" idx="2"/>
            <a:endCxn id="394" idx="0"/>
          </p:cNvCxnSpPr>
          <p:nvPr/>
        </p:nvCxnSpPr>
        <p:spPr>
          <a:xfrm>
            <a:off x="2311143" y="39934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5"/>
          <p:cNvSpPr/>
          <p:nvPr/>
        </p:nvSpPr>
        <p:spPr>
          <a:xfrm>
            <a:off x="1787237" y="42663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394" name="Google Shape;394;p35"/>
          <p:cNvSpPr/>
          <p:nvPr/>
        </p:nvSpPr>
        <p:spPr>
          <a:xfrm>
            <a:off x="2467136" y="42663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395" name="Google Shape;395;p35"/>
          <p:cNvSpPr/>
          <p:nvPr/>
        </p:nvSpPr>
        <p:spPr>
          <a:xfrm>
            <a:off x="2131700" y="1982638"/>
            <a:ext cx="1317900" cy="393600"/>
          </a:xfrm>
          <a:prstGeom prst="wedgeRectCallout">
            <a:avLst>
              <a:gd fmla="val -34517" name="adj1"/>
              <a:gd fmla="val 82911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I’m going left!!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5728500" y="2114638"/>
            <a:ext cx="1317900" cy="393600"/>
          </a:xfrm>
          <a:prstGeom prst="wedgeRectCallout">
            <a:avLst>
              <a:gd fmla="val 38427" name="adj1"/>
              <a:gd fmla="val 89555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went left.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2817500" y="2516050"/>
            <a:ext cx="1737300" cy="393600"/>
          </a:xfrm>
          <a:prstGeom prst="wedgeRectCallout">
            <a:avLst>
              <a:gd fmla="val -34517" name="adj1"/>
              <a:gd fmla="val 82911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I’ll be G’s new boss.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6893850" y="1400713"/>
            <a:ext cx="1737300" cy="393600"/>
          </a:xfrm>
          <a:prstGeom prst="wedgeRectCallout">
            <a:avLst>
              <a:gd fmla="val -56" name="adj1"/>
              <a:gd fmla="val 107387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am G’s new boss.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7037436" y="2572817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400" name="Google Shape;400;p35"/>
          <p:cNvSpPr/>
          <p:nvPr/>
        </p:nvSpPr>
        <p:spPr>
          <a:xfrm>
            <a:off x="6356543" y="313435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401" name="Google Shape;401;p35"/>
          <p:cNvSpPr/>
          <p:nvPr/>
        </p:nvSpPr>
        <p:spPr>
          <a:xfrm>
            <a:off x="7951852" y="2008157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402" name="Google Shape;402;p35"/>
          <p:cNvSpPr/>
          <p:nvPr/>
        </p:nvSpPr>
        <p:spPr>
          <a:xfrm>
            <a:off x="7392893" y="3695897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403" name="Google Shape;403;p35"/>
          <p:cNvSpPr/>
          <p:nvPr/>
        </p:nvSpPr>
        <p:spPr>
          <a:xfrm>
            <a:off x="8148564" y="369589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404" name="Google Shape;404;p35"/>
          <p:cNvSpPr/>
          <p:nvPr/>
        </p:nvSpPr>
        <p:spPr>
          <a:xfrm>
            <a:off x="5982750" y="369589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405" name="Google Shape;405;p35"/>
          <p:cNvSpPr/>
          <p:nvPr/>
        </p:nvSpPr>
        <p:spPr>
          <a:xfrm>
            <a:off x="6356560" y="425742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406" name="Google Shape;406;p35"/>
          <p:cNvCxnSpPr>
            <a:stCxn id="400" idx="0"/>
            <a:endCxn id="399" idx="2"/>
          </p:cNvCxnSpPr>
          <p:nvPr/>
        </p:nvCxnSpPr>
        <p:spPr>
          <a:xfrm flipH="1" rot="10800000">
            <a:off x="6574343" y="2861357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5"/>
          <p:cNvCxnSpPr>
            <a:stCxn id="400" idx="2"/>
            <a:endCxn id="404" idx="0"/>
          </p:cNvCxnSpPr>
          <p:nvPr/>
        </p:nvCxnSpPr>
        <p:spPr>
          <a:xfrm flipH="1">
            <a:off x="6200543" y="342295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5"/>
          <p:cNvCxnSpPr>
            <a:stCxn id="404" idx="2"/>
            <a:endCxn id="405" idx="0"/>
          </p:cNvCxnSpPr>
          <p:nvPr/>
        </p:nvCxnSpPr>
        <p:spPr>
          <a:xfrm>
            <a:off x="6200550" y="398449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5"/>
          <p:cNvCxnSpPr>
            <a:stCxn id="399" idx="0"/>
            <a:endCxn id="401" idx="2"/>
          </p:cNvCxnSpPr>
          <p:nvPr/>
        </p:nvCxnSpPr>
        <p:spPr>
          <a:xfrm flipH="1" rot="10800000">
            <a:off x="7255236" y="2296817"/>
            <a:ext cx="9144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5"/>
          <p:cNvCxnSpPr>
            <a:stCxn id="399" idx="2"/>
            <a:endCxn id="402" idx="0"/>
          </p:cNvCxnSpPr>
          <p:nvPr/>
        </p:nvCxnSpPr>
        <p:spPr>
          <a:xfrm>
            <a:off x="7255236" y="2861417"/>
            <a:ext cx="355500" cy="83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5"/>
          <p:cNvCxnSpPr>
            <a:stCxn id="401" idx="2"/>
            <a:endCxn id="403" idx="0"/>
          </p:cNvCxnSpPr>
          <p:nvPr/>
        </p:nvCxnSpPr>
        <p:spPr>
          <a:xfrm>
            <a:off x="8169652" y="2296757"/>
            <a:ext cx="196800" cy="139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5"/>
          <p:cNvCxnSpPr>
            <a:stCxn id="402" idx="2"/>
            <a:endCxn id="413" idx="0"/>
          </p:cNvCxnSpPr>
          <p:nvPr/>
        </p:nvCxnSpPr>
        <p:spPr>
          <a:xfrm flipH="1">
            <a:off x="7304693" y="3984497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5"/>
          <p:cNvCxnSpPr>
            <a:stCxn id="402" idx="2"/>
            <a:endCxn id="415" idx="0"/>
          </p:cNvCxnSpPr>
          <p:nvPr/>
        </p:nvCxnSpPr>
        <p:spPr>
          <a:xfrm>
            <a:off x="7610693" y="398449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35"/>
          <p:cNvSpPr/>
          <p:nvPr/>
        </p:nvSpPr>
        <p:spPr>
          <a:xfrm>
            <a:off x="7086787" y="425743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415" name="Google Shape;415;p35"/>
          <p:cNvSpPr/>
          <p:nvPr/>
        </p:nvSpPr>
        <p:spPr>
          <a:xfrm>
            <a:off x="7766686" y="425743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416" name="Google Shape;416;p35"/>
          <p:cNvSpPr txBox="1"/>
          <p:nvPr/>
        </p:nvSpPr>
        <p:spPr>
          <a:xfrm>
            <a:off x="4516800" y="4752125"/>
            <a:ext cx="4615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example rotateLeft(G) increased height of tree!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Rotation Definition (Alternate Interpretation)</a:t>
            </a:r>
            <a:endParaRPr/>
          </a:p>
        </p:txBody>
      </p:sp>
      <p:sp>
        <p:nvSpPr>
          <p:cNvPr id="422" name="Google Shape;422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rotateLeft(G): Let x be the right child of G. Make G the </a:t>
            </a:r>
            <a:r>
              <a:rPr b="1" lang="en"/>
              <a:t>new </a:t>
            </a:r>
            <a:r>
              <a:rPr b="1" lang="en"/>
              <a:t>left</a:t>
            </a:r>
            <a:r>
              <a:rPr b="1" lang="en"/>
              <a:t>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think of as temporarily merging G and P, then sending G down and </a:t>
            </a:r>
            <a:r>
              <a:rPr b="1" lang="en"/>
              <a:t>left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Preserves search tree property. No change to semantics of tree.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424" name="Google Shape;424;p36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425" name="Google Shape;425;p36"/>
          <p:cNvSpPr/>
          <p:nvPr/>
        </p:nvSpPr>
        <p:spPr>
          <a:xfrm>
            <a:off x="1922252" y="26098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426" name="Google Shape;426;p36"/>
          <p:cNvSpPr/>
          <p:nvPr/>
        </p:nvSpPr>
        <p:spPr>
          <a:xfrm>
            <a:off x="1559943" y="3171404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427" name="Google Shape;427;p36"/>
          <p:cNvSpPr/>
          <p:nvPr/>
        </p:nvSpPr>
        <p:spPr>
          <a:xfrm>
            <a:off x="2315614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428" name="Google Shape;428;p36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429" name="Google Shape;429;p36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430" name="Google Shape;430;p36"/>
          <p:cNvCxnSpPr>
            <a:stCxn id="424" idx="0"/>
            <a:endCxn id="423" idx="2"/>
          </p:cNvCxnSpPr>
          <p:nvPr/>
        </p:nvCxnSpPr>
        <p:spPr>
          <a:xfrm flipH="1" rot="10800000">
            <a:off x="741393" y="2336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6"/>
          <p:cNvCxnSpPr>
            <a:stCxn id="424" idx="2"/>
            <a:endCxn id="428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6"/>
          <p:cNvCxnSpPr>
            <a:stCxn id="428" idx="2"/>
            <a:endCxn id="429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6"/>
          <p:cNvCxnSpPr>
            <a:stCxn id="423" idx="2"/>
            <a:endCxn id="425" idx="0"/>
          </p:cNvCxnSpPr>
          <p:nvPr/>
        </p:nvCxnSpPr>
        <p:spPr>
          <a:xfrm>
            <a:off x="1422286" y="2336925"/>
            <a:ext cx="7179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6"/>
          <p:cNvCxnSpPr>
            <a:stCxn id="425" idx="2"/>
            <a:endCxn id="426" idx="0"/>
          </p:cNvCxnSpPr>
          <p:nvPr/>
        </p:nvCxnSpPr>
        <p:spPr>
          <a:xfrm flipH="1">
            <a:off x="1777652" y="2898465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6"/>
          <p:cNvCxnSpPr>
            <a:stCxn id="425" idx="2"/>
            <a:endCxn id="427" idx="0"/>
          </p:cNvCxnSpPr>
          <p:nvPr/>
        </p:nvCxnSpPr>
        <p:spPr>
          <a:xfrm>
            <a:off x="2140052" y="2898465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6"/>
          <p:cNvCxnSpPr>
            <a:stCxn id="426" idx="2"/>
            <a:endCxn id="437" idx="0"/>
          </p:cNvCxnSpPr>
          <p:nvPr/>
        </p:nvCxnSpPr>
        <p:spPr>
          <a:xfrm flipH="1">
            <a:off x="1471743" y="3460004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6"/>
          <p:cNvCxnSpPr>
            <a:stCxn id="426" idx="2"/>
            <a:endCxn id="439" idx="0"/>
          </p:cNvCxnSpPr>
          <p:nvPr/>
        </p:nvCxnSpPr>
        <p:spPr>
          <a:xfrm>
            <a:off x="1777743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6"/>
          <p:cNvSpPr/>
          <p:nvPr/>
        </p:nvSpPr>
        <p:spPr>
          <a:xfrm>
            <a:off x="1253837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439" name="Google Shape;439;p36"/>
          <p:cNvSpPr/>
          <p:nvPr/>
        </p:nvSpPr>
        <p:spPr>
          <a:xfrm>
            <a:off x="1933736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grpSp>
        <p:nvGrpSpPr>
          <p:cNvPr id="440" name="Google Shape;440;p36"/>
          <p:cNvGrpSpPr/>
          <p:nvPr/>
        </p:nvGrpSpPr>
        <p:grpSpPr>
          <a:xfrm>
            <a:off x="3196150" y="2059925"/>
            <a:ext cx="2601414" cy="1973219"/>
            <a:chOff x="3196150" y="2059925"/>
            <a:chExt cx="2601414" cy="1973219"/>
          </a:xfrm>
        </p:grpSpPr>
        <p:sp>
          <p:nvSpPr>
            <p:cNvPr id="441" name="Google Shape;441;p36"/>
            <p:cNvSpPr/>
            <p:nvPr/>
          </p:nvSpPr>
          <p:spPr>
            <a:xfrm>
              <a:off x="3569943" y="2621465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4606293" y="3183004"/>
              <a:ext cx="435600" cy="2886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k</a:t>
              </a:r>
              <a:endParaRPr sz="1800"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5361964" y="31830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</a:t>
              </a:r>
              <a:endParaRPr sz="1800"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196150" y="31830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533648" y="3744529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cxnSp>
          <p:nvCxnSpPr>
            <p:cNvPr id="446" name="Google Shape;446;p36"/>
            <p:cNvCxnSpPr>
              <a:stCxn id="441" idx="0"/>
              <a:endCxn id="447" idx="2"/>
            </p:cNvCxnSpPr>
            <p:nvPr/>
          </p:nvCxnSpPr>
          <p:spPr>
            <a:xfrm flipH="1" rot="10800000">
              <a:off x="3787743" y="2348465"/>
              <a:ext cx="6639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36"/>
            <p:cNvCxnSpPr>
              <a:stCxn id="441" idx="2"/>
              <a:endCxn id="444" idx="0"/>
            </p:cNvCxnSpPr>
            <p:nvPr/>
          </p:nvCxnSpPr>
          <p:spPr>
            <a:xfrm flipH="1">
              <a:off x="3413943" y="2910065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36"/>
            <p:cNvCxnSpPr>
              <a:stCxn id="444" idx="2"/>
              <a:endCxn id="445" idx="0"/>
            </p:cNvCxnSpPr>
            <p:nvPr/>
          </p:nvCxnSpPr>
          <p:spPr>
            <a:xfrm>
              <a:off x="3413950" y="3471604"/>
              <a:ext cx="3375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36"/>
            <p:cNvCxnSpPr>
              <a:stCxn id="447" idx="2"/>
              <a:endCxn id="442" idx="0"/>
            </p:cNvCxnSpPr>
            <p:nvPr/>
          </p:nvCxnSpPr>
          <p:spPr>
            <a:xfrm>
              <a:off x="4451644" y="2348525"/>
              <a:ext cx="372300" cy="83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36"/>
            <p:cNvCxnSpPr>
              <a:stCxn id="447" idx="2"/>
              <a:endCxn id="443" idx="0"/>
            </p:cNvCxnSpPr>
            <p:nvPr/>
          </p:nvCxnSpPr>
          <p:spPr>
            <a:xfrm>
              <a:off x="4451644" y="2348525"/>
              <a:ext cx="1128000" cy="83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36"/>
            <p:cNvCxnSpPr>
              <a:stCxn id="442" idx="2"/>
              <a:endCxn id="453" idx="0"/>
            </p:cNvCxnSpPr>
            <p:nvPr/>
          </p:nvCxnSpPr>
          <p:spPr>
            <a:xfrm flipH="1">
              <a:off x="4518093" y="3471604"/>
              <a:ext cx="3060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36"/>
            <p:cNvCxnSpPr>
              <a:stCxn id="442" idx="2"/>
              <a:endCxn id="455" idx="0"/>
            </p:cNvCxnSpPr>
            <p:nvPr/>
          </p:nvCxnSpPr>
          <p:spPr>
            <a:xfrm>
              <a:off x="4824093" y="3471604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3" name="Google Shape;453;p36"/>
            <p:cNvSpPr/>
            <p:nvPr/>
          </p:nvSpPr>
          <p:spPr>
            <a:xfrm>
              <a:off x="4300187" y="37445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j</a:t>
              </a:r>
              <a:endParaRPr sz="1800"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4980086" y="37445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</a:t>
              </a:r>
              <a:endParaRPr sz="1800"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4118044" y="2059925"/>
              <a:ext cx="667200" cy="2886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C9DAF8"/>
                </a:gs>
              </a:gsLst>
              <a:lin ang="0" scaled="0"/>
            </a:gra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 P</a:t>
              </a:r>
              <a:endParaRPr sz="1800"/>
            </a:p>
          </p:txBody>
        </p:sp>
      </p:grpSp>
      <p:grpSp>
        <p:nvGrpSpPr>
          <p:cNvPr id="456" name="Google Shape;456;p36"/>
          <p:cNvGrpSpPr/>
          <p:nvPr/>
        </p:nvGrpSpPr>
        <p:grpSpPr>
          <a:xfrm>
            <a:off x="6013900" y="2059915"/>
            <a:ext cx="2780314" cy="2523179"/>
            <a:chOff x="6013900" y="2059915"/>
            <a:chExt cx="2780314" cy="2523179"/>
          </a:xfrm>
        </p:grpSpPr>
        <p:sp>
          <p:nvSpPr>
            <p:cNvPr id="457" name="Google Shape;457;p36"/>
            <p:cNvSpPr/>
            <p:nvPr/>
          </p:nvSpPr>
          <p:spPr>
            <a:xfrm>
              <a:off x="6387693" y="31714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652643" y="3171404"/>
              <a:ext cx="435600" cy="2886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k</a:t>
              </a:r>
              <a:endParaRPr sz="1800"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8358614" y="2609865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</a:t>
              </a:r>
              <a:endParaRPr sz="1800"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6013900" y="37329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6387710" y="429449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cxnSp>
          <p:nvCxnSpPr>
            <p:cNvPr id="462" name="Google Shape;462;p36"/>
            <p:cNvCxnSpPr>
              <a:stCxn id="457" idx="0"/>
              <a:endCxn id="463" idx="2"/>
            </p:cNvCxnSpPr>
            <p:nvPr/>
          </p:nvCxnSpPr>
          <p:spPr>
            <a:xfrm flipH="1" rot="10800000">
              <a:off x="6605493" y="2898404"/>
              <a:ext cx="5232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36"/>
            <p:cNvCxnSpPr>
              <a:stCxn id="457" idx="2"/>
              <a:endCxn id="460" idx="0"/>
            </p:cNvCxnSpPr>
            <p:nvPr/>
          </p:nvCxnSpPr>
          <p:spPr>
            <a:xfrm flipH="1">
              <a:off x="6231693" y="3460004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36"/>
            <p:cNvCxnSpPr>
              <a:stCxn id="460" idx="2"/>
              <a:endCxn id="461" idx="0"/>
            </p:cNvCxnSpPr>
            <p:nvPr/>
          </p:nvCxnSpPr>
          <p:spPr>
            <a:xfrm>
              <a:off x="6231700" y="4021544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36"/>
            <p:cNvCxnSpPr>
              <a:stCxn id="463" idx="2"/>
              <a:endCxn id="458" idx="0"/>
            </p:cNvCxnSpPr>
            <p:nvPr/>
          </p:nvCxnSpPr>
          <p:spPr>
            <a:xfrm>
              <a:off x="7128724" y="2898465"/>
              <a:ext cx="7416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36"/>
            <p:cNvCxnSpPr>
              <a:stCxn id="468" idx="2"/>
              <a:endCxn id="459" idx="0"/>
            </p:cNvCxnSpPr>
            <p:nvPr/>
          </p:nvCxnSpPr>
          <p:spPr>
            <a:xfrm>
              <a:off x="7999914" y="2348515"/>
              <a:ext cx="576600" cy="26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36"/>
            <p:cNvCxnSpPr>
              <a:stCxn id="458" idx="2"/>
              <a:endCxn id="470" idx="0"/>
            </p:cNvCxnSpPr>
            <p:nvPr/>
          </p:nvCxnSpPr>
          <p:spPr>
            <a:xfrm flipH="1">
              <a:off x="7564443" y="3460004"/>
              <a:ext cx="3060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36"/>
            <p:cNvCxnSpPr>
              <a:stCxn id="458" idx="2"/>
              <a:endCxn id="472" idx="0"/>
            </p:cNvCxnSpPr>
            <p:nvPr/>
          </p:nvCxnSpPr>
          <p:spPr>
            <a:xfrm>
              <a:off x="7870443" y="3460004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0" name="Google Shape;470;p36"/>
            <p:cNvSpPr/>
            <p:nvPr/>
          </p:nvSpPr>
          <p:spPr>
            <a:xfrm>
              <a:off x="7346537" y="37329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j</a:t>
              </a:r>
              <a:endParaRPr sz="1800"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026436" y="37329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</a:t>
              </a:r>
              <a:endParaRPr sz="1800"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6910924" y="2609865"/>
              <a:ext cx="435600" cy="2886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</a:t>
              </a:r>
              <a:endParaRPr sz="1800"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7782114" y="2059915"/>
              <a:ext cx="435600" cy="288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P</a:t>
              </a:r>
              <a:endParaRPr sz="1800"/>
            </a:p>
          </p:txBody>
        </p:sp>
        <p:cxnSp>
          <p:nvCxnSpPr>
            <p:cNvPr id="473" name="Google Shape;473;p36"/>
            <p:cNvCxnSpPr>
              <a:stCxn id="463" idx="0"/>
              <a:endCxn id="468" idx="2"/>
            </p:cNvCxnSpPr>
            <p:nvPr/>
          </p:nvCxnSpPr>
          <p:spPr>
            <a:xfrm flipH="1" rot="10800000">
              <a:off x="7128724" y="2348565"/>
              <a:ext cx="871200" cy="26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4" name="Google Shape;474;p36"/>
          <p:cNvSpPr txBox="1"/>
          <p:nvPr/>
        </p:nvSpPr>
        <p:spPr>
          <a:xfrm>
            <a:off x="4516800" y="4752125"/>
            <a:ext cx="4615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example rotateLeft(G) increased height of tree!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480" name="Google Shape;480;p37"/>
          <p:cNvSpPr txBox="1"/>
          <p:nvPr>
            <p:ph idx="1" type="body"/>
          </p:nvPr>
        </p:nvSpPr>
        <p:spPr>
          <a:xfrm>
            <a:off x="107050" y="402200"/>
            <a:ext cx="85206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rotateRight(P): Let x be the left child of P. Make P the </a:t>
            </a:r>
            <a:r>
              <a:rPr b="1" lang="en"/>
              <a:t>new right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think of as temporarily merging G and P, then sending P down and </a:t>
            </a:r>
            <a:r>
              <a:rPr b="1" lang="en"/>
              <a:t>right</a:t>
            </a:r>
            <a:r>
              <a:rPr lang="en"/>
              <a:t>.</a:t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616368" y="317142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482" name="Google Shape;482;p37"/>
          <p:cNvSpPr/>
          <p:nvPr/>
        </p:nvSpPr>
        <p:spPr>
          <a:xfrm>
            <a:off x="1652718" y="3171422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483" name="Google Shape;483;p37"/>
          <p:cNvSpPr/>
          <p:nvPr/>
        </p:nvSpPr>
        <p:spPr>
          <a:xfrm>
            <a:off x="2622689" y="317148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484" name="Google Shape;484;p37"/>
          <p:cNvSpPr/>
          <p:nvPr/>
        </p:nvSpPr>
        <p:spPr>
          <a:xfrm>
            <a:off x="242575" y="373296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485" name="Google Shape;485;p37"/>
          <p:cNvSpPr/>
          <p:nvPr/>
        </p:nvSpPr>
        <p:spPr>
          <a:xfrm>
            <a:off x="616385" y="429451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486" name="Google Shape;486;p37"/>
          <p:cNvCxnSpPr>
            <a:stCxn id="481" idx="0"/>
            <a:endCxn id="487" idx="2"/>
          </p:cNvCxnSpPr>
          <p:nvPr/>
        </p:nvCxnSpPr>
        <p:spPr>
          <a:xfrm flipH="1" rot="10800000">
            <a:off x="834168" y="2898422"/>
            <a:ext cx="5232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7"/>
          <p:cNvCxnSpPr>
            <a:stCxn id="481" idx="2"/>
            <a:endCxn id="484" idx="0"/>
          </p:cNvCxnSpPr>
          <p:nvPr/>
        </p:nvCxnSpPr>
        <p:spPr>
          <a:xfrm flipH="1">
            <a:off x="460368" y="346002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7"/>
          <p:cNvCxnSpPr>
            <a:stCxn id="484" idx="2"/>
            <a:endCxn id="485" idx="0"/>
          </p:cNvCxnSpPr>
          <p:nvPr/>
        </p:nvCxnSpPr>
        <p:spPr>
          <a:xfrm>
            <a:off x="460375" y="402156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7"/>
          <p:cNvCxnSpPr>
            <a:stCxn id="487" idx="2"/>
            <a:endCxn id="482" idx="0"/>
          </p:cNvCxnSpPr>
          <p:nvPr/>
        </p:nvCxnSpPr>
        <p:spPr>
          <a:xfrm>
            <a:off x="1357399" y="2898482"/>
            <a:ext cx="513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7"/>
          <p:cNvCxnSpPr>
            <a:stCxn id="492" idx="2"/>
            <a:endCxn id="483" idx="0"/>
          </p:cNvCxnSpPr>
          <p:nvPr/>
        </p:nvCxnSpPr>
        <p:spPr>
          <a:xfrm>
            <a:off x="2228589" y="2348532"/>
            <a:ext cx="612000" cy="8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7"/>
          <p:cNvCxnSpPr>
            <a:stCxn id="482" idx="2"/>
            <a:endCxn id="494" idx="0"/>
          </p:cNvCxnSpPr>
          <p:nvPr/>
        </p:nvCxnSpPr>
        <p:spPr>
          <a:xfrm flipH="1">
            <a:off x="1564518" y="3460022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7"/>
          <p:cNvCxnSpPr>
            <a:stCxn id="482" idx="2"/>
            <a:endCxn id="496" idx="0"/>
          </p:cNvCxnSpPr>
          <p:nvPr/>
        </p:nvCxnSpPr>
        <p:spPr>
          <a:xfrm>
            <a:off x="1870518" y="346002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37"/>
          <p:cNvSpPr/>
          <p:nvPr/>
        </p:nvSpPr>
        <p:spPr>
          <a:xfrm>
            <a:off x="1346612" y="373296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496" name="Google Shape;496;p37"/>
          <p:cNvSpPr/>
          <p:nvPr/>
        </p:nvSpPr>
        <p:spPr>
          <a:xfrm>
            <a:off x="2026511" y="373296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487" name="Google Shape;487;p37"/>
          <p:cNvSpPr/>
          <p:nvPr/>
        </p:nvSpPr>
        <p:spPr>
          <a:xfrm>
            <a:off x="1139599" y="2609882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492" name="Google Shape;492;p37"/>
          <p:cNvSpPr/>
          <p:nvPr/>
        </p:nvSpPr>
        <p:spPr>
          <a:xfrm>
            <a:off x="2010789" y="2059932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497" name="Google Shape;497;p37"/>
          <p:cNvCxnSpPr>
            <a:stCxn id="487" idx="0"/>
            <a:endCxn id="492" idx="2"/>
          </p:cNvCxnSpPr>
          <p:nvPr/>
        </p:nvCxnSpPr>
        <p:spPr>
          <a:xfrm flipH="1" rot="10800000">
            <a:off x="1357399" y="2348582"/>
            <a:ext cx="871200" cy="2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"/>
          <p:cNvSpPr txBox="1"/>
          <p:nvPr>
            <p:ph idx="1" type="body"/>
          </p:nvPr>
        </p:nvSpPr>
        <p:spPr>
          <a:xfrm>
            <a:off x="107050" y="402200"/>
            <a:ext cx="85206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rotateRight(P): Let x be the left child of P. Make P the </a:t>
            </a:r>
            <a:r>
              <a:rPr b="1" lang="en"/>
              <a:t>new right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think of as temporarily merging G and P, then sending P down and </a:t>
            </a:r>
            <a:r>
              <a:rPr b="1" lang="en"/>
              <a:t>right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k was G’s right child. Now it is P’s left child.</a:t>
            </a:r>
            <a:endParaRPr/>
          </a:p>
        </p:txBody>
      </p:sp>
      <p:sp>
        <p:nvSpPr>
          <p:cNvPr id="503" name="Google Shape;503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7317161" y="2063288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505" name="Google Shape;505;p38"/>
          <p:cNvSpPr/>
          <p:nvPr/>
        </p:nvSpPr>
        <p:spPr>
          <a:xfrm>
            <a:off x="6636268" y="317145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506" name="Google Shape;506;p38"/>
          <p:cNvSpPr/>
          <p:nvPr/>
        </p:nvSpPr>
        <p:spPr>
          <a:xfrm>
            <a:off x="8025152" y="2609977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507" name="Google Shape;507;p38"/>
          <p:cNvSpPr/>
          <p:nvPr/>
        </p:nvSpPr>
        <p:spPr>
          <a:xfrm>
            <a:off x="7665893" y="3200367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508" name="Google Shape;508;p38"/>
          <p:cNvSpPr/>
          <p:nvPr/>
        </p:nvSpPr>
        <p:spPr>
          <a:xfrm>
            <a:off x="8421564" y="320036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509" name="Google Shape;509;p38"/>
          <p:cNvSpPr/>
          <p:nvPr/>
        </p:nvSpPr>
        <p:spPr>
          <a:xfrm>
            <a:off x="6262475" y="373299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510" name="Google Shape;510;p38"/>
          <p:cNvSpPr/>
          <p:nvPr/>
        </p:nvSpPr>
        <p:spPr>
          <a:xfrm>
            <a:off x="6636285" y="429451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511" name="Google Shape;511;p38"/>
          <p:cNvCxnSpPr>
            <a:stCxn id="505" idx="0"/>
            <a:endCxn id="504" idx="2"/>
          </p:cNvCxnSpPr>
          <p:nvPr/>
        </p:nvCxnSpPr>
        <p:spPr>
          <a:xfrm flipH="1" rot="10800000">
            <a:off x="6854068" y="2351852"/>
            <a:ext cx="681000" cy="8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8"/>
          <p:cNvCxnSpPr>
            <a:stCxn id="505" idx="2"/>
            <a:endCxn id="509" idx="0"/>
          </p:cNvCxnSpPr>
          <p:nvPr/>
        </p:nvCxnSpPr>
        <p:spPr>
          <a:xfrm flipH="1">
            <a:off x="6480268" y="346005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8"/>
          <p:cNvCxnSpPr>
            <a:stCxn id="509" idx="2"/>
            <a:endCxn id="510" idx="0"/>
          </p:cNvCxnSpPr>
          <p:nvPr/>
        </p:nvCxnSpPr>
        <p:spPr>
          <a:xfrm>
            <a:off x="6480275" y="402159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8"/>
          <p:cNvCxnSpPr>
            <a:stCxn id="504" idx="2"/>
            <a:endCxn id="506" idx="0"/>
          </p:cNvCxnSpPr>
          <p:nvPr/>
        </p:nvCxnSpPr>
        <p:spPr>
          <a:xfrm>
            <a:off x="7534961" y="2351888"/>
            <a:ext cx="708000" cy="25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8"/>
          <p:cNvCxnSpPr>
            <a:stCxn id="506" idx="2"/>
            <a:endCxn id="507" idx="0"/>
          </p:cNvCxnSpPr>
          <p:nvPr/>
        </p:nvCxnSpPr>
        <p:spPr>
          <a:xfrm flipH="1">
            <a:off x="7883552" y="2898577"/>
            <a:ext cx="359400" cy="30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8"/>
          <p:cNvCxnSpPr>
            <a:stCxn id="506" idx="2"/>
            <a:endCxn id="508" idx="0"/>
          </p:cNvCxnSpPr>
          <p:nvPr/>
        </p:nvCxnSpPr>
        <p:spPr>
          <a:xfrm>
            <a:off x="8242952" y="2898577"/>
            <a:ext cx="396300" cy="30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8"/>
          <p:cNvCxnSpPr>
            <a:stCxn id="507" idx="2"/>
            <a:endCxn id="518" idx="0"/>
          </p:cNvCxnSpPr>
          <p:nvPr/>
        </p:nvCxnSpPr>
        <p:spPr>
          <a:xfrm flipH="1">
            <a:off x="7577693" y="3488967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8"/>
          <p:cNvCxnSpPr>
            <a:stCxn id="507" idx="2"/>
            <a:endCxn id="520" idx="0"/>
          </p:cNvCxnSpPr>
          <p:nvPr/>
        </p:nvCxnSpPr>
        <p:spPr>
          <a:xfrm>
            <a:off x="7883693" y="348896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8"/>
          <p:cNvSpPr/>
          <p:nvPr/>
        </p:nvSpPr>
        <p:spPr>
          <a:xfrm>
            <a:off x="7359787" y="376190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520" name="Google Shape;520;p38"/>
          <p:cNvSpPr/>
          <p:nvPr/>
        </p:nvSpPr>
        <p:spPr>
          <a:xfrm>
            <a:off x="8039686" y="376190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521" name="Google Shape;521;p38"/>
          <p:cNvSpPr txBox="1"/>
          <p:nvPr/>
        </p:nvSpPr>
        <p:spPr>
          <a:xfrm>
            <a:off x="4131400" y="4752125"/>
            <a:ext cx="5000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example rotateRight(P) decreased height of tree!</a:t>
            </a:r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616368" y="317142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523" name="Google Shape;523;p38"/>
          <p:cNvSpPr/>
          <p:nvPr/>
        </p:nvSpPr>
        <p:spPr>
          <a:xfrm>
            <a:off x="1652718" y="3171422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524" name="Google Shape;524;p38"/>
          <p:cNvSpPr/>
          <p:nvPr/>
        </p:nvSpPr>
        <p:spPr>
          <a:xfrm>
            <a:off x="2622689" y="317148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525" name="Google Shape;525;p38"/>
          <p:cNvSpPr/>
          <p:nvPr/>
        </p:nvSpPr>
        <p:spPr>
          <a:xfrm>
            <a:off x="242575" y="373296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526" name="Google Shape;526;p38"/>
          <p:cNvSpPr/>
          <p:nvPr/>
        </p:nvSpPr>
        <p:spPr>
          <a:xfrm>
            <a:off x="616385" y="429451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527" name="Google Shape;527;p38"/>
          <p:cNvCxnSpPr>
            <a:stCxn id="522" idx="0"/>
            <a:endCxn id="528" idx="2"/>
          </p:cNvCxnSpPr>
          <p:nvPr/>
        </p:nvCxnSpPr>
        <p:spPr>
          <a:xfrm flipH="1" rot="10800000">
            <a:off x="834168" y="2898422"/>
            <a:ext cx="5232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8"/>
          <p:cNvCxnSpPr>
            <a:stCxn id="522" idx="2"/>
            <a:endCxn id="525" idx="0"/>
          </p:cNvCxnSpPr>
          <p:nvPr/>
        </p:nvCxnSpPr>
        <p:spPr>
          <a:xfrm flipH="1">
            <a:off x="460368" y="346002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8"/>
          <p:cNvCxnSpPr>
            <a:stCxn id="525" idx="2"/>
            <a:endCxn id="526" idx="0"/>
          </p:cNvCxnSpPr>
          <p:nvPr/>
        </p:nvCxnSpPr>
        <p:spPr>
          <a:xfrm>
            <a:off x="460375" y="402156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8"/>
          <p:cNvCxnSpPr>
            <a:stCxn id="528" idx="2"/>
            <a:endCxn id="523" idx="0"/>
          </p:cNvCxnSpPr>
          <p:nvPr/>
        </p:nvCxnSpPr>
        <p:spPr>
          <a:xfrm>
            <a:off x="1357399" y="2898482"/>
            <a:ext cx="513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8"/>
          <p:cNvCxnSpPr>
            <a:stCxn id="533" idx="2"/>
            <a:endCxn id="524" idx="0"/>
          </p:cNvCxnSpPr>
          <p:nvPr/>
        </p:nvCxnSpPr>
        <p:spPr>
          <a:xfrm>
            <a:off x="2228589" y="2348532"/>
            <a:ext cx="612000" cy="8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8"/>
          <p:cNvCxnSpPr>
            <a:stCxn id="523" idx="2"/>
            <a:endCxn id="535" idx="0"/>
          </p:cNvCxnSpPr>
          <p:nvPr/>
        </p:nvCxnSpPr>
        <p:spPr>
          <a:xfrm flipH="1">
            <a:off x="1564518" y="3460022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8"/>
          <p:cNvCxnSpPr>
            <a:stCxn id="523" idx="2"/>
            <a:endCxn id="537" idx="0"/>
          </p:cNvCxnSpPr>
          <p:nvPr/>
        </p:nvCxnSpPr>
        <p:spPr>
          <a:xfrm>
            <a:off x="1870518" y="346002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8"/>
          <p:cNvSpPr/>
          <p:nvPr/>
        </p:nvSpPr>
        <p:spPr>
          <a:xfrm>
            <a:off x="1346612" y="373296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537" name="Google Shape;537;p38"/>
          <p:cNvSpPr/>
          <p:nvPr/>
        </p:nvSpPr>
        <p:spPr>
          <a:xfrm>
            <a:off x="2026511" y="373296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528" name="Google Shape;528;p38"/>
          <p:cNvSpPr/>
          <p:nvPr/>
        </p:nvSpPr>
        <p:spPr>
          <a:xfrm>
            <a:off x="1139599" y="2609882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533" name="Google Shape;533;p38"/>
          <p:cNvSpPr/>
          <p:nvPr/>
        </p:nvSpPr>
        <p:spPr>
          <a:xfrm>
            <a:off x="2010789" y="2059932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538" name="Google Shape;538;p38"/>
          <p:cNvCxnSpPr>
            <a:stCxn id="528" idx="0"/>
            <a:endCxn id="533" idx="2"/>
          </p:cNvCxnSpPr>
          <p:nvPr/>
        </p:nvCxnSpPr>
        <p:spPr>
          <a:xfrm flipH="1" rot="10800000">
            <a:off x="1357399" y="2348582"/>
            <a:ext cx="871200" cy="2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38"/>
          <p:cNvSpPr/>
          <p:nvPr/>
        </p:nvSpPr>
        <p:spPr>
          <a:xfrm>
            <a:off x="3748668" y="317145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540" name="Google Shape;540;p38"/>
          <p:cNvSpPr/>
          <p:nvPr/>
        </p:nvSpPr>
        <p:spPr>
          <a:xfrm>
            <a:off x="4752306" y="3171479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541" name="Google Shape;541;p38"/>
          <p:cNvSpPr/>
          <p:nvPr/>
        </p:nvSpPr>
        <p:spPr>
          <a:xfrm>
            <a:off x="5694277" y="317146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542" name="Google Shape;542;p38"/>
          <p:cNvSpPr/>
          <p:nvPr/>
        </p:nvSpPr>
        <p:spPr>
          <a:xfrm>
            <a:off x="3374875" y="373299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543" name="Google Shape;543;p38"/>
          <p:cNvSpPr/>
          <p:nvPr/>
        </p:nvSpPr>
        <p:spPr>
          <a:xfrm>
            <a:off x="3712373" y="429451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544" name="Google Shape;544;p38"/>
          <p:cNvCxnSpPr>
            <a:stCxn id="539" idx="0"/>
            <a:endCxn id="545" idx="2"/>
          </p:cNvCxnSpPr>
          <p:nvPr/>
        </p:nvCxnSpPr>
        <p:spPr>
          <a:xfrm flipH="1" rot="10800000">
            <a:off x="3966468" y="2351852"/>
            <a:ext cx="663900" cy="8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8"/>
          <p:cNvCxnSpPr>
            <a:stCxn id="539" idx="2"/>
            <a:endCxn id="542" idx="0"/>
          </p:cNvCxnSpPr>
          <p:nvPr/>
        </p:nvCxnSpPr>
        <p:spPr>
          <a:xfrm flipH="1">
            <a:off x="3592668" y="346005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8"/>
          <p:cNvCxnSpPr>
            <a:stCxn id="542" idx="2"/>
            <a:endCxn id="543" idx="0"/>
          </p:cNvCxnSpPr>
          <p:nvPr/>
        </p:nvCxnSpPr>
        <p:spPr>
          <a:xfrm>
            <a:off x="3592675" y="4021592"/>
            <a:ext cx="3375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8"/>
          <p:cNvCxnSpPr>
            <a:stCxn id="545" idx="2"/>
            <a:endCxn id="540" idx="0"/>
          </p:cNvCxnSpPr>
          <p:nvPr/>
        </p:nvCxnSpPr>
        <p:spPr>
          <a:xfrm>
            <a:off x="4630369" y="2351888"/>
            <a:ext cx="339600" cy="8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8"/>
          <p:cNvCxnSpPr>
            <a:stCxn id="545" idx="2"/>
            <a:endCxn id="541" idx="0"/>
          </p:cNvCxnSpPr>
          <p:nvPr/>
        </p:nvCxnSpPr>
        <p:spPr>
          <a:xfrm>
            <a:off x="4630369" y="2351888"/>
            <a:ext cx="1281600" cy="8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8"/>
          <p:cNvCxnSpPr>
            <a:stCxn id="540" idx="2"/>
            <a:endCxn id="551" idx="0"/>
          </p:cNvCxnSpPr>
          <p:nvPr/>
        </p:nvCxnSpPr>
        <p:spPr>
          <a:xfrm flipH="1">
            <a:off x="4664106" y="3460079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8"/>
          <p:cNvCxnSpPr>
            <a:stCxn id="540" idx="2"/>
            <a:endCxn id="553" idx="0"/>
          </p:cNvCxnSpPr>
          <p:nvPr/>
        </p:nvCxnSpPr>
        <p:spPr>
          <a:xfrm>
            <a:off x="4970106" y="3460079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38"/>
          <p:cNvSpPr/>
          <p:nvPr/>
        </p:nvSpPr>
        <p:spPr>
          <a:xfrm>
            <a:off x="4446199" y="373301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553" name="Google Shape;553;p38"/>
          <p:cNvSpPr/>
          <p:nvPr/>
        </p:nvSpPr>
        <p:spPr>
          <a:xfrm>
            <a:off x="5126098" y="373301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545" name="Google Shape;545;p38"/>
          <p:cNvSpPr/>
          <p:nvPr/>
        </p:nvSpPr>
        <p:spPr>
          <a:xfrm>
            <a:off x="4296769" y="2063288"/>
            <a:ext cx="667200" cy="288600"/>
          </a:xfrm>
          <a:prstGeom prst="rect">
            <a:avLst/>
          </a:prstGeom>
          <a:gradFill>
            <a:gsLst>
              <a:gs pos="0">
                <a:srgbClr val="F4CCCC"/>
              </a:gs>
              <a:gs pos="100000">
                <a:srgbClr val="C9DAF8"/>
              </a:gs>
            </a:gsLst>
            <a:lin ang="0" scaled="0"/>
          </a:gra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 P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Rotation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Balancing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Left Leaning Red-Black Trees (LLRBs)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59" name="Google Shape;559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Balancing</a:t>
            </a:r>
            <a:endParaRPr/>
          </a:p>
        </p:txBody>
      </p:sp>
      <p:sp>
        <p:nvSpPr>
          <p:cNvPr id="560" name="Google Shape;560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BSTs</a:t>
            </a:r>
            <a:endParaRPr/>
          </a:p>
        </p:txBody>
      </p:sp>
      <p:sp>
        <p:nvSpPr>
          <p:cNvPr id="566" name="Google Shape;566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sequence of rotation operations that balances the tree on the left.</a:t>
            </a:r>
            <a:endParaRPr/>
          </a:p>
        </p:txBody>
      </p:sp>
      <p:grpSp>
        <p:nvGrpSpPr>
          <p:cNvPr id="567" name="Google Shape;567;p40"/>
          <p:cNvGrpSpPr/>
          <p:nvPr/>
        </p:nvGrpSpPr>
        <p:grpSpPr>
          <a:xfrm>
            <a:off x="1229777" y="2028404"/>
            <a:ext cx="740409" cy="1417593"/>
            <a:chOff x="2315614" y="1418804"/>
            <a:chExt cx="740409" cy="1417593"/>
          </a:xfrm>
        </p:grpSpPr>
        <p:sp>
          <p:nvSpPr>
            <p:cNvPr id="568" name="Google Shape;568;p40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570" name="Google Shape;570;p40"/>
            <p:cNvCxnSpPr>
              <a:stCxn id="568" idx="2"/>
              <a:endCxn id="569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1" name="Google Shape;571;p40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572" name="Google Shape;572;p40"/>
            <p:cNvCxnSpPr>
              <a:stCxn id="569" idx="2"/>
              <a:endCxn id="571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3" name="Google Shape;573;p40"/>
          <p:cNvGrpSpPr/>
          <p:nvPr/>
        </p:nvGrpSpPr>
        <p:grpSpPr>
          <a:xfrm>
            <a:off x="6697132" y="2310652"/>
            <a:ext cx="1045200" cy="853096"/>
            <a:chOff x="3687232" y="1678501"/>
            <a:chExt cx="1045200" cy="853096"/>
          </a:xfrm>
        </p:grpSpPr>
        <p:sp>
          <p:nvSpPr>
            <p:cNvPr id="574" name="Google Shape;574;p40"/>
            <p:cNvSpPr/>
            <p:nvPr/>
          </p:nvSpPr>
          <p:spPr>
            <a:xfrm>
              <a:off x="42968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575" name="Google Shape;575;p40"/>
            <p:cNvCxnSpPr>
              <a:endCxn id="574" idx="0"/>
            </p:cNvCxnSpPr>
            <p:nvPr/>
          </p:nvCxnSpPr>
          <p:spPr>
            <a:xfrm>
              <a:off x="4209832" y="1966997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6" name="Google Shape;576;p40"/>
            <p:cNvSpPr/>
            <p:nvPr/>
          </p:nvSpPr>
          <p:spPr>
            <a:xfrm>
              <a:off x="3992023" y="16785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6872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578" name="Google Shape;578;p40"/>
            <p:cNvCxnSpPr>
              <a:stCxn id="576" idx="2"/>
              <a:endCxn id="577" idx="0"/>
            </p:cNvCxnSpPr>
            <p:nvPr/>
          </p:nvCxnSpPr>
          <p:spPr>
            <a:xfrm flipH="1">
              <a:off x="3905023" y="19671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9" name="Google Shape;579;p40"/>
          <p:cNvCxnSpPr/>
          <p:nvPr/>
        </p:nvCxnSpPr>
        <p:spPr>
          <a:xfrm>
            <a:off x="2307868" y="2737201"/>
            <a:ext cx="4027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BSTs</a:t>
            </a:r>
            <a:endParaRPr/>
          </a:p>
        </p:txBody>
      </p:sp>
      <p:sp>
        <p:nvSpPr>
          <p:cNvPr id="585" name="Google Shape;585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sequence of rotation operations that balances the tree on the left.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rotateRight(3)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rotateLeft(1)</a:t>
            </a:r>
            <a:endParaRPr/>
          </a:p>
        </p:txBody>
      </p:sp>
      <p:grpSp>
        <p:nvGrpSpPr>
          <p:cNvPr id="586" name="Google Shape;586;p41"/>
          <p:cNvGrpSpPr/>
          <p:nvPr/>
        </p:nvGrpSpPr>
        <p:grpSpPr>
          <a:xfrm>
            <a:off x="1229777" y="2028404"/>
            <a:ext cx="740409" cy="1417593"/>
            <a:chOff x="2315614" y="1418804"/>
            <a:chExt cx="740409" cy="1417593"/>
          </a:xfrm>
        </p:grpSpPr>
        <p:sp>
          <p:nvSpPr>
            <p:cNvPr id="587" name="Google Shape;587;p41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589" name="Google Shape;589;p41"/>
            <p:cNvCxnSpPr>
              <a:stCxn id="587" idx="2"/>
              <a:endCxn id="588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0" name="Google Shape;590;p41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591" name="Google Shape;591;p41"/>
            <p:cNvCxnSpPr>
              <a:stCxn id="588" idx="2"/>
              <a:endCxn id="590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2" name="Google Shape;592;p41"/>
          <p:cNvGrpSpPr/>
          <p:nvPr/>
        </p:nvGrpSpPr>
        <p:grpSpPr>
          <a:xfrm>
            <a:off x="6697132" y="2310652"/>
            <a:ext cx="1045200" cy="853096"/>
            <a:chOff x="3687232" y="1678501"/>
            <a:chExt cx="1045200" cy="853096"/>
          </a:xfrm>
        </p:grpSpPr>
        <p:sp>
          <p:nvSpPr>
            <p:cNvPr id="593" name="Google Shape;593;p41"/>
            <p:cNvSpPr/>
            <p:nvPr/>
          </p:nvSpPr>
          <p:spPr>
            <a:xfrm>
              <a:off x="42968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594" name="Google Shape;594;p41"/>
            <p:cNvCxnSpPr>
              <a:endCxn id="593" idx="0"/>
            </p:cNvCxnSpPr>
            <p:nvPr/>
          </p:nvCxnSpPr>
          <p:spPr>
            <a:xfrm>
              <a:off x="4209832" y="1966997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5" name="Google Shape;595;p41"/>
            <p:cNvSpPr/>
            <p:nvPr/>
          </p:nvSpPr>
          <p:spPr>
            <a:xfrm>
              <a:off x="3992023" y="16785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36872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597" name="Google Shape;597;p41"/>
            <p:cNvCxnSpPr>
              <a:stCxn id="595" idx="2"/>
              <a:endCxn id="596" idx="0"/>
            </p:cNvCxnSpPr>
            <p:nvPr/>
          </p:nvCxnSpPr>
          <p:spPr>
            <a:xfrm flipH="1">
              <a:off x="3905023" y="19671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98" name="Google Shape;598;p41"/>
          <p:cNvCxnSpPr/>
          <p:nvPr/>
        </p:nvCxnSpPr>
        <p:spPr>
          <a:xfrm>
            <a:off x="2307868" y="2737201"/>
            <a:ext cx="11655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99" name="Google Shape;599;p41"/>
          <p:cNvGrpSpPr/>
          <p:nvPr/>
        </p:nvGrpSpPr>
        <p:grpSpPr>
          <a:xfrm>
            <a:off x="3811050" y="2028404"/>
            <a:ext cx="1045218" cy="1417593"/>
            <a:chOff x="715414" y="1418804"/>
            <a:chExt cx="1045218" cy="1417593"/>
          </a:xfrm>
        </p:grpSpPr>
        <p:sp>
          <p:nvSpPr>
            <p:cNvPr id="600" name="Google Shape;600;p41"/>
            <p:cNvSpPr/>
            <p:nvPr/>
          </p:nvSpPr>
          <p:spPr>
            <a:xfrm>
              <a:off x="7154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10202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602" name="Google Shape;602;p41"/>
            <p:cNvCxnSpPr>
              <a:stCxn id="600" idx="2"/>
              <a:endCxn id="601" idx="0"/>
            </p:cNvCxnSpPr>
            <p:nvPr/>
          </p:nvCxnSpPr>
          <p:spPr>
            <a:xfrm>
              <a:off x="9332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3" name="Google Shape;603;p41"/>
            <p:cNvSpPr/>
            <p:nvPr/>
          </p:nvSpPr>
          <p:spPr>
            <a:xfrm>
              <a:off x="1325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604" name="Google Shape;604;p41"/>
            <p:cNvCxnSpPr>
              <a:stCxn id="601" idx="2"/>
              <a:endCxn id="603" idx="0"/>
            </p:cNvCxnSpPr>
            <p:nvPr/>
          </p:nvCxnSpPr>
          <p:spPr>
            <a:xfrm>
              <a:off x="12380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05" name="Google Shape;605;p41"/>
          <p:cNvCxnSpPr/>
          <p:nvPr/>
        </p:nvCxnSpPr>
        <p:spPr>
          <a:xfrm>
            <a:off x="5167663" y="2737201"/>
            <a:ext cx="11655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41"/>
          <p:cNvSpPr txBox="1"/>
          <p:nvPr/>
        </p:nvSpPr>
        <p:spPr>
          <a:xfrm>
            <a:off x="243000" y="4572125"/>
            <a:ext cx="5047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correct answers as well!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for Balance</a:t>
            </a:r>
            <a:endParaRPr/>
          </a:p>
        </p:txBody>
      </p:sp>
      <p:sp>
        <p:nvSpPr>
          <p:cNvPr id="612" name="Google Shape;612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Rotation: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shorten (or lengthen) a tree.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Preserves search tree property.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13" name="Google Shape;613;p42"/>
          <p:cNvSpPr/>
          <p:nvPr/>
        </p:nvSpPr>
        <p:spPr>
          <a:xfrm>
            <a:off x="2118886" y="22769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614" name="Google Shape;614;p42"/>
          <p:cNvSpPr/>
          <p:nvPr/>
        </p:nvSpPr>
        <p:spPr>
          <a:xfrm>
            <a:off x="1209393" y="28384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615" name="Google Shape;615;p42"/>
          <p:cNvCxnSpPr>
            <a:stCxn id="614" idx="0"/>
            <a:endCxn id="613" idx="2"/>
          </p:cNvCxnSpPr>
          <p:nvPr/>
        </p:nvCxnSpPr>
        <p:spPr>
          <a:xfrm flipH="1" rot="10800000">
            <a:off x="1427193" y="2565465"/>
            <a:ext cx="9096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42"/>
          <p:cNvCxnSpPr>
            <a:stCxn id="614" idx="2"/>
            <a:endCxn id="617" idx="0"/>
          </p:cNvCxnSpPr>
          <p:nvPr/>
        </p:nvCxnSpPr>
        <p:spPr>
          <a:xfrm flipH="1">
            <a:off x="887793" y="3127065"/>
            <a:ext cx="5394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42"/>
          <p:cNvCxnSpPr>
            <a:stCxn id="614" idx="2"/>
            <a:endCxn id="619" idx="0"/>
          </p:cNvCxnSpPr>
          <p:nvPr/>
        </p:nvCxnSpPr>
        <p:spPr>
          <a:xfrm>
            <a:off x="1427193" y="3127065"/>
            <a:ext cx="5526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42"/>
          <p:cNvCxnSpPr>
            <a:stCxn id="613" idx="2"/>
            <a:endCxn id="621" idx="0"/>
          </p:cNvCxnSpPr>
          <p:nvPr/>
        </p:nvCxnSpPr>
        <p:spPr>
          <a:xfrm>
            <a:off x="2336686" y="2565525"/>
            <a:ext cx="907200" cy="16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2"/>
          <p:cNvSpPr/>
          <p:nvPr/>
        </p:nvSpPr>
        <p:spPr>
          <a:xfrm>
            <a:off x="16933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7" name="Google Shape;617;p42"/>
          <p:cNvSpPr/>
          <p:nvPr/>
        </p:nvSpPr>
        <p:spPr>
          <a:xfrm>
            <a:off x="6014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1" name="Google Shape;621;p42"/>
          <p:cNvSpPr/>
          <p:nvPr/>
        </p:nvSpPr>
        <p:spPr>
          <a:xfrm>
            <a:off x="2957675" y="27351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22" name="Google Shape;622;p42"/>
          <p:cNvCxnSpPr/>
          <p:nvPr/>
        </p:nvCxnSpPr>
        <p:spPr>
          <a:xfrm>
            <a:off x="3889025" y="2709325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2"/>
          <p:cNvCxnSpPr/>
          <p:nvPr/>
        </p:nvCxnSpPr>
        <p:spPr>
          <a:xfrm rot="10800000">
            <a:off x="3869225" y="3570100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42"/>
          <p:cNvSpPr txBox="1"/>
          <p:nvPr/>
        </p:nvSpPr>
        <p:spPr>
          <a:xfrm>
            <a:off x="3874900" y="22634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rotateRight(D)</a:t>
            </a:r>
            <a:endParaRPr/>
          </a:p>
        </p:txBody>
      </p:sp>
      <p:sp>
        <p:nvSpPr>
          <p:cNvPr id="625" name="Google Shape;625;p42"/>
          <p:cNvSpPr txBox="1"/>
          <p:nvPr/>
        </p:nvSpPr>
        <p:spPr>
          <a:xfrm>
            <a:off x="3889025" y="35496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rotateLeft(B)</a:t>
            </a:r>
            <a:endParaRPr/>
          </a:p>
        </p:txBody>
      </p:sp>
      <p:sp>
        <p:nvSpPr>
          <p:cNvPr id="626" name="Google Shape;626;p42"/>
          <p:cNvSpPr txBox="1"/>
          <p:nvPr/>
        </p:nvSpPr>
        <p:spPr>
          <a:xfrm>
            <a:off x="3053639" y="31637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627" name="Google Shape;627;p42"/>
          <p:cNvSpPr txBox="1"/>
          <p:nvPr/>
        </p:nvSpPr>
        <p:spPr>
          <a:xfrm>
            <a:off x="1388525" y="38551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628" name="Google Shape;628;p42"/>
          <p:cNvSpPr txBox="1"/>
          <p:nvPr/>
        </p:nvSpPr>
        <p:spPr>
          <a:xfrm>
            <a:off x="589947" y="38577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sp>
        <p:nvSpPr>
          <p:cNvPr id="629" name="Google Shape;629;p42"/>
          <p:cNvSpPr/>
          <p:nvPr/>
        </p:nvSpPr>
        <p:spPr>
          <a:xfrm>
            <a:off x="7266436" y="22634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630" name="Google Shape;630;p42"/>
          <p:cNvSpPr/>
          <p:nvPr/>
        </p:nvSpPr>
        <p:spPr>
          <a:xfrm>
            <a:off x="6495418" y="16657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631" name="Google Shape;631;p42"/>
          <p:cNvCxnSpPr>
            <a:stCxn id="630" idx="2"/>
            <a:endCxn id="632" idx="0"/>
          </p:cNvCxnSpPr>
          <p:nvPr/>
        </p:nvCxnSpPr>
        <p:spPr>
          <a:xfrm flipH="1">
            <a:off x="6035218" y="1954390"/>
            <a:ext cx="678000" cy="14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42"/>
          <p:cNvSpPr/>
          <p:nvPr/>
        </p:nvSpPr>
        <p:spPr>
          <a:xfrm>
            <a:off x="68408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2" name="Google Shape;632;p42"/>
          <p:cNvSpPr/>
          <p:nvPr/>
        </p:nvSpPr>
        <p:spPr>
          <a:xfrm>
            <a:off x="57489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4" name="Google Shape;634;p42"/>
          <p:cNvSpPr/>
          <p:nvPr/>
        </p:nvSpPr>
        <p:spPr>
          <a:xfrm>
            <a:off x="8105225" y="29502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5" name="Google Shape;635;p42"/>
          <p:cNvSpPr txBox="1"/>
          <p:nvPr/>
        </p:nvSpPr>
        <p:spPr>
          <a:xfrm>
            <a:off x="8201189" y="33788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636" name="Google Shape;636;p42"/>
          <p:cNvSpPr txBox="1"/>
          <p:nvPr/>
        </p:nvSpPr>
        <p:spPr>
          <a:xfrm>
            <a:off x="6536075" y="38416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637" name="Google Shape;637;p42"/>
          <p:cNvSpPr txBox="1"/>
          <p:nvPr/>
        </p:nvSpPr>
        <p:spPr>
          <a:xfrm>
            <a:off x="5737497" y="38442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cxnSp>
        <p:nvCxnSpPr>
          <p:cNvPr id="638" name="Google Shape;638;p42"/>
          <p:cNvCxnSpPr>
            <a:stCxn id="629" idx="2"/>
            <a:endCxn id="634" idx="0"/>
          </p:cNvCxnSpPr>
          <p:nvPr/>
        </p:nvCxnSpPr>
        <p:spPr>
          <a:xfrm>
            <a:off x="7484236" y="2552025"/>
            <a:ext cx="9072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42"/>
          <p:cNvCxnSpPr>
            <a:stCxn id="630" idx="2"/>
            <a:endCxn id="629" idx="0"/>
          </p:cNvCxnSpPr>
          <p:nvPr/>
        </p:nvCxnSpPr>
        <p:spPr>
          <a:xfrm>
            <a:off x="6713218" y="1954390"/>
            <a:ext cx="7710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2"/>
          <p:cNvCxnSpPr>
            <a:stCxn id="633" idx="0"/>
            <a:endCxn id="629" idx="2"/>
          </p:cNvCxnSpPr>
          <p:nvPr/>
        </p:nvCxnSpPr>
        <p:spPr>
          <a:xfrm flipH="1" rot="10800000">
            <a:off x="7127225" y="2551950"/>
            <a:ext cx="357000" cy="8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B-Trees Are Ugly to Implement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Left Leaning Red-Black Trees (LLRBs)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B-Trees Are Ugly to Implement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for Balance</a:t>
            </a:r>
            <a:endParaRPr/>
          </a:p>
        </p:txBody>
      </p:sp>
      <p:sp>
        <p:nvSpPr>
          <p:cNvPr id="646" name="Google Shape;646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Rotation: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shorten (or lengthen) a tree.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Preserves search tree property.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47" name="Google Shape;647;p43"/>
          <p:cNvSpPr/>
          <p:nvPr/>
        </p:nvSpPr>
        <p:spPr>
          <a:xfrm>
            <a:off x="2118886" y="22769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648" name="Google Shape;648;p43"/>
          <p:cNvSpPr/>
          <p:nvPr/>
        </p:nvSpPr>
        <p:spPr>
          <a:xfrm>
            <a:off x="1209393" y="28384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649" name="Google Shape;649;p43"/>
          <p:cNvCxnSpPr>
            <a:stCxn id="648" idx="0"/>
            <a:endCxn id="647" idx="2"/>
          </p:cNvCxnSpPr>
          <p:nvPr/>
        </p:nvCxnSpPr>
        <p:spPr>
          <a:xfrm flipH="1" rot="10800000">
            <a:off x="1427193" y="2565465"/>
            <a:ext cx="9096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3"/>
          <p:cNvCxnSpPr>
            <a:stCxn id="648" idx="2"/>
            <a:endCxn id="651" idx="0"/>
          </p:cNvCxnSpPr>
          <p:nvPr/>
        </p:nvCxnSpPr>
        <p:spPr>
          <a:xfrm flipH="1">
            <a:off x="887793" y="3127065"/>
            <a:ext cx="5394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43"/>
          <p:cNvCxnSpPr>
            <a:stCxn id="648" idx="2"/>
            <a:endCxn id="653" idx="0"/>
          </p:cNvCxnSpPr>
          <p:nvPr/>
        </p:nvCxnSpPr>
        <p:spPr>
          <a:xfrm>
            <a:off x="1427193" y="3127065"/>
            <a:ext cx="5526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43"/>
          <p:cNvCxnSpPr>
            <a:stCxn id="647" idx="2"/>
            <a:endCxn id="655" idx="0"/>
          </p:cNvCxnSpPr>
          <p:nvPr/>
        </p:nvCxnSpPr>
        <p:spPr>
          <a:xfrm>
            <a:off x="2336686" y="2565525"/>
            <a:ext cx="907200" cy="16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43"/>
          <p:cNvSpPr/>
          <p:nvPr/>
        </p:nvSpPr>
        <p:spPr>
          <a:xfrm>
            <a:off x="16933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1" name="Google Shape;651;p43"/>
          <p:cNvSpPr/>
          <p:nvPr/>
        </p:nvSpPr>
        <p:spPr>
          <a:xfrm>
            <a:off x="6014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5" name="Google Shape;655;p43"/>
          <p:cNvSpPr/>
          <p:nvPr/>
        </p:nvSpPr>
        <p:spPr>
          <a:xfrm>
            <a:off x="2957675" y="27351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56" name="Google Shape;656;p43"/>
          <p:cNvCxnSpPr/>
          <p:nvPr/>
        </p:nvCxnSpPr>
        <p:spPr>
          <a:xfrm>
            <a:off x="3889025" y="2709325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43"/>
          <p:cNvCxnSpPr/>
          <p:nvPr/>
        </p:nvCxnSpPr>
        <p:spPr>
          <a:xfrm rot="10800000">
            <a:off x="3869225" y="3570100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43"/>
          <p:cNvSpPr txBox="1"/>
          <p:nvPr/>
        </p:nvSpPr>
        <p:spPr>
          <a:xfrm>
            <a:off x="3874900" y="22634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rotateRight(D)</a:t>
            </a:r>
            <a:endParaRPr/>
          </a:p>
        </p:txBody>
      </p:sp>
      <p:sp>
        <p:nvSpPr>
          <p:cNvPr id="659" name="Google Shape;659;p43"/>
          <p:cNvSpPr txBox="1"/>
          <p:nvPr/>
        </p:nvSpPr>
        <p:spPr>
          <a:xfrm>
            <a:off x="3889025" y="35496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rotateLeft(B)</a:t>
            </a:r>
            <a:endParaRPr/>
          </a:p>
        </p:txBody>
      </p:sp>
      <p:sp>
        <p:nvSpPr>
          <p:cNvPr id="660" name="Google Shape;660;p43"/>
          <p:cNvSpPr txBox="1"/>
          <p:nvPr/>
        </p:nvSpPr>
        <p:spPr>
          <a:xfrm>
            <a:off x="3053639" y="31637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661" name="Google Shape;661;p43"/>
          <p:cNvSpPr txBox="1"/>
          <p:nvPr/>
        </p:nvSpPr>
        <p:spPr>
          <a:xfrm>
            <a:off x="1388525" y="38551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662" name="Google Shape;662;p43"/>
          <p:cNvSpPr txBox="1"/>
          <p:nvPr/>
        </p:nvSpPr>
        <p:spPr>
          <a:xfrm>
            <a:off x="589947" y="38577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sp>
        <p:nvSpPr>
          <p:cNvPr id="663" name="Google Shape;663;p43"/>
          <p:cNvSpPr/>
          <p:nvPr/>
        </p:nvSpPr>
        <p:spPr>
          <a:xfrm>
            <a:off x="7266436" y="22634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664" name="Google Shape;664;p43"/>
          <p:cNvSpPr/>
          <p:nvPr/>
        </p:nvSpPr>
        <p:spPr>
          <a:xfrm>
            <a:off x="6495418" y="16657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665" name="Google Shape;665;p43"/>
          <p:cNvCxnSpPr>
            <a:stCxn id="664" idx="2"/>
            <a:endCxn id="666" idx="0"/>
          </p:cNvCxnSpPr>
          <p:nvPr/>
        </p:nvCxnSpPr>
        <p:spPr>
          <a:xfrm flipH="1">
            <a:off x="6035218" y="1954390"/>
            <a:ext cx="678000" cy="14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43"/>
          <p:cNvSpPr/>
          <p:nvPr/>
        </p:nvSpPr>
        <p:spPr>
          <a:xfrm>
            <a:off x="68408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6" name="Google Shape;666;p43"/>
          <p:cNvSpPr/>
          <p:nvPr/>
        </p:nvSpPr>
        <p:spPr>
          <a:xfrm>
            <a:off x="57489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8" name="Google Shape;668;p43"/>
          <p:cNvSpPr/>
          <p:nvPr/>
        </p:nvSpPr>
        <p:spPr>
          <a:xfrm>
            <a:off x="8105225" y="29502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9" name="Google Shape;669;p43"/>
          <p:cNvSpPr txBox="1"/>
          <p:nvPr/>
        </p:nvSpPr>
        <p:spPr>
          <a:xfrm>
            <a:off x="8201189" y="33788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670" name="Google Shape;670;p43"/>
          <p:cNvSpPr txBox="1"/>
          <p:nvPr/>
        </p:nvSpPr>
        <p:spPr>
          <a:xfrm>
            <a:off x="6536075" y="38416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671" name="Google Shape;671;p43"/>
          <p:cNvSpPr txBox="1"/>
          <p:nvPr/>
        </p:nvSpPr>
        <p:spPr>
          <a:xfrm>
            <a:off x="5737497" y="38442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cxnSp>
        <p:nvCxnSpPr>
          <p:cNvPr id="672" name="Google Shape;672;p43"/>
          <p:cNvCxnSpPr>
            <a:stCxn id="663" idx="2"/>
            <a:endCxn id="668" idx="0"/>
          </p:cNvCxnSpPr>
          <p:nvPr/>
        </p:nvCxnSpPr>
        <p:spPr>
          <a:xfrm>
            <a:off x="7484236" y="2552025"/>
            <a:ext cx="9072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43"/>
          <p:cNvCxnSpPr>
            <a:stCxn id="664" idx="2"/>
            <a:endCxn id="663" idx="0"/>
          </p:cNvCxnSpPr>
          <p:nvPr/>
        </p:nvCxnSpPr>
        <p:spPr>
          <a:xfrm>
            <a:off x="6713218" y="1954390"/>
            <a:ext cx="7710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43"/>
          <p:cNvCxnSpPr>
            <a:stCxn id="667" idx="0"/>
            <a:endCxn id="663" idx="2"/>
          </p:cNvCxnSpPr>
          <p:nvPr/>
        </p:nvCxnSpPr>
        <p:spPr>
          <a:xfrm flipH="1" rot="10800000">
            <a:off x="7127225" y="2551950"/>
            <a:ext cx="357000" cy="8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43"/>
          <p:cNvSpPr txBox="1"/>
          <p:nvPr>
            <p:ph idx="1" type="body"/>
          </p:nvPr>
        </p:nvSpPr>
        <p:spPr>
          <a:xfrm>
            <a:off x="243000" y="4102250"/>
            <a:ext cx="8604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Can use rotation to balance a BST.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Rotation allows balancing of a</a:t>
            </a:r>
            <a:r>
              <a:rPr b="1" lang="en" sz="2000"/>
              <a:t> </a:t>
            </a:r>
            <a:r>
              <a:rPr lang="en" sz="2000"/>
              <a:t>BST in O(N)</a:t>
            </a:r>
            <a:r>
              <a:rPr lang="en" sz="2000"/>
              <a:t> </a:t>
            </a:r>
            <a:r>
              <a:rPr lang="en" sz="2000"/>
              <a:t>moves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681" name="Google Shape;681;p44"/>
          <p:cNvSpPr/>
          <p:nvPr/>
        </p:nvSpPr>
        <p:spPr>
          <a:xfrm>
            <a:off x="3573206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682" name="Google Shape;682;p44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3" name="Google Shape;683;p44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684" name="Google Shape;684;p44"/>
          <p:cNvSpPr/>
          <p:nvPr/>
        </p:nvSpPr>
        <p:spPr>
          <a:xfrm>
            <a:off x="5083512" y="32513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685" name="Google Shape;685;p44"/>
          <p:cNvSpPr/>
          <p:nvPr/>
        </p:nvSpPr>
        <p:spPr>
          <a:xfrm>
            <a:off x="4630881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686" name="Google Shape;686;p44"/>
          <p:cNvSpPr/>
          <p:nvPr/>
        </p:nvSpPr>
        <p:spPr>
          <a:xfrm>
            <a:off x="5536143" y="386105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687" name="Google Shape;687;p44"/>
          <p:cNvCxnSpPr>
            <a:stCxn id="686" idx="0"/>
            <a:endCxn id="684" idx="2"/>
          </p:cNvCxnSpPr>
          <p:nvPr/>
        </p:nvCxnSpPr>
        <p:spPr>
          <a:xfrm rot="10800000">
            <a:off x="5328693" y="3576358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44"/>
          <p:cNvSpPr/>
          <p:nvPr/>
        </p:nvSpPr>
        <p:spPr>
          <a:xfrm>
            <a:off x="4178250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cxnSp>
        <p:nvCxnSpPr>
          <p:cNvPr id="689" name="Google Shape;689;p44"/>
          <p:cNvCxnSpPr>
            <a:stCxn id="683" idx="2"/>
            <a:endCxn id="688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4"/>
          <p:cNvCxnSpPr>
            <a:stCxn id="682" idx="2"/>
            <a:endCxn id="681" idx="0"/>
          </p:cNvCxnSpPr>
          <p:nvPr/>
        </p:nvCxnSpPr>
        <p:spPr>
          <a:xfrm>
            <a:off x="3515018" y="2356855"/>
            <a:ext cx="3033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4"/>
          <p:cNvCxnSpPr>
            <a:stCxn id="683" idx="2"/>
            <a:endCxn id="682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4"/>
          <p:cNvCxnSpPr>
            <a:stCxn id="688" idx="2"/>
            <a:endCxn id="685" idx="0"/>
          </p:cNvCxnSpPr>
          <p:nvPr/>
        </p:nvCxnSpPr>
        <p:spPr>
          <a:xfrm>
            <a:off x="4423500" y="2356855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44"/>
          <p:cNvCxnSpPr>
            <a:stCxn id="685" idx="2"/>
            <a:endCxn id="684" idx="0"/>
          </p:cNvCxnSpPr>
          <p:nvPr/>
        </p:nvCxnSpPr>
        <p:spPr>
          <a:xfrm>
            <a:off x="4876131" y="296655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699" name="Google Shape;699;p45"/>
          <p:cNvSpPr/>
          <p:nvPr/>
        </p:nvSpPr>
        <p:spPr>
          <a:xfrm>
            <a:off x="3573206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700" name="Google Shape;700;p45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01" name="Google Shape;701;p45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702" name="Google Shape;702;p45"/>
          <p:cNvSpPr/>
          <p:nvPr/>
        </p:nvSpPr>
        <p:spPr>
          <a:xfrm>
            <a:off x="5083512" y="32513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703" name="Google Shape;703;p45"/>
          <p:cNvSpPr/>
          <p:nvPr/>
        </p:nvSpPr>
        <p:spPr>
          <a:xfrm>
            <a:off x="4630881" y="2641656"/>
            <a:ext cx="490500" cy="3249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704" name="Google Shape;704;p45"/>
          <p:cNvSpPr/>
          <p:nvPr/>
        </p:nvSpPr>
        <p:spPr>
          <a:xfrm>
            <a:off x="5536143" y="386105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705" name="Google Shape;705;p45"/>
          <p:cNvCxnSpPr>
            <a:stCxn id="704" idx="0"/>
            <a:endCxn id="702" idx="2"/>
          </p:cNvCxnSpPr>
          <p:nvPr/>
        </p:nvCxnSpPr>
        <p:spPr>
          <a:xfrm rot="10800000">
            <a:off x="5328693" y="3576358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45"/>
          <p:cNvSpPr/>
          <p:nvPr/>
        </p:nvSpPr>
        <p:spPr>
          <a:xfrm>
            <a:off x="4178250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cxnSp>
        <p:nvCxnSpPr>
          <p:cNvPr id="707" name="Google Shape;707;p45"/>
          <p:cNvCxnSpPr>
            <a:stCxn id="701" idx="2"/>
            <a:endCxn id="706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5"/>
          <p:cNvCxnSpPr>
            <a:stCxn id="700" idx="2"/>
            <a:endCxn id="699" idx="0"/>
          </p:cNvCxnSpPr>
          <p:nvPr/>
        </p:nvCxnSpPr>
        <p:spPr>
          <a:xfrm>
            <a:off x="3515018" y="2356855"/>
            <a:ext cx="3033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45"/>
          <p:cNvCxnSpPr>
            <a:stCxn id="701" idx="2"/>
            <a:endCxn id="700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5"/>
          <p:cNvCxnSpPr>
            <a:stCxn id="706" idx="2"/>
            <a:endCxn id="703" idx="0"/>
          </p:cNvCxnSpPr>
          <p:nvPr/>
        </p:nvCxnSpPr>
        <p:spPr>
          <a:xfrm>
            <a:off x="4423500" y="2356855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5"/>
          <p:cNvCxnSpPr>
            <a:stCxn id="703" idx="2"/>
            <a:endCxn id="702" idx="0"/>
          </p:cNvCxnSpPr>
          <p:nvPr/>
        </p:nvCxnSpPr>
        <p:spPr>
          <a:xfrm>
            <a:off x="4876131" y="296655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45"/>
          <p:cNvSpPr txBox="1"/>
          <p:nvPr/>
        </p:nvSpPr>
        <p:spPr>
          <a:xfrm>
            <a:off x="5132424" y="2576500"/>
            <a:ext cx="1424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rotateLeft(9)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718" name="Google Shape;718;p46"/>
          <p:cNvSpPr/>
          <p:nvPr/>
        </p:nvSpPr>
        <p:spPr>
          <a:xfrm>
            <a:off x="3573206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719" name="Google Shape;719;p46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0" name="Google Shape;720;p46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721" name="Google Shape;721;p46"/>
          <p:cNvSpPr/>
          <p:nvPr/>
        </p:nvSpPr>
        <p:spPr>
          <a:xfrm>
            <a:off x="5083512" y="32513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sp>
        <p:nvSpPr>
          <p:cNvPr id="722" name="Google Shape;722;p46"/>
          <p:cNvSpPr/>
          <p:nvPr/>
        </p:nvSpPr>
        <p:spPr>
          <a:xfrm>
            <a:off x="4630881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723" name="Google Shape;723;p46"/>
          <p:cNvSpPr/>
          <p:nvPr/>
        </p:nvSpPr>
        <p:spPr>
          <a:xfrm>
            <a:off x="4178243" y="3251358"/>
            <a:ext cx="490500" cy="3249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724" name="Google Shape;724;p46"/>
          <p:cNvSpPr/>
          <p:nvPr/>
        </p:nvSpPr>
        <p:spPr>
          <a:xfrm>
            <a:off x="4178250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cxnSp>
        <p:nvCxnSpPr>
          <p:cNvPr id="725" name="Google Shape;725;p46"/>
          <p:cNvCxnSpPr>
            <a:stCxn id="720" idx="2"/>
            <a:endCxn id="724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6"/>
          <p:cNvCxnSpPr>
            <a:stCxn id="719" idx="2"/>
            <a:endCxn id="718" idx="0"/>
          </p:cNvCxnSpPr>
          <p:nvPr/>
        </p:nvCxnSpPr>
        <p:spPr>
          <a:xfrm>
            <a:off x="3515018" y="2356855"/>
            <a:ext cx="3033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46"/>
          <p:cNvCxnSpPr>
            <a:stCxn id="720" idx="2"/>
            <a:endCxn id="719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46"/>
          <p:cNvCxnSpPr>
            <a:stCxn id="724" idx="2"/>
            <a:endCxn id="722" idx="0"/>
          </p:cNvCxnSpPr>
          <p:nvPr/>
        </p:nvCxnSpPr>
        <p:spPr>
          <a:xfrm>
            <a:off x="4423500" y="2356855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46"/>
          <p:cNvCxnSpPr>
            <a:stCxn id="722" idx="2"/>
            <a:endCxn id="721" idx="0"/>
          </p:cNvCxnSpPr>
          <p:nvPr/>
        </p:nvCxnSpPr>
        <p:spPr>
          <a:xfrm>
            <a:off x="4876131" y="296655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6"/>
          <p:cNvCxnSpPr>
            <a:stCxn id="722" idx="2"/>
            <a:endCxn id="723" idx="0"/>
          </p:cNvCxnSpPr>
          <p:nvPr/>
        </p:nvCxnSpPr>
        <p:spPr>
          <a:xfrm flipH="1">
            <a:off x="4423431" y="296655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736" name="Google Shape;736;p47"/>
          <p:cNvSpPr/>
          <p:nvPr/>
        </p:nvSpPr>
        <p:spPr>
          <a:xfrm>
            <a:off x="3573206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737" name="Google Shape;737;p47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38" name="Google Shape;738;p47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739" name="Google Shape;739;p47"/>
          <p:cNvSpPr/>
          <p:nvPr/>
        </p:nvSpPr>
        <p:spPr>
          <a:xfrm>
            <a:off x="5083512" y="32513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sp>
        <p:nvSpPr>
          <p:cNvPr id="740" name="Google Shape;740;p47"/>
          <p:cNvSpPr/>
          <p:nvPr/>
        </p:nvSpPr>
        <p:spPr>
          <a:xfrm>
            <a:off x="4630881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741" name="Google Shape;741;p47"/>
          <p:cNvSpPr/>
          <p:nvPr/>
        </p:nvSpPr>
        <p:spPr>
          <a:xfrm>
            <a:off x="4178243" y="325135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742" name="Google Shape;742;p47"/>
          <p:cNvSpPr/>
          <p:nvPr/>
        </p:nvSpPr>
        <p:spPr>
          <a:xfrm>
            <a:off x="4178250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cxnSp>
        <p:nvCxnSpPr>
          <p:cNvPr id="743" name="Google Shape;743;p47"/>
          <p:cNvCxnSpPr>
            <a:stCxn id="738" idx="2"/>
            <a:endCxn id="742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47"/>
          <p:cNvCxnSpPr>
            <a:stCxn id="737" idx="2"/>
            <a:endCxn id="736" idx="0"/>
          </p:cNvCxnSpPr>
          <p:nvPr/>
        </p:nvCxnSpPr>
        <p:spPr>
          <a:xfrm>
            <a:off x="3515018" y="2356855"/>
            <a:ext cx="3033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47"/>
          <p:cNvCxnSpPr>
            <a:stCxn id="738" idx="2"/>
            <a:endCxn id="737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47"/>
          <p:cNvCxnSpPr>
            <a:stCxn id="742" idx="2"/>
            <a:endCxn id="740" idx="0"/>
          </p:cNvCxnSpPr>
          <p:nvPr/>
        </p:nvCxnSpPr>
        <p:spPr>
          <a:xfrm>
            <a:off x="4423500" y="2356855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47"/>
          <p:cNvCxnSpPr>
            <a:stCxn id="740" idx="2"/>
            <a:endCxn id="739" idx="0"/>
          </p:cNvCxnSpPr>
          <p:nvPr/>
        </p:nvCxnSpPr>
        <p:spPr>
          <a:xfrm>
            <a:off x="4876131" y="296655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47"/>
          <p:cNvCxnSpPr>
            <a:stCxn id="740" idx="2"/>
            <a:endCxn id="741" idx="0"/>
          </p:cNvCxnSpPr>
          <p:nvPr/>
        </p:nvCxnSpPr>
        <p:spPr>
          <a:xfrm flipH="1">
            <a:off x="4423431" y="296655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47"/>
          <p:cNvSpPr txBox="1"/>
          <p:nvPr/>
        </p:nvSpPr>
        <p:spPr>
          <a:xfrm>
            <a:off x="4249374" y="1379875"/>
            <a:ext cx="13245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rotateLeft(6)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755" name="Google Shape;755;p48"/>
          <p:cNvSpPr/>
          <p:nvPr/>
        </p:nvSpPr>
        <p:spPr>
          <a:xfrm>
            <a:off x="2887406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56" name="Google Shape;756;p48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757" name="Google Shape;757;p48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758" name="Google Shape;758;p48"/>
          <p:cNvSpPr/>
          <p:nvPr/>
        </p:nvSpPr>
        <p:spPr>
          <a:xfrm>
            <a:off x="4638954" y="264160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sp>
        <p:nvSpPr>
          <p:cNvPr id="759" name="Google Shape;759;p48"/>
          <p:cNvSpPr/>
          <p:nvPr/>
        </p:nvSpPr>
        <p:spPr>
          <a:xfrm>
            <a:off x="4186323" y="203190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760" name="Google Shape;760;p48"/>
          <p:cNvSpPr/>
          <p:nvPr/>
        </p:nvSpPr>
        <p:spPr>
          <a:xfrm>
            <a:off x="3733685" y="264160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761" name="Google Shape;761;p48"/>
          <p:cNvCxnSpPr>
            <a:stCxn id="757" idx="2"/>
            <a:endCxn id="762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8"/>
          <p:cNvCxnSpPr>
            <a:stCxn id="756" idx="2"/>
            <a:endCxn id="755" idx="0"/>
          </p:cNvCxnSpPr>
          <p:nvPr/>
        </p:nvCxnSpPr>
        <p:spPr>
          <a:xfrm flipH="1">
            <a:off x="3132518" y="2356855"/>
            <a:ext cx="3825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8"/>
          <p:cNvCxnSpPr>
            <a:stCxn id="757" idx="2"/>
            <a:endCxn id="756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8"/>
          <p:cNvCxnSpPr>
            <a:stCxn id="759" idx="2"/>
            <a:endCxn id="758" idx="0"/>
          </p:cNvCxnSpPr>
          <p:nvPr/>
        </p:nvCxnSpPr>
        <p:spPr>
          <a:xfrm>
            <a:off x="44315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8"/>
          <p:cNvCxnSpPr>
            <a:stCxn id="759" idx="2"/>
            <a:endCxn id="760" idx="0"/>
          </p:cNvCxnSpPr>
          <p:nvPr/>
        </p:nvCxnSpPr>
        <p:spPr>
          <a:xfrm flipH="1">
            <a:off x="39788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48"/>
          <p:cNvSpPr/>
          <p:nvPr/>
        </p:nvSpPr>
        <p:spPr>
          <a:xfrm>
            <a:off x="3247706" y="328860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768" name="Google Shape;768;p48"/>
          <p:cNvCxnSpPr>
            <a:stCxn id="755" idx="2"/>
            <a:endCxn id="767" idx="0"/>
          </p:cNvCxnSpPr>
          <p:nvPr/>
        </p:nvCxnSpPr>
        <p:spPr>
          <a:xfrm>
            <a:off x="3132656" y="2966556"/>
            <a:ext cx="360300" cy="32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774" name="Google Shape;774;p49"/>
          <p:cNvSpPr/>
          <p:nvPr/>
        </p:nvSpPr>
        <p:spPr>
          <a:xfrm>
            <a:off x="2887406" y="2641656"/>
            <a:ext cx="490500" cy="3249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75" name="Google Shape;775;p49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776" name="Google Shape;776;p49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777" name="Google Shape;777;p49"/>
          <p:cNvSpPr/>
          <p:nvPr/>
        </p:nvSpPr>
        <p:spPr>
          <a:xfrm>
            <a:off x="4638954" y="264160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sp>
        <p:nvSpPr>
          <p:cNvPr id="778" name="Google Shape;778;p49"/>
          <p:cNvSpPr/>
          <p:nvPr/>
        </p:nvSpPr>
        <p:spPr>
          <a:xfrm>
            <a:off x="4186323" y="203190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779" name="Google Shape;779;p49"/>
          <p:cNvSpPr/>
          <p:nvPr/>
        </p:nvSpPr>
        <p:spPr>
          <a:xfrm>
            <a:off x="3733685" y="264160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780" name="Google Shape;780;p49"/>
          <p:cNvCxnSpPr>
            <a:stCxn id="776" idx="2"/>
            <a:endCxn id="781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49"/>
          <p:cNvCxnSpPr>
            <a:stCxn id="775" idx="2"/>
            <a:endCxn id="774" idx="0"/>
          </p:cNvCxnSpPr>
          <p:nvPr/>
        </p:nvCxnSpPr>
        <p:spPr>
          <a:xfrm flipH="1">
            <a:off x="3132518" y="2356855"/>
            <a:ext cx="3825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9"/>
          <p:cNvCxnSpPr>
            <a:stCxn id="776" idx="2"/>
            <a:endCxn id="775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49"/>
          <p:cNvCxnSpPr>
            <a:stCxn id="778" idx="2"/>
            <a:endCxn id="777" idx="0"/>
          </p:cNvCxnSpPr>
          <p:nvPr/>
        </p:nvCxnSpPr>
        <p:spPr>
          <a:xfrm>
            <a:off x="44315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49"/>
          <p:cNvCxnSpPr>
            <a:stCxn id="778" idx="2"/>
            <a:endCxn id="779" idx="0"/>
          </p:cNvCxnSpPr>
          <p:nvPr/>
        </p:nvCxnSpPr>
        <p:spPr>
          <a:xfrm flipH="1">
            <a:off x="39788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49"/>
          <p:cNvSpPr/>
          <p:nvPr/>
        </p:nvSpPr>
        <p:spPr>
          <a:xfrm>
            <a:off x="3247706" y="328860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787" name="Google Shape;787;p49"/>
          <p:cNvCxnSpPr>
            <a:stCxn id="774" idx="2"/>
            <a:endCxn id="786" idx="0"/>
          </p:cNvCxnSpPr>
          <p:nvPr/>
        </p:nvCxnSpPr>
        <p:spPr>
          <a:xfrm>
            <a:off x="3132656" y="2966556"/>
            <a:ext cx="360300" cy="32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49"/>
          <p:cNvSpPr txBox="1"/>
          <p:nvPr/>
        </p:nvSpPr>
        <p:spPr>
          <a:xfrm>
            <a:off x="1624999" y="2599250"/>
            <a:ext cx="13386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rotateLeft(1)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794" name="Google Shape;794;p50"/>
          <p:cNvSpPr/>
          <p:nvPr/>
        </p:nvSpPr>
        <p:spPr>
          <a:xfrm>
            <a:off x="2887406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795" name="Google Shape;795;p50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796" name="Google Shape;796;p50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797" name="Google Shape;797;p50"/>
          <p:cNvSpPr/>
          <p:nvPr/>
        </p:nvSpPr>
        <p:spPr>
          <a:xfrm>
            <a:off x="4638954" y="264160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sp>
        <p:nvSpPr>
          <p:cNvPr id="798" name="Google Shape;798;p50"/>
          <p:cNvSpPr/>
          <p:nvPr/>
        </p:nvSpPr>
        <p:spPr>
          <a:xfrm>
            <a:off x="4186323" y="203190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799" name="Google Shape;799;p50"/>
          <p:cNvSpPr/>
          <p:nvPr/>
        </p:nvSpPr>
        <p:spPr>
          <a:xfrm>
            <a:off x="3733685" y="264160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800" name="Google Shape;800;p50"/>
          <p:cNvCxnSpPr>
            <a:stCxn id="796" idx="2"/>
            <a:endCxn id="801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50"/>
          <p:cNvCxnSpPr>
            <a:stCxn id="795" idx="2"/>
            <a:endCxn id="794" idx="0"/>
          </p:cNvCxnSpPr>
          <p:nvPr/>
        </p:nvCxnSpPr>
        <p:spPr>
          <a:xfrm flipH="1">
            <a:off x="3132518" y="2356855"/>
            <a:ext cx="3825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50"/>
          <p:cNvCxnSpPr>
            <a:stCxn id="796" idx="2"/>
            <a:endCxn id="795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50"/>
          <p:cNvCxnSpPr>
            <a:stCxn id="798" idx="2"/>
            <a:endCxn id="797" idx="0"/>
          </p:cNvCxnSpPr>
          <p:nvPr/>
        </p:nvCxnSpPr>
        <p:spPr>
          <a:xfrm>
            <a:off x="44315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50"/>
          <p:cNvCxnSpPr>
            <a:stCxn id="798" idx="2"/>
            <a:endCxn id="799" idx="0"/>
          </p:cNvCxnSpPr>
          <p:nvPr/>
        </p:nvCxnSpPr>
        <p:spPr>
          <a:xfrm flipH="1">
            <a:off x="39788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50"/>
          <p:cNvSpPr/>
          <p:nvPr/>
        </p:nvSpPr>
        <p:spPr>
          <a:xfrm>
            <a:off x="2569431" y="3294154"/>
            <a:ext cx="490500" cy="3249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807" name="Google Shape;807;p50"/>
          <p:cNvCxnSpPr>
            <a:stCxn id="794" idx="2"/>
            <a:endCxn id="806" idx="0"/>
          </p:cNvCxnSpPr>
          <p:nvPr/>
        </p:nvCxnSpPr>
        <p:spPr>
          <a:xfrm flipH="1">
            <a:off x="2814656" y="2966556"/>
            <a:ext cx="318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813" name="Google Shape;813;p51"/>
          <p:cNvSpPr/>
          <p:nvPr/>
        </p:nvSpPr>
        <p:spPr>
          <a:xfrm>
            <a:off x="2887406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814" name="Google Shape;814;p51"/>
          <p:cNvSpPr/>
          <p:nvPr/>
        </p:nvSpPr>
        <p:spPr>
          <a:xfrm>
            <a:off x="3269768" y="2031955"/>
            <a:ext cx="490500" cy="3249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815" name="Google Shape;815;p51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816" name="Google Shape;816;p51"/>
          <p:cNvSpPr/>
          <p:nvPr/>
        </p:nvSpPr>
        <p:spPr>
          <a:xfrm>
            <a:off x="4638954" y="264160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sp>
        <p:nvSpPr>
          <p:cNvPr id="817" name="Google Shape;817;p51"/>
          <p:cNvSpPr/>
          <p:nvPr/>
        </p:nvSpPr>
        <p:spPr>
          <a:xfrm>
            <a:off x="4186323" y="203190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818" name="Google Shape;818;p51"/>
          <p:cNvSpPr/>
          <p:nvPr/>
        </p:nvSpPr>
        <p:spPr>
          <a:xfrm>
            <a:off x="3733685" y="264160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819" name="Google Shape;819;p51"/>
          <p:cNvCxnSpPr>
            <a:stCxn id="815" idx="2"/>
            <a:endCxn id="820" idx="0"/>
          </p:cNvCxnSpPr>
          <p:nvPr/>
        </p:nvCxnSpPr>
        <p:spPr>
          <a:xfrm>
            <a:off x="3970869" y="1747154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51"/>
          <p:cNvCxnSpPr>
            <a:stCxn id="814" idx="2"/>
            <a:endCxn id="813" idx="0"/>
          </p:cNvCxnSpPr>
          <p:nvPr/>
        </p:nvCxnSpPr>
        <p:spPr>
          <a:xfrm flipH="1">
            <a:off x="3132518" y="2356855"/>
            <a:ext cx="3825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51"/>
          <p:cNvCxnSpPr>
            <a:stCxn id="815" idx="2"/>
            <a:endCxn id="814" idx="0"/>
          </p:cNvCxnSpPr>
          <p:nvPr/>
        </p:nvCxnSpPr>
        <p:spPr>
          <a:xfrm flipH="1">
            <a:off x="3514869" y="1747154"/>
            <a:ext cx="456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51"/>
          <p:cNvCxnSpPr>
            <a:stCxn id="817" idx="2"/>
            <a:endCxn id="816" idx="0"/>
          </p:cNvCxnSpPr>
          <p:nvPr/>
        </p:nvCxnSpPr>
        <p:spPr>
          <a:xfrm>
            <a:off x="44315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51"/>
          <p:cNvCxnSpPr>
            <a:stCxn id="817" idx="2"/>
            <a:endCxn id="818" idx="0"/>
          </p:cNvCxnSpPr>
          <p:nvPr/>
        </p:nvCxnSpPr>
        <p:spPr>
          <a:xfrm flipH="1">
            <a:off x="39788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51"/>
          <p:cNvSpPr/>
          <p:nvPr/>
        </p:nvSpPr>
        <p:spPr>
          <a:xfrm>
            <a:off x="2569431" y="329415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826" name="Google Shape;826;p51"/>
          <p:cNvCxnSpPr>
            <a:stCxn id="813" idx="2"/>
            <a:endCxn id="825" idx="0"/>
          </p:cNvCxnSpPr>
          <p:nvPr/>
        </p:nvCxnSpPr>
        <p:spPr>
          <a:xfrm flipH="1">
            <a:off x="2814656" y="2966556"/>
            <a:ext cx="318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51"/>
          <p:cNvSpPr txBox="1"/>
          <p:nvPr/>
        </p:nvSpPr>
        <p:spPr>
          <a:xfrm>
            <a:off x="1982851" y="1989650"/>
            <a:ext cx="13899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rotateRight(6)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833" name="Google Shape;833;p52"/>
          <p:cNvSpPr/>
          <p:nvPr/>
        </p:nvSpPr>
        <p:spPr>
          <a:xfrm>
            <a:off x="2506406" y="26416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34" name="Google Shape;834;p52"/>
          <p:cNvSpPr/>
          <p:nvPr/>
        </p:nvSpPr>
        <p:spPr>
          <a:xfrm>
            <a:off x="2888768" y="20319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835" name="Google Shape;835;p52"/>
          <p:cNvSpPr/>
          <p:nvPr/>
        </p:nvSpPr>
        <p:spPr>
          <a:xfrm>
            <a:off x="3725619" y="142225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836" name="Google Shape;836;p52"/>
          <p:cNvSpPr/>
          <p:nvPr/>
        </p:nvSpPr>
        <p:spPr>
          <a:xfrm>
            <a:off x="4943754" y="264160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sp>
        <p:nvSpPr>
          <p:cNvPr id="837" name="Google Shape;837;p52"/>
          <p:cNvSpPr/>
          <p:nvPr/>
        </p:nvSpPr>
        <p:spPr>
          <a:xfrm>
            <a:off x="4491123" y="203190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838" name="Google Shape;838;p52"/>
          <p:cNvSpPr/>
          <p:nvPr/>
        </p:nvSpPr>
        <p:spPr>
          <a:xfrm>
            <a:off x="4038485" y="264160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839" name="Google Shape;839;p52"/>
          <p:cNvCxnSpPr>
            <a:stCxn id="835" idx="2"/>
            <a:endCxn id="837" idx="0"/>
          </p:cNvCxnSpPr>
          <p:nvPr/>
        </p:nvCxnSpPr>
        <p:spPr>
          <a:xfrm>
            <a:off x="3970869" y="1747154"/>
            <a:ext cx="7656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52"/>
          <p:cNvCxnSpPr>
            <a:stCxn id="834" idx="2"/>
            <a:endCxn id="833" idx="0"/>
          </p:cNvCxnSpPr>
          <p:nvPr/>
        </p:nvCxnSpPr>
        <p:spPr>
          <a:xfrm flipH="1">
            <a:off x="2751518" y="2356855"/>
            <a:ext cx="3825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52"/>
          <p:cNvCxnSpPr>
            <a:stCxn id="835" idx="2"/>
            <a:endCxn id="834" idx="0"/>
          </p:cNvCxnSpPr>
          <p:nvPr/>
        </p:nvCxnSpPr>
        <p:spPr>
          <a:xfrm flipH="1">
            <a:off x="3133869" y="1747154"/>
            <a:ext cx="837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52"/>
          <p:cNvCxnSpPr>
            <a:stCxn id="837" idx="2"/>
            <a:endCxn id="836" idx="0"/>
          </p:cNvCxnSpPr>
          <p:nvPr/>
        </p:nvCxnSpPr>
        <p:spPr>
          <a:xfrm>
            <a:off x="47363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52"/>
          <p:cNvCxnSpPr>
            <a:stCxn id="837" idx="2"/>
            <a:endCxn id="838" idx="0"/>
          </p:cNvCxnSpPr>
          <p:nvPr/>
        </p:nvCxnSpPr>
        <p:spPr>
          <a:xfrm flipH="1">
            <a:off x="4283673" y="2356806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52"/>
          <p:cNvSpPr/>
          <p:nvPr/>
        </p:nvSpPr>
        <p:spPr>
          <a:xfrm>
            <a:off x="3272443" y="2641604"/>
            <a:ext cx="490500" cy="3249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845" name="Google Shape;845;p52"/>
          <p:cNvCxnSpPr>
            <a:stCxn id="844" idx="0"/>
            <a:endCxn id="834" idx="2"/>
          </p:cNvCxnSpPr>
          <p:nvPr/>
        </p:nvCxnSpPr>
        <p:spPr>
          <a:xfrm rot="10800000">
            <a:off x="3133993" y="2356904"/>
            <a:ext cx="383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News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B-Trees for small L, e.g. 2-3 trees and 2-3-4 trees, are a real pain to implement, and suffer from performance problems. Issues include: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different node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Interconversion of nodes between 2-nodes and 3-nodes.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Walking up the tree to split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“Beautiful algorithms are, unfortunately, not always the most useful.” - Knuth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1139100" y="2104193"/>
            <a:ext cx="6865800" cy="237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 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Value val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 x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getTheCorrectChildKey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!=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null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getTheCorrectChildKey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is4Node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 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is2Node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make3Node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is3Node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make4Node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05025" y="1787450"/>
            <a:ext cx="3006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2-3 code 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Kevin Wayne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Balancing with Tree Rotation</a:t>
            </a:r>
            <a:endParaRPr/>
          </a:p>
        </p:txBody>
      </p:sp>
      <p:sp>
        <p:nvSpPr>
          <p:cNvPr id="851" name="Google Shape;851;p53"/>
          <p:cNvSpPr/>
          <p:nvPr/>
        </p:nvSpPr>
        <p:spPr>
          <a:xfrm>
            <a:off x="5708081" y="324928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2" name="Google Shape;852;p53"/>
          <p:cNvSpPr/>
          <p:nvPr/>
        </p:nvSpPr>
        <p:spPr>
          <a:xfrm>
            <a:off x="6090443" y="2639580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853" name="Google Shape;853;p53"/>
          <p:cNvSpPr/>
          <p:nvPr/>
        </p:nvSpPr>
        <p:spPr>
          <a:xfrm>
            <a:off x="6927294" y="202987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sp>
        <p:nvSpPr>
          <p:cNvPr id="854" name="Google Shape;854;p53"/>
          <p:cNvSpPr/>
          <p:nvPr/>
        </p:nvSpPr>
        <p:spPr>
          <a:xfrm>
            <a:off x="8145429" y="324923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sp>
        <p:nvSpPr>
          <p:cNvPr id="855" name="Google Shape;855;p53"/>
          <p:cNvSpPr/>
          <p:nvPr/>
        </p:nvSpPr>
        <p:spPr>
          <a:xfrm>
            <a:off x="7692798" y="263953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856" name="Google Shape;856;p53"/>
          <p:cNvSpPr/>
          <p:nvPr/>
        </p:nvSpPr>
        <p:spPr>
          <a:xfrm>
            <a:off x="7240160" y="324923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857" name="Google Shape;857;p53"/>
          <p:cNvCxnSpPr>
            <a:stCxn id="853" idx="2"/>
            <a:endCxn id="855" idx="0"/>
          </p:cNvCxnSpPr>
          <p:nvPr/>
        </p:nvCxnSpPr>
        <p:spPr>
          <a:xfrm>
            <a:off x="7172544" y="2354779"/>
            <a:ext cx="7656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53"/>
          <p:cNvCxnSpPr>
            <a:stCxn id="852" idx="2"/>
            <a:endCxn id="851" idx="0"/>
          </p:cNvCxnSpPr>
          <p:nvPr/>
        </p:nvCxnSpPr>
        <p:spPr>
          <a:xfrm flipH="1">
            <a:off x="5953193" y="2964480"/>
            <a:ext cx="3825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53"/>
          <p:cNvCxnSpPr>
            <a:stCxn id="853" idx="2"/>
            <a:endCxn id="852" idx="0"/>
          </p:cNvCxnSpPr>
          <p:nvPr/>
        </p:nvCxnSpPr>
        <p:spPr>
          <a:xfrm flipH="1">
            <a:off x="6335544" y="2354779"/>
            <a:ext cx="837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53"/>
          <p:cNvCxnSpPr>
            <a:stCxn id="855" idx="2"/>
            <a:endCxn id="854" idx="0"/>
          </p:cNvCxnSpPr>
          <p:nvPr/>
        </p:nvCxnSpPr>
        <p:spPr>
          <a:xfrm>
            <a:off x="7938048" y="2964431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53"/>
          <p:cNvCxnSpPr>
            <a:stCxn id="855" idx="2"/>
            <a:endCxn id="856" idx="0"/>
          </p:cNvCxnSpPr>
          <p:nvPr/>
        </p:nvCxnSpPr>
        <p:spPr>
          <a:xfrm flipH="1">
            <a:off x="7485348" y="2964431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53"/>
          <p:cNvSpPr/>
          <p:nvPr/>
        </p:nvSpPr>
        <p:spPr>
          <a:xfrm>
            <a:off x="6474118" y="324922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863" name="Google Shape;863;p53"/>
          <p:cNvCxnSpPr>
            <a:stCxn id="862" idx="0"/>
            <a:endCxn id="852" idx="2"/>
          </p:cNvCxnSpPr>
          <p:nvPr/>
        </p:nvCxnSpPr>
        <p:spPr>
          <a:xfrm rot="10800000">
            <a:off x="6335668" y="2964529"/>
            <a:ext cx="383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53"/>
          <p:cNvSpPr/>
          <p:nvPr/>
        </p:nvSpPr>
        <p:spPr>
          <a:xfrm>
            <a:off x="648206" y="263953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865" name="Google Shape;865;p53"/>
          <p:cNvSpPr/>
          <p:nvPr/>
        </p:nvSpPr>
        <p:spPr>
          <a:xfrm>
            <a:off x="344768" y="2029830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66" name="Google Shape;866;p53"/>
          <p:cNvSpPr/>
          <p:nvPr/>
        </p:nvSpPr>
        <p:spPr>
          <a:xfrm>
            <a:off x="800619" y="142012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867" name="Google Shape;867;p53"/>
          <p:cNvSpPr/>
          <p:nvPr/>
        </p:nvSpPr>
        <p:spPr>
          <a:xfrm>
            <a:off x="2158512" y="324923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sp>
        <p:nvSpPr>
          <p:cNvPr id="868" name="Google Shape;868;p53"/>
          <p:cNvSpPr/>
          <p:nvPr/>
        </p:nvSpPr>
        <p:spPr>
          <a:xfrm>
            <a:off x="1705881" y="263953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869" name="Google Shape;869;p53"/>
          <p:cNvSpPr/>
          <p:nvPr/>
        </p:nvSpPr>
        <p:spPr>
          <a:xfrm>
            <a:off x="2611143" y="385893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endParaRPr sz="1800"/>
          </a:p>
        </p:txBody>
      </p:sp>
      <p:cxnSp>
        <p:nvCxnSpPr>
          <p:cNvPr id="870" name="Google Shape;870;p53"/>
          <p:cNvCxnSpPr>
            <a:stCxn id="869" idx="0"/>
            <a:endCxn id="867" idx="2"/>
          </p:cNvCxnSpPr>
          <p:nvPr/>
        </p:nvCxnSpPr>
        <p:spPr>
          <a:xfrm rot="10800000">
            <a:off x="2403693" y="3574233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53"/>
          <p:cNvSpPr/>
          <p:nvPr/>
        </p:nvSpPr>
        <p:spPr>
          <a:xfrm>
            <a:off x="1253250" y="2029830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cxnSp>
        <p:nvCxnSpPr>
          <p:cNvPr id="872" name="Google Shape;872;p53"/>
          <p:cNvCxnSpPr>
            <a:stCxn id="866" idx="2"/>
            <a:endCxn id="871" idx="0"/>
          </p:cNvCxnSpPr>
          <p:nvPr/>
        </p:nvCxnSpPr>
        <p:spPr>
          <a:xfrm>
            <a:off x="1045869" y="1745029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53"/>
          <p:cNvCxnSpPr>
            <a:stCxn id="865" idx="2"/>
            <a:endCxn id="864" idx="0"/>
          </p:cNvCxnSpPr>
          <p:nvPr/>
        </p:nvCxnSpPr>
        <p:spPr>
          <a:xfrm>
            <a:off x="590018" y="2354730"/>
            <a:ext cx="3033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53"/>
          <p:cNvCxnSpPr>
            <a:stCxn id="866" idx="2"/>
            <a:endCxn id="865" idx="0"/>
          </p:cNvCxnSpPr>
          <p:nvPr/>
        </p:nvCxnSpPr>
        <p:spPr>
          <a:xfrm flipH="1">
            <a:off x="589869" y="1745029"/>
            <a:ext cx="4560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53"/>
          <p:cNvCxnSpPr>
            <a:stCxn id="871" idx="2"/>
            <a:endCxn id="868" idx="0"/>
          </p:cNvCxnSpPr>
          <p:nvPr/>
        </p:nvCxnSpPr>
        <p:spPr>
          <a:xfrm>
            <a:off x="1498500" y="2354730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53"/>
          <p:cNvCxnSpPr>
            <a:stCxn id="868" idx="2"/>
            <a:endCxn id="867" idx="0"/>
          </p:cNvCxnSpPr>
          <p:nvPr/>
        </p:nvCxnSpPr>
        <p:spPr>
          <a:xfrm>
            <a:off x="1951131" y="2964431"/>
            <a:ext cx="452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3"/>
          <p:cNvCxnSpPr/>
          <p:nvPr/>
        </p:nvCxnSpPr>
        <p:spPr>
          <a:xfrm>
            <a:off x="3023925" y="2755450"/>
            <a:ext cx="233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53"/>
          <p:cNvSpPr txBox="1"/>
          <p:nvPr/>
        </p:nvSpPr>
        <p:spPr>
          <a:xfrm>
            <a:off x="3548972" y="1745025"/>
            <a:ext cx="1380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rotateRight(6)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Rotations are Undefined</a:t>
            </a:r>
            <a:endParaRPr/>
          </a:p>
        </p:txBody>
      </p:sp>
      <p:sp>
        <p:nvSpPr>
          <p:cNvPr id="884" name="Google Shape;884;p54"/>
          <p:cNvSpPr/>
          <p:nvPr/>
        </p:nvSpPr>
        <p:spPr>
          <a:xfrm>
            <a:off x="2124531" y="415845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885" name="Google Shape;885;p54"/>
          <p:cNvSpPr/>
          <p:nvPr/>
        </p:nvSpPr>
        <p:spPr>
          <a:xfrm>
            <a:off x="1821093" y="354875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886" name="Google Shape;886;p54"/>
          <p:cNvCxnSpPr>
            <a:stCxn id="885" idx="2"/>
            <a:endCxn id="884" idx="0"/>
          </p:cNvCxnSpPr>
          <p:nvPr/>
        </p:nvCxnSpPr>
        <p:spPr>
          <a:xfrm>
            <a:off x="2066343" y="3873655"/>
            <a:ext cx="3033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54"/>
          <p:cNvCxnSpPr/>
          <p:nvPr/>
        </p:nvCxnSpPr>
        <p:spPr>
          <a:xfrm>
            <a:off x="3104825" y="4016050"/>
            <a:ext cx="233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8" name="Google Shape;888;p54"/>
          <p:cNvSpPr txBox="1"/>
          <p:nvPr/>
        </p:nvSpPr>
        <p:spPr>
          <a:xfrm>
            <a:off x="3629875" y="3566025"/>
            <a:ext cx="138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rotateRight(1)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54"/>
          <p:cNvSpPr txBox="1"/>
          <p:nvPr/>
        </p:nvSpPr>
        <p:spPr>
          <a:xfrm>
            <a:off x="6114700" y="3819200"/>
            <a:ext cx="4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54"/>
          <p:cNvSpPr txBox="1"/>
          <p:nvPr>
            <p:ph idx="1" type="body"/>
          </p:nvPr>
        </p:nvSpPr>
        <p:spPr>
          <a:xfrm>
            <a:off x="107050" y="402200"/>
            <a:ext cx="85206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Rotating a node right </a:t>
            </a:r>
            <a:r>
              <a:rPr lang="en"/>
              <a:t>is undefined if that node has no left child.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would need to promote that node's left child, but it doesn't exist.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Rotating a node left is undefined if that node has no right child.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won't need to perform any undefined rotations in this lecture, so don't worry about them.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Rotation: An Alternate Approach to Balance</a:t>
            </a:r>
            <a:endParaRPr/>
          </a:p>
        </p:txBody>
      </p:sp>
      <p:sp>
        <p:nvSpPr>
          <p:cNvPr id="896" name="Google Shape;896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Rotation: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shorten (or lengthen) a tree.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Preserves search tree property.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97" name="Google Shape;897;p55"/>
          <p:cNvSpPr/>
          <p:nvPr/>
        </p:nvSpPr>
        <p:spPr>
          <a:xfrm>
            <a:off x="2118886" y="22769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898" name="Google Shape;898;p55"/>
          <p:cNvSpPr/>
          <p:nvPr/>
        </p:nvSpPr>
        <p:spPr>
          <a:xfrm>
            <a:off x="1209393" y="28384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899" name="Google Shape;899;p55"/>
          <p:cNvCxnSpPr>
            <a:stCxn id="898" idx="0"/>
            <a:endCxn id="897" idx="2"/>
          </p:cNvCxnSpPr>
          <p:nvPr/>
        </p:nvCxnSpPr>
        <p:spPr>
          <a:xfrm flipH="1" rot="10800000">
            <a:off x="1427193" y="2565465"/>
            <a:ext cx="9096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5"/>
          <p:cNvCxnSpPr>
            <a:stCxn id="898" idx="2"/>
            <a:endCxn id="901" idx="0"/>
          </p:cNvCxnSpPr>
          <p:nvPr/>
        </p:nvCxnSpPr>
        <p:spPr>
          <a:xfrm flipH="1">
            <a:off x="887793" y="3127065"/>
            <a:ext cx="5394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55"/>
          <p:cNvCxnSpPr>
            <a:stCxn id="898" idx="2"/>
            <a:endCxn id="903" idx="0"/>
          </p:cNvCxnSpPr>
          <p:nvPr/>
        </p:nvCxnSpPr>
        <p:spPr>
          <a:xfrm>
            <a:off x="1427193" y="3127065"/>
            <a:ext cx="5526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55"/>
          <p:cNvCxnSpPr>
            <a:stCxn id="897" idx="2"/>
            <a:endCxn id="905" idx="0"/>
          </p:cNvCxnSpPr>
          <p:nvPr/>
        </p:nvCxnSpPr>
        <p:spPr>
          <a:xfrm>
            <a:off x="2336686" y="2565525"/>
            <a:ext cx="907200" cy="16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55"/>
          <p:cNvSpPr/>
          <p:nvPr/>
        </p:nvSpPr>
        <p:spPr>
          <a:xfrm>
            <a:off x="16933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1" name="Google Shape;901;p55"/>
          <p:cNvSpPr/>
          <p:nvPr/>
        </p:nvSpPr>
        <p:spPr>
          <a:xfrm>
            <a:off x="6014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5" name="Google Shape;905;p55"/>
          <p:cNvSpPr/>
          <p:nvPr/>
        </p:nvSpPr>
        <p:spPr>
          <a:xfrm>
            <a:off x="2957675" y="27351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906" name="Google Shape;906;p55"/>
          <p:cNvCxnSpPr/>
          <p:nvPr/>
        </p:nvCxnSpPr>
        <p:spPr>
          <a:xfrm>
            <a:off x="3889025" y="2709325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55"/>
          <p:cNvCxnSpPr/>
          <p:nvPr/>
        </p:nvCxnSpPr>
        <p:spPr>
          <a:xfrm rot="10800000">
            <a:off x="3869225" y="3570100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55"/>
          <p:cNvSpPr txBox="1"/>
          <p:nvPr/>
        </p:nvSpPr>
        <p:spPr>
          <a:xfrm>
            <a:off x="3874900" y="22634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rotateRight(D)</a:t>
            </a:r>
            <a:endParaRPr/>
          </a:p>
        </p:txBody>
      </p:sp>
      <p:sp>
        <p:nvSpPr>
          <p:cNvPr id="909" name="Google Shape;909;p55"/>
          <p:cNvSpPr txBox="1"/>
          <p:nvPr/>
        </p:nvSpPr>
        <p:spPr>
          <a:xfrm>
            <a:off x="3889025" y="35496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rotateLeft(B)</a:t>
            </a:r>
            <a:endParaRPr/>
          </a:p>
        </p:txBody>
      </p:sp>
      <p:sp>
        <p:nvSpPr>
          <p:cNvPr id="910" name="Google Shape;910;p55"/>
          <p:cNvSpPr txBox="1"/>
          <p:nvPr/>
        </p:nvSpPr>
        <p:spPr>
          <a:xfrm>
            <a:off x="3053639" y="31637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911" name="Google Shape;911;p55"/>
          <p:cNvSpPr txBox="1"/>
          <p:nvPr/>
        </p:nvSpPr>
        <p:spPr>
          <a:xfrm>
            <a:off x="1388525" y="38551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912" name="Google Shape;912;p55"/>
          <p:cNvSpPr txBox="1"/>
          <p:nvPr/>
        </p:nvSpPr>
        <p:spPr>
          <a:xfrm>
            <a:off x="589947" y="38577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sp>
        <p:nvSpPr>
          <p:cNvPr id="913" name="Google Shape;913;p55"/>
          <p:cNvSpPr/>
          <p:nvPr/>
        </p:nvSpPr>
        <p:spPr>
          <a:xfrm>
            <a:off x="7266436" y="22634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914" name="Google Shape;914;p55"/>
          <p:cNvSpPr/>
          <p:nvPr/>
        </p:nvSpPr>
        <p:spPr>
          <a:xfrm>
            <a:off x="6495418" y="16657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915" name="Google Shape;915;p55"/>
          <p:cNvCxnSpPr>
            <a:stCxn id="914" idx="2"/>
            <a:endCxn id="916" idx="0"/>
          </p:cNvCxnSpPr>
          <p:nvPr/>
        </p:nvCxnSpPr>
        <p:spPr>
          <a:xfrm flipH="1">
            <a:off x="6035218" y="1954390"/>
            <a:ext cx="678000" cy="14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7" name="Google Shape;917;p55"/>
          <p:cNvSpPr/>
          <p:nvPr/>
        </p:nvSpPr>
        <p:spPr>
          <a:xfrm>
            <a:off x="68408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6" name="Google Shape;916;p55"/>
          <p:cNvSpPr/>
          <p:nvPr/>
        </p:nvSpPr>
        <p:spPr>
          <a:xfrm>
            <a:off x="57489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8" name="Google Shape;918;p55"/>
          <p:cNvSpPr/>
          <p:nvPr/>
        </p:nvSpPr>
        <p:spPr>
          <a:xfrm>
            <a:off x="8105225" y="29502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9" name="Google Shape;919;p55"/>
          <p:cNvSpPr txBox="1"/>
          <p:nvPr/>
        </p:nvSpPr>
        <p:spPr>
          <a:xfrm>
            <a:off x="8201189" y="33788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920" name="Google Shape;920;p55"/>
          <p:cNvSpPr txBox="1"/>
          <p:nvPr/>
        </p:nvSpPr>
        <p:spPr>
          <a:xfrm>
            <a:off x="6536075" y="38416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921" name="Google Shape;921;p55"/>
          <p:cNvSpPr txBox="1"/>
          <p:nvPr/>
        </p:nvSpPr>
        <p:spPr>
          <a:xfrm>
            <a:off x="5737497" y="38442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cxnSp>
        <p:nvCxnSpPr>
          <p:cNvPr id="922" name="Google Shape;922;p55"/>
          <p:cNvCxnSpPr>
            <a:stCxn id="913" idx="2"/>
            <a:endCxn id="918" idx="0"/>
          </p:cNvCxnSpPr>
          <p:nvPr/>
        </p:nvCxnSpPr>
        <p:spPr>
          <a:xfrm>
            <a:off x="7484236" y="2552025"/>
            <a:ext cx="9072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5"/>
          <p:cNvCxnSpPr>
            <a:stCxn id="914" idx="2"/>
            <a:endCxn id="913" idx="0"/>
          </p:cNvCxnSpPr>
          <p:nvPr/>
        </p:nvCxnSpPr>
        <p:spPr>
          <a:xfrm>
            <a:off x="6713218" y="1954390"/>
            <a:ext cx="7710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5"/>
          <p:cNvCxnSpPr>
            <a:stCxn id="917" idx="0"/>
            <a:endCxn id="913" idx="2"/>
          </p:cNvCxnSpPr>
          <p:nvPr/>
        </p:nvCxnSpPr>
        <p:spPr>
          <a:xfrm flipH="1" rot="10800000">
            <a:off x="7127225" y="2551950"/>
            <a:ext cx="357000" cy="8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55"/>
          <p:cNvSpPr txBox="1"/>
          <p:nvPr>
            <p:ph idx="1" type="body"/>
          </p:nvPr>
        </p:nvSpPr>
        <p:spPr>
          <a:xfrm>
            <a:off x="243000" y="4102250"/>
            <a:ext cx="8604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Paying O(n) to occasionally balance a tree is not ideal. In this lecture, we’ll see a better way to achieve balance through rotation. But first...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6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2-3 Tree Isometry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31" name="Google Shape;931;p5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2-3 Tree Isometry</a:t>
            </a:r>
            <a:endParaRPr/>
          </a:p>
        </p:txBody>
      </p:sp>
      <p:sp>
        <p:nvSpPr>
          <p:cNvPr id="932" name="Google Shape;932;p5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Trees</a:t>
            </a:r>
            <a:endParaRPr/>
          </a:p>
        </p:txBody>
      </p:sp>
      <p:sp>
        <p:nvSpPr>
          <p:cNvPr id="938" name="Google Shape;938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types of search trees: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Binary search trees</a:t>
            </a:r>
            <a:r>
              <a:rPr lang="en"/>
              <a:t>: Can balance using rotation, but we have no algorithm for doing so (yet).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2-3 trees</a:t>
            </a:r>
            <a:r>
              <a:rPr lang="en"/>
              <a:t>: Balanced by construction, i.e. n</a:t>
            </a:r>
            <a:r>
              <a:rPr lang="en"/>
              <a:t>o rotations required.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something clever, but strange.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goal: Build a BST that is structurally identical to a 2-3 tree.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2-3 trees are balanced, so will our special BSTs.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2-3 Tree as a BST</a:t>
            </a:r>
            <a:endParaRPr/>
          </a:p>
        </p:txBody>
      </p:sp>
      <p:sp>
        <p:nvSpPr>
          <p:cNvPr id="944" name="Google Shape;944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2-3 tree with only 2-nodes is trivial.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BST is exactly the same!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 we do about 3-nodes?</a:t>
            </a:r>
            <a:endParaRPr/>
          </a:p>
        </p:txBody>
      </p:sp>
      <p:sp>
        <p:nvSpPr>
          <p:cNvPr id="945" name="Google Shape;945;p58"/>
          <p:cNvSpPr/>
          <p:nvPr/>
        </p:nvSpPr>
        <p:spPr>
          <a:xfrm>
            <a:off x="1092293" y="21069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946" name="Google Shape;946;p58"/>
          <p:cNvSpPr/>
          <p:nvPr/>
        </p:nvSpPr>
        <p:spPr>
          <a:xfrm>
            <a:off x="678005" y="26513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947" name="Google Shape;947;p58"/>
          <p:cNvSpPr/>
          <p:nvPr/>
        </p:nvSpPr>
        <p:spPr>
          <a:xfrm>
            <a:off x="1507681" y="26513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948" name="Google Shape;948;p58"/>
          <p:cNvCxnSpPr>
            <a:stCxn id="946" idx="0"/>
            <a:endCxn id="945" idx="2"/>
          </p:cNvCxnSpPr>
          <p:nvPr/>
        </p:nvCxnSpPr>
        <p:spPr>
          <a:xfrm flipH="1" rot="10800000">
            <a:off x="923255" y="2431769"/>
            <a:ext cx="4143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58"/>
          <p:cNvCxnSpPr>
            <a:stCxn id="947" idx="0"/>
            <a:endCxn id="945" idx="2"/>
          </p:cNvCxnSpPr>
          <p:nvPr/>
        </p:nvCxnSpPr>
        <p:spPr>
          <a:xfrm rot="10800000">
            <a:off x="1337431" y="2431769"/>
            <a:ext cx="4155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58"/>
          <p:cNvSpPr/>
          <p:nvPr/>
        </p:nvSpPr>
        <p:spPr>
          <a:xfrm>
            <a:off x="2818467" y="210692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951" name="Google Shape;951;p58"/>
          <p:cNvSpPr/>
          <p:nvPr/>
        </p:nvSpPr>
        <p:spPr>
          <a:xfrm>
            <a:off x="2451929" y="265138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952" name="Google Shape;952;p58"/>
          <p:cNvSpPr/>
          <p:nvPr/>
        </p:nvSpPr>
        <p:spPr>
          <a:xfrm>
            <a:off x="3261205" y="265138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953" name="Google Shape;953;p58"/>
          <p:cNvCxnSpPr>
            <a:stCxn id="951" idx="0"/>
            <a:endCxn id="950" idx="2"/>
          </p:cNvCxnSpPr>
          <p:nvPr/>
        </p:nvCxnSpPr>
        <p:spPr>
          <a:xfrm flipH="1" rot="10800000">
            <a:off x="2697179" y="2431785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58"/>
          <p:cNvCxnSpPr>
            <a:stCxn id="952" idx="0"/>
            <a:endCxn id="950" idx="2"/>
          </p:cNvCxnSpPr>
          <p:nvPr/>
        </p:nvCxnSpPr>
        <p:spPr>
          <a:xfrm rot="10800000">
            <a:off x="3063655" y="2431785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58"/>
          <p:cNvSpPr/>
          <p:nvPr/>
        </p:nvSpPr>
        <p:spPr>
          <a:xfrm>
            <a:off x="1949058" y="151020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956" name="Google Shape;956;p58"/>
          <p:cNvCxnSpPr>
            <a:stCxn id="955" idx="2"/>
            <a:endCxn id="945" idx="0"/>
          </p:cNvCxnSpPr>
          <p:nvPr/>
        </p:nvCxnSpPr>
        <p:spPr>
          <a:xfrm flipH="1">
            <a:off x="1337508" y="1835102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58"/>
          <p:cNvCxnSpPr>
            <a:stCxn id="955" idx="2"/>
            <a:endCxn id="950" idx="0"/>
          </p:cNvCxnSpPr>
          <p:nvPr/>
        </p:nvCxnSpPr>
        <p:spPr>
          <a:xfrm>
            <a:off x="2194308" y="1835102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58"/>
          <p:cNvSpPr/>
          <p:nvPr/>
        </p:nvSpPr>
        <p:spPr>
          <a:xfrm>
            <a:off x="1058993" y="399823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sp>
        <p:nvSpPr>
          <p:cNvPr id="959" name="Google Shape;959;p58"/>
          <p:cNvSpPr/>
          <p:nvPr/>
        </p:nvSpPr>
        <p:spPr>
          <a:xfrm>
            <a:off x="339905" y="454266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960" name="Google Shape;960;p58"/>
          <p:cNvSpPr/>
          <p:nvPr/>
        </p:nvSpPr>
        <p:spPr>
          <a:xfrm>
            <a:off x="1702981" y="454266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961" name="Google Shape;961;p58"/>
          <p:cNvCxnSpPr>
            <a:stCxn id="959" idx="0"/>
            <a:endCxn id="958" idx="2"/>
          </p:cNvCxnSpPr>
          <p:nvPr/>
        </p:nvCxnSpPr>
        <p:spPr>
          <a:xfrm flipH="1" rot="10800000">
            <a:off x="585155" y="4323067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58"/>
          <p:cNvCxnSpPr>
            <a:stCxn id="960" idx="0"/>
            <a:endCxn id="958" idx="2"/>
          </p:cNvCxnSpPr>
          <p:nvPr/>
        </p:nvCxnSpPr>
        <p:spPr>
          <a:xfrm rot="10800000">
            <a:off x="1304131" y="4323067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58"/>
          <p:cNvSpPr/>
          <p:nvPr/>
        </p:nvSpPr>
        <p:spPr>
          <a:xfrm>
            <a:off x="2785167" y="399822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964" name="Google Shape;964;p58"/>
          <p:cNvSpPr/>
          <p:nvPr/>
        </p:nvSpPr>
        <p:spPr>
          <a:xfrm>
            <a:off x="2418629" y="454268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965" name="Google Shape;965;p58"/>
          <p:cNvSpPr/>
          <p:nvPr/>
        </p:nvSpPr>
        <p:spPr>
          <a:xfrm>
            <a:off x="3227905" y="454268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966" name="Google Shape;966;p58"/>
          <p:cNvCxnSpPr>
            <a:stCxn id="964" idx="0"/>
            <a:endCxn id="963" idx="2"/>
          </p:cNvCxnSpPr>
          <p:nvPr/>
        </p:nvCxnSpPr>
        <p:spPr>
          <a:xfrm flipH="1" rot="10800000">
            <a:off x="2663879" y="4323083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58"/>
          <p:cNvCxnSpPr>
            <a:stCxn id="965" idx="0"/>
            <a:endCxn id="963" idx="2"/>
          </p:cNvCxnSpPr>
          <p:nvPr/>
        </p:nvCxnSpPr>
        <p:spPr>
          <a:xfrm rot="10800000">
            <a:off x="3030355" y="4323083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58"/>
          <p:cNvSpPr/>
          <p:nvPr/>
        </p:nvSpPr>
        <p:spPr>
          <a:xfrm>
            <a:off x="1915758" y="3401500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969" name="Google Shape;969;p58"/>
          <p:cNvCxnSpPr>
            <a:stCxn id="968" idx="2"/>
            <a:endCxn id="958" idx="0"/>
          </p:cNvCxnSpPr>
          <p:nvPr/>
        </p:nvCxnSpPr>
        <p:spPr>
          <a:xfrm flipH="1">
            <a:off x="1304208" y="3726400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58"/>
          <p:cNvCxnSpPr>
            <a:stCxn id="968" idx="2"/>
            <a:endCxn id="963" idx="0"/>
          </p:cNvCxnSpPr>
          <p:nvPr/>
        </p:nvCxnSpPr>
        <p:spPr>
          <a:xfrm>
            <a:off x="2161008" y="3726400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58"/>
          <p:cNvSpPr/>
          <p:nvPr/>
        </p:nvSpPr>
        <p:spPr>
          <a:xfrm>
            <a:off x="1055522" y="454266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972" name="Google Shape;972;p58"/>
          <p:cNvCxnSpPr>
            <a:stCxn id="971" idx="0"/>
            <a:endCxn id="958" idx="2"/>
          </p:cNvCxnSpPr>
          <p:nvPr/>
        </p:nvCxnSpPr>
        <p:spPr>
          <a:xfrm flipH="1" rot="10800000">
            <a:off x="1300772" y="4323067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58"/>
          <p:cNvSpPr/>
          <p:nvPr/>
        </p:nvSpPr>
        <p:spPr>
          <a:xfrm>
            <a:off x="5955843" y="213307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974" name="Google Shape;974;p58"/>
          <p:cNvSpPr/>
          <p:nvPr/>
        </p:nvSpPr>
        <p:spPr>
          <a:xfrm>
            <a:off x="5541555" y="267750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975" name="Google Shape;975;p58"/>
          <p:cNvSpPr/>
          <p:nvPr/>
        </p:nvSpPr>
        <p:spPr>
          <a:xfrm>
            <a:off x="6371231" y="267750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976" name="Google Shape;976;p58"/>
          <p:cNvCxnSpPr>
            <a:stCxn id="974" idx="0"/>
            <a:endCxn id="973" idx="2"/>
          </p:cNvCxnSpPr>
          <p:nvPr/>
        </p:nvCxnSpPr>
        <p:spPr>
          <a:xfrm flipH="1" rot="10800000">
            <a:off x="5786805" y="2457906"/>
            <a:ext cx="4143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58"/>
          <p:cNvCxnSpPr>
            <a:stCxn id="975" idx="0"/>
            <a:endCxn id="973" idx="2"/>
          </p:cNvCxnSpPr>
          <p:nvPr/>
        </p:nvCxnSpPr>
        <p:spPr>
          <a:xfrm rot="10800000">
            <a:off x="6200981" y="2457906"/>
            <a:ext cx="4155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" name="Google Shape;978;p58"/>
          <p:cNvSpPr/>
          <p:nvPr/>
        </p:nvSpPr>
        <p:spPr>
          <a:xfrm>
            <a:off x="7682017" y="213306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979" name="Google Shape;979;p58"/>
          <p:cNvSpPr/>
          <p:nvPr/>
        </p:nvSpPr>
        <p:spPr>
          <a:xfrm>
            <a:off x="7315479" y="267752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980" name="Google Shape;980;p58"/>
          <p:cNvSpPr/>
          <p:nvPr/>
        </p:nvSpPr>
        <p:spPr>
          <a:xfrm>
            <a:off x="8124755" y="267752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981" name="Google Shape;981;p58"/>
          <p:cNvCxnSpPr>
            <a:stCxn id="979" idx="0"/>
            <a:endCxn id="978" idx="2"/>
          </p:cNvCxnSpPr>
          <p:nvPr/>
        </p:nvCxnSpPr>
        <p:spPr>
          <a:xfrm flipH="1" rot="10800000">
            <a:off x="7560729" y="2457923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58"/>
          <p:cNvCxnSpPr>
            <a:stCxn id="980" idx="0"/>
            <a:endCxn id="978" idx="2"/>
          </p:cNvCxnSpPr>
          <p:nvPr/>
        </p:nvCxnSpPr>
        <p:spPr>
          <a:xfrm rot="10800000">
            <a:off x="7927205" y="2457923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58"/>
          <p:cNvSpPr/>
          <p:nvPr/>
        </p:nvSpPr>
        <p:spPr>
          <a:xfrm>
            <a:off x="6812608" y="153633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984" name="Google Shape;984;p58"/>
          <p:cNvCxnSpPr>
            <a:stCxn id="983" idx="2"/>
            <a:endCxn id="973" idx="0"/>
          </p:cNvCxnSpPr>
          <p:nvPr/>
        </p:nvCxnSpPr>
        <p:spPr>
          <a:xfrm flipH="1">
            <a:off x="6201058" y="1861239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58"/>
          <p:cNvCxnSpPr>
            <a:stCxn id="983" idx="2"/>
            <a:endCxn id="978" idx="0"/>
          </p:cNvCxnSpPr>
          <p:nvPr/>
        </p:nvCxnSpPr>
        <p:spPr>
          <a:xfrm>
            <a:off x="7057858" y="1861239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58"/>
          <p:cNvCxnSpPr/>
          <p:nvPr/>
        </p:nvCxnSpPr>
        <p:spPr>
          <a:xfrm>
            <a:off x="4025350" y="2236300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58"/>
          <p:cNvCxnSpPr/>
          <p:nvPr/>
        </p:nvCxnSpPr>
        <p:spPr>
          <a:xfrm>
            <a:off x="4025350" y="3998200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8" name="Google Shape;988;p58"/>
          <p:cNvSpPr txBox="1"/>
          <p:nvPr/>
        </p:nvSpPr>
        <p:spPr>
          <a:xfrm>
            <a:off x="6172200" y="3786800"/>
            <a:ext cx="2443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2-3 Tree as a BST: Dealing with 3-Nodes</a:t>
            </a:r>
            <a:endParaRPr/>
          </a:p>
        </p:txBody>
      </p:sp>
      <p:sp>
        <p:nvSpPr>
          <p:cNvPr id="994" name="Google Shape;994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Possibility 1: Create dummy “glue” nodes.</a:t>
            </a:r>
            <a:endParaRPr/>
          </a:p>
        </p:txBody>
      </p:sp>
      <p:sp>
        <p:nvSpPr>
          <p:cNvPr id="995" name="Google Shape;995;p59"/>
          <p:cNvSpPr/>
          <p:nvPr/>
        </p:nvSpPr>
        <p:spPr>
          <a:xfrm>
            <a:off x="1058993" y="165776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sp>
        <p:nvSpPr>
          <p:cNvPr id="996" name="Google Shape;996;p59"/>
          <p:cNvSpPr/>
          <p:nvPr/>
        </p:nvSpPr>
        <p:spPr>
          <a:xfrm>
            <a:off x="339905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997" name="Google Shape;997;p59"/>
          <p:cNvSpPr/>
          <p:nvPr/>
        </p:nvSpPr>
        <p:spPr>
          <a:xfrm>
            <a:off x="1702981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998" name="Google Shape;998;p59"/>
          <p:cNvCxnSpPr>
            <a:stCxn id="996" idx="0"/>
            <a:endCxn id="995" idx="2"/>
          </p:cNvCxnSpPr>
          <p:nvPr/>
        </p:nvCxnSpPr>
        <p:spPr>
          <a:xfrm flipH="1" rot="10800000">
            <a:off x="585155" y="1982601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59"/>
          <p:cNvCxnSpPr>
            <a:stCxn id="997" idx="0"/>
            <a:endCxn id="995" idx="2"/>
          </p:cNvCxnSpPr>
          <p:nvPr/>
        </p:nvCxnSpPr>
        <p:spPr>
          <a:xfrm rot="10800000">
            <a:off x="1304131" y="1982601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59"/>
          <p:cNvSpPr/>
          <p:nvPr/>
        </p:nvSpPr>
        <p:spPr>
          <a:xfrm>
            <a:off x="2785167" y="16577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1001" name="Google Shape;1001;p59"/>
          <p:cNvSpPr/>
          <p:nvPr/>
        </p:nvSpPr>
        <p:spPr>
          <a:xfrm>
            <a:off x="2418629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002" name="Google Shape;1002;p59"/>
          <p:cNvSpPr/>
          <p:nvPr/>
        </p:nvSpPr>
        <p:spPr>
          <a:xfrm>
            <a:off x="3227905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1003" name="Google Shape;1003;p59"/>
          <p:cNvCxnSpPr>
            <a:stCxn id="1001" idx="0"/>
            <a:endCxn id="1000" idx="2"/>
          </p:cNvCxnSpPr>
          <p:nvPr/>
        </p:nvCxnSpPr>
        <p:spPr>
          <a:xfrm flipH="1" rot="10800000">
            <a:off x="2663879" y="1982601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59"/>
          <p:cNvCxnSpPr>
            <a:stCxn id="1002" idx="0"/>
            <a:endCxn id="1000" idx="2"/>
          </p:cNvCxnSpPr>
          <p:nvPr/>
        </p:nvCxnSpPr>
        <p:spPr>
          <a:xfrm rot="10800000">
            <a:off x="3030355" y="1982601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" name="Google Shape;1005;p59"/>
          <p:cNvSpPr/>
          <p:nvPr/>
        </p:nvSpPr>
        <p:spPr>
          <a:xfrm>
            <a:off x="1915758" y="10610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1006" name="Google Shape;1006;p59"/>
          <p:cNvCxnSpPr>
            <a:stCxn id="1005" idx="2"/>
            <a:endCxn id="995" idx="0"/>
          </p:cNvCxnSpPr>
          <p:nvPr/>
        </p:nvCxnSpPr>
        <p:spPr>
          <a:xfrm flipH="1">
            <a:off x="1304208" y="1385934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59"/>
          <p:cNvCxnSpPr>
            <a:stCxn id="1005" idx="2"/>
            <a:endCxn id="1000" idx="0"/>
          </p:cNvCxnSpPr>
          <p:nvPr/>
        </p:nvCxnSpPr>
        <p:spPr>
          <a:xfrm>
            <a:off x="2161008" y="1385934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" name="Google Shape;1008;p59"/>
          <p:cNvSpPr/>
          <p:nvPr/>
        </p:nvSpPr>
        <p:spPr>
          <a:xfrm>
            <a:off x="1055522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009" name="Google Shape;1009;p59"/>
          <p:cNvCxnSpPr>
            <a:stCxn id="1008" idx="0"/>
            <a:endCxn id="995" idx="2"/>
          </p:cNvCxnSpPr>
          <p:nvPr/>
        </p:nvCxnSpPr>
        <p:spPr>
          <a:xfrm flipH="1" rot="10800000">
            <a:off x="1300772" y="1982601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59"/>
          <p:cNvCxnSpPr/>
          <p:nvPr/>
        </p:nvCxnSpPr>
        <p:spPr>
          <a:xfrm>
            <a:off x="4065150" y="1820209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1" name="Google Shape;1011;p59"/>
          <p:cNvSpPr/>
          <p:nvPr/>
        </p:nvSpPr>
        <p:spPr>
          <a:xfrm>
            <a:off x="7976717" y="16577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1012" name="Google Shape;1012;p59"/>
          <p:cNvSpPr/>
          <p:nvPr/>
        </p:nvSpPr>
        <p:spPr>
          <a:xfrm>
            <a:off x="7610179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013" name="Google Shape;1013;p59"/>
          <p:cNvSpPr/>
          <p:nvPr/>
        </p:nvSpPr>
        <p:spPr>
          <a:xfrm>
            <a:off x="8419455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1014" name="Google Shape;1014;p59"/>
          <p:cNvCxnSpPr>
            <a:stCxn id="1012" idx="0"/>
            <a:endCxn id="1011" idx="2"/>
          </p:cNvCxnSpPr>
          <p:nvPr/>
        </p:nvCxnSpPr>
        <p:spPr>
          <a:xfrm flipH="1" rot="10800000">
            <a:off x="7855429" y="1982617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59"/>
          <p:cNvCxnSpPr>
            <a:stCxn id="1013" idx="0"/>
            <a:endCxn id="1011" idx="2"/>
          </p:cNvCxnSpPr>
          <p:nvPr/>
        </p:nvCxnSpPr>
        <p:spPr>
          <a:xfrm rot="10800000">
            <a:off x="8221905" y="1982617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59"/>
          <p:cNvSpPr/>
          <p:nvPr/>
        </p:nvSpPr>
        <p:spPr>
          <a:xfrm>
            <a:off x="7107308" y="10610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1017" name="Google Shape;1017;p59"/>
          <p:cNvCxnSpPr>
            <a:stCxn id="1016" idx="2"/>
            <a:endCxn id="1018" idx="0"/>
          </p:cNvCxnSpPr>
          <p:nvPr/>
        </p:nvCxnSpPr>
        <p:spPr>
          <a:xfrm flipH="1">
            <a:off x="6495758" y="1385934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59"/>
          <p:cNvCxnSpPr>
            <a:stCxn id="1016" idx="2"/>
            <a:endCxn id="1011" idx="0"/>
          </p:cNvCxnSpPr>
          <p:nvPr/>
        </p:nvCxnSpPr>
        <p:spPr>
          <a:xfrm>
            <a:off x="7352558" y="1385934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59"/>
          <p:cNvSpPr/>
          <p:nvPr/>
        </p:nvSpPr>
        <p:spPr>
          <a:xfrm>
            <a:off x="5605864" y="29029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021" name="Google Shape;1021;p59"/>
          <p:cNvSpPr/>
          <p:nvPr/>
        </p:nvSpPr>
        <p:spPr>
          <a:xfrm>
            <a:off x="7202600" y="291511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1022" name="Google Shape;1022;p59"/>
          <p:cNvCxnSpPr>
            <a:stCxn id="1020" idx="0"/>
            <a:endCxn id="1023" idx="2"/>
          </p:cNvCxnSpPr>
          <p:nvPr/>
        </p:nvCxnSpPr>
        <p:spPr>
          <a:xfrm flipH="1" rot="10800000">
            <a:off x="5851114" y="2527017"/>
            <a:ext cx="275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59"/>
          <p:cNvCxnSpPr>
            <a:stCxn id="1021" idx="0"/>
            <a:endCxn id="1025" idx="2"/>
          </p:cNvCxnSpPr>
          <p:nvPr/>
        </p:nvCxnSpPr>
        <p:spPr>
          <a:xfrm rot="10800000">
            <a:off x="7035650" y="2527218"/>
            <a:ext cx="412200" cy="387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59"/>
          <p:cNvSpPr/>
          <p:nvPr/>
        </p:nvSpPr>
        <p:spPr>
          <a:xfrm>
            <a:off x="6478941" y="291019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027" name="Google Shape;1027;p59"/>
          <p:cNvCxnSpPr>
            <a:stCxn id="1026" idx="0"/>
            <a:endCxn id="1025" idx="2"/>
          </p:cNvCxnSpPr>
          <p:nvPr/>
        </p:nvCxnSpPr>
        <p:spPr>
          <a:xfrm flipH="1" rot="10800000">
            <a:off x="6724191" y="2527091"/>
            <a:ext cx="311400" cy="38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59"/>
          <p:cNvSpPr/>
          <p:nvPr/>
        </p:nvSpPr>
        <p:spPr>
          <a:xfrm>
            <a:off x="6434927" y="1657759"/>
            <a:ext cx="366600" cy="324900"/>
          </a:xfrm>
          <a:prstGeom prst="rect">
            <a:avLst/>
          </a:prstGeom>
          <a:solidFill>
            <a:srgbClr val="BE071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3" name="Google Shape;1023;p59"/>
          <p:cNvSpPr/>
          <p:nvPr/>
        </p:nvSpPr>
        <p:spPr>
          <a:xfrm>
            <a:off x="5881596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1025" name="Google Shape;1025;p59"/>
          <p:cNvSpPr/>
          <p:nvPr/>
        </p:nvSpPr>
        <p:spPr>
          <a:xfrm>
            <a:off x="6790373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cxnSp>
        <p:nvCxnSpPr>
          <p:cNvPr id="1029" name="Google Shape;1029;p59"/>
          <p:cNvCxnSpPr>
            <a:stCxn id="1023" idx="0"/>
            <a:endCxn id="1028" idx="2"/>
          </p:cNvCxnSpPr>
          <p:nvPr/>
        </p:nvCxnSpPr>
        <p:spPr>
          <a:xfrm flipH="1" rot="10800000">
            <a:off x="6126846" y="1982617"/>
            <a:ext cx="4914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59"/>
          <p:cNvCxnSpPr>
            <a:stCxn id="1025" idx="0"/>
            <a:endCxn id="1028" idx="2"/>
          </p:cNvCxnSpPr>
          <p:nvPr/>
        </p:nvCxnSpPr>
        <p:spPr>
          <a:xfrm rot="10800000">
            <a:off x="6618323" y="1982617"/>
            <a:ext cx="4173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59"/>
          <p:cNvCxnSpPr>
            <a:stCxn id="1023" idx="2"/>
          </p:cNvCxnSpPr>
          <p:nvPr/>
        </p:nvCxnSpPr>
        <p:spPr>
          <a:xfrm>
            <a:off x="6126846" y="252711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59"/>
          <p:cNvCxnSpPr>
            <a:stCxn id="1023" idx="2"/>
          </p:cNvCxnSpPr>
          <p:nvPr/>
        </p:nvCxnSpPr>
        <p:spPr>
          <a:xfrm>
            <a:off x="6126846" y="2527117"/>
            <a:ext cx="1809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59"/>
          <p:cNvSpPr/>
          <p:nvPr/>
        </p:nvSpPr>
        <p:spPr>
          <a:xfrm>
            <a:off x="2049593" y="412738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cxnSp>
        <p:nvCxnSpPr>
          <p:cNvPr id="1034" name="Google Shape;1034;p59"/>
          <p:cNvCxnSpPr/>
          <p:nvPr/>
        </p:nvCxnSpPr>
        <p:spPr>
          <a:xfrm flipH="1" rot="10800000">
            <a:off x="1597496" y="4452267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59"/>
          <p:cNvCxnSpPr/>
          <p:nvPr/>
        </p:nvCxnSpPr>
        <p:spPr>
          <a:xfrm rot="10800000">
            <a:off x="2316472" y="4452267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59"/>
          <p:cNvCxnSpPr/>
          <p:nvPr/>
        </p:nvCxnSpPr>
        <p:spPr>
          <a:xfrm flipH="1" rot="10800000">
            <a:off x="2313114" y="4452267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59"/>
          <p:cNvCxnSpPr/>
          <p:nvPr/>
        </p:nvCxnSpPr>
        <p:spPr>
          <a:xfrm>
            <a:off x="4065150" y="4289825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59"/>
          <p:cNvSpPr/>
          <p:nvPr/>
        </p:nvSpPr>
        <p:spPr>
          <a:xfrm>
            <a:off x="857417" y="1515952"/>
            <a:ext cx="889400" cy="620075"/>
          </a:xfrm>
          <a:custGeom>
            <a:rect b="b" l="l" r="r" t="t"/>
            <a:pathLst>
              <a:path extrusionOk="0" h="24803" w="35576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39" name="Google Shape;1039;p59"/>
          <p:cNvSpPr/>
          <p:nvPr/>
        </p:nvSpPr>
        <p:spPr>
          <a:xfrm>
            <a:off x="5700602" y="1484319"/>
            <a:ext cx="1811400" cy="1220125"/>
          </a:xfrm>
          <a:custGeom>
            <a:rect b="b" l="l" r="r" t="t"/>
            <a:pathLst>
              <a:path extrusionOk="0" h="48805" w="72456">
                <a:moveTo>
                  <a:pt x="51840" y="6476"/>
                </a:moveTo>
                <a:cubicBezTo>
                  <a:pt x="43180" y="-741"/>
                  <a:pt x="27484" y="-2153"/>
                  <a:pt x="18104" y="4100"/>
                </a:cubicBezTo>
                <a:cubicBezTo>
                  <a:pt x="15488" y="5844"/>
                  <a:pt x="14150" y="9004"/>
                  <a:pt x="11927" y="11227"/>
                </a:cubicBezTo>
                <a:cubicBezTo>
                  <a:pt x="8439" y="14715"/>
                  <a:pt x="3065" y="16727"/>
                  <a:pt x="998" y="21206"/>
                </a:cubicBezTo>
                <a:cubicBezTo>
                  <a:pt x="-1644" y="26931"/>
                  <a:pt x="1556" y="34329"/>
                  <a:pt x="4800" y="39736"/>
                </a:cubicBezTo>
                <a:cubicBezTo>
                  <a:pt x="11050" y="50151"/>
                  <a:pt x="28290" y="47339"/>
                  <a:pt x="40436" y="47339"/>
                </a:cubicBezTo>
                <a:cubicBezTo>
                  <a:pt x="50302" y="47339"/>
                  <a:pt x="63398" y="51912"/>
                  <a:pt x="69895" y="44488"/>
                </a:cubicBezTo>
                <a:cubicBezTo>
                  <a:pt x="79045" y="34032"/>
                  <a:pt x="60497" y="18037"/>
                  <a:pt x="52790" y="647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40" name="Google Shape;1040;p59"/>
          <p:cNvSpPr/>
          <p:nvPr/>
        </p:nvSpPr>
        <p:spPr>
          <a:xfrm>
            <a:off x="1882095" y="3998237"/>
            <a:ext cx="889400" cy="620075"/>
          </a:xfrm>
          <a:custGeom>
            <a:rect b="b" l="l" r="r" t="t"/>
            <a:pathLst>
              <a:path extrusionOk="0" h="24803" w="35576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1041" name="Google Shape;1041;p59"/>
          <p:cNvCxnSpPr>
            <a:endCxn id="1042" idx="2"/>
          </p:cNvCxnSpPr>
          <p:nvPr/>
        </p:nvCxnSpPr>
        <p:spPr>
          <a:xfrm flipH="1" rot="10800000">
            <a:off x="6003546" y="4638983"/>
            <a:ext cx="275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59"/>
          <p:cNvCxnSpPr>
            <a:endCxn id="1044" idx="2"/>
          </p:cNvCxnSpPr>
          <p:nvPr/>
        </p:nvCxnSpPr>
        <p:spPr>
          <a:xfrm rot="10800000">
            <a:off x="7188023" y="4638983"/>
            <a:ext cx="412200" cy="387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59"/>
          <p:cNvCxnSpPr>
            <a:endCxn id="1044" idx="2"/>
          </p:cNvCxnSpPr>
          <p:nvPr/>
        </p:nvCxnSpPr>
        <p:spPr>
          <a:xfrm flipH="1" rot="10800000">
            <a:off x="6876623" y="4638983"/>
            <a:ext cx="311400" cy="38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59"/>
          <p:cNvSpPr/>
          <p:nvPr/>
        </p:nvSpPr>
        <p:spPr>
          <a:xfrm>
            <a:off x="6587327" y="3769625"/>
            <a:ext cx="366600" cy="324900"/>
          </a:xfrm>
          <a:prstGeom prst="rect">
            <a:avLst/>
          </a:prstGeom>
          <a:solidFill>
            <a:srgbClr val="BE071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2" name="Google Shape;1042;p59"/>
          <p:cNvSpPr/>
          <p:nvPr/>
        </p:nvSpPr>
        <p:spPr>
          <a:xfrm>
            <a:off x="6033996" y="431408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1044" name="Google Shape;1044;p59"/>
          <p:cNvSpPr/>
          <p:nvPr/>
        </p:nvSpPr>
        <p:spPr>
          <a:xfrm>
            <a:off x="6942773" y="431408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cxnSp>
        <p:nvCxnSpPr>
          <p:cNvPr id="1047" name="Google Shape;1047;p59"/>
          <p:cNvCxnSpPr>
            <a:stCxn id="1042" idx="0"/>
            <a:endCxn id="1046" idx="2"/>
          </p:cNvCxnSpPr>
          <p:nvPr/>
        </p:nvCxnSpPr>
        <p:spPr>
          <a:xfrm flipH="1" rot="10800000">
            <a:off x="6279246" y="4094483"/>
            <a:ext cx="4914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59"/>
          <p:cNvCxnSpPr>
            <a:stCxn id="1044" idx="0"/>
            <a:endCxn id="1046" idx="2"/>
          </p:cNvCxnSpPr>
          <p:nvPr/>
        </p:nvCxnSpPr>
        <p:spPr>
          <a:xfrm rot="10800000">
            <a:off x="6770723" y="4094483"/>
            <a:ext cx="4173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59"/>
          <p:cNvCxnSpPr>
            <a:stCxn id="1042" idx="2"/>
          </p:cNvCxnSpPr>
          <p:nvPr/>
        </p:nvCxnSpPr>
        <p:spPr>
          <a:xfrm>
            <a:off x="6279246" y="4638983"/>
            <a:ext cx="1809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59"/>
          <p:cNvSpPr/>
          <p:nvPr/>
        </p:nvSpPr>
        <p:spPr>
          <a:xfrm>
            <a:off x="5853002" y="3596185"/>
            <a:ext cx="1811400" cy="1220125"/>
          </a:xfrm>
          <a:custGeom>
            <a:rect b="b" l="l" r="r" t="t"/>
            <a:pathLst>
              <a:path extrusionOk="0" h="48805" w="72456">
                <a:moveTo>
                  <a:pt x="51840" y="6476"/>
                </a:moveTo>
                <a:cubicBezTo>
                  <a:pt x="43180" y="-741"/>
                  <a:pt x="27484" y="-2153"/>
                  <a:pt x="18104" y="4100"/>
                </a:cubicBezTo>
                <a:cubicBezTo>
                  <a:pt x="15488" y="5844"/>
                  <a:pt x="14150" y="9004"/>
                  <a:pt x="11927" y="11227"/>
                </a:cubicBezTo>
                <a:cubicBezTo>
                  <a:pt x="8439" y="14715"/>
                  <a:pt x="3065" y="16727"/>
                  <a:pt x="998" y="21206"/>
                </a:cubicBezTo>
                <a:cubicBezTo>
                  <a:pt x="-1644" y="26931"/>
                  <a:pt x="1556" y="34329"/>
                  <a:pt x="4800" y="39736"/>
                </a:cubicBezTo>
                <a:cubicBezTo>
                  <a:pt x="11050" y="50151"/>
                  <a:pt x="28290" y="47339"/>
                  <a:pt x="40436" y="47339"/>
                </a:cubicBezTo>
                <a:cubicBezTo>
                  <a:pt x="50302" y="47339"/>
                  <a:pt x="63398" y="51912"/>
                  <a:pt x="69895" y="44488"/>
                </a:cubicBezTo>
                <a:cubicBezTo>
                  <a:pt x="79045" y="34032"/>
                  <a:pt x="60497" y="18037"/>
                  <a:pt x="52790" y="647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51" name="Google Shape;1051;p59"/>
          <p:cNvSpPr txBox="1"/>
          <p:nvPr>
            <p:ph idx="1" type="body"/>
          </p:nvPr>
        </p:nvSpPr>
        <p:spPr>
          <a:xfrm>
            <a:off x="278636" y="3214804"/>
            <a:ext cx="8443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 is inelegant. Wasted link. Code will be ugly.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Representing a 2-3 Tree as a BST: Dealing with 3-Nodes</a:t>
            </a:r>
            <a:endParaRPr/>
          </a:p>
        </p:txBody>
      </p:sp>
      <p:sp>
        <p:nvSpPr>
          <p:cNvPr id="1057" name="Google Shape;1057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Possibility 2: Create “glue” links with the smaller item </a:t>
            </a:r>
            <a:r>
              <a:rPr b="1" lang="en" u="sng"/>
              <a:t>off to the left</a:t>
            </a:r>
            <a:r>
              <a:rPr lang="en"/>
              <a:t>.</a:t>
            </a:r>
            <a:endParaRPr/>
          </a:p>
        </p:txBody>
      </p:sp>
      <p:sp>
        <p:nvSpPr>
          <p:cNvPr id="1058" name="Google Shape;1058;p60"/>
          <p:cNvSpPr/>
          <p:nvPr/>
        </p:nvSpPr>
        <p:spPr>
          <a:xfrm>
            <a:off x="1058993" y="165776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sp>
        <p:nvSpPr>
          <p:cNvPr id="1059" name="Google Shape;1059;p60"/>
          <p:cNvSpPr/>
          <p:nvPr/>
        </p:nvSpPr>
        <p:spPr>
          <a:xfrm>
            <a:off x="339905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060" name="Google Shape;1060;p60"/>
          <p:cNvSpPr/>
          <p:nvPr/>
        </p:nvSpPr>
        <p:spPr>
          <a:xfrm>
            <a:off x="1702981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1061" name="Google Shape;1061;p60"/>
          <p:cNvCxnSpPr>
            <a:stCxn id="1059" idx="0"/>
            <a:endCxn id="1058" idx="2"/>
          </p:cNvCxnSpPr>
          <p:nvPr/>
        </p:nvCxnSpPr>
        <p:spPr>
          <a:xfrm flipH="1" rot="10800000">
            <a:off x="585155" y="1982601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60"/>
          <p:cNvCxnSpPr>
            <a:stCxn id="1060" idx="0"/>
            <a:endCxn id="1058" idx="2"/>
          </p:cNvCxnSpPr>
          <p:nvPr/>
        </p:nvCxnSpPr>
        <p:spPr>
          <a:xfrm rot="10800000">
            <a:off x="1304131" y="1982601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3" name="Google Shape;1063;p60"/>
          <p:cNvSpPr/>
          <p:nvPr/>
        </p:nvSpPr>
        <p:spPr>
          <a:xfrm>
            <a:off x="2785167" y="16577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1064" name="Google Shape;1064;p60"/>
          <p:cNvSpPr/>
          <p:nvPr/>
        </p:nvSpPr>
        <p:spPr>
          <a:xfrm>
            <a:off x="2418629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065" name="Google Shape;1065;p60"/>
          <p:cNvSpPr/>
          <p:nvPr/>
        </p:nvSpPr>
        <p:spPr>
          <a:xfrm>
            <a:off x="3227905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1066" name="Google Shape;1066;p60"/>
          <p:cNvCxnSpPr>
            <a:stCxn id="1064" idx="0"/>
            <a:endCxn id="1063" idx="2"/>
          </p:cNvCxnSpPr>
          <p:nvPr/>
        </p:nvCxnSpPr>
        <p:spPr>
          <a:xfrm flipH="1" rot="10800000">
            <a:off x="2663879" y="1982601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60"/>
          <p:cNvCxnSpPr>
            <a:stCxn id="1065" idx="0"/>
            <a:endCxn id="1063" idx="2"/>
          </p:cNvCxnSpPr>
          <p:nvPr/>
        </p:nvCxnSpPr>
        <p:spPr>
          <a:xfrm rot="10800000">
            <a:off x="3030355" y="1982601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p60"/>
          <p:cNvSpPr/>
          <p:nvPr/>
        </p:nvSpPr>
        <p:spPr>
          <a:xfrm>
            <a:off x="1915758" y="10610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1069" name="Google Shape;1069;p60"/>
          <p:cNvCxnSpPr>
            <a:stCxn id="1068" idx="2"/>
            <a:endCxn id="1058" idx="0"/>
          </p:cNvCxnSpPr>
          <p:nvPr/>
        </p:nvCxnSpPr>
        <p:spPr>
          <a:xfrm flipH="1">
            <a:off x="1304208" y="1385934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60"/>
          <p:cNvCxnSpPr>
            <a:stCxn id="1068" idx="2"/>
            <a:endCxn id="1063" idx="0"/>
          </p:cNvCxnSpPr>
          <p:nvPr/>
        </p:nvCxnSpPr>
        <p:spPr>
          <a:xfrm>
            <a:off x="2161008" y="1385934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60"/>
          <p:cNvSpPr/>
          <p:nvPr/>
        </p:nvSpPr>
        <p:spPr>
          <a:xfrm>
            <a:off x="1055522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072" name="Google Shape;1072;p60"/>
          <p:cNvCxnSpPr>
            <a:stCxn id="1071" idx="0"/>
            <a:endCxn id="1058" idx="2"/>
          </p:cNvCxnSpPr>
          <p:nvPr/>
        </p:nvCxnSpPr>
        <p:spPr>
          <a:xfrm flipH="1" rot="10800000">
            <a:off x="1300772" y="1982601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60"/>
          <p:cNvCxnSpPr/>
          <p:nvPr/>
        </p:nvCxnSpPr>
        <p:spPr>
          <a:xfrm>
            <a:off x="4065150" y="1820209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60"/>
          <p:cNvSpPr/>
          <p:nvPr/>
        </p:nvSpPr>
        <p:spPr>
          <a:xfrm>
            <a:off x="7976717" y="16577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1075" name="Google Shape;1075;p60"/>
          <p:cNvSpPr/>
          <p:nvPr/>
        </p:nvSpPr>
        <p:spPr>
          <a:xfrm>
            <a:off x="7610179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076" name="Google Shape;1076;p60"/>
          <p:cNvSpPr/>
          <p:nvPr/>
        </p:nvSpPr>
        <p:spPr>
          <a:xfrm>
            <a:off x="8419455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1077" name="Google Shape;1077;p60"/>
          <p:cNvCxnSpPr>
            <a:stCxn id="1075" idx="0"/>
            <a:endCxn id="1074" idx="2"/>
          </p:cNvCxnSpPr>
          <p:nvPr/>
        </p:nvCxnSpPr>
        <p:spPr>
          <a:xfrm flipH="1" rot="10800000">
            <a:off x="7855429" y="1982617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60"/>
          <p:cNvCxnSpPr>
            <a:stCxn id="1076" idx="0"/>
            <a:endCxn id="1074" idx="2"/>
          </p:cNvCxnSpPr>
          <p:nvPr/>
        </p:nvCxnSpPr>
        <p:spPr>
          <a:xfrm rot="10800000">
            <a:off x="8221905" y="1982617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60"/>
          <p:cNvSpPr/>
          <p:nvPr/>
        </p:nvSpPr>
        <p:spPr>
          <a:xfrm>
            <a:off x="7107308" y="10610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1080" name="Google Shape;1080;p60"/>
          <p:cNvCxnSpPr>
            <a:stCxn id="1079" idx="2"/>
            <a:endCxn id="1081" idx="0"/>
          </p:cNvCxnSpPr>
          <p:nvPr/>
        </p:nvCxnSpPr>
        <p:spPr>
          <a:xfrm flipH="1">
            <a:off x="6527858" y="1385934"/>
            <a:ext cx="8247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60"/>
          <p:cNvCxnSpPr>
            <a:stCxn id="1079" idx="2"/>
            <a:endCxn id="1074" idx="0"/>
          </p:cNvCxnSpPr>
          <p:nvPr/>
        </p:nvCxnSpPr>
        <p:spPr>
          <a:xfrm>
            <a:off x="7352558" y="1385934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60"/>
          <p:cNvSpPr/>
          <p:nvPr/>
        </p:nvSpPr>
        <p:spPr>
          <a:xfrm>
            <a:off x="5881596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1081" name="Google Shape;1081;p60"/>
          <p:cNvSpPr/>
          <p:nvPr/>
        </p:nvSpPr>
        <p:spPr>
          <a:xfrm>
            <a:off x="6282548" y="165774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cxnSp>
        <p:nvCxnSpPr>
          <p:cNvPr id="1084" name="Google Shape;1084;p60"/>
          <p:cNvCxnSpPr>
            <a:stCxn id="1083" idx="0"/>
            <a:endCxn id="1081" idx="2"/>
          </p:cNvCxnSpPr>
          <p:nvPr/>
        </p:nvCxnSpPr>
        <p:spPr>
          <a:xfrm flipH="1" rot="10800000">
            <a:off x="6126846" y="1982617"/>
            <a:ext cx="401100" cy="21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60"/>
          <p:cNvCxnSpPr>
            <a:stCxn id="1083" idx="2"/>
          </p:cNvCxnSpPr>
          <p:nvPr/>
        </p:nvCxnSpPr>
        <p:spPr>
          <a:xfrm>
            <a:off x="6126846" y="252711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6" name="Google Shape;1086;p60"/>
          <p:cNvSpPr/>
          <p:nvPr/>
        </p:nvSpPr>
        <p:spPr>
          <a:xfrm>
            <a:off x="2049593" y="397498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cxnSp>
        <p:nvCxnSpPr>
          <p:cNvPr id="1087" name="Google Shape;1087;p60"/>
          <p:cNvCxnSpPr/>
          <p:nvPr/>
        </p:nvCxnSpPr>
        <p:spPr>
          <a:xfrm flipH="1" rot="10800000">
            <a:off x="1597496" y="4299867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60"/>
          <p:cNvCxnSpPr/>
          <p:nvPr/>
        </p:nvCxnSpPr>
        <p:spPr>
          <a:xfrm rot="10800000">
            <a:off x="2316472" y="4299867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60"/>
          <p:cNvCxnSpPr/>
          <p:nvPr/>
        </p:nvCxnSpPr>
        <p:spPr>
          <a:xfrm flipH="1" rot="10800000">
            <a:off x="2313114" y="4299867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60"/>
          <p:cNvCxnSpPr/>
          <p:nvPr/>
        </p:nvCxnSpPr>
        <p:spPr>
          <a:xfrm>
            <a:off x="4065150" y="4213625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1" name="Google Shape;1091;p60"/>
          <p:cNvSpPr/>
          <p:nvPr/>
        </p:nvSpPr>
        <p:spPr>
          <a:xfrm>
            <a:off x="857417" y="1515952"/>
            <a:ext cx="889400" cy="620075"/>
          </a:xfrm>
          <a:custGeom>
            <a:rect b="b" l="l" r="r" t="t"/>
            <a:pathLst>
              <a:path extrusionOk="0" h="24803" w="35576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92" name="Google Shape;1092;p60"/>
          <p:cNvSpPr/>
          <p:nvPr/>
        </p:nvSpPr>
        <p:spPr>
          <a:xfrm>
            <a:off x="1882095" y="3845837"/>
            <a:ext cx="889400" cy="620075"/>
          </a:xfrm>
          <a:custGeom>
            <a:rect b="b" l="l" r="r" t="t"/>
            <a:pathLst>
              <a:path extrusionOk="0" h="24803" w="35576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93" name="Google Shape;1093;p60"/>
          <p:cNvSpPr txBox="1"/>
          <p:nvPr>
            <p:ph idx="1" type="body"/>
          </p:nvPr>
        </p:nvSpPr>
        <p:spPr>
          <a:xfrm>
            <a:off x="278636" y="3214804"/>
            <a:ext cx="8443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 is commonly used in practice (e.g. java.util.TreeSet).</a:t>
            </a:r>
            <a:endParaRPr/>
          </a:p>
        </p:txBody>
      </p:sp>
      <p:sp>
        <p:nvSpPr>
          <p:cNvPr id="1094" name="Google Shape;1094;p60"/>
          <p:cNvSpPr/>
          <p:nvPr/>
        </p:nvSpPr>
        <p:spPr>
          <a:xfrm>
            <a:off x="6295896" y="278470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1095" name="Google Shape;1095;p60"/>
          <p:cNvSpPr/>
          <p:nvPr/>
        </p:nvSpPr>
        <p:spPr>
          <a:xfrm>
            <a:off x="6745884" y="2221230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096" name="Google Shape;1096;p60"/>
          <p:cNvSpPr/>
          <p:nvPr/>
        </p:nvSpPr>
        <p:spPr>
          <a:xfrm>
            <a:off x="5457630" y="27847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1097" name="Google Shape;1097;p60"/>
          <p:cNvCxnSpPr>
            <a:stCxn id="1096" idx="0"/>
            <a:endCxn id="1083" idx="2"/>
          </p:cNvCxnSpPr>
          <p:nvPr/>
        </p:nvCxnSpPr>
        <p:spPr>
          <a:xfrm flipH="1" rot="10800000">
            <a:off x="5702880" y="2527001"/>
            <a:ext cx="4239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60"/>
          <p:cNvCxnSpPr>
            <a:stCxn id="1094" idx="0"/>
            <a:endCxn id="1083" idx="2"/>
          </p:cNvCxnSpPr>
          <p:nvPr/>
        </p:nvCxnSpPr>
        <p:spPr>
          <a:xfrm rot="10800000">
            <a:off x="6126846" y="2527005"/>
            <a:ext cx="4143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60"/>
          <p:cNvCxnSpPr>
            <a:stCxn id="1095" idx="0"/>
            <a:endCxn id="1081" idx="2"/>
          </p:cNvCxnSpPr>
          <p:nvPr/>
        </p:nvCxnSpPr>
        <p:spPr>
          <a:xfrm rot="10800000">
            <a:off x="6527934" y="1982730"/>
            <a:ext cx="46320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0"/>
          <p:cNvSpPr/>
          <p:nvPr/>
        </p:nvSpPr>
        <p:spPr>
          <a:xfrm>
            <a:off x="5693984" y="1432400"/>
            <a:ext cx="1251800" cy="1295950"/>
          </a:xfrm>
          <a:custGeom>
            <a:rect b="b" l="l" r="r" t="t"/>
            <a:pathLst>
              <a:path extrusionOk="0" h="51838" w="50072">
                <a:moveTo>
                  <a:pt x="34049" y="0"/>
                </a:moveTo>
                <a:cubicBezTo>
                  <a:pt x="21365" y="1585"/>
                  <a:pt x="7929" y="9948"/>
                  <a:pt x="2214" y="21382"/>
                </a:cubicBezTo>
                <a:cubicBezTo>
                  <a:pt x="-2097" y="30007"/>
                  <a:pt x="313" y="46030"/>
                  <a:pt x="9341" y="49416"/>
                </a:cubicBezTo>
                <a:cubicBezTo>
                  <a:pt x="15569" y="51752"/>
                  <a:pt x="23884" y="53283"/>
                  <a:pt x="29297" y="49416"/>
                </a:cubicBezTo>
                <a:cubicBezTo>
                  <a:pt x="34611" y="45620"/>
                  <a:pt x="32820" y="36459"/>
                  <a:pt x="36900" y="31360"/>
                </a:cubicBezTo>
                <a:cubicBezTo>
                  <a:pt x="39974" y="27518"/>
                  <a:pt x="47697" y="27949"/>
                  <a:pt x="49254" y="23282"/>
                </a:cubicBezTo>
                <a:cubicBezTo>
                  <a:pt x="51527" y="16468"/>
                  <a:pt x="48702" y="7830"/>
                  <a:pt x="44027" y="2376"/>
                </a:cubicBezTo>
                <a:cubicBezTo>
                  <a:pt x="41519" y="-550"/>
                  <a:pt x="36477" y="475"/>
                  <a:pt x="32623" y="47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01" name="Google Shape;1101;p60"/>
          <p:cNvSpPr/>
          <p:nvPr/>
        </p:nvSpPr>
        <p:spPr>
          <a:xfrm>
            <a:off x="6479309" y="434276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1102" name="Google Shape;1102;p60"/>
          <p:cNvSpPr/>
          <p:nvPr/>
        </p:nvSpPr>
        <p:spPr>
          <a:xfrm>
            <a:off x="6880260" y="379829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cxnSp>
        <p:nvCxnSpPr>
          <p:cNvPr id="1103" name="Google Shape;1103;p60"/>
          <p:cNvCxnSpPr>
            <a:stCxn id="1101" idx="0"/>
            <a:endCxn id="1102" idx="2"/>
          </p:cNvCxnSpPr>
          <p:nvPr/>
        </p:nvCxnSpPr>
        <p:spPr>
          <a:xfrm flipH="1" rot="10800000">
            <a:off x="6724559" y="4123167"/>
            <a:ext cx="401100" cy="21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60"/>
          <p:cNvCxnSpPr>
            <a:endCxn id="1101" idx="2"/>
          </p:cNvCxnSpPr>
          <p:nvPr/>
        </p:nvCxnSpPr>
        <p:spPr>
          <a:xfrm flipH="1" rot="10800000">
            <a:off x="6300659" y="4667667"/>
            <a:ext cx="4239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60"/>
          <p:cNvCxnSpPr>
            <a:endCxn id="1101" idx="2"/>
          </p:cNvCxnSpPr>
          <p:nvPr/>
        </p:nvCxnSpPr>
        <p:spPr>
          <a:xfrm rot="10800000">
            <a:off x="6724559" y="4667667"/>
            <a:ext cx="4143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60"/>
          <p:cNvCxnSpPr>
            <a:endCxn id="1102" idx="2"/>
          </p:cNvCxnSpPr>
          <p:nvPr/>
        </p:nvCxnSpPr>
        <p:spPr>
          <a:xfrm rot="10800000">
            <a:off x="7125510" y="4123192"/>
            <a:ext cx="46320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7" name="Google Shape;1107;p60"/>
          <p:cNvSpPr/>
          <p:nvPr/>
        </p:nvSpPr>
        <p:spPr>
          <a:xfrm>
            <a:off x="6291696" y="3572950"/>
            <a:ext cx="1251800" cy="1295950"/>
          </a:xfrm>
          <a:custGeom>
            <a:rect b="b" l="l" r="r" t="t"/>
            <a:pathLst>
              <a:path extrusionOk="0" h="51838" w="50072">
                <a:moveTo>
                  <a:pt x="34049" y="0"/>
                </a:moveTo>
                <a:cubicBezTo>
                  <a:pt x="21365" y="1585"/>
                  <a:pt x="7929" y="9948"/>
                  <a:pt x="2214" y="21382"/>
                </a:cubicBezTo>
                <a:cubicBezTo>
                  <a:pt x="-2097" y="30007"/>
                  <a:pt x="313" y="46030"/>
                  <a:pt x="9341" y="49416"/>
                </a:cubicBezTo>
                <a:cubicBezTo>
                  <a:pt x="15569" y="51752"/>
                  <a:pt x="23884" y="53283"/>
                  <a:pt x="29297" y="49416"/>
                </a:cubicBezTo>
                <a:cubicBezTo>
                  <a:pt x="34611" y="45620"/>
                  <a:pt x="32820" y="36459"/>
                  <a:pt x="36900" y="31360"/>
                </a:cubicBezTo>
                <a:cubicBezTo>
                  <a:pt x="39974" y="27518"/>
                  <a:pt x="47697" y="27949"/>
                  <a:pt x="49254" y="23282"/>
                </a:cubicBezTo>
                <a:cubicBezTo>
                  <a:pt x="51527" y="16468"/>
                  <a:pt x="48702" y="7830"/>
                  <a:pt x="44027" y="2376"/>
                </a:cubicBezTo>
                <a:cubicBezTo>
                  <a:pt x="41519" y="-550"/>
                  <a:pt x="36477" y="475"/>
                  <a:pt x="32623" y="47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08" name="Google Shape;1108;p60"/>
          <p:cNvSpPr txBox="1"/>
          <p:nvPr/>
        </p:nvSpPr>
        <p:spPr>
          <a:xfrm>
            <a:off x="249450" y="4615900"/>
            <a:ext cx="5453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For convenience, we’ll mark glue links as “</a:t>
            </a:r>
            <a:r>
              <a:rPr b="1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”.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</a:t>
            </a:r>
            <a:endParaRPr/>
          </a:p>
        </p:txBody>
      </p:sp>
      <p:sp>
        <p:nvSpPr>
          <p:cNvPr id="1114" name="Google Shape;1114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BST with left glue links that represents a 2-3 tree is often called a “Left Leaning Red Black Binary Search Tree” or LLRB.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LLRBs are normal BSTs!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1-1 correspondence between an LLRB and an equivalent 2-3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 is just a convenient fiction. Red links don’t “do” anything special.</a:t>
            </a:r>
            <a:endParaRPr/>
          </a:p>
        </p:txBody>
      </p:sp>
      <p:pic>
        <p:nvPicPr>
          <p:cNvPr id="1115" name="Google Shape;11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" y="2371425"/>
            <a:ext cx="84963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61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7" name="Google Shape;111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00" y="2113150"/>
            <a:ext cx="3682400" cy="1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2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LLRB Properties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23" name="Google Shape;1123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Properties</a:t>
            </a:r>
            <a:endParaRPr/>
          </a:p>
        </p:txBody>
      </p:sp>
      <p:sp>
        <p:nvSpPr>
          <p:cNvPr id="1124" name="Google Shape;1124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Rotation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Left Leaning Red-Black Trees (LLRBs)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Tree Rotation</a:t>
            </a:r>
            <a:endParaRPr/>
          </a:p>
        </p:txBody>
      </p:sp>
      <p:sp>
        <p:nvSpPr>
          <p:cNvPr id="170" name="Google Shape;170;p2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</a:t>
            </a:r>
            <a:endParaRPr/>
          </a:p>
        </p:txBody>
      </p:sp>
      <p:sp>
        <p:nvSpPr>
          <p:cNvPr id="1130" name="Google Shape;1130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LLRB corresponding to the 2-3 tree shown below.</a:t>
            </a:r>
            <a:endParaRPr/>
          </a:p>
        </p:txBody>
      </p:sp>
      <p:sp>
        <p:nvSpPr>
          <p:cNvPr id="1131" name="Google Shape;1131;p63"/>
          <p:cNvSpPr/>
          <p:nvPr/>
        </p:nvSpPr>
        <p:spPr>
          <a:xfrm>
            <a:off x="4747063" y="1881129"/>
            <a:ext cx="5742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y</a:t>
            </a:r>
            <a:endParaRPr sz="1800"/>
          </a:p>
        </p:txBody>
      </p:sp>
      <p:cxnSp>
        <p:nvCxnSpPr>
          <p:cNvPr id="1132" name="Google Shape;1132;p63"/>
          <p:cNvCxnSpPr>
            <a:endCxn id="1131" idx="0"/>
          </p:cNvCxnSpPr>
          <p:nvPr/>
        </p:nvCxnSpPr>
        <p:spPr>
          <a:xfrm>
            <a:off x="4692763" y="1595829"/>
            <a:ext cx="341400" cy="28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63"/>
          <p:cNvSpPr/>
          <p:nvPr/>
        </p:nvSpPr>
        <p:spPr>
          <a:xfrm>
            <a:off x="3653700" y="1881125"/>
            <a:ext cx="5070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</a:t>
            </a:r>
            <a:endParaRPr sz="1800"/>
          </a:p>
        </p:txBody>
      </p:sp>
      <p:cxnSp>
        <p:nvCxnSpPr>
          <p:cNvPr id="1134" name="Google Shape;1134;p63"/>
          <p:cNvCxnSpPr>
            <a:stCxn id="1133" idx="0"/>
          </p:cNvCxnSpPr>
          <p:nvPr/>
        </p:nvCxnSpPr>
        <p:spPr>
          <a:xfrm flipH="1" rot="10800000">
            <a:off x="3907200" y="1595825"/>
            <a:ext cx="2634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63"/>
          <p:cNvSpPr/>
          <p:nvPr/>
        </p:nvSpPr>
        <p:spPr>
          <a:xfrm>
            <a:off x="4280120" y="18811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1136" name="Google Shape;1136;p63"/>
          <p:cNvCxnSpPr>
            <a:stCxn id="1135" idx="0"/>
            <a:endCxn id="1137" idx="2"/>
          </p:cNvCxnSpPr>
          <p:nvPr/>
        </p:nvCxnSpPr>
        <p:spPr>
          <a:xfrm rot="10800000">
            <a:off x="4448870" y="1597333"/>
            <a:ext cx="3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63"/>
          <p:cNvSpPr/>
          <p:nvPr/>
        </p:nvSpPr>
        <p:spPr>
          <a:xfrm>
            <a:off x="4118688" y="1272338"/>
            <a:ext cx="6606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 w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</a:t>
            </a:r>
            <a:endParaRPr/>
          </a:p>
        </p:txBody>
      </p:sp>
      <p:sp>
        <p:nvSpPr>
          <p:cNvPr id="1143" name="Google Shape;1143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LLRB corresponding to the 2-3 tree shown below.</a:t>
            </a:r>
            <a:endParaRPr/>
          </a:p>
        </p:txBody>
      </p:sp>
      <p:sp>
        <p:nvSpPr>
          <p:cNvPr id="1144" name="Google Shape;1144;p64"/>
          <p:cNvSpPr/>
          <p:nvPr/>
        </p:nvSpPr>
        <p:spPr>
          <a:xfrm>
            <a:off x="4747063" y="1881129"/>
            <a:ext cx="5742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y</a:t>
            </a:r>
            <a:endParaRPr sz="1800"/>
          </a:p>
        </p:txBody>
      </p:sp>
      <p:cxnSp>
        <p:nvCxnSpPr>
          <p:cNvPr id="1145" name="Google Shape;1145;p64"/>
          <p:cNvCxnSpPr>
            <a:endCxn id="1144" idx="0"/>
          </p:cNvCxnSpPr>
          <p:nvPr/>
        </p:nvCxnSpPr>
        <p:spPr>
          <a:xfrm>
            <a:off x="4692763" y="1595829"/>
            <a:ext cx="341400" cy="28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6" name="Google Shape;1146;p64"/>
          <p:cNvSpPr/>
          <p:nvPr/>
        </p:nvSpPr>
        <p:spPr>
          <a:xfrm>
            <a:off x="3653700" y="1881125"/>
            <a:ext cx="5070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/>
              <a:t>s</a:t>
            </a:r>
            <a:endParaRPr sz="1800"/>
          </a:p>
        </p:txBody>
      </p:sp>
      <p:cxnSp>
        <p:nvCxnSpPr>
          <p:cNvPr id="1147" name="Google Shape;1147;p64"/>
          <p:cNvCxnSpPr>
            <a:stCxn id="1146" idx="0"/>
          </p:cNvCxnSpPr>
          <p:nvPr/>
        </p:nvCxnSpPr>
        <p:spPr>
          <a:xfrm flipH="1" rot="10800000">
            <a:off x="3907200" y="1595825"/>
            <a:ext cx="2634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64"/>
          <p:cNvSpPr/>
          <p:nvPr/>
        </p:nvSpPr>
        <p:spPr>
          <a:xfrm>
            <a:off x="4280120" y="18811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1149" name="Google Shape;1149;p64"/>
          <p:cNvCxnSpPr>
            <a:stCxn id="1148" idx="0"/>
            <a:endCxn id="1150" idx="2"/>
          </p:cNvCxnSpPr>
          <p:nvPr/>
        </p:nvCxnSpPr>
        <p:spPr>
          <a:xfrm rot="10800000">
            <a:off x="4448870" y="1597333"/>
            <a:ext cx="3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0" name="Google Shape;1150;p64"/>
          <p:cNvSpPr/>
          <p:nvPr/>
        </p:nvSpPr>
        <p:spPr>
          <a:xfrm>
            <a:off x="4118688" y="1272338"/>
            <a:ext cx="6606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 w</a:t>
            </a:r>
            <a:endParaRPr sz="1800"/>
          </a:p>
        </p:txBody>
      </p:sp>
      <p:cxnSp>
        <p:nvCxnSpPr>
          <p:cNvPr id="1151" name="Google Shape;1151;p64"/>
          <p:cNvCxnSpPr>
            <a:stCxn id="1152" idx="2"/>
            <a:endCxn id="1153" idx="0"/>
          </p:cNvCxnSpPr>
          <p:nvPr/>
        </p:nvCxnSpPr>
        <p:spPr>
          <a:xfrm>
            <a:off x="4424195" y="3114133"/>
            <a:ext cx="627900" cy="24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64"/>
          <p:cNvSpPr/>
          <p:nvPr/>
        </p:nvSpPr>
        <p:spPr>
          <a:xfrm>
            <a:off x="3327270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155" name="Google Shape;1155;p64"/>
          <p:cNvCxnSpPr>
            <a:stCxn id="1154" idx="0"/>
            <a:endCxn id="1156" idx="2"/>
          </p:cNvCxnSpPr>
          <p:nvPr/>
        </p:nvCxnSpPr>
        <p:spPr>
          <a:xfrm flipH="1" rot="10800000">
            <a:off x="3496320" y="3680233"/>
            <a:ext cx="3381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7" name="Google Shape;1157;p64"/>
          <p:cNvSpPr/>
          <p:nvPr/>
        </p:nvSpPr>
        <p:spPr>
          <a:xfrm>
            <a:off x="3996895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1158" name="Google Shape;1158;p64"/>
          <p:cNvCxnSpPr>
            <a:stCxn id="1157" idx="0"/>
            <a:endCxn id="1156" idx="2"/>
          </p:cNvCxnSpPr>
          <p:nvPr/>
        </p:nvCxnSpPr>
        <p:spPr>
          <a:xfrm rot="10800000">
            <a:off x="3834445" y="3680233"/>
            <a:ext cx="3315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64"/>
          <p:cNvSpPr/>
          <p:nvPr/>
        </p:nvSpPr>
        <p:spPr>
          <a:xfrm>
            <a:off x="3665370" y="33553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1152" name="Google Shape;1152;p64"/>
          <p:cNvSpPr/>
          <p:nvPr/>
        </p:nvSpPr>
        <p:spPr>
          <a:xfrm>
            <a:off x="4255145" y="27892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  <p:sp>
        <p:nvSpPr>
          <p:cNvPr id="1159" name="Google Shape;1159;p64"/>
          <p:cNvSpPr/>
          <p:nvPr/>
        </p:nvSpPr>
        <p:spPr>
          <a:xfrm>
            <a:off x="4593245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153" name="Google Shape;1153;p64"/>
          <p:cNvSpPr/>
          <p:nvPr/>
        </p:nvSpPr>
        <p:spPr>
          <a:xfrm>
            <a:off x="4883045" y="33553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160" name="Google Shape;1160;p64"/>
          <p:cNvCxnSpPr>
            <a:stCxn id="1159" idx="0"/>
            <a:endCxn id="1153" idx="2"/>
          </p:cNvCxnSpPr>
          <p:nvPr/>
        </p:nvCxnSpPr>
        <p:spPr>
          <a:xfrm flipH="1" rot="10800000">
            <a:off x="4762295" y="3680233"/>
            <a:ext cx="289800" cy="28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64"/>
          <p:cNvCxnSpPr>
            <a:stCxn id="1156" idx="0"/>
            <a:endCxn id="1152" idx="2"/>
          </p:cNvCxnSpPr>
          <p:nvPr/>
        </p:nvCxnSpPr>
        <p:spPr>
          <a:xfrm flipH="1" rot="10800000">
            <a:off x="3834420" y="3114133"/>
            <a:ext cx="589800" cy="24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" name="Google Shape;1162;p64"/>
          <p:cNvSpPr/>
          <p:nvPr/>
        </p:nvSpPr>
        <p:spPr>
          <a:xfrm>
            <a:off x="3008445" y="45175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163" name="Google Shape;1163;p64"/>
          <p:cNvCxnSpPr>
            <a:stCxn id="1154" idx="2"/>
            <a:endCxn id="1162" idx="0"/>
          </p:cNvCxnSpPr>
          <p:nvPr/>
        </p:nvCxnSpPr>
        <p:spPr>
          <a:xfrm flipH="1">
            <a:off x="3177420" y="4288933"/>
            <a:ext cx="318900" cy="22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</a:t>
            </a:r>
            <a:endParaRPr/>
          </a:p>
        </p:txBody>
      </p:sp>
      <p:sp>
        <p:nvSpPr>
          <p:cNvPr id="1169" name="Google Shape;1169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LLRB corresponding to the 2-3 tree shown below.</a:t>
            </a:r>
            <a:endParaRPr/>
          </a:p>
        </p:txBody>
      </p:sp>
      <p:cxnSp>
        <p:nvCxnSpPr>
          <p:cNvPr id="1170" name="Google Shape;1170;p65"/>
          <p:cNvCxnSpPr>
            <a:stCxn id="1171" idx="2"/>
            <a:endCxn id="1172" idx="0"/>
          </p:cNvCxnSpPr>
          <p:nvPr/>
        </p:nvCxnSpPr>
        <p:spPr>
          <a:xfrm>
            <a:off x="4424195" y="3114133"/>
            <a:ext cx="627900" cy="24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65"/>
          <p:cNvSpPr/>
          <p:nvPr/>
        </p:nvSpPr>
        <p:spPr>
          <a:xfrm>
            <a:off x="3327270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174" name="Google Shape;1174;p65"/>
          <p:cNvCxnSpPr>
            <a:stCxn id="1173" idx="0"/>
            <a:endCxn id="1175" idx="2"/>
          </p:cNvCxnSpPr>
          <p:nvPr/>
        </p:nvCxnSpPr>
        <p:spPr>
          <a:xfrm flipH="1" rot="10800000">
            <a:off x="3496320" y="3680233"/>
            <a:ext cx="3381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65"/>
          <p:cNvSpPr/>
          <p:nvPr/>
        </p:nvSpPr>
        <p:spPr>
          <a:xfrm>
            <a:off x="3996895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1177" name="Google Shape;1177;p65"/>
          <p:cNvCxnSpPr>
            <a:stCxn id="1176" idx="0"/>
            <a:endCxn id="1175" idx="2"/>
          </p:cNvCxnSpPr>
          <p:nvPr/>
        </p:nvCxnSpPr>
        <p:spPr>
          <a:xfrm rot="10800000">
            <a:off x="3834445" y="3680233"/>
            <a:ext cx="3315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65"/>
          <p:cNvSpPr/>
          <p:nvPr/>
        </p:nvSpPr>
        <p:spPr>
          <a:xfrm>
            <a:off x="3665370" y="33553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1171" name="Google Shape;1171;p65"/>
          <p:cNvSpPr/>
          <p:nvPr/>
        </p:nvSpPr>
        <p:spPr>
          <a:xfrm>
            <a:off x="4255145" y="27892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  <p:sp>
        <p:nvSpPr>
          <p:cNvPr id="1178" name="Google Shape;1178;p65"/>
          <p:cNvSpPr/>
          <p:nvPr/>
        </p:nvSpPr>
        <p:spPr>
          <a:xfrm>
            <a:off x="4593245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172" name="Google Shape;1172;p65"/>
          <p:cNvSpPr/>
          <p:nvPr/>
        </p:nvSpPr>
        <p:spPr>
          <a:xfrm>
            <a:off x="4883045" y="33553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179" name="Google Shape;1179;p65"/>
          <p:cNvCxnSpPr>
            <a:stCxn id="1178" idx="0"/>
            <a:endCxn id="1172" idx="2"/>
          </p:cNvCxnSpPr>
          <p:nvPr/>
        </p:nvCxnSpPr>
        <p:spPr>
          <a:xfrm flipH="1" rot="10800000">
            <a:off x="4762295" y="3680233"/>
            <a:ext cx="289800" cy="28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65"/>
          <p:cNvCxnSpPr>
            <a:stCxn id="1175" idx="0"/>
            <a:endCxn id="1171" idx="2"/>
          </p:cNvCxnSpPr>
          <p:nvPr/>
        </p:nvCxnSpPr>
        <p:spPr>
          <a:xfrm flipH="1" rot="10800000">
            <a:off x="3834420" y="3114133"/>
            <a:ext cx="589800" cy="24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65"/>
          <p:cNvSpPr/>
          <p:nvPr/>
        </p:nvSpPr>
        <p:spPr>
          <a:xfrm>
            <a:off x="3008445" y="45175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182" name="Google Shape;1182;p65"/>
          <p:cNvCxnSpPr>
            <a:stCxn id="1173" idx="2"/>
            <a:endCxn id="1181" idx="0"/>
          </p:cNvCxnSpPr>
          <p:nvPr/>
        </p:nvCxnSpPr>
        <p:spPr>
          <a:xfrm flipH="1">
            <a:off x="3177420" y="4288933"/>
            <a:ext cx="318900" cy="22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65"/>
          <p:cNvSpPr txBox="1"/>
          <p:nvPr>
            <p:ph idx="1" type="body"/>
          </p:nvPr>
        </p:nvSpPr>
        <p:spPr>
          <a:xfrm>
            <a:off x="197700" y="2237225"/>
            <a:ext cx="84438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Searching an LLRB tree for a key is easy.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it exactly like any BST.</a:t>
            </a:r>
            <a:endParaRPr/>
          </a:p>
        </p:txBody>
      </p:sp>
      <p:sp>
        <p:nvSpPr>
          <p:cNvPr id="1184" name="Google Shape;1184;p65"/>
          <p:cNvSpPr/>
          <p:nvPr/>
        </p:nvSpPr>
        <p:spPr>
          <a:xfrm>
            <a:off x="4747063" y="1881129"/>
            <a:ext cx="5742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y</a:t>
            </a:r>
            <a:endParaRPr sz="1800"/>
          </a:p>
        </p:txBody>
      </p:sp>
      <p:cxnSp>
        <p:nvCxnSpPr>
          <p:cNvPr id="1185" name="Google Shape;1185;p65"/>
          <p:cNvCxnSpPr>
            <a:endCxn id="1184" idx="0"/>
          </p:cNvCxnSpPr>
          <p:nvPr/>
        </p:nvCxnSpPr>
        <p:spPr>
          <a:xfrm>
            <a:off x="4692763" y="1595829"/>
            <a:ext cx="341400" cy="28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65"/>
          <p:cNvSpPr/>
          <p:nvPr/>
        </p:nvSpPr>
        <p:spPr>
          <a:xfrm>
            <a:off x="3653700" y="1881125"/>
            <a:ext cx="5070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</a:t>
            </a:r>
            <a:endParaRPr sz="1800"/>
          </a:p>
        </p:txBody>
      </p:sp>
      <p:cxnSp>
        <p:nvCxnSpPr>
          <p:cNvPr id="1187" name="Google Shape;1187;p65"/>
          <p:cNvCxnSpPr>
            <a:stCxn id="1186" idx="0"/>
          </p:cNvCxnSpPr>
          <p:nvPr/>
        </p:nvCxnSpPr>
        <p:spPr>
          <a:xfrm flipH="1" rot="10800000">
            <a:off x="3907200" y="1595825"/>
            <a:ext cx="2634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65"/>
          <p:cNvSpPr/>
          <p:nvPr/>
        </p:nvSpPr>
        <p:spPr>
          <a:xfrm>
            <a:off x="4280120" y="18811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1189" name="Google Shape;1189;p65"/>
          <p:cNvCxnSpPr>
            <a:stCxn id="1188" idx="0"/>
            <a:endCxn id="1190" idx="2"/>
          </p:cNvCxnSpPr>
          <p:nvPr/>
        </p:nvCxnSpPr>
        <p:spPr>
          <a:xfrm rot="10800000">
            <a:off x="4448870" y="1597333"/>
            <a:ext cx="3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65"/>
          <p:cNvSpPr/>
          <p:nvPr/>
        </p:nvSpPr>
        <p:spPr>
          <a:xfrm>
            <a:off x="4118688" y="1272338"/>
            <a:ext cx="6606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 w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Problem #1: </a:t>
            </a:r>
            <a:r>
              <a:rPr lang="en"/>
              <a:t>yellkey.com</a:t>
            </a:r>
            <a:r>
              <a:rPr lang="en">
                <a:solidFill>
                  <a:srgbClr val="38761D"/>
                </a:solidFill>
              </a:rPr>
              <a:t>/view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96" name="Google Shape;1196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of these are valid LLRBs, i.e. have a 1-1 correspondence with                  a valid 2-3 tree?</a:t>
            </a:r>
            <a:endParaRPr/>
          </a:p>
        </p:txBody>
      </p:sp>
      <p:sp>
        <p:nvSpPr>
          <p:cNvPr id="1197" name="Google Shape;1197;p66"/>
          <p:cNvSpPr/>
          <p:nvPr/>
        </p:nvSpPr>
        <p:spPr>
          <a:xfrm>
            <a:off x="3398725" y="13935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198" name="Google Shape;1198;p66"/>
          <p:cNvSpPr/>
          <p:nvPr/>
        </p:nvSpPr>
        <p:spPr>
          <a:xfrm>
            <a:off x="2909875" y="19690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99" name="Google Shape;1199;p66"/>
          <p:cNvSpPr/>
          <p:nvPr/>
        </p:nvSpPr>
        <p:spPr>
          <a:xfrm>
            <a:off x="3887575" y="19690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00" name="Google Shape;1200;p66"/>
          <p:cNvCxnSpPr>
            <a:stCxn id="1198" idx="0"/>
            <a:endCxn id="1197" idx="2"/>
          </p:cNvCxnSpPr>
          <p:nvPr/>
        </p:nvCxnSpPr>
        <p:spPr>
          <a:xfrm flipH="1" rot="10800000">
            <a:off x="3127675" y="16822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66"/>
          <p:cNvCxnSpPr>
            <a:stCxn id="1199" idx="0"/>
            <a:endCxn id="1197" idx="2"/>
          </p:cNvCxnSpPr>
          <p:nvPr/>
        </p:nvCxnSpPr>
        <p:spPr>
          <a:xfrm rot="10800000">
            <a:off x="3616375" y="16822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66"/>
          <p:cNvSpPr/>
          <p:nvPr/>
        </p:nvSpPr>
        <p:spPr>
          <a:xfrm>
            <a:off x="2599533" y="251977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203" name="Google Shape;1203;p66"/>
          <p:cNvCxnSpPr>
            <a:stCxn id="1198" idx="2"/>
            <a:endCxn id="1202" idx="0"/>
          </p:cNvCxnSpPr>
          <p:nvPr/>
        </p:nvCxnSpPr>
        <p:spPr>
          <a:xfrm flipH="1">
            <a:off x="2817475" y="2257612"/>
            <a:ext cx="310200" cy="26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66"/>
          <p:cNvSpPr/>
          <p:nvPr/>
        </p:nvSpPr>
        <p:spPr>
          <a:xfrm>
            <a:off x="3197383" y="25197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205" name="Google Shape;1205;p66"/>
          <p:cNvCxnSpPr>
            <a:stCxn id="1198" idx="2"/>
            <a:endCxn id="1204" idx="0"/>
          </p:cNvCxnSpPr>
          <p:nvPr/>
        </p:nvCxnSpPr>
        <p:spPr>
          <a:xfrm>
            <a:off x="3127675" y="22576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6" name="Google Shape;1206;p66"/>
          <p:cNvSpPr/>
          <p:nvPr/>
        </p:nvSpPr>
        <p:spPr>
          <a:xfrm>
            <a:off x="5471975" y="13811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07" name="Google Shape;1207;p66"/>
          <p:cNvSpPr/>
          <p:nvPr/>
        </p:nvSpPr>
        <p:spPr>
          <a:xfrm>
            <a:off x="498312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08" name="Google Shape;1208;p66"/>
          <p:cNvSpPr/>
          <p:nvPr/>
        </p:nvSpPr>
        <p:spPr>
          <a:xfrm>
            <a:off x="596082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09" name="Google Shape;1209;p66"/>
          <p:cNvCxnSpPr>
            <a:stCxn id="1207" idx="0"/>
            <a:endCxn id="1206" idx="2"/>
          </p:cNvCxnSpPr>
          <p:nvPr/>
        </p:nvCxnSpPr>
        <p:spPr>
          <a:xfrm flipH="1" rot="10800000">
            <a:off x="520092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66"/>
          <p:cNvCxnSpPr>
            <a:stCxn id="1208" idx="0"/>
            <a:endCxn id="1206" idx="2"/>
          </p:cNvCxnSpPr>
          <p:nvPr/>
        </p:nvCxnSpPr>
        <p:spPr>
          <a:xfrm rot="10800000">
            <a:off x="568962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Google Shape;1211;p66"/>
          <p:cNvSpPr/>
          <p:nvPr/>
        </p:nvSpPr>
        <p:spPr>
          <a:xfrm>
            <a:off x="4672783" y="25074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212" name="Google Shape;1212;p66"/>
          <p:cNvCxnSpPr>
            <a:stCxn id="1207" idx="2"/>
            <a:endCxn id="1211" idx="0"/>
          </p:cNvCxnSpPr>
          <p:nvPr/>
        </p:nvCxnSpPr>
        <p:spPr>
          <a:xfrm flipH="1">
            <a:off x="4890725" y="22452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3" name="Google Shape;1213;p66"/>
          <p:cNvSpPr/>
          <p:nvPr/>
        </p:nvSpPr>
        <p:spPr>
          <a:xfrm>
            <a:off x="5270633" y="25074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214" name="Google Shape;1214;p66"/>
          <p:cNvCxnSpPr>
            <a:stCxn id="1207" idx="2"/>
            <a:endCxn id="1213" idx="0"/>
          </p:cNvCxnSpPr>
          <p:nvPr/>
        </p:nvCxnSpPr>
        <p:spPr>
          <a:xfrm>
            <a:off x="5200925" y="22452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5" name="Google Shape;1215;p66"/>
          <p:cNvSpPr/>
          <p:nvPr/>
        </p:nvSpPr>
        <p:spPr>
          <a:xfrm>
            <a:off x="7737725" y="13811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16" name="Google Shape;1216;p66"/>
          <p:cNvSpPr/>
          <p:nvPr/>
        </p:nvSpPr>
        <p:spPr>
          <a:xfrm>
            <a:off x="724887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17" name="Google Shape;1217;p66"/>
          <p:cNvSpPr/>
          <p:nvPr/>
        </p:nvSpPr>
        <p:spPr>
          <a:xfrm>
            <a:off x="822657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18" name="Google Shape;1218;p66"/>
          <p:cNvCxnSpPr>
            <a:stCxn id="1216" idx="0"/>
            <a:endCxn id="1215" idx="2"/>
          </p:cNvCxnSpPr>
          <p:nvPr/>
        </p:nvCxnSpPr>
        <p:spPr>
          <a:xfrm flipH="1" rot="10800000">
            <a:off x="7466675" y="1669862"/>
            <a:ext cx="489000" cy="28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66"/>
          <p:cNvCxnSpPr>
            <a:stCxn id="1217" idx="0"/>
            <a:endCxn id="1215" idx="2"/>
          </p:cNvCxnSpPr>
          <p:nvPr/>
        </p:nvCxnSpPr>
        <p:spPr>
          <a:xfrm rot="10800000">
            <a:off x="795537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66"/>
          <p:cNvSpPr/>
          <p:nvPr/>
        </p:nvSpPr>
        <p:spPr>
          <a:xfrm>
            <a:off x="6938533" y="25074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221" name="Google Shape;1221;p66"/>
          <p:cNvCxnSpPr>
            <a:stCxn id="1216" idx="2"/>
            <a:endCxn id="1220" idx="0"/>
          </p:cNvCxnSpPr>
          <p:nvPr/>
        </p:nvCxnSpPr>
        <p:spPr>
          <a:xfrm flipH="1">
            <a:off x="7156475" y="22452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2" name="Google Shape;1222;p66"/>
          <p:cNvSpPr/>
          <p:nvPr/>
        </p:nvSpPr>
        <p:spPr>
          <a:xfrm>
            <a:off x="7536383" y="25074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223" name="Google Shape;1223;p66"/>
          <p:cNvCxnSpPr>
            <a:stCxn id="1216" idx="2"/>
            <a:endCxn id="1222" idx="0"/>
          </p:cNvCxnSpPr>
          <p:nvPr/>
        </p:nvCxnSpPr>
        <p:spPr>
          <a:xfrm>
            <a:off x="7466675" y="22452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66"/>
          <p:cNvSpPr/>
          <p:nvPr/>
        </p:nvSpPr>
        <p:spPr>
          <a:xfrm>
            <a:off x="1249275" y="13811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25" name="Google Shape;1225;p66"/>
          <p:cNvSpPr/>
          <p:nvPr/>
        </p:nvSpPr>
        <p:spPr>
          <a:xfrm>
            <a:off x="760425" y="19566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226" name="Google Shape;1226;p66"/>
          <p:cNvSpPr/>
          <p:nvPr/>
        </p:nvSpPr>
        <p:spPr>
          <a:xfrm>
            <a:off x="1738125" y="19566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27" name="Google Shape;1227;p66"/>
          <p:cNvCxnSpPr>
            <a:stCxn id="1225" idx="0"/>
            <a:endCxn id="1224" idx="2"/>
          </p:cNvCxnSpPr>
          <p:nvPr/>
        </p:nvCxnSpPr>
        <p:spPr>
          <a:xfrm flipH="1" rot="10800000">
            <a:off x="978225" y="16698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66"/>
          <p:cNvCxnSpPr>
            <a:stCxn id="1226" idx="0"/>
            <a:endCxn id="1224" idx="2"/>
          </p:cNvCxnSpPr>
          <p:nvPr/>
        </p:nvCxnSpPr>
        <p:spPr>
          <a:xfrm rot="10800000">
            <a:off x="1466925" y="16698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9" name="Google Shape;1229;p66"/>
          <p:cNvSpPr/>
          <p:nvPr/>
        </p:nvSpPr>
        <p:spPr>
          <a:xfrm>
            <a:off x="221483" y="281220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230" name="Google Shape;1230;p66"/>
          <p:cNvCxnSpPr>
            <a:stCxn id="1231" idx="2"/>
            <a:endCxn id="1229" idx="0"/>
          </p:cNvCxnSpPr>
          <p:nvPr/>
        </p:nvCxnSpPr>
        <p:spPr>
          <a:xfrm flipH="1">
            <a:off x="439383" y="2664933"/>
            <a:ext cx="257700" cy="14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66"/>
          <p:cNvSpPr/>
          <p:nvPr/>
        </p:nvSpPr>
        <p:spPr>
          <a:xfrm>
            <a:off x="479283" y="23763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1232" name="Google Shape;1232;p66"/>
          <p:cNvCxnSpPr>
            <a:stCxn id="1225" idx="2"/>
            <a:endCxn id="1231" idx="0"/>
          </p:cNvCxnSpPr>
          <p:nvPr/>
        </p:nvCxnSpPr>
        <p:spPr>
          <a:xfrm flipH="1">
            <a:off x="697125" y="2245250"/>
            <a:ext cx="281100" cy="1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Problem #1: yellkey.com</a:t>
            </a:r>
            <a:r>
              <a:rPr lang="en">
                <a:solidFill>
                  <a:srgbClr val="38761D"/>
                </a:solidFill>
              </a:rPr>
              <a:t>/view</a:t>
            </a:r>
            <a:endParaRPr/>
          </a:p>
        </p:txBody>
      </p:sp>
      <p:sp>
        <p:nvSpPr>
          <p:cNvPr id="1238" name="Google Shape;1238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these are valid LLRBs, i.e. have a 1-1 correspondence with                  a valid 2-3 tree?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9" name="Google Shape;1239;p67"/>
          <p:cNvSpPr/>
          <p:nvPr/>
        </p:nvSpPr>
        <p:spPr>
          <a:xfrm>
            <a:off x="1249275" y="13811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40" name="Google Shape;1240;p67"/>
          <p:cNvSpPr/>
          <p:nvPr/>
        </p:nvSpPr>
        <p:spPr>
          <a:xfrm>
            <a:off x="760425" y="19566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241" name="Google Shape;1241;p67"/>
          <p:cNvSpPr/>
          <p:nvPr/>
        </p:nvSpPr>
        <p:spPr>
          <a:xfrm>
            <a:off x="1738125" y="19566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42" name="Google Shape;1242;p67"/>
          <p:cNvCxnSpPr>
            <a:stCxn id="1240" idx="0"/>
            <a:endCxn id="1239" idx="2"/>
          </p:cNvCxnSpPr>
          <p:nvPr/>
        </p:nvCxnSpPr>
        <p:spPr>
          <a:xfrm flipH="1" rot="10800000">
            <a:off x="978225" y="16698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67"/>
          <p:cNvCxnSpPr>
            <a:stCxn id="1241" idx="0"/>
            <a:endCxn id="1239" idx="2"/>
          </p:cNvCxnSpPr>
          <p:nvPr/>
        </p:nvCxnSpPr>
        <p:spPr>
          <a:xfrm rot="10800000">
            <a:off x="1466925" y="16698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67"/>
          <p:cNvSpPr/>
          <p:nvPr/>
        </p:nvSpPr>
        <p:spPr>
          <a:xfrm>
            <a:off x="221483" y="281220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245" name="Google Shape;1245;p67"/>
          <p:cNvCxnSpPr>
            <a:stCxn id="1246" idx="2"/>
            <a:endCxn id="1244" idx="0"/>
          </p:cNvCxnSpPr>
          <p:nvPr/>
        </p:nvCxnSpPr>
        <p:spPr>
          <a:xfrm flipH="1">
            <a:off x="439383" y="2664933"/>
            <a:ext cx="257700" cy="14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p67"/>
          <p:cNvSpPr/>
          <p:nvPr/>
        </p:nvSpPr>
        <p:spPr>
          <a:xfrm>
            <a:off x="479283" y="23763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1247" name="Google Shape;1247;p67"/>
          <p:cNvCxnSpPr>
            <a:stCxn id="1240" idx="2"/>
            <a:endCxn id="1246" idx="0"/>
          </p:cNvCxnSpPr>
          <p:nvPr/>
        </p:nvCxnSpPr>
        <p:spPr>
          <a:xfrm flipH="1">
            <a:off x="697125" y="2245250"/>
            <a:ext cx="281100" cy="1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8" name="Google Shape;1248;p67"/>
          <p:cNvSpPr/>
          <p:nvPr/>
        </p:nvSpPr>
        <p:spPr>
          <a:xfrm>
            <a:off x="3398725" y="13935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49" name="Google Shape;1249;p67"/>
          <p:cNvSpPr/>
          <p:nvPr/>
        </p:nvSpPr>
        <p:spPr>
          <a:xfrm>
            <a:off x="2909875" y="19690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50" name="Google Shape;1250;p67"/>
          <p:cNvSpPr/>
          <p:nvPr/>
        </p:nvSpPr>
        <p:spPr>
          <a:xfrm>
            <a:off x="3887575" y="19690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51" name="Google Shape;1251;p67"/>
          <p:cNvCxnSpPr>
            <a:stCxn id="1249" idx="0"/>
            <a:endCxn id="1248" idx="2"/>
          </p:cNvCxnSpPr>
          <p:nvPr/>
        </p:nvCxnSpPr>
        <p:spPr>
          <a:xfrm flipH="1" rot="10800000">
            <a:off x="3127675" y="16822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67"/>
          <p:cNvCxnSpPr>
            <a:stCxn id="1250" idx="0"/>
            <a:endCxn id="1248" idx="2"/>
          </p:cNvCxnSpPr>
          <p:nvPr/>
        </p:nvCxnSpPr>
        <p:spPr>
          <a:xfrm rot="10800000">
            <a:off x="3616375" y="16822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3" name="Google Shape;1253;p67"/>
          <p:cNvSpPr/>
          <p:nvPr/>
        </p:nvSpPr>
        <p:spPr>
          <a:xfrm>
            <a:off x="2599533" y="251977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254" name="Google Shape;1254;p67"/>
          <p:cNvCxnSpPr>
            <a:stCxn id="1249" idx="2"/>
            <a:endCxn id="1253" idx="0"/>
          </p:cNvCxnSpPr>
          <p:nvPr/>
        </p:nvCxnSpPr>
        <p:spPr>
          <a:xfrm flipH="1">
            <a:off x="2817475" y="2257612"/>
            <a:ext cx="310200" cy="26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67"/>
          <p:cNvSpPr/>
          <p:nvPr/>
        </p:nvSpPr>
        <p:spPr>
          <a:xfrm>
            <a:off x="3197383" y="25197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256" name="Google Shape;1256;p67"/>
          <p:cNvCxnSpPr>
            <a:stCxn id="1249" idx="2"/>
            <a:endCxn id="1255" idx="0"/>
          </p:cNvCxnSpPr>
          <p:nvPr/>
        </p:nvCxnSpPr>
        <p:spPr>
          <a:xfrm>
            <a:off x="3127675" y="22576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7" name="Google Shape;1257;p67"/>
          <p:cNvSpPr/>
          <p:nvPr/>
        </p:nvSpPr>
        <p:spPr>
          <a:xfrm>
            <a:off x="5471975" y="13811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58" name="Google Shape;1258;p67"/>
          <p:cNvSpPr/>
          <p:nvPr/>
        </p:nvSpPr>
        <p:spPr>
          <a:xfrm>
            <a:off x="498312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59" name="Google Shape;1259;p67"/>
          <p:cNvSpPr/>
          <p:nvPr/>
        </p:nvSpPr>
        <p:spPr>
          <a:xfrm>
            <a:off x="596082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60" name="Google Shape;1260;p67"/>
          <p:cNvCxnSpPr>
            <a:stCxn id="1258" idx="0"/>
            <a:endCxn id="1257" idx="2"/>
          </p:cNvCxnSpPr>
          <p:nvPr/>
        </p:nvCxnSpPr>
        <p:spPr>
          <a:xfrm flipH="1" rot="10800000">
            <a:off x="520092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67"/>
          <p:cNvCxnSpPr>
            <a:stCxn id="1259" idx="0"/>
            <a:endCxn id="1257" idx="2"/>
          </p:cNvCxnSpPr>
          <p:nvPr/>
        </p:nvCxnSpPr>
        <p:spPr>
          <a:xfrm rot="10800000">
            <a:off x="568962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2" name="Google Shape;1262;p67"/>
          <p:cNvSpPr/>
          <p:nvPr/>
        </p:nvSpPr>
        <p:spPr>
          <a:xfrm>
            <a:off x="4672783" y="25074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263" name="Google Shape;1263;p67"/>
          <p:cNvCxnSpPr>
            <a:stCxn id="1258" idx="2"/>
            <a:endCxn id="1262" idx="0"/>
          </p:cNvCxnSpPr>
          <p:nvPr/>
        </p:nvCxnSpPr>
        <p:spPr>
          <a:xfrm flipH="1">
            <a:off x="4890725" y="22452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67"/>
          <p:cNvSpPr/>
          <p:nvPr/>
        </p:nvSpPr>
        <p:spPr>
          <a:xfrm>
            <a:off x="5270633" y="25074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265" name="Google Shape;1265;p67"/>
          <p:cNvCxnSpPr>
            <a:stCxn id="1258" idx="2"/>
            <a:endCxn id="1264" idx="0"/>
          </p:cNvCxnSpPr>
          <p:nvPr/>
        </p:nvCxnSpPr>
        <p:spPr>
          <a:xfrm>
            <a:off x="5200925" y="22452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6" name="Google Shape;1266;p67"/>
          <p:cNvSpPr/>
          <p:nvPr/>
        </p:nvSpPr>
        <p:spPr>
          <a:xfrm>
            <a:off x="7737725" y="13811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67" name="Google Shape;1267;p67"/>
          <p:cNvSpPr/>
          <p:nvPr/>
        </p:nvSpPr>
        <p:spPr>
          <a:xfrm>
            <a:off x="724887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68" name="Google Shape;1268;p67"/>
          <p:cNvSpPr/>
          <p:nvPr/>
        </p:nvSpPr>
        <p:spPr>
          <a:xfrm>
            <a:off x="822657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69" name="Google Shape;1269;p67"/>
          <p:cNvCxnSpPr>
            <a:stCxn id="1267" idx="0"/>
            <a:endCxn id="1266" idx="2"/>
          </p:cNvCxnSpPr>
          <p:nvPr/>
        </p:nvCxnSpPr>
        <p:spPr>
          <a:xfrm flipH="1" rot="10800000">
            <a:off x="7466675" y="1669862"/>
            <a:ext cx="489000" cy="28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67"/>
          <p:cNvCxnSpPr>
            <a:stCxn id="1268" idx="0"/>
            <a:endCxn id="1266" idx="2"/>
          </p:cNvCxnSpPr>
          <p:nvPr/>
        </p:nvCxnSpPr>
        <p:spPr>
          <a:xfrm rot="10800000">
            <a:off x="795537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1" name="Google Shape;1271;p67"/>
          <p:cNvSpPr/>
          <p:nvPr/>
        </p:nvSpPr>
        <p:spPr>
          <a:xfrm>
            <a:off x="6938533" y="25074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272" name="Google Shape;1272;p67"/>
          <p:cNvCxnSpPr>
            <a:stCxn id="1267" idx="2"/>
            <a:endCxn id="1271" idx="0"/>
          </p:cNvCxnSpPr>
          <p:nvPr/>
        </p:nvCxnSpPr>
        <p:spPr>
          <a:xfrm flipH="1">
            <a:off x="7156475" y="22452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3" name="Google Shape;1273;p67"/>
          <p:cNvSpPr/>
          <p:nvPr/>
        </p:nvSpPr>
        <p:spPr>
          <a:xfrm>
            <a:off x="7536383" y="25074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274" name="Google Shape;1274;p67"/>
          <p:cNvCxnSpPr>
            <a:stCxn id="1267" idx="2"/>
            <a:endCxn id="1273" idx="0"/>
          </p:cNvCxnSpPr>
          <p:nvPr/>
        </p:nvCxnSpPr>
        <p:spPr>
          <a:xfrm>
            <a:off x="7466675" y="22452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5" name="Google Shape;1275;p67"/>
          <p:cNvSpPr/>
          <p:nvPr/>
        </p:nvSpPr>
        <p:spPr>
          <a:xfrm>
            <a:off x="1249275" y="40208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76" name="Google Shape;1276;p67"/>
          <p:cNvSpPr/>
          <p:nvPr/>
        </p:nvSpPr>
        <p:spPr>
          <a:xfrm>
            <a:off x="450075" y="4571583"/>
            <a:ext cx="890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/>
              <a:t>B C</a:t>
            </a:r>
            <a:endParaRPr sz="1800"/>
          </a:p>
        </p:txBody>
      </p:sp>
      <p:sp>
        <p:nvSpPr>
          <p:cNvPr id="1277" name="Google Shape;1277;p67"/>
          <p:cNvSpPr/>
          <p:nvPr/>
        </p:nvSpPr>
        <p:spPr>
          <a:xfrm>
            <a:off x="1738125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78" name="Google Shape;1278;p67"/>
          <p:cNvCxnSpPr>
            <a:stCxn id="1276" idx="0"/>
            <a:endCxn id="1275" idx="2"/>
          </p:cNvCxnSpPr>
          <p:nvPr/>
        </p:nvCxnSpPr>
        <p:spPr>
          <a:xfrm flipH="1" rot="10800000">
            <a:off x="895425" y="4309383"/>
            <a:ext cx="5718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67"/>
          <p:cNvCxnSpPr>
            <a:stCxn id="1277" idx="0"/>
            <a:endCxn id="1275" idx="2"/>
          </p:cNvCxnSpPr>
          <p:nvPr/>
        </p:nvCxnSpPr>
        <p:spPr>
          <a:xfrm rot="10800000">
            <a:off x="1466925" y="4309383"/>
            <a:ext cx="4890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67"/>
          <p:cNvSpPr/>
          <p:nvPr/>
        </p:nvSpPr>
        <p:spPr>
          <a:xfrm>
            <a:off x="3464275" y="34453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81" name="Google Shape;1281;p67"/>
          <p:cNvSpPr/>
          <p:nvPr/>
        </p:nvSpPr>
        <p:spPr>
          <a:xfrm>
            <a:off x="2665075" y="4020812"/>
            <a:ext cx="750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B</a:t>
            </a:r>
            <a:endParaRPr sz="1800"/>
          </a:p>
        </p:txBody>
      </p:sp>
      <p:sp>
        <p:nvSpPr>
          <p:cNvPr id="1282" name="Google Shape;1282;p67"/>
          <p:cNvSpPr/>
          <p:nvPr/>
        </p:nvSpPr>
        <p:spPr>
          <a:xfrm>
            <a:off x="3953125" y="40208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83" name="Google Shape;1283;p67"/>
          <p:cNvCxnSpPr>
            <a:stCxn id="1281" idx="0"/>
            <a:endCxn id="1280" idx="2"/>
          </p:cNvCxnSpPr>
          <p:nvPr/>
        </p:nvCxnSpPr>
        <p:spPr>
          <a:xfrm flipH="1" rot="10800000">
            <a:off x="3040525" y="3734012"/>
            <a:ext cx="6417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67"/>
          <p:cNvCxnSpPr>
            <a:stCxn id="1282" idx="0"/>
            <a:endCxn id="1280" idx="2"/>
          </p:cNvCxnSpPr>
          <p:nvPr/>
        </p:nvCxnSpPr>
        <p:spPr>
          <a:xfrm rot="10800000">
            <a:off x="3681925" y="37340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p67"/>
          <p:cNvSpPr/>
          <p:nvPr/>
        </p:nvSpPr>
        <p:spPr>
          <a:xfrm>
            <a:off x="3094896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286" name="Google Shape;1286;p67"/>
          <p:cNvCxnSpPr>
            <a:stCxn id="1281" idx="2"/>
            <a:endCxn id="1285" idx="0"/>
          </p:cNvCxnSpPr>
          <p:nvPr/>
        </p:nvCxnSpPr>
        <p:spPr>
          <a:xfrm>
            <a:off x="3040525" y="4309412"/>
            <a:ext cx="2721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67"/>
          <p:cNvSpPr/>
          <p:nvPr/>
        </p:nvSpPr>
        <p:spPr>
          <a:xfrm>
            <a:off x="5527975" y="34453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88" name="Google Shape;1288;p67"/>
          <p:cNvSpPr/>
          <p:nvPr/>
        </p:nvSpPr>
        <p:spPr>
          <a:xfrm>
            <a:off x="5039125" y="40208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89" name="Google Shape;1289;p67"/>
          <p:cNvSpPr/>
          <p:nvPr/>
        </p:nvSpPr>
        <p:spPr>
          <a:xfrm>
            <a:off x="6016825" y="40208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90" name="Google Shape;1290;p67"/>
          <p:cNvCxnSpPr>
            <a:stCxn id="1288" idx="0"/>
            <a:endCxn id="1287" idx="2"/>
          </p:cNvCxnSpPr>
          <p:nvPr/>
        </p:nvCxnSpPr>
        <p:spPr>
          <a:xfrm flipH="1" rot="10800000">
            <a:off x="5256925" y="37340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67"/>
          <p:cNvCxnSpPr>
            <a:stCxn id="1289" idx="0"/>
            <a:endCxn id="1287" idx="2"/>
          </p:cNvCxnSpPr>
          <p:nvPr/>
        </p:nvCxnSpPr>
        <p:spPr>
          <a:xfrm rot="10800000">
            <a:off x="5745625" y="37340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2" name="Google Shape;1292;p67"/>
          <p:cNvSpPr/>
          <p:nvPr/>
        </p:nvSpPr>
        <p:spPr>
          <a:xfrm>
            <a:off x="4728783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293" name="Google Shape;1293;p67"/>
          <p:cNvCxnSpPr>
            <a:stCxn id="1288" idx="2"/>
            <a:endCxn id="1292" idx="0"/>
          </p:cNvCxnSpPr>
          <p:nvPr/>
        </p:nvCxnSpPr>
        <p:spPr>
          <a:xfrm flipH="1">
            <a:off x="4946725" y="430941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67"/>
          <p:cNvSpPr/>
          <p:nvPr/>
        </p:nvSpPr>
        <p:spPr>
          <a:xfrm>
            <a:off x="5326633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295" name="Google Shape;1295;p67"/>
          <p:cNvCxnSpPr>
            <a:stCxn id="1288" idx="2"/>
            <a:endCxn id="1294" idx="0"/>
          </p:cNvCxnSpPr>
          <p:nvPr/>
        </p:nvCxnSpPr>
        <p:spPr>
          <a:xfrm>
            <a:off x="5256925" y="43094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67"/>
          <p:cNvSpPr/>
          <p:nvPr/>
        </p:nvSpPr>
        <p:spPr>
          <a:xfrm>
            <a:off x="7433325" y="4020812"/>
            <a:ext cx="641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</a:t>
            </a:r>
            <a:r>
              <a:rPr lang="en" sz="1800"/>
              <a:t>G</a:t>
            </a:r>
            <a:endParaRPr sz="1800"/>
          </a:p>
        </p:txBody>
      </p:sp>
      <p:sp>
        <p:nvSpPr>
          <p:cNvPr id="1297" name="Google Shape;1297;p67"/>
          <p:cNvSpPr/>
          <p:nvPr/>
        </p:nvSpPr>
        <p:spPr>
          <a:xfrm>
            <a:off x="8212975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298" name="Google Shape;1298;p67"/>
          <p:cNvCxnSpPr>
            <a:stCxn id="1297" idx="0"/>
            <a:endCxn id="1296" idx="2"/>
          </p:cNvCxnSpPr>
          <p:nvPr/>
        </p:nvCxnSpPr>
        <p:spPr>
          <a:xfrm rot="10800000">
            <a:off x="7754275" y="4309383"/>
            <a:ext cx="6765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9" name="Google Shape;1299;p67"/>
          <p:cNvSpPr/>
          <p:nvPr/>
        </p:nvSpPr>
        <p:spPr>
          <a:xfrm>
            <a:off x="6924933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300" name="Google Shape;1300;p67"/>
          <p:cNvCxnSpPr>
            <a:stCxn id="1296" idx="2"/>
            <a:endCxn id="1299" idx="0"/>
          </p:cNvCxnSpPr>
          <p:nvPr/>
        </p:nvCxnSpPr>
        <p:spPr>
          <a:xfrm flipH="1">
            <a:off x="7142775" y="4309412"/>
            <a:ext cx="611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1" name="Google Shape;1301;p67"/>
          <p:cNvSpPr/>
          <p:nvPr/>
        </p:nvSpPr>
        <p:spPr>
          <a:xfrm>
            <a:off x="7536375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302" name="Google Shape;1302;p67"/>
          <p:cNvCxnSpPr>
            <a:stCxn id="1301" idx="0"/>
            <a:endCxn id="1296" idx="2"/>
          </p:cNvCxnSpPr>
          <p:nvPr/>
        </p:nvCxnSpPr>
        <p:spPr>
          <a:xfrm rot="10800000">
            <a:off x="7754175" y="4309383"/>
            <a:ext cx="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67"/>
          <p:cNvCxnSpPr/>
          <p:nvPr/>
        </p:nvCxnSpPr>
        <p:spPr>
          <a:xfrm>
            <a:off x="8300" y="3157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04" name="Google Shape;1304;p67"/>
          <p:cNvSpPr txBox="1"/>
          <p:nvPr/>
        </p:nvSpPr>
        <p:spPr>
          <a:xfrm>
            <a:off x="70100" y="3113300"/>
            <a:ext cx="3057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2-3</a:t>
            </a:r>
            <a:endParaRPr/>
          </a:p>
        </p:txBody>
      </p:sp>
      <p:sp>
        <p:nvSpPr>
          <p:cNvPr id="1305" name="Google Shape;1305;p67"/>
          <p:cNvSpPr txBox="1"/>
          <p:nvPr/>
        </p:nvSpPr>
        <p:spPr>
          <a:xfrm>
            <a:off x="403076" y="4821950"/>
            <a:ext cx="2226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Invalid, has 4 node.</a:t>
            </a:r>
            <a:endParaRPr/>
          </a:p>
        </p:txBody>
      </p:sp>
      <p:sp>
        <p:nvSpPr>
          <p:cNvPr id="1306" name="Google Shape;1306;p67"/>
          <p:cNvSpPr txBox="1"/>
          <p:nvPr/>
        </p:nvSpPr>
        <p:spPr>
          <a:xfrm>
            <a:off x="2665076" y="4819113"/>
            <a:ext cx="2226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Invalid, not balanced.</a:t>
            </a:r>
            <a:endParaRPr/>
          </a:p>
        </p:txBody>
      </p:sp>
      <p:sp>
        <p:nvSpPr>
          <p:cNvPr id="1307" name="Google Shape;1307;p67"/>
          <p:cNvSpPr txBox="1"/>
          <p:nvPr/>
        </p:nvSpPr>
        <p:spPr>
          <a:xfrm>
            <a:off x="4632326" y="4816376"/>
            <a:ext cx="2226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Invalid, not balanced.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LLRB Problem #2: yellkey.com</a:t>
            </a:r>
            <a:r>
              <a:rPr lang="en">
                <a:solidFill>
                  <a:srgbClr val="38761D"/>
                </a:solidFill>
              </a:rPr>
              <a:t>/chair</a:t>
            </a:r>
            <a:endParaRPr/>
          </a:p>
        </p:txBody>
      </p:sp>
      <p:sp>
        <p:nvSpPr>
          <p:cNvPr id="1313" name="Google Shape;1313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tall is the corresponding LLRB for the 2-3 tree below? (3 - nodes in pink)</a:t>
            </a:r>
            <a:endParaRPr/>
          </a:p>
        </p:txBody>
      </p:sp>
      <p:sp>
        <p:nvSpPr>
          <p:cNvPr id="1314" name="Google Shape;1314;p68"/>
          <p:cNvSpPr/>
          <p:nvPr/>
        </p:nvSpPr>
        <p:spPr>
          <a:xfrm>
            <a:off x="2688116" y="258550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E</a:t>
            </a:r>
            <a:endParaRPr sz="1800"/>
          </a:p>
        </p:txBody>
      </p:sp>
      <p:cxnSp>
        <p:nvCxnSpPr>
          <p:cNvPr id="1315" name="Google Shape;1315;p68"/>
          <p:cNvCxnSpPr>
            <a:stCxn id="1314" idx="0"/>
            <a:endCxn id="1316" idx="2"/>
          </p:cNvCxnSpPr>
          <p:nvPr/>
        </p:nvCxnSpPr>
        <p:spPr>
          <a:xfrm flipH="1" rot="10800000">
            <a:off x="2994716" y="2312500"/>
            <a:ext cx="1548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68"/>
          <p:cNvSpPr/>
          <p:nvPr/>
        </p:nvSpPr>
        <p:spPr>
          <a:xfrm>
            <a:off x="5633320" y="258550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1318" name="Google Shape;1318;p68"/>
          <p:cNvCxnSpPr>
            <a:stCxn id="1317" idx="0"/>
            <a:endCxn id="1316" idx="2"/>
          </p:cNvCxnSpPr>
          <p:nvPr/>
        </p:nvCxnSpPr>
        <p:spPr>
          <a:xfrm rot="10800000">
            <a:off x="4542970" y="2312500"/>
            <a:ext cx="1259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68"/>
          <p:cNvSpPr/>
          <p:nvPr/>
        </p:nvSpPr>
        <p:spPr>
          <a:xfrm>
            <a:off x="1946220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20" name="Google Shape;1320;p68"/>
          <p:cNvSpPr/>
          <p:nvPr/>
        </p:nvSpPr>
        <p:spPr>
          <a:xfrm>
            <a:off x="2825157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321" name="Google Shape;1321;p68"/>
          <p:cNvSpPr/>
          <p:nvPr/>
        </p:nvSpPr>
        <p:spPr>
          <a:xfrm>
            <a:off x="3704094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cxnSp>
        <p:nvCxnSpPr>
          <p:cNvPr id="1322" name="Google Shape;1322;p68"/>
          <p:cNvCxnSpPr>
            <a:stCxn id="1314" idx="2"/>
            <a:endCxn id="1319" idx="0"/>
          </p:cNvCxnSpPr>
          <p:nvPr/>
        </p:nvCxnSpPr>
        <p:spPr>
          <a:xfrm flipH="1">
            <a:off x="2115416" y="2910400"/>
            <a:ext cx="8793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68"/>
          <p:cNvCxnSpPr>
            <a:stCxn id="1314" idx="2"/>
            <a:endCxn id="1320" idx="0"/>
          </p:cNvCxnSpPr>
          <p:nvPr/>
        </p:nvCxnSpPr>
        <p:spPr>
          <a:xfrm flipH="1">
            <a:off x="2994116" y="2910400"/>
            <a:ext cx="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68"/>
          <p:cNvCxnSpPr>
            <a:stCxn id="1314" idx="2"/>
            <a:endCxn id="1321" idx="0"/>
          </p:cNvCxnSpPr>
          <p:nvPr/>
        </p:nvCxnSpPr>
        <p:spPr>
          <a:xfrm>
            <a:off x="2994716" y="2910400"/>
            <a:ext cx="8784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5" name="Google Shape;1325;p68"/>
          <p:cNvSpPr/>
          <p:nvPr/>
        </p:nvSpPr>
        <p:spPr>
          <a:xfrm>
            <a:off x="4932858" y="33776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cxnSp>
        <p:nvCxnSpPr>
          <p:cNvPr id="1326" name="Google Shape;1326;p68"/>
          <p:cNvCxnSpPr>
            <a:stCxn id="1317" idx="2"/>
            <a:endCxn id="1325" idx="0"/>
          </p:cNvCxnSpPr>
          <p:nvPr/>
        </p:nvCxnSpPr>
        <p:spPr>
          <a:xfrm flipH="1">
            <a:off x="5101870" y="2910400"/>
            <a:ext cx="7005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68"/>
          <p:cNvCxnSpPr>
            <a:stCxn id="1317" idx="2"/>
            <a:endCxn id="1328" idx="0"/>
          </p:cNvCxnSpPr>
          <p:nvPr/>
        </p:nvCxnSpPr>
        <p:spPr>
          <a:xfrm>
            <a:off x="5802370" y="2910400"/>
            <a:ext cx="7830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9" name="Google Shape;1329;p68"/>
          <p:cNvSpPr/>
          <p:nvPr/>
        </p:nvSpPr>
        <p:spPr>
          <a:xfrm>
            <a:off x="5715075" y="41697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 R</a:t>
            </a:r>
            <a:endParaRPr sz="1800"/>
          </a:p>
        </p:txBody>
      </p:sp>
      <p:sp>
        <p:nvSpPr>
          <p:cNvPr id="1330" name="Google Shape;1330;p68"/>
          <p:cNvSpPr/>
          <p:nvPr/>
        </p:nvSpPr>
        <p:spPr>
          <a:xfrm>
            <a:off x="6903750" y="4169750"/>
            <a:ext cx="6627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 </a:t>
            </a:r>
            <a:r>
              <a:rPr lang="en" sz="1800"/>
              <a:t>W</a:t>
            </a:r>
            <a:endParaRPr sz="1800"/>
          </a:p>
        </p:txBody>
      </p:sp>
      <p:cxnSp>
        <p:nvCxnSpPr>
          <p:cNvPr id="1331" name="Google Shape;1331;p68"/>
          <p:cNvCxnSpPr>
            <a:stCxn id="1328" idx="2"/>
            <a:endCxn id="1329" idx="0"/>
          </p:cNvCxnSpPr>
          <p:nvPr/>
        </p:nvCxnSpPr>
        <p:spPr>
          <a:xfrm flipH="1">
            <a:off x="6021800" y="3702550"/>
            <a:ext cx="563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68"/>
          <p:cNvCxnSpPr>
            <a:stCxn id="1328" idx="2"/>
            <a:endCxn id="1330" idx="0"/>
          </p:cNvCxnSpPr>
          <p:nvPr/>
        </p:nvCxnSpPr>
        <p:spPr>
          <a:xfrm>
            <a:off x="6585500" y="3702550"/>
            <a:ext cx="649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3" name="Google Shape;1333;p68"/>
          <p:cNvSpPr/>
          <p:nvPr/>
        </p:nvSpPr>
        <p:spPr>
          <a:xfrm>
            <a:off x="173325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334" name="Google Shape;1334;p68"/>
          <p:cNvSpPr/>
          <p:nvPr/>
        </p:nvSpPr>
        <p:spPr>
          <a:xfrm>
            <a:off x="213408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335" name="Google Shape;1335;p68"/>
          <p:cNvCxnSpPr>
            <a:stCxn id="1319" idx="2"/>
            <a:endCxn id="1333" idx="0"/>
          </p:cNvCxnSpPr>
          <p:nvPr/>
        </p:nvCxnSpPr>
        <p:spPr>
          <a:xfrm flipH="1">
            <a:off x="1902270" y="3702533"/>
            <a:ext cx="2130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68"/>
          <p:cNvCxnSpPr>
            <a:stCxn id="1319" idx="2"/>
            <a:endCxn id="1334" idx="0"/>
          </p:cNvCxnSpPr>
          <p:nvPr/>
        </p:nvCxnSpPr>
        <p:spPr>
          <a:xfrm>
            <a:off x="2115270" y="3702533"/>
            <a:ext cx="18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68"/>
          <p:cNvSpPr/>
          <p:nvPr/>
        </p:nvSpPr>
        <p:spPr>
          <a:xfrm>
            <a:off x="2611107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1338" name="Google Shape;1338;p68"/>
          <p:cNvSpPr/>
          <p:nvPr/>
        </p:nvSpPr>
        <p:spPr>
          <a:xfrm>
            <a:off x="3011931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cxnSp>
        <p:nvCxnSpPr>
          <p:cNvPr id="1339" name="Google Shape;1339;p68"/>
          <p:cNvCxnSpPr>
            <a:stCxn id="1320" idx="2"/>
            <a:endCxn id="1337" idx="0"/>
          </p:cNvCxnSpPr>
          <p:nvPr/>
        </p:nvCxnSpPr>
        <p:spPr>
          <a:xfrm flipH="1">
            <a:off x="2780007" y="3702533"/>
            <a:ext cx="2142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68"/>
          <p:cNvCxnSpPr>
            <a:stCxn id="1320" idx="2"/>
            <a:endCxn id="1338" idx="0"/>
          </p:cNvCxnSpPr>
          <p:nvPr/>
        </p:nvCxnSpPr>
        <p:spPr>
          <a:xfrm>
            <a:off x="2994207" y="3702533"/>
            <a:ext cx="1869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68"/>
          <p:cNvSpPr/>
          <p:nvPr/>
        </p:nvSpPr>
        <p:spPr>
          <a:xfrm>
            <a:off x="3488955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</p:txBody>
      </p:sp>
      <p:sp>
        <p:nvSpPr>
          <p:cNvPr id="1342" name="Google Shape;1342;p68"/>
          <p:cNvSpPr/>
          <p:nvPr/>
        </p:nvSpPr>
        <p:spPr>
          <a:xfrm>
            <a:off x="388977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1343" name="Google Shape;1343;p68"/>
          <p:cNvCxnSpPr>
            <a:endCxn id="1341" idx="0"/>
          </p:cNvCxnSpPr>
          <p:nvPr/>
        </p:nvCxnSpPr>
        <p:spPr>
          <a:xfrm flipH="1">
            <a:off x="3658005" y="3702658"/>
            <a:ext cx="186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68"/>
          <p:cNvCxnSpPr>
            <a:stCxn id="1321" idx="2"/>
            <a:endCxn id="1342" idx="0"/>
          </p:cNvCxnSpPr>
          <p:nvPr/>
        </p:nvCxnSpPr>
        <p:spPr>
          <a:xfrm>
            <a:off x="3873144" y="3702533"/>
            <a:ext cx="185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68"/>
          <p:cNvSpPr/>
          <p:nvPr/>
        </p:nvSpPr>
        <p:spPr>
          <a:xfrm>
            <a:off x="4712096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sp>
        <p:nvSpPr>
          <p:cNvPr id="1346" name="Google Shape;1346;p68"/>
          <p:cNvSpPr/>
          <p:nvPr/>
        </p:nvSpPr>
        <p:spPr>
          <a:xfrm>
            <a:off x="5105634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cxnSp>
        <p:nvCxnSpPr>
          <p:cNvPr id="1347" name="Google Shape;1347;p68"/>
          <p:cNvCxnSpPr>
            <a:stCxn id="1325" idx="2"/>
            <a:endCxn id="1345" idx="0"/>
          </p:cNvCxnSpPr>
          <p:nvPr/>
        </p:nvCxnSpPr>
        <p:spPr>
          <a:xfrm flipH="1">
            <a:off x="4881108" y="3702558"/>
            <a:ext cx="220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68"/>
          <p:cNvCxnSpPr>
            <a:stCxn id="1325" idx="2"/>
            <a:endCxn id="1346" idx="0"/>
          </p:cNvCxnSpPr>
          <p:nvPr/>
        </p:nvCxnSpPr>
        <p:spPr>
          <a:xfrm>
            <a:off x="5101908" y="3702558"/>
            <a:ext cx="172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8" name="Google Shape;1328;p68"/>
          <p:cNvSpPr/>
          <p:nvPr/>
        </p:nvSpPr>
        <p:spPr>
          <a:xfrm>
            <a:off x="6278900" y="33776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 U</a:t>
            </a:r>
            <a:endParaRPr sz="1800"/>
          </a:p>
        </p:txBody>
      </p:sp>
      <p:sp>
        <p:nvSpPr>
          <p:cNvPr id="1349" name="Google Shape;1349;p68"/>
          <p:cNvSpPr/>
          <p:nvPr/>
        </p:nvSpPr>
        <p:spPr>
          <a:xfrm>
            <a:off x="641910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endParaRPr sz="1800"/>
          </a:p>
        </p:txBody>
      </p:sp>
      <p:cxnSp>
        <p:nvCxnSpPr>
          <p:cNvPr id="1350" name="Google Shape;1350;p68"/>
          <p:cNvCxnSpPr>
            <a:stCxn id="1328" idx="2"/>
            <a:endCxn id="1349" idx="0"/>
          </p:cNvCxnSpPr>
          <p:nvPr/>
        </p:nvCxnSpPr>
        <p:spPr>
          <a:xfrm>
            <a:off x="6585500" y="3702550"/>
            <a:ext cx="2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6" name="Google Shape;1316;p68"/>
          <p:cNvSpPr/>
          <p:nvPr/>
        </p:nvSpPr>
        <p:spPr>
          <a:xfrm>
            <a:off x="4373995" y="198755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1351" name="Google Shape;1351;p68"/>
          <p:cNvSpPr txBox="1"/>
          <p:nvPr/>
        </p:nvSpPr>
        <p:spPr>
          <a:xfrm>
            <a:off x="155875" y="4741400"/>
            <a:ext cx="62061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LLRB Problem #2: yellkey.com</a:t>
            </a:r>
            <a:r>
              <a:rPr lang="en">
                <a:solidFill>
                  <a:srgbClr val="38761D"/>
                </a:solidFill>
              </a:rPr>
              <a:t>/chair</a:t>
            </a:r>
            <a:endParaRPr/>
          </a:p>
        </p:txBody>
      </p:sp>
      <p:sp>
        <p:nvSpPr>
          <p:cNvPr id="1357" name="Google Shape;1357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tall is the corresponding LLRB for the 2-3 tree below? (3 - nodes in pink)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3-node becomes two nodes in the LLRB.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height is 3 (black) + </a:t>
            </a:r>
            <a:r>
              <a:rPr lang="en">
                <a:solidFill>
                  <a:srgbClr val="FF0000"/>
                </a:solidFill>
              </a:rPr>
              <a:t>2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(red)</a:t>
            </a:r>
            <a:r>
              <a:rPr lang="en"/>
              <a:t> = 5.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More generally, an LLRB has no more than ~2x the height of its 2-3 tree.</a:t>
            </a:r>
            <a:endParaRPr b="1"/>
          </a:p>
        </p:txBody>
      </p:sp>
      <p:sp>
        <p:nvSpPr>
          <p:cNvPr id="1358" name="Google Shape;1358;p69"/>
          <p:cNvSpPr/>
          <p:nvPr/>
        </p:nvSpPr>
        <p:spPr>
          <a:xfrm>
            <a:off x="6445495" y="220542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1359" name="Google Shape;1359;p69"/>
          <p:cNvSpPr/>
          <p:nvPr/>
        </p:nvSpPr>
        <p:spPr>
          <a:xfrm>
            <a:off x="7359895" y="280337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1360" name="Google Shape;1360;p69"/>
          <p:cNvSpPr/>
          <p:nvPr/>
        </p:nvSpPr>
        <p:spPr>
          <a:xfrm>
            <a:off x="8587720" y="3417275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1361" name="Google Shape;1361;p69"/>
          <p:cNvSpPr/>
          <p:nvPr/>
        </p:nvSpPr>
        <p:spPr>
          <a:xfrm>
            <a:off x="8316745" y="3806100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1362" name="Google Shape;1362;p69"/>
          <p:cNvSpPr/>
          <p:nvPr/>
        </p:nvSpPr>
        <p:spPr>
          <a:xfrm>
            <a:off x="7845095" y="4255730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1363" name="Google Shape;1363;p69"/>
          <p:cNvSpPr/>
          <p:nvPr/>
        </p:nvSpPr>
        <p:spPr>
          <a:xfrm>
            <a:off x="7571045" y="4653575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endParaRPr sz="1800"/>
          </a:p>
        </p:txBody>
      </p:sp>
      <p:cxnSp>
        <p:nvCxnSpPr>
          <p:cNvPr id="1364" name="Google Shape;1364;p69"/>
          <p:cNvCxnSpPr>
            <a:stCxn id="1358" idx="2"/>
            <a:endCxn id="1359" idx="0"/>
          </p:cNvCxnSpPr>
          <p:nvPr/>
        </p:nvCxnSpPr>
        <p:spPr>
          <a:xfrm>
            <a:off x="6614545" y="2530325"/>
            <a:ext cx="914400" cy="27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69"/>
          <p:cNvCxnSpPr>
            <a:stCxn id="1359" idx="2"/>
            <a:endCxn id="1360" idx="0"/>
          </p:cNvCxnSpPr>
          <p:nvPr/>
        </p:nvCxnSpPr>
        <p:spPr>
          <a:xfrm>
            <a:off x="7528945" y="3128275"/>
            <a:ext cx="1227900" cy="28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69"/>
          <p:cNvCxnSpPr>
            <a:stCxn id="1361" idx="0"/>
            <a:endCxn id="1360" idx="2"/>
          </p:cNvCxnSpPr>
          <p:nvPr/>
        </p:nvCxnSpPr>
        <p:spPr>
          <a:xfrm flipH="1" rot="10800000">
            <a:off x="8485795" y="3742200"/>
            <a:ext cx="270900" cy="6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69"/>
          <p:cNvCxnSpPr>
            <a:stCxn id="1362" idx="0"/>
            <a:endCxn id="1361" idx="2"/>
          </p:cNvCxnSpPr>
          <p:nvPr/>
        </p:nvCxnSpPr>
        <p:spPr>
          <a:xfrm flipH="1" rot="10800000">
            <a:off x="8014145" y="4130930"/>
            <a:ext cx="471600" cy="12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69"/>
          <p:cNvCxnSpPr>
            <a:stCxn id="1363" idx="0"/>
            <a:endCxn id="1362" idx="2"/>
          </p:cNvCxnSpPr>
          <p:nvPr/>
        </p:nvCxnSpPr>
        <p:spPr>
          <a:xfrm flipH="1" rot="10800000">
            <a:off x="7740095" y="4580675"/>
            <a:ext cx="274200" cy="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9" name="Google Shape;1369;p69"/>
          <p:cNvSpPr/>
          <p:nvPr/>
        </p:nvSpPr>
        <p:spPr>
          <a:xfrm>
            <a:off x="1294791" y="2803375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E</a:t>
            </a:r>
            <a:endParaRPr sz="1800"/>
          </a:p>
        </p:txBody>
      </p:sp>
      <p:cxnSp>
        <p:nvCxnSpPr>
          <p:cNvPr id="1370" name="Google Shape;1370;p69"/>
          <p:cNvCxnSpPr>
            <a:stCxn id="1369" idx="0"/>
            <a:endCxn id="1371" idx="2"/>
          </p:cNvCxnSpPr>
          <p:nvPr/>
        </p:nvCxnSpPr>
        <p:spPr>
          <a:xfrm flipH="1" rot="10800000">
            <a:off x="1601391" y="2530375"/>
            <a:ext cx="1548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69"/>
          <p:cNvSpPr/>
          <p:nvPr/>
        </p:nvSpPr>
        <p:spPr>
          <a:xfrm>
            <a:off x="4239995" y="280337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1373" name="Google Shape;1373;p69"/>
          <p:cNvCxnSpPr>
            <a:stCxn id="1372" idx="0"/>
            <a:endCxn id="1371" idx="2"/>
          </p:cNvCxnSpPr>
          <p:nvPr/>
        </p:nvCxnSpPr>
        <p:spPr>
          <a:xfrm rot="10800000">
            <a:off x="3149645" y="2530375"/>
            <a:ext cx="1259400" cy="27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69"/>
          <p:cNvSpPr/>
          <p:nvPr/>
        </p:nvSpPr>
        <p:spPr>
          <a:xfrm>
            <a:off x="552895" y="359550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75" name="Google Shape;1375;p69"/>
          <p:cNvSpPr/>
          <p:nvPr/>
        </p:nvSpPr>
        <p:spPr>
          <a:xfrm>
            <a:off x="1431832" y="359550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376" name="Google Shape;1376;p69"/>
          <p:cNvSpPr/>
          <p:nvPr/>
        </p:nvSpPr>
        <p:spPr>
          <a:xfrm>
            <a:off x="2310769" y="359550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cxnSp>
        <p:nvCxnSpPr>
          <p:cNvPr id="1377" name="Google Shape;1377;p69"/>
          <p:cNvCxnSpPr>
            <a:stCxn id="1369" idx="2"/>
            <a:endCxn id="1374" idx="0"/>
          </p:cNvCxnSpPr>
          <p:nvPr/>
        </p:nvCxnSpPr>
        <p:spPr>
          <a:xfrm flipH="1">
            <a:off x="722091" y="3128275"/>
            <a:ext cx="8793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69"/>
          <p:cNvCxnSpPr>
            <a:stCxn id="1369" idx="2"/>
            <a:endCxn id="1375" idx="0"/>
          </p:cNvCxnSpPr>
          <p:nvPr/>
        </p:nvCxnSpPr>
        <p:spPr>
          <a:xfrm flipH="1">
            <a:off x="1600791" y="3128275"/>
            <a:ext cx="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69"/>
          <p:cNvCxnSpPr>
            <a:stCxn id="1369" idx="2"/>
            <a:endCxn id="1376" idx="0"/>
          </p:cNvCxnSpPr>
          <p:nvPr/>
        </p:nvCxnSpPr>
        <p:spPr>
          <a:xfrm>
            <a:off x="1601391" y="3128275"/>
            <a:ext cx="8784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0" name="Google Shape;1380;p69"/>
          <p:cNvSpPr/>
          <p:nvPr/>
        </p:nvSpPr>
        <p:spPr>
          <a:xfrm>
            <a:off x="3539533" y="35955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cxnSp>
        <p:nvCxnSpPr>
          <p:cNvPr id="1381" name="Google Shape;1381;p69"/>
          <p:cNvCxnSpPr>
            <a:stCxn id="1372" idx="2"/>
            <a:endCxn id="1380" idx="0"/>
          </p:cNvCxnSpPr>
          <p:nvPr/>
        </p:nvCxnSpPr>
        <p:spPr>
          <a:xfrm flipH="1">
            <a:off x="3708545" y="3128275"/>
            <a:ext cx="7005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69"/>
          <p:cNvCxnSpPr>
            <a:stCxn id="1372" idx="2"/>
            <a:endCxn id="1383" idx="0"/>
          </p:cNvCxnSpPr>
          <p:nvPr/>
        </p:nvCxnSpPr>
        <p:spPr>
          <a:xfrm>
            <a:off x="4409045" y="3128275"/>
            <a:ext cx="783000" cy="46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69"/>
          <p:cNvSpPr/>
          <p:nvPr/>
        </p:nvSpPr>
        <p:spPr>
          <a:xfrm>
            <a:off x="4321750" y="4387625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 R</a:t>
            </a:r>
            <a:endParaRPr sz="1800"/>
          </a:p>
        </p:txBody>
      </p:sp>
      <p:sp>
        <p:nvSpPr>
          <p:cNvPr id="1385" name="Google Shape;1385;p69"/>
          <p:cNvSpPr/>
          <p:nvPr/>
        </p:nvSpPr>
        <p:spPr>
          <a:xfrm>
            <a:off x="5510425" y="4387625"/>
            <a:ext cx="6627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 W</a:t>
            </a:r>
            <a:endParaRPr sz="1800"/>
          </a:p>
        </p:txBody>
      </p:sp>
      <p:cxnSp>
        <p:nvCxnSpPr>
          <p:cNvPr id="1386" name="Google Shape;1386;p69"/>
          <p:cNvCxnSpPr>
            <a:stCxn id="1383" idx="2"/>
            <a:endCxn id="1384" idx="0"/>
          </p:cNvCxnSpPr>
          <p:nvPr/>
        </p:nvCxnSpPr>
        <p:spPr>
          <a:xfrm flipH="1">
            <a:off x="4628475" y="3920425"/>
            <a:ext cx="563700" cy="46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69"/>
          <p:cNvCxnSpPr>
            <a:stCxn id="1383" idx="2"/>
            <a:endCxn id="1385" idx="0"/>
          </p:cNvCxnSpPr>
          <p:nvPr/>
        </p:nvCxnSpPr>
        <p:spPr>
          <a:xfrm>
            <a:off x="5192175" y="3920425"/>
            <a:ext cx="649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8" name="Google Shape;1388;p69"/>
          <p:cNvSpPr/>
          <p:nvPr/>
        </p:nvSpPr>
        <p:spPr>
          <a:xfrm>
            <a:off x="339934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389" name="Google Shape;1389;p69"/>
          <p:cNvSpPr/>
          <p:nvPr/>
        </p:nvSpPr>
        <p:spPr>
          <a:xfrm>
            <a:off x="740758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390" name="Google Shape;1390;p69"/>
          <p:cNvCxnSpPr>
            <a:stCxn id="1374" idx="2"/>
            <a:endCxn id="1388" idx="0"/>
          </p:cNvCxnSpPr>
          <p:nvPr/>
        </p:nvCxnSpPr>
        <p:spPr>
          <a:xfrm flipH="1">
            <a:off x="508945" y="3920408"/>
            <a:ext cx="2130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69"/>
          <p:cNvCxnSpPr>
            <a:stCxn id="1374" idx="2"/>
            <a:endCxn id="1389" idx="0"/>
          </p:cNvCxnSpPr>
          <p:nvPr/>
        </p:nvCxnSpPr>
        <p:spPr>
          <a:xfrm>
            <a:off x="721945" y="3920408"/>
            <a:ext cx="18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2" name="Google Shape;1392;p69"/>
          <p:cNvSpPr/>
          <p:nvPr/>
        </p:nvSpPr>
        <p:spPr>
          <a:xfrm>
            <a:off x="1217782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1393" name="Google Shape;1393;p69"/>
          <p:cNvSpPr/>
          <p:nvPr/>
        </p:nvSpPr>
        <p:spPr>
          <a:xfrm>
            <a:off x="1618606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cxnSp>
        <p:nvCxnSpPr>
          <p:cNvPr id="1394" name="Google Shape;1394;p69"/>
          <p:cNvCxnSpPr>
            <a:stCxn id="1375" idx="2"/>
            <a:endCxn id="1392" idx="0"/>
          </p:cNvCxnSpPr>
          <p:nvPr/>
        </p:nvCxnSpPr>
        <p:spPr>
          <a:xfrm flipH="1">
            <a:off x="1386682" y="3920408"/>
            <a:ext cx="2142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69"/>
          <p:cNvCxnSpPr>
            <a:stCxn id="1375" idx="2"/>
            <a:endCxn id="1393" idx="0"/>
          </p:cNvCxnSpPr>
          <p:nvPr/>
        </p:nvCxnSpPr>
        <p:spPr>
          <a:xfrm>
            <a:off x="1600882" y="3920408"/>
            <a:ext cx="1869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6" name="Google Shape;1396;p69"/>
          <p:cNvSpPr/>
          <p:nvPr/>
        </p:nvSpPr>
        <p:spPr>
          <a:xfrm>
            <a:off x="2095630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</p:txBody>
      </p:sp>
      <p:sp>
        <p:nvSpPr>
          <p:cNvPr id="1397" name="Google Shape;1397;p69"/>
          <p:cNvSpPr/>
          <p:nvPr/>
        </p:nvSpPr>
        <p:spPr>
          <a:xfrm>
            <a:off x="2496454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1398" name="Google Shape;1398;p69"/>
          <p:cNvCxnSpPr>
            <a:endCxn id="1396" idx="0"/>
          </p:cNvCxnSpPr>
          <p:nvPr/>
        </p:nvCxnSpPr>
        <p:spPr>
          <a:xfrm flipH="1">
            <a:off x="2264680" y="3920533"/>
            <a:ext cx="186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69"/>
          <p:cNvCxnSpPr>
            <a:stCxn id="1376" idx="2"/>
            <a:endCxn id="1397" idx="0"/>
          </p:cNvCxnSpPr>
          <p:nvPr/>
        </p:nvCxnSpPr>
        <p:spPr>
          <a:xfrm>
            <a:off x="2479819" y="3920408"/>
            <a:ext cx="185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p69"/>
          <p:cNvSpPr/>
          <p:nvPr/>
        </p:nvSpPr>
        <p:spPr>
          <a:xfrm>
            <a:off x="3318771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sp>
        <p:nvSpPr>
          <p:cNvPr id="1401" name="Google Shape;1401;p69"/>
          <p:cNvSpPr/>
          <p:nvPr/>
        </p:nvSpPr>
        <p:spPr>
          <a:xfrm>
            <a:off x="3712309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cxnSp>
        <p:nvCxnSpPr>
          <p:cNvPr id="1402" name="Google Shape;1402;p69"/>
          <p:cNvCxnSpPr>
            <a:stCxn id="1380" idx="2"/>
            <a:endCxn id="1400" idx="0"/>
          </p:cNvCxnSpPr>
          <p:nvPr/>
        </p:nvCxnSpPr>
        <p:spPr>
          <a:xfrm flipH="1">
            <a:off x="3487783" y="3920433"/>
            <a:ext cx="220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69"/>
          <p:cNvCxnSpPr>
            <a:stCxn id="1380" idx="2"/>
            <a:endCxn id="1401" idx="0"/>
          </p:cNvCxnSpPr>
          <p:nvPr/>
        </p:nvCxnSpPr>
        <p:spPr>
          <a:xfrm>
            <a:off x="3708583" y="3920433"/>
            <a:ext cx="172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3" name="Google Shape;1383;p69"/>
          <p:cNvSpPr/>
          <p:nvPr/>
        </p:nvSpPr>
        <p:spPr>
          <a:xfrm>
            <a:off x="4885575" y="3595525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U</a:t>
            </a:r>
            <a:endParaRPr sz="1800"/>
          </a:p>
        </p:txBody>
      </p:sp>
      <p:sp>
        <p:nvSpPr>
          <p:cNvPr id="1404" name="Google Shape;1404;p69"/>
          <p:cNvSpPr/>
          <p:nvPr/>
        </p:nvSpPr>
        <p:spPr>
          <a:xfrm>
            <a:off x="5025778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endParaRPr sz="1800"/>
          </a:p>
        </p:txBody>
      </p:sp>
      <p:cxnSp>
        <p:nvCxnSpPr>
          <p:cNvPr id="1405" name="Google Shape;1405;p69"/>
          <p:cNvCxnSpPr>
            <a:stCxn id="1383" idx="2"/>
            <a:endCxn id="1404" idx="0"/>
          </p:cNvCxnSpPr>
          <p:nvPr/>
        </p:nvCxnSpPr>
        <p:spPr>
          <a:xfrm>
            <a:off x="5192175" y="3920425"/>
            <a:ext cx="2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1" name="Google Shape;1371;p69"/>
          <p:cNvSpPr/>
          <p:nvPr/>
        </p:nvSpPr>
        <p:spPr>
          <a:xfrm>
            <a:off x="2980670" y="220542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1406" name="Google Shape;1406;p69"/>
          <p:cNvSpPr txBox="1"/>
          <p:nvPr/>
        </p:nvSpPr>
        <p:spPr>
          <a:xfrm>
            <a:off x="3330550" y="4695725"/>
            <a:ext cx="3533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line shows longest path (3 links).</a:t>
            </a:r>
            <a:endParaRPr/>
          </a:p>
        </p:txBody>
      </p:sp>
      <p:sp>
        <p:nvSpPr>
          <p:cNvPr id="1407" name="Google Shape;1407;p69"/>
          <p:cNvSpPr txBox="1"/>
          <p:nvPr/>
        </p:nvSpPr>
        <p:spPr>
          <a:xfrm>
            <a:off x="7003025" y="3264275"/>
            <a:ext cx="1287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black 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links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LLRB Balance</a:t>
            </a:r>
            <a:endParaRPr/>
          </a:p>
        </p:txBody>
      </p:sp>
      <p:sp>
        <p:nvSpPr>
          <p:cNvPr id="1413" name="Google Shape;1413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Because 2-3 trees have logarithmic height, and the corresponding LLRB has height that is never more than ~2 times the 2-3 tree height, LLRBs also have logarithmic height!</a:t>
            </a:r>
            <a:endParaRPr b="1"/>
          </a:p>
        </p:txBody>
      </p:sp>
      <p:sp>
        <p:nvSpPr>
          <p:cNvPr id="1414" name="Google Shape;1414;p70"/>
          <p:cNvSpPr/>
          <p:nvPr/>
        </p:nvSpPr>
        <p:spPr>
          <a:xfrm>
            <a:off x="6445495" y="220542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1415" name="Google Shape;1415;p70"/>
          <p:cNvSpPr/>
          <p:nvPr/>
        </p:nvSpPr>
        <p:spPr>
          <a:xfrm>
            <a:off x="7359895" y="280337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1416" name="Google Shape;1416;p70"/>
          <p:cNvSpPr/>
          <p:nvPr/>
        </p:nvSpPr>
        <p:spPr>
          <a:xfrm>
            <a:off x="8587720" y="3417275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1417" name="Google Shape;1417;p70"/>
          <p:cNvSpPr/>
          <p:nvPr/>
        </p:nvSpPr>
        <p:spPr>
          <a:xfrm>
            <a:off x="8316745" y="3806100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1418" name="Google Shape;1418;p70"/>
          <p:cNvSpPr/>
          <p:nvPr/>
        </p:nvSpPr>
        <p:spPr>
          <a:xfrm>
            <a:off x="7845095" y="4255730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1419" name="Google Shape;1419;p70"/>
          <p:cNvSpPr/>
          <p:nvPr/>
        </p:nvSpPr>
        <p:spPr>
          <a:xfrm>
            <a:off x="7571045" y="4653575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endParaRPr sz="1800"/>
          </a:p>
        </p:txBody>
      </p:sp>
      <p:cxnSp>
        <p:nvCxnSpPr>
          <p:cNvPr id="1420" name="Google Shape;1420;p70"/>
          <p:cNvCxnSpPr>
            <a:stCxn id="1414" idx="2"/>
            <a:endCxn id="1415" idx="0"/>
          </p:cNvCxnSpPr>
          <p:nvPr/>
        </p:nvCxnSpPr>
        <p:spPr>
          <a:xfrm>
            <a:off x="6614545" y="2530325"/>
            <a:ext cx="914400" cy="27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70"/>
          <p:cNvCxnSpPr>
            <a:stCxn id="1415" idx="2"/>
            <a:endCxn id="1416" idx="0"/>
          </p:cNvCxnSpPr>
          <p:nvPr/>
        </p:nvCxnSpPr>
        <p:spPr>
          <a:xfrm>
            <a:off x="7528945" y="3128275"/>
            <a:ext cx="1227900" cy="28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70"/>
          <p:cNvCxnSpPr>
            <a:stCxn id="1417" idx="0"/>
            <a:endCxn id="1416" idx="2"/>
          </p:cNvCxnSpPr>
          <p:nvPr/>
        </p:nvCxnSpPr>
        <p:spPr>
          <a:xfrm flipH="1" rot="10800000">
            <a:off x="8485795" y="3742200"/>
            <a:ext cx="270900" cy="6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70"/>
          <p:cNvCxnSpPr>
            <a:stCxn id="1418" idx="0"/>
            <a:endCxn id="1417" idx="2"/>
          </p:cNvCxnSpPr>
          <p:nvPr/>
        </p:nvCxnSpPr>
        <p:spPr>
          <a:xfrm flipH="1" rot="10800000">
            <a:off x="8014145" y="4130930"/>
            <a:ext cx="471600" cy="12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70"/>
          <p:cNvCxnSpPr>
            <a:stCxn id="1419" idx="0"/>
            <a:endCxn id="1418" idx="2"/>
          </p:cNvCxnSpPr>
          <p:nvPr/>
        </p:nvCxnSpPr>
        <p:spPr>
          <a:xfrm flipH="1" rot="10800000">
            <a:off x="7740095" y="4580675"/>
            <a:ext cx="274200" cy="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5" name="Google Shape;1425;p70"/>
          <p:cNvSpPr/>
          <p:nvPr/>
        </p:nvSpPr>
        <p:spPr>
          <a:xfrm>
            <a:off x="1294791" y="2803375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E</a:t>
            </a:r>
            <a:endParaRPr sz="1800"/>
          </a:p>
        </p:txBody>
      </p:sp>
      <p:cxnSp>
        <p:nvCxnSpPr>
          <p:cNvPr id="1426" name="Google Shape;1426;p70"/>
          <p:cNvCxnSpPr>
            <a:stCxn id="1425" idx="0"/>
            <a:endCxn id="1427" idx="2"/>
          </p:cNvCxnSpPr>
          <p:nvPr/>
        </p:nvCxnSpPr>
        <p:spPr>
          <a:xfrm flipH="1" rot="10800000">
            <a:off x="1601391" y="2530375"/>
            <a:ext cx="1548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8" name="Google Shape;1428;p70"/>
          <p:cNvSpPr/>
          <p:nvPr/>
        </p:nvSpPr>
        <p:spPr>
          <a:xfrm>
            <a:off x="4239995" y="280337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1429" name="Google Shape;1429;p70"/>
          <p:cNvCxnSpPr>
            <a:stCxn id="1428" idx="0"/>
            <a:endCxn id="1427" idx="2"/>
          </p:cNvCxnSpPr>
          <p:nvPr/>
        </p:nvCxnSpPr>
        <p:spPr>
          <a:xfrm rot="10800000">
            <a:off x="3149645" y="2530375"/>
            <a:ext cx="1259400" cy="27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0" name="Google Shape;1430;p70"/>
          <p:cNvSpPr/>
          <p:nvPr/>
        </p:nvSpPr>
        <p:spPr>
          <a:xfrm>
            <a:off x="552895" y="359550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31" name="Google Shape;1431;p70"/>
          <p:cNvSpPr/>
          <p:nvPr/>
        </p:nvSpPr>
        <p:spPr>
          <a:xfrm>
            <a:off x="1431832" y="359550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432" name="Google Shape;1432;p70"/>
          <p:cNvSpPr/>
          <p:nvPr/>
        </p:nvSpPr>
        <p:spPr>
          <a:xfrm>
            <a:off x="2310769" y="359550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cxnSp>
        <p:nvCxnSpPr>
          <p:cNvPr id="1433" name="Google Shape;1433;p70"/>
          <p:cNvCxnSpPr>
            <a:stCxn id="1425" idx="2"/>
            <a:endCxn id="1430" idx="0"/>
          </p:cNvCxnSpPr>
          <p:nvPr/>
        </p:nvCxnSpPr>
        <p:spPr>
          <a:xfrm flipH="1">
            <a:off x="722091" y="3128275"/>
            <a:ext cx="8793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70"/>
          <p:cNvCxnSpPr>
            <a:stCxn id="1425" idx="2"/>
            <a:endCxn id="1431" idx="0"/>
          </p:cNvCxnSpPr>
          <p:nvPr/>
        </p:nvCxnSpPr>
        <p:spPr>
          <a:xfrm flipH="1">
            <a:off x="1600791" y="3128275"/>
            <a:ext cx="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70"/>
          <p:cNvCxnSpPr>
            <a:stCxn id="1425" idx="2"/>
            <a:endCxn id="1432" idx="0"/>
          </p:cNvCxnSpPr>
          <p:nvPr/>
        </p:nvCxnSpPr>
        <p:spPr>
          <a:xfrm>
            <a:off x="1601391" y="3128275"/>
            <a:ext cx="8784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6" name="Google Shape;1436;p70"/>
          <p:cNvSpPr/>
          <p:nvPr/>
        </p:nvSpPr>
        <p:spPr>
          <a:xfrm>
            <a:off x="3539533" y="35955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cxnSp>
        <p:nvCxnSpPr>
          <p:cNvPr id="1437" name="Google Shape;1437;p70"/>
          <p:cNvCxnSpPr>
            <a:stCxn id="1428" idx="2"/>
            <a:endCxn id="1436" idx="0"/>
          </p:cNvCxnSpPr>
          <p:nvPr/>
        </p:nvCxnSpPr>
        <p:spPr>
          <a:xfrm flipH="1">
            <a:off x="3708545" y="3128275"/>
            <a:ext cx="7005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70"/>
          <p:cNvCxnSpPr>
            <a:stCxn id="1428" idx="2"/>
            <a:endCxn id="1439" idx="0"/>
          </p:cNvCxnSpPr>
          <p:nvPr/>
        </p:nvCxnSpPr>
        <p:spPr>
          <a:xfrm>
            <a:off x="4409045" y="3128275"/>
            <a:ext cx="783000" cy="46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70"/>
          <p:cNvSpPr/>
          <p:nvPr/>
        </p:nvSpPr>
        <p:spPr>
          <a:xfrm>
            <a:off x="4321750" y="4387625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 R</a:t>
            </a:r>
            <a:endParaRPr sz="1800"/>
          </a:p>
        </p:txBody>
      </p:sp>
      <p:sp>
        <p:nvSpPr>
          <p:cNvPr id="1441" name="Google Shape;1441;p70"/>
          <p:cNvSpPr/>
          <p:nvPr/>
        </p:nvSpPr>
        <p:spPr>
          <a:xfrm>
            <a:off x="5510425" y="4387625"/>
            <a:ext cx="6627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 W</a:t>
            </a:r>
            <a:endParaRPr sz="1800"/>
          </a:p>
        </p:txBody>
      </p:sp>
      <p:cxnSp>
        <p:nvCxnSpPr>
          <p:cNvPr id="1442" name="Google Shape;1442;p70"/>
          <p:cNvCxnSpPr>
            <a:stCxn id="1439" idx="2"/>
            <a:endCxn id="1440" idx="0"/>
          </p:cNvCxnSpPr>
          <p:nvPr/>
        </p:nvCxnSpPr>
        <p:spPr>
          <a:xfrm flipH="1">
            <a:off x="4628475" y="3920425"/>
            <a:ext cx="563700" cy="46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70"/>
          <p:cNvCxnSpPr>
            <a:stCxn id="1439" idx="2"/>
            <a:endCxn id="1441" idx="0"/>
          </p:cNvCxnSpPr>
          <p:nvPr/>
        </p:nvCxnSpPr>
        <p:spPr>
          <a:xfrm>
            <a:off x="5192175" y="3920425"/>
            <a:ext cx="649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70"/>
          <p:cNvSpPr/>
          <p:nvPr/>
        </p:nvSpPr>
        <p:spPr>
          <a:xfrm>
            <a:off x="339934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45" name="Google Shape;1445;p70"/>
          <p:cNvSpPr/>
          <p:nvPr/>
        </p:nvSpPr>
        <p:spPr>
          <a:xfrm>
            <a:off x="740758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446" name="Google Shape;1446;p70"/>
          <p:cNvCxnSpPr>
            <a:stCxn id="1430" idx="2"/>
            <a:endCxn id="1444" idx="0"/>
          </p:cNvCxnSpPr>
          <p:nvPr/>
        </p:nvCxnSpPr>
        <p:spPr>
          <a:xfrm flipH="1">
            <a:off x="508945" y="3920408"/>
            <a:ext cx="2130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70"/>
          <p:cNvCxnSpPr>
            <a:stCxn id="1430" idx="2"/>
            <a:endCxn id="1445" idx="0"/>
          </p:cNvCxnSpPr>
          <p:nvPr/>
        </p:nvCxnSpPr>
        <p:spPr>
          <a:xfrm>
            <a:off x="721945" y="3920408"/>
            <a:ext cx="18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8" name="Google Shape;1448;p70"/>
          <p:cNvSpPr/>
          <p:nvPr/>
        </p:nvSpPr>
        <p:spPr>
          <a:xfrm>
            <a:off x="1217782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1449" name="Google Shape;1449;p70"/>
          <p:cNvSpPr/>
          <p:nvPr/>
        </p:nvSpPr>
        <p:spPr>
          <a:xfrm>
            <a:off x="1618606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cxnSp>
        <p:nvCxnSpPr>
          <p:cNvPr id="1450" name="Google Shape;1450;p70"/>
          <p:cNvCxnSpPr>
            <a:stCxn id="1431" idx="2"/>
            <a:endCxn id="1448" idx="0"/>
          </p:cNvCxnSpPr>
          <p:nvPr/>
        </p:nvCxnSpPr>
        <p:spPr>
          <a:xfrm flipH="1">
            <a:off x="1386682" y="3920408"/>
            <a:ext cx="2142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70"/>
          <p:cNvCxnSpPr>
            <a:stCxn id="1431" idx="2"/>
            <a:endCxn id="1449" idx="0"/>
          </p:cNvCxnSpPr>
          <p:nvPr/>
        </p:nvCxnSpPr>
        <p:spPr>
          <a:xfrm>
            <a:off x="1600882" y="3920408"/>
            <a:ext cx="1869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2" name="Google Shape;1452;p70"/>
          <p:cNvSpPr/>
          <p:nvPr/>
        </p:nvSpPr>
        <p:spPr>
          <a:xfrm>
            <a:off x="2095630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</p:txBody>
      </p:sp>
      <p:sp>
        <p:nvSpPr>
          <p:cNvPr id="1453" name="Google Shape;1453;p70"/>
          <p:cNvSpPr/>
          <p:nvPr/>
        </p:nvSpPr>
        <p:spPr>
          <a:xfrm>
            <a:off x="2496454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1454" name="Google Shape;1454;p70"/>
          <p:cNvCxnSpPr>
            <a:endCxn id="1452" idx="0"/>
          </p:cNvCxnSpPr>
          <p:nvPr/>
        </p:nvCxnSpPr>
        <p:spPr>
          <a:xfrm flipH="1">
            <a:off x="2264680" y="3920533"/>
            <a:ext cx="186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70"/>
          <p:cNvCxnSpPr>
            <a:stCxn id="1432" idx="2"/>
            <a:endCxn id="1453" idx="0"/>
          </p:cNvCxnSpPr>
          <p:nvPr/>
        </p:nvCxnSpPr>
        <p:spPr>
          <a:xfrm>
            <a:off x="2479819" y="3920408"/>
            <a:ext cx="185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70"/>
          <p:cNvSpPr/>
          <p:nvPr/>
        </p:nvSpPr>
        <p:spPr>
          <a:xfrm>
            <a:off x="3318771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sp>
        <p:nvSpPr>
          <p:cNvPr id="1457" name="Google Shape;1457;p70"/>
          <p:cNvSpPr/>
          <p:nvPr/>
        </p:nvSpPr>
        <p:spPr>
          <a:xfrm>
            <a:off x="3712309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cxnSp>
        <p:nvCxnSpPr>
          <p:cNvPr id="1458" name="Google Shape;1458;p70"/>
          <p:cNvCxnSpPr>
            <a:stCxn id="1436" idx="2"/>
            <a:endCxn id="1456" idx="0"/>
          </p:cNvCxnSpPr>
          <p:nvPr/>
        </p:nvCxnSpPr>
        <p:spPr>
          <a:xfrm flipH="1">
            <a:off x="3487783" y="3920433"/>
            <a:ext cx="220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70"/>
          <p:cNvCxnSpPr>
            <a:stCxn id="1436" idx="2"/>
            <a:endCxn id="1457" idx="0"/>
          </p:cNvCxnSpPr>
          <p:nvPr/>
        </p:nvCxnSpPr>
        <p:spPr>
          <a:xfrm>
            <a:off x="3708583" y="3920433"/>
            <a:ext cx="172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Google Shape;1439;p70"/>
          <p:cNvSpPr/>
          <p:nvPr/>
        </p:nvSpPr>
        <p:spPr>
          <a:xfrm>
            <a:off x="4885575" y="3595525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U</a:t>
            </a:r>
            <a:endParaRPr sz="1800"/>
          </a:p>
        </p:txBody>
      </p:sp>
      <p:sp>
        <p:nvSpPr>
          <p:cNvPr id="1460" name="Google Shape;1460;p70"/>
          <p:cNvSpPr/>
          <p:nvPr/>
        </p:nvSpPr>
        <p:spPr>
          <a:xfrm>
            <a:off x="5025778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endParaRPr sz="1800"/>
          </a:p>
        </p:txBody>
      </p:sp>
      <p:cxnSp>
        <p:nvCxnSpPr>
          <p:cNvPr id="1461" name="Google Shape;1461;p70"/>
          <p:cNvCxnSpPr>
            <a:stCxn id="1439" idx="2"/>
            <a:endCxn id="1460" idx="0"/>
          </p:cNvCxnSpPr>
          <p:nvPr/>
        </p:nvCxnSpPr>
        <p:spPr>
          <a:xfrm>
            <a:off x="5192175" y="3920425"/>
            <a:ext cx="2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7" name="Google Shape;1427;p70"/>
          <p:cNvSpPr/>
          <p:nvPr/>
        </p:nvSpPr>
        <p:spPr>
          <a:xfrm>
            <a:off x="2980670" y="220542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1462" name="Google Shape;1462;p70"/>
          <p:cNvSpPr txBox="1"/>
          <p:nvPr/>
        </p:nvSpPr>
        <p:spPr>
          <a:xfrm>
            <a:off x="3330550" y="4695725"/>
            <a:ext cx="3533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line shows longest path (3 links).</a:t>
            </a:r>
            <a:endParaRPr/>
          </a:p>
        </p:txBody>
      </p:sp>
      <p:sp>
        <p:nvSpPr>
          <p:cNvPr id="1463" name="Google Shape;1463;p70"/>
          <p:cNvSpPr txBox="1"/>
          <p:nvPr/>
        </p:nvSpPr>
        <p:spPr>
          <a:xfrm>
            <a:off x="7003025" y="3264275"/>
            <a:ext cx="1287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black 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links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1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somewhat more formal look at heights of LLRBs follows in the hidden slides after this one.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covered in the web videos, but honestly, I don’t think the argument is necessary.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slides include two invariants you might find interesting.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7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LLRB Invariants</a:t>
            </a:r>
            <a:endParaRPr/>
          </a:p>
        </p:txBody>
      </p:sp>
      <p:sp>
        <p:nvSpPr>
          <p:cNvPr id="1470" name="Google Shape;1470;p7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9DAF8"/>
        </a:solidFill>
      </p:bgPr>
    </p:bg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LLRB Height</a:t>
            </a:r>
            <a:endParaRPr/>
          </a:p>
        </p:txBody>
      </p:sp>
      <p:sp>
        <p:nvSpPr>
          <p:cNvPr id="1476" name="Google Shape;1476;p72"/>
          <p:cNvSpPr/>
          <p:nvPr/>
        </p:nvSpPr>
        <p:spPr>
          <a:xfrm>
            <a:off x="2688116" y="258550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E</a:t>
            </a:r>
            <a:endParaRPr sz="1800"/>
          </a:p>
        </p:txBody>
      </p:sp>
      <p:cxnSp>
        <p:nvCxnSpPr>
          <p:cNvPr id="1477" name="Google Shape;1477;p72"/>
          <p:cNvCxnSpPr>
            <a:stCxn id="1476" idx="0"/>
            <a:endCxn id="1478" idx="2"/>
          </p:cNvCxnSpPr>
          <p:nvPr/>
        </p:nvCxnSpPr>
        <p:spPr>
          <a:xfrm flipH="1" rot="10800000">
            <a:off x="2994716" y="2312500"/>
            <a:ext cx="1548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9" name="Google Shape;1479;p72"/>
          <p:cNvSpPr/>
          <p:nvPr/>
        </p:nvSpPr>
        <p:spPr>
          <a:xfrm>
            <a:off x="5633320" y="258550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1480" name="Google Shape;1480;p72"/>
          <p:cNvCxnSpPr>
            <a:stCxn id="1479" idx="0"/>
            <a:endCxn id="1478" idx="2"/>
          </p:cNvCxnSpPr>
          <p:nvPr/>
        </p:nvCxnSpPr>
        <p:spPr>
          <a:xfrm rot="10800000">
            <a:off x="4542970" y="2312500"/>
            <a:ext cx="1259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72"/>
          <p:cNvSpPr/>
          <p:nvPr/>
        </p:nvSpPr>
        <p:spPr>
          <a:xfrm>
            <a:off x="1946220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82" name="Google Shape;1482;p72"/>
          <p:cNvSpPr/>
          <p:nvPr/>
        </p:nvSpPr>
        <p:spPr>
          <a:xfrm>
            <a:off x="2825157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483" name="Google Shape;1483;p72"/>
          <p:cNvSpPr/>
          <p:nvPr/>
        </p:nvSpPr>
        <p:spPr>
          <a:xfrm>
            <a:off x="3704094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cxnSp>
        <p:nvCxnSpPr>
          <p:cNvPr id="1484" name="Google Shape;1484;p72"/>
          <p:cNvCxnSpPr>
            <a:stCxn id="1476" idx="2"/>
            <a:endCxn id="1481" idx="0"/>
          </p:cNvCxnSpPr>
          <p:nvPr/>
        </p:nvCxnSpPr>
        <p:spPr>
          <a:xfrm flipH="1">
            <a:off x="2115416" y="2910400"/>
            <a:ext cx="8793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72"/>
          <p:cNvCxnSpPr>
            <a:stCxn id="1476" idx="2"/>
            <a:endCxn id="1482" idx="0"/>
          </p:cNvCxnSpPr>
          <p:nvPr/>
        </p:nvCxnSpPr>
        <p:spPr>
          <a:xfrm flipH="1">
            <a:off x="2994116" y="2910400"/>
            <a:ext cx="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72"/>
          <p:cNvCxnSpPr>
            <a:stCxn id="1476" idx="2"/>
            <a:endCxn id="1483" idx="0"/>
          </p:cNvCxnSpPr>
          <p:nvPr/>
        </p:nvCxnSpPr>
        <p:spPr>
          <a:xfrm>
            <a:off x="2994716" y="2910400"/>
            <a:ext cx="8784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72"/>
          <p:cNvSpPr/>
          <p:nvPr/>
        </p:nvSpPr>
        <p:spPr>
          <a:xfrm>
            <a:off x="4932858" y="33776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cxnSp>
        <p:nvCxnSpPr>
          <p:cNvPr id="1488" name="Google Shape;1488;p72"/>
          <p:cNvCxnSpPr>
            <a:stCxn id="1479" idx="2"/>
            <a:endCxn id="1487" idx="0"/>
          </p:cNvCxnSpPr>
          <p:nvPr/>
        </p:nvCxnSpPr>
        <p:spPr>
          <a:xfrm flipH="1">
            <a:off x="5101870" y="2910400"/>
            <a:ext cx="7005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72"/>
          <p:cNvCxnSpPr>
            <a:stCxn id="1479" idx="2"/>
            <a:endCxn id="1490" idx="0"/>
          </p:cNvCxnSpPr>
          <p:nvPr/>
        </p:nvCxnSpPr>
        <p:spPr>
          <a:xfrm>
            <a:off x="5802370" y="2910400"/>
            <a:ext cx="7830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1" name="Google Shape;1491;p72"/>
          <p:cNvSpPr/>
          <p:nvPr/>
        </p:nvSpPr>
        <p:spPr>
          <a:xfrm>
            <a:off x="5715075" y="41697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 R</a:t>
            </a:r>
            <a:endParaRPr sz="1800"/>
          </a:p>
        </p:txBody>
      </p:sp>
      <p:sp>
        <p:nvSpPr>
          <p:cNvPr id="1492" name="Google Shape;1492;p72"/>
          <p:cNvSpPr/>
          <p:nvPr/>
        </p:nvSpPr>
        <p:spPr>
          <a:xfrm>
            <a:off x="6903750" y="4169750"/>
            <a:ext cx="6627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 W</a:t>
            </a:r>
            <a:endParaRPr sz="1800"/>
          </a:p>
        </p:txBody>
      </p:sp>
      <p:cxnSp>
        <p:nvCxnSpPr>
          <p:cNvPr id="1493" name="Google Shape;1493;p72"/>
          <p:cNvCxnSpPr>
            <a:stCxn id="1490" idx="2"/>
            <a:endCxn id="1491" idx="0"/>
          </p:cNvCxnSpPr>
          <p:nvPr/>
        </p:nvCxnSpPr>
        <p:spPr>
          <a:xfrm flipH="1">
            <a:off x="6021800" y="3702550"/>
            <a:ext cx="563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72"/>
          <p:cNvCxnSpPr>
            <a:stCxn id="1490" idx="2"/>
            <a:endCxn id="1492" idx="0"/>
          </p:cNvCxnSpPr>
          <p:nvPr/>
        </p:nvCxnSpPr>
        <p:spPr>
          <a:xfrm>
            <a:off x="6585500" y="3702550"/>
            <a:ext cx="649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72"/>
          <p:cNvSpPr/>
          <p:nvPr/>
        </p:nvSpPr>
        <p:spPr>
          <a:xfrm>
            <a:off x="173325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96" name="Google Shape;1496;p72"/>
          <p:cNvSpPr/>
          <p:nvPr/>
        </p:nvSpPr>
        <p:spPr>
          <a:xfrm>
            <a:off x="213408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497" name="Google Shape;1497;p72"/>
          <p:cNvCxnSpPr>
            <a:stCxn id="1481" idx="2"/>
            <a:endCxn id="1495" idx="0"/>
          </p:cNvCxnSpPr>
          <p:nvPr/>
        </p:nvCxnSpPr>
        <p:spPr>
          <a:xfrm flipH="1">
            <a:off x="1902270" y="3702533"/>
            <a:ext cx="2130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72"/>
          <p:cNvCxnSpPr>
            <a:stCxn id="1481" idx="2"/>
            <a:endCxn id="1496" idx="0"/>
          </p:cNvCxnSpPr>
          <p:nvPr/>
        </p:nvCxnSpPr>
        <p:spPr>
          <a:xfrm>
            <a:off x="2115270" y="3702533"/>
            <a:ext cx="18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9" name="Google Shape;1499;p72"/>
          <p:cNvSpPr/>
          <p:nvPr/>
        </p:nvSpPr>
        <p:spPr>
          <a:xfrm>
            <a:off x="2611107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1500" name="Google Shape;1500;p72"/>
          <p:cNvSpPr/>
          <p:nvPr/>
        </p:nvSpPr>
        <p:spPr>
          <a:xfrm>
            <a:off x="3011931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cxnSp>
        <p:nvCxnSpPr>
          <p:cNvPr id="1501" name="Google Shape;1501;p72"/>
          <p:cNvCxnSpPr>
            <a:stCxn id="1482" idx="2"/>
            <a:endCxn id="1499" idx="0"/>
          </p:cNvCxnSpPr>
          <p:nvPr/>
        </p:nvCxnSpPr>
        <p:spPr>
          <a:xfrm flipH="1">
            <a:off x="2780007" y="3702533"/>
            <a:ext cx="2142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72"/>
          <p:cNvCxnSpPr>
            <a:stCxn id="1482" idx="2"/>
            <a:endCxn id="1500" idx="0"/>
          </p:cNvCxnSpPr>
          <p:nvPr/>
        </p:nvCxnSpPr>
        <p:spPr>
          <a:xfrm>
            <a:off x="2994207" y="3702533"/>
            <a:ext cx="1869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Google Shape;1503;p72"/>
          <p:cNvSpPr/>
          <p:nvPr/>
        </p:nvSpPr>
        <p:spPr>
          <a:xfrm>
            <a:off x="3488955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</p:txBody>
      </p:sp>
      <p:sp>
        <p:nvSpPr>
          <p:cNvPr id="1504" name="Google Shape;1504;p72"/>
          <p:cNvSpPr/>
          <p:nvPr/>
        </p:nvSpPr>
        <p:spPr>
          <a:xfrm>
            <a:off x="388977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1505" name="Google Shape;1505;p72"/>
          <p:cNvCxnSpPr>
            <a:endCxn id="1503" idx="0"/>
          </p:cNvCxnSpPr>
          <p:nvPr/>
        </p:nvCxnSpPr>
        <p:spPr>
          <a:xfrm flipH="1">
            <a:off x="3658005" y="3702658"/>
            <a:ext cx="186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72"/>
          <p:cNvCxnSpPr>
            <a:stCxn id="1483" idx="2"/>
            <a:endCxn id="1504" idx="0"/>
          </p:cNvCxnSpPr>
          <p:nvPr/>
        </p:nvCxnSpPr>
        <p:spPr>
          <a:xfrm>
            <a:off x="3873144" y="3702533"/>
            <a:ext cx="185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7" name="Google Shape;1507;p72"/>
          <p:cNvSpPr/>
          <p:nvPr/>
        </p:nvSpPr>
        <p:spPr>
          <a:xfrm>
            <a:off x="4712096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sp>
        <p:nvSpPr>
          <p:cNvPr id="1508" name="Google Shape;1508;p72"/>
          <p:cNvSpPr/>
          <p:nvPr/>
        </p:nvSpPr>
        <p:spPr>
          <a:xfrm>
            <a:off x="5105634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cxnSp>
        <p:nvCxnSpPr>
          <p:cNvPr id="1509" name="Google Shape;1509;p72"/>
          <p:cNvCxnSpPr>
            <a:stCxn id="1487" idx="2"/>
            <a:endCxn id="1507" idx="0"/>
          </p:cNvCxnSpPr>
          <p:nvPr/>
        </p:nvCxnSpPr>
        <p:spPr>
          <a:xfrm flipH="1">
            <a:off x="4881108" y="3702558"/>
            <a:ext cx="220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72"/>
          <p:cNvCxnSpPr>
            <a:stCxn id="1487" idx="2"/>
            <a:endCxn id="1508" idx="0"/>
          </p:cNvCxnSpPr>
          <p:nvPr/>
        </p:nvCxnSpPr>
        <p:spPr>
          <a:xfrm>
            <a:off x="5101908" y="3702558"/>
            <a:ext cx="172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72"/>
          <p:cNvSpPr/>
          <p:nvPr/>
        </p:nvSpPr>
        <p:spPr>
          <a:xfrm>
            <a:off x="6278900" y="33776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U</a:t>
            </a:r>
            <a:endParaRPr sz="1800"/>
          </a:p>
        </p:txBody>
      </p:sp>
      <p:sp>
        <p:nvSpPr>
          <p:cNvPr id="1511" name="Google Shape;1511;p72"/>
          <p:cNvSpPr/>
          <p:nvPr/>
        </p:nvSpPr>
        <p:spPr>
          <a:xfrm>
            <a:off x="641910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endParaRPr sz="1800"/>
          </a:p>
        </p:txBody>
      </p:sp>
      <p:cxnSp>
        <p:nvCxnSpPr>
          <p:cNvPr id="1512" name="Google Shape;1512;p72"/>
          <p:cNvCxnSpPr>
            <a:stCxn id="1490" idx="2"/>
            <a:endCxn id="1511" idx="0"/>
          </p:cNvCxnSpPr>
          <p:nvPr/>
        </p:nvCxnSpPr>
        <p:spPr>
          <a:xfrm>
            <a:off x="6585500" y="3702550"/>
            <a:ext cx="2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8" name="Google Shape;1478;p72"/>
          <p:cNvSpPr/>
          <p:nvPr/>
        </p:nvSpPr>
        <p:spPr>
          <a:xfrm>
            <a:off x="4373995" y="198755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1513" name="Google Shape;1513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2-3 tree of height 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maximum height of the corresponding LLRB?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BST with the numbers 1, 2, 3. Five possible BSTs.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specific BST you get is based on the insertion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generally, for N items, there are </a:t>
            </a:r>
            <a:r>
              <a:rPr lang="en" u="sng">
                <a:solidFill>
                  <a:schemeClr val="hlink"/>
                </a:solidFill>
                <a:hlinkClick r:id="rId3"/>
              </a:rPr>
              <a:t>Catalan(N)</a:t>
            </a:r>
            <a:r>
              <a:rPr lang="en"/>
              <a:t> different BSTs.</a:t>
            </a:r>
            <a:endParaRPr/>
          </a:p>
        </p:txBody>
      </p:sp>
      <p:grpSp>
        <p:nvGrpSpPr>
          <p:cNvPr id="177" name="Google Shape;177;p28"/>
          <p:cNvGrpSpPr/>
          <p:nvPr/>
        </p:nvGrpSpPr>
        <p:grpSpPr>
          <a:xfrm>
            <a:off x="715414" y="2028404"/>
            <a:ext cx="1045218" cy="1417593"/>
            <a:chOff x="715414" y="1418804"/>
            <a:chExt cx="1045218" cy="1417593"/>
          </a:xfrm>
        </p:grpSpPr>
        <p:sp>
          <p:nvSpPr>
            <p:cNvPr id="178" name="Google Shape;178;p28"/>
            <p:cNvSpPr/>
            <p:nvPr/>
          </p:nvSpPr>
          <p:spPr>
            <a:xfrm>
              <a:off x="7154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10202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180" name="Google Shape;180;p28"/>
            <p:cNvCxnSpPr>
              <a:stCxn id="178" idx="2"/>
              <a:endCxn id="179" idx="0"/>
            </p:cNvCxnSpPr>
            <p:nvPr/>
          </p:nvCxnSpPr>
          <p:spPr>
            <a:xfrm>
              <a:off x="9332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" name="Google Shape;181;p28"/>
            <p:cNvSpPr/>
            <p:nvPr/>
          </p:nvSpPr>
          <p:spPr>
            <a:xfrm>
              <a:off x="1325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182" name="Google Shape;182;p28"/>
            <p:cNvCxnSpPr>
              <a:stCxn id="179" idx="2"/>
              <a:endCxn id="181" idx="0"/>
            </p:cNvCxnSpPr>
            <p:nvPr/>
          </p:nvCxnSpPr>
          <p:spPr>
            <a:xfrm>
              <a:off x="12380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3" name="Google Shape;183;p28"/>
          <p:cNvGrpSpPr/>
          <p:nvPr/>
        </p:nvGrpSpPr>
        <p:grpSpPr>
          <a:xfrm>
            <a:off x="2448977" y="2028404"/>
            <a:ext cx="740409" cy="1417593"/>
            <a:chOff x="2315614" y="1418804"/>
            <a:chExt cx="740409" cy="1417593"/>
          </a:xfrm>
        </p:grpSpPr>
        <p:sp>
          <p:nvSpPr>
            <p:cNvPr id="184" name="Google Shape;184;p28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186" name="Google Shape;186;p28"/>
            <p:cNvCxnSpPr>
              <a:stCxn id="184" idx="2"/>
              <a:endCxn id="185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28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188" name="Google Shape;188;p28"/>
            <p:cNvCxnSpPr>
              <a:stCxn id="185" idx="2"/>
              <a:endCxn id="187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28"/>
          <p:cNvGrpSpPr/>
          <p:nvPr/>
        </p:nvGrpSpPr>
        <p:grpSpPr>
          <a:xfrm>
            <a:off x="3877732" y="2288101"/>
            <a:ext cx="1045200" cy="853096"/>
            <a:chOff x="3687232" y="1678501"/>
            <a:chExt cx="1045200" cy="853096"/>
          </a:xfrm>
        </p:grpSpPr>
        <p:sp>
          <p:nvSpPr>
            <p:cNvPr id="190" name="Google Shape;190;p28"/>
            <p:cNvSpPr/>
            <p:nvPr/>
          </p:nvSpPr>
          <p:spPr>
            <a:xfrm>
              <a:off x="42968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191" name="Google Shape;191;p28"/>
            <p:cNvCxnSpPr>
              <a:endCxn id="190" idx="0"/>
            </p:cNvCxnSpPr>
            <p:nvPr/>
          </p:nvCxnSpPr>
          <p:spPr>
            <a:xfrm>
              <a:off x="4209832" y="1966997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28"/>
            <p:cNvSpPr/>
            <p:nvPr/>
          </p:nvSpPr>
          <p:spPr>
            <a:xfrm>
              <a:off x="3992023" y="16785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6872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194" name="Google Shape;194;p28"/>
            <p:cNvCxnSpPr>
              <a:stCxn id="192" idx="2"/>
              <a:endCxn id="193" idx="0"/>
            </p:cNvCxnSpPr>
            <p:nvPr/>
          </p:nvCxnSpPr>
          <p:spPr>
            <a:xfrm flipH="1">
              <a:off x="3905023" y="19671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" name="Google Shape;195;p28"/>
          <p:cNvGrpSpPr/>
          <p:nvPr/>
        </p:nvGrpSpPr>
        <p:grpSpPr>
          <a:xfrm>
            <a:off x="5611277" y="2028404"/>
            <a:ext cx="740409" cy="1417593"/>
            <a:chOff x="5287423" y="1418804"/>
            <a:chExt cx="740409" cy="1417593"/>
          </a:xfrm>
        </p:grpSpPr>
        <p:sp>
          <p:nvSpPr>
            <p:cNvPr id="196" name="Google Shape;196;p28"/>
            <p:cNvSpPr/>
            <p:nvPr/>
          </p:nvSpPr>
          <p:spPr>
            <a:xfrm>
              <a:off x="55922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5287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198" name="Google Shape;198;p28"/>
            <p:cNvCxnSpPr>
              <a:stCxn id="196" idx="2"/>
              <a:endCxn id="197" idx="0"/>
            </p:cNvCxnSpPr>
            <p:nvPr/>
          </p:nvCxnSpPr>
          <p:spPr>
            <a:xfrm flipH="1">
              <a:off x="55052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28"/>
            <p:cNvSpPr/>
            <p:nvPr/>
          </p:nvSpPr>
          <p:spPr>
            <a:xfrm>
              <a:off x="55922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200" name="Google Shape;200;p28"/>
            <p:cNvCxnSpPr>
              <a:stCxn id="197" idx="2"/>
              <a:endCxn id="199" idx="0"/>
            </p:cNvCxnSpPr>
            <p:nvPr/>
          </p:nvCxnSpPr>
          <p:spPr>
            <a:xfrm>
              <a:off x="55052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" name="Google Shape;201;p28"/>
          <p:cNvGrpSpPr/>
          <p:nvPr/>
        </p:nvGrpSpPr>
        <p:grpSpPr>
          <a:xfrm>
            <a:off x="7040032" y="2028404"/>
            <a:ext cx="1045182" cy="1417593"/>
            <a:chOff x="7040032" y="1418804"/>
            <a:chExt cx="1045182" cy="1417593"/>
          </a:xfrm>
        </p:grpSpPr>
        <p:sp>
          <p:nvSpPr>
            <p:cNvPr id="202" name="Google Shape;202;p28"/>
            <p:cNvSpPr/>
            <p:nvPr/>
          </p:nvSpPr>
          <p:spPr>
            <a:xfrm>
              <a:off x="7649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73448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204" name="Google Shape;204;p28"/>
            <p:cNvCxnSpPr>
              <a:stCxn id="202" idx="2"/>
              <a:endCxn id="203" idx="0"/>
            </p:cNvCxnSpPr>
            <p:nvPr/>
          </p:nvCxnSpPr>
          <p:spPr>
            <a:xfrm flipH="1">
              <a:off x="75626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28"/>
            <p:cNvSpPr/>
            <p:nvPr/>
          </p:nvSpPr>
          <p:spPr>
            <a:xfrm>
              <a:off x="7040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206" name="Google Shape;206;p28"/>
            <p:cNvCxnSpPr>
              <a:stCxn id="203" idx="2"/>
              <a:endCxn id="205" idx="0"/>
            </p:cNvCxnSpPr>
            <p:nvPr/>
          </p:nvCxnSpPr>
          <p:spPr>
            <a:xfrm flipH="1">
              <a:off x="72578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243000" y="3833100"/>
            <a:ext cx="8624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any BST, it is possible to move to a different configuration using “rotation”.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can move from any configuration to any other in 2n - 6 rotations (see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Rotation Distance, Triangulations, and Hyperbolic Geometry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Amy Liu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LLRB Height</a:t>
            </a:r>
            <a:endParaRPr/>
          </a:p>
        </p:txBody>
      </p:sp>
      <p:sp>
        <p:nvSpPr>
          <p:cNvPr id="1519" name="Google Shape;1519;p73"/>
          <p:cNvSpPr/>
          <p:nvPr/>
        </p:nvSpPr>
        <p:spPr>
          <a:xfrm>
            <a:off x="2688116" y="258550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E</a:t>
            </a:r>
            <a:endParaRPr sz="1800"/>
          </a:p>
        </p:txBody>
      </p:sp>
      <p:cxnSp>
        <p:nvCxnSpPr>
          <p:cNvPr id="1520" name="Google Shape;1520;p73"/>
          <p:cNvCxnSpPr>
            <a:stCxn id="1519" idx="0"/>
            <a:endCxn id="1521" idx="2"/>
          </p:cNvCxnSpPr>
          <p:nvPr/>
        </p:nvCxnSpPr>
        <p:spPr>
          <a:xfrm flipH="1" rot="10800000">
            <a:off x="2994716" y="2312500"/>
            <a:ext cx="1548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2" name="Google Shape;1522;p73"/>
          <p:cNvSpPr/>
          <p:nvPr/>
        </p:nvSpPr>
        <p:spPr>
          <a:xfrm>
            <a:off x="5633320" y="258550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1523" name="Google Shape;1523;p73"/>
          <p:cNvCxnSpPr>
            <a:stCxn id="1522" idx="0"/>
            <a:endCxn id="1521" idx="2"/>
          </p:cNvCxnSpPr>
          <p:nvPr/>
        </p:nvCxnSpPr>
        <p:spPr>
          <a:xfrm rot="10800000">
            <a:off x="4542970" y="2312500"/>
            <a:ext cx="1259400" cy="27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4" name="Google Shape;1524;p73"/>
          <p:cNvSpPr/>
          <p:nvPr/>
        </p:nvSpPr>
        <p:spPr>
          <a:xfrm>
            <a:off x="1946220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525" name="Google Shape;1525;p73"/>
          <p:cNvSpPr/>
          <p:nvPr/>
        </p:nvSpPr>
        <p:spPr>
          <a:xfrm>
            <a:off x="2825157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526" name="Google Shape;1526;p73"/>
          <p:cNvSpPr/>
          <p:nvPr/>
        </p:nvSpPr>
        <p:spPr>
          <a:xfrm>
            <a:off x="3704094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cxnSp>
        <p:nvCxnSpPr>
          <p:cNvPr id="1527" name="Google Shape;1527;p73"/>
          <p:cNvCxnSpPr>
            <a:stCxn id="1519" idx="2"/>
            <a:endCxn id="1524" idx="0"/>
          </p:cNvCxnSpPr>
          <p:nvPr/>
        </p:nvCxnSpPr>
        <p:spPr>
          <a:xfrm flipH="1">
            <a:off x="2115416" y="2910400"/>
            <a:ext cx="8793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73"/>
          <p:cNvCxnSpPr>
            <a:stCxn id="1519" idx="2"/>
            <a:endCxn id="1525" idx="0"/>
          </p:cNvCxnSpPr>
          <p:nvPr/>
        </p:nvCxnSpPr>
        <p:spPr>
          <a:xfrm flipH="1">
            <a:off x="2994116" y="2910400"/>
            <a:ext cx="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73"/>
          <p:cNvCxnSpPr>
            <a:stCxn id="1519" idx="2"/>
            <a:endCxn id="1526" idx="0"/>
          </p:cNvCxnSpPr>
          <p:nvPr/>
        </p:nvCxnSpPr>
        <p:spPr>
          <a:xfrm>
            <a:off x="2994716" y="2910400"/>
            <a:ext cx="8784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p73"/>
          <p:cNvSpPr/>
          <p:nvPr/>
        </p:nvSpPr>
        <p:spPr>
          <a:xfrm>
            <a:off x="4932858" y="33776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cxnSp>
        <p:nvCxnSpPr>
          <p:cNvPr id="1531" name="Google Shape;1531;p73"/>
          <p:cNvCxnSpPr>
            <a:stCxn id="1522" idx="2"/>
            <a:endCxn id="1530" idx="0"/>
          </p:cNvCxnSpPr>
          <p:nvPr/>
        </p:nvCxnSpPr>
        <p:spPr>
          <a:xfrm flipH="1">
            <a:off x="5101870" y="2910400"/>
            <a:ext cx="7005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73"/>
          <p:cNvCxnSpPr>
            <a:stCxn id="1522" idx="2"/>
            <a:endCxn id="1533" idx="0"/>
          </p:cNvCxnSpPr>
          <p:nvPr/>
        </p:nvCxnSpPr>
        <p:spPr>
          <a:xfrm>
            <a:off x="5802370" y="2910400"/>
            <a:ext cx="783000" cy="46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73"/>
          <p:cNvSpPr/>
          <p:nvPr/>
        </p:nvSpPr>
        <p:spPr>
          <a:xfrm>
            <a:off x="5715075" y="41697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 R</a:t>
            </a:r>
            <a:endParaRPr sz="1800"/>
          </a:p>
        </p:txBody>
      </p:sp>
      <p:sp>
        <p:nvSpPr>
          <p:cNvPr id="1535" name="Google Shape;1535;p73"/>
          <p:cNvSpPr/>
          <p:nvPr/>
        </p:nvSpPr>
        <p:spPr>
          <a:xfrm>
            <a:off x="6903750" y="4169750"/>
            <a:ext cx="6627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 W</a:t>
            </a:r>
            <a:endParaRPr sz="1800"/>
          </a:p>
        </p:txBody>
      </p:sp>
      <p:cxnSp>
        <p:nvCxnSpPr>
          <p:cNvPr id="1536" name="Google Shape;1536;p73"/>
          <p:cNvCxnSpPr>
            <a:stCxn id="1533" idx="2"/>
            <a:endCxn id="1534" idx="0"/>
          </p:cNvCxnSpPr>
          <p:nvPr/>
        </p:nvCxnSpPr>
        <p:spPr>
          <a:xfrm flipH="1">
            <a:off x="6021800" y="3702550"/>
            <a:ext cx="563700" cy="46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73"/>
          <p:cNvCxnSpPr>
            <a:stCxn id="1533" idx="2"/>
            <a:endCxn id="1535" idx="0"/>
          </p:cNvCxnSpPr>
          <p:nvPr/>
        </p:nvCxnSpPr>
        <p:spPr>
          <a:xfrm>
            <a:off x="6585500" y="3702550"/>
            <a:ext cx="649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8" name="Google Shape;1538;p73"/>
          <p:cNvSpPr/>
          <p:nvPr/>
        </p:nvSpPr>
        <p:spPr>
          <a:xfrm>
            <a:off x="173325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539" name="Google Shape;1539;p73"/>
          <p:cNvSpPr/>
          <p:nvPr/>
        </p:nvSpPr>
        <p:spPr>
          <a:xfrm>
            <a:off x="213408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540" name="Google Shape;1540;p73"/>
          <p:cNvCxnSpPr>
            <a:stCxn id="1524" idx="2"/>
            <a:endCxn id="1538" idx="0"/>
          </p:cNvCxnSpPr>
          <p:nvPr/>
        </p:nvCxnSpPr>
        <p:spPr>
          <a:xfrm flipH="1">
            <a:off x="1902270" y="3702533"/>
            <a:ext cx="2130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73"/>
          <p:cNvCxnSpPr>
            <a:stCxn id="1524" idx="2"/>
            <a:endCxn id="1539" idx="0"/>
          </p:cNvCxnSpPr>
          <p:nvPr/>
        </p:nvCxnSpPr>
        <p:spPr>
          <a:xfrm>
            <a:off x="2115270" y="3702533"/>
            <a:ext cx="18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2" name="Google Shape;1542;p73"/>
          <p:cNvSpPr/>
          <p:nvPr/>
        </p:nvSpPr>
        <p:spPr>
          <a:xfrm>
            <a:off x="2611107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1543" name="Google Shape;1543;p73"/>
          <p:cNvSpPr/>
          <p:nvPr/>
        </p:nvSpPr>
        <p:spPr>
          <a:xfrm>
            <a:off x="3011931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cxnSp>
        <p:nvCxnSpPr>
          <p:cNvPr id="1544" name="Google Shape;1544;p73"/>
          <p:cNvCxnSpPr>
            <a:stCxn id="1525" idx="2"/>
            <a:endCxn id="1542" idx="0"/>
          </p:cNvCxnSpPr>
          <p:nvPr/>
        </p:nvCxnSpPr>
        <p:spPr>
          <a:xfrm flipH="1">
            <a:off x="2780007" y="3702533"/>
            <a:ext cx="2142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73"/>
          <p:cNvCxnSpPr>
            <a:stCxn id="1525" idx="2"/>
            <a:endCxn id="1543" idx="0"/>
          </p:cNvCxnSpPr>
          <p:nvPr/>
        </p:nvCxnSpPr>
        <p:spPr>
          <a:xfrm>
            <a:off x="2994207" y="3702533"/>
            <a:ext cx="1869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73"/>
          <p:cNvSpPr/>
          <p:nvPr/>
        </p:nvSpPr>
        <p:spPr>
          <a:xfrm>
            <a:off x="3488955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</p:txBody>
      </p:sp>
      <p:sp>
        <p:nvSpPr>
          <p:cNvPr id="1547" name="Google Shape;1547;p73"/>
          <p:cNvSpPr/>
          <p:nvPr/>
        </p:nvSpPr>
        <p:spPr>
          <a:xfrm>
            <a:off x="388977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1548" name="Google Shape;1548;p73"/>
          <p:cNvCxnSpPr>
            <a:endCxn id="1546" idx="0"/>
          </p:cNvCxnSpPr>
          <p:nvPr/>
        </p:nvCxnSpPr>
        <p:spPr>
          <a:xfrm flipH="1">
            <a:off x="3658005" y="3702658"/>
            <a:ext cx="186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73"/>
          <p:cNvCxnSpPr>
            <a:stCxn id="1526" idx="2"/>
            <a:endCxn id="1547" idx="0"/>
          </p:cNvCxnSpPr>
          <p:nvPr/>
        </p:nvCxnSpPr>
        <p:spPr>
          <a:xfrm>
            <a:off x="3873144" y="3702533"/>
            <a:ext cx="185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0" name="Google Shape;1550;p73"/>
          <p:cNvSpPr/>
          <p:nvPr/>
        </p:nvSpPr>
        <p:spPr>
          <a:xfrm>
            <a:off x="4712096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sp>
        <p:nvSpPr>
          <p:cNvPr id="1551" name="Google Shape;1551;p73"/>
          <p:cNvSpPr/>
          <p:nvPr/>
        </p:nvSpPr>
        <p:spPr>
          <a:xfrm>
            <a:off x="5105634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cxnSp>
        <p:nvCxnSpPr>
          <p:cNvPr id="1552" name="Google Shape;1552;p73"/>
          <p:cNvCxnSpPr>
            <a:stCxn id="1530" idx="2"/>
            <a:endCxn id="1550" idx="0"/>
          </p:cNvCxnSpPr>
          <p:nvPr/>
        </p:nvCxnSpPr>
        <p:spPr>
          <a:xfrm flipH="1">
            <a:off x="4881108" y="3702558"/>
            <a:ext cx="220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73"/>
          <p:cNvCxnSpPr>
            <a:stCxn id="1530" idx="2"/>
            <a:endCxn id="1551" idx="0"/>
          </p:cNvCxnSpPr>
          <p:nvPr/>
        </p:nvCxnSpPr>
        <p:spPr>
          <a:xfrm>
            <a:off x="5101908" y="3702558"/>
            <a:ext cx="172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3" name="Google Shape;1533;p73"/>
          <p:cNvSpPr/>
          <p:nvPr/>
        </p:nvSpPr>
        <p:spPr>
          <a:xfrm>
            <a:off x="6278900" y="33776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U</a:t>
            </a:r>
            <a:endParaRPr sz="1800"/>
          </a:p>
        </p:txBody>
      </p:sp>
      <p:sp>
        <p:nvSpPr>
          <p:cNvPr id="1554" name="Google Shape;1554;p73"/>
          <p:cNvSpPr/>
          <p:nvPr/>
        </p:nvSpPr>
        <p:spPr>
          <a:xfrm>
            <a:off x="641910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endParaRPr sz="1800"/>
          </a:p>
        </p:txBody>
      </p:sp>
      <p:cxnSp>
        <p:nvCxnSpPr>
          <p:cNvPr id="1555" name="Google Shape;1555;p73"/>
          <p:cNvCxnSpPr>
            <a:stCxn id="1533" idx="2"/>
            <a:endCxn id="1554" idx="0"/>
          </p:cNvCxnSpPr>
          <p:nvPr/>
        </p:nvCxnSpPr>
        <p:spPr>
          <a:xfrm>
            <a:off x="6585500" y="3702550"/>
            <a:ext cx="2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1" name="Google Shape;1521;p73"/>
          <p:cNvSpPr/>
          <p:nvPr/>
        </p:nvSpPr>
        <p:spPr>
          <a:xfrm>
            <a:off x="4373995" y="198755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1556" name="Google Shape;1556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2-3 tree of height 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maximum height of the corresponding LLRB?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Total height is H</a:t>
            </a:r>
            <a:r>
              <a:rPr lang="en"/>
              <a:t> (black) + </a:t>
            </a:r>
            <a:r>
              <a:rPr lang="en">
                <a:solidFill>
                  <a:srgbClr val="FF0000"/>
                </a:solidFill>
              </a:rPr>
              <a:t>H + 1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(red)</a:t>
            </a:r>
            <a:r>
              <a:rPr lang="en"/>
              <a:t> = 2H + 1.</a:t>
            </a:r>
            <a:endParaRPr/>
          </a:p>
        </p:txBody>
      </p:sp>
      <p:cxnSp>
        <p:nvCxnSpPr>
          <p:cNvPr id="1557" name="Google Shape;1557;p73"/>
          <p:cNvCxnSpPr/>
          <p:nvPr/>
        </p:nvCxnSpPr>
        <p:spPr>
          <a:xfrm flipH="1">
            <a:off x="4821500" y="2013525"/>
            <a:ext cx="1170300" cy="117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8" name="Google Shape;1558;p73"/>
          <p:cNvCxnSpPr/>
          <p:nvPr/>
        </p:nvCxnSpPr>
        <p:spPr>
          <a:xfrm flipH="1">
            <a:off x="6051575" y="2228025"/>
            <a:ext cx="915300" cy="510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9" name="Google Shape;1559;p73"/>
          <p:cNvSpPr txBox="1"/>
          <p:nvPr/>
        </p:nvSpPr>
        <p:spPr>
          <a:xfrm>
            <a:off x="6005150" y="1667925"/>
            <a:ext cx="2529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Worst case would be if these were both 3 nodes.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 Properties</a:t>
            </a:r>
            <a:endParaRPr/>
          </a:p>
        </p:txBody>
      </p:sp>
      <p:sp>
        <p:nvSpPr>
          <p:cNvPr id="1565" name="Google Shape;1565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handy LLRB properties: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node has two red links [otherwise it’d be </a:t>
            </a:r>
            <a:r>
              <a:rPr lang="en"/>
              <a:t>analogous</a:t>
            </a:r>
            <a:r>
              <a:rPr lang="en"/>
              <a:t> to a 4 node, which are disallowed in 2-3 trees].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path from root to null has same number of </a:t>
            </a:r>
            <a:r>
              <a:rPr b="1" lang="en" u="sng"/>
              <a:t>black links</a:t>
            </a:r>
            <a:r>
              <a:rPr lang="en"/>
              <a:t> [</a:t>
            </a:r>
            <a:r>
              <a:rPr lang="en"/>
              <a:t>because 2-3 trees have the same number of links to every leaf]. LLRBs are therefore balanced.</a:t>
            </a:r>
            <a:endParaRPr/>
          </a:p>
        </p:txBody>
      </p:sp>
      <p:sp>
        <p:nvSpPr>
          <p:cNvPr id="1566" name="Google Shape;1566;p74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7" name="Google Shape;156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" y="2371425"/>
            <a:ext cx="84963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Slide: Root-to-Leaf vs. Root-to-Null</a:t>
            </a:r>
            <a:endParaRPr/>
          </a:p>
        </p:txBody>
      </p:sp>
      <p:sp>
        <p:nvSpPr>
          <p:cNvPr id="1573" name="Google Shape;1573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version of this lecture from many years ago had a </a:t>
            </a:r>
            <a:r>
              <a:rPr lang="en"/>
              <a:t>subtle error in its definition of “perfect black balance”. Specifically, it stated: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black links to any leaf must be the same.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fact, the correct invariant is: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black links to any null link must be the same.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example of a red-black tree which satisfies the erroneous invariant, but has no corresponding 2-3 tree:</a:t>
            </a:r>
            <a:endParaRPr/>
          </a:p>
        </p:txBody>
      </p:sp>
      <p:sp>
        <p:nvSpPr>
          <p:cNvPr id="1574" name="Google Shape;1574;p75"/>
          <p:cNvSpPr/>
          <p:nvPr/>
        </p:nvSpPr>
        <p:spPr>
          <a:xfrm>
            <a:off x="3884025" y="36871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575" name="Google Shape;1575;p75"/>
          <p:cNvSpPr/>
          <p:nvPr/>
        </p:nvSpPr>
        <p:spPr>
          <a:xfrm>
            <a:off x="3395175" y="42626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576" name="Google Shape;1576;p75"/>
          <p:cNvSpPr/>
          <p:nvPr/>
        </p:nvSpPr>
        <p:spPr>
          <a:xfrm>
            <a:off x="4372875" y="42626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77" name="Google Shape;1577;p75"/>
          <p:cNvCxnSpPr>
            <a:stCxn id="1575" idx="0"/>
            <a:endCxn id="1574" idx="2"/>
          </p:cNvCxnSpPr>
          <p:nvPr/>
        </p:nvCxnSpPr>
        <p:spPr>
          <a:xfrm flipH="1" rot="10800000">
            <a:off x="3612975" y="3975837"/>
            <a:ext cx="489000" cy="28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75"/>
          <p:cNvCxnSpPr>
            <a:stCxn id="1576" idx="0"/>
            <a:endCxn id="1574" idx="2"/>
          </p:cNvCxnSpPr>
          <p:nvPr/>
        </p:nvCxnSpPr>
        <p:spPr>
          <a:xfrm rot="10800000">
            <a:off x="4101675" y="39758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9" name="Google Shape;1579;p75"/>
          <p:cNvSpPr/>
          <p:nvPr/>
        </p:nvSpPr>
        <p:spPr>
          <a:xfrm>
            <a:off x="3084833" y="48133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580" name="Google Shape;1580;p75"/>
          <p:cNvCxnSpPr>
            <a:stCxn id="1575" idx="2"/>
            <a:endCxn id="1579" idx="0"/>
          </p:cNvCxnSpPr>
          <p:nvPr/>
        </p:nvCxnSpPr>
        <p:spPr>
          <a:xfrm flipH="1">
            <a:off x="3302775" y="4551237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1" name="Google Shape;1581;p75"/>
          <p:cNvSpPr txBox="1"/>
          <p:nvPr/>
        </p:nvSpPr>
        <p:spPr>
          <a:xfrm>
            <a:off x="3675450" y="4757600"/>
            <a:ext cx="15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 LLRB!</a:t>
            </a:r>
            <a:endParaRPr/>
          </a:p>
        </p:txBody>
      </p:sp>
      <p:sp>
        <p:nvSpPr>
          <p:cNvPr id="1582" name="Google Shape;1582;p75"/>
          <p:cNvSpPr/>
          <p:nvPr/>
        </p:nvSpPr>
        <p:spPr>
          <a:xfrm>
            <a:off x="6683725" y="3747212"/>
            <a:ext cx="641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G</a:t>
            </a:r>
            <a:endParaRPr sz="1800"/>
          </a:p>
        </p:txBody>
      </p:sp>
      <p:sp>
        <p:nvSpPr>
          <p:cNvPr id="1583" name="Google Shape;1583;p75"/>
          <p:cNvSpPr/>
          <p:nvPr/>
        </p:nvSpPr>
        <p:spPr>
          <a:xfrm>
            <a:off x="7463375" y="42979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84" name="Google Shape;1584;p75"/>
          <p:cNvCxnSpPr>
            <a:stCxn id="1583" idx="0"/>
            <a:endCxn id="1582" idx="2"/>
          </p:cNvCxnSpPr>
          <p:nvPr/>
        </p:nvCxnSpPr>
        <p:spPr>
          <a:xfrm rot="10800000">
            <a:off x="7004675" y="4035783"/>
            <a:ext cx="6765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5" name="Google Shape;1585;p75"/>
          <p:cNvSpPr/>
          <p:nvPr/>
        </p:nvSpPr>
        <p:spPr>
          <a:xfrm>
            <a:off x="6175333" y="42979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586" name="Google Shape;1586;p75"/>
          <p:cNvCxnSpPr>
            <a:stCxn id="1582" idx="2"/>
            <a:endCxn id="1585" idx="0"/>
          </p:cNvCxnSpPr>
          <p:nvPr/>
        </p:nvCxnSpPr>
        <p:spPr>
          <a:xfrm flipH="1">
            <a:off x="6393175" y="4035812"/>
            <a:ext cx="611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7" name="Google Shape;1587;p75"/>
          <p:cNvSpPr txBox="1"/>
          <p:nvPr/>
        </p:nvSpPr>
        <p:spPr>
          <a:xfrm>
            <a:off x="6129500" y="4551225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 missing child.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 Properties</a:t>
            </a:r>
            <a:endParaRPr/>
          </a:p>
        </p:txBody>
      </p:sp>
      <p:sp>
        <p:nvSpPr>
          <p:cNvPr id="1593" name="Google Shape;1593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handy LLRB properties: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node has two red links [otherwise it’d be analogous to a 4 node, which are disallowed in 2-3 trees].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path from root to null has same number of </a:t>
            </a:r>
            <a:r>
              <a:rPr b="1" lang="en" u="sng"/>
              <a:t>black links</a:t>
            </a:r>
            <a:r>
              <a:rPr lang="en"/>
              <a:t> [because 2-3 trees have the same number of links to every leaf]. LLRBs are therefore balanced.</a:t>
            </a:r>
            <a:endParaRPr/>
          </a:p>
        </p:txBody>
      </p:sp>
      <p:sp>
        <p:nvSpPr>
          <p:cNvPr id="1594" name="Google Shape;1594;p76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76"/>
          <p:cNvSpPr/>
          <p:nvPr/>
        </p:nvSpPr>
        <p:spPr>
          <a:xfrm>
            <a:off x="1249275" y="29813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596" name="Google Shape;1596;p76"/>
          <p:cNvSpPr/>
          <p:nvPr/>
        </p:nvSpPr>
        <p:spPr>
          <a:xfrm>
            <a:off x="760425" y="35568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597" name="Google Shape;1597;p76"/>
          <p:cNvSpPr/>
          <p:nvPr/>
        </p:nvSpPr>
        <p:spPr>
          <a:xfrm>
            <a:off x="1738125" y="35568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98" name="Google Shape;1598;p76"/>
          <p:cNvCxnSpPr>
            <a:stCxn id="1596" idx="0"/>
            <a:endCxn id="1595" idx="2"/>
          </p:cNvCxnSpPr>
          <p:nvPr/>
        </p:nvCxnSpPr>
        <p:spPr>
          <a:xfrm flipH="1" rot="10800000">
            <a:off x="978225" y="32700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76"/>
          <p:cNvCxnSpPr>
            <a:stCxn id="1597" idx="0"/>
            <a:endCxn id="1595" idx="2"/>
          </p:cNvCxnSpPr>
          <p:nvPr/>
        </p:nvCxnSpPr>
        <p:spPr>
          <a:xfrm rot="10800000">
            <a:off x="1466925" y="32700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76"/>
          <p:cNvSpPr/>
          <p:nvPr/>
        </p:nvSpPr>
        <p:spPr>
          <a:xfrm>
            <a:off x="221483" y="441240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601" name="Google Shape;1601;p76"/>
          <p:cNvCxnSpPr>
            <a:stCxn id="1602" idx="2"/>
            <a:endCxn id="1600" idx="0"/>
          </p:cNvCxnSpPr>
          <p:nvPr/>
        </p:nvCxnSpPr>
        <p:spPr>
          <a:xfrm flipH="1">
            <a:off x="439383" y="4265133"/>
            <a:ext cx="257700" cy="14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76"/>
          <p:cNvSpPr/>
          <p:nvPr/>
        </p:nvSpPr>
        <p:spPr>
          <a:xfrm>
            <a:off x="479283" y="39765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1603" name="Google Shape;1603;p76"/>
          <p:cNvCxnSpPr>
            <a:stCxn id="1596" idx="2"/>
            <a:endCxn id="1602" idx="0"/>
          </p:cNvCxnSpPr>
          <p:nvPr/>
        </p:nvCxnSpPr>
        <p:spPr>
          <a:xfrm flipH="1">
            <a:off x="697125" y="3845450"/>
            <a:ext cx="281100" cy="1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Google Shape;1604;p76"/>
          <p:cNvSpPr/>
          <p:nvPr/>
        </p:nvSpPr>
        <p:spPr>
          <a:xfrm>
            <a:off x="3398725" y="29937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605" name="Google Shape;1605;p76"/>
          <p:cNvSpPr/>
          <p:nvPr/>
        </p:nvSpPr>
        <p:spPr>
          <a:xfrm>
            <a:off x="2909875" y="35692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606" name="Google Shape;1606;p76"/>
          <p:cNvSpPr/>
          <p:nvPr/>
        </p:nvSpPr>
        <p:spPr>
          <a:xfrm>
            <a:off x="3887575" y="35692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607" name="Google Shape;1607;p76"/>
          <p:cNvCxnSpPr>
            <a:stCxn id="1605" idx="0"/>
            <a:endCxn id="1604" idx="2"/>
          </p:cNvCxnSpPr>
          <p:nvPr/>
        </p:nvCxnSpPr>
        <p:spPr>
          <a:xfrm flipH="1" rot="10800000">
            <a:off x="3127675" y="32824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76"/>
          <p:cNvCxnSpPr>
            <a:stCxn id="1606" idx="0"/>
            <a:endCxn id="1604" idx="2"/>
          </p:cNvCxnSpPr>
          <p:nvPr/>
        </p:nvCxnSpPr>
        <p:spPr>
          <a:xfrm rot="10800000">
            <a:off x="3616375" y="32824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9" name="Google Shape;1609;p76"/>
          <p:cNvSpPr/>
          <p:nvPr/>
        </p:nvSpPr>
        <p:spPr>
          <a:xfrm>
            <a:off x="2599533" y="411997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610" name="Google Shape;1610;p76"/>
          <p:cNvCxnSpPr>
            <a:stCxn id="1605" idx="2"/>
            <a:endCxn id="1609" idx="0"/>
          </p:cNvCxnSpPr>
          <p:nvPr/>
        </p:nvCxnSpPr>
        <p:spPr>
          <a:xfrm flipH="1">
            <a:off x="2817475" y="3857812"/>
            <a:ext cx="310200" cy="26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p76"/>
          <p:cNvSpPr/>
          <p:nvPr/>
        </p:nvSpPr>
        <p:spPr>
          <a:xfrm>
            <a:off x="3197383" y="41199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612" name="Google Shape;1612;p76"/>
          <p:cNvCxnSpPr>
            <a:stCxn id="1605" idx="2"/>
            <a:endCxn id="1611" idx="0"/>
          </p:cNvCxnSpPr>
          <p:nvPr/>
        </p:nvCxnSpPr>
        <p:spPr>
          <a:xfrm>
            <a:off x="3127675" y="38578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76"/>
          <p:cNvSpPr/>
          <p:nvPr/>
        </p:nvSpPr>
        <p:spPr>
          <a:xfrm>
            <a:off x="5471975" y="29813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614" name="Google Shape;1614;p76"/>
          <p:cNvSpPr/>
          <p:nvPr/>
        </p:nvSpPr>
        <p:spPr>
          <a:xfrm>
            <a:off x="4983125" y="35568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615" name="Google Shape;1615;p76"/>
          <p:cNvSpPr/>
          <p:nvPr/>
        </p:nvSpPr>
        <p:spPr>
          <a:xfrm>
            <a:off x="5960825" y="35568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616" name="Google Shape;1616;p76"/>
          <p:cNvCxnSpPr>
            <a:stCxn id="1614" idx="0"/>
            <a:endCxn id="1613" idx="2"/>
          </p:cNvCxnSpPr>
          <p:nvPr/>
        </p:nvCxnSpPr>
        <p:spPr>
          <a:xfrm flipH="1" rot="10800000">
            <a:off x="5200925" y="32700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76"/>
          <p:cNvCxnSpPr>
            <a:stCxn id="1615" idx="0"/>
            <a:endCxn id="1613" idx="2"/>
          </p:cNvCxnSpPr>
          <p:nvPr/>
        </p:nvCxnSpPr>
        <p:spPr>
          <a:xfrm rot="10800000">
            <a:off x="5689625" y="32700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8" name="Google Shape;1618;p76"/>
          <p:cNvSpPr/>
          <p:nvPr/>
        </p:nvSpPr>
        <p:spPr>
          <a:xfrm>
            <a:off x="4672783" y="41076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619" name="Google Shape;1619;p76"/>
          <p:cNvCxnSpPr>
            <a:stCxn id="1614" idx="2"/>
            <a:endCxn id="1618" idx="0"/>
          </p:cNvCxnSpPr>
          <p:nvPr/>
        </p:nvCxnSpPr>
        <p:spPr>
          <a:xfrm flipH="1">
            <a:off x="4890725" y="38454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76"/>
          <p:cNvSpPr/>
          <p:nvPr/>
        </p:nvSpPr>
        <p:spPr>
          <a:xfrm>
            <a:off x="5270633" y="41076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621" name="Google Shape;1621;p76"/>
          <p:cNvCxnSpPr>
            <a:stCxn id="1614" idx="2"/>
            <a:endCxn id="1620" idx="0"/>
          </p:cNvCxnSpPr>
          <p:nvPr/>
        </p:nvCxnSpPr>
        <p:spPr>
          <a:xfrm>
            <a:off x="5200925" y="38454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76"/>
          <p:cNvSpPr/>
          <p:nvPr/>
        </p:nvSpPr>
        <p:spPr>
          <a:xfrm>
            <a:off x="7737725" y="29813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623" name="Google Shape;1623;p76"/>
          <p:cNvSpPr/>
          <p:nvPr/>
        </p:nvSpPr>
        <p:spPr>
          <a:xfrm>
            <a:off x="7248875" y="35568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624" name="Google Shape;1624;p76"/>
          <p:cNvSpPr/>
          <p:nvPr/>
        </p:nvSpPr>
        <p:spPr>
          <a:xfrm>
            <a:off x="8226575" y="35568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625" name="Google Shape;1625;p76"/>
          <p:cNvCxnSpPr>
            <a:stCxn id="1623" idx="0"/>
            <a:endCxn id="1622" idx="2"/>
          </p:cNvCxnSpPr>
          <p:nvPr/>
        </p:nvCxnSpPr>
        <p:spPr>
          <a:xfrm flipH="1" rot="10800000">
            <a:off x="7466675" y="3270062"/>
            <a:ext cx="489000" cy="28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76"/>
          <p:cNvCxnSpPr>
            <a:stCxn id="1624" idx="0"/>
            <a:endCxn id="1622" idx="2"/>
          </p:cNvCxnSpPr>
          <p:nvPr/>
        </p:nvCxnSpPr>
        <p:spPr>
          <a:xfrm rot="10800000">
            <a:off x="7955375" y="32700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Google Shape;1627;p76"/>
          <p:cNvSpPr/>
          <p:nvPr/>
        </p:nvSpPr>
        <p:spPr>
          <a:xfrm>
            <a:off x="6938533" y="41076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628" name="Google Shape;1628;p76"/>
          <p:cNvCxnSpPr>
            <a:stCxn id="1623" idx="2"/>
            <a:endCxn id="1627" idx="0"/>
          </p:cNvCxnSpPr>
          <p:nvPr/>
        </p:nvCxnSpPr>
        <p:spPr>
          <a:xfrm flipH="1">
            <a:off x="7156475" y="38454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9" name="Google Shape;1629;p76"/>
          <p:cNvSpPr/>
          <p:nvPr/>
        </p:nvSpPr>
        <p:spPr>
          <a:xfrm>
            <a:off x="7536383" y="41076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630" name="Google Shape;1630;p76"/>
          <p:cNvCxnSpPr>
            <a:stCxn id="1623" idx="2"/>
            <a:endCxn id="1629" idx="0"/>
          </p:cNvCxnSpPr>
          <p:nvPr/>
        </p:nvCxnSpPr>
        <p:spPr>
          <a:xfrm>
            <a:off x="7466675" y="38454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76"/>
          <p:cNvSpPr txBox="1"/>
          <p:nvPr/>
        </p:nvSpPr>
        <p:spPr>
          <a:xfrm>
            <a:off x="82875" y="4731050"/>
            <a:ext cx="25470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Invalid, B has two red links.</a:t>
            </a:r>
            <a:endParaRPr/>
          </a:p>
        </p:txBody>
      </p:sp>
      <p:sp>
        <p:nvSpPr>
          <p:cNvPr id="1632" name="Google Shape;1632;p76"/>
          <p:cNvSpPr txBox="1"/>
          <p:nvPr/>
        </p:nvSpPr>
        <p:spPr>
          <a:xfrm>
            <a:off x="2665075" y="4502598"/>
            <a:ext cx="14403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Invalid, not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black balanced.</a:t>
            </a:r>
            <a:endParaRPr/>
          </a:p>
        </p:txBody>
      </p:sp>
      <p:sp>
        <p:nvSpPr>
          <p:cNvPr id="1633" name="Google Shape;1633;p76"/>
          <p:cNvSpPr txBox="1"/>
          <p:nvPr/>
        </p:nvSpPr>
        <p:spPr>
          <a:xfrm>
            <a:off x="4672775" y="4484902"/>
            <a:ext cx="14403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Invalid, not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black balanced.</a:t>
            </a:r>
            <a:endParaRPr/>
          </a:p>
        </p:txBody>
      </p:sp>
      <p:sp>
        <p:nvSpPr>
          <p:cNvPr id="1634" name="Google Shape;1634;p76"/>
          <p:cNvSpPr txBox="1"/>
          <p:nvPr/>
        </p:nvSpPr>
        <p:spPr>
          <a:xfrm>
            <a:off x="6938525" y="4578801"/>
            <a:ext cx="1440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77"/>
          <p:cNvSpPr txBox="1"/>
          <p:nvPr>
            <p:ph idx="1" type="body"/>
          </p:nvPr>
        </p:nvSpPr>
        <p:spPr>
          <a:xfrm>
            <a:off x="4812375" y="402200"/>
            <a:ext cx="42273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Maintaining Isometry with Rotations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40" name="Google Shape;1640;p7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Maintaining Isometry with Rotations</a:t>
            </a:r>
            <a:endParaRPr/>
          </a:p>
        </p:txBody>
      </p:sp>
      <p:sp>
        <p:nvSpPr>
          <p:cNvPr id="1641" name="Google Shape;1641;p7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Construction</a:t>
            </a:r>
            <a:endParaRPr/>
          </a:p>
        </p:txBody>
      </p:sp>
      <p:sp>
        <p:nvSpPr>
          <p:cNvPr id="1647" name="Google Shape;1647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last important question: Where do LLRBs come from?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not make sense to build a 2-3 tree, then convert. Even more complex.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it turns out we implement an LLRB insert as follows: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 as usual into a BST.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zero or more rotations to maintain the 1-1 mapping.</a:t>
            </a:r>
            <a:endParaRPr/>
          </a:p>
        </p:txBody>
      </p:sp>
      <p:pic>
        <p:nvPicPr>
          <p:cNvPr id="1648" name="Google Shape;164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" y="2371425"/>
            <a:ext cx="84963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78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1-1 Mapping</a:t>
            </a:r>
            <a:endParaRPr/>
          </a:p>
        </p:txBody>
      </p:sp>
      <p:sp>
        <p:nvSpPr>
          <p:cNvPr id="1655" name="Google Shape;1655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exists a 1-1 mapping between: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2-3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LLRB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 of an LLRB is based on maintaining this 1-1 correspondence.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performing LLRB operations, pretend like you’re a 2-3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Preservation of the correspondence will involve tree rotations.</a:t>
            </a:r>
            <a:br>
              <a:rPr lang="en"/>
            </a:br>
            <a:endParaRPr/>
          </a:p>
        </p:txBody>
      </p:sp>
      <p:pic>
        <p:nvPicPr>
          <p:cNvPr id="1656" name="Google Shape;165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375" y="668575"/>
            <a:ext cx="40100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7" name="Google Shape;165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50" y="2369525"/>
            <a:ext cx="44386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00" y="2369525"/>
            <a:ext cx="44005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#1: Insertion Color</a:t>
            </a:r>
            <a:endParaRPr/>
          </a:p>
        </p:txBody>
      </p:sp>
      <p:sp>
        <p:nvSpPr>
          <p:cNvPr id="1664" name="Google Shape;1664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Should we use a red or black link when inserting?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5" name="Google Shape;1665;p80"/>
          <p:cNvCxnSpPr/>
          <p:nvPr/>
        </p:nvCxnSpPr>
        <p:spPr>
          <a:xfrm>
            <a:off x="1908075" y="2656159"/>
            <a:ext cx="830700" cy="4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6" name="Google Shape;1666;p80"/>
          <p:cNvCxnSpPr/>
          <p:nvPr/>
        </p:nvCxnSpPr>
        <p:spPr>
          <a:xfrm>
            <a:off x="2000875" y="4381150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7" name="Google Shape;1667;p80"/>
          <p:cNvSpPr/>
          <p:nvPr/>
        </p:nvSpPr>
        <p:spPr>
          <a:xfrm>
            <a:off x="1288300" y="247011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grpSp>
        <p:nvGrpSpPr>
          <p:cNvPr id="1668" name="Google Shape;1668;p80"/>
          <p:cNvGrpSpPr/>
          <p:nvPr/>
        </p:nvGrpSpPr>
        <p:grpSpPr>
          <a:xfrm>
            <a:off x="2896597" y="2827871"/>
            <a:ext cx="796536" cy="874975"/>
            <a:chOff x="4395397" y="3366784"/>
            <a:chExt cx="796536" cy="874975"/>
          </a:xfrm>
        </p:grpSpPr>
        <p:cxnSp>
          <p:nvCxnSpPr>
            <p:cNvPr id="1669" name="Google Shape;1669;p80"/>
            <p:cNvCxnSpPr>
              <a:stCxn id="1670" idx="0"/>
              <a:endCxn id="1671" idx="2"/>
            </p:cNvCxnSpPr>
            <p:nvPr/>
          </p:nvCxnSpPr>
          <p:spPr>
            <a:xfrm flipH="1" rot="10800000">
              <a:off x="4613197" y="3655259"/>
              <a:ext cx="360900" cy="29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1" name="Google Shape;1671;p80"/>
            <p:cNvSpPr/>
            <p:nvPr/>
          </p:nvSpPr>
          <p:spPr>
            <a:xfrm>
              <a:off x="4756333" y="3366784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sp>
          <p:nvSpPr>
            <p:cNvPr id="1670" name="Google Shape;1670;p80"/>
            <p:cNvSpPr/>
            <p:nvPr/>
          </p:nvSpPr>
          <p:spPr>
            <a:xfrm>
              <a:off x="4395397" y="3953159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</p:grpSp>
      <p:grpSp>
        <p:nvGrpSpPr>
          <p:cNvPr id="1672" name="Google Shape;1672;p80"/>
          <p:cNvGrpSpPr/>
          <p:nvPr/>
        </p:nvGrpSpPr>
        <p:grpSpPr>
          <a:xfrm>
            <a:off x="2896597" y="1525984"/>
            <a:ext cx="796536" cy="874975"/>
            <a:chOff x="1669097" y="3519184"/>
            <a:chExt cx="796536" cy="874975"/>
          </a:xfrm>
        </p:grpSpPr>
        <p:cxnSp>
          <p:nvCxnSpPr>
            <p:cNvPr id="1673" name="Google Shape;1673;p80"/>
            <p:cNvCxnSpPr>
              <a:stCxn id="1674" idx="0"/>
              <a:endCxn id="1675" idx="2"/>
            </p:cNvCxnSpPr>
            <p:nvPr/>
          </p:nvCxnSpPr>
          <p:spPr>
            <a:xfrm flipH="1" rot="10800000">
              <a:off x="1886897" y="3807659"/>
              <a:ext cx="360900" cy="297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5" name="Google Shape;1675;p80"/>
            <p:cNvSpPr/>
            <p:nvPr/>
          </p:nvSpPr>
          <p:spPr>
            <a:xfrm>
              <a:off x="2030033" y="3519184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sp>
          <p:nvSpPr>
            <p:cNvPr id="1674" name="Google Shape;1674;p80"/>
            <p:cNvSpPr/>
            <p:nvPr/>
          </p:nvSpPr>
          <p:spPr>
            <a:xfrm>
              <a:off x="1669097" y="4105559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</p:grpSp>
      <p:sp>
        <p:nvSpPr>
          <p:cNvPr id="1676" name="Google Shape;1676;p80"/>
          <p:cNvSpPr/>
          <p:nvPr/>
        </p:nvSpPr>
        <p:spPr>
          <a:xfrm>
            <a:off x="1322800" y="42368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1677" name="Google Shape;1677;p80"/>
          <p:cNvSpPr/>
          <p:nvPr/>
        </p:nvSpPr>
        <p:spPr>
          <a:xfrm>
            <a:off x="2970563" y="4202913"/>
            <a:ext cx="648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</a:t>
            </a:r>
            <a:r>
              <a:rPr lang="en" sz="1800"/>
              <a:t>S</a:t>
            </a:r>
            <a:endParaRPr sz="1800"/>
          </a:p>
        </p:txBody>
      </p:sp>
      <p:cxnSp>
        <p:nvCxnSpPr>
          <p:cNvPr id="1678" name="Google Shape;1678;p80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80"/>
          <p:cNvCxnSpPr/>
          <p:nvPr/>
        </p:nvCxnSpPr>
        <p:spPr>
          <a:xfrm flipH="1" rot="10800000">
            <a:off x="1924667" y="2013375"/>
            <a:ext cx="830700" cy="4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0" name="Google Shape;1680;p80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681" name="Google Shape;1681;p80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sp>
        <p:nvSpPr>
          <p:cNvPr id="1682" name="Google Shape;1682;p80"/>
          <p:cNvSpPr txBox="1"/>
          <p:nvPr/>
        </p:nvSpPr>
        <p:spPr>
          <a:xfrm rot="-1799961">
            <a:off x="1859592" y="1758124"/>
            <a:ext cx="1390828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683" name="Google Shape;1683;p80"/>
          <p:cNvSpPr txBox="1"/>
          <p:nvPr/>
        </p:nvSpPr>
        <p:spPr>
          <a:xfrm rot="1798948">
            <a:off x="1783449" y="2960760"/>
            <a:ext cx="1390937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684" name="Google Shape;1684;p80"/>
          <p:cNvSpPr txBox="1"/>
          <p:nvPr/>
        </p:nvSpPr>
        <p:spPr>
          <a:xfrm>
            <a:off x="2000881" y="4019801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Task #1: Insertion Color</a:t>
            </a:r>
            <a:endParaRPr/>
          </a:p>
        </p:txBody>
      </p:sp>
      <p:sp>
        <p:nvSpPr>
          <p:cNvPr id="1690" name="Google Shape;1690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Should we use a red or black link when inserting?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red! In 2-3 trees new values are ALWAYS added to a leaf node (at first).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1" name="Google Shape;1691;p81"/>
          <p:cNvCxnSpPr/>
          <p:nvPr/>
        </p:nvCxnSpPr>
        <p:spPr>
          <a:xfrm>
            <a:off x="1908075" y="2656159"/>
            <a:ext cx="830700" cy="4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2" name="Google Shape;1692;p81"/>
          <p:cNvCxnSpPr/>
          <p:nvPr/>
        </p:nvCxnSpPr>
        <p:spPr>
          <a:xfrm>
            <a:off x="2000875" y="4381150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3" name="Google Shape;1693;p81"/>
          <p:cNvSpPr/>
          <p:nvPr/>
        </p:nvSpPr>
        <p:spPr>
          <a:xfrm>
            <a:off x="1288300" y="247011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grpSp>
        <p:nvGrpSpPr>
          <p:cNvPr id="1694" name="Google Shape;1694;p81"/>
          <p:cNvGrpSpPr/>
          <p:nvPr/>
        </p:nvGrpSpPr>
        <p:grpSpPr>
          <a:xfrm>
            <a:off x="2896597" y="2827871"/>
            <a:ext cx="796536" cy="874975"/>
            <a:chOff x="4395397" y="3366784"/>
            <a:chExt cx="796536" cy="874975"/>
          </a:xfrm>
        </p:grpSpPr>
        <p:cxnSp>
          <p:nvCxnSpPr>
            <p:cNvPr id="1695" name="Google Shape;1695;p81"/>
            <p:cNvCxnSpPr>
              <a:stCxn id="1696" idx="0"/>
              <a:endCxn id="1697" idx="2"/>
            </p:cNvCxnSpPr>
            <p:nvPr/>
          </p:nvCxnSpPr>
          <p:spPr>
            <a:xfrm flipH="1" rot="10800000">
              <a:off x="4613197" y="3655259"/>
              <a:ext cx="360900" cy="29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7" name="Google Shape;1697;p81"/>
            <p:cNvSpPr/>
            <p:nvPr/>
          </p:nvSpPr>
          <p:spPr>
            <a:xfrm>
              <a:off x="4756333" y="3366784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sp>
          <p:nvSpPr>
            <p:cNvPr id="1696" name="Google Shape;1696;p81"/>
            <p:cNvSpPr/>
            <p:nvPr/>
          </p:nvSpPr>
          <p:spPr>
            <a:xfrm>
              <a:off x="4395397" y="3953159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</p:grpSp>
      <p:grpSp>
        <p:nvGrpSpPr>
          <p:cNvPr id="1698" name="Google Shape;1698;p81"/>
          <p:cNvGrpSpPr/>
          <p:nvPr/>
        </p:nvGrpSpPr>
        <p:grpSpPr>
          <a:xfrm>
            <a:off x="2896597" y="1525984"/>
            <a:ext cx="796536" cy="874975"/>
            <a:chOff x="1669097" y="3519184"/>
            <a:chExt cx="796536" cy="874975"/>
          </a:xfrm>
        </p:grpSpPr>
        <p:cxnSp>
          <p:nvCxnSpPr>
            <p:cNvPr id="1699" name="Google Shape;1699;p81"/>
            <p:cNvCxnSpPr>
              <a:stCxn id="1700" idx="0"/>
              <a:endCxn id="1701" idx="2"/>
            </p:cNvCxnSpPr>
            <p:nvPr/>
          </p:nvCxnSpPr>
          <p:spPr>
            <a:xfrm flipH="1" rot="10800000">
              <a:off x="1886897" y="3807659"/>
              <a:ext cx="360900" cy="297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1" name="Google Shape;1701;p81"/>
            <p:cNvSpPr/>
            <p:nvPr/>
          </p:nvSpPr>
          <p:spPr>
            <a:xfrm>
              <a:off x="2030033" y="3519184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sp>
          <p:nvSpPr>
            <p:cNvPr id="1700" name="Google Shape;1700;p81"/>
            <p:cNvSpPr/>
            <p:nvPr/>
          </p:nvSpPr>
          <p:spPr>
            <a:xfrm>
              <a:off x="1669097" y="4105559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</p:grpSp>
      <p:sp>
        <p:nvSpPr>
          <p:cNvPr id="1702" name="Google Shape;1702;p81"/>
          <p:cNvSpPr/>
          <p:nvPr/>
        </p:nvSpPr>
        <p:spPr>
          <a:xfrm>
            <a:off x="1322800" y="42368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1703" name="Google Shape;1703;p81"/>
          <p:cNvSpPr/>
          <p:nvPr/>
        </p:nvSpPr>
        <p:spPr>
          <a:xfrm>
            <a:off x="2970563" y="4202913"/>
            <a:ext cx="648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</a:t>
            </a:r>
            <a:endParaRPr sz="1800"/>
          </a:p>
        </p:txBody>
      </p:sp>
      <p:cxnSp>
        <p:nvCxnSpPr>
          <p:cNvPr id="1704" name="Google Shape;1704;p81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81"/>
          <p:cNvCxnSpPr/>
          <p:nvPr/>
        </p:nvCxnSpPr>
        <p:spPr>
          <a:xfrm flipH="1" rot="10800000">
            <a:off x="1924667" y="2013375"/>
            <a:ext cx="830700" cy="4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6" name="Google Shape;1706;p81"/>
          <p:cNvCxnSpPr/>
          <p:nvPr/>
        </p:nvCxnSpPr>
        <p:spPr>
          <a:xfrm>
            <a:off x="2947825" y="2904325"/>
            <a:ext cx="735300" cy="73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81"/>
          <p:cNvCxnSpPr/>
          <p:nvPr/>
        </p:nvCxnSpPr>
        <p:spPr>
          <a:xfrm flipH="1" rot="10800000">
            <a:off x="2947825" y="2961925"/>
            <a:ext cx="704400" cy="70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8" name="Google Shape;1708;p81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709" name="Google Shape;1709;p81"/>
          <p:cNvSpPr txBox="1"/>
          <p:nvPr/>
        </p:nvSpPr>
        <p:spPr>
          <a:xfrm rot="-1799961">
            <a:off x="1859592" y="1758124"/>
            <a:ext cx="1390828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710" name="Google Shape;1710;p81"/>
          <p:cNvSpPr txBox="1"/>
          <p:nvPr/>
        </p:nvSpPr>
        <p:spPr>
          <a:xfrm>
            <a:off x="2000881" y="4019801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711" name="Google Shape;1711;p81"/>
          <p:cNvSpPr txBox="1"/>
          <p:nvPr/>
        </p:nvSpPr>
        <p:spPr>
          <a:xfrm rot="1798948">
            <a:off x="1783449" y="2960760"/>
            <a:ext cx="1390937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712" name="Google Shape;1712;p81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leaf E, and insert S with a red link. What is the problem below, and what do we do about it?</a:t>
            </a:r>
            <a:endParaRPr/>
          </a:p>
        </p:txBody>
      </p:sp>
      <p:sp>
        <p:nvSpPr>
          <p:cNvPr id="1718" name="Google Shape;1718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</a:t>
            </a:r>
            <a:r>
              <a:rPr lang="en"/>
              <a:t> #2: Insertion on the Right</a:t>
            </a:r>
            <a:endParaRPr/>
          </a:p>
        </p:txBody>
      </p:sp>
      <p:cxnSp>
        <p:nvCxnSpPr>
          <p:cNvPr id="1719" name="Google Shape;1719;p82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0" name="Google Shape;1720;p82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21" name="Google Shape;1721;p82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722" name="Google Shape;1722;p82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723" name="Google Shape;1723;p82"/>
          <p:cNvSpPr/>
          <p:nvPr/>
        </p:nvSpPr>
        <p:spPr>
          <a:xfrm>
            <a:off x="21147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724" name="Google Shape;1724;p82"/>
          <p:cNvCxnSpPr>
            <a:stCxn id="1722" idx="0"/>
            <a:endCxn id="1721" idx="2"/>
          </p:cNvCxnSpPr>
          <p:nvPr/>
        </p:nvCxnSpPr>
        <p:spPr>
          <a:xfrm flipH="1" rot="10800000">
            <a:off x="13548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82"/>
          <p:cNvCxnSpPr>
            <a:stCxn id="1723" idx="0"/>
            <a:endCxn id="1721" idx="2"/>
          </p:cNvCxnSpPr>
          <p:nvPr/>
        </p:nvCxnSpPr>
        <p:spPr>
          <a:xfrm rot="10800000">
            <a:off x="18435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6" name="Google Shape;1726;p82"/>
          <p:cNvSpPr/>
          <p:nvPr/>
        </p:nvSpPr>
        <p:spPr>
          <a:xfrm>
            <a:off x="4739925" y="40154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727" name="Google Shape;1727;p82"/>
          <p:cNvSpPr/>
          <p:nvPr/>
        </p:nvSpPr>
        <p:spPr>
          <a:xfrm>
            <a:off x="4251075" y="45909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728" name="Google Shape;1728;p82"/>
          <p:cNvSpPr/>
          <p:nvPr/>
        </p:nvSpPr>
        <p:spPr>
          <a:xfrm>
            <a:off x="5228775" y="4590975"/>
            <a:ext cx="644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</a:t>
            </a:r>
            <a:endParaRPr sz="1800"/>
          </a:p>
        </p:txBody>
      </p:sp>
      <p:cxnSp>
        <p:nvCxnSpPr>
          <p:cNvPr id="1729" name="Google Shape;1729;p82"/>
          <p:cNvCxnSpPr>
            <a:stCxn id="1727" idx="0"/>
            <a:endCxn id="1726" idx="2"/>
          </p:cNvCxnSpPr>
          <p:nvPr/>
        </p:nvCxnSpPr>
        <p:spPr>
          <a:xfrm flipH="1" rot="10800000">
            <a:off x="4468875" y="43041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82"/>
          <p:cNvCxnSpPr>
            <a:stCxn id="1728" idx="0"/>
            <a:endCxn id="1726" idx="2"/>
          </p:cNvCxnSpPr>
          <p:nvPr/>
        </p:nvCxnSpPr>
        <p:spPr>
          <a:xfrm rot="10800000">
            <a:off x="4957725" y="4304175"/>
            <a:ext cx="5934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1" name="Google Shape;1731;p82"/>
          <p:cNvSpPr/>
          <p:nvPr/>
        </p:nvSpPr>
        <p:spPr>
          <a:xfrm>
            <a:off x="16258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732" name="Google Shape;1732;p82"/>
          <p:cNvSpPr/>
          <p:nvPr/>
        </p:nvSpPr>
        <p:spPr>
          <a:xfrm>
            <a:off x="11370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733" name="Google Shape;1733;p82"/>
          <p:cNvSpPr/>
          <p:nvPr/>
        </p:nvSpPr>
        <p:spPr>
          <a:xfrm>
            <a:off x="21147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734" name="Google Shape;1734;p82"/>
          <p:cNvCxnSpPr>
            <a:stCxn id="1732" idx="0"/>
            <a:endCxn id="1731" idx="2"/>
          </p:cNvCxnSpPr>
          <p:nvPr/>
        </p:nvCxnSpPr>
        <p:spPr>
          <a:xfrm flipH="1" rot="10800000">
            <a:off x="13548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82"/>
          <p:cNvCxnSpPr>
            <a:stCxn id="1733" idx="0"/>
            <a:endCxn id="1731" idx="2"/>
          </p:cNvCxnSpPr>
          <p:nvPr/>
        </p:nvCxnSpPr>
        <p:spPr>
          <a:xfrm rot="10800000">
            <a:off x="18435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82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7" name="Google Shape;1737;p82"/>
          <p:cNvSpPr/>
          <p:nvPr/>
        </p:nvSpPr>
        <p:spPr>
          <a:xfrm>
            <a:off x="4475700" y="1740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738" name="Google Shape;1738;p82"/>
          <p:cNvSpPr/>
          <p:nvPr/>
        </p:nvSpPr>
        <p:spPr>
          <a:xfrm>
            <a:off x="39868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739" name="Google Shape;1739;p82"/>
          <p:cNvSpPr/>
          <p:nvPr/>
        </p:nvSpPr>
        <p:spPr>
          <a:xfrm>
            <a:off x="49645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740" name="Google Shape;1740;p82"/>
          <p:cNvCxnSpPr>
            <a:stCxn id="1738" idx="0"/>
            <a:endCxn id="1737" idx="2"/>
          </p:cNvCxnSpPr>
          <p:nvPr/>
        </p:nvCxnSpPr>
        <p:spPr>
          <a:xfrm flipH="1" rot="10800000">
            <a:off x="42046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82"/>
          <p:cNvCxnSpPr>
            <a:stCxn id="1739" idx="0"/>
            <a:endCxn id="1737" idx="2"/>
          </p:cNvCxnSpPr>
          <p:nvPr/>
        </p:nvCxnSpPr>
        <p:spPr>
          <a:xfrm rot="10800000">
            <a:off x="46933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2" name="Google Shape;1742;p82"/>
          <p:cNvSpPr/>
          <p:nvPr/>
        </p:nvSpPr>
        <p:spPr>
          <a:xfrm>
            <a:off x="5276708" y="286698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743" name="Google Shape;1743;p82"/>
          <p:cNvCxnSpPr>
            <a:stCxn id="1739" idx="2"/>
            <a:endCxn id="1742" idx="0"/>
          </p:cNvCxnSpPr>
          <p:nvPr/>
        </p:nvCxnSpPr>
        <p:spPr>
          <a:xfrm>
            <a:off x="5182350" y="2604825"/>
            <a:ext cx="312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4" name="Google Shape;1744;p82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745" name="Google Shape;1745;p82"/>
          <p:cNvSpPr txBox="1"/>
          <p:nvPr/>
        </p:nvSpPr>
        <p:spPr>
          <a:xfrm>
            <a:off x="2909422" y="1683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  <p:sp>
        <p:nvSpPr>
          <p:cNvPr id="1746" name="Google Shape;1746;p82"/>
          <p:cNvSpPr txBox="1"/>
          <p:nvPr/>
        </p:nvSpPr>
        <p:spPr>
          <a:xfrm>
            <a:off x="3053531" y="409060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  <p:sp>
        <p:nvSpPr>
          <p:cNvPr id="1747" name="Google Shape;1747;p82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Rotation Definition (Demo)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rotateLeft(G): Let x be the right child of G. Make G the </a:t>
            </a:r>
            <a:r>
              <a:rPr b="1" lang="en"/>
              <a:t>new left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Preserves search tree property. No change to semantics of tree.</a:t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15" name="Google Shape;215;p29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16" name="Google Shape;216;p29"/>
          <p:cNvSpPr/>
          <p:nvPr/>
        </p:nvSpPr>
        <p:spPr>
          <a:xfrm>
            <a:off x="1922252" y="26098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217" name="Google Shape;217;p29"/>
          <p:cNvSpPr/>
          <p:nvPr/>
        </p:nvSpPr>
        <p:spPr>
          <a:xfrm>
            <a:off x="1559943" y="3171404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218" name="Google Shape;218;p29"/>
          <p:cNvSpPr/>
          <p:nvPr/>
        </p:nvSpPr>
        <p:spPr>
          <a:xfrm>
            <a:off x="2315614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219" name="Google Shape;219;p29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20" name="Google Shape;220;p29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221" name="Google Shape;221;p29"/>
          <p:cNvCxnSpPr>
            <a:stCxn id="215" idx="0"/>
            <a:endCxn id="214" idx="2"/>
          </p:cNvCxnSpPr>
          <p:nvPr/>
        </p:nvCxnSpPr>
        <p:spPr>
          <a:xfrm flipH="1" rot="10800000">
            <a:off x="741393" y="2336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>
            <a:stCxn id="215" idx="2"/>
            <a:endCxn id="219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>
            <a:stCxn id="219" idx="2"/>
            <a:endCxn id="220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9"/>
          <p:cNvCxnSpPr>
            <a:stCxn id="214" idx="2"/>
            <a:endCxn id="216" idx="0"/>
          </p:cNvCxnSpPr>
          <p:nvPr/>
        </p:nvCxnSpPr>
        <p:spPr>
          <a:xfrm>
            <a:off x="1422286" y="2336925"/>
            <a:ext cx="7179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9"/>
          <p:cNvCxnSpPr>
            <a:stCxn id="216" idx="2"/>
            <a:endCxn id="217" idx="0"/>
          </p:cNvCxnSpPr>
          <p:nvPr/>
        </p:nvCxnSpPr>
        <p:spPr>
          <a:xfrm flipH="1">
            <a:off x="1777652" y="2898465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9"/>
          <p:cNvCxnSpPr>
            <a:stCxn id="216" idx="2"/>
            <a:endCxn id="218" idx="0"/>
          </p:cNvCxnSpPr>
          <p:nvPr/>
        </p:nvCxnSpPr>
        <p:spPr>
          <a:xfrm>
            <a:off x="2140052" y="2898465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9"/>
          <p:cNvCxnSpPr>
            <a:stCxn id="217" idx="2"/>
            <a:endCxn id="228" idx="0"/>
          </p:cNvCxnSpPr>
          <p:nvPr/>
        </p:nvCxnSpPr>
        <p:spPr>
          <a:xfrm flipH="1">
            <a:off x="1471743" y="3460004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9"/>
          <p:cNvCxnSpPr>
            <a:stCxn id="217" idx="2"/>
            <a:endCxn id="230" idx="0"/>
          </p:cNvCxnSpPr>
          <p:nvPr/>
        </p:nvCxnSpPr>
        <p:spPr>
          <a:xfrm>
            <a:off x="1777743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9"/>
          <p:cNvSpPr/>
          <p:nvPr/>
        </p:nvSpPr>
        <p:spPr>
          <a:xfrm>
            <a:off x="1253837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230" name="Google Shape;230;p29"/>
          <p:cNvSpPr/>
          <p:nvPr/>
        </p:nvSpPr>
        <p:spPr>
          <a:xfrm>
            <a:off x="1933736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231" name="Google Shape;231;p29"/>
          <p:cNvSpPr/>
          <p:nvPr/>
        </p:nvSpPr>
        <p:spPr>
          <a:xfrm>
            <a:off x="1598300" y="1449238"/>
            <a:ext cx="1317900" cy="393600"/>
          </a:xfrm>
          <a:prstGeom prst="wedgeRectCallout">
            <a:avLst>
              <a:gd fmla="val -34517" name="adj1"/>
              <a:gd fmla="val 82911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I’m going left!!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leaf E, and insert S with a red link. What is the problem below, and what do we do about it: </a:t>
            </a:r>
            <a:r>
              <a:rPr lang="en"/>
              <a:t>Right links aren’t allowed. What rotation fixes this?</a:t>
            </a:r>
            <a:endParaRPr/>
          </a:p>
        </p:txBody>
      </p:sp>
      <p:sp>
        <p:nvSpPr>
          <p:cNvPr id="1753" name="Google Shape;1753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#2: Insertion on the Right</a:t>
            </a:r>
            <a:endParaRPr/>
          </a:p>
        </p:txBody>
      </p:sp>
      <p:cxnSp>
        <p:nvCxnSpPr>
          <p:cNvPr id="1754" name="Google Shape;1754;p83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5" name="Google Shape;1755;p83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56" name="Google Shape;1756;p83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757" name="Google Shape;1757;p83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758" name="Google Shape;1758;p83"/>
          <p:cNvSpPr/>
          <p:nvPr/>
        </p:nvSpPr>
        <p:spPr>
          <a:xfrm>
            <a:off x="21147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759" name="Google Shape;1759;p83"/>
          <p:cNvCxnSpPr>
            <a:stCxn id="1757" idx="0"/>
            <a:endCxn id="1756" idx="2"/>
          </p:cNvCxnSpPr>
          <p:nvPr/>
        </p:nvCxnSpPr>
        <p:spPr>
          <a:xfrm flipH="1" rot="10800000">
            <a:off x="13548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83"/>
          <p:cNvCxnSpPr>
            <a:stCxn id="1758" idx="0"/>
            <a:endCxn id="1756" idx="2"/>
          </p:cNvCxnSpPr>
          <p:nvPr/>
        </p:nvCxnSpPr>
        <p:spPr>
          <a:xfrm rot="10800000">
            <a:off x="18435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1" name="Google Shape;1761;p83"/>
          <p:cNvSpPr/>
          <p:nvPr/>
        </p:nvSpPr>
        <p:spPr>
          <a:xfrm>
            <a:off x="4739925" y="40154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762" name="Google Shape;1762;p83"/>
          <p:cNvSpPr/>
          <p:nvPr/>
        </p:nvSpPr>
        <p:spPr>
          <a:xfrm>
            <a:off x="4251075" y="45909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763" name="Google Shape;1763;p83"/>
          <p:cNvSpPr/>
          <p:nvPr/>
        </p:nvSpPr>
        <p:spPr>
          <a:xfrm>
            <a:off x="5228775" y="4590975"/>
            <a:ext cx="644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</a:t>
            </a:r>
            <a:endParaRPr sz="1800"/>
          </a:p>
        </p:txBody>
      </p:sp>
      <p:cxnSp>
        <p:nvCxnSpPr>
          <p:cNvPr id="1764" name="Google Shape;1764;p83"/>
          <p:cNvCxnSpPr>
            <a:stCxn id="1762" idx="0"/>
            <a:endCxn id="1761" idx="2"/>
          </p:cNvCxnSpPr>
          <p:nvPr/>
        </p:nvCxnSpPr>
        <p:spPr>
          <a:xfrm flipH="1" rot="10800000">
            <a:off x="4468875" y="43041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83"/>
          <p:cNvCxnSpPr>
            <a:stCxn id="1763" idx="0"/>
            <a:endCxn id="1761" idx="2"/>
          </p:cNvCxnSpPr>
          <p:nvPr/>
        </p:nvCxnSpPr>
        <p:spPr>
          <a:xfrm rot="10800000">
            <a:off x="4957725" y="4304175"/>
            <a:ext cx="5934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6" name="Google Shape;1766;p83"/>
          <p:cNvSpPr/>
          <p:nvPr/>
        </p:nvSpPr>
        <p:spPr>
          <a:xfrm>
            <a:off x="16258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767" name="Google Shape;1767;p83"/>
          <p:cNvSpPr/>
          <p:nvPr/>
        </p:nvSpPr>
        <p:spPr>
          <a:xfrm>
            <a:off x="11370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768" name="Google Shape;1768;p83"/>
          <p:cNvSpPr/>
          <p:nvPr/>
        </p:nvSpPr>
        <p:spPr>
          <a:xfrm>
            <a:off x="21147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769" name="Google Shape;1769;p83"/>
          <p:cNvCxnSpPr>
            <a:stCxn id="1767" idx="0"/>
            <a:endCxn id="1766" idx="2"/>
          </p:cNvCxnSpPr>
          <p:nvPr/>
        </p:nvCxnSpPr>
        <p:spPr>
          <a:xfrm flipH="1" rot="10800000">
            <a:off x="13548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83"/>
          <p:cNvCxnSpPr>
            <a:stCxn id="1768" idx="0"/>
            <a:endCxn id="1766" idx="2"/>
          </p:cNvCxnSpPr>
          <p:nvPr/>
        </p:nvCxnSpPr>
        <p:spPr>
          <a:xfrm rot="10800000">
            <a:off x="18435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83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2" name="Google Shape;1772;p83"/>
          <p:cNvSpPr/>
          <p:nvPr/>
        </p:nvSpPr>
        <p:spPr>
          <a:xfrm>
            <a:off x="4475700" y="1740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773" name="Google Shape;1773;p83"/>
          <p:cNvSpPr/>
          <p:nvPr/>
        </p:nvSpPr>
        <p:spPr>
          <a:xfrm>
            <a:off x="39868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774" name="Google Shape;1774;p83"/>
          <p:cNvSpPr/>
          <p:nvPr/>
        </p:nvSpPr>
        <p:spPr>
          <a:xfrm>
            <a:off x="49645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775" name="Google Shape;1775;p83"/>
          <p:cNvCxnSpPr>
            <a:stCxn id="1773" idx="0"/>
            <a:endCxn id="1772" idx="2"/>
          </p:cNvCxnSpPr>
          <p:nvPr/>
        </p:nvCxnSpPr>
        <p:spPr>
          <a:xfrm flipH="1" rot="10800000">
            <a:off x="42046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6" name="Google Shape;1776;p83"/>
          <p:cNvCxnSpPr>
            <a:stCxn id="1774" idx="0"/>
            <a:endCxn id="1772" idx="2"/>
          </p:cNvCxnSpPr>
          <p:nvPr/>
        </p:nvCxnSpPr>
        <p:spPr>
          <a:xfrm rot="10800000">
            <a:off x="46933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7" name="Google Shape;1777;p83"/>
          <p:cNvSpPr/>
          <p:nvPr/>
        </p:nvSpPr>
        <p:spPr>
          <a:xfrm>
            <a:off x="5276708" y="286698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778" name="Google Shape;1778;p83"/>
          <p:cNvCxnSpPr>
            <a:stCxn id="1774" idx="2"/>
            <a:endCxn id="1777" idx="0"/>
          </p:cNvCxnSpPr>
          <p:nvPr/>
        </p:nvCxnSpPr>
        <p:spPr>
          <a:xfrm>
            <a:off x="5182350" y="2604825"/>
            <a:ext cx="312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9" name="Google Shape;1779;p83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780" name="Google Shape;1780;p83"/>
          <p:cNvSpPr txBox="1"/>
          <p:nvPr/>
        </p:nvSpPr>
        <p:spPr>
          <a:xfrm>
            <a:off x="2909422" y="1683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  <p:sp>
        <p:nvSpPr>
          <p:cNvPr id="1781" name="Google Shape;1781;p83"/>
          <p:cNvSpPr txBox="1"/>
          <p:nvPr/>
        </p:nvSpPr>
        <p:spPr>
          <a:xfrm>
            <a:off x="3053531" y="409060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  <p:sp>
        <p:nvSpPr>
          <p:cNvPr id="1782" name="Google Shape;1782;p83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1783" name="Google Shape;1783;p83"/>
          <p:cNvGrpSpPr/>
          <p:nvPr/>
        </p:nvGrpSpPr>
        <p:grpSpPr>
          <a:xfrm>
            <a:off x="7092625" y="1740675"/>
            <a:ext cx="1413300" cy="1414859"/>
            <a:chOff x="7092625" y="1740675"/>
            <a:chExt cx="1413300" cy="1414859"/>
          </a:xfrm>
        </p:grpSpPr>
        <p:sp>
          <p:nvSpPr>
            <p:cNvPr id="1784" name="Google Shape;1784;p83"/>
            <p:cNvSpPr/>
            <p:nvPr/>
          </p:nvSpPr>
          <p:spPr>
            <a:xfrm>
              <a:off x="7581475" y="17406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785" name="Google Shape;1785;p83"/>
            <p:cNvSpPr/>
            <p:nvPr/>
          </p:nvSpPr>
          <p:spPr>
            <a:xfrm>
              <a:off x="7092625" y="23161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786" name="Google Shape;1786;p83"/>
            <p:cNvSpPr/>
            <p:nvPr/>
          </p:nvSpPr>
          <p:spPr>
            <a:xfrm>
              <a:off x="8070325" y="23161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cxnSp>
          <p:nvCxnSpPr>
            <p:cNvPr id="1787" name="Google Shape;1787;p83"/>
            <p:cNvCxnSpPr>
              <a:stCxn id="1785" idx="0"/>
              <a:endCxn id="1784" idx="2"/>
            </p:cNvCxnSpPr>
            <p:nvPr/>
          </p:nvCxnSpPr>
          <p:spPr>
            <a:xfrm flipH="1" rot="10800000">
              <a:off x="7310425" y="2029375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8" name="Google Shape;1788;p83"/>
            <p:cNvCxnSpPr>
              <a:stCxn id="1786" idx="0"/>
              <a:endCxn id="1784" idx="2"/>
            </p:cNvCxnSpPr>
            <p:nvPr/>
          </p:nvCxnSpPr>
          <p:spPr>
            <a:xfrm rot="10800000">
              <a:off x="7799125" y="2029375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9" name="Google Shape;1789;p83"/>
            <p:cNvSpPr/>
            <p:nvPr/>
          </p:nvSpPr>
          <p:spPr>
            <a:xfrm>
              <a:off x="7772883" y="2866934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  <p:cxnSp>
          <p:nvCxnSpPr>
            <p:cNvPr id="1790" name="Google Shape;1790;p83"/>
            <p:cNvCxnSpPr>
              <a:stCxn id="1786" idx="2"/>
              <a:endCxn id="1789" idx="0"/>
            </p:cNvCxnSpPr>
            <p:nvPr/>
          </p:nvCxnSpPr>
          <p:spPr>
            <a:xfrm flipH="1">
              <a:off x="7990825" y="2604775"/>
              <a:ext cx="297300" cy="262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1" name="Google Shape;1791;p83"/>
          <p:cNvSpPr txBox="1"/>
          <p:nvPr/>
        </p:nvSpPr>
        <p:spPr>
          <a:xfrm>
            <a:off x="6954775" y="3155576"/>
            <a:ext cx="20718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Hint: This is the correct representation of the 2-3 tree.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rotation operation gives us this tree?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#2: Insertion on the Right</a:t>
            </a:r>
            <a:endParaRPr/>
          </a:p>
        </p:txBody>
      </p:sp>
      <p:sp>
        <p:nvSpPr>
          <p:cNvPr id="1797" name="Google Shape;1797;p8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leaf E, and insert S with a red link. What is the problem below, and what do we do about it: Right links aren’t allowed, so rotateLeft(E).</a:t>
            </a:r>
            <a:endParaRPr/>
          </a:p>
        </p:txBody>
      </p:sp>
      <p:cxnSp>
        <p:nvCxnSpPr>
          <p:cNvPr id="1798" name="Google Shape;1798;p84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9" name="Google Shape;1799;p84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0" name="Google Shape;1800;p84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801" name="Google Shape;1801;p84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02" name="Google Shape;1802;p84"/>
          <p:cNvSpPr/>
          <p:nvPr/>
        </p:nvSpPr>
        <p:spPr>
          <a:xfrm>
            <a:off x="21147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803" name="Google Shape;1803;p84"/>
          <p:cNvCxnSpPr>
            <a:stCxn id="1801" idx="0"/>
            <a:endCxn id="1800" idx="2"/>
          </p:cNvCxnSpPr>
          <p:nvPr/>
        </p:nvCxnSpPr>
        <p:spPr>
          <a:xfrm flipH="1" rot="10800000">
            <a:off x="13548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84"/>
          <p:cNvCxnSpPr>
            <a:stCxn id="1802" idx="0"/>
            <a:endCxn id="1800" idx="2"/>
          </p:cNvCxnSpPr>
          <p:nvPr/>
        </p:nvCxnSpPr>
        <p:spPr>
          <a:xfrm rot="10800000">
            <a:off x="18435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5" name="Google Shape;1805;p84"/>
          <p:cNvSpPr/>
          <p:nvPr/>
        </p:nvSpPr>
        <p:spPr>
          <a:xfrm>
            <a:off x="4739925" y="40154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806" name="Google Shape;1806;p84"/>
          <p:cNvSpPr/>
          <p:nvPr/>
        </p:nvSpPr>
        <p:spPr>
          <a:xfrm>
            <a:off x="4251075" y="45909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07" name="Google Shape;1807;p84"/>
          <p:cNvSpPr/>
          <p:nvPr/>
        </p:nvSpPr>
        <p:spPr>
          <a:xfrm>
            <a:off x="5228775" y="4590975"/>
            <a:ext cx="644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</a:t>
            </a:r>
            <a:endParaRPr sz="1800"/>
          </a:p>
        </p:txBody>
      </p:sp>
      <p:cxnSp>
        <p:nvCxnSpPr>
          <p:cNvPr id="1808" name="Google Shape;1808;p84"/>
          <p:cNvCxnSpPr>
            <a:stCxn id="1806" idx="0"/>
            <a:endCxn id="1805" idx="2"/>
          </p:cNvCxnSpPr>
          <p:nvPr/>
        </p:nvCxnSpPr>
        <p:spPr>
          <a:xfrm flipH="1" rot="10800000">
            <a:off x="4468875" y="43041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84"/>
          <p:cNvCxnSpPr>
            <a:stCxn id="1807" idx="0"/>
            <a:endCxn id="1805" idx="2"/>
          </p:cNvCxnSpPr>
          <p:nvPr/>
        </p:nvCxnSpPr>
        <p:spPr>
          <a:xfrm rot="10800000">
            <a:off x="4957725" y="4304175"/>
            <a:ext cx="5934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Google Shape;1810;p84"/>
          <p:cNvSpPr/>
          <p:nvPr/>
        </p:nvSpPr>
        <p:spPr>
          <a:xfrm>
            <a:off x="16258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811" name="Google Shape;1811;p84"/>
          <p:cNvSpPr/>
          <p:nvPr/>
        </p:nvSpPr>
        <p:spPr>
          <a:xfrm>
            <a:off x="11370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12" name="Google Shape;1812;p84"/>
          <p:cNvSpPr/>
          <p:nvPr/>
        </p:nvSpPr>
        <p:spPr>
          <a:xfrm>
            <a:off x="21147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813" name="Google Shape;1813;p84"/>
          <p:cNvCxnSpPr>
            <a:stCxn id="1811" idx="0"/>
            <a:endCxn id="1810" idx="2"/>
          </p:cNvCxnSpPr>
          <p:nvPr/>
        </p:nvCxnSpPr>
        <p:spPr>
          <a:xfrm flipH="1" rot="10800000">
            <a:off x="13548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84"/>
          <p:cNvCxnSpPr>
            <a:stCxn id="1812" idx="0"/>
            <a:endCxn id="1810" idx="2"/>
          </p:cNvCxnSpPr>
          <p:nvPr/>
        </p:nvCxnSpPr>
        <p:spPr>
          <a:xfrm rot="10800000">
            <a:off x="18435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5" name="Google Shape;1815;p84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6" name="Google Shape;1816;p84"/>
          <p:cNvSpPr/>
          <p:nvPr/>
        </p:nvSpPr>
        <p:spPr>
          <a:xfrm>
            <a:off x="4475700" y="1740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817" name="Google Shape;1817;p84"/>
          <p:cNvSpPr/>
          <p:nvPr/>
        </p:nvSpPr>
        <p:spPr>
          <a:xfrm>
            <a:off x="39868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18" name="Google Shape;1818;p84"/>
          <p:cNvSpPr/>
          <p:nvPr/>
        </p:nvSpPr>
        <p:spPr>
          <a:xfrm>
            <a:off x="49645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819" name="Google Shape;1819;p84"/>
          <p:cNvCxnSpPr>
            <a:stCxn id="1817" idx="0"/>
            <a:endCxn id="1816" idx="2"/>
          </p:cNvCxnSpPr>
          <p:nvPr/>
        </p:nvCxnSpPr>
        <p:spPr>
          <a:xfrm flipH="1" rot="10800000">
            <a:off x="42046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0" name="Google Shape;1820;p84"/>
          <p:cNvCxnSpPr>
            <a:stCxn id="1818" idx="0"/>
            <a:endCxn id="1816" idx="2"/>
          </p:cNvCxnSpPr>
          <p:nvPr/>
        </p:nvCxnSpPr>
        <p:spPr>
          <a:xfrm rot="10800000">
            <a:off x="46933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1" name="Google Shape;1821;p84"/>
          <p:cNvSpPr/>
          <p:nvPr/>
        </p:nvSpPr>
        <p:spPr>
          <a:xfrm>
            <a:off x="5276708" y="286698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822" name="Google Shape;1822;p84"/>
          <p:cNvCxnSpPr>
            <a:stCxn id="1818" idx="2"/>
            <a:endCxn id="1821" idx="0"/>
          </p:cNvCxnSpPr>
          <p:nvPr/>
        </p:nvCxnSpPr>
        <p:spPr>
          <a:xfrm>
            <a:off x="5182350" y="2604825"/>
            <a:ext cx="312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84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4" name="Google Shape;1824;p84"/>
          <p:cNvCxnSpPr/>
          <p:nvPr/>
        </p:nvCxnSpPr>
        <p:spPr>
          <a:xfrm>
            <a:off x="6011475" y="20292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5" name="Google Shape;1825;p84"/>
          <p:cNvSpPr/>
          <p:nvPr/>
        </p:nvSpPr>
        <p:spPr>
          <a:xfrm>
            <a:off x="75814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826" name="Google Shape;1826;p84"/>
          <p:cNvSpPr/>
          <p:nvPr/>
        </p:nvSpPr>
        <p:spPr>
          <a:xfrm>
            <a:off x="70926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27" name="Google Shape;1827;p84"/>
          <p:cNvSpPr/>
          <p:nvPr/>
        </p:nvSpPr>
        <p:spPr>
          <a:xfrm>
            <a:off x="80703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828" name="Google Shape;1828;p84"/>
          <p:cNvCxnSpPr>
            <a:stCxn id="1826" idx="0"/>
            <a:endCxn id="1825" idx="2"/>
          </p:cNvCxnSpPr>
          <p:nvPr/>
        </p:nvCxnSpPr>
        <p:spPr>
          <a:xfrm flipH="1" rot="10800000">
            <a:off x="73104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84"/>
          <p:cNvCxnSpPr>
            <a:stCxn id="1827" idx="0"/>
            <a:endCxn id="1825" idx="2"/>
          </p:cNvCxnSpPr>
          <p:nvPr/>
        </p:nvCxnSpPr>
        <p:spPr>
          <a:xfrm rot="10800000">
            <a:off x="77991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0" name="Google Shape;1830;p84"/>
          <p:cNvSpPr/>
          <p:nvPr/>
        </p:nvSpPr>
        <p:spPr>
          <a:xfrm>
            <a:off x="7772883" y="28669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831" name="Google Shape;1831;p84"/>
          <p:cNvCxnSpPr>
            <a:stCxn id="1827" idx="2"/>
            <a:endCxn id="1830" idx="0"/>
          </p:cNvCxnSpPr>
          <p:nvPr/>
        </p:nvCxnSpPr>
        <p:spPr>
          <a:xfrm flipH="1">
            <a:off x="7990825" y="2604775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2" name="Google Shape;1832;p84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833" name="Google Shape;1833;p84"/>
          <p:cNvSpPr txBox="1"/>
          <p:nvPr/>
        </p:nvSpPr>
        <p:spPr>
          <a:xfrm>
            <a:off x="2909422" y="1683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  <p:sp>
        <p:nvSpPr>
          <p:cNvPr id="1834" name="Google Shape;1834;p84"/>
          <p:cNvSpPr txBox="1"/>
          <p:nvPr/>
        </p:nvSpPr>
        <p:spPr>
          <a:xfrm>
            <a:off x="5830613" y="166017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rotateLeft(E)</a:t>
            </a:r>
            <a:endParaRPr/>
          </a:p>
        </p:txBody>
      </p:sp>
      <p:sp>
        <p:nvSpPr>
          <p:cNvPr id="1835" name="Google Shape;1835;p84"/>
          <p:cNvSpPr txBox="1"/>
          <p:nvPr/>
        </p:nvSpPr>
        <p:spPr>
          <a:xfrm>
            <a:off x="3053531" y="409060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  <p:sp>
        <p:nvSpPr>
          <p:cNvPr id="1836" name="Google Shape;1836;p84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Rule: Representation of Temporary 4-Nodes</a:t>
            </a:r>
            <a:endParaRPr/>
          </a:p>
        </p:txBody>
      </p:sp>
      <p:sp>
        <p:nvSpPr>
          <p:cNvPr id="1842" name="Google Shape;1842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represent temporary 4-nodes as BST nodes with two red links.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state is only temporary (more soon), so temporary violation of “left leaning” is OK.</a:t>
            </a:r>
            <a:endParaRPr/>
          </a:p>
        </p:txBody>
      </p:sp>
      <p:cxnSp>
        <p:nvCxnSpPr>
          <p:cNvPr id="1843" name="Google Shape;1843;p85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4" name="Google Shape;1844;p85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845" name="Google Shape;1845;p85"/>
          <p:cNvGrpSpPr/>
          <p:nvPr/>
        </p:nvGrpSpPr>
        <p:grpSpPr>
          <a:xfrm>
            <a:off x="1137025" y="4082300"/>
            <a:ext cx="1622400" cy="864100"/>
            <a:chOff x="1137025" y="4082300"/>
            <a:chExt cx="1622400" cy="864100"/>
          </a:xfrm>
        </p:grpSpPr>
        <p:sp>
          <p:nvSpPr>
            <p:cNvPr id="1846" name="Google Shape;1846;p85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847" name="Google Shape;1847;p85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848" name="Google Shape;1848;p85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 S</a:t>
              </a:r>
              <a:endParaRPr sz="1800"/>
            </a:p>
          </p:txBody>
        </p:sp>
        <p:cxnSp>
          <p:nvCxnSpPr>
            <p:cNvPr id="1849" name="Google Shape;1849;p85"/>
            <p:cNvCxnSpPr>
              <a:stCxn id="1847" idx="0"/>
              <a:endCxn id="1846" idx="2"/>
            </p:cNvCxnSpPr>
            <p:nvPr/>
          </p:nvCxnSpPr>
          <p:spPr>
            <a:xfrm flipH="1" rot="10800000">
              <a:off x="13548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85"/>
            <p:cNvCxnSpPr>
              <a:stCxn id="1848" idx="0"/>
              <a:endCxn id="1846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1" name="Google Shape;1851;p85"/>
          <p:cNvGrpSpPr/>
          <p:nvPr/>
        </p:nvGrpSpPr>
        <p:grpSpPr>
          <a:xfrm>
            <a:off x="4251075" y="4015475"/>
            <a:ext cx="1887900" cy="864100"/>
            <a:chOff x="4251075" y="4015475"/>
            <a:chExt cx="1887900" cy="864100"/>
          </a:xfrm>
        </p:grpSpPr>
        <p:sp>
          <p:nvSpPr>
            <p:cNvPr id="1852" name="Google Shape;1852;p85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853" name="Google Shape;1853;p85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854" name="Google Shape;1854;p85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 S Z</a:t>
              </a:r>
              <a:endParaRPr sz="1800"/>
            </a:p>
          </p:txBody>
        </p:sp>
        <p:cxnSp>
          <p:nvCxnSpPr>
            <p:cNvPr id="1855" name="Google Shape;1855;p85"/>
            <p:cNvCxnSpPr>
              <a:stCxn id="1853" idx="0"/>
              <a:endCxn id="1852" idx="2"/>
            </p:cNvCxnSpPr>
            <p:nvPr/>
          </p:nvCxnSpPr>
          <p:spPr>
            <a:xfrm flipH="1" rot="10800000">
              <a:off x="4468875" y="4304175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6" name="Google Shape;1856;p85"/>
            <p:cNvCxnSpPr>
              <a:stCxn id="1854" idx="0"/>
              <a:endCxn id="1852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7" name="Google Shape;1857;p85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858" name="Google Shape;1858;p85"/>
          <p:cNvSpPr/>
          <p:nvPr/>
        </p:nvSpPr>
        <p:spPr>
          <a:xfrm>
            <a:off x="1630175" y="16870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859" name="Google Shape;1859;p85"/>
          <p:cNvSpPr/>
          <p:nvPr/>
        </p:nvSpPr>
        <p:spPr>
          <a:xfrm>
            <a:off x="1141325" y="22625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60" name="Google Shape;1860;p85"/>
          <p:cNvSpPr/>
          <p:nvPr/>
        </p:nvSpPr>
        <p:spPr>
          <a:xfrm>
            <a:off x="2119025" y="22625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861" name="Google Shape;1861;p85"/>
          <p:cNvCxnSpPr>
            <a:stCxn id="1859" idx="0"/>
            <a:endCxn id="1858" idx="2"/>
          </p:cNvCxnSpPr>
          <p:nvPr/>
        </p:nvCxnSpPr>
        <p:spPr>
          <a:xfrm flipH="1" rot="10800000">
            <a:off x="1359125" y="19757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85"/>
          <p:cNvCxnSpPr>
            <a:stCxn id="1860" idx="0"/>
            <a:endCxn id="1858" idx="2"/>
          </p:cNvCxnSpPr>
          <p:nvPr/>
        </p:nvCxnSpPr>
        <p:spPr>
          <a:xfrm rot="10800000">
            <a:off x="1847825" y="19757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3" name="Google Shape;1863;p85"/>
          <p:cNvSpPr/>
          <p:nvPr/>
        </p:nvSpPr>
        <p:spPr>
          <a:xfrm>
            <a:off x="1821583" y="28132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864" name="Google Shape;1864;p85"/>
          <p:cNvCxnSpPr>
            <a:stCxn id="1860" idx="2"/>
            <a:endCxn id="1863" idx="0"/>
          </p:cNvCxnSpPr>
          <p:nvPr/>
        </p:nvCxnSpPr>
        <p:spPr>
          <a:xfrm flipH="1">
            <a:off x="2039525" y="2551137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85"/>
          <p:cNvCxnSpPr/>
          <p:nvPr/>
        </p:nvCxnSpPr>
        <p:spPr>
          <a:xfrm>
            <a:off x="3020350" y="24023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6" name="Google Shape;1866;p85"/>
          <p:cNvSpPr/>
          <p:nvPr/>
        </p:nvSpPr>
        <p:spPr>
          <a:xfrm>
            <a:off x="4810625" y="17295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867" name="Google Shape;1867;p85"/>
          <p:cNvSpPr/>
          <p:nvPr/>
        </p:nvSpPr>
        <p:spPr>
          <a:xfrm>
            <a:off x="4321775" y="23050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68" name="Google Shape;1868;p85"/>
          <p:cNvSpPr/>
          <p:nvPr/>
        </p:nvSpPr>
        <p:spPr>
          <a:xfrm>
            <a:off x="5299475" y="23050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869" name="Google Shape;1869;p85"/>
          <p:cNvCxnSpPr>
            <a:stCxn id="1867" idx="0"/>
            <a:endCxn id="1866" idx="2"/>
          </p:cNvCxnSpPr>
          <p:nvPr/>
        </p:nvCxnSpPr>
        <p:spPr>
          <a:xfrm flipH="1" rot="10800000">
            <a:off x="4539575" y="20182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85"/>
          <p:cNvCxnSpPr>
            <a:stCxn id="1868" idx="0"/>
            <a:endCxn id="1866" idx="2"/>
          </p:cNvCxnSpPr>
          <p:nvPr/>
        </p:nvCxnSpPr>
        <p:spPr>
          <a:xfrm rot="10800000">
            <a:off x="5028275" y="20182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1" name="Google Shape;1871;p85"/>
          <p:cNvSpPr/>
          <p:nvPr/>
        </p:nvSpPr>
        <p:spPr>
          <a:xfrm>
            <a:off x="5002033" y="28558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872" name="Google Shape;1872;p85"/>
          <p:cNvCxnSpPr>
            <a:stCxn id="1868" idx="2"/>
            <a:endCxn id="1871" idx="0"/>
          </p:cNvCxnSpPr>
          <p:nvPr/>
        </p:nvCxnSpPr>
        <p:spPr>
          <a:xfrm flipH="1">
            <a:off x="5219975" y="2593662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3" name="Google Shape;1873;p85"/>
          <p:cNvSpPr/>
          <p:nvPr/>
        </p:nvSpPr>
        <p:spPr>
          <a:xfrm>
            <a:off x="5611633" y="28558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874" name="Google Shape;1874;p85"/>
          <p:cNvCxnSpPr>
            <a:stCxn id="1868" idx="2"/>
            <a:endCxn id="1873" idx="0"/>
          </p:cNvCxnSpPr>
          <p:nvPr/>
        </p:nvCxnSpPr>
        <p:spPr>
          <a:xfrm>
            <a:off x="5517275" y="2593662"/>
            <a:ext cx="312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5" name="Google Shape;1875;p85"/>
          <p:cNvSpPr txBox="1"/>
          <p:nvPr/>
        </p:nvSpPr>
        <p:spPr>
          <a:xfrm>
            <a:off x="3028638" y="2064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add(Z)</a:t>
            </a:r>
            <a:endParaRPr/>
          </a:p>
        </p:txBody>
      </p:sp>
      <p:sp>
        <p:nvSpPr>
          <p:cNvPr id="1876" name="Google Shape;1876;p85"/>
          <p:cNvSpPr txBox="1"/>
          <p:nvPr/>
        </p:nvSpPr>
        <p:spPr>
          <a:xfrm>
            <a:off x="3028638" y="411325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add(Z)</a:t>
            </a:r>
            <a:endParaRPr/>
          </a:p>
        </p:txBody>
      </p:sp>
      <p:sp>
        <p:nvSpPr>
          <p:cNvPr id="1877" name="Google Shape;1877;p85"/>
          <p:cNvSpPr txBox="1"/>
          <p:nvPr/>
        </p:nvSpPr>
        <p:spPr>
          <a:xfrm>
            <a:off x="6733750" y="1976225"/>
            <a:ext cx="1887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Represents temporary 4 nodes. </a:t>
            </a:r>
            <a:r>
              <a:rPr lang="en">
                <a:solidFill>
                  <a:srgbClr val="BE0712"/>
                </a:solidFill>
              </a:rPr>
              <a:t>Temporarily violates “no red right links”.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878" name="Google Shape;1878;p85"/>
          <p:cNvSpPr txBox="1"/>
          <p:nvPr/>
        </p:nvSpPr>
        <p:spPr>
          <a:xfrm>
            <a:off x="6733750" y="3968950"/>
            <a:ext cx="2021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Temporarily violates “no 4 nodes”.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879" name="Google Shape;1879;p85"/>
          <p:cNvCxnSpPr/>
          <p:nvPr/>
        </p:nvCxnSpPr>
        <p:spPr>
          <a:xfrm flipH="1">
            <a:off x="5990025" y="2305025"/>
            <a:ext cx="605100" cy="32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0" name="Google Shape;1880;p85"/>
          <p:cNvCxnSpPr/>
          <p:nvPr/>
        </p:nvCxnSpPr>
        <p:spPr>
          <a:xfrm flipH="1">
            <a:off x="5914025" y="4306950"/>
            <a:ext cx="786600" cy="152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1" name="Google Shape;1881;p85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#3: Double Insertion on the Left</a:t>
            </a:r>
            <a:endParaRPr/>
          </a:p>
        </p:txBody>
      </p:sp>
      <p:sp>
        <p:nvSpPr>
          <p:cNvPr id="1887" name="Google Shape;1887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and insert E. We end up with the wrong representation for our temporary 4 node. What should we do so that the temporary 4 node has 2 red children (one left, one right) as expected?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8" name="Google Shape;1888;p86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9" name="Google Shape;1889;p86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890" name="Google Shape;1890;p86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1891" name="Google Shape;1891;p86"/>
          <p:cNvGrpSpPr/>
          <p:nvPr/>
        </p:nvGrpSpPr>
        <p:grpSpPr>
          <a:xfrm>
            <a:off x="908425" y="4082300"/>
            <a:ext cx="1622400" cy="864100"/>
            <a:chOff x="1137025" y="4082300"/>
            <a:chExt cx="1622400" cy="864100"/>
          </a:xfrm>
        </p:grpSpPr>
        <p:sp>
          <p:nvSpPr>
            <p:cNvPr id="1892" name="Google Shape;1892;p86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893" name="Google Shape;1893;p86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894" name="Google Shape;1894;p86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 Z</a:t>
              </a:r>
              <a:endParaRPr sz="1800"/>
            </a:p>
          </p:txBody>
        </p:sp>
        <p:cxnSp>
          <p:nvCxnSpPr>
            <p:cNvPr id="1895" name="Google Shape;1895;p86"/>
            <p:cNvCxnSpPr>
              <a:stCxn id="1893" idx="0"/>
              <a:endCxn id="1892" idx="2"/>
            </p:cNvCxnSpPr>
            <p:nvPr/>
          </p:nvCxnSpPr>
          <p:spPr>
            <a:xfrm flipH="1" rot="10800000">
              <a:off x="13548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6" name="Google Shape;1896;p86"/>
            <p:cNvCxnSpPr>
              <a:stCxn id="1894" idx="0"/>
              <a:endCxn id="1892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7" name="Google Shape;1897;p86"/>
          <p:cNvGrpSpPr/>
          <p:nvPr/>
        </p:nvGrpSpPr>
        <p:grpSpPr>
          <a:xfrm>
            <a:off x="4022475" y="4015475"/>
            <a:ext cx="1887900" cy="864100"/>
            <a:chOff x="4251075" y="4015475"/>
            <a:chExt cx="1887900" cy="864100"/>
          </a:xfrm>
        </p:grpSpPr>
        <p:sp>
          <p:nvSpPr>
            <p:cNvPr id="1898" name="Google Shape;1898;p86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899" name="Google Shape;1899;p86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900" name="Google Shape;1900;p86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 S Z</a:t>
              </a:r>
              <a:endParaRPr sz="1800"/>
            </a:p>
          </p:txBody>
        </p:sp>
        <p:cxnSp>
          <p:nvCxnSpPr>
            <p:cNvPr id="1901" name="Google Shape;1901;p86"/>
            <p:cNvCxnSpPr>
              <a:stCxn id="1899" idx="0"/>
              <a:endCxn id="1898" idx="2"/>
            </p:cNvCxnSpPr>
            <p:nvPr/>
          </p:nvCxnSpPr>
          <p:spPr>
            <a:xfrm flipH="1" rot="10800000">
              <a:off x="4468875" y="4304175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86"/>
            <p:cNvCxnSpPr>
              <a:stCxn id="1900" idx="0"/>
              <a:endCxn id="1898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3" name="Google Shape;1903;p86"/>
          <p:cNvSpPr/>
          <p:nvPr/>
        </p:nvSpPr>
        <p:spPr>
          <a:xfrm>
            <a:off x="1401575" y="16870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904" name="Google Shape;1904;p86"/>
          <p:cNvSpPr/>
          <p:nvPr/>
        </p:nvSpPr>
        <p:spPr>
          <a:xfrm>
            <a:off x="912725" y="22625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905" name="Google Shape;1905;p86"/>
          <p:cNvSpPr/>
          <p:nvPr/>
        </p:nvSpPr>
        <p:spPr>
          <a:xfrm>
            <a:off x="1890425" y="22625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906" name="Google Shape;1906;p86"/>
          <p:cNvCxnSpPr>
            <a:stCxn id="1904" idx="0"/>
            <a:endCxn id="1903" idx="2"/>
          </p:cNvCxnSpPr>
          <p:nvPr/>
        </p:nvCxnSpPr>
        <p:spPr>
          <a:xfrm flipH="1" rot="10800000">
            <a:off x="1130525" y="19757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86"/>
          <p:cNvCxnSpPr>
            <a:stCxn id="1905" idx="0"/>
            <a:endCxn id="1903" idx="2"/>
          </p:cNvCxnSpPr>
          <p:nvPr/>
        </p:nvCxnSpPr>
        <p:spPr>
          <a:xfrm rot="10800000">
            <a:off x="1619225" y="19757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8" name="Google Shape;1908;p86"/>
          <p:cNvSpPr/>
          <p:nvPr/>
        </p:nvSpPr>
        <p:spPr>
          <a:xfrm>
            <a:off x="1592983" y="28132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909" name="Google Shape;1909;p86"/>
          <p:cNvCxnSpPr>
            <a:stCxn id="1905" idx="2"/>
            <a:endCxn id="1908" idx="0"/>
          </p:cNvCxnSpPr>
          <p:nvPr/>
        </p:nvCxnSpPr>
        <p:spPr>
          <a:xfrm flipH="1">
            <a:off x="1810925" y="2551137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86"/>
          <p:cNvCxnSpPr/>
          <p:nvPr/>
        </p:nvCxnSpPr>
        <p:spPr>
          <a:xfrm>
            <a:off x="2791750" y="24023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1" name="Google Shape;1911;p86"/>
          <p:cNvSpPr/>
          <p:nvPr/>
        </p:nvSpPr>
        <p:spPr>
          <a:xfrm>
            <a:off x="4582025" y="17295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912" name="Google Shape;1912;p86"/>
          <p:cNvSpPr/>
          <p:nvPr/>
        </p:nvSpPr>
        <p:spPr>
          <a:xfrm>
            <a:off x="4093175" y="23050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913" name="Google Shape;1913;p86"/>
          <p:cNvSpPr/>
          <p:nvPr/>
        </p:nvSpPr>
        <p:spPr>
          <a:xfrm>
            <a:off x="5070875" y="23050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914" name="Google Shape;1914;p86"/>
          <p:cNvCxnSpPr>
            <a:stCxn id="1912" idx="0"/>
            <a:endCxn id="1911" idx="2"/>
          </p:cNvCxnSpPr>
          <p:nvPr/>
        </p:nvCxnSpPr>
        <p:spPr>
          <a:xfrm flipH="1" rot="10800000">
            <a:off x="4310975" y="20182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86"/>
          <p:cNvCxnSpPr>
            <a:stCxn id="1913" idx="0"/>
            <a:endCxn id="1911" idx="2"/>
          </p:cNvCxnSpPr>
          <p:nvPr/>
        </p:nvCxnSpPr>
        <p:spPr>
          <a:xfrm rot="10800000">
            <a:off x="4799675" y="20182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6" name="Google Shape;1916;p86"/>
          <p:cNvSpPr/>
          <p:nvPr/>
        </p:nvSpPr>
        <p:spPr>
          <a:xfrm>
            <a:off x="4773433" y="28558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917" name="Google Shape;1917;p86"/>
          <p:cNvCxnSpPr>
            <a:stCxn id="1913" idx="2"/>
            <a:endCxn id="1916" idx="0"/>
          </p:cNvCxnSpPr>
          <p:nvPr/>
        </p:nvCxnSpPr>
        <p:spPr>
          <a:xfrm flipH="1">
            <a:off x="4991375" y="2593662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8" name="Google Shape;1918;p86"/>
          <p:cNvSpPr/>
          <p:nvPr/>
        </p:nvSpPr>
        <p:spPr>
          <a:xfrm>
            <a:off x="4490083" y="338775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919" name="Google Shape;1919;p86"/>
          <p:cNvCxnSpPr>
            <a:stCxn id="1916" idx="2"/>
            <a:endCxn id="1918" idx="0"/>
          </p:cNvCxnSpPr>
          <p:nvPr/>
        </p:nvCxnSpPr>
        <p:spPr>
          <a:xfrm flipH="1">
            <a:off x="4707733" y="3144421"/>
            <a:ext cx="283500" cy="24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86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21" name="Google Shape;1921;p86"/>
          <p:cNvSpPr txBox="1"/>
          <p:nvPr/>
        </p:nvSpPr>
        <p:spPr>
          <a:xfrm>
            <a:off x="2800038" y="20227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922" name="Google Shape;1922;p86"/>
          <p:cNvSpPr txBox="1"/>
          <p:nvPr/>
        </p:nvSpPr>
        <p:spPr>
          <a:xfrm>
            <a:off x="28000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#3: Double Insertion on the Left</a:t>
            </a:r>
            <a:endParaRPr/>
          </a:p>
        </p:txBody>
      </p:sp>
      <p:sp>
        <p:nvSpPr>
          <p:cNvPr id="1928" name="Google Shape;1928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and insert E. We end up with the wrong representation for our temporary 4 node. What should we do so that the temporary 4 node has 2 red children (one left, one right) as expected?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9" name="Google Shape;1929;p87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0" name="Google Shape;1930;p87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931" name="Google Shape;1931;p87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1932" name="Google Shape;1932;p87"/>
          <p:cNvGrpSpPr/>
          <p:nvPr/>
        </p:nvGrpSpPr>
        <p:grpSpPr>
          <a:xfrm>
            <a:off x="908425" y="4082300"/>
            <a:ext cx="1622400" cy="864100"/>
            <a:chOff x="1137025" y="4082300"/>
            <a:chExt cx="1622400" cy="864100"/>
          </a:xfrm>
        </p:grpSpPr>
        <p:sp>
          <p:nvSpPr>
            <p:cNvPr id="1933" name="Google Shape;1933;p87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 Z</a:t>
              </a:r>
              <a:endParaRPr sz="1800"/>
            </a:p>
          </p:txBody>
        </p:sp>
        <p:cxnSp>
          <p:nvCxnSpPr>
            <p:cNvPr id="1936" name="Google Shape;1936;p87"/>
            <p:cNvCxnSpPr>
              <a:stCxn id="1934" idx="0"/>
              <a:endCxn id="1933" idx="2"/>
            </p:cNvCxnSpPr>
            <p:nvPr/>
          </p:nvCxnSpPr>
          <p:spPr>
            <a:xfrm flipH="1" rot="10800000">
              <a:off x="13548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7" name="Google Shape;1937;p87"/>
            <p:cNvCxnSpPr>
              <a:stCxn id="1935" idx="0"/>
              <a:endCxn id="1933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8" name="Google Shape;1938;p87"/>
          <p:cNvGrpSpPr/>
          <p:nvPr/>
        </p:nvGrpSpPr>
        <p:grpSpPr>
          <a:xfrm>
            <a:off x="4022475" y="4015475"/>
            <a:ext cx="1887900" cy="864100"/>
            <a:chOff x="4251075" y="4015475"/>
            <a:chExt cx="1887900" cy="864100"/>
          </a:xfrm>
        </p:grpSpPr>
        <p:sp>
          <p:nvSpPr>
            <p:cNvPr id="1939" name="Google Shape;1939;p87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940" name="Google Shape;1940;p87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941" name="Google Shape;1941;p87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 S Z</a:t>
              </a:r>
              <a:endParaRPr sz="1800"/>
            </a:p>
          </p:txBody>
        </p:sp>
        <p:cxnSp>
          <p:nvCxnSpPr>
            <p:cNvPr id="1942" name="Google Shape;1942;p87"/>
            <p:cNvCxnSpPr>
              <a:stCxn id="1940" idx="0"/>
              <a:endCxn id="1939" idx="2"/>
            </p:cNvCxnSpPr>
            <p:nvPr/>
          </p:nvCxnSpPr>
          <p:spPr>
            <a:xfrm flipH="1" rot="10800000">
              <a:off x="4468875" y="4304175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87"/>
            <p:cNvCxnSpPr>
              <a:stCxn id="1941" idx="0"/>
              <a:endCxn id="1939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4" name="Google Shape;1944;p87"/>
          <p:cNvSpPr/>
          <p:nvPr/>
        </p:nvSpPr>
        <p:spPr>
          <a:xfrm>
            <a:off x="1401575" y="16870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945" name="Google Shape;1945;p87"/>
          <p:cNvSpPr/>
          <p:nvPr/>
        </p:nvSpPr>
        <p:spPr>
          <a:xfrm>
            <a:off x="912725" y="22625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946" name="Google Shape;1946;p87"/>
          <p:cNvSpPr/>
          <p:nvPr/>
        </p:nvSpPr>
        <p:spPr>
          <a:xfrm>
            <a:off x="1890425" y="22625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947" name="Google Shape;1947;p87"/>
          <p:cNvCxnSpPr>
            <a:stCxn id="1945" idx="0"/>
            <a:endCxn id="1944" idx="2"/>
          </p:cNvCxnSpPr>
          <p:nvPr/>
        </p:nvCxnSpPr>
        <p:spPr>
          <a:xfrm flipH="1" rot="10800000">
            <a:off x="1130525" y="19757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87"/>
          <p:cNvCxnSpPr>
            <a:stCxn id="1946" idx="0"/>
            <a:endCxn id="1944" idx="2"/>
          </p:cNvCxnSpPr>
          <p:nvPr/>
        </p:nvCxnSpPr>
        <p:spPr>
          <a:xfrm rot="10800000">
            <a:off x="1619225" y="19757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9" name="Google Shape;1949;p87"/>
          <p:cNvSpPr/>
          <p:nvPr/>
        </p:nvSpPr>
        <p:spPr>
          <a:xfrm>
            <a:off x="1592983" y="28132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950" name="Google Shape;1950;p87"/>
          <p:cNvCxnSpPr>
            <a:stCxn id="1946" idx="2"/>
            <a:endCxn id="1949" idx="0"/>
          </p:cNvCxnSpPr>
          <p:nvPr/>
        </p:nvCxnSpPr>
        <p:spPr>
          <a:xfrm flipH="1">
            <a:off x="1810925" y="2551137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1" name="Google Shape;1951;p87"/>
          <p:cNvCxnSpPr/>
          <p:nvPr/>
        </p:nvCxnSpPr>
        <p:spPr>
          <a:xfrm>
            <a:off x="2791750" y="24023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2" name="Google Shape;1952;p87"/>
          <p:cNvSpPr/>
          <p:nvPr/>
        </p:nvSpPr>
        <p:spPr>
          <a:xfrm>
            <a:off x="4582025" y="17295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953" name="Google Shape;1953;p87"/>
          <p:cNvSpPr/>
          <p:nvPr/>
        </p:nvSpPr>
        <p:spPr>
          <a:xfrm>
            <a:off x="4093175" y="23050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954" name="Google Shape;1954;p87"/>
          <p:cNvSpPr/>
          <p:nvPr/>
        </p:nvSpPr>
        <p:spPr>
          <a:xfrm>
            <a:off x="5070875" y="23050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955" name="Google Shape;1955;p87"/>
          <p:cNvCxnSpPr>
            <a:stCxn id="1953" idx="0"/>
            <a:endCxn id="1952" idx="2"/>
          </p:cNvCxnSpPr>
          <p:nvPr/>
        </p:nvCxnSpPr>
        <p:spPr>
          <a:xfrm flipH="1" rot="10800000">
            <a:off x="4310975" y="20182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87"/>
          <p:cNvCxnSpPr>
            <a:stCxn id="1954" idx="0"/>
            <a:endCxn id="1952" idx="2"/>
          </p:cNvCxnSpPr>
          <p:nvPr/>
        </p:nvCxnSpPr>
        <p:spPr>
          <a:xfrm rot="10800000">
            <a:off x="4799675" y="20182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7" name="Google Shape;1957;p87"/>
          <p:cNvSpPr/>
          <p:nvPr/>
        </p:nvSpPr>
        <p:spPr>
          <a:xfrm>
            <a:off x="4773433" y="28558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958" name="Google Shape;1958;p87"/>
          <p:cNvCxnSpPr>
            <a:stCxn id="1954" idx="2"/>
            <a:endCxn id="1957" idx="0"/>
          </p:cNvCxnSpPr>
          <p:nvPr/>
        </p:nvCxnSpPr>
        <p:spPr>
          <a:xfrm flipH="1">
            <a:off x="4991375" y="2593662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9" name="Google Shape;1959;p87"/>
          <p:cNvSpPr/>
          <p:nvPr/>
        </p:nvSpPr>
        <p:spPr>
          <a:xfrm>
            <a:off x="4490083" y="338775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960" name="Google Shape;1960;p87"/>
          <p:cNvCxnSpPr>
            <a:stCxn id="1957" idx="2"/>
            <a:endCxn id="1959" idx="0"/>
          </p:cNvCxnSpPr>
          <p:nvPr/>
        </p:nvCxnSpPr>
        <p:spPr>
          <a:xfrm flipH="1">
            <a:off x="4707733" y="3144421"/>
            <a:ext cx="283500" cy="24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1" name="Google Shape;1961;p87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62" name="Google Shape;1962;p87"/>
          <p:cNvSpPr txBox="1"/>
          <p:nvPr/>
        </p:nvSpPr>
        <p:spPr>
          <a:xfrm>
            <a:off x="2800038" y="20227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963" name="Google Shape;1963;p87"/>
          <p:cNvSpPr txBox="1"/>
          <p:nvPr/>
        </p:nvSpPr>
        <p:spPr>
          <a:xfrm>
            <a:off x="28000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964" name="Google Shape;1964;p87"/>
          <p:cNvSpPr txBox="1"/>
          <p:nvPr/>
        </p:nvSpPr>
        <p:spPr>
          <a:xfrm>
            <a:off x="6954775" y="3155576"/>
            <a:ext cx="20718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Hint: This is the correct representation of the 2-3 tree.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rotation operation gives us this tree?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5" name="Google Shape;1965;p87"/>
          <p:cNvGrpSpPr/>
          <p:nvPr/>
        </p:nvGrpSpPr>
        <p:grpSpPr>
          <a:xfrm>
            <a:off x="7114450" y="1709287"/>
            <a:ext cx="1713708" cy="1414871"/>
            <a:chOff x="7114450" y="1709287"/>
            <a:chExt cx="1713708" cy="1414871"/>
          </a:xfrm>
        </p:grpSpPr>
        <p:sp>
          <p:nvSpPr>
            <p:cNvPr id="1966" name="Google Shape;1966;p87"/>
            <p:cNvSpPr/>
            <p:nvPr/>
          </p:nvSpPr>
          <p:spPr>
            <a:xfrm>
              <a:off x="7603300" y="1709287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967" name="Google Shape;1967;p87"/>
            <p:cNvSpPr/>
            <p:nvPr/>
          </p:nvSpPr>
          <p:spPr>
            <a:xfrm>
              <a:off x="7114450" y="2284787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968" name="Google Shape;1968;p87"/>
            <p:cNvSpPr/>
            <p:nvPr/>
          </p:nvSpPr>
          <p:spPr>
            <a:xfrm>
              <a:off x="8092150" y="2284787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cxnSp>
          <p:nvCxnSpPr>
            <p:cNvPr id="1969" name="Google Shape;1969;p87"/>
            <p:cNvCxnSpPr>
              <a:stCxn id="1967" idx="0"/>
              <a:endCxn id="1966" idx="2"/>
            </p:cNvCxnSpPr>
            <p:nvPr/>
          </p:nvCxnSpPr>
          <p:spPr>
            <a:xfrm flipH="1" rot="10800000">
              <a:off x="7332250" y="1997987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87"/>
            <p:cNvCxnSpPr>
              <a:stCxn id="1968" idx="0"/>
              <a:endCxn id="1966" idx="2"/>
            </p:cNvCxnSpPr>
            <p:nvPr/>
          </p:nvCxnSpPr>
          <p:spPr>
            <a:xfrm rot="10800000">
              <a:off x="7820950" y="1997987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1" name="Google Shape;1971;p87"/>
            <p:cNvSpPr/>
            <p:nvPr/>
          </p:nvSpPr>
          <p:spPr>
            <a:xfrm>
              <a:off x="7794708" y="2835546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  <p:cxnSp>
          <p:nvCxnSpPr>
            <p:cNvPr id="1972" name="Google Shape;1972;p87"/>
            <p:cNvCxnSpPr>
              <a:stCxn id="1968" idx="2"/>
              <a:endCxn id="1971" idx="0"/>
            </p:cNvCxnSpPr>
            <p:nvPr/>
          </p:nvCxnSpPr>
          <p:spPr>
            <a:xfrm flipH="1">
              <a:off x="8012650" y="2573387"/>
              <a:ext cx="297300" cy="262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3" name="Google Shape;1973;p87"/>
            <p:cNvSpPr/>
            <p:nvPr/>
          </p:nvSpPr>
          <p:spPr>
            <a:xfrm>
              <a:off x="8392558" y="2835558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Z</a:t>
              </a:r>
              <a:endParaRPr sz="1800"/>
            </a:p>
          </p:txBody>
        </p:sp>
        <p:cxnSp>
          <p:nvCxnSpPr>
            <p:cNvPr id="1974" name="Google Shape;1974;p87"/>
            <p:cNvCxnSpPr>
              <a:stCxn id="1968" idx="2"/>
              <a:endCxn id="1973" idx="0"/>
            </p:cNvCxnSpPr>
            <p:nvPr/>
          </p:nvCxnSpPr>
          <p:spPr>
            <a:xfrm>
              <a:off x="8309950" y="2573387"/>
              <a:ext cx="300300" cy="262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#3: Double Insertion on the Left</a:t>
            </a:r>
            <a:endParaRPr/>
          </a:p>
        </p:txBody>
      </p:sp>
      <p:sp>
        <p:nvSpPr>
          <p:cNvPr id="1980" name="Google Shape;1980;p8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and insert E. We end up with the wrong representation for our </a:t>
            </a:r>
            <a:r>
              <a:rPr lang="en"/>
              <a:t>temporary </a:t>
            </a:r>
            <a:r>
              <a:rPr lang="en"/>
              <a:t>4 node. What should we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 Z right.</a:t>
            </a:r>
            <a:endParaRPr/>
          </a:p>
        </p:txBody>
      </p:sp>
      <p:cxnSp>
        <p:nvCxnSpPr>
          <p:cNvPr id="1981" name="Google Shape;1981;p88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2" name="Google Shape;1982;p88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983" name="Google Shape;1983;p88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1984" name="Google Shape;1984;p88"/>
          <p:cNvGrpSpPr/>
          <p:nvPr/>
        </p:nvGrpSpPr>
        <p:grpSpPr>
          <a:xfrm>
            <a:off x="908425" y="4082300"/>
            <a:ext cx="1622400" cy="864100"/>
            <a:chOff x="1137025" y="4082300"/>
            <a:chExt cx="1622400" cy="864100"/>
          </a:xfrm>
        </p:grpSpPr>
        <p:sp>
          <p:nvSpPr>
            <p:cNvPr id="1985" name="Google Shape;1985;p88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986" name="Google Shape;1986;p88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987" name="Google Shape;1987;p88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 Z</a:t>
              </a:r>
              <a:endParaRPr sz="1800"/>
            </a:p>
          </p:txBody>
        </p:sp>
        <p:cxnSp>
          <p:nvCxnSpPr>
            <p:cNvPr id="1988" name="Google Shape;1988;p88"/>
            <p:cNvCxnSpPr>
              <a:stCxn id="1986" idx="0"/>
              <a:endCxn id="1985" idx="2"/>
            </p:cNvCxnSpPr>
            <p:nvPr/>
          </p:nvCxnSpPr>
          <p:spPr>
            <a:xfrm flipH="1" rot="10800000">
              <a:off x="13548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88"/>
            <p:cNvCxnSpPr>
              <a:stCxn id="1987" idx="0"/>
              <a:endCxn id="1985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0" name="Google Shape;1990;p88"/>
          <p:cNvGrpSpPr/>
          <p:nvPr/>
        </p:nvGrpSpPr>
        <p:grpSpPr>
          <a:xfrm>
            <a:off x="4022475" y="4015475"/>
            <a:ext cx="1887900" cy="864100"/>
            <a:chOff x="4251075" y="4015475"/>
            <a:chExt cx="1887900" cy="864100"/>
          </a:xfrm>
        </p:grpSpPr>
        <p:sp>
          <p:nvSpPr>
            <p:cNvPr id="1991" name="Google Shape;1991;p88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992" name="Google Shape;1992;p88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993" name="Google Shape;1993;p88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 S Z</a:t>
              </a:r>
              <a:endParaRPr sz="1800"/>
            </a:p>
          </p:txBody>
        </p:sp>
        <p:cxnSp>
          <p:nvCxnSpPr>
            <p:cNvPr id="1994" name="Google Shape;1994;p88"/>
            <p:cNvCxnSpPr>
              <a:stCxn id="1992" idx="0"/>
              <a:endCxn id="1991" idx="2"/>
            </p:cNvCxnSpPr>
            <p:nvPr/>
          </p:nvCxnSpPr>
          <p:spPr>
            <a:xfrm flipH="1" rot="10800000">
              <a:off x="4468875" y="4304175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5" name="Google Shape;1995;p88"/>
            <p:cNvCxnSpPr>
              <a:stCxn id="1993" idx="0"/>
              <a:endCxn id="1991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96" name="Google Shape;1996;p88"/>
          <p:cNvSpPr/>
          <p:nvPr/>
        </p:nvSpPr>
        <p:spPr>
          <a:xfrm>
            <a:off x="1401575" y="16870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997" name="Google Shape;1997;p88"/>
          <p:cNvSpPr/>
          <p:nvPr/>
        </p:nvSpPr>
        <p:spPr>
          <a:xfrm>
            <a:off x="912725" y="22625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998" name="Google Shape;1998;p88"/>
          <p:cNvSpPr/>
          <p:nvPr/>
        </p:nvSpPr>
        <p:spPr>
          <a:xfrm>
            <a:off x="1890425" y="22625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999" name="Google Shape;1999;p88"/>
          <p:cNvCxnSpPr>
            <a:stCxn id="1997" idx="0"/>
            <a:endCxn id="1996" idx="2"/>
          </p:cNvCxnSpPr>
          <p:nvPr/>
        </p:nvCxnSpPr>
        <p:spPr>
          <a:xfrm flipH="1" rot="10800000">
            <a:off x="1130525" y="19757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88"/>
          <p:cNvCxnSpPr>
            <a:stCxn id="1998" idx="0"/>
            <a:endCxn id="1996" idx="2"/>
          </p:cNvCxnSpPr>
          <p:nvPr/>
        </p:nvCxnSpPr>
        <p:spPr>
          <a:xfrm rot="10800000">
            <a:off x="1619225" y="19757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1" name="Google Shape;2001;p88"/>
          <p:cNvSpPr/>
          <p:nvPr/>
        </p:nvSpPr>
        <p:spPr>
          <a:xfrm>
            <a:off x="1592983" y="28132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2002" name="Google Shape;2002;p88"/>
          <p:cNvCxnSpPr>
            <a:stCxn id="1998" idx="2"/>
            <a:endCxn id="2001" idx="0"/>
          </p:cNvCxnSpPr>
          <p:nvPr/>
        </p:nvCxnSpPr>
        <p:spPr>
          <a:xfrm flipH="1">
            <a:off x="1810925" y="2551137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88"/>
          <p:cNvCxnSpPr/>
          <p:nvPr/>
        </p:nvCxnSpPr>
        <p:spPr>
          <a:xfrm>
            <a:off x="2791750" y="24023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4" name="Google Shape;2004;p88"/>
          <p:cNvSpPr/>
          <p:nvPr/>
        </p:nvSpPr>
        <p:spPr>
          <a:xfrm>
            <a:off x="4582025" y="17295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005" name="Google Shape;2005;p88"/>
          <p:cNvSpPr/>
          <p:nvPr/>
        </p:nvSpPr>
        <p:spPr>
          <a:xfrm>
            <a:off x="4093175" y="23050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006" name="Google Shape;2006;p88"/>
          <p:cNvSpPr/>
          <p:nvPr/>
        </p:nvSpPr>
        <p:spPr>
          <a:xfrm>
            <a:off x="5070875" y="23050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2007" name="Google Shape;2007;p88"/>
          <p:cNvCxnSpPr>
            <a:stCxn id="2005" idx="0"/>
            <a:endCxn id="2004" idx="2"/>
          </p:cNvCxnSpPr>
          <p:nvPr/>
        </p:nvCxnSpPr>
        <p:spPr>
          <a:xfrm flipH="1" rot="10800000">
            <a:off x="4310975" y="20182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88"/>
          <p:cNvCxnSpPr>
            <a:stCxn id="2006" idx="0"/>
            <a:endCxn id="2004" idx="2"/>
          </p:cNvCxnSpPr>
          <p:nvPr/>
        </p:nvCxnSpPr>
        <p:spPr>
          <a:xfrm rot="10800000">
            <a:off x="4799675" y="20182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9" name="Google Shape;2009;p88"/>
          <p:cNvSpPr/>
          <p:nvPr/>
        </p:nvSpPr>
        <p:spPr>
          <a:xfrm>
            <a:off x="4773433" y="28558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2010" name="Google Shape;2010;p88"/>
          <p:cNvCxnSpPr>
            <a:stCxn id="2006" idx="2"/>
            <a:endCxn id="2009" idx="0"/>
          </p:cNvCxnSpPr>
          <p:nvPr/>
        </p:nvCxnSpPr>
        <p:spPr>
          <a:xfrm flipH="1">
            <a:off x="4991375" y="2593662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1" name="Google Shape;2011;p88"/>
          <p:cNvSpPr/>
          <p:nvPr/>
        </p:nvSpPr>
        <p:spPr>
          <a:xfrm>
            <a:off x="4490083" y="338775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2012" name="Google Shape;2012;p88"/>
          <p:cNvCxnSpPr>
            <a:stCxn id="2009" idx="2"/>
            <a:endCxn id="2011" idx="0"/>
          </p:cNvCxnSpPr>
          <p:nvPr/>
        </p:nvCxnSpPr>
        <p:spPr>
          <a:xfrm flipH="1">
            <a:off x="4707733" y="3144421"/>
            <a:ext cx="283500" cy="24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88"/>
          <p:cNvCxnSpPr/>
          <p:nvPr/>
        </p:nvCxnSpPr>
        <p:spPr>
          <a:xfrm>
            <a:off x="6013650" y="2449350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88"/>
          <p:cNvSpPr/>
          <p:nvPr/>
        </p:nvSpPr>
        <p:spPr>
          <a:xfrm>
            <a:off x="7603300" y="170928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015" name="Google Shape;2015;p88"/>
          <p:cNvSpPr/>
          <p:nvPr/>
        </p:nvSpPr>
        <p:spPr>
          <a:xfrm>
            <a:off x="7114450" y="228478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016" name="Google Shape;2016;p88"/>
          <p:cNvSpPr/>
          <p:nvPr/>
        </p:nvSpPr>
        <p:spPr>
          <a:xfrm>
            <a:off x="8092150" y="228478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2017" name="Google Shape;2017;p88"/>
          <p:cNvCxnSpPr>
            <a:stCxn id="2015" idx="0"/>
            <a:endCxn id="2014" idx="2"/>
          </p:cNvCxnSpPr>
          <p:nvPr/>
        </p:nvCxnSpPr>
        <p:spPr>
          <a:xfrm flipH="1" rot="10800000">
            <a:off x="7332250" y="199798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88"/>
          <p:cNvCxnSpPr>
            <a:stCxn id="2016" idx="0"/>
            <a:endCxn id="2014" idx="2"/>
          </p:cNvCxnSpPr>
          <p:nvPr/>
        </p:nvCxnSpPr>
        <p:spPr>
          <a:xfrm rot="10800000">
            <a:off x="7820950" y="199798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9" name="Google Shape;2019;p88"/>
          <p:cNvSpPr/>
          <p:nvPr/>
        </p:nvSpPr>
        <p:spPr>
          <a:xfrm>
            <a:off x="7794708" y="283554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2020" name="Google Shape;2020;p88"/>
          <p:cNvCxnSpPr>
            <a:stCxn id="2016" idx="2"/>
            <a:endCxn id="2019" idx="0"/>
          </p:cNvCxnSpPr>
          <p:nvPr/>
        </p:nvCxnSpPr>
        <p:spPr>
          <a:xfrm flipH="1">
            <a:off x="8012650" y="2573387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1" name="Google Shape;2021;p88"/>
          <p:cNvSpPr/>
          <p:nvPr/>
        </p:nvSpPr>
        <p:spPr>
          <a:xfrm>
            <a:off x="8392558" y="283555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2022" name="Google Shape;2022;p88"/>
          <p:cNvCxnSpPr>
            <a:stCxn id="2016" idx="2"/>
            <a:endCxn id="2021" idx="0"/>
          </p:cNvCxnSpPr>
          <p:nvPr/>
        </p:nvCxnSpPr>
        <p:spPr>
          <a:xfrm>
            <a:off x="8309950" y="2573387"/>
            <a:ext cx="300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88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24" name="Google Shape;2024;p88"/>
          <p:cNvSpPr txBox="1"/>
          <p:nvPr/>
        </p:nvSpPr>
        <p:spPr>
          <a:xfrm>
            <a:off x="5796175" y="2069000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rotateRight(Z)</a:t>
            </a:r>
            <a:endParaRPr/>
          </a:p>
        </p:txBody>
      </p:sp>
      <p:sp>
        <p:nvSpPr>
          <p:cNvPr id="2025" name="Google Shape;2025;p88"/>
          <p:cNvSpPr txBox="1"/>
          <p:nvPr/>
        </p:nvSpPr>
        <p:spPr>
          <a:xfrm>
            <a:off x="2800038" y="20227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r>
              <a:rPr lang="en"/>
              <a:t>(E)</a:t>
            </a:r>
            <a:endParaRPr/>
          </a:p>
        </p:txBody>
      </p:sp>
      <p:sp>
        <p:nvSpPr>
          <p:cNvPr id="2026" name="Google Shape;2026;p88"/>
          <p:cNvSpPr txBox="1"/>
          <p:nvPr/>
        </p:nvSpPr>
        <p:spPr>
          <a:xfrm>
            <a:off x="28000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#4: Splitting Temporary 4-Nodes</a:t>
            </a:r>
            <a:endParaRPr/>
          </a:p>
        </p:txBody>
      </p:sp>
      <p:sp>
        <p:nvSpPr>
          <p:cNvPr id="2032" name="Google Shape;2032;p8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which includes a temporary 4 node. What should we do next?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figure this one out! It’s a particularly interesting puzzle.</a:t>
            </a:r>
            <a:endParaRPr/>
          </a:p>
        </p:txBody>
      </p:sp>
      <p:cxnSp>
        <p:nvCxnSpPr>
          <p:cNvPr id="2033" name="Google Shape;2033;p89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4" name="Google Shape;2034;p89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2035" name="Google Shape;2035;p89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2036" name="Google Shape;2036;p89"/>
          <p:cNvGrpSpPr/>
          <p:nvPr/>
        </p:nvGrpSpPr>
        <p:grpSpPr>
          <a:xfrm>
            <a:off x="959125" y="4082300"/>
            <a:ext cx="1591200" cy="864100"/>
            <a:chOff x="959125" y="4082300"/>
            <a:chExt cx="1591200" cy="864100"/>
          </a:xfrm>
        </p:grpSpPr>
        <p:sp>
          <p:nvSpPr>
            <p:cNvPr id="2037" name="Google Shape;2037;p89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</a:t>
              </a:r>
              <a:endParaRPr sz="1800"/>
            </a:p>
          </p:txBody>
        </p:sp>
        <p:sp>
          <p:nvSpPr>
            <p:cNvPr id="2038" name="Google Shape;2038;p89"/>
            <p:cNvSpPr/>
            <p:nvPr/>
          </p:nvSpPr>
          <p:spPr>
            <a:xfrm>
              <a:off x="959125" y="4657800"/>
              <a:ext cx="851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 B C</a:t>
              </a:r>
              <a:endParaRPr sz="1800"/>
            </a:p>
          </p:txBody>
        </p:sp>
        <p:sp>
          <p:nvSpPr>
            <p:cNvPr id="2039" name="Google Shape;2039;p89"/>
            <p:cNvSpPr/>
            <p:nvPr/>
          </p:nvSpPr>
          <p:spPr>
            <a:xfrm>
              <a:off x="21147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2040" name="Google Shape;2040;p89"/>
            <p:cNvCxnSpPr>
              <a:stCxn id="2038" idx="0"/>
              <a:endCxn id="2037" idx="2"/>
            </p:cNvCxnSpPr>
            <p:nvPr/>
          </p:nvCxnSpPr>
          <p:spPr>
            <a:xfrm flipH="1" rot="10800000">
              <a:off x="1384975" y="4371000"/>
              <a:ext cx="458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89"/>
            <p:cNvCxnSpPr>
              <a:stCxn id="2039" idx="0"/>
              <a:endCxn id="2037" idx="2"/>
            </p:cNvCxnSpPr>
            <p:nvPr/>
          </p:nvCxnSpPr>
          <p:spPr>
            <a:xfrm rot="10800000">
              <a:off x="18435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42" name="Google Shape;2042;p89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89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44" name="Google Shape;2044;p89"/>
          <p:cNvSpPr txBox="1"/>
          <p:nvPr/>
        </p:nvSpPr>
        <p:spPr>
          <a:xfrm>
            <a:off x="26476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split(A/B/C)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5" name="Google Shape;2045;p89"/>
          <p:cNvGrpSpPr/>
          <p:nvPr/>
        </p:nvGrpSpPr>
        <p:grpSpPr>
          <a:xfrm>
            <a:off x="3803275" y="4010650"/>
            <a:ext cx="1896000" cy="864100"/>
            <a:chOff x="959125" y="4082300"/>
            <a:chExt cx="1896000" cy="864100"/>
          </a:xfrm>
        </p:grpSpPr>
        <p:sp>
          <p:nvSpPr>
            <p:cNvPr id="2046" name="Google Shape;2046;p89"/>
            <p:cNvSpPr/>
            <p:nvPr/>
          </p:nvSpPr>
          <p:spPr>
            <a:xfrm>
              <a:off x="1625875" y="4082300"/>
              <a:ext cx="6735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 G</a:t>
              </a:r>
              <a:endParaRPr sz="1800"/>
            </a:p>
          </p:txBody>
        </p:sp>
        <p:sp>
          <p:nvSpPr>
            <p:cNvPr id="2047" name="Google Shape;2047;p89"/>
            <p:cNvSpPr/>
            <p:nvPr/>
          </p:nvSpPr>
          <p:spPr>
            <a:xfrm>
              <a:off x="24195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2048" name="Google Shape;2048;p89"/>
            <p:cNvCxnSpPr>
              <a:stCxn id="2049" idx="0"/>
              <a:endCxn id="2046" idx="2"/>
            </p:cNvCxnSpPr>
            <p:nvPr/>
          </p:nvCxnSpPr>
          <p:spPr>
            <a:xfrm flipH="1" rot="10800000">
              <a:off x="1176925" y="4371000"/>
              <a:ext cx="785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0" name="Google Shape;2050;p89"/>
            <p:cNvCxnSpPr>
              <a:stCxn id="2047" idx="0"/>
              <a:endCxn id="2046" idx="2"/>
            </p:cNvCxnSpPr>
            <p:nvPr/>
          </p:nvCxnSpPr>
          <p:spPr>
            <a:xfrm rot="10800000">
              <a:off x="1962625" y="4371000"/>
              <a:ext cx="674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9" name="Google Shape;2049;p89"/>
            <p:cNvSpPr/>
            <p:nvPr/>
          </p:nvSpPr>
          <p:spPr>
            <a:xfrm>
              <a:off x="9591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</p:grpSp>
      <p:sp>
        <p:nvSpPr>
          <p:cNvPr id="2051" name="Google Shape;2051;p89"/>
          <p:cNvSpPr/>
          <p:nvPr/>
        </p:nvSpPr>
        <p:spPr>
          <a:xfrm>
            <a:off x="4584827" y="45861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2052" name="Google Shape;2052;p89"/>
          <p:cNvCxnSpPr>
            <a:stCxn id="2051" idx="0"/>
            <a:endCxn id="2046" idx="2"/>
          </p:cNvCxnSpPr>
          <p:nvPr/>
        </p:nvCxnSpPr>
        <p:spPr>
          <a:xfrm flipH="1" rot="10800000">
            <a:off x="4802627" y="4299350"/>
            <a:ext cx="42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3" name="Google Shape;2053;p89"/>
          <p:cNvSpPr/>
          <p:nvPr/>
        </p:nvSpPr>
        <p:spPr>
          <a:xfrm>
            <a:off x="1630275" y="1968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054" name="Google Shape;2054;p89"/>
          <p:cNvSpPr/>
          <p:nvPr/>
        </p:nvSpPr>
        <p:spPr>
          <a:xfrm>
            <a:off x="11414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055" name="Google Shape;2055;p89"/>
          <p:cNvSpPr/>
          <p:nvPr/>
        </p:nvSpPr>
        <p:spPr>
          <a:xfrm>
            <a:off x="21191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2056" name="Google Shape;2056;p89"/>
          <p:cNvCxnSpPr>
            <a:stCxn id="2054" idx="0"/>
            <a:endCxn id="2053" idx="2"/>
          </p:cNvCxnSpPr>
          <p:nvPr/>
        </p:nvCxnSpPr>
        <p:spPr>
          <a:xfrm flipH="1" rot="10800000">
            <a:off x="13592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89"/>
          <p:cNvCxnSpPr>
            <a:stCxn id="2055" idx="0"/>
            <a:endCxn id="2053" idx="2"/>
          </p:cNvCxnSpPr>
          <p:nvPr/>
        </p:nvCxnSpPr>
        <p:spPr>
          <a:xfrm rot="10800000">
            <a:off x="18479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8" name="Google Shape;2058;p89"/>
          <p:cNvSpPr/>
          <p:nvPr/>
        </p:nvSpPr>
        <p:spPr>
          <a:xfrm>
            <a:off x="831083" y="30944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2059" name="Google Shape;2059;p89"/>
          <p:cNvCxnSpPr>
            <a:stCxn id="2054" idx="2"/>
            <a:endCxn id="2058" idx="0"/>
          </p:cNvCxnSpPr>
          <p:nvPr/>
        </p:nvCxnSpPr>
        <p:spPr>
          <a:xfrm flipH="1">
            <a:off x="1049025" y="2832325"/>
            <a:ext cx="3102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0" name="Google Shape;2060;p89"/>
          <p:cNvSpPr/>
          <p:nvPr/>
        </p:nvSpPr>
        <p:spPr>
          <a:xfrm>
            <a:off x="1428933" y="30944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2061" name="Google Shape;2061;p89"/>
          <p:cNvCxnSpPr>
            <a:stCxn id="2054" idx="2"/>
            <a:endCxn id="2060" idx="0"/>
          </p:cNvCxnSpPr>
          <p:nvPr/>
        </p:nvCxnSpPr>
        <p:spPr>
          <a:xfrm>
            <a:off x="1359225" y="2832325"/>
            <a:ext cx="2874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2" name="Google Shape;2062;p89"/>
          <p:cNvSpPr txBox="1"/>
          <p:nvPr/>
        </p:nvSpPr>
        <p:spPr>
          <a:xfrm>
            <a:off x="6068350" y="3278375"/>
            <a:ext cx="2820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Ask yourself “What Would 2-3 Tree Do?” WW23TD?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#4: Splitting Temporary 4-Nodes</a:t>
            </a:r>
            <a:endParaRPr/>
          </a:p>
        </p:txBody>
      </p:sp>
      <p:sp>
        <p:nvSpPr>
          <p:cNvPr id="2068" name="Google Shape;2068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which includes a temporary 4 node. What should we do next?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figure this one out! It’s a particularly interesting puzzle.</a:t>
            </a:r>
            <a:endParaRPr/>
          </a:p>
        </p:txBody>
      </p:sp>
      <p:cxnSp>
        <p:nvCxnSpPr>
          <p:cNvPr id="2069" name="Google Shape;2069;p90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0" name="Google Shape;2070;p90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2071" name="Google Shape;2071;p90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2072" name="Google Shape;2072;p90"/>
          <p:cNvGrpSpPr/>
          <p:nvPr/>
        </p:nvGrpSpPr>
        <p:grpSpPr>
          <a:xfrm>
            <a:off x="959125" y="4082300"/>
            <a:ext cx="1591200" cy="864100"/>
            <a:chOff x="959125" y="4082300"/>
            <a:chExt cx="1591200" cy="864100"/>
          </a:xfrm>
        </p:grpSpPr>
        <p:sp>
          <p:nvSpPr>
            <p:cNvPr id="2073" name="Google Shape;2073;p90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</a:t>
              </a:r>
              <a:endParaRPr sz="1800"/>
            </a:p>
          </p:txBody>
        </p:sp>
        <p:sp>
          <p:nvSpPr>
            <p:cNvPr id="2074" name="Google Shape;2074;p90"/>
            <p:cNvSpPr/>
            <p:nvPr/>
          </p:nvSpPr>
          <p:spPr>
            <a:xfrm>
              <a:off x="959125" y="4657800"/>
              <a:ext cx="851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 B C</a:t>
              </a:r>
              <a:endParaRPr sz="1800"/>
            </a:p>
          </p:txBody>
        </p:sp>
        <p:sp>
          <p:nvSpPr>
            <p:cNvPr id="2075" name="Google Shape;2075;p90"/>
            <p:cNvSpPr/>
            <p:nvPr/>
          </p:nvSpPr>
          <p:spPr>
            <a:xfrm>
              <a:off x="21147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2076" name="Google Shape;2076;p90"/>
            <p:cNvCxnSpPr>
              <a:stCxn id="2074" idx="0"/>
              <a:endCxn id="2073" idx="2"/>
            </p:cNvCxnSpPr>
            <p:nvPr/>
          </p:nvCxnSpPr>
          <p:spPr>
            <a:xfrm flipH="1" rot="10800000">
              <a:off x="1384975" y="4371000"/>
              <a:ext cx="458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Google Shape;2077;p90"/>
            <p:cNvCxnSpPr>
              <a:stCxn id="2075" idx="0"/>
              <a:endCxn id="2073" idx="2"/>
            </p:cNvCxnSpPr>
            <p:nvPr/>
          </p:nvCxnSpPr>
          <p:spPr>
            <a:xfrm rot="10800000">
              <a:off x="18435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78" name="Google Shape;2078;p90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9" name="Google Shape;2079;p90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80" name="Google Shape;2080;p90"/>
          <p:cNvSpPr txBox="1"/>
          <p:nvPr/>
        </p:nvSpPr>
        <p:spPr>
          <a:xfrm>
            <a:off x="26476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split(A/B/C)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1" name="Google Shape;2081;p90"/>
          <p:cNvGrpSpPr/>
          <p:nvPr/>
        </p:nvGrpSpPr>
        <p:grpSpPr>
          <a:xfrm>
            <a:off x="3803275" y="4010650"/>
            <a:ext cx="1896000" cy="864100"/>
            <a:chOff x="959125" y="4082300"/>
            <a:chExt cx="1896000" cy="864100"/>
          </a:xfrm>
        </p:grpSpPr>
        <p:sp>
          <p:nvSpPr>
            <p:cNvPr id="2082" name="Google Shape;2082;p90"/>
            <p:cNvSpPr/>
            <p:nvPr/>
          </p:nvSpPr>
          <p:spPr>
            <a:xfrm>
              <a:off x="1625875" y="4082300"/>
              <a:ext cx="6735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 G</a:t>
              </a:r>
              <a:endParaRPr sz="1800"/>
            </a:p>
          </p:txBody>
        </p:sp>
        <p:sp>
          <p:nvSpPr>
            <p:cNvPr id="2083" name="Google Shape;2083;p90"/>
            <p:cNvSpPr/>
            <p:nvPr/>
          </p:nvSpPr>
          <p:spPr>
            <a:xfrm>
              <a:off x="24195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2084" name="Google Shape;2084;p90"/>
            <p:cNvCxnSpPr>
              <a:stCxn id="2085" idx="0"/>
              <a:endCxn id="2082" idx="2"/>
            </p:cNvCxnSpPr>
            <p:nvPr/>
          </p:nvCxnSpPr>
          <p:spPr>
            <a:xfrm flipH="1" rot="10800000">
              <a:off x="1176925" y="4371000"/>
              <a:ext cx="785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6" name="Google Shape;2086;p90"/>
            <p:cNvCxnSpPr>
              <a:stCxn id="2083" idx="0"/>
              <a:endCxn id="2082" idx="2"/>
            </p:cNvCxnSpPr>
            <p:nvPr/>
          </p:nvCxnSpPr>
          <p:spPr>
            <a:xfrm rot="10800000">
              <a:off x="1962625" y="4371000"/>
              <a:ext cx="674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5" name="Google Shape;2085;p90"/>
            <p:cNvSpPr/>
            <p:nvPr/>
          </p:nvSpPr>
          <p:spPr>
            <a:xfrm>
              <a:off x="9591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</p:grpSp>
      <p:sp>
        <p:nvSpPr>
          <p:cNvPr id="2087" name="Google Shape;2087;p90"/>
          <p:cNvSpPr/>
          <p:nvPr/>
        </p:nvSpPr>
        <p:spPr>
          <a:xfrm>
            <a:off x="4584827" y="45861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2088" name="Google Shape;2088;p90"/>
          <p:cNvCxnSpPr>
            <a:stCxn id="2087" idx="0"/>
            <a:endCxn id="2082" idx="2"/>
          </p:cNvCxnSpPr>
          <p:nvPr/>
        </p:nvCxnSpPr>
        <p:spPr>
          <a:xfrm flipH="1" rot="10800000">
            <a:off x="4802627" y="4299350"/>
            <a:ext cx="42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9" name="Google Shape;2089;p90"/>
          <p:cNvSpPr/>
          <p:nvPr/>
        </p:nvSpPr>
        <p:spPr>
          <a:xfrm>
            <a:off x="1630275" y="1968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090" name="Google Shape;2090;p90"/>
          <p:cNvSpPr/>
          <p:nvPr/>
        </p:nvSpPr>
        <p:spPr>
          <a:xfrm>
            <a:off x="11414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091" name="Google Shape;2091;p90"/>
          <p:cNvSpPr/>
          <p:nvPr/>
        </p:nvSpPr>
        <p:spPr>
          <a:xfrm>
            <a:off x="21191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2092" name="Google Shape;2092;p90"/>
          <p:cNvCxnSpPr>
            <a:stCxn id="2090" idx="0"/>
            <a:endCxn id="2089" idx="2"/>
          </p:cNvCxnSpPr>
          <p:nvPr/>
        </p:nvCxnSpPr>
        <p:spPr>
          <a:xfrm flipH="1" rot="10800000">
            <a:off x="13592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90"/>
          <p:cNvCxnSpPr>
            <a:stCxn id="2091" idx="0"/>
            <a:endCxn id="2089" idx="2"/>
          </p:cNvCxnSpPr>
          <p:nvPr/>
        </p:nvCxnSpPr>
        <p:spPr>
          <a:xfrm rot="10800000">
            <a:off x="18479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4" name="Google Shape;2094;p90"/>
          <p:cNvSpPr/>
          <p:nvPr/>
        </p:nvSpPr>
        <p:spPr>
          <a:xfrm>
            <a:off x="831083" y="30944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2095" name="Google Shape;2095;p90"/>
          <p:cNvCxnSpPr>
            <a:stCxn id="2090" idx="2"/>
            <a:endCxn id="2094" idx="0"/>
          </p:cNvCxnSpPr>
          <p:nvPr/>
        </p:nvCxnSpPr>
        <p:spPr>
          <a:xfrm flipH="1">
            <a:off x="1049025" y="2832325"/>
            <a:ext cx="3102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6" name="Google Shape;2096;p90"/>
          <p:cNvSpPr/>
          <p:nvPr/>
        </p:nvSpPr>
        <p:spPr>
          <a:xfrm>
            <a:off x="1428933" y="30944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2097" name="Google Shape;2097;p90"/>
          <p:cNvCxnSpPr>
            <a:stCxn id="2090" idx="2"/>
            <a:endCxn id="2096" idx="0"/>
          </p:cNvCxnSpPr>
          <p:nvPr/>
        </p:nvCxnSpPr>
        <p:spPr>
          <a:xfrm>
            <a:off x="1359225" y="2832325"/>
            <a:ext cx="2874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90"/>
          <p:cNvSpPr/>
          <p:nvPr/>
        </p:nvSpPr>
        <p:spPr>
          <a:xfrm>
            <a:off x="4740000" y="19682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099" name="Google Shape;2099;p90"/>
          <p:cNvSpPr/>
          <p:nvPr/>
        </p:nvSpPr>
        <p:spPr>
          <a:xfrm>
            <a:off x="4251150" y="25437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00" name="Google Shape;2100;p90"/>
          <p:cNvSpPr/>
          <p:nvPr/>
        </p:nvSpPr>
        <p:spPr>
          <a:xfrm>
            <a:off x="5228850" y="25437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2101" name="Google Shape;2101;p90"/>
          <p:cNvCxnSpPr>
            <a:stCxn id="2099" idx="0"/>
            <a:endCxn id="2098" idx="2"/>
          </p:cNvCxnSpPr>
          <p:nvPr/>
        </p:nvCxnSpPr>
        <p:spPr>
          <a:xfrm flipH="1" rot="10800000">
            <a:off x="4468950" y="2256912"/>
            <a:ext cx="489000" cy="28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90"/>
          <p:cNvCxnSpPr>
            <a:stCxn id="2100" idx="0"/>
            <a:endCxn id="2098" idx="2"/>
          </p:cNvCxnSpPr>
          <p:nvPr/>
        </p:nvCxnSpPr>
        <p:spPr>
          <a:xfrm rot="10800000">
            <a:off x="4957650" y="22569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3" name="Google Shape;2103;p90"/>
          <p:cNvSpPr/>
          <p:nvPr/>
        </p:nvSpPr>
        <p:spPr>
          <a:xfrm>
            <a:off x="3940808" y="309447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2104" name="Google Shape;2104;p90"/>
          <p:cNvCxnSpPr>
            <a:stCxn id="2099" idx="2"/>
            <a:endCxn id="2103" idx="0"/>
          </p:cNvCxnSpPr>
          <p:nvPr/>
        </p:nvCxnSpPr>
        <p:spPr>
          <a:xfrm flipH="1">
            <a:off x="4158750" y="283231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5" name="Google Shape;2105;p90"/>
          <p:cNvSpPr/>
          <p:nvPr/>
        </p:nvSpPr>
        <p:spPr>
          <a:xfrm>
            <a:off x="4538658" y="30944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2106" name="Google Shape;2106;p90"/>
          <p:cNvCxnSpPr>
            <a:stCxn id="2099" idx="2"/>
            <a:endCxn id="2105" idx="0"/>
          </p:cNvCxnSpPr>
          <p:nvPr/>
        </p:nvCxnSpPr>
        <p:spPr>
          <a:xfrm>
            <a:off x="4468950" y="28323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7" name="Google Shape;2107;p90"/>
          <p:cNvSpPr txBox="1"/>
          <p:nvPr/>
        </p:nvSpPr>
        <p:spPr>
          <a:xfrm>
            <a:off x="6068350" y="3278375"/>
            <a:ext cx="28206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2: This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correct representation of the 2-3 tree.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we get this tree?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Hint 3: We don't need rotation.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#4: Splitting Temporary 4-Nodes</a:t>
            </a:r>
            <a:endParaRPr/>
          </a:p>
        </p:txBody>
      </p:sp>
      <p:sp>
        <p:nvSpPr>
          <p:cNvPr id="2113" name="Google Shape;2113;p9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which includes a temporary 4 node. </a:t>
            </a:r>
            <a:r>
              <a:rPr lang="en"/>
              <a:t>What should we do next?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 the colors of all edges touching B.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Note: This doesn’t change the BST structure/shape.</a:t>
            </a:r>
            <a:endParaRPr/>
          </a:p>
        </p:txBody>
      </p:sp>
      <p:cxnSp>
        <p:nvCxnSpPr>
          <p:cNvPr id="2114" name="Google Shape;2114;p91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91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2116" name="Google Shape;2116;p91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2117" name="Google Shape;2117;p91"/>
          <p:cNvGrpSpPr/>
          <p:nvPr/>
        </p:nvGrpSpPr>
        <p:grpSpPr>
          <a:xfrm>
            <a:off x="959125" y="4082300"/>
            <a:ext cx="1591200" cy="864100"/>
            <a:chOff x="959125" y="4082300"/>
            <a:chExt cx="1591200" cy="864100"/>
          </a:xfrm>
        </p:grpSpPr>
        <p:sp>
          <p:nvSpPr>
            <p:cNvPr id="2118" name="Google Shape;2118;p91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</a:t>
              </a:r>
              <a:endParaRPr sz="1800"/>
            </a:p>
          </p:txBody>
        </p:sp>
        <p:sp>
          <p:nvSpPr>
            <p:cNvPr id="2119" name="Google Shape;2119;p91"/>
            <p:cNvSpPr/>
            <p:nvPr/>
          </p:nvSpPr>
          <p:spPr>
            <a:xfrm>
              <a:off x="959125" y="4657800"/>
              <a:ext cx="851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 B C</a:t>
              </a:r>
              <a:endParaRPr sz="1800"/>
            </a:p>
          </p:txBody>
        </p:sp>
        <p:sp>
          <p:nvSpPr>
            <p:cNvPr id="2120" name="Google Shape;2120;p91"/>
            <p:cNvSpPr/>
            <p:nvPr/>
          </p:nvSpPr>
          <p:spPr>
            <a:xfrm>
              <a:off x="21147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2121" name="Google Shape;2121;p91"/>
            <p:cNvCxnSpPr>
              <a:stCxn id="2119" idx="0"/>
              <a:endCxn id="2118" idx="2"/>
            </p:cNvCxnSpPr>
            <p:nvPr/>
          </p:nvCxnSpPr>
          <p:spPr>
            <a:xfrm flipH="1" rot="10800000">
              <a:off x="1384975" y="4371000"/>
              <a:ext cx="458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2" name="Google Shape;2122;p91"/>
            <p:cNvCxnSpPr>
              <a:stCxn id="2120" idx="0"/>
              <a:endCxn id="2118" idx="2"/>
            </p:cNvCxnSpPr>
            <p:nvPr/>
          </p:nvCxnSpPr>
          <p:spPr>
            <a:xfrm rot="10800000">
              <a:off x="18435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23" name="Google Shape;2123;p91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4" name="Google Shape;2124;p91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25" name="Google Shape;2125;p91"/>
          <p:cNvSpPr txBox="1"/>
          <p:nvPr/>
        </p:nvSpPr>
        <p:spPr>
          <a:xfrm>
            <a:off x="26476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split(A/B/C)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6" name="Google Shape;2126;p91"/>
          <p:cNvGrpSpPr/>
          <p:nvPr/>
        </p:nvGrpSpPr>
        <p:grpSpPr>
          <a:xfrm>
            <a:off x="3803275" y="4010650"/>
            <a:ext cx="1896000" cy="864100"/>
            <a:chOff x="959125" y="4082300"/>
            <a:chExt cx="1896000" cy="864100"/>
          </a:xfrm>
        </p:grpSpPr>
        <p:sp>
          <p:nvSpPr>
            <p:cNvPr id="2127" name="Google Shape;2127;p91"/>
            <p:cNvSpPr/>
            <p:nvPr/>
          </p:nvSpPr>
          <p:spPr>
            <a:xfrm>
              <a:off x="1625875" y="4082300"/>
              <a:ext cx="6735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 G</a:t>
              </a:r>
              <a:endParaRPr sz="1800"/>
            </a:p>
          </p:txBody>
        </p:sp>
        <p:sp>
          <p:nvSpPr>
            <p:cNvPr id="2128" name="Google Shape;2128;p91"/>
            <p:cNvSpPr/>
            <p:nvPr/>
          </p:nvSpPr>
          <p:spPr>
            <a:xfrm>
              <a:off x="24195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2129" name="Google Shape;2129;p91"/>
            <p:cNvCxnSpPr>
              <a:stCxn id="2130" idx="0"/>
              <a:endCxn id="2127" idx="2"/>
            </p:cNvCxnSpPr>
            <p:nvPr/>
          </p:nvCxnSpPr>
          <p:spPr>
            <a:xfrm flipH="1" rot="10800000">
              <a:off x="1176925" y="4371000"/>
              <a:ext cx="785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1" name="Google Shape;2131;p91"/>
            <p:cNvCxnSpPr>
              <a:stCxn id="2128" idx="0"/>
              <a:endCxn id="2127" idx="2"/>
            </p:cNvCxnSpPr>
            <p:nvPr/>
          </p:nvCxnSpPr>
          <p:spPr>
            <a:xfrm rot="10800000">
              <a:off x="1962625" y="4371000"/>
              <a:ext cx="674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0" name="Google Shape;2130;p91"/>
            <p:cNvSpPr/>
            <p:nvPr/>
          </p:nvSpPr>
          <p:spPr>
            <a:xfrm>
              <a:off x="9591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</p:grpSp>
      <p:sp>
        <p:nvSpPr>
          <p:cNvPr id="2132" name="Google Shape;2132;p91"/>
          <p:cNvSpPr/>
          <p:nvPr/>
        </p:nvSpPr>
        <p:spPr>
          <a:xfrm>
            <a:off x="4584827" y="45861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2133" name="Google Shape;2133;p91"/>
          <p:cNvCxnSpPr>
            <a:stCxn id="2132" idx="0"/>
            <a:endCxn id="2127" idx="2"/>
          </p:cNvCxnSpPr>
          <p:nvPr/>
        </p:nvCxnSpPr>
        <p:spPr>
          <a:xfrm flipH="1" rot="10800000">
            <a:off x="4802627" y="4299350"/>
            <a:ext cx="42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4" name="Google Shape;2134;p91"/>
          <p:cNvSpPr/>
          <p:nvPr/>
        </p:nvSpPr>
        <p:spPr>
          <a:xfrm>
            <a:off x="1630275" y="1968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135" name="Google Shape;2135;p91"/>
          <p:cNvSpPr/>
          <p:nvPr/>
        </p:nvSpPr>
        <p:spPr>
          <a:xfrm>
            <a:off x="11414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36" name="Google Shape;2136;p91"/>
          <p:cNvSpPr/>
          <p:nvPr/>
        </p:nvSpPr>
        <p:spPr>
          <a:xfrm>
            <a:off x="21191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2137" name="Google Shape;2137;p91"/>
          <p:cNvCxnSpPr>
            <a:stCxn id="2135" idx="0"/>
            <a:endCxn id="2134" idx="2"/>
          </p:cNvCxnSpPr>
          <p:nvPr/>
        </p:nvCxnSpPr>
        <p:spPr>
          <a:xfrm flipH="1" rot="10800000">
            <a:off x="13592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8" name="Google Shape;2138;p91"/>
          <p:cNvCxnSpPr>
            <a:stCxn id="2136" idx="0"/>
            <a:endCxn id="2134" idx="2"/>
          </p:cNvCxnSpPr>
          <p:nvPr/>
        </p:nvCxnSpPr>
        <p:spPr>
          <a:xfrm rot="10800000">
            <a:off x="18479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9" name="Google Shape;2139;p91"/>
          <p:cNvSpPr/>
          <p:nvPr/>
        </p:nvSpPr>
        <p:spPr>
          <a:xfrm>
            <a:off x="831083" y="30944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2140" name="Google Shape;2140;p91"/>
          <p:cNvCxnSpPr>
            <a:stCxn id="2135" idx="2"/>
            <a:endCxn id="2139" idx="0"/>
          </p:cNvCxnSpPr>
          <p:nvPr/>
        </p:nvCxnSpPr>
        <p:spPr>
          <a:xfrm flipH="1">
            <a:off x="1049025" y="2832325"/>
            <a:ext cx="3102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1" name="Google Shape;2141;p91"/>
          <p:cNvSpPr/>
          <p:nvPr/>
        </p:nvSpPr>
        <p:spPr>
          <a:xfrm>
            <a:off x="1428933" y="30944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2142" name="Google Shape;2142;p91"/>
          <p:cNvCxnSpPr>
            <a:stCxn id="2135" idx="2"/>
            <a:endCxn id="2141" idx="0"/>
          </p:cNvCxnSpPr>
          <p:nvPr/>
        </p:nvCxnSpPr>
        <p:spPr>
          <a:xfrm>
            <a:off x="1359225" y="2832325"/>
            <a:ext cx="2874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3" name="Google Shape;2143;p91"/>
          <p:cNvSpPr txBox="1"/>
          <p:nvPr/>
        </p:nvSpPr>
        <p:spPr>
          <a:xfrm>
            <a:off x="2791738" y="219557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flip(B)</a:t>
            </a:r>
            <a:endParaRPr/>
          </a:p>
        </p:txBody>
      </p:sp>
      <p:sp>
        <p:nvSpPr>
          <p:cNvPr id="2144" name="Google Shape;2144;p91"/>
          <p:cNvSpPr/>
          <p:nvPr/>
        </p:nvSpPr>
        <p:spPr>
          <a:xfrm>
            <a:off x="4740000" y="19682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145" name="Google Shape;2145;p91"/>
          <p:cNvSpPr/>
          <p:nvPr/>
        </p:nvSpPr>
        <p:spPr>
          <a:xfrm>
            <a:off x="4251150" y="25437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46" name="Google Shape;2146;p91"/>
          <p:cNvSpPr/>
          <p:nvPr/>
        </p:nvSpPr>
        <p:spPr>
          <a:xfrm>
            <a:off x="5228850" y="25437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2147" name="Google Shape;2147;p91"/>
          <p:cNvCxnSpPr>
            <a:stCxn id="2145" idx="0"/>
            <a:endCxn id="2144" idx="2"/>
          </p:cNvCxnSpPr>
          <p:nvPr/>
        </p:nvCxnSpPr>
        <p:spPr>
          <a:xfrm flipH="1" rot="10800000">
            <a:off x="4468950" y="2256912"/>
            <a:ext cx="489000" cy="28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91"/>
          <p:cNvCxnSpPr>
            <a:stCxn id="2146" idx="0"/>
            <a:endCxn id="2144" idx="2"/>
          </p:cNvCxnSpPr>
          <p:nvPr/>
        </p:nvCxnSpPr>
        <p:spPr>
          <a:xfrm rot="10800000">
            <a:off x="4957650" y="22569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9" name="Google Shape;2149;p91"/>
          <p:cNvSpPr/>
          <p:nvPr/>
        </p:nvSpPr>
        <p:spPr>
          <a:xfrm>
            <a:off x="3940808" y="309447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2150" name="Google Shape;2150;p91"/>
          <p:cNvCxnSpPr>
            <a:stCxn id="2145" idx="2"/>
            <a:endCxn id="2149" idx="0"/>
          </p:cNvCxnSpPr>
          <p:nvPr/>
        </p:nvCxnSpPr>
        <p:spPr>
          <a:xfrm flipH="1">
            <a:off x="4158750" y="283231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1" name="Google Shape;2151;p91"/>
          <p:cNvSpPr/>
          <p:nvPr/>
        </p:nvSpPr>
        <p:spPr>
          <a:xfrm>
            <a:off x="4538658" y="30944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2152" name="Google Shape;2152;p91"/>
          <p:cNvCxnSpPr>
            <a:stCxn id="2145" idx="2"/>
            <a:endCxn id="2151" idx="0"/>
          </p:cNvCxnSpPr>
          <p:nvPr/>
        </p:nvCxnSpPr>
        <p:spPr>
          <a:xfrm>
            <a:off x="4468950" y="28323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3" name="Google Shape;2153;p91"/>
          <p:cNvSpPr txBox="1"/>
          <p:nvPr/>
        </p:nvSpPr>
        <p:spPr>
          <a:xfrm>
            <a:off x="6534975" y="2393675"/>
            <a:ext cx="24351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BST, the magic was inside of you all along.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That’s It!</a:t>
            </a:r>
            <a:endParaRPr/>
          </a:p>
        </p:txBody>
      </p:sp>
      <p:sp>
        <p:nvSpPr>
          <p:cNvPr id="2159" name="Google Shape;2159;p9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Congratulations, you just invented the red-black BST.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inserting: Use a red link.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</a:t>
            </a:r>
            <a:r>
              <a:rPr i="1" lang="en"/>
              <a:t>right leaning “3-node”</a:t>
            </a:r>
            <a:r>
              <a:rPr lang="en"/>
              <a:t>, we have a </a:t>
            </a:r>
            <a:r>
              <a:rPr b="1" lang="en"/>
              <a:t>Left Leaning Violation.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u="sng"/>
              <a:t>R</a:t>
            </a:r>
            <a:r>
              <a:rPr lang="en" u="sng"/>
              <a:t>otate left</a:t>
            </a:r>
            <a:r>
              <a:rPr lang="en"/>
              <a:t> the appropriate node to fix.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</a:t>
            </a:r>
            <a:r>
              <a:rPr i="1" lang="en"/>
              <a:t>two consecutive left links</a:t>
            </a:r>
            <a:r>
              <a:rPr lang="en"/>
              <a:t>, we have an </a:t>
            </a:r>
            <a:r>
              <a:rPr b="1" lang="en"/>
              <a:t>Incorrect </a:t>
            </a:r>
            <a:r>
              <a:rPr b="1" lang="en"/>
              <a:t>4 Node Violation.</a:t>
            </a:r>
            <a:endParaRPr b="1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u="sng"/>
              <a:t>Rotate right</a:t>
            </a:r>
            <a:r>
              <a:rPr lang="en"/>
              <a:t> the appropriate node to fix.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any </a:t>
            </a:r>
            <a:r>
              <a:rPr i="1" lang="en"/>
              <a:t>nodes with two red children</a:t>
            </a:r>
            <a:r>
              <a:rPr lang="en"/>
              <a:t>, we have a </a:t>
            </a:r>
            <a:r>
              <a:rPr b="1" lang="en"/>
              <a:t>Temporary 4 Node.</a:t>
            </a:r>
            <a:endParaRPr b="1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u="sng"/>
              <a:t>Color flip</a:t>
            </a:r>
            <a:r>
              <a:rPr lang="en"/>
              <a:t> the node to emulate the split operation.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last detail: Cascading operations.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possible that a rotation or flip operation will cause an additional violation that needs fixing.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rotateLeft(G): Let x be the right child of G. Make G the </a:t>
            </a:r>
            <a:r>
              <a:rPr b="1" lang="en"/>
              <a:t>new left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Preserves search tree property. No change to semantics of tree.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39" name="Google Shape;239;p30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40" name="Google Shape;240;p30"/>
          <p:cNvSpPr/>
          <p:nvPr/>
        </p:nvSpPr>
        <p:spPr>
          <a:xfrm>
            <a:off x="1922252" y="26098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241" name="Google Shape;241;p30"/>
          <p:cNvSpPr/>
          <p:nvPr/>
        </p:nvSpPr>
        <p:spPr>
          <a:xfrm>
            <a:off x="1559943" y="3171404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242" name="Google Shape;242;p30"/>
          <p:cNvSpPr/>
          <p:nvPr/>
        </p:nvSpPr>
        <p:spPr>
          <a:xfrm>
            <a:off x="2315614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243" name="Google Shape;243;p30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44" name="Google Shape;244;p30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245" name="Google Shape;245;p30"/>
          <p:cNvCxnSpPr>
            <a:stCxn id="239" idx="0"/>
            <a:endCxn id="238" idx="2"/>
          </p:cNvCxnSpPr>
          <p:nvPr/>
        </p:nvCxnSpPr>
        <p:spPr>
          <a:xfrm flipH="1" rot="10800000">
            <a:off x="741393" y="2336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0"/>
          <p:cNvCxnSpPr>
            <a:stCxn id="239" idx="2"/>
            <a:endCxn id="243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0"/>
          <p:cNvCxnSpPr>
            <a:stCxn id="243" idx="2"/>
            <a:endCxn id="244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0"/>
          <p:cNvCxnSpPr>
            <a:stCxn id="238" idx="2"/>
            <a:endCxn id="240" idx="0"/>
          </p:cNvCxnSpPr>
          <p:nvPr/>
        </p:nvCxnSpPr>
        <p:spPr>
          <a:xfrm>
            <a:off x="1422286" y="2336925"/>
            <a:ext cx="7179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0"/>
          <p:cNvCxnSpPr>
            <a:stCxn id="240" idx="2"/>
            <a:endCxn id="241" idx="0"/>
          </p:cNvCxnSpPr>
          <p:nvPr/>
        </p:nvCxnSpPr>
        <p:spPr>
          <a:xfrm flipH="1">
            <a:off x="1777652" y="2898465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0"/>
          <p:cNvCxnSpPr>
            <a:stCxn id="240" idx="2"/>
            <a:endCxn id="242" idx="0"/>
          </p:cNvCxnSpPr>
          <p:nvPr/>
        </p:nvCxnSpPr>
        <p:spPr>
          <a:xfrm>
            <a:off x="2140052" y="2898465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0"/>
          <p:cNvCxnSpPr>
            <a:stCxn id="241" idx="2"/>
            <a:endCxn id="252" idx="0"/>
          </p:cNvCxnSpPr>
          <p:nvPr/>
        </p:nvCxnSpPr>
        <p:spPr>
          <a:xfrm flipH="1">
            <a:off x="1471743" y="3460004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0"/>
          <p:cNvCxnSpPr>
            <a:stCxn id="241" idx="2"/>
            <a:endCxn id="254" idx="0"/>
          </p:cNvCxnSpPr>
          <p:nvPr/>
        </p:nvCxnSpPr>
        <p:spPr>
          <a:xfrm>
            <a:off x="1777743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0"/>
          <p:cNvSpPr/>
          <p:nvPr/>
        </p:nvSpPr>
        <p:spPr>
          <a:xfrm>
            <a:off x="1253837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254" name="Google Shape;254;p30"/>
          <p:cNvSpPr/>
          <p:nvPr/>
        </p:nvSpPr>
        <p:spPr>
          <a:xfrm>
            <a:off x="1933736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255" name="Google Shape;255;p30"/>
          <p:cNvSpPr/>
          <p:nvPr/>
        </p:nvSpPr>
        <p:spPr>
          <a:xfrm>
            <a:off x="1598300" y="1449238"/>
            <a:ext cx="1317900" cy="393600"/>
          </a:xfrm>
          <a:prstGeom prst="wedgeRectCallout">
            <a:avLst>
              <a:gd fmla="val -34517" name="adj1"/>
              <a:gd fmla="val 82911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I’m going left!!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2284100" y="1982650"/>
            <a:ext cx="1737300" cy="393600"/>
          </a:xfrm>
          <a:prstGeom prst="wedgeRectCallout">
            <a:avLst>
              <a:gd fmla="val -34517" name="adj1"/>
              <a:gd fmla="val 82911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I’ll be G’s new boss.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Balance Example</a:t>
            </a:r>
            <a:endParaRPr/>
          </a:p>
        </p:txBody>
      </p:sp>
      <p:sp>
        <p:nvSpPr>
          <p:cNvPr id="2165" name="Google Shape;2165;p9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Z gives us a temporary 4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flip yields an invalid tree. Why? What’s next?</a:t>
            </a:r>
            <a:endParaRPr/>
          </a:p>
        </p:txBody>
      </p:sp>
      <p:cxnSp>
        <p:nvCxnSpPr>
          <p:cNvPr id="2166" name="Google Shape;2166;p93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7" name="Google Shape;2167;p93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68" name="Google Shape;2168;p93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69" name="Google Shape;2169;p93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170" name="Google Shape;2170;p93"/>
          <p:cNvSpPr/>
          <p:nvPr/>
        </p:nvSpPr>
        <p:spPr>
          <a:xfrm>
            <a:off x="2114725" y="4657800"/>
            <a:ext cx="5934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</a:t>
            </a:r>
            <a:endParaRPr sz="1800"/>
          </a:p>
        </p:txBody>
      </p:sp>
      <p:cxnSp>
        <p:nvCxnSpPr>
          <p:cNvPr id="2171" name="Google Shape;2171;p93"/>
          <p:cNvCxnSpPr>
            <a:stCxn id="2169" idx="0"/>
            <a:endCxn id="2168" idx="2"/>
          </p:cNvCxnSpPr>
          <p:nvPr/>
        </p:nvCxnSpPr>
        <p:spPr>
          <a:xfrm flipH="1" rot="10800000">
            <a:off x="13548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93"/>
          <p:cNvCxnSpPr>
            <a:stCxn id="2170" idx="0"/>
            <a:endCxn id="2168" idx="2"/>
          </p:cNvCxnSpPr>
          <p:nvPr/>
        </p:nvCxnSpPr>
        <p:spPr>
          <a:xfrm rot="10800000">
            <a:off x="1843825" y="4371000"/>
            <a:ext cx="5676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3" name="Google Shape;2173;p93"/>
          <p:cNvSpPr/>
          <p:nvPr/>
        </p:nvSpPr>
        <p:spPr>
          <a:xfrm>
            <a:off x="4587525" y="40154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74" name="Google Shape;2174;p93"/>
          <p:cNvSpPr/>
          <p:nvPr/>
        </p:nvSpPr>
        <p:spPr>
          <a:xfrm>
            <a:off x="4098675" y="45909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175" name="Google Shape;2175;p93"/>
          <p:cNvSpPr/>
          <p:nvPr/>
        </p:nvSpPr>
        <p:spPr>
          <a:xfrm>
            <a:off x="5076375" y="4590975"/>
            <a:ext cx="941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 Z</a:t>
            </a:r>
            <a:endParaRPr sz="1800"/>
          </a:p>
        </p:txBody>
      </p:sp>
      <p:cxnSp>
        <p:nvCxnSpPr>
          <p:cNvPr id="2176" name="Google Shape;2176;p93"/>
          <p:cNvCxnSpPr>
            <a:stCxn id="2174" idx="0"/>
            <a:endCxn id="2173" idx="2"/>
          </p:cNvCxnSpPr>
          <p:nvPr/>
        </p:nvCxnSpPr>
        <p:spPr>
          <a:xfrm flipH="1" rot="10800000">
            <a:off x="4316475" y="43041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93"/>
          <p:cNvCxnSpPr>
            <a:stCxn id="2175" idx="0"/>
            <a:endCxn id="2173" idx="2"/>
          </p:cNvCxnSpPr>
          <p:nvPr/>
        </p:nvCxnSpPr>
        <p:spPr>
          <a:xfrm rot="10800000">
            <a:off x="4805325" y="4304175"/>
            <a:ext cx="7419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8" name="Google Shape;2178;p93"/>
          <p:cNvSpPr/>
          <p:nvPr/>
        </p:nvSpPr>
        <p:spPr>
          <a:xfrm>
            <a:off x="16378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79" name="Google Shape;2179;p93"/>
          <p:cNvSpPr/>
          <p:nvPr/>
        </p:nvSpPr>
        <p:spPr>
          <a:xfrm>
            <a:off x="11490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180" name="Google Shape;2180;p93"/>
          <p:cNvSpPr/>
          <p:nvPr/>
        </p:nvSpPr>
        <p:spPr>
          <a:xfrm>
            <a:off x="21267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2181" name="Google Shape;2181;p93"/>
          <p:cNvCxnSpPr>
            <a:stCxn id="2179" idx="0"/>
            <a:endCxn id="2178" idx="2"/>
          </p:cNvCxnSpPr>
          <p:nvPr/>
        </p:nvCxnSpPr>
        <p:spPr>
          <a:xfrm flipH="1" rot="10800000">
            <a:off x="13668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93"/>
          <p:cNvCxnSpPr>
            <a:stCxn id="2180" idx="0"/>
            <a:endCxn id="2178" idx="2"/>
          </p:cNvCxnSpPr>
          <p:nvPr/>
        </p:nvCxnSpPr>
        <p:spPr>
          <a:xfrm rot="10800000">
            <a:off x="18555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3" name="Google Shape;2183;p93"/>
          <p:cNvSpPr/>
          <p:nvPr/>
        </p:nvSpPr>
        <p:spPr>
          <a:xfrm>
            <a:off x="1829283" y="28669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2184" name="Google Shape;2184;p93"/>
          <p:cNvCxnSpPr>
            <a:stCxn id="2180" idx="2"/>
            <a:endCxn id="2183" idx="0"/>
          </p:cNvCxnSpPr>
          <p:nvPr/>
        </p:nvCxnSpPr>
        <p:spPr>
          <a:xfrm flipH="1">
            <a:off x="2047225" y="2604775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5" name="Google Shape;2185;p93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2186" name="Google Shape;2186;p93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cxnSp>
        <p:nvCxnSpPr>
          <p:cNvPr id="2187" name="Google Shape;2187;p93"/>
          <p:cNvCxnSpPr/>
          <p:nvPr/>
        </p:nvCxnSpPr>
        <p:spPr>
          <a:xfrm>
            <a:off x="3020350" y="24604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8" name="Google Shape;2188;p93"/>
          <p:cNvSpPr/>
          <p:nvPr/>
        </p:nvSpPr>
        <p:spPr>
          <a:xfrm>
            <a:off x="46096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89" name="Google Shape;2189;p93"/>
          <p:cNvSpPr/>
          <p:nvPr/>
        </p:nvSpPr>
        <p:spPr>
          <a:xfrm>
            <a:off x="41208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190" name="Google Shape;2190;p93"/>
          <p:cNvSpPr/>
          <p:nvPr/>
        </p:nvSpPr>
        <p:spPr>
          <a:xfrm>
            <a:off x="50985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2191" name="Google Shape;2191;p93"/>
          <p:cNvCxnSpPr>
            <a:stCxn id="2189" idx="0"/>
            <a:endCxn id="2188" idx="2"/>
          </p:cNvCxnSpPr>
          <p:nvPr/>
        </p:nvCxnSpPr>
        <p:spPr>
          <a:xfrm flipH="1" rot="10800000">
            <a:off x="43386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2" name="Google Shape;2192;p93"/>
          <p:cNvCxnSpPr>
            <a:stCxn id="2190" idx="0"/>
            <a:endCxn id="2188" idx="2"/>
          </p:cNvCxnSpPr>
          <p:nvPr/>
        </p:nvCxnSpPr>
        <p:spPr>
          <a:xfrm rot="10800000">
            <a:off x="48273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3" name="Google Shape;2193;p93"/>
          <p:cNvSpPr/>
          <p:nvPr/>
        </p:nvSpPr>
        <p:spPr>
          <a:xfrm>
            <a:off x="4801083" y="28669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2194" name="Google Shape;2194;p93"/>
          <p:cNvCxnSpPr>
            <a:stCxn id="2190" idx="2"/>
            <a:endCxn id="2193" idx="0"/>
          </p:cNvCxnSpPr>
          <p:nvPr/>
        </p:nvCxnSpPr>
        <p:spPr>
          <a:xfrm flipH="1">
            <a:off x="5019025" y="2604775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5" name="Google Shape;2195;p93"/>
          <p:cNvSpPr/>
          <p:nvPr/>
        </p:nvSpPr>
        <p:spPr>
          <a:xfrm>
            <a:off x="5410683" y="28669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2196" name="Google Shape;2196;p93"/>
          <p:cNvCxnSpPr>
            <a:stCxn id="2190" idx="2"/>
            <a:endCxn id="2195" idx="0"/>
          </p:cNvCxnSpPr>
          <p:nvPr/>
        </p:nvCxnSpPr>
        <p:spPr>
          <a:xfrm>
            <a:off x="5316325" y="2604775"/>
            <a:ext cx="312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7" name="Google Shape;2197;p93"/>
          <p:cNvCxnSpPr/>
          <p:nvPr/>
        </p:nvCxnSpPr>
        <p:spPr>
          <a:xfrm>
            <a:off x="6170475" y="24604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8" name="Google Shape;2198;p93"/>
          <p:cNvSpPr/>
          <p:nvPr/>
        </p:nvSpPr>
        <p:spPr>
          <a:xfrm>
            <a:off x="7694125" y="17530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99" name="Google Shape;2199;p93"/>
          <p:cNvSpPr/>
          <p:nvPr/>
        </p:nvSpPr>
        <p:spPr>
          <a:xfrm>
            <a:off x="7205275" y="23285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200" name="Google Shape;2200;p93"/>
          <p:cNvSpPr/>
          <p:nvPr/>
        </p:nvSpPr>
        <p:spPr>
          <a:xfrm>
            <a:off x="8182975" y="23285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2201" name="Google Shape;2201;p93"/>
          <p:cNvCxnSpPr>
            <a:stCxn id="2199" idx="0"/>
            <a:endCxn id="2198" idx="2"/>
          </p:cNvCxnSpPr>
          <p:nvPr/>
        </p:nvCxnSpPr>
        <p:spPr>
          <a:xfrm flipH="1" rot="10800000">
            <a:off x="7423075" y="20417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93"/>
          <p:cNvCxnSpPr>
            <a:stCxn id="2200" idx="0"/>
            <a:endCxn id="2198" idx="2"/>
          </p:cNvCxnSpPr>
          <p:nvPr/>
        </p:nvCxnSpPr>
        <p:spPr>
          <a:xfrm rot="10800000">
            <a:off x="7911775" y="2041750"/>
            <a:ext cx="489000" cy="28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3" name="Google Shape;2203;p93"/>
          <p:cNvSpPr/>
          <p:nvPr/>
        </p:nvSpPr>
        <p:spPr>
          <a:xfrm>
            <a:off x="7885533" y="287930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2204" name="Google Shape;2204;p93"/>
          <p:cNvCxnSpPr>
            <a:stCxn id="2200" idx="2"/>
            <a:endCxn id="2203" idx="0"/>
          </p:cNvCxnSpPr>
          <p:nvPr/>
        </p:nvCxnSpPr>
        <p:spPr>
          <a:xfrm flipH="1">
            <a:off x="8103475" y="2617150"/>
            <a:ext cx="2973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5" name="Google Shape;2205;p93"/>
          <p:cNvSpPr/>
          <p:nvPr/>
        </p:nvSpPr>
        <p:spPr>
          <a:xfrm>
            <a:off x="8495133" y="287930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2206" name="Google Shape;2206;p93"/>
          <p:cNvCxnSpPr>
            <a:stCxn id="2200" idx="2"/>
            <a:endCxn id="2205" idx="0"/>
          </p:cNvCxnSpPr>
          <p:nvPr/>
        </p:nvCxnSpPr>
        <p:spPr>
          <a:xfrm>
            <a:off x="8400775" y="2617150"/>
            <a:ext cx="3123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7" name="Google Shape;2207;p93"/>
          <p:cNvSpPr/>
          <p:nvPr/>
        </p:nvSpPr>
        <p:spPr>
          <a:xfrm>
            <a:off x="7735525" y="4005550"/>
            <a:ext cx="633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S</a:t>
            </a:r>
            <a:endParaRPr sz="1800"/>
          </a:p>
        </p:txBody>
      </p:sp>
      <p:sp>
        <p:nvSpPr>
          <p:cNvPr id="2208" name="Google Shape;2208;p93"/>
          <p:cNvSpPr/>
          <p:nvPr/>
        </p:nvSpPr>
        <p:spPr>
          <a:xfrm>
            <a:off x="7246675" y="45810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2209" name="Google Shape;2209;p93"/>
          <p:cNvCxnSpPr>
            <a:stCxn id="2208" idx="0"/>
            <a:endCxn id="2207" idx="2"/>
          </p:cNvCxnSpPr>
          <p:nvPr/>
        </p:nvCxnSpPr>
        <p:spPr>
          <a:xfrm flipH="1" rot="10800000">
            <a:off x="7464475" y="4294250"/>
            <a:ext cx="588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93"/>
          <p:cNvCxnSpPr>
            <a:stCxn id="2211" idx="0"/>
            <a:endCxn id="2207" idx="2"/>
          </p:cNvCxnSpPr>
          <p:nvPr/>
        </p:nvCxnSpPr>
        <p:spPr>
          <a:xfrm rot="10800000">
            <a:off x="8052429" y="4294059"/>
            <a:ext cx="611100" cy="28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2" name="Google Shape;2212;p93"/>
          <p:cNvCxnSpPr>
            <a:stCxn id="2213" idx="0"/>
            <a:endCxn id="2207" idx="2"/>
          </p:cNvCxnSpPr>
          <p:nvPr/>
        </p:nvCxnSpPr>
        <p:spPr>
          <a:xfrm rot="10800000">
            <a:off x="8052429" y="4294059"/>
            <a:ext cx="1500" cy="28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3" name="Google Shape;2213;p93"/>
          <p:cNvSpPr/>
          <p:nvPr/>
        </p:nvSpPr>
        <p:spPr>
          <a:xfrm>
            <a:off x="7836129" y="458115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2211" name="Google Shape;2211;p93"/>
          <p:cNvSpPr/>
          <p:nvPr/>
        </p:nvSpPr>
        <p:spPr>
          <a:xfrm>
            <a:off x="8445729" y="458115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2214" name="Google Shape;2214;p93"/>
          <p:cNvCxnSpPr/>
          <p:nvPr/>
        </p:nvCxnSpPr>
        <p:spPr>
          <a:xfrm>
            <a:off x="6170475" y="4437600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5" name="Google Shape;2215;p93"/>
          <p:cNvSpPr txBox="1"/>
          <p:nvPr/>
        </p:nvSpPr>
        <p:spPr>
          <a:xfrm>
            <a:off x="3036325" y="2107642"/>
            <a:ext cx="8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add(Z)</a:t>
            </a:r>
            <a:endParaRPr/>
          </a:p>
        </p:txBody>
      </p:sp>
      <p:sp>
        <p:nvSpPr>
          <p:cNvPr id="2216" name="Google Shape;2216;p93"/>
          <p:cNvSpPr txBox="1"/>
          <p:nvPr/>
        </p:nvSpPr>
        <p:spPr>
          <a:xfrm>
            <a:off x="6249400" y="2107642"/>
            <a:ext cx="8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</a:t>
            </a:r>
            <a:r>
              <a:rPr lang="en"/>
              <a:t>(S)</a:t>
            </a:r>
            <a:endParaRPr/>
          </a:p>
        </p:txBody>
      </p:sp>
      <p:sp>
        <p:nvSpPr>
          <p:cNvPr id="2217" name="Google Shape;2217;p93"/>
          <p:cNvSpPr txBox="1"/>
          <p:nvPr/>
        </p:nvSpPr>
        <p:spPr>
          <a:xfrm>
            <a:off x="3036325" y="4088842"/>
            <a:ext cx="8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add(Z)</a:t>
            </a:r>
            <a:endParaRPr/>
          </a:p>
        </p:txBody>
      </p:sp>
      <p:sp>
        <p:nvSpPr>
          <p:cNvPr id="2218" name="Google Shape;2218;p93"/>
          <p:cNvSpPr txBox="1"/>
          <p:nvPr/>
        </p:nvSpPr>
        <p:spPr>
          <a:xfrm>
            <a:off x="6053984" y="4088850"/>
            <a:ext cx="11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r>
              <a:rPr lang="en"/>
              <a:t>(E/S/Z)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Balance Example</a:t>
            </a:r>
            <a:endParaRPr/>
          </a:p>
        </p:txBody>
      </p:sp>
      <p:sp>
        <p:nvSpPr>
          <p:cNvPr id="2224" name="Google Shape;2224;p9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Z gives us a temporary 4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flip yields an invalid tree. Why? What’s next?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 right leaning 3-node (B-S). We can fix with rotateLeft(b).</a:t>
            </a:r>
            <a:endParaRPr/>
          </a:p>
        </p:txBody>
      </p:sp>
      <p:cxnSp>
        <p:nvCxnSpPr>
          <p:cNvPr id="2225" name="Google Shape;2225;p94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26" name="Google Shape;2226;p94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2227" name="Google Shape;2227;p94"/>
          <p:cNvSpPr txBox="1"/>
          <p:nvPr/>
        </p:nvSpPr>
        <p:spPr>
          <a:xfrm>
            <a:off x="-24900" y="46604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cxnSp>
        <p:nvCxnSpPr>
          <p:cNvPr id="2228" name="Google Shape;2228;p94"/>
          <p:cNvCxnSpPr/>
          <p:nvPr/>
        </p:nvCxnSpPr>
        <p:spPr>
          <a:xfrm>
            <a:off x="3824125" y="27172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9" name="Google Shape;2229;p94"/>
          <p:cNvSpPr/>
          <p:nvPr/>
        </p:nvSpPr>
        <p:spPr>
          <a:xfrm>
            <a:off x="2028825" y="20015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230" name="Google Shape;2230;p94"/>
          <p:cNvSpPr/>
          <p:nvPr/>
        </p:nvSpPr>
        <p:spPr>
          <a:xfrm>
            <a:off x="1539975" y="25770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231" name="Google Shape;2231;p94"/>
          <p:cNvSpPr/>
          <p:nvPr/>
        </p:nvSpPr>
        <p:spPr>
          <a:xfrm>
            <a:off x="2517675" y="25770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2232" name="Google Shape;2232;p94"/>
          <p:cNvCxnSpPr>
            <a:stCxn id="2230" idx="0"/>
            <a:endCxn id="2229" idx="2"/>
          </p:cNvCxnSpPr>
          <p:nvPr/>
        </p:nvCxnSpPr>
        <p:spPr>
          <a:xfrm flipH="1" rot="10800000">
            <a:off x="1757775" y="22902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3" name="Google Shape;2233;p94"/>
          <p:cNvCxnSpPr>
            <a:stCxn id="2231" idx="0"/>
            <a:endCxn id="2229" idx="2"/>
          </p:cNvCxnSpPr>
          <p:nvPr/>
        </p:nvCxnSpPr>
        <p:spPr>
          <a:xfrm rot="10800000">
            <a:off x="2246475" y="2290225"/>
            <a:ext cx="489000" cy="28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4" name="Google Shape;2234;p94"/>
          <p:cNvSpPr/>
          <p:nvPr/>
        </p:nvSpPr>
        <p:spPr>
          <a:xfrm>
            <a:off x="2220233" y="312778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2235" name="Google Shape;2235;p94"/>
          <p:cNvCxnSpPr>
            <a:stCxn id="2231" idx="2"/>
            <a:endCxn id="2234" idx="0"/>
          </p:cNvCxnSpPr>
          <p:nvPr/>
        </p:nvCxnSpPr>
        <p:spPr>
          <a:xfrm flipH="1">
            <a:off x="2438175" y="2865625"/>
            <a:ext cx="2973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6" name="Google Shape;2236;p94"/>
          <p:cNvSpPr/>
          <p:nvPr/>
        </p:nvSpPr>
        <p:spPr>
          <a:xfrm>
            <a:off x="2829833" y="312778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2237" name="Google Shape;2237;p94"/>
          <p:cNvCxnSpPr>
            <a:stCxn id="2231" idx="2"/>
            <a:endCxn id="2236" idx="0"/>
          </p:cNvCxnSpPr>
          <p:nvPr/>
        </p:nvCxnSpPr>
        <p:spPr>
          <a:xfrm>
            <a:off x="2735475" y="2865625"/>
            <a:ext cx="3123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8" name="Google Shape;2238;p94"/>
          <p:cNvSpPr/>
          <p:nvPr/>
        </p:nvSpPr>
        <p:spPr>
          <a:xfrm>
            <a:off x="3892375" y="4071825"/>
            <a:ext cx="633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S</a:t>
            </a:r>
            <a:endParaRPr sz="1800"/>
          </a:p>
        </p:txBody>
      </p:sp>
      <p:sp>
        <p:nvSpPr>
          <p:cNvPr id="2239" name="Google Shape;2239;p94"/>
          <p:cNvSpPr/>
          <p:nvPr/>
        </p:nvSpPr>
        <p:spPr>
          <a:xfrm>
            <a:off x="3403525" y="46473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2240" name="Google Shape;2240;p94"/>
          <p:cNvCxnSpPr>
            <a:stCxn id="2239" idx="0"/>
            <a:endCxn id="2238" idx="2"/>
          </p:cNvCxnSpPr>
          <p:nvPr/>
        </p:nvCxnSpPr>
        <p:spPr>
          <a:xfrm flipH="1" rot="10800000">
            <a:off x="3621325" y="4360525"/>
            <a:ext cx="588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94"/>
          <p:cNvCxnSpPr>
            <a:stCxn id="2242" idx="0"/>
            <a:endCxn id="2238" idx="2"/>
          </p:cNvCxnSpPr>
          <p:nvPr/>
        </p:nvCxnSpPr>
        <p:spPr>
          <a:xfrm rot="10800000">
            <a:off x="4209279" y="4360334"/>
            <a:ext cx="611100" cy="28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3" name="Google Shape;2243;p94"/>
          <p:cNvCxnSpPr>
            <a:stCxn id="2244" idx="0"/>
            <a:endCxn id="2238" idx="2"/>
          </p:cNvCxnSpPr>
          <p:nvPr/>
        </p:nvCxnSpPr>
        <p:spPr>
          <a:xfrm rot="10800000">
            <a:off x="4209279" y="4360334"/>
            <a:ext cx="1500" cy="28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4" name="Google Shape;2244;p94"/>
          <p:cNvSpPr/>
          <p:nvPr/>
        </p:nvSpPr>
        <p:spPr>
          <a:xfrm>
            <a:off x="3992979" y="46474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2242" name="Google Shape;2242;p94"/>
          <p:cNvSpPr/>
          <p:nvPr/>
        </p:nvSpPr>
        <p:spPr>
          <a:xfrm>
            <a:off x="4602579" y="46474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2245" name="Google Shape;2245;p94"/>
          <p:cNvSpPr/>
          <p:nvPr/>
        </p:nvSpPr>
        <p:spPr>
          <a:xfrm>
            <a:off x="5322000" y="27129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246" name="Google Shape;2246;p94"/>
          <p:cNvSpPr/>
          <p:nvPr/>
        </p:nvSpPr>
        <p:spPr>
          <a:xfrm>
            <a:off x="4985550" y="32122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247" name="Google Shape;2247;p94"/>
          <p:cNvSpPr/>
          <p:nvPr/>
        </p:nvSpPr>
        <p:spPr>
          <a:xfrm>
            <a:off x="5766125" y="20560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2248" name="Google Shape;2248;p94"/>
          <p:cNvCxnSpPr>
            <a:stCxn id="2246" idx="0"/>
            <a:endCxn id="2245" idx="2"/>
          </p:cNvCxnSpPr>
          <p:nvPr/>
        </p:nvCxnSpPr>
        <p:spPr>
          <a:xfrm flipH="1" rot="10800000">
            <a:off x="5203350" y="3001650"/>
            <a:ext cx="336600" cy="2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94"/>
          <p:cNvCxnSpPr>
            <a:stCxn id="2247" idx="2"/>
            <a:endCxn id="2245" idx="0"/>
          </p:cNvCxnSpPr>
          <p:nvPr/>
        </p:nvCxnSpPr>
        <p:spPr>
          <a:xfrm flipH="1">
            <a:off x="5539925" y="2344600"/>
            <a:ext cx="444000" cy="36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0" name="Google Shape;2250;p94"/>
          <p:cNvSpPr/>
          <p:nvPr/>
        </p:nvSpPr>
        <p:spPr>
          <a:xfrm>
            <a:off x="5662058" y="321225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2251" name="Google Shape;2251;p94"/>
          <p:cNvCxnSpPr>
            <a:stCxn id="2245" idx="2"/>
            <a:endCxn id="2250" idx="0"/>
          </p:cNvCxnSpPr>
          <p:nvPr/>
        </p:nvCxnSpPr>
        <p:spPr>
          <a:xfrm>
            <a:off x="5539800" y="3001550"/>
            <a:ext cx="340200" cy="2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2" name="Google Shape;2252;p94"/>
          <p:cNvSpPr/>
          <p:nvPr/>
        </p:nvSpPr>
        <p:spPr>
          <a:xfrm>
            <a:off x="6097658" y="271295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2253" name="Google Shape;2253;p94"/>
          <p:cNvCxnSpPr>
            <a:stCxn id="2247" idx="2"/>
            <a:endCxn id="2252" idx="0"/>
          </p:cNvCxnSpPr>
          <p:nvPr/>
        </p:nvCxnSpPr>
        <p:spPr>
          <a:xfrm>
            <a:off x="5983925" y="2344600"/>
            <a:ext cx="331500" cy="36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4" name="Google Shape;2254;p94"/>
          <p:cNvSpPr txBox="1"/>
          <p:nvPr/>
        </p:nvSpPr>
        <p:spPr>
          <a:xfrm>
            <a:off x="3645925" y="2336250"/>
            <a:ext cx="14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</a:t>
            </a:r>
            <a:r>
              <a:rPr lang="en"/>
              <a:t>(B)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95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Optional Exercise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260" name="Google Shape;2260;p9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Exercise</a:t>
            </a:r>
            <a:endParaRPr/>
          </a:p>
        </p:txBody>
      </p:sp>
      <p:sp>
        <p:nvSpPr>
          <p:cNvPr id="2261" name="Google Shape;2261;p9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of 7 through 1</a:t>
            </a:r>
            <a:endParaRPr/>
          </a:p>
        </p:txBody>
      </p:sp>
      <p:sp>
        <p:nvSpPr>
          <p:cNvPr id="2267" name="Google Shape;2267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an intuitive understanding of why all this works, try inserting the 7, 6, 5, 4, 3, 2, 1, into an initially empty LLRB.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end up with a perfectly balanced BST!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your work, see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see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video walkthrough of solution</a:t>
            </a:r>
            <a:r>
              <a:rPr lang="en"/>
              <a:t>.</a:t>
            </a:r>
            <a:endParaRPr/>
          </a:p>
        </p:txBody>
      </p:sp>
      <p:sp>
        <p:nvSpPr>
          <p:cNvPr id="2268" name="Google Shape;2268;p96"/>
          <p:cNvSpPr/>
          <p:nvPr/>
        </p:nvSpPr>
        <p:spPr>
          <a:xfrm>
            <a:off x="3581449" y="3238959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69" name="Google Shape;2269;p96"/>
          <p:cNvSpPr/>
          <p:nvPr/>
        </p:nvSpPr>
        <p:spPr>
          <a:xfrm>
            <a:off x="3317925" y="3645390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270" name="Google Shape;2270;p96"/>
          <p:cNvCxnSpPr>
            <a:stCxn id="2268" idx="2"/>
            <a:endCxn id="2269" idx="0"/>
          </p:cNvCxnSpPr>
          <p:nvPr/>
        </p:nvCxnSpPr>
        <p:spPr>
          <a:xfrm flipH="1">
            <a:off x="3502999" y="3527559"/>
            <a:ext cx="2634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1" name="Google Shape;2271;p96"/>
          <p:cNvSpPr/>
          <p:nvPr/>
        </p:nvSpPr>
        <p:spPr>
          <a:xfrm>
            <a:off x="3837079" y="3645403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cxnSp>
        <p:nvCxnSpPr>
          <p:cNvPr id="2272" name="Google Shape;2272;p96"/>
          <p:cNvCxnSpPr>
            <a:stCxn id="2268" idx="2"/>
            <a:endCxn id="2271" idx="0"/>
          </p:cNvCxnSpPr>
          <p:nvPr/>
        </p:nvCxnSpPr>
        <p:spPr>
          <a:xfrm>
            <a:off x="3766399" y="3527559"/>
            <a:ext cx="2556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3" name="Google Shape;2273;p96"/>
          <p:cNvSpPr/>
          <p:nvPr/>
        </p:nvSpPr>
        <p:spPr>
          <a:xfrm>
            <a:off x="4619749" y="3238959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274" name="Google Shape;2274;p96"/>
          <p:cNvSpPr/>
          <p:nvPr/>
        </p:nvSpPr>
        <p:spPr>
          <a:xfrm>
            <a:off x="4356225" y="3645403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275" name="Google Shape;2275;p96"/>
          <p:cNvCxnSpPr>
            <a:stCxn id="2273" idx="2"/>
            <a:endCxn id="2274" idx="0"/>
          </p:cNvCxnSpPr>
          <p:nvPr/>
        </p:nvCxnSpPr>
        <p:spPr>
          <a:xfrm flipH="1">
            <a:off x="4541299" y="3527559"/>
            <a:ext cx="2634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6" name="Google Shape;2276;p96"/>
          <p:cNvSpPr/>
          <p:nvPr/>
        </p:nvSpPr>
        <p:spPr>
          <a:xfrm>
            <a:off x="4875379" y="3645415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cxnSp>
        <p:nvCxnSpPr>
          <p:cNvPr id="2277" name="Google Shape;2277;p96"/>
          <p:cNvCxnSpPr>
            <a:stCxn id="2273" idx="2"/>
            <a:endCxn id="2276" idx="0"/>
          </p:cNvCxnSpPr>
          <p:nvPr/>
        </p:nvCxnSpPr>
        <p:spPr>
          <a:xfrm>
            <a:off x="4804699" y="3527559"/>
            <a:ext cx="2556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8" name="Google Shape;2278;p96"/>
          <p:cNvSpPr/>
          <p:nvPr/>
        </p:nvSpPr>
        <p:spPr>
          <a:xfrm>
            <a:off x="4075124" y="2832503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279" name="Google Shape;2279;p96"/>
          <p:cNvCxnSpPr>
            <a:stCxn id="2268" idx="0"/>
            <a:endCxn id="2278" idx="2"/>
          </p:cNvCxnSpPr>
          <p:nvPr/>
        </p:nvCxnSpPr>
        <p:spPr>
          <a:xfrm flipH="1" rot="10800000">
            <a:off x="3766399" y="3121059"/>
            <a:ext cx="4938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0" name="Google Shape;2280;p96"/>
          <p:cNvCxnSpPr>
            <a:stCxn id="2273" idx="0"/>
            <a:endCxn id="2278" idx="2"/>
          </p:cNvCxnSpPr>
          <p:nvPr/>
        </p:nvCxnSpPr>
        <p:spPr>
          <a:xfrm rot="10800000">
            <a:off x="4260199" y="3121059"/>
            <a:ext cx="5445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97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Left Leaning Red-Black Trees (LLRBs)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Runtime and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286" name="Google Shape;2286;p9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and Implementation</a:t>
            </a:r>
            <a:endParaRPr/>
          </a:p>
        </p:txBody>
      </p:sp>
      <p:sp>
        <p:nvSpPr>
          <p:cNvPr id="2287" name="Google Shape;2287;p9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Runtime</a:t>
            </a:r>
            <a:endParaRPr/>
          </a:p>
        </p:txBody>
      </p:sp>
      <p:sp>
        <p:nvSpPr>
          <p:cNvPr id="2293" name="Google Shape;2293;p9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runtime analysis for LLRBs is simple if you trust the 2-3 tree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LLRB tree has height O(log 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is trivially O(log 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is O(log N).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O(log N) to add the new node.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O(log N) rotation and color flip operations per insert.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not discuss LLRB delete.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too terrible really, but it’s just not interesting enough to cover. See optional textbook if you’re curious (though they gloss over it, too).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9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B-Trees Are Ugly to Implement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Rotation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Definition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Tree Balancing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Left Leaning Red-Black Trees (LLRBs)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The 2-3 Tree Isometry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LLRB Properties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Isometry with Rotations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Optional Exercise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Runtime and Implementation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Search Tree Summary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299" name="Google Shape;2299;p9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Search Tree Summary</a:t>
            </a:r>
            <a:endParaRPr/>
          </a:p>
        </p:txBody>
      </p:sp>
      <p:sp>
        <p:nvSpPr>
          <p:cNvPr id="2300" name="Google Shape;2300;p9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Trees</a:t>
            </a:r>
            <a:endParaRPr/>
          </a:p>
        </p:txBody>
      </p:sp>
      <p:sp>
        <p:nvSpPr>
          <p:cNvPr id="2306" name="Google Shape;2306;p10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last 3 lectures, we talked about using search trees to implement sets/maps.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Binary search trees</a:t>
            </a:r>
            <a:r>
              <a:rPr lang="en"/>
              <a:t> are simple, but they are </a:t>
            </a:r>
            <a:r>
              <a:rPr lang="en"/>
              <a:t>subject </a:t>
            </a:r>
            <a:r>
              <a:rPr lang="en"/>
              <a:t>to imbalance.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2-3 Trees (B Trees)</a:t>
            </a:r>
            <a:r>
              <a:rPr lang="en"/>
              <a:t> are balanced, but painful to implement and relatively slow.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LLRBs </a:t>
            </a:r>
            <a:r>
              <a:rPr lang="en"/>
              <a:t>insertion is simple to implement (but delete is hard).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Works by maintaining mathematical bijection with a 2-3 trees.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TreeMap</a:t>
            </a:r>
            <a:r>
              <a:rPr lang="en"/>
              <a:t> is a red-black tree (not left leaning).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Maintains correspondence with 2-3-4 tree (is not a 1-1 correspondence).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</a:t>
            </a:r>
            <a:r>
              <a:rPr lang="en"/>
              <a:t>llows glue links on either side (see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Red-Black Tree</a:t>
            </a:r>
            <a:r>
              <a:rPr lang="en"/>
              <a:t>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More complex implementation, but significantly (?) faster.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Beyond</a:t>
            </a:r>
            <a:endParaRPr/>
          </a:p>
        </p:txBody>
      </p:sp>
      <p:sp>
        <p:nvSpPr>
          <p:cNvPr id="2312" name="Google Shape;2312;p10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other types of search trees out there.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self balancing trees: AVL trees, splay trees, treaps, etc. There are at least hundreds of different such trees.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there are other efficient ways to implement sets and maps entirely.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linked structures: Skip lists are linked lists with express lanes.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ideas entirely: Hashing is the most common alternative. We’ll discuss this very important idea in our next lecture.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07050" y="402200"/>
            <a:ext cx="85206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rotateLeft(G): Let x be the right child of G. Make G the </a:t>
            </a:r>
            <a:r>
              <a:rPr b="1" lang="en"/>
              <a:t>new left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Preserves search tree property. No change to semantics of tree.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64" name="Google Shape;264;p31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65" name="Google Shape;265;p31"/>
          <p:cNvSpPr/>
          <p:nvPr/>
        </p:nvSpPr>
        <p:spPr>
          <a:xfrm>
            <a:off x="5125802" y="14712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266" name="Google Shape;266;p31"/>
          <p:cNvSpPr/>
          <p:nvPr/>
        </p:nvSpPr>
        <p:spPr>
          <a:xfrm>
            <a:off x="4763493" y="2032829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267" name="Google Shape;267;p31"/>
          <p:cNvSpPr/>
          <p:nvPr/>
        </p:nvSpPr>
        <p:spPr>
          <a:xfrm>
            <a:off x="5519164" y="20328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268" name="Google Shape;268;p31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69" name="Google Shape;269;p31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270" name="Google Shape;270;p31"/>
          <p:cNvCxnSpPr>
            <a:stCxn id="264" idx="0"/>
            <a:endCxn id="263" idx="2"/>
          </p:cNvCxnSpPr>
          <p:nvPr/>
        </p:nvCxnSpPr>
        <p:spPr>
          <a:xfrm flipH="1" rot="10800000">
            <a:off x="741393" y="2336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1"/>
          <p:cNvCxnSpPr>
            <a:stCxn id="264" idx="2"/>
            <a:endCxn id="268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1"/>
          <p:cNvCxnSpPr>
            <a:stCxn id="268" idx="2"/>
            <a:endCxn id="269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1"/>
          <p:cNvCxnSpPr>
            <a:stCxn id="263" idx="0"/>
            <a:endCxn id="265" idx="2"/>
          </p:cNvCxnSpPr>
          <p:nvPr/>
        </p:nvCxnSpPr>
        <p:spPr>
          <a:xfrm flipH="1" rot="10800000">
            <a:off x="1422286" y="1760025"/>
            <a:ext cx="39213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1"/>
          <p:cNvCxnSpPr>
            <a:stCxn id="265" idx="2"/>
            <a:endCxn id="266" idx="0"/>
          </p:cNvCxnSpPr>
          <p:nvPr/>
        </p:nvCxnSpPr>
        <p:spPr>
          <a:xfrm flipH="1">
            <a:off x="4981202" y="1759890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1"/>
          <p:cNvCxnSpPr>
            <a:stCxn id="265" idx="2"/>
            <a:endCxn id="267" idx="0"/>
          </p:cNvCxnSpPr>
          <p:nvPr/>
        </p:nvCxnSpPr>
        <p:spPr>
          <a:xfrm>
            <a:off x="5343602" y="1759890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1"/>
          <p:cNvCxnSpPr>
            <a:stCxn id="266" idx="2"/>
            <a:endCxn id="277" idx="0"/>
          </p:cNvCxnSpPr>
          <p:nvPr/>
        </p:nvCxnSpPr>
        <p:spPr>
          <a:xfrm flipH="1">
            <a:off x="4675293" y="2321429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1"/>
          <p:cNvCxnSpPr>
            <a:stCxn id="266" idx="2"/>
            <a:endCxn id="279" idx="0"/>
          </p:cNvCxnSpPr>
          <p:nvPr/>
        </p:nvCxnSpPr>
        <p:spPr>
          <a:xfrm>
            <a:off x="4981293" y="2321429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1"/>
          <p:cNvSpPr/>
          <p:nvPr/>
        </p:nvSpPr>
        <p:spPr>
          <a:xfrm>
            <a:off x="4457387" y="259436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279" name="Google Shape;279;p31"/>
          <p:cNvSpPr/>
          <p:nvPr/>
        </p:nvSpPr>
        <p:spPr>
          <a:xfrm>
            <a:off x="5137286" y="259436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280" name="Google Shape;280;p31"/>
          <p:cNvSpPr/>
          <p:nvPr/>
        </p:nvSpPr>
        <p:spPr>
          <a:xfrm>
            <a:off x="1293500" y="1373050"/>
            <a:ext cx="1427100" cy="393600"/>
          </a:xfrm>
          <a:prstGeom prst="wedgeRectCallout">
            <a:avLst>
              <a:gd fmla="val -34517" name="adj1"/>
              <a:gd fmla="val 82911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went left of 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5813100" y="1200498"/>
            <a:ext cx="1737300" cy="393600"/>
          </a:xfrm>
          <a:prstGeom prst="wedgeRectCallout">
            <a:avLst>
              <a:gd fmla="val -45407" name="adj1"/>
              <a:gd fmla="val 81308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am G’s new boss.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Tree Rotation Definition (Demo)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107050" y="402200"/>
            <a:ext cx="85206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rotateLeft(G): Let x be the right child of G. Make G the </a:t>
            </a:r>
            <a:r>
              <a:rPr b="1" lang="en"/>
              <a:t>new left child </a:t>
            </a:r>
            <a:r>
              <a:rPr lang="en"/>
              <a:t>of 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Preserves search tree property. No change to semantics of tree.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89" name="Google Shape;289;p32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90" name="Google Shape;290;p32"/>
          <p:cNvSpPr/>
          <p:nvPr/>
        </p:nvSpPr>
        <p:spPr>
          <a:xfrm>
            <a:off x="5125802" y="14712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291" name="Google Shape;291;p32"/>
          <p:cNvSpPr/>
          <p:nvPr/>
        </p:nvSpPr>
        <p:spPr>
          <a:xfrm>
            <a:off x="4763493" y="2032829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292" name="Google Shape;292;p32"/>
          <p:cNvSpPr/>
          <p:nvPr/>
        </p:nvSpPr>
        <p:spPr>
          <a:xfrm>
            <a:off x="5519164" y="20328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293" name="Google Shape;293;p32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94" name="Google Shape;294;p32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295" name="Google Shape;295;p32"/>
          <p:cNvCxnSpPr>
            <a:stCxn id="289" idx="0"/>
            <a:endCxn id="288" idx="2"/>
          </p:cNvCxnSpPr>
          <p:nvPr/>
        </p:nvCxnSpPr>
        <p:spPr>
          <a:xfrm flipH="1" rot="10800000">
            <a:off x="741393" y="2336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2"/>
          <p:cNvCxnSpPr>
            <a:stCxn id="289" idx="2"/>
            <a:endCxn id="293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2"/>
          <p:cNvCxnSpPr>
            <a:stCxn id="293" idx="2"/>
            <a:endCxn id="294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>
            <a:stCxn id="288" idx="0"/>
            <a:endCxn id="290" idx="2"/>
          </p:cNvCxnSpPr>
          <p:nvPr/>
        </p:nvCxnSpPr>
        <p:spPr>
          <a:xfrm flipH="1" rot="10800000">
            <a:off x="1422286" y="1760025"/>
            <a:ext cx="39213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2"/>
          <p:cNvCxnSpPr>
            <a:stCxn id="290" idx="2"/>
            <a:endCxn id="291" idx="0"/>
          </p:cNvCxnSpPr>
          <p:nvPr/>
        </p:nvCxnSpPr>
        <p:spPr>
          <a:xfrm flipH="1">
            <a:off x="4981202" y="1759890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2"/>
          <p:cNvCxnSpPr>
            <a:stCxn id="290" idx="2"/>
            <a:endCxn id="292" idx="0"/>
          </p:cNvCxnSpPr>
          <p:nvPr/>
        </p:nvCxnSpPr>
        <p:spPr>
          <a:xfrm>
            <a:off x="5343602" y="1759890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2"/>
          <p:cNvCxnSpPr>
            <a:stCxn id="291" idx="2"/>
            <a:endCxn id="302" idx="0"/>
          </p:cNvCxnSpPr>
          <p:nvPr/>
        </p:nvCxnSpPr>
        <p:spPr>
          <a:xfrm flipH="1">
            <a:off x="4675293" y="2321429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2"/>
          <p:cNvCxnSpPr>
            <a:stCxn id="291" idx="2"/>
            <a:endCxn id="304" idx="0"/>
          </p:cNvCxnSpPr>
          <p:nvPr/>
        </p:nvCxnSpPr>
        <p:spPr>
          <a:xfrm>
            <a:off x="4981293" y="2321429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2"/>
          <p:cNvSpPr/>
          <p:nvPr/>
        </p:nvSpPr>
        <p:spPr>
          <a:xfrm>
            <a:off x="4457387" y="259436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304" name="Google Shape;304;p32"/>
          <p:cNvSpPr/>
          <p:nvPr/>
        </p:nvSpPr>
        <p:spPr>
          <a:xfrm>
            <a:off x="5137286" y="259436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305" name="Google Shape;305;p32"/>
          <p:cNvSpPr/>
          <p:nvPr/>
        </p:nvSpPr>
        <p:spPr>
          <a:xfrm>
            <a:off x="5813100" y="1200498"/>
            <a:ext cx="1737300" cy="393600"/>
          </a:xfrm>
          <a:prstGeom prst="wedgeRectCallout">
            <a:avLst>
              <a:gd fmla="val -45407" name="adj1"/>
              <a:gd fmla="val 81308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am G’s new boss.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042875" y="1699598"/>
            <a:ext cx="1737300" cy="393600"/>
          </a:xfrm>
          <a:prstGeom prst="wedgeRectCallout">
            <a:avLst>
              <a:gd fmla="val 37527" name="adj1"/>
              <a:gd fmla="val 92264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don’t make sense.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1293500" y="1373050"/>
            <a:ext cx="1427100" cy="393600"/>
          </a:xfrm>
          <a:prstGeom prst="wedgeRectCallout">
            <a:avLst>
              <a:gd fmla="val -34517" name="adj1"/>
              <a:gd fmla="val 82911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went left of 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