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 Medium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Roboto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5CE056-F9F2-4A42-85F7-0D5B61284A42}">
  <a:tblStyle styleId="{A85CE056-F9F2-4A42-85F7-0D5B61284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RobotoLight-bold.fntdata"/><Relationship Id="rId63" Type="http://schemas.openxmlformats.org/officeDocument/2006/relationships/font" Target="fonts/RobotoLight-regular.fntdata"/><Relationship Id="rId22" Type="http://schemas.openxmlformats.org/officeDocument/2006/relationships/slide" Target="slides/slide17.xml"/><Relationship Id="rId66" Type="http://schemas.openxmlformats.org/officeDocument/2006/relationships/font" Target="fonts/RobotoLight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a666875d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a666875d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https://www.reddit.com/r/dalle2/comments/xmfc4l/a_dog_hatching_from_its_egg/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a666875d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8a666875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7f8e2e239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7f8e2e2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7f8e2e23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7f8e2e2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7f8e2e239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7f8e2e2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7f8e2e239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7f8e2e2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7f8e2e239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7f8e2e2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7f8e2e239_0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7f8e2e23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7f8e2e239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7f8e2e2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8a666875d_0_10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8a666875d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8a666875d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8a666875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a666875d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a66687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8a666875d_0_1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8a666875d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8a666875d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8a666875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8a666875d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8a66687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8a666875d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8a666875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79f79a83d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79f79a8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8a666875d_0_1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8a666875d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8a666875d_0_4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8a666875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8a666875d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8a666875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7f8e2e239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7f8e2e23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7f8e2e239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7f8e2e2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7f8e2e239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7f8e2e2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7f8e2e239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7f8e2e23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67f8e2e239_0_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67f8e2e23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7f8e2e239_0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67f8e2e23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7f8e2e239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7f8e2e23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8a666875d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8a666875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8a666875d_0_4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e8a666875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8a666875d_0_10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8a666875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7f8e2e239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67f8e2e23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26 minutes not including  questions or announcements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67f8e2e239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67f8e2e23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7f8e2e239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7f8e2e2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f8e2e239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f8e2e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62f3cfbf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62f3cf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7f8e2e239_0_3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7f8e2e23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7f8e2e23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7f8e2e23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7f8e2e239_0_2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67f8e2e23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67f8e2e239_0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67f8e2e23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7f8e2e239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67f8e2e23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67f8e2e239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67f8e2e2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662f3cfbf8_13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662f3cfbf8_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67f8e2e239_0_4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67f8e2e23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662f3cfbf8_13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662f3cfbf8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79f79a83d_0_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79f79a83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f8e2e239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f8e2e2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8a666875d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8a66687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8a666875d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8a666875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12m30s without announcements or questions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8a666875d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8a66687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mbeddedartistry.com/fieldatlas/the-problems-with-global-variable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goo.gl/HLzN6s" TargetMode="External"/><Relationship Id="rId4" Type="http://schemas.openxmlformats.org/officeDocument/2006/relationships/hyperlink" Target="https://www.youtube.com/watch?v=Osuy8UEH03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07rb5KsiSE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www.youtube.com/watch?v=jeQcGjprcCM" TargetMode="External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</a:rPr>
              <a:t>Defining and Using Classes</a:t>
            </a:r>
            <a:endParaRPr sz="4200"/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75" y="362600"/>
            <a:ext cx="2377699" cy="23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the example above,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have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this out.</a:t>
            </a:r>
            <a:endParaRPr/>
          </a:p>
        </p:txBody>
      </p:sp>
      <p:cxnSp>
        <p:nvCxnSpPr>
          <p:cNvPr id="229" name="Google Shape;229;p33"/>
          <p:cNvCxnSpPr/>
          <p:nvPr/>
        </p:nvCxnSpPr>
        <p:spPr>
          <a:xfrm flipH="1">
            <a:off x="6547375" y="1488825"/>
            <a:ext cx="556800" cy="293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 txBox="1"/>
          <p:nvPr/>
        </p:nvSpPr>
        <p:spPr>
          <a:xfrm>
            <a:off x="7133500" y="1052150"/>
            <a:ext cx="2051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These instances are also called ‘objects’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Non-static variable weightInPounds cannot be referenced from a static context.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</a:t>
            </a: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Non-static method makeNoise cannot be referenced from a static context.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woooooof!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woooooof!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193625" y="494850"/>
            <a:ext cx="5666400" cy="45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Dog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132000" y="436200"/>
            <a:ext cx="5004300" cy="41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vs. Python Classes</a:t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4726450" y="2310825"/>
            <a:ext cx="4421100" cy="27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startingWeight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startingWeight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endParaRPr sz="1500">
              <a:solidFill>
                <a:srgbClr val="AA44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endParaRPr sz="1500">
              <a:solidFill>
                <a:srgbClr val="AA44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5416000" y="381225"/>
            <a:ext cx="37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those of you who know Python, the equivalent code is given below.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and Instantiating Classes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and Instantiating Classes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 Terminology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" name="Google Shape;327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Terminology</a:t>
            </a:r>
            <a:endParaRPr/>
          </a:p>
        </p:txBody>
      </p:sp>
      <p:sp>
        <p:nvSpPr>
          <p:cNvPr id="328" name="Google Shape;328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Spring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193625" y="494850"/>
            <a:ext cx="5666400" cy="45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Typical Class (Terminology)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6012202" y="1297207"/>
            <a:ext cx="2983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Constructor</a:t>
            </a:r>
            <a:r>
              <a:rPr lang="en">
                <a:solidFill>
                  <a:srgbClr val="BE0712"/>
                </a:solidFill>
              </a:rPr>
              <a:t> (similar to a method, but not a method). Determines how to instantiate the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6012200" y="773444"/>
            <a:ext cx="3030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Instance variable</a:t>
            </a:r>
            <a:r>
              <a:rPr lang="en">
                <a:solidFill>
                  <a:srgbClr val="BE0712"/>
                </a:solidFill>
              </a:rPr>
              <a:t>. Can have as many of these as you want.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6012200" y="2281744"/>
            <a:ext cx="29688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Non-static method, a.k.a. Instance Method</a:t>
            </a:r>
            <a:r>
              <a:rPr lang="en">
                <a:solidFill>
                  <a:srgbClr val="BE0712"/>
                </a:solidFill>
              </a:rPr>
              <a:t>. Idea: If the method is going to be invoked by an instance of the class (as in the next slide), then it should be non-static.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Roughly speaking: If the method needs to use “</a:t>
            </a:r>
            <a:r>
              <a:rPr b="1" lang="en" u="sng">
                <a:solidFill>
                  <a:srgbClr val="BE0712"/>
                </a:solidFill>
              </a:rPr>
              <a:t>my</a:t>
            </a:r>
            <a:r>
              <a:rPr lang="en">
                <a:solidFill>
                  <a:srgbClr val="BE0712"/>
                </a:solidFill>
              </a:rPr>
              <a:t> instance variables”, the method must be non-static.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38" name="Google Shape;338;p44"/>
          <p:cNvCxnSpPr/>
          <p:nvPr/>
        </p:nvCxnSpPr>
        <p:spPr>
          <a:xfrm rot="10800000">
            <a:off x="4991775" y="1494878"/>
            <a:ext cx="10107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4"/>
          <p:cNvCxnSpPr/>
          <p:nvPr/>
        </p:nvCxnSpPr>
        <p:spPr>
          <a:xfrm rot="10800000">
            <a:off x="3886575" y="982894"/>
            <a:ext cx="2115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4"/>
          <p:cNvCxnSpPr/>
          <p:nvPr/>
        </p:nvCxnSpPr>
        <p:spPr>
          <a:xfrm rot="10800000">
            <a:off x="4007475" y="2510378"/>
            <a:ext cx="1974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the example above,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have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Cannot add new instance variables to a Dog. They must ALL obey the blueprint exactly.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795300" y="3053800"/>
            <a:ext cx="6930000" cy="19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guaranteed to exist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syntax error!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cxnSp>
        <p:nvCxnSpPr>
          <p:cNvPr id="348" name="Google Shape;348;p45"/>
          <p:cNvCxnSpPr/>
          <p:nvPr/>
        </p:nvCxnSpPr>
        <p:spPr>
          <a:xfrm flipH="1">
            <a:off x="6547375" y="1488825"/>
            <a:ext cx="556800" cy="293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5"/>
          <p:cNvSpPr txBox="1"/>
          <p:nvPr/>
        </p:nvSpPr>
        <p:spPr>
          <a:xfrm>
            <a:off x="7133500" y="1052150"/>
            <a:ext cx="1873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These instances are also called ‘objects’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65850" y="783300"/>
            <a:ext cx="5402400" cy="28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4921000" y="1433875"/>
            <a:ext cx="4158900" cy="1516200"/>
          </a:xfrm>
          <a:prstGeom prst="rect">
            <a:avLst/>
          </a:prstGeom>
          <a:solidFill>
            <a:srgbClr val="E7EE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Instantiating a Class and Terminology</a:t>
            </a:r>
            <a:endParaRPr/>
          </a:p>
        </p:txBody>
      </p:sp>
      <p:cxnSp>
        <p:nvCxnSpPr>
          <p:cNvPr id="357" name="Google Shape;357;p46"/>
          <p:cNvCxnSpPr/>
          <p:nvPr/>
        </p:nvCxnSpPr>
        <p:spPr>
          <a:xfrm rot="10800000">
            <a:off x="2645550" y="1562852"/>
            <a:ext cx="220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 txBox="1"/>
          <p:nvPr/>
        </p:nvSpPr>
        <p:spPr>
          <a:xfrm>
            <a:off x="4881750" y="1344262"/>
            <a:ext cx="3719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Declaration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a Dog variable.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4881750" y="1605864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of the Dog class as a Dog Object.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46"/>
          <p:cNvCxnSpPr/>
          <p:nvPr/>
        </p:nvCxnSpPr>
        <p:spPr>
          <a:xfrm rot="10800000">
            <a:off x="2645550" y="1802339"/>
            <a:ext cx="220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6"/>
          <p:cNvCxnSpPr/>
          <p:nvPr/>
        </p:nvCxnSpPr>
        <p:spPr>
          <a:xfrm rot="10800000">
            <a:off x="3931300" y="2041825"/>
            <a:ext cx="906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6"/>
          <p:cNvSpPr txBox="1"/>
          <p:nvPr/>
        </p:nvSpPr>
        <p:spPr>
          <a:xfrm>
            <a:off x="4881750" y="1872641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4876575" y="2134243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Declaration, 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46"/>
          <p:cNvCxnSpPr/>
          <p:nvPr/>
        </p:nvCxnSpPr>
        <p:spPr>
          <a:xfrm rot="10800000">
            <a:off x="4268025" y="2307172"/>
            <a:ext cx="583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/>
          <p:nvPr/>
        </p:nvCxnSpPr>
        <p:spPr>
          <a:xfrm rot="10800000">
            <a:off x="3542725" y="2831845"/>
            <a:ext cx="129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6"/>
          <p:cNvSpPr txBox="1"/>
          <p:nvPr/>
        </p:nvSpPr>
        <p:spPr>
          <a:xfrm>
            <a:off x="4879825" y="265944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Invocation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the 150 lb Dog’s makeNoise method.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" name="Google Shape;367;p46"/>
          <p:cNvCxnSpPr/>
          <p:nvPr/>
        </p:nvCxnSpPr>
        <p:spPr>
          <a:xfrm rot="10800000">
            <a:off x="1957075" y="3116250"/>
            <a:ext cx="0" cy="615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6"/>
          <p:cNvSpPr txBox="1"/>
          <p:nvPr/>
        </p:nvSpPr>
        <p:spPr>
          <a:xfrm>
            <a:off x="1113700" y="3672250"/>
            <a:ext cx="43545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dot notation means that we want to use a method or variable belonging to hugeDog, or more succinctly, a </a:t>
            </a:r>
            <a:r>
              <a:rPr b="1" i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hugeDog.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107050" y="402200"/>
            <a:ext cx="85206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an array of objects: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use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keyword to create the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Then 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again for each object that you want to put in the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code runs:</a:t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301200" y="2182325"/>
            <a:ext cx="4113900" cy="133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graphicFrame>
        <p:nvGraphicFramePr>
          <p:cNvPr id="376" name="Google Shape;376;p47"/>
          <p:cNvGraphicFramePr/>
          <p:nvPr/>
        </p:nvGraphicFramePr>
        <p:xfrm>
          <a:off x="4240825" y="42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{A85CE056-F9F2-4A42-85F7-0D5B61284A42}</a:tableStyleId>
              </a:tblPr>
              <a:tblGrid>
                <a:gridCol w="2084500"/>
                <a:gridCol w="208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47"/>
          <p:cNvSpPr txBox="1"/>
          <p:nvPr/>
        </p:nvSpPr>
        <p:spPr>
          <a:xfrm>
            <a:off x="5093550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7209575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3121156" y="4076696"/>
            <a:ext cx="1122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dogs = </a:t>
            </a:r>
            <a:endParaRPr/>
          </a:p>
        </p:txBody>
      </p:sp>
      <p:cxnSp>
        <p:nvCxnSpPr>
          <p:cNvPr id="380" name="Google Shape;380;p47"/>
          <p:cNvCxnSpPr/>
          <p:nvPr/>
        </p:nvCxnSpPr>
        <p:spPr>
          <a:xfrm rot="10800000">
            <a:off x="3302746" y="3300425"/>
            <a:ext cx="129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7"/>
          <p:cNvSpPr txBox="1"/>
          <p:nvPr/>
        </p:nvSpPr>
        <p:spPr>
          <a:xfrm>
            <a:off x="4639846" y="312802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Yipping occurs.</a:t>
            </a:r>
            <a:endParaRPr b="1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47"/>
          <p:cNvCxnSpPr/>
          <p:nvPr/>
        </p:nvCxnSpPr>
        <p:spPr>
          <a:xfrm rot="10800000">
            <a:off x="3708575" y="2474825"/>
            <a:ext cx="891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7"/>
          <p:cNvSpPr txBox="1"/>
          <p:nvPr/>
        </p:nvSpPr>
        <p:spPr>
          <a:xfrm>
            <a:off x="4648796" y="2299318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Creates an array of Dogs of size 2.</a:t>
            </a:r>
            <a:endParaRPr b="1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9" name="Google Shape;389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Static vs. Instance Members</a:t>
            </a:r>
            <a:endParaRPr/>
          </a:p>
        </p:txBody>
      </p:sp>
      <p:sp>
        <p:nvSpPr>
          <p:cNvPr id="390" name="Google Shape;390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/>
        </p:nvSpPr>
        <p:spPr>
          <a:xfrm>
            <a:off x="5829075" y="4197675"/>
            <a:ext cx="2653500" cy="60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107050" y="402200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differences between static and non-static (a.k.a. instance) methods: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are invoked using the class name, e.g. Dog.makeNoise();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Instance methods are invoked using an instance name, e.g. maya.makeNoise();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can’t access “my” instance variables, because there is no “me”.</a:t>
            </a: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1580875" y="4318500"/>
            <a:ext cx="1878600" cy="3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4229700" y="2278625"/>
            <a:ext cx="4779300" cy="18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166800" y="2740250"/>
            <a:ext cx="3911400" cy="100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166800" y="2301450"/>
            <a:ext cx="3911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Static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4229700" y="1863375"/>
            <a:ext cx="477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Non-static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347675" y="4337775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Invocation: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4711675" y="4318500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Invocation: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49"/>
          <p:cNvCxnSpPr/>
          <p:nvPr/>
        </p:nvCxnSpPr>
        <p:spPr>
          <a:xfrm flipH="1" rot="10800000">
            <a:off x="894700" y="3389725"/>
            <a:ext cx="414300" cy="527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9"/>
          <p:cNvSpPr txBox="1"/>
          <p:nvPr/>
        </p:nvSpPr>
        <p:spPr>
          <a:xfrm>
            <a:off x="278000" y="3880900"/>
            <a:ext cx="3843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method cannot access weightInPounds!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/>
        </p:nvSpPr>
        <p:spPr>
          <a:xfrm>
            <a:off x="1022400" y="3011100"/>
            <a:ext cx="6641400" cy="19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Static Methods?</a:t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107050" y="402200"/>
            <a:ext cx="85206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classes are never instantiated. For example, Math.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Math.round(5.6);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Sometimes, classes may have a mix of static and non-static methods, e.g.  </a:t>
            </a:r>
            <a:endParaRPr/>
          </a:p>
        </p:txBody>
      </p:sp>
      <p:cxnSp>
        <p:nvCxnSpPr>
          <p:cNvPr id="414" name="Google Shape;414;p50"/>
          <p:cNvCxnSpPr/>
          <p:nvPr/>
        </p:nvCxnSpPr>
        <p:spPr>
          <a:xfrm rot="10800000">
            <a:off x="3074575" y="1134700"/>
            <a:ext cx="1265100" cy="147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50"/>
          <p:cNvSpPr txBox="1"/>
          <p:nvPr/>
        </p:nvSpPr>
        <p:spPr>
          <a:xfrm>
            <a:off x="4317625" y="1058500"/>
            <a:ext cx="2970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nicer than: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Math m = new Math();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x = m.round(x);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21" name="Google Shape;421;p51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30" name="Google Shape;430;p52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2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Main method not found in class Dog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39" name="Google Shape;439;p53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48" name="Google Shape;448;p54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4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54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57" name="Google Shape;457;p55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5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5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56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/>
        </p:nvSpPr>
        <p:spPr>
          <a:xfrm>
            <a:off x="152375" y="2438500"/>
            <a:ext cx="7023900" cy="24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 familiaris"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 (are Dangerous)</a:t>
            </a:r>
            <a:endParaRPr/>
          </a:p>
        </p:txBody>
      </p:sp>
      <p:sp>
        <p:nvSpPr>
          <p:cNvPr id="476" name="Google Shape;476;p57"/>
          <p:cNvSpPr txBox="1"/>
          <p:nvPr>
            <p:ph idx="1" type="body"/>
          </p:nvPr>
        </p:nvSpPr>
        <p:spPr>
          <a:xfrm>
            <a:off x="107050" y="402200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also have static variables.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should always access class variables using the class name, not an instance name.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Bad coding style to do something like maya.binomen.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Even worse to do something like maya.binomen = “Vulpes vulpes”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Warning: Str</a:t>
            </a:r>
            <a:r>
              <a:rPr b="1" lang="en"/>
              <a:t>ongly recommended to avoid static variables whose values change.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Leads to complicated code: Becomes hard to mentally keep track of which parts of your program read and write from/to the static variable. For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 this</a:t>
            </a:r>
            <a:r>
              <a:rPr lang="en"/>
              <a:t>.</a:t>
            </a:r>
            <a:endParaRPr/>
          </a:p>
        </p:txBody>
      </p:sp>
      <p:sp>
        <p:nvSpPr>
          <p:cNvPr id="477" name="Google Shape;477;p57"/>
          <p:cNvSpPr txBox="1"/>
          <p:nvPr/>
        </p:nvSpPr>
        <p:spPr>
          <a:xfrm>
            <a:off x="7483100" y="2744100"/>
            <a:ext cx="13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Never changes. It’s a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constant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57"/>
          <p:cNvCxnSpPr/>
          <p:nvPr/>
        </p:nvCxnSpPr>
        <p:spPr>
          <a:xfrm rot="10800000">
            <a:off x="6625700" y="3186830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may have a mix of static and non-static members.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variable or method defined in a class is also called a member of that class.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members are accessed using class name, e.g. Dog.binomen.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Non-static members cannot be invoked using class name: Dog.makeNoise()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must access instance variables via a specific instance, e.g. d1.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/>
        </p:nvSpPr>
        <p:spPr>
          <a:xfrm>
            <a:off x="152300" y="1952375"/>
            <a:ext cx="5118000" cy="300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300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 familiaris"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{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58"/>
          <p:cNvSpPr txBox="1"/>
          <p:nvPr/>
        </p:nvSpPr>
        <p:spPr>
          <a:xfrm>
            <a:off x="4858925" y="2786450"/>
            <a:ext cx="4118700" cy="23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3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cxnSp>
        <p:nvCxnSpPr>
          <p:cNvPr id="487" name="Google Shape;487;p58"/>
          <p:cNvCxnSpPr/>
          <p:nvPr/>
        </p:nvCxnSpPr>
        <p:spPr>
          <a:xfrm>
            <a:off x="5880900" y="1408688"/>
            <a:ext cx="1783800" cy="23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58"/>
          <p:cNvCxnSpPr/>
          <p:nvPr/>
        </p:nvCxnSpPr>
        <p:spPr>
          <a:xfrm flipH="1" rot="10800000">
            <a:off x="5856900" y="1418300"/>
            <a:ext cx="1726500" cy="22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Practice Question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Spring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/>
        </p:nvSpPr>
        <p:spPr>
          <a:xfrm>
            <a:off x="273100" y="526900"/>
            <a:ext cx="7161000" cy="458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DogLoop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mediumDog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mediumDog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Question: </a:t>
            </a:r>
            <a:r>
              <a:rPr b="0" lang="en">
                <a:solidFill>
                  <a:srgbClr val="0B5394"/>
                </a:solidFill>
              </a:rPr>
              <a:t>Will this program compile? If so, what will it print?</a:t>
            </a:r>
            <a:endParaRPr b="0">
              <a:solidFill>
                <a:srgbClr val="0B5394"/>
              </a:solidFill>
            </a:endParaRPr>
          </a:p>
        </p:txBody>
      </p:sp>
      <p:sp>
        <p:nvSpPr>
          <p:cNvPr id="502" name="Google Shape;502;p60"/>
          <p:cNvSpPr txBox="1"/>
          <p:nvPr/>
        </p:nvSpPr>
        <p:spPr>
          <a:xfrm>
            <a:off x="7627825" y="927425"/>
            <a:ext cx="1373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 10: yip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 30: bark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&gt;=30: woof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Question</a:t>
            </a:r>
            <a:endParaRPr/>
          </a:p>
        </p:txBody>
      </p:sp>
      <p:sp>
        <p:nvSpPr>
          <p:cNvPr id="508" name="Google Shape;508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Won’t go over in live lecture.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Java visualizer to see the solution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http://goo.gl/HLzN6s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Video solution: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https://www.youtube.com/watch?v=Osuy8UEH03M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Interactive Debugging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4" name="Google Shape;514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Interactive Debugging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5" name="Google Shape;515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Debugging</a:t>
            </a:r>
            <a:endParaRPr/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107050" y="4022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(e.g. in CS61A), you might have added print statements to find bugs in your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we'll use IntelliJ's built-in, interactive debugging tool to find bugs in some code.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Interactive Debugging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Larger Than Four Neighbors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7" name="Google Shape;527;p6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Goal: Larger Than Four Neighbors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p6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107050" y="4022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61111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method will return a new array that contains every Dog that is larger than its 4 closest neighbors, i.e. the two on the left and the two in the right.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there are not enough neighbors, i.e. you’re at the end of the array, then consider just the neighbors that exist.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Input: Dogs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[10, 20,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25, 20,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Returns: Dogs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[30, 40]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30 is greater than 10, 20, 25, and 20.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40 is greater than 25, 20, and 10.</a:t>
            </a:r>
            <a:endParaRPr/>
          </a:p>
        </p:txBody>
      </p:sp>
      <p:sp>
        <p:nvSpPr>
          <p:cNvPr id="535" name="Google Shape;535;p65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41" name="Google Shape;541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input Dog sizes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[10, 15, 20, 15, 10, 5, 10, 15, 22, 20]</a:t>
            </a:r>
            <a:r>
              <a:rPr lang="en"/>
              <a:t>, what will be the size of the Dogs returned?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22, 20]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48" name="Google Shape;548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input Dog sizes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10, 15,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15, 10, 5, 10, 15,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/>
              <a:t>, what will be the size of the Dogs returned?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[20, 22]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22, 20]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67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5" name="Google Shape;555;p6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Using the Debugger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6" name="Google Shape;556;p6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Breakpoints</a:t>
            </a:r>
            <a:endParaRPr/>
          </a:p>
        </p:txBody>
      </p:sp>
      <p:sp>
        <p:nvSpPr>
          <p:cNvPr id="562" name="Google Shape;562;p69"/>
          <p:cNvSpPr txBox="1"/>
          <p:nvPr>
            <p:ph idx="1" type="body"/>
          </p:nvPr>
        </p:nvSpPr>
        <p:spPr>
          <a:xfrm>
            <a:off x="107050" y="402200"/>
            <a:ext cx="85206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Breakpoints: Places in the code where the debugger will pause and let you inspect the program state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IntelliJ: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To set/unset breakpoints, click just to the right of the line number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Breakpoints are highlighted in red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Click        to launch the debugger and run the program, pausing at breakpoints</a:t>
            </a:r>
            <a:endParaRPr/>
          </a:p>
        </p:txBody>
      </p:sp>
      <p:pic>
        <p:nvPicPr>
          <p:cNvPr id="563" name="Google Shape;56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00" y="2280475"/>
            <a:ext cx="4546401" cy="26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375" y="1834800"/>
            <a:ext cx="242475" cy="2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Program State</a:t>
            </a:r>
            <a:endParaRPr/>
          </a:p>
        </p:txBody>
      </p:sp>
      <p:sp>
        <p:nvSpPr>
          <p:cNvPr id="570" name="Google Shape;570;p70"/>
          <p:cNvSpPr txBox="1"/>
          <p:nvPr>
            <p:ph idx="1" type="body"/>
          </p:nvPr>
        </p:nvSpPr>
        <p:spPr>
          <a:xfrm>
            <a:off x="107050" y="402200"/>
            <a:ext cx="85206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the program is paused, you can view the values of all the variables (as if you had added print statements)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execute lines of code interactively in the "Evaluate expression" box</a:t>
            </a:r>
            <a:endParaRPr/>
          </a:p>
        </p:txBody>
      </p:sp>
      <p:pic>
        <p:nvPicPr>
          <p:cNvPr id="571" name="Google Shape;571;p70"/>
          <p:cNvPicPr preferRelativeResize="0"/>
          <p:nvPr/>
        </p:nvPicPr>
        <p:blipFill rotWithShape="1">
          <a:blip r:embed="rId3">
            <a:alphaModFix/>
          </a:blip>
          <a:srcRect b="0" l="30598" r="0" t="0"/>
          <a:stretch/>
        </p:blipFill>
        <p:spPr>
          <a:xfrm>
            <a:off x="4894625" y="2800300"/>
            <a:ext cx="3951675" cy="19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0"/>
          <p:cNvSpPr txBox="1"/>
          <p:nvPr/>
        </p:nvSpPr>
        <p:spPr>
          <a:xfrm>
            <a:off x="408725" y="2732975"/>
            <a:ext cx="4158900" cy="212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retValue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retValue</a:t>
            </a:r>
            <a:r>
              <a:rPr lang="en">
                <a:solidFill>
                  <a:srgbClr val="A5ABB8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rgbClr val="0B539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25" y="2805795"/>
            <a:ext cx="278250" cy="26530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Stepping Over vs. Stepping In</a:t>
            </a:r>
            <a:endParaRPr/>
          </a:p>
        </p:txBody>
      </p:sp>
      <p:sp>
        <p:nvSpPr>
          <p:cNvPr id="579" name="Google Shape;579;p71"/>
          <p:cNvSpPr txBox="1"/>
          <p:nvPr/>
        </p:nvSpPr>
        <p:spPr>
          <a:xfrm>
            <a:off x="735850" y="2457275"/>
            <a:ext cx="4679100" cy="24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retValue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retValue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600">
                <a:solidFill>
                  <a:srgbClr val="F77A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 sz="1600">
                <a:solidFill>
                  <a:srgbClr val="FDFDFD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rgbClr val="0B539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107050" y="402200"/>
            <a:ext cx="85206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IntelliJ highlights the line about to execute (has not executed yet)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highlighted line contains a function call: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   steps </a:t>
            </a:r>
            <a:r>
              <a:rPr i="1" lang="en"/>
              <a:t>over</a:t>
            </a:r>
            <a:r>
              <a:rPr lang="en"/>
              <a:t> the function call, and pauses at the next line after calling the function</a:t>
            </a:r>
            <a:br>
              <a:rPr lang="en"/>
            </a:br>
            <a:r>
              <a:rPr lang="en"/>
              <a:t>Useful if you don't care about the code inside the function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   steps </a:t>
            </a:r>
            <a:r>
              <a:rPr i="1" lang="en"/>
              <a:t>into</a:t>
            </a:r>
            <a:r>
              <a:rPr lang="en"/>
              <a:t> the function call, and pauses at the first line of the function</a:t>
            </a:r>
            <a:br>
              <a:rPr lang="en"/>
            </a:br>
            <a:r>
              <a:rPr lang="en"/>
              <a:t>Useful if you want to step through the code inside the function</a:t>
            </a:r>
            <a:endParaRPr/>
          </a:p>
        </p:txBody>
      </p:sp>
      <p:pic>
        <p:nvPicPr>
          <p:cNvPr id="581" name="Google Shape;58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400" y="1128516"/>
            <a:ext cx="278250" cy="2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00" y="1661925"/>
            <a:ext cx="278250" cy="26530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1"/>
          <p:cNvSpPr txBox="1"/>
          <p:nvPr/>
        </p:nvSpPr>
        <p:spPr>
          <a:xfrm>
            <a:off x="5826900" y="4244850"/>
            <a:ext cx="29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over pauses the program here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4" name="Google Shape;5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225" y="4309141"/>
            <a:ext cx="278250" cy="2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1"/>
          <p:cNvSpPr txBox="1"/>
          <p:nvPr/>
        </p:nvSpPr>
        <p:spPr>
          <a:xfrm>
            <a:off x="5826900" y="2738058"/>
            <a:ext cx="29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into pauses the program here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71"/>
          <p:cNvCxnSpPr>
            <a:stCxn id="577" idx="1"/>
          </p:cNvCxnSpPr>
          <p:nvPr/>
        </p:nvCxnSpPr>
        <p:spPr>
          <a:xfrm rot="10800000">
            <a:off x="3597425" y="2938449"/>
            <a:ext cx="19338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71"/>
          <p:cNvCxnSpPr>
            <a:stCxn id="584" idx="1"/>
          </p:cNvCxnSpPr>
          <p:nvPr/>
        </p:nvCxnSpPr>
        <p:spPr>
          <a:xfrm rot="10800000">
            <a:off x="3653225" y="4441641"/>
            <a:ext cx="18780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"/>
          <p:cNvSpPr txBox="1"/>
          <p:nvPr/>
        </p:nvSpPr>
        <p:spPr>
          <a:xfrm>
            <a:off x="177800" y="1556325"/>
            <a:ext cx="5946300" cy="31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rgbClr val="0B539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6DCE7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arrayWithNoNulls</a:t>
            </a:r>
            <a:r>
              <a:rPr lang="en">
                <a:solidFill>
                  <a:srgbClr val="FDFDFD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A5ABB8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">
                <a:solidFill>
                  <a:srgbClr val="FDFDFD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rgbClr val="85200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Continue</a:t>
            </a:r>
            <a:endParaRPr/>
          </a:p>
        </p:txBody>
      </p:sp>
      <p:sp>
        <p:nvSpPr>
          <p:cNvPr id="594" name="Google Shape;594;p72"/>
          <p:cNvSpPr txBox="1"/>
          <p:nvPr>
            <p:ph idx="1" type="body"/>
          </p:nvPr>
        </p:nvSpPr>
        <p:spPr>
          <a:xfrm>
            <a:off x="107050" y="402200"/>
            <a:ext cx="85206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set multiple breakpoints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       resumes running the program, pausing at the next breakpoint encountered</a:t>
            </a:r>
            <a:endParaRPr/>
          </a:p>
        </p:txBody>
      </p:sp>
      <p:sp>
        <p:nvSpPr>
          <p:cNvPr id="595" name="Google Shape;595;p72"/>
          <p:cNvSpPr txBox="1"/>
          <p:nvPr/>
        </p:nvSpPr>
        <p:spPr>
          <a:xfrm>
            <a:off x="6255225" y="1982291"/>
            <a:ext cx="274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we're currently paused here...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6" name="Google Shape;59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50" y="825452"/>
            <a:ext cx="368025" cy="2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113" y="3941750"/>
            <a:ext cx="291363" cy="236736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2"/>
          <p:cNvSpPr txBox="1"/>
          <p:nvPr/>
        </p:nvSpPr>
        <p:spPr>
          <a:xfrm>
            <a:off x="6307375" y="3864500"/>
            <a:ext cx="23181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will run the entire for loop, and pause the program at this breakpoint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72"/>
          <p:cNvCxnSpPr/>
          <p:nvPr/>
        </p:nvCxnSpPr>
        <p:spPr>
          <a:xfrm rot="10800000">
            <a:off x="1915725" y="2179090"/>
            <a:ext cx="43395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72"/>
          <p:cNvCxnSpPr/>
          <p:nvPr/>
        </p:nvCxnSpPr>
        <p:spPr>
          <a:xfrm rot="10800000">
            <a:off x="5249050" y="4060100"/>
            <a:ext cx="11313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651650" y="647250"/>
            <a:ext cx="43647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674900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651650" y="647250"/>
            <a:ext cx="43647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674900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216825" y="3496900"/>
            <a:ext cx="5910000" cy="16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saw last time: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Every method (a.k.a. function) is associated with some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run a class, we must define a main method.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all classes have a main method!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6523900" y="2337734"/>
            <a:ext cx="2474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Can’t be run directly, since there is no main method.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6598175" y="3831400"/>
            <a:ext cx="2474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Calls a method from another class. Can think of this as a class that tests out the Dog class.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 rot="10800000">
            <a:off x="5324575" y="2558304"/>
            <a:ext cx="982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0"/>
          <p:cNvCxnSpPr/>
          <p:nvPr/>
        </p:nvCxnSpPr>
        <p:spPr>
          <a:xfrm rot="10800000">
            <a:off x="6211075" y="4093176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0"/>
          <p:cNvSpPr txBox="1"/>
          <p:nvPr/>
        </p:nvSpPr>
        <p:spPr>
          <a:xfrm>
            <a:off x="7300450" y="465400"/>
            <a:ext cx="163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Unlike python, there’s no need to import if the two files are in the same project.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05100" y="1747188"/>
            <a:ext cx="4876800" cy="164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dogs are equal!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Maya howling at a siren passing by....LOL!!!" id="213" name="Google Shape;213;p31" title="Our giant alaskan malamute howling..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75" y="1586469"/>
            <a:ext cx="3773275" cy="2829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lly anoying dog" id="214" name="Google Shape;214;p31" title="Annoying DoG.fl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525" y="1586475"/>
            <a:ext cx="3773275" cy="2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1250675" y="3338876"/>
            <a:ext cx="6832200" cy="16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YapsterTheDog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"awawawwwawwa awawaw"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07050" y="402200"/>
            <a:ext cx="85206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create a separate class for every single dog out there, but this is going to get redundant in a hurry.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1250675" y="1517401"/>
            <a:ext cx="6832200" cy="16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MayaTheDog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"aroooooooooo!"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 So Good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