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5143500" cx="9144000"/>
  <p:notesSz cx="6858000" cy="9144000"/>
  <p:embeddedFontLst>
    <p:embeddedFont>
      <p:font typeface="Roboto Medium"/>
      <p:regular r:id="rId70"/>
      <p:bold r:id="rId71"/>
      <p:italic r:id="rId72"/>
      <p:boldItalic r:id="rId73"/>
    </p:embeddedFont>
    <p:embeddedFont>
      <p:font typeface="Roboto"/>
      <p:regular r:id="rId74"/>
      <p:bold r:id="rId75"/>
      <p:italic r:id="rId76"/>
      <p:boldItalic r:id="rId77"/>
    </p:embeddedFont>
    <p:embeddedFont>
      <p:font typeface="Roboto Light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9AA001-AFFF-44EC-8D78-72CC937BE710}">
  <a:tblStyle styleId="{D79AA001-AFFF-44EC-8D78-72CC937BE7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obotoLight-italic.fntdata"/><Relationship Id="rId81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Medium-boldItalic.fntdata"/><Relationship Id="rId72" Type="http://schemas.openxmlformats.org/officeDocument/2006/relationships/font" Target="fonts/RobotoMedium-italic.fntdata"/><Relationship Id="rId31" Type="http://schemas.openxmlformats.org/officeDocument/2006/relationships/slide" Target="slides/slide26.xml"/><Relationship Id="rId75" Type="http://schemas.openxmlformats.org/officeDocument/2006/relationships/font" Target="fonts/Roboto-bold.fntdata"/><Relationship Id="rId30" Type="http://schemas.openxmlformats.org/officeDocument/2006/relationships/slide" Target="slides/slide25.xml"/><Relationship Id="rId74" Type="http://schemas.openxmlformats.org/officeDocument/2006/relationships/font" Target="fonts/Roboto-regular.fntdata"/><Relationship Id="rId33" Type="http://schemas.openxmlformats.org/officeDocument/2006/relationships/slide" Target="slides/slide28.xml"/><Relationship Id="rId77" Type="http://schemas.openxmlformats.org/officeDocument/2006/relationships/font" Target="fonts/Roboto-boldItalic.fntdata"/><Relationship Id="rId32" Type="http://schemas.openxmlformats.org/officeDocument/2006/relationships/slide" Target="slides/slide27.xml"/><Relationship Id="rId76" Type="http://schemas.openxmlformats.org/officeDocument/2006/relationships/font" Target="fonts/Roboto-italic.fntdata"/><Relationship Id="rId35" Type="http://schemas.openxmlformats.org/officeDocument/2006/relationships/slide" Target="slides/slide30.xml"/><Relationship Id="rId79" Type="http://schemas.openxmlformats.org/officeDocument/2006/relationships/font" Target="fonts/RobotoLight-bold.fntdata"/><Relationship Id="rId34" Type="http://schemas.openxmlformats.org/officeDocument/2006/relationships/slide" Target="slides/slide29.xml"/><Relationship Id="rId78" Type="http://schemas.openxmlformats.org/officeDocument/2006/relationships/font" Target="fonts/RobotoLight-regular.fntdata"/><Relationship Id="rId71" Type="http://schemas.openxmlformats.org/officeDocument/2006/relationships/font" Target="fonts/RobotoMedium-bold.fntdata"/><Relationship Id="rId70" Type="http://schemas.openxmlformats.org/officeDocument/2006/relationships/font" Target="fonts/RobotoMedium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61_v4lhfyiIPAtddMbg80zQVOwknhcNENov6bq7I2w2Wzxw/viewform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74b714862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74b714862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 the Giant picture: Unknown source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74b714862_1_4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74b714862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991ac3fb_0_2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991ac3f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74b714862_0_1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74b71486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991ac3fb_0_2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991ac3f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ecaeaf49_0_2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ecaeaf4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https://docs.google.com/forms/d/e/1FAIpQLSf61_v4lhfyiIPAtddMbg80zQVOwknhcNENov6bq7I2w2Wzxw/viewform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eda1a519_0_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eda1a51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eda1a519_0_1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eda1a51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174b714862_0_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174b71486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ecaeaf49_0_3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ecaeaf4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5da5f7e1d4_0_2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5da5f7e1d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74b714862_0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74b71486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5da5f7e1d4_0_2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5da5f7e1d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5da5f7e1d4_0_2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5da5f7e1d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da5f7e1d4_0_2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da5f7e1d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5da5f7e1d4_0_3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5da5f7e1d4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5da5f7e1d4_0_3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5da5f7e1d4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5da5f7e1d4_0_3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5da5f7e1d4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5da5f7e1d4_0_4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5da5f7e1d4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5da5f7e1d4_0_4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5da5f7e1d4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5da5f7e1d4_0_4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5da5f7e1d4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174b714862_0_1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174b71486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991ac3fb_0_2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991ac3f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using a physical container, e.g. backpack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174b714862_0_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174b71486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da5f7e1d4_0_6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da5f7e1d4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5da5f7e1d4_0_6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25da5f7e1d4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5da5f7e1d4_0_6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5da5f7e1d4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5da5f7e1d4_0_7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5da5f7e1d4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5da5f7e1d4_0_7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5da5f7e1d4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5da5f7e1d4_0_7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25da5f7e1d4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5da5f7e1d4_0_7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5da5f7e1d4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5da5f7e1d4_0_8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25da5f7e1d4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25da5f7e1d4_0_8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25da5f7e1d4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74b714862_1_4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74b714862_1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5da5f7e1d4_0_8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5da5f7e1d4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5da5f7e1d4_0_8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25da5f7e1d4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2174b714862_0_1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2174b71486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a991ac3fb_0_8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a991ac3fb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1ecaeaf49_0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11ecaeaf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1ecaeaf49_0_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11ecaeaf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11ecaeaf49_0_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11ecaeaf4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1ecaeaf49_0_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1ecaeaf4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2174b714862_1_4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2174b714862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11ecaeaf49_0_2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11ecaeaf4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25fc641c_0_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25fc641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1eda1a519_0_4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1eda1a519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1d27fa87b4_1_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1d27fa87b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d27fa87b4_1_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d27fa87b4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a991ac3fb_0_3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a991ac3fb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11eda1a519_0_6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11eda1a519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2174b714862_1_4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2174b714862_1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a991ac3fb_0_5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a991ac3fb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913486043_0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Google Shape;1814;g91348604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2174b714862_0_1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1" name="Google Shape;1821;g2174b71486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76179a533_0_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76179a53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Friendster screenshot: http://jeremy.zawodny.com/i/friendster_rss.jpg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screenshot: weather.com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25fc641c_0_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25fc641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913486043_0_1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91348604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28b999c9db3_14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28b999c9db3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25da5f7e1d4_0_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25da5f7e1d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25da5f7e1d4_0_1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25da5f7e1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76179a533_0_3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76179a533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74b714862_0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74b7148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74b714862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74b7148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991ac3fb_0_2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991ac3f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Priority Queues and Heaps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21 (Data Structures 5)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425" y="125175"/>
            <a:ext cx="2848074" cy="274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21, CS61B, </a:t>
            </a:r>
            <a:r>
              <a:rPr lang="en"/>
              <a:t>Spring 2024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Priority Queue Introduction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Introducing the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a PQ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Some Bad Implementations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Delete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Tree Representations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Recursive Representation (1)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Array Representations (2, 3, 3b)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Summary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Structures Summary</a:t>
            </a:r>
            <a:endParaRPr/>
          </a:p>
        </p:txBody>
      </p:sp>
      <p:sp>
        <p:nvSpPr>
          <p:cNvPr id="212" name="Google Shape;212;p3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Bad Implementations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We Implement a MinPQ?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possibilities: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Ordered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Bushy BST: Maintaining bushiness is annoying. </a:t>
            </a:r>
            <a:r>
              <a:rPr b="1" lang="en"/>
              <a:t>Handling duplicate priorities is awkward.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HashTable: No good! Items go into random places.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9" name="Google Shape;219;p34"/>
          <p:cNvGraphicFramePr/>
          <p:nvPr/>
        </p:nvGraphicFramePr>
        <p:xfrm>
          <a:off x="617575" y="237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{D79AA001-AFFF-44EC-8D78-72CC937BE710}</a:tableStyleId>
              </a:tblPr>
              <a:tblGrid>
                <a:gridCol w="1782725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Ordered Array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Bushy BST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 Table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Heap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Caveats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Dups tough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34"/>
          <p:cNvSpPr txBox="1"/>
          <p:nvPr/>
        </p:nvSpPr>
        <p:spPr>
          <a:xfrm>
            <a:off x="3288600" y="4527100"/>
            <a:ext cx="2352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Θ(</a:t>
            </a:r>
            <a:r>
              <a:rPr b="1" lang="en" sz="1100">
                <a:solidFill>
                  <a:srgbClr val="333333"/>
                </a:solidFill>
              </a:rPr>
              <a:t>·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"/>
              <a:t>Runtimes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21, CS61B, </a:t>
            </a:r>
            <a:r>
              <a:rPr lang="en"/>
              <a:t>Spring 2024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Introduction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Introducing the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a PQ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Implementations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Heaps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Heap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Definitions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Delete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Tree Representations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Recursive Representation (1)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Array Representations (2, 3, 3b)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Summary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Structures Summary</a:t>
            </a:r>
            <a:endParaRPr/>
          </a:p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Definitions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Heap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BSTs would work, but need to be kept bushy and duplicates are awkward.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Binary min-heap: Binary tree that is </a:t>
            </a:r>
            <a:r>
              <a:rPr b="1" i="1" lang="en"/>
              <a:t>complete</a:t>
            </a:r>
            <a:r>
              <a:rPr lang="en"/>
              <a:t> and obeys </a:t>
            </a:r>
            <a:r>
              <a:rPr b="1" i="1" lang="en"/>
              <a:t>min-heap property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Min-heap: Every node is less than or equal to both of its children.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Complete: Missing items only at the bottom level (if any), all nodes are as far left as possible.</a:t>
            </a:r>
            <a:endParaRPr/>
          </a:p>
        </p:txBody>
      </p:sp>
      <p:sp>
        <p:nvSpPr>
          <p:cNvPr id="234" name="Google Shape;234;p36"/>
          <p:cNvSpPr/>
          <p:nvPr/>
        </p:nvSpPr>
        <p:spPr>
          <a:xfrm>
            <a:off x="110263" y="3198900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5" name="Google Shape;235;p36"/>
          <p:cNvGrpSpPr/>
          <p:nvPr/>
        </p:nvGrpSpPr>
        <p:grpSpPr>
          <a:xfrm>
            <a:off x="526225" y="3198900"/>
            <a:ext cx="1989375" cy="1767500"/>
            <a:chOff x="526225" y="3198900"/>
            <a:chExt cx="1989375" cy="1767500"/>
          </a:xfrm>
        </p:grpSpPr>
        <p:sp>
          <p:nvSpPr>
            <p:cNvPr id="236" name="Google Shape;236;p36"/>
            <p:cNvSpPr/>
            <p:nvPr/>
          </p:nvSpPr>
          <p:spPr>
            <a:xfrm>
              <a:off x="827800" y="38188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37" name="Google Shape;237;p36"/>
            <p:cNvCxnSpPr>
              <a:stCxn id="238" idx="0"/>
              <a:endCxn id="236" idx="5"/>
            </p:cNvCxnSpPr>
            <p:nvPr/>
          </p:nvCxnSpPr>
          <p:spPr>
            <a:xfrm rot="10800000">
              <a:off x="1199300" y="4190300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36"/>
            <p:cNvCxnSpPr>
              <a:stCxn id="236" idx="0"/>
              <a:endCxn id="240" idx="3"/>
            </p:cNvCxnSpPr>
            <p:nvPr/>
          </p:nvCxnSpPr>
          <p:spPr>
            <a:xfrm flipH="1" rot="10800000">
              <a:off x="1045450" y="35704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36"/>
            <p:cNvSpPr/>
            <p:nvPr/>
          </p:nvSpPr>
          <p:spPr>
            <a:xfrm>
              <a:off x="1037450" y="45311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0" name="Google Shape;240;p36"/>
            <p:cNvSpPr/>
            <p:nvPr/>
          </p:nvSpPr>
          <p:spPr>
            <a:xfrm>
              <a:off x="1377400" y="31989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526225" y="45311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2" name="Google Shape;242;p36"/>
            <p:cNvCxnSpPr>
              <a:stCxn id="236" idx="3"/>
              <a:endCxn id="241" idx="0"/>
            </p:cNvCxnSpPr>
            <p:nvPr/>
          </p:nvCxnSpPr>
          <p:spPr>
            <a:xfrm flipH="1">
              <a:off x="743948" y="4190377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3" name="Google Shape;243;p36"/>
            <p:cNvSpPr/>
            <p:nvPr/>
          </p:nvSpPr>
          <p:spPr>
            <a:xfrm>
              <a:off x="1805700" y="38188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4" name="Google Shape;244;p36"/>
            <p:cNvCxnSpPr>
              <a:stCxn id="243" idx="0"/>
              <a:endCxn id="240" idx="5"/>
            </p:cNvCxnSpPr>
            <p:nvPr/>
          </p:nvCxnSpPr>
          <p:spPr>
            <a:xfrm rot="10800000">
              <a:off x="1748850" y="35704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36"/>
            <p:cNvCxnSpPr>
              <a:stCxn id="246" idx="0"/>
              <a:endCxn id="243" idx="5"/>
            </p:cNvCxnSpPr>
            <p:nvPr/>
          </p:nvCxnSpPr>
          <p:spPr>
            <a:xfrm rot="10800000">
              <a:off x="2177350" y="4190527"/>
              <a:ext cx="1206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6" name="Google Shape;246;p36"/>
            <p:cNvSpPr/>
            <p:nvPr/>
          </p:nvSpPr>
          <p:spPr>
            <a:xfrm>
              <a:off x="2080300" y="4518127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7" name="Google Shape;247;p36"/>
            <p:cNvSpPr/>
            <p:nvPr/>
          </p:nvSpPr>
          <p:spPr>
            <a:xfrm>
              <a:off x="1569075" y="4518127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8" name="Google Shape;248;p36"/>
            <p:cNvCxnSpPr>
              <a:stCxn id="243" idx="3"/>
              <a:endCxn id="247" idx="0"/>
            </p:cNvCxnSpPr>
            <p:nvPr/>
          </p:nvCxnSpPr>
          <p:spPr>
            <a:xfrm flipH="1">
              <a:off x="1786648" y="4190377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9" name="Google Shape;249;p36"/>
          <p:cNvGrpSpPr/>
          <p:nvPr/>
        </p:nvGrpSpPr>
        <p:grpSpPr>
          <a:xfrm>
            <a:off x="4850925" y="3138450"/>
            <a:ext cx="1989375" cy="1767500"/>
            <a:chOff x="4850925" y="3138450"/>
            <a:chExt cx="1989375" cy="1767500"/>
          </a:xfrm>
        </p:grpSpPr>
        <p:sp>
          <p:nvSpPr>
            <p:cNvPr id="250" name="Google Shape;250;p36"/>
            <p:cNvSpPr/>
            <p:nvPr/>
          </p:nvSpPr>
          <p:spPr>
            <a:xfrm>
              <a:off x="5152500" y="37583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1" name="Google Shape;251;p36"/>
            <p:cNvCxnSpPr>
              <a:stCxn id="252" idx="0"/>
              <a:endCxn id="250" idx="5"/>
            </p:cNvCxnSpPr>
            <p:nvPr/>
          </p:nvCxnSpPr>
          <p:spPr>
            <a:xfrm rot="10800000">
              <a:off x="5524000" y="4129850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36"/>
            <p:cNvCxnSpPr>
              <a:stCxn id="250" idx="0"/>
              <a:endCxn id="254" idx="3"/>
            </p:cNvCxnSpPr>
            <p:nvPr/>
          </p:nvCxnSpPr>
          <p:spPr>
            <a:xfrm flipH="1" rot="10800000">
              <a:off x="5370150" y="350997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2" name="Google Shape;252;p36"/>
            <p:cNvSpPr/>
            <p:nvPr/>
          </p:nvSpPr>
          <p:spPr>
            <a:xfrm>
              <a:off x="5362150" y="447065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5702100" y="313845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4850925" y="447065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6" name="Google Shape;256;p36"/>
            <p:cNvCxnSpPr>
              <a:stCxn id="250" idx="3"/>
              <a:endCxn id="255" idx="0"/>
            </p:cNvCxnSpPr>
            <p:nvPr/>
          </p:nvCxnSpPr>
          <p:spPr>
            <a:xfrm flipH="1">
              <a:off x="5068648" y="4129927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7" name="Google Shape;257;p36"/>
            <p:cNvSpPr/>
            <p:nvPr/>
          </p:nvSpPr>
          <p:spPr>
            <a:xfrm>
              <a:off x="6130400" y="37583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8" name="Google Shape;258;p36"/>
            <p:cNvCxnSpPr>
              <a:stCxn id="257" idx="0"/>
              <a:endCxn id="254" idx="5"/>
            </p:cNvCxnSpPr>
            <p:nvPr/>
          </p:nvCxnSpPr>
          <p:spPr>
            <a:xfrm rot="10800000">
              <a:off x="6073550" y="350997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36"/>
            <p:cNvCxnSpPr>
              <a:stCxn id="260" idx="0"/>
              <a:endCxn id="257" idx="5"/>
            </p:cNvCxnSpPr>
            <p:nvPr/>
          </p:nvCxnSpPr>
          <p:spPr>
            <a:xfrm rot="10800000">
              <a:off x="6502050" y="4130077"/>
              <a:ext cx="1206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0" name="Google Shape;260;p36"/>
            <p:cNvSpPr/>
            <p:nvPr/>
          </p:nvSpPr>
          <p:spPr>
            <a:xfrm>
              <a:off x="6405000" y="4457677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61" name="Google Shape;261;p36"/>
          <p:cNvGrpSpPr/>
          <p:nvPr/>
        </p:nvGrpSpPr>
        <p:grpSpPr>
          <a:xfrm>
            <a:off x="7108300" y="3151042"/>
            <a:ext cx="1714775" cy="1767500"/>
            <a:chOff x="7108300" y="3151042"/>
            <a:chExt cx="1714775" cy="1767500"/>
          </a:xfrm>
        </p:grpSpPr>
        <p:sp>
          <p:nvSpPr>
            <p:cNvPr id="262" name="Google Shape;262;p36"/>
            <p:cNvSpPr/>
            <p:nvPr/>
          </p:nvSpPr>
          <p:spPr>
            <a:xfrm>
              <a:off x="7409875" y="3770968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63" name="Google Shape;263;p36"/>
            <p:cNvCxnSpPr>
              <a:stCxn id="264" idx="0"/>
              <a:endCxn id="262" idx="5"/>
            </p:cNvCxnSpPr>
            <p:nvPr/>
          </p:nvCxnSpPr>
          <p:spPr>
            <a:xfrm rot="10800000">
              <a:off x="7781375" y="4142443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36"/>
            <p:cNvCxnSpPr>
              <a:stCxn id="262" idx="0"/>
              <a:endCxn id="266" idx="3"/>
            </p:cNvCxnSpPr>
            <p:nvPr/>
          </p:nvCxnSpPr>
          <p:spPr>
            <a:xfrm flipH="1" rot="10800000">
              <a:off x="7627525" y="3522568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4" name="Google Shape;264;p36"/>
            <p:cNvSpPr/>
            <p:nvPr/>
          </p:nvSpPr>
          <p:spPr>
            <a:xfrm>
              <a:off x="7619525" y="448324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7959475" y="3151042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7108300" y="448324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68" name="Google Shape;268;p36"/>
            <p:cNvCxnSpPr>
              <a:stCxn id="262" idx="3"/>
              <a:endCxn id="267" idx="0"/>
            </p:cNvCxnSpPr>
            <p:nvPr/>
          </p:nvCxnSpPr>
          <p:spPr>
            <a:xfrm flipH="1">
              <a:off x="7326023" y="4142519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" name="Google Shape;269;p36"/>
            <p:cNvSpPr/>
            <p:nvPr/>
          </p:nvSpPr>
          <p:spPr>
            <a:xfrm>
              <a:off x="8387775" y="3770968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0" name="Google Shape;270;p36"/>
            <p:cNvCxnSpPr>
              <a:stCxn id="269" idx="0"/>
              <a:endCxn id="266" idx="5"/>
            </p:cNvCxnSpPr>
            <p:nvPr/>
          </p:nvCxnSpPr>
          <p:spPr>
            <a:xfrm rot="10800000">
              <a:off x="8330925" y="3522568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1" name="Google Shape;271;p36"/>
            <p:cNvSpPr/>
            <p:nvPr/>
          </p:nvSpPr>
          <p:spPr>
            <a:xfrm>
              <a:off x="8151150" y="4470269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2" name="Google Shape;272;p36"/>
            <p:cNvCxnSpPr>
              <a:stCxn id="269" idx="3"/>
              <a:endCxn id="271" idx="0"/>
            </p:cNvCxnSpPr>
            <p:nvPr/>
          </p:nvCxnSpPr>
          <p:spPr>
            <a:xfrm flipH="1">
              <a:off x="8368723" y="4142519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3" name="Google Shape;273;p36"/>
          <p:cNvSpPr txBox="1"/>
          <p:nvPr/>
        </p:nvSpPr>
        <p:spPr>
          <a:xfrm>
            <a:off x="5330123" y="4813826"/>
            <a:ext cx="1575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Incomplete</a:t>
            </a:r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6882925" y="4829750"/>
            <a:ext cx="21849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Lacks min-heap property</a:t>
            </a:r>
            <a:endParaRPr/>
          </a:p>
        </p:txBody>
      </p:sp>
      <p:grpSp>
        <p:nvGrpSpPr>
          <p:cNvPr id="275" name="Google Shape;275;p36"/>
          <p:cNvGrpSpPr/>
          <p:nvPr/>
        </p:nvGrpSpPr>
        <p:grpSpPr>
          <a:xfrm>
            <a:off x="2783600" y="3184614"/>
            <a:ext cx="1714775" cy="1767500"/>
            <a:chOff x="2783600" y="3184614"/>
            <a:chExt cx="1714775" cy="1767500"/>
          </a:xfrm>
        </p:grpSpPr>
        <p:sp>
          <p:nvSpPr>
            <p:cNvPr id="276" name="Google Shape;276;p36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7" name="Google Shape;277;p36"/>
            <p:cNvCxnSpPr>
              <a:stCxn id="278" idx="0"/>
              <a:endCxn id="276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36"/>
            <p:cNvCxnSpPr>
              <a:stCxn id="276" idx="0"/>
              <a:endCxn id="280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8" name="Google Shape;278;p36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0" name="Google Shape;280;p36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1" name="Google Shape;281;p36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82" name="Google Shape;282;p36"/>
            <p:cNvCxnSpPr>
              <a:stCxn id="276" idx="3"/>
              <a:endCxn id="281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3" name="Google Shape;283;p36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84" name="Google Shape;284;p36"/>
            <p:cNvCxnSpPr>
              <a:stCxn id="283" idx="0"/>
              <a:endCxn id="280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" name="Google Shape;285;p36"/>
          <p:cNvGrpSpPr/>
          <p:nvPr/>
        </p:nvGrpSpPr>
        <p:grpSpPr>
          <a:xfrm>
            <a:off x="3828225" y="4176014"/>
            <a:ext cx="435300" cy="776100"/>
            <a:chOff x="3294825" y="4176014"/>
            <a:chExt cx="435300" cy="776100"/>
          </a:xfrm>
        </p:grpSpPr>
        <p:cxnSp>
          <p:nvCxnSpPr>
            <p:cNvPr id="286" name="Google Shape;286;p36"/>
            <p:cNvCxnSpPr>
              <a:stCxn id="287" idx="0"/>
              <a:endCxn id="283" idx="3"/>
            </p:cNvCxnSpPr>
            <p:nvPr/>
          </p:nvCxnSpPr>
          <p:spPr>
            <a:xfrm flipH="1" rot="10800000">
              <a:off x="3512475" y="4176014"/>
              <a:ext cx="810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7" name="Google Shape;287;p36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Comprehension Test: yellkey.com/true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of these are min heaps?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4</a:t>
            </a:r>
            <a:endParaRPr/>
          </a:p>
        </p:txBody>
      </p:sp>
      <p:sp>
        <p:nvSpPr>
          <p:cNvPr id="294" name="Google Shape;294;p37"/>
          <p:cNvSpPr/>
          <p:nvPr/>
        </p:nvSpPr>
        <p:spPr>
          <a:xfrm>
            <a:off x="765000" y="3375339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5" name="Google Shape;295;p37"/>
          <p:cNvCxnSpPr>
            <a:stCxn id="296" idx="0"/>
            <a:endCxn id="294" idx="5"/>
          </p:cNvCxnSpPr>
          <p:nvPr/>
        </p:nvCxnSpPr>
        <p:spPr>
          <a:xfrm rot="10800000">
            <a:off x="1136500" y="3746814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7"/>
          <p:cNvCxnSpPr>
            <a:stCxn id="294" idx="0"/>
            <a:endCxn id="298" idx="3"/>
          </p:cNvCxnSpPr>
          <p:nvPr/>
        </p:nvCxnSpPr>
        <p:spPr>
          <a:xfrm flipH="1" rot="10800000">
            <a:off x="982650" y="3126939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7"/>
          <p:cNvSpPr/>
          <p:nvPr/>
        </p:nvSpPr>
        <p:spPr>
          <a:xfrm>
            <a:off x="974650" y="4087614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37"/>
          <p:cNvSpPr/>
          <p:nvPr/>
        </p:nvSpPr>
        <p:spPr>
          <a:xfrm>
            <a:off x="1314600" y="2755414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37"/>
          <p:cNvSpPr/>
          <p:nvPr/>
        </p:nvSpPr>
        <p:spPr>
          <a:xfrm>
            <a:off x="463425" y="4087614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0" name="Google Shape;300;p37"/>
          <p:cNvCxnSpPr>
            <a:stCxn id="294" idx="3"/>
            <a:endCxn id="299" idx="0"/>
          </p:cNvCxnSpPr>
          <p:nvPr/>
        </p:nvCxnSpPr>
        <p:spPr>
          <a:xfrm flipH="1">
            <a:off x="681148" y="3746891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7"/>
          <p:cNvSpPr/>
          <p:nvPr/>
        </p:nvSpPr>
        <p:spPr>
          <a:xfrm>
            <a:off x="1742900" y="3375339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2" name="Google Shape;302;p37"/>
          <p:cNvCxnSpPr>
            <a:stCxn id="301" idx="0"/>
            <a:endCxn id="298" idx="5"/>
          </p:cNvCxnSpPr>
          <p:nvPr/>
        </p:nvCxnSpPr>
        <p:spPr>
          <a:xfrm rot="10800000">
            <a:off x="1686050" y="3126939"/>
            <a:ext cx="2745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37"/>
          <p:cNvSpPr/>
          <p:nvPr/>
        </p:nvSpPr>
        <p:spPr>
          <a:xfrm>
            <a:off x="1506275" y="4074641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4" name="Google Shape;304;p37"/>
          <p:cNvCxnSpPr>
            <a:stCxn id="301" idx="3"/>
            <a:endCxn id="303" idx="0"/>
          </p:cNvCxnSpPr>
          <p:nvPr/>
        </p:nvCxnSpPr>
        <p:spPr>
          <a:xfrm flipH="1">
            <a:off x="1723848" y="3746891"/>
            <a:ext cx="828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7"/>
          <p:cNvSpPr/>
          <p:nvPr/>
        </p:nvSpPr>
        <p:spPr>
          <a:xfrm>
            <a:off x="3171450" y="3429425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6" name="Google Shape;306;p37"/>
          <p:cNvCxnSpPr>
            <a:stCxn id="307" idx="0"/>
            <a:endCxn id="305" idx="5"/>
          </p:cNvCxnSpPr>
          <p:nvPr/>
        </p:nvCxnSpPr>
        <p:spPr>
          <a:xfrm rot="10800000">
            <a:off x="3542950" y="3800900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7"/>
          <p:cNvCxnSpPr>
            <a:stCxn id="305" idx="0"/>
            <a:endCxn id="309" idx="3"/>
          </p:cNvCxnSpPr>
          <p:nvPr/>
        </p:nvCxnSpPr>
        <p:spPr>
          <a:xfrm flipH="1" rot="10800000">
            <a:off x="3389100" y="31810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7"/>
          <p:cNvSpPr/>
          <p:nvPr/>
        </p:nvSpPr>
        <p:spPr>
          <a:xfrm>
            <a:off x="3381100" y="41417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37"/>
          <p:cNvSpPr/>
          <p:nvPr/>
        </p:nvSpPr>
        <p:spPr>
          <a:xfrm>
            <a:off x="3721050" y="28095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37"/>
          <p:cNvSpPr/>
          <p:nvPr/>
        </p:nvSpPr>
        <p:spPr>
          <a:xfrm>
            <a:off x="2869875" y="41417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1" name="Google Shape;311;p37"/>
          <p:cNvCxnSpPr>
            <a:stCxn id="305" idx="3"/>
            <a:endCxn id="310" idx="0"/>
          </p:cNvCxnSpPr>
          <p:nvPr/>
        </p:nvCxnSpPr>
        <p:spPr>
          <a:xfrm flipH="1">
            <a:off x="3087598" y="3800977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7"/>
          <p:cNvSpPr/>
          <p:nvPr/>
        </p:nvSpPr>
        <p:spPr>
          <a:xfrm>
            <a:off x="5126375" y="3390825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3" name="Google Shape;313;p37"/>
          <p:cNvCxnSpPr>
            <a:stCxn id="314" idx="0"/>
            <a:endCxn id="312" idx="5"/>
          </p:cNvCxnSpPr>
          <p:nvPr/>
        </p:nvCxnSpPr>
        <p:spPr>
          <a:xfrm rot="10800000">
            <a:off x="5497875" y="3762300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7"/>
          <p:cNvCxnSpPr>
            <a:stCxn id="312" idx="0"/>
            <a:endCxn id="316" idx="3"/>
          </p:cNvCxnSpPr>
          <p:nvPr/>
        </p:nvCxnSpPr>
        <p:spPr>
          <a:xfrm flipH="1" rot="10800000">
            <a:off x="5344025" y="31424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7"/>
          <p:cNvSpPr/>
          <p:nvPr/>
        </p:nvSpPr>
        <p:spPr>
          <a:xfrm>
            <a:off x="5336025" y="41031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5675975" y="27709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4824800" y="41031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8" name="Google Shape;318;p37"/>
          <p:cNvCxnSpPr>
            <a:stCxn id="312" idx="3"/>
            <a:endCxn id="317" idx="0"/>
          </p:cNvCxnSpPr>
          <p:nvPr/>
        </p:nvCxnSpPr>
        <p:spPr>
          <a:xfrm flipH="1">
            <a:off x="5042523" y="3762377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37"/>
          <p:cNvSpPr/>
          <p:nvPr/>
        </p:nvSpPr>
        <p:spPr>
          <a:xfrm>
            <a:off x="6104275" y="3390825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0" name="Google Shape;320;p37"/>
          <p:cNvCxnSpPr>
            <a:stCxn id="319" idx="0"/>
            <a:endCxn id="316" idx="5"/>
          </p:cNvCxnSpPr>
          <p:nvPr/>
        </p:nvCxnSpPr>
        <p:spPr>
          <a:xfrm rot="10800000">
            <a:off x="6047425" y="3142425"/>
            <a:ext cx="2745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>
            <a:stCxn id="322" idx="0"/>
            <a:endCxn id="319" idx="5"/>
          </p:cNvCxnSpPr>
          <p:nvPr/>
        </p:nvCxnSpPr>
        <p:spPr>
          <a:xfrm rot="10800000">
            <a:off x="6475925" y="3762527"/>
            <a:ext cx="1206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/>
          <p:nvPr/>
        </p:nvSpPr>
        <p:spPr>
          <a:xfrm>
            <a:off x="6378875" y="4090127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37"/>
          <p:cNvSpPr/>
          <p:nvPr/>
        </p:nvSpPr>
        <p:spPr>
          <a:xfrm>
            <a:off x="5867650" y="4090127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4" name="Google Shape;324;p37"/>
          <p:cNvCxnSpPr>
            <a:stCxn id="319" idx="3"/>
            <a:endCxn id="323" idx="0"/>
          </p:cNvCxnSpPr>
          <p:nvPr/>
        </p:nvCxnSpPr>
        <p:spPr>
          <a:xfrm flipH="1">
            <a:off x="6085223" y="3762377"/>
            <a:ext cx="828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7"/>
          <p:cNvSpPr/>
          <p:nvPr/>
        </p:nvSpPr>
        <p:spPr>
          <a:xfrm>
            <a:off x="7453725" y="3429425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6" name="Google Shape;326;p37"/>
          <p:cNvCxnSpPr>
            <a:stCxn id="325" idx="0"/>
            <a:endCxn id="327" idx="3"/>
          </p:cNvCxnSpPr>
          <p:nvPr/>
        </p:nvCxnSpPr>
        <p:spPr>
          <a:xfrm flipH="1" rot="10800000">
            <a:off x="7671375" y="31810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37"/>
          <p:cNvSpPr/>
          <p:nvPr/>
        </p:nvSpPr>
        <p:spPr>
          <a:xfrm>
            <a:off x="8003325" y="28095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Comprehension Test</a:t>
            </a:r>
            <a:endParaRPr/>
          </a:p>
        </p:txBody>
      </p:sp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many of these are min heaps?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2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4</a:t>
            </a: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765000" y="3375339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5" name="Google Shape;335;p38"/>
          <p:cNvCxnSpPr>
            <a:stCxn id="336" idx="0"/>
            <a:endCxn id="334" idx="5"/>
          </p:cNvCxnSpPr>
          <p:nvPr/>
        </p:nvCxnSpPr>
        <p:spPr>
          <a:xfrm rot="10800000">
            <a:off x="1136500" y="3746814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8"/>
          <p:cNvCxnSpPr>
            <a:stCxn id="334" idx="0"/>
            <a:endCxn id="338" idx="3"/>
          </p:cNvCxnSpPr>
          <p:nvPr/>
        </p:nvCxnSpPr>
        <p:spPr>
          <a:xfrm flipH="1" rot="10800000">
            <a:off x="982650" y="3126939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38"/>
          <p:cNvSpPr/>
          <p:nvPr/>
        </p:nvSpPr>
        <p:spPr>
          <a:xfrm>
            <a:off x="974650" y="4087614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1314600" y="2755414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463425" y="4087614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0" name="Google Shape;340;p38"/>
          <p:cNvCxnSpPr>
            <a:stCxn id="334" idx="3"/>
            <a:endCxn id="339" idx="0"/>
          </p:cNvCxnSpPr>
          <p:nvPr/>
        </p:nvCxnSpPr>
        <p:spPr>
          <a:xfrm flipH="1">
            <a:off x="681148" y="3746891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38"/>
          <p:cNvSpPr/>
          <p:nvPr/>
        </p:nvSpPr>
        <p:spPr>
          <a:xfrm>
            <a:off x="1742900" y="3375339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2" name="Google Shape;342;p38"/>
          <p:cNvCxnSpPr>
            <a:stCxn id="341" idx="0"/>
            <a:endCxn id="338" idx="5"/>
          </p:cNvCxnSpPr>
          <p:nvPr/>
        </p:nvCxnSpPr>
        <p:spPr>
          <a:xfrm rot="10800000">
            <a:off x="1686050" y="3126939"/>
            <a:ext cx="2745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38"/>
          <p:cNvSpPr/>
          <p:nvPr/>
        </p:nvSpPr>
        <p:spPr>
          <a:xfrm>
            <a:off x="1506275" y="4074641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4" name="Google Shape;344;p38"/>
          <p:cNvCxnSpPr>
            <a:stCxn id="341" idx="3"/>
            <a:endCxn id="343" idx="0"/>
          </p:cNvCxnSpPr>
          <p:nvPr/>
        </p:nvCxnSpPr>
        <p:spPr>
          <a:xfrm flipH="1">
            <a:off x="1723848" y="3746891"/>
            <a:ext cx="828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38"/>
          <p:cNvSpPr/>
          <p:nvPr/>
        </p:nvSpPr>
        <p:spPr>
          <a:xfrm>
            <a:off x="3171450" y="3429425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6" name="Google Shape;346;p38"/>
          <p:cNvCxnSpPr>
            <a:stCxn id="347" idx="0"/>
            <a:endCxn id="345" idx="5"/>
          </p:cNvCxnSpPr>
          <p:nvPr/>
        </p:nvCxnSpPr>
        <p:spPr>
          <a:xfrm rot="10800000">
            <a:off x="3542950" y="3800900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8"/>
          <p:cNvCxnSpPr>
            <a:stCxn id="345" idx="0"/>
            <a:endCxn id="349" idx="3"/>
          </p:cNvCxnSpPr>
          <p:nvPr/>
        </p:nvCxnSpPr>
        <p:spPr>
          <a:xfrm flipH="1" rot="10800000">
            <a:off x="3389100" y="31810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38"/>
          <p:cNvSpPr/>
          <p:nvPr/>
        </p:nvSpPr>
        <p:spPr>
          <a:xfrm>
            <a:off x="3381100" y="41417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38"/>
          <p:cNvSpPr/>
          <p:nvPr/>
        </p:nvSpPr>
        <p:spPr>
          <a:xfrm>
            <a:off x="3721050" y="28095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38"/>
          <p:cNvSpPr/>
          <p:nvPr/>
        </p:nvSpPr>
        <p:spPr>
          <a:xfrm>
            <a:off x="2869875" y="41417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1" name="Google Shape;351;p38"/>
          <p:cNvCxnSpPr>
            <a:stCxn id="345" idx="3"/>
            <a:endCxn id="350" idx="0"/>
          </p:cNvCxnSpPr>
          <p:nvPr/>
        </p:nvCxnSpPr>
        <p:spPr>
          <a:xfrm flipH="1">
            <a:off x="3087598" y="3800977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38"/>
          <p:cNvSpPr/>
          <p:nvPr/>
        </p:nvSpPr>
        <p:spPr>
          <a:xfrm>
            <a:off x="5126375" y="3390825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3" name="Google Shape;353;p38"/>
          <p:cNvCxnSpPr>
            <a:stCxn id="354" idx="0"/>
            <a:endCxn id="352" idx="5"/>
          </p:cNvCxnSpPr>
          <p:nvPr/>
        </p:nvCxnSpPr>
        <p:spPr>
          <a:xfrm rot="10800000">
            <a:off x="5497875" y="3762300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8"/>
          <p:cNvCxnSpPr>
            <a:stCxn id="352" idx="0"/>
            <a:endCxn id="356" idx="3"/>
          </p:cNvCxnSpPr>
          <p:nvPr/>
        </p:nvCxnSpPr>
        <p:spPr>
          <a:xfrm flipH="1" rot="10800000">
            <a:off x="5344025" y="31424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38"/>
          <p:cNvSpPr/>
          <p:nvPr/>
        </p:nvSpPr>
        <p:spPr>
          <a:xfrm>
            <a:off x="5336025" y="41031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38"/>
          <p:cNvSpPr/>
          <p:nvPr/>
        </p:nvSpPr>
        <p:spPr>
          <a:xfrm>
            <a:off x="5675975" y="27709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38"/>
          <p:cNvSpPr/>
          <p:nvPr/>
        </p:nvSpPr>
        <p:spPr>
          <a:xfrm>
            <a:off x="4824800" y="41031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8" name="Google Shape;358;p38"/>
          <p:cNvCxnSpPr>
            <a:stCxn id="352" idx="3"/>
            <a:endCxn id="357" idx="0"/>
          </p:cNvCxnSpPr>
          <p:nvPr/>
        </p:nvCxnSpPr>
        <p:spPr>
          <a:xfrm flipH="1">
            <a:off x="5042523" y="3762377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38"/>
          <p:cNvSpPr/>
          <p:nvPr/>
        </p:nvSpPr>
        <p:spPr>
          <a:xfrm>
            <a:off x="6104275" y="3390825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0" name="Google Shape;360;p38"/>
          <p:cNvCxnSpPr>
            <a:stCxn id="359" idx="0"/>
            <a:endCxn id="356" idx="5"/>
          </p:cNvCxnSpPr>
          <p:nvPr/>
        </p:nvCxnSpPr>
        <p:spPr>
          <a:xfrm rot="10800000">
            <a:off x="6047425" y="3142425"/>
            <a:ext cx="2745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8"/>
          <p:cNvCxnSpPr>
            <a:stCxn id="362" idx="0"/>
            <a:endCxn id="359" idx="5"/>
          </p:cNvCxnSpPr>
          <p:nvPr/>
        </p:nvCxnSpPr>
        <p:spPr>
          <a:xfrm rot="10800000">
            <a:off x="6475925" y="3762527"/>
            <a:ext cx="1206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38"/>
          <p:cNvSpPr/>
          <p:nvPr/>
        </p:nvSpPr>
        <p:spPr>
          <a:xfrm>
            <a:off x="6378875" y="4090127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38"/>
          <p:cNvSpPr/>
          <p:nvPr/>
        </p:nvSpPr>
        <p:spPr>
          <a:xfrm>
            <a:off x="5867650" y="4090127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4" name="Google Shape;364;p38"/>
          <p:cNvCxnSpPr>
            <a:stCxn id="359" idx="3"/>
            <a:endCxn id="363" idx="0"/>
          </p:cNvCxnSpPr>
          <p:nvPr/>
        </p:nvCxnSpPr>
        <p:spPr>
          <a:xfrm flipH="1">
            <a:off x="6085223" y="3762377"/>
            <a:ext cx="828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38"/>
          <p:cNvSpPr/>
          <p:nvPr/>
        </p:nvSpPr>
        <p:spPr>
          <a:xfrm>
            <a:off x="7453725" y="3429425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6" name="Google Shape;366;p38"/>
          <p:cNvCxnSpPr>
            <a:stCxn id="365" idx="0"/>
            <a:endCxn id="367" idx="3"/>
          </p:cNvCxnSpPr>
          <p:nvPr/>
        </p:nvCxnSpPr>
        <p:spPr>
          <a:xfrm flipH="1" rot="10800000">
            <a:off x="7671375" y="31810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38"/>
          <p:cNvSpPr/>
          <p:nvPr/>
        </p:nvSpPr>
        <p:spPr>
          <a:xfrm>
            <a:off x="8003325" y="2809500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38"/>
          <p:cNvSpPr txBox="1"/>
          <p:nvPr/>
        </p:nvSpPr>
        <p:spPr>
          <a:xfrm>
            <a:off x="2850298" y="4577001"/>
            <a:ext cx="1575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Incomplete</a:t>
            </a:r>
            <a:endParaRPr/>
          </a:p>
        </p:txBody>
      </p:sp>
      <p:sp>
        <p:nvSpPr>
          <p:cNvPr id="369" name="Google Shape;369;p38"/>
          <p:cNvSpPr txBox="1"/>
          <p:nvPr/>
        </p:nvSpPr>
        <p:spPr>
          <a:xfrm>
            <a:off x="4707900" y="4592925"/>
            <a:ext cx="21849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Lacks min-heap property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Heaps?</a:t>
            </a:r>
            <a:endParaRPr/>
          </a:p>
        </p:txBody>
      </p:sp>
      <p:sp>
        <p:nvSpPr>
          <p:cNvPr id="375" name="Google Shape;375;p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Heaps lend themselves very naturally to implementation of a priority queue.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Hopefully easy question: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would you support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getSmallest()</a:t>
            </a:r>
            <a:r>
              <a:rPr lang="en"/>
              <a:t>?</a:t>
            </a:r>
            <a:endParaRPr/>
          </a:p>
        </p:txBody>
      </p:sp>
      <p:grpSp>
        <p:nvGrpSpPr>
          <p:cNvPr id="376" name="Google Shape;376;p39"/>
          <p:cNvGrpSpPr/>
          <p:nvPr/>
        </p:nvGrpSpPr>
        <p:grpSpPr>
          <a:xfrm>
            <a:off x="2783600" y="3184614"/>
            <a:ext cx="1714775" cy="1767500"/>
            <a:chOff x="2783600" y="3184614"/>
            <a:chExt cx="1714775" cy="1767500"/>
          </a:xfrm>
        </p:grpSpPr>
        <p:sp>
          <p:nvSpPr>
            <p:cNvPr id="377" name="Google Shape;377;p39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78" name="Google Shape;378;p39"/>
            <p:cNvCxnSpPr>
              <a:stCxn id="379" idx="0"/>
              <a:endCxn id="377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39"/>
            <p:cNvCxnSpPr>
              <a:stCxn id="377" idx="0"/>
              <a:endCxn id="381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9" name="Google Shape;379;p39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83" name="Google Shape;383;p39"/>
            <p:cNvCxnSpPr>
              <a:stCxn id="377" idx="3"/>
              <a:endCxn id="382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4" name="Google Shape;384;p39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85" name="Google Shape;385;p39"/>
            <p:cNvCxnSpPr>
              <a:stCxn id="384" idx="0"/>
              <a:endCxn id="381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6" name="Google Shape;386;p39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87" name="Google Shape;387;p39"/>
            <p:cNvCxnSpPr>
              <a:stCxn id="384" idx="3"/>
              <a:endCxn id="386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21, CS61B, </a:t>
            </a:r>
            <a:r>
              <a:rPr lang="en"/>
              <a:t>Spring 2024</a:t>
            </a:r>
            <a:endParaRPr/>
          </a:p>
        </p:txBody>
      </p:sp>
      <p:sp>
        <p:nvSpPr>
          <p:cNvPr id="393" name="Google Shape;393;p4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Introduction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Introducing the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a PQ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Implementations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Heaps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</a:t>
            </a:r>
            <a:r>
              <a:rPr lang="en"/>
              <a:t>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Heap Add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Delete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Tree Representations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Recursive Representation (1)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Array Representations (2, 3, 3b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Summary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Structures Summary</a:t>
            </a:r>
            <a:endParaRPr/>
          </a:p>
        </p:txBody>
      </p:sp>
      <p:sp>
        <p:nvSpPr>
          <p:cNvPr id="394" name="Google Shape;394;p4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Add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Add to a Heap?</a:t>
            </a:r>
            <a:endParaRPr/>
          </a:p>
        </p:txBody>
      </p:sp>
      <p:sp>
        <p:nvSpPr>
          <p:cNvPr id="400" name="Google Shape;400;p4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Come up with an algorithm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add(x)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would we insert 3?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must be logarithmic.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41"/>
          <p:cNvGrpSpPr/>
          <p:nvPr/>
        </p:nvGrpSpPr>
        <p:grpSpPr>
          <a:xfrm>
            <a:off x="1954587" y="2104348"/>
            <a:ext cx="5234850" cy="2802877"/>
            <a:chOff x="1954587" y="2104348"/>
            <a:chExt cx="5234850" cy="2802877"/>
          </a:xfrm>
        </p:grpSpPr>
        <p:sp>
          <p:nvSpPr>
            <p:cNvPr id="402" name="Google Shape;402;p41"/>
            <p:cNvSpPr/>
            <p:nvPr/>
          </p:nvSpPr>
          <p:spPr>
            <a:xfrm>
              <a:off x="3110337" y="2952873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03" name="Google Shape;403;p41"/>
            <p:cNvCxnSpPr>
              <a:stCxn id="404" idx="0"/>
              <a:endCxn id="402" idx="5"/>
            </p:cNvCxnSpPr>
            <p:nvPr/>
          </p:nvCxnSpPr>
          <p:spPr>
            <a:xfrm rot="10800000">
              <a:off x="3482037" y="3324348"/>
              <a:ext cx="5664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41"/>
            <p:cNvCxnSpPr>
              <a:stCxn id="402" idx="0"/>
              <a:endCxn id="406" idx="3"/>
            </p:cNvCxnSpPr>
            <p:nvPr/>
          </p:nvCxnSpPr>
          <p:spPr>
            <a:xfrm flipH="1" rot="10800000">
              <a:off x="3327987" y="2475873"/>
              <a:ext cx="1356300" cy="477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4" name="Google Shape;404;p41"/>
            <p:cNvSpPr/>
            <p:nvPr/>
          </p:nvSpPr>
          <p:spPr>
            <a:xfrm>
              <a:off x="3830787" y="3665148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4620495" y="2104348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2389887" y="3665148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08" name="Google Shape;408;p41"/>
            <p:cNvCxnSpPr>
              <a:stCxn id="402" idx="3"/>
              <a:endCxn id="407" idx="0"/>
            </p:cNvCxnSpPr>
            <p:nvPr/>
          </p:nvCxnSpPr>
          <p:spPr>
            <a:xfrm flipH="1">
              <a:off x="2607686" y="3324425"/>
              <a:ext cx="5664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9" name="Google Shape;409;p41"/>
            <p:cNvSpPr/>
            <p:nvPr/>
          </p:nvSpPr>
          <p:spPr>
            <a:xfrm>
              <a:off x="6186087" y="2952873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0" name="Google Shape;410;p41"/>
            <p:cNvCxnSpPr>
              <a:stCxn id="409" idx="0"/>
              <a:endCxn id="406" idx="5"/>
            </p:cNvCxnSpPr>
            <p:nvPr/>
          </p:nvCxnSpPr>
          <p:spPr>
            <a:xfrm rot="10800000">
              <a:off x="4991937" y="2475873"/>
              <a:ext cx="1411800" cy="477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41"/>
            <p:cNvCxnSpPr>
              <a:stCxn id="412" idx="0"/>
              <a:endCxn id="409" idx="5"/>
            </p:cNvCxnSpPr>
            <p:nvPr/>
          </p:nvCxnSpPr>
          <p:spPr>
            <a:xfrm rot="10800000">
              <a:off x="6557787" y="3324575"/>
              <a:ext cx="4140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2" name="Google Shape;412;p41"/>
            <p:cNvSpPr/>
            <p:nvPr/>
          </p:nvSpPr>
          <p:spPr>
            <a:xfrm>
              <a:off x="6754137" y="3652175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5618037" y="3652175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4" name="Google Shape;414;p41"/>
            <p:cNvCxnSpPr>
              <a:stCxn id="409" idx="3"/>
              <a:endCxn id="413" idx="0"/>
            </p:cNvCxnSpPr>
            <p:nvPr/>
          </p:nvCxnSpPr>
          <p:spPr>
            <a:xfrm flipH="1">
              <a:off x="5835836" y="3324425"/>
              <a:ext cx="4140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5" name="Google Shape;415;p41"/>
            <p:cNvSpPr/>
            <p:nvPr/>
          </p:nvSpPr>
          <p:spPr>
            <a:xfrm>
              <a:off x="1954587" y="4471925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6" name="Google Shape;416;p41"/>
            <p:cNvCxnSpPr>
              <a:stCxn id="407" idx="3"/>
              <a:endCxn id="415" idx="0"/>
            </p:cNvCxnSpPr>
            <p:nvPr/>
          </p:nvCxnSpPr>
          <p:spPr>
            <a:xfrm flipH="1">
              <a:off x="2172236" y="4036700"/>
              <a:ext cx="281400" cy="43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7" name="Google Shape;417;p41"/>
            <p:cNvSpPr/>
            <p:nvPr/>
          </p:nvSpPr>
          <p:spPr>
            <a:xfrm>
              <a:off x="2741937" y="4471925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8" name="Google Shape;418;p41"/>
            <p:cNvCxnSpPr>
              <a:stCxn id="407" idx="5"/>
              <a:endCxn id="417" idx="0"/>
            </p:cNvCxnSpPr>
            <p:nvPr/>
          </p:nvCxnSpPr>
          <p:spPr>
            <a:xfrm>
              <a:off x="2761439" y="4036700"/>
              <a:ext cx="198000" cy="43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9" name="Google Shape;419;p41"/>
            <p:cNvSpPr/>
            <p:nvPr/>
          </p:nvSpPr>
          <p:spPr>
            <a:xfrm>
              <a:off x="3408838" y="4471925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0" name="Google Shape;420;p41"/>
            <p:cNvCxnSpPr>
              <a:stCxn id="404" idx="3"/>
              <a:endCxn id="419" idx="0"/>
            </p:cNvCxnSpPr>
            <p:nvPr/>
          </p:nvCxnSpPr>
          <p:spPr>
            <a:xfrm flipH="1">
              <a:off x="3626636" y="4036700"/>
              <a:ext cx="267900" cy="43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1" name="Google Shape;421;p41"/>
            <p:cNvSpPr/>
            <p:nvPr/>
          </p:nvSpPr>
          <p:spPr>
            <a:xfrm>
              <a:off x="4213472" y="4471925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2" name="Google Shape;422;p41"/>
            <p:cNvCxnSpPr>
              <a:stCxn id="404" idx="5"/>
              <a:endCxn id="421" idx="0"/>
            </p:cNvCxnSpPr>
            <p:nvPr/>
          </p:nvCxnSpPr>
          <p:spPr>
            <a:xfrm>
              <a:off x="4202339" y="4036700"/>
              <a:ext cx="228900" cy="43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41"/>
            <p:cNvSpPr/>
            <p:nvPr/>
          </p:nvSpPr>
          <p:spPr>
            <a:xfrm>
              <a:off x="5182747" y="4471925"/>
              <a:ext cx="435300" cy="435300"/>
            </a:xfrm>
            <a:prstGeom prst="ellipse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4" name="Google Shape;424;p41"/>
            <p:cNvCxnSpPr>
              <a:stCxn id="413" idx="3"/>
              <a:endCxn id="423" idx="0"/>
            </p:cNvCxnSpPr>
            <p:nvPr/>
          </p:nvCxnSpPr>
          <p:spPr>
            <a:xfrm flipH="1">
              <a:off x="5400386" y="4023727"/>
              <a:ext cx="281400" cy="44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Add Demo</a:t>
            </a:r>
            <a:endParaRPr/>
          </a:p>
        </p:txBody>
      </p:sp>
      <p:sp>
        <p:nvSpPr>
          <p:cNvPr id="430" name="Google Shape;430;p42"/>
          <p:cNvSpPr/>
          <p:nvPr/>
        </p:nvSpPr>
        <p:spPr>
          <a:xfrm>
            <a:off x="281992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1" name="Google Shape;431;p42"/>
          <p:cNvCxnSpPr>
            <a:stCxn id="432" idx="0"/>
            <a:endCxn id="430" idx="5"/>
          </p:cNvCxnSpPr>
          <p:nvPr/>
        </p:nvCxnSpPr>
        <p:spPr>
          <a:xfrm rot="10800000">
            <a:off x="31916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42"/>
          <p:cNvCxnSpPr>
            <a:stCxn id="430" idx="0"/>
            <a:endCxn id="434" idx="3"/>
          </p:cNvCxnSpPr>
          <p:nvPr/>
        </p:nvCxnSpPr>
        <p:spPr>
          <a:xfrm flipH="1" rot="10800000">
            <a:off x="30375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42"/>
          <p:cNvSpPr/>
          <p:nvPr/>
        </p:nvSpPr>
        <p:spPr>
          <a:xfrm>
            <a:off x="35403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42"/>
          <p:cNvSpPr/>
          <p:nvPr/>
        </p:nvSpPr>
        <p:spPr>
          <a:xfrm>
            <a:off x="4330083" y="813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42"/>
          <p:cNvSpPr/>
          <p:nvPr/>
        </p:nvSpPr>
        <p:spPr>
          <a:xfrm>
            <a:off x="20994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6" name="Google Shape;436;p42"/>
          <p:cNvCxnSpPr>
            <a:stCxn id="430" idx="3"/>
            <a:endCxn id="435" idx="0"/>
          </p:cNvCxnSpPr>
          <p:nvPr/>
        </p:nvCxnSpPr>
        <p:spPr>
          <a:xfrm flipH="1">
            <a:off x="23172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42"/>
          <p:cNvSpPr/>
          <p:nvPr/>
        </p:nvSpPr>
        <p:spPr>
          <a:xfrm>
            <a:off x="589567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8" name="Google Shape;438;p42"/>
          <p:cNvCxnSpPr>
            <a:stCxn id="437" idx="0"/>
            <a:endCxn id="434" idx="5"/>
          </p:cNvCxnSpPr>
          <p:nvPr/>
        </p:nvCxnSpPr>
        <p:spPr>
          <a:xfrm rot="10800000">
            <a:off x="47015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2"/>
          <p:cNvCxnSpPr>
            <a:stCxn id="440" idx="0"/>
            <a:endCxn id="437" idx="5"/>
          </p:cNvCxnSpPr>
          <p:nvPr/>
        </p:nvCxnSpPr>
        <p:spPr>
          <a:xfrm rot="10800000">
            <a:off x="62673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42"/>
          <p:cNvSpPr/>
          <p:nvPr/>
        </p:nvSpPr>
        <p:spPr>
          <a:xfrm>
            <a:off x="64637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42"/>
          <p:cNvSpPr/>
          <p:nvPr/>
        </p:nvSpPr>
        <p:spPr>
          <a:xfrm>
            <a:off x="53276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2" name="Google Shape;442;p42"/>
          <p:cNvCxnSpPr>
            <a:stCxn id="437" idx="3"/>
            <a:endCxn id="441" idx="0"/>
          </p:cNvCxnSpPr>
          <p:nvPr/>
        </p:nvCxnSpPr>
        <p:spPr>
          <a:xfrm flipH="1">
            <a:off x="55454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42"/>
          <p:cNvSpPr/>
          <p:nvPr/>
        </p:nvSpPr>
        <p:spPr>
          <a:xfrm>
            <a:off x="166417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4" name="Google Shape;444;p42"/>
          <p:cNvCxnSpPr>
            <a:stCxn id="435" idx="3"/>
            <a:endCxn id="443" idx="0"/>
          </p:cNvCxnSpPr>
          <p:nvPr/>
        </p:nvCxnSpPr>
        <p:spPr>
          <a:xfrm flipH="1">
            <a:off x="18818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42"/>
          <p:cNvSpPr/>
          <p:nvPr/>
        </p:nvSpPr>
        <p:spPr>
          <a:xfrm>
            <a:off x="245152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6" name="Google Shape;446;p42"/>
          <p:cNvCxnSpPr>
            <a:stCxn id="435" idx="5"/>
            <a:endCxn id="445" idx="0"/>
          </p:cNvCxnSpPr>
          <p:nvPr/>
        </p:nvCxnSpPr>
        <p:spPr>
          <a:xfrm>
            <a:off x="24710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42"/>
          <p:cNvSpPr/>
          <p:nvPr/>
        </p:nvSpPr>
        <p:spPr>
          <a:xfrm>
            <a:off x="3118426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8" name="Google Shape;448;p42"/>
          <p:cNvCxnSpPr>
            <a:stCxn id="432" idx="3"/>
            <a:endCxn id="447" idx="0"/>
          </p:cNvCxnSpPr>
          <p:nvPr/>
        </p:nvCxnSpPr>
        <p:spPr>
          <a:xfrm flipH="1">
            <a:off x="33362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42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3?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21, CS61B, </a:t>
            </a:r>
            <a:r>
              <a:rPr lang="en"/>
              <a:t>Spring 2024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Priority Queue Introduction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Introducing the Priority Queue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a PQ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Implementations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Delete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Tree Representations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Recursive Representation (1)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Array Representations (2, 3, 3b)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</a:t>
            </a:r>
            <a:r>
              <a:rPr lang="en"/>
              <a:t> Summary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Structures Summary</a:t>
            </a:r>
            <a:endParaRPr/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Priority Queue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Add Demo</a:t>
            </a:r>
            <a:endParaRPr/>
          </a:p>
        </p:txBody>
      </p:sp>
      <p:sp>
        <p:nvSpPr>
          <p:cNvPr id="455" name="Google Shape;455;p43"/>
          <p:cNvSpPr/>
          <p:nvPr/>
        </p:nvSpPr>
        <p:spPr>
          <a:xfrm>
            <a:off x="281992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56" name="Google Shape;456;p43"/>
          <p:cNvCxnSpPr>
            <a:stCxn id="457" idx="0"/>
            <a:endCxn id="455" idx="5"/>
          </p:cNvCxnSpPr>
          <p:nvPr/>
        </p:nvCxnSpPr>
        <p:spPr>
          <a:xfrm rot="10800000">
            <a:off x="31916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43"/>
          <p:cNvCxnSpPr>
            <a:stCxn id="455" idx="0"/>
            <a:endCxn id="459" idx="3"/>
          </p:cNvCxnSpPr>
          <p:nvPr/>
        </p:nvCxnSpPr>
        <p:spPr>
          <a:xfrm flipH="1" rot="10800000">
            <a:off x="30375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43"/>
          <p:cNvSpPr/>
          <p:nvPr/>
        </p:nvSpPr>
        <p:spPr>
          <a:xfrm>
            <a:off x="35403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43"/>
          <p:cNvSpPr/>
          <p:nvPr/>
        </p:nvSpPr>
        <p:spPr>
          <a:xfrm>
            <a:off x="4330083" y="813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43"/>
          <p:cNvSpPr/>
          <p:nvPr/>
        </p:nvSpPr>
        <p:spPr>
          <a:xfrm>
            <a:off x="20994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1" name="Google Shape;461;p43"/>
          <p:cNvCxnSpPr>
            <a:stCxn id="455" idx="3"/>
            <a:endCxn id="460" idx="0"/>
          </p:cNvCxnSpPr>
          <p:nvPr/>
        </p:nvCxnSpPr>
        <p:spPr>
          <a:xfrm flipH="1">
            <a:off x="23172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43"/>
          <p:cNvSpPr/>
          <p:nvPr/>
        </p:nvSpPr>
        <p:spPr>
          <a:xfrm>
            <a:off x="589567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3" name="Google Shape;463;p43"/>
          <p:cNvCxnSpPr>
            <a:stCxn id="462" idx="0"/>
            <a:endCxn id="459" idx="5"/>
          </p:cNvCxnSpPr>
          <p:nvPr/>
        </p:nvCxnSpPr>
        <p:spPr>
          <a:xfrm rot="10800000">
            <a:off x="47015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43"/>
          <p:cNvCxnSpPr>
            <a:stCxn id="465" idx="0"/>
            <a:endCxn id="462" idx="5"/>
          </p:cNvCxnSpPr>
          <p:nvPr/>
        </p:nvCxnSpPr>
        <p:spPr>
          <a:xfrm rot="10800000">
            <a:off x="62673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43"/>
          <p:cNvSpPr/>
          <p:nvPr/>
        </p:nvSpPr>
        <p:spPr>
          <a:xfrm>
            <a:off x="64637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43"/>
          <p:cNvSpPr/>
          <p:nvPr/>
        </p:nvSpPr>
        <p:spPr>
          <a:xfrm>
            <a:off x="53276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7" name="Google Shape;467;p43"/>
          <p:cNvCxnSpPr>
            <a:stCxn id="462" idx="3"/>
            <a:endCxn id="466" idx="0"/>
          </p:cNvCxnSpPr>
          <p:nvPr/>
        </p:nvCxnSpPr>
        <p:spPr>
          <a:xfrm flipH="1">
            <a:off x="55454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43"/>
          <p:cNvSpPr/>
          <p:nvPr/>
        </p:nvSpPr>
        <p:spPr>
          <a:xfrm>
            <a:off x="166417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9" name="Google Shape;469;p43"/>
          <p:cNvCxnSpPr>
            <a:stCxn id="460" idx="3"/>
            <a:endCxn id="468" idx="0"/>
          </p:cNvCxnSpPr>
          <p:nvPr/>
        </p:nvCxnSpPr>
        <p:spPr>
          <a:xfrm flipH="1">
            <a:off x="18818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43"/>
          <p:cNvSpPr/>
          <p:nvPr/>
        </p:nvSpPr>
        <p:spPr>
          <a:xfrm>
            <a:off x="245152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1" name="Google Shape;471;p43"/>
          <p:cNvCxnSpPr>
            <a:stCxn id="460" idx="5"/>
            <a:endCxn id="470" idx="0"/>
          </p:cNvCxnSpPr>
          <p:nvPr/>
        </p:nvCxnSpPr>
        <p:spPr>
          <a:xfrm>
            <a:off x="24710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43"/>
          <p:cNvSpPr/>
          <p:nvPr/>
        </p:nvSpPr>
        <p:spPr>
          <a:xfrm>
            <a:off x="3118426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3" name="Google Shape;473;p43"/>
          <p:cNvCxnSpPr>
            <a:stCxn id="457" idx="3"/>
            <a:endCxn id="472" idx="0"/>
          </p:cNvCxnSpPr>
          <p:nvPr/>
        </p:nvCxnSpPr>
        <p:spPr>
          <a:xfrm flipH="1">
            <a:off x="33362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3"/>
          <p:cNvSpPr/>
          <p:nvPr/>
        </p:nvSpPr>
        <p:spPr>
          <a:xfrm>
            <a:off x="3923060" y="3181127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5" name="Google Shape;475;p43"/>
          <p:cNvCxnSpPr>
            <a:stCxn id="457" idx="5"/>
            <a:endCxn id="474" idx="0"/>
          </p:cNvCxnSpPr>
          <p:nvPr/>
        </p:nvCxnSpPr>
        <p:spPr>
          <a:xfrm>
            <a:off x="3911927" y="27459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43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3.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end of heap temporarily.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Add Demo</a:t>
            </a:r>
            <a:endParaRPr/>
          </a:p>
        </p:txBody>
      </p:sp>
      <p:sp>
        <p:nvSpPr>
          <p:cNvPr id="482" name="Google Shape;482;p44"/>
          <p:cNvSpPr/>
          <p:nvPr/>
        </p:nvSpPr>
        <p:spPr>
          <a:xfrm>
            <a:off x="281992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3" name="Google Shape;483;p44"/>
          <p:cNvCxnSpPr>
            <a:stCxn id="484" idx="0"/>
            <a:endCxn id="482" idx="5"/>
          </p:cNvCxnSpPr>
          <p:nvPr/>
        </p:nvCxnSpPr>
        <p:spPr>
          <a:xfrm rot="10800000">
            <a:off x="31916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44"/>
          <p:cNvCxnSpPr>
            <a:stCxn id="482" idx="0"/>
            <a:endCxn id="486" idx="3"/>
          </p:cNvCxnSpPr>
          <p:nvPr/>
        </p:nvCxnSpPr>
        <p:spPr>
          <a:xfrm flipH="1" rot="10800000">
            <a:off x="30375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44"/>
          <p:cNvSpPr/>
          <p:nvPr/>
        </p:nvSpPr>
        <p:spPr>
          <a:xfrm>
            <a:off x="35403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44"/>
          <p:cNvSpPr/>
          <p:nvPr/>
        </p:nvSpPr>
        <p:spPr>
          <a:xfrm>
            <a:off x="4330083" y="813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44"/>
          <p:cNvSpPr/>
          <p:nvPr/>
        </p:nvSpPr>
        <p:spPr>
          <a:xfrm>
            <a:off x="20994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8" name="Google Shape;488;p44"/>
          <p:cNvCxnSpPr>
            <a:stCxn id="482" idx="3"/>
            <a:endCxn id="487" idx="0"/>
          </p:cNvCxnSpPr>
          <p:nvPr/>
        </p:nvCxnSpPr>
        <p:spPr>
          <a:xfrm flipH="1">
            <a:off x="23172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44"/>
          <p:cNvSpPr/>
          <p:nvPr/>
        </p:nvSpPr>
        <p:spPr>
          <a:xfrm>
            <a:off x="589567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0" name="Google Shape;490;p44"/>
          <p:cNvCxnSpPr>
            <a:stCxn id="489" idx="0"/>
            <a:endCxn id="486" idx="5"/>
          </p:cNvCxnSpPr>
          <p:nvPr/>
        </p:nvCxnSpPr>
        <p:spPr>
          <a:xfrm rot="10800000">
            <a:off x="47015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44"/>
          <p:cNvCxnSpPr>
            <a:stCxn id="492" idx="0"/>
            <a:endCxn id="489" idx="5"/>
          </p:cNvCxnSpPr>
          <p:nvPr/>
        </p:nvCxnSpPr>
        <p:spPr>
          <a:xfrm rot="10800000">
            <a:off x="62673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44"/>
          <p:cNvSpPr/>
          <p:nvPr/>
        </p:nvSpPr>
        <p:spPr>
          <a:xfrm>
            <a:off x="64637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44"/>
          <p:cNvSpPr/>
          <p:nvPr/>
        </p:nvSpPr>
        <p:spPr>
          <a:xfrm>
            <a:off x="53276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4" name="Google Shape;494;p44"/>
          <p:cNvCxnSpPr>
            <a:stCxn id="489" idx="3"/>
            <a:endCxn id="493" idx="0"/>
          </p:cNvCxnSpPr>
          <p:nvPr/>
        </p:nvCxnSpPr>
        <p:spPr>
          <a:xfrm flipH="1">
            <a:off x="55454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44"/>
          <p:cNvSpPr/>
          <p:nvPr/>
        </p:nvSpPr>
        <p:spPr>
          <a:xfrm>
            <a:off x="166417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6" name="Google Shape;496;p44"/>
          <p:cNvCxnSpPr>
            <a:stCxn id="487" idx="3"/>
            <a:endCxn id="495" idx="0"/>
          </p:cNvCxnSpPr>
          <p:nvPr/>
        </p:nvCxnSpPr>
        <p:spPr>
          <a:xfrm flipH="1">
            <a:off x="18818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p44"/>
          <p:cNvSpPr/>
          <p:nvPr/>
        </p:nvSpPr>
        <p:spPr>
          <a:xfrm>
            <a:off x="245152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8" name="Google Shape;498;p44"/>
          <p:cNvCxnSpPr>
            <a:stCxn id="487" idx="5"/>
            <a:endCxn id="497" idx="0"/>
          </p:cNvCxnSpPr>
          <p:nvPr/>
        </p:nvCxnSpPr>
        <p:spPr>
          <a:xfrm>
            <a:off x="24710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44"/>
          <p:cNvSpPr/>
          <p:nvPr/>
        </p:nvSpPr>
        <p:spPr>
          <a:xfrm>
            <a:off x="3118426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0" name="Google Shape;500;p44"/>
          <p:cNvCxnSpPr>
            <a:stCxn id="484" idx="3"/>
            <a:endCxn id="499" idx="0"/>
          </p:cNvCxnSpPr>
          <p:nvPr/>
        </p:nvCxnSpPr>
        <p:spPr>
          <a:xfrm flipH="1">
            <a:off x="33362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44"/>
          <p:cNvSpPr/>
          <p:nvPr/>
        </p:nvSpPr>
        <p:spPr>
          <a:xfrm>
            <a:off x="3923060" y="3181127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2" name="Google Shape;502;p44"/>
          <p:cNvCxnSpPr>
            <a:stCxn id="484" idx="5"/>
            <a:endCxn id="501" idx="0"/>
          </p:cNvCxnSpPr>
          <p:nvPr/>
        </p:nvCxnSpPr>
        <p:spPr>
          <a:xfrm>
            <a:off x="3911927" y="27459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44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3.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end of heap temporarily.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Swim up the hierarchy to your rightful place...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Add Demo</a:t>
            </a:r>
            <a:endParaRPr/>
          </a:p>
        </p:txBody>
      </p:sp>
      <p:sp>
        <p:nvSpPr>
          <p:cNvPr id="509" name="Google Shape;509;p45"/>
          <p:cNvSpPr/>
          <p:nvPr/>
        </p:nvSpPr>
        <p:spPr>
          <a:xfrm>
            <a:off x="281992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0" name="Google Shape;510;p45"/>
          <p:cNvCxnSpPr>
            <a:stCxn id="511" idx="0"/>
            <a:endCxn id="509" idx="5"/>
          </p:cNvCxnSpPr>
          <p:nvPr/>
        </p:nvCxnSpPr>
        <p:spPr>
          <a:xfrm rot="10800000">
            <a:off x="31916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5"/>
          <p:cNvCxnSpPr>
            <a:stCxn id="509" idx="0"/>
            <a:endCxn id="513" idx="3"/>
          </p:cNvCxnSpPr>
          <p:nvPr/>
        </p:nvCxnSpPr>
        <p:spPr>
          <a:xfrm flipH="1" rot="10800000">
            <a:off x="30375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45"/>
          <p:cNvSpPr/>
          <p:nvPr/>
        </p:nvSpPr>
        <p:spPr>
          <a:xfrm>
            <a:off x="3540375" y="2374350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3" name="Google Shape;513;p45"/>
          <p:cNvSpPr/>
          <p:nvPr/>
        </p:nvSpPr>
        <p:spPr>
          <a:xfrm>
            <a:off x="4330083" y="813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4" name="Google Shape;514;p45"/>
          <p:cNvSpPr/>
          <p:nvPr/>
        </p:nvSpPr>
        <p:spPr>
          <a:xfrm>
            <a:off x="20994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5" name="Google Shape;515;p45"/>
          <p:cNvCxnSpPr>
            <a:stCxn id="509" idx="3"/>
            <a:endCxn id="514" idx="0"/>
          </p:cNvCxnSpPr>
          <p:nvPr/>
        </p:nvCxnSpPr>
        <p:spPr>
          <a:xfrm flipH="1">
            <a:off x="23172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45"/>
          <p:cNvSpPr/>
          <p:nvPr/>
        </p:nvSpPr>
        <p:spPr>
          <a:xfrm>
            <a:off x="589567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7" name="Google Shape;517;p45"/>
          <p:cNvCxnSpPr>
            <a:stCxn id="516" idx="0"/>
            <a:endCxn id="513" idx="5"/>
          </p:cNvCxnSpPr>
          <p:nvPr/>
        </p:nvCxnSpPr>
        <p:spPr>
          <a:xfrm rot="10800000">
            <a:off x="47015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45"/>
          <p:cNvCxnSpPr>
            <a:stCxn id="519" idx="0"/>
            <a:endCxn id="516" idx="5"/>
          </p:cNvCxnSpPr>
          <p:nvPr/>
        </p:nvCxnSpPr>
        <p:spPr>
          <a:xfrm rot="10800000">
            <a:off x="62673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45"/>
          <p:cNvSpPr/>
          <p:nvPr/>
        </p:nvSpPr>
        <p:spPr>
          <a:xfrm>
            <a:off x="64637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0" name="Google Shape;520;p45"/>
          <p:cNvSpPr/>
          <p:nvPr/>
        </p:nvSpPr>
        <p:spPr>
          <a:xfrm>
            <a:off x="53276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1" name="Google Shape;521;p45"/>
          <p:cNvCxnSpPr>
            <a:stCxn id="516" idx="3"/>
            <a:endCxn id="520" idx="0"/>
          </p:cNvCxnSpPr>
          <p:nvPr/>
        </p:nvCxnSpPr>
        <p:spPr>
          <a:xfrm flipH="1">
            <a:off x="55454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45"/>
          <p:cNvSpPr/>
          <p:nvPr/>
        </p:nvSpPr>
        <p:spPr>
          <a:xfrm>
            <a:off x="166417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3" name="Google Shape;523;p45"/>
          <p:cNvCxnSpPr>
            <a:stCxn id="514" idx="3"/>
            <a:endCxn id="522" idx="0"/>
          </p:cNvCxnSpPr>
          <p:nvPr/>
        </p:nvCxnSpPr>
        <p:spPr>
          <a:xfrm flipH="1">
            <a:off x="18818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45"/>
          <p:cNvSpPr/>
          <p:nvPr/>
        </p:nvSpPr>
        <p:spPr>
          <a:xfrm>
            <a:off x="245152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5" name="Google Shape;525;p45"/>
          <p:cNvCxnSpPr>
            <a:stCxn id="514" idx="5"/>
            <a:endCxn id="524" idx="0"/>
          </p:cNvCxnSpPr>
          <p:nvPr/>
        </p:nvCxnSpPr>
        <p:spPr>
          <a:xfrm>
            <a:off x="24710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45"/>
          <p:cNvSpPr/>
          <p:nvPr/>
        </p:nvSpPr>
        <p:spPr>
          <a:xfrm>
            <a:off x="3118426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7" name="Google Shape;527;p45"/>
          <p:cNvCxnSpPr>
            <a:stCxn id="511" idx="3"/>
            <a:endCxn id="526" idx="0"/>
          </p:cNvCxnSpPr>
          <p:nvPr/>
        </p:nvCxnSpPr>
        <p:spPr>
          <a:xfrm flipH="1">
            <a:off x="33362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45"/>
          <p:cNvSpPr/>
          <p:nvPr/>
        </p:nvSpPr>
        <p:spPr>
          <a:xfrm>
            <a:off x="3923060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9" name="Google Shape;529;p45"/>
          <p:cNvCxnSpPr>
            <a:stCxn id="511" idx="5"/>
            <a:endCxn id="528" idx="0"/>
          </p:cNvCxnSpPr>
          <p:nvPr/>
        </p:nvCxnSpPr>
        <p:spPr>
          <a:xfrm>
            <a:off x="3911927" y="27459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45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3.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end of heap temporarily.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Swim up the hierarchy to your rightful place...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Add Demo</a:t>
            </a:r>
            <a:endParaRPr/>
          </a:p>
        </p:txBody>
      </p:sp>
      <p:sp>
        <p:nvSpPr>
          <p:cNvPr id="536" name="Google Shape;536;p46"/>
          <p:cNvSpPr/>
          <p:nvPr/>
        </p:nvSpPr>
        <p:spPr>
          <a:xfrm>
            <a:off x="2819925" y="1662075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7" name="Google Shape;537;p46"/>
          <p:cNvCxnSpPr>
            <a:stCxn id="538" idx="0"/>
            <a:endCxn id="536" idx="5"/>
          </p:cNvCxnSpPr>
          <p:nvPr/>
        </p:nvCxnSpPr>
        <p:spPr>
          <a:xfrm rot="10800000">
            <a:off x="31916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46"/>
          <p:cNvCxnSpPr>
            <a:stCxn id="536" idx="0"/>
            <a:endCxn id="540" idx="3"/>
          </p:cNvCxnSpPr>
          <p:nvPr/>
        </p:nvCxnSpPr>
        <p:spPr>
          <a:xfrm flipH="1" rot="10800000">
            <a:off x="30375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46"/>
          <p:cNvSpPr/>
          <p:nvPr/>
        </p:nvSpPr>
        <p:spPr>
          <a:xfrm>
            <a:off x="35403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46"/>
          <p:cNvSpPr/>
          <p:nvPr/>
        </p:nvSpPr>
        <p:spPr>
          <a:xfrm>
            <a:off x="4330083" y="813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46"/>
          <p:cNvSpPr/>
          <p:nvPr/>
        </p:nvSpPr>
        <p:spPr>
          <a:xfrm>
            <a:off x="20994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2" name="Google Shape;542;p46"/>
          <p:cNvCxnSpPr>
            <a:stCxn id="536" idx="3"/>
            <a:endCxn id="541" idx="0"/>
          </p:cNvCxnSpPr>
          <p:nvPr/>
        </p:nvCxnSpPr>
        <p:spPr>
          <a:xfrm flipH="1">
            <a:off x="23172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46"/>
          <p:cNvSpPr/>
          <p:nvPr/>
        </p:nvSpPr>
        <p:spPr>
          <a:xfrm>
            <a:off x="589567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4" name="Google Shape;544;p46"/>
          <p:cNvCxnSpPr>
            <a:stCxn id="543" idx="0"/>
            <a:endCxn id="540" idx="5"/>
          </p:cNvCxnSpPr>
          <p:nvPr/>
        </p:nvCxnSpPr>
        <p:spPr>
          <a:xfrm rot="10800000">
            <a:off x="47015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6"/>
          <p:cNvCxnSpPr>
            <a:stCxn id="546" idx="0"/>
            <a:endCxn id="543" idx="5"/>
          </p:cNvCxnSpPr>
          <p:nvPr/>
        </p:nvCxnSpPr>
        <p:spPr>
          <a:xfrm rot="10800000">
            <a:off x="62673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46"/>
          <p:cNvSpPr/>
          <p:nvPr/>
        </p:nvSpPr>
        <p:spPr>
          <a:xfrm>
            <a:off x="64637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46"/>
          <p:cNvSpPr/>
          <p:nvPr/>
        </p:nvSpPr>
        <p:spPr>
          <a:xfrm>
            <a:off x="53276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46"/>
          <p:cNvCxnSpPr>
            <a:stCxn id="543" idx="3"/>
            <a:endCxn id="547" idx="0"/>
          </p:cNvCxnSpPr>
          <p:nvPr/>
        </p:nvCxnSpPr>
        <p:spPr>
          <a:xfrm flipH="1">
            <a:off x="55454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46"/>
          <p:cNvSpPr/>
          <p:nvPr/>
        </p:nvSpPr>
        <p:spPr>
          <a:xfrm>
            <a:off x="166417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0" name="Google Shape;550;p46"/>
          <p:cNvCxnSpPr>
            <a:stCxn id="541" idx="3"/>
            <a:endCxn id="549" idx="0"/>
          </p:cNvCxnSpPr>
          <p:nvPr/>
        </p:nvCxnSpPr>
        <p:spPr>
          <a:xfrm flipH="1">
            <a:off x="18818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46"/>
          <p:cNvSpPr/>
          <p:nvPr/>
        </p:nvSpPr>
        <p:spPr>
          <a:xfrm>
            <a:off x="245152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2" name="Google Shape;552;p46"/>
          <p:cNvCxnSpPr>
            <a:stCxn id="541" idx="5"/>
            <a:endCxn id="551" idx="0"/>
          </p:cNvCxnSpPr>
          <p:nvPr/>
        </p:nvCxnSpPr>
        <p:spPr>
          <a:xfrm>
            <a:off x="24710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46"/>
          <p:cNvSpPr/>
          <p:nvPr/>
        </p:nvSpPr>
        <p:spPr>
          <a:xfrm>
            <a:off x="3118426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4" name="Google Shape;554;p46"/>
          <p:cNvCxnSpPr>
            <a:stCxn id="538" idx="3"/>
            <a:endCxn id="553" idx="0"/>
          </p:cNvCxnSpPr>
          <p:nvPr/>
        </p:nvCxnSpPr>
        <p:spPr>
          <a:xfrm flipH="1">
            <a:off x="33362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46"/>
          <p:cNvSpPr/>
          <p:nvPr/>
        </p:nvSpPr>
        <p:spPr>
          <a:xfrm>
            <a:off x="3923060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6" name="Google Shape;556;p46"/>
          <p:cNvCxnSpPr>
            <a:stCxn id="538" idx="5"/>
            <a:endCxn id="555" idx="0"/>
          </p:cNvCxnSpPr>
          <p:nvPr/>
        </p:nvCxnSpPr>
        <p:spPr>
          <a:xfrm>
            <a:off x="3911927" y="27459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46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3.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end of heap temporarily.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Swim up the hierarchy to your rightful place...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Add Demo</a:t>
            </a:r>
            <a:endParaRPr/>
          </a:p>
        </p:txBody>
      </p:sp>
      <p:sp>
        <p:nvSpPr>
          <p:cNvPr id="563" name="Google Shape;563;p47"/>
          <p:cNvSpPr/>
          <p:nvPr/>
        </p:nvSpPr>
        <p:spPr>
          <a:xfrm>
            <a:off x="281992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4" name="Google Shape;564;p47"/>
          <p:cNvCxnSpPr>
            <a:stCxn id="565" idx="0"/>
            <a:endCxn id="563" idx="5"/>
          </p:cNvCxnSpPr>
          <p:nvPr/>
        </p:nvCxnSpPr>
        <p:spPr>
          <a:xfrm rot="10800000">
            <a:off x="31916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47"/>
          <p:cNvCxnSpPr>
            <a:stCxn id="563" idx="0"/>
            <a:endCxn id="567" idx="3"/>
          </p:cNvCxnSpPr>
          <p:nvPr/>
        </p:nvCxnSpPr>
        <p:spPr>
          <a:xfrm flipH="1" rot="10800000">
            <a:off x="30375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47"/>
          <p:cNvSpPr/>
          <p:nvPr/>
        </p:nvSpPr>
        <p:spPr>
          <a:xfrm>
            <a:off x="35403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47"/>
          <p:cNvSpPr/>
          <p:nvPr/>
        </p:nvSpPr>
        <p:spPr>
          <a:xfrm>
            <a:off x="4330083" y="813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47"/>
          <p:cNvSpPr/>
          <p:nvPr/>
        </p:nvSpPr>
        <p:spPr>
          <a:xfrm>
            <a:off x="20994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9" name="Google Shape;569;p47"/>
          <p:cNvCxnSpPr>
            <a:stCxn id="563" idx="3"/>
            <a:endCxn id="568" idx="0"/>
          </p:cNvCxnSpPr>
          <p:nvPr/>
        </p:nvCxnSpPr>
        <p:spPr>
          <a:xfrm flipH="1">
            <a:off x="23172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47"/>
          <p:cNvSpPr/>
          <p:nvPr/>
        </p:nvSpPr>
        <p:spPr>
          <a:xfrm>
            <a:off x="589567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1" name="Google Shape;571;p47"/>
          <p:cNvCxnSpPr>
            <a:stCxn id="570" idx="0"/>
            <a:endCxn id="567" idx="5"/>
          </p:cNvCxnSpPr>
          <p:nvPr/>
        </p:nvCxnSpPr>
        <p:spPr>
          <a:xfrm rot="10800000">
            <a:off x="47015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7"/>
          <p:cNvCxnSpPr>
            <a:stCxn id="573" idx="0"/>
            <a:endCxn id="570" idx="5"/>
          </p:cNvCxnSpPr>
          <p:nvPr/>
        </p:nvCxnSpPr>
        <p:spPr>
          <a:xfrm rot="10800000">
            <a:off x="62673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47"/>
          <p:cNvSpPr/>
          <p:nvPr/>
        </p:nvSpPr>
        <p:spPr>
          <a:xfrm>
            <a:off x="64637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47"/>
          <p:cNvSpPr/>
          <p:nvPr/>
        </p:nvSpPr>
        <p:spPr>
          <a:xfrm>
            <a:off x="53276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5" name="Google Shape;575;p47"/>
          <p:cNvCxnSpPr>
            <a:stCxn id="570" idx="3"/>
            <a:endCxn id="574" idx="0"/>
          </p:cNvCxnSpPr>
          <p:nvPr/>
        </p:nvCxnSpPr>
        <p:spPr>
          <a:xfrm flipH="1">
            <a:off x="55454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47"/>
          <p:cNvSpPr/>
          <p:nvPr/>
        </p:nvSpPr>
        <p:spPr>
          <a:xfrm>
            <a:off x="166417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7" name="Google Shape;577;p47"/>
          <p:cNvCxnSpPr>
            <a:stCxn id="568" idx="3"/>
            <a:endCxn id="576" idx="0"/>
          </p:cNvCxnSpPr>
          <p:nvPr/>
        </p:nvCxnSpPr>
        <p:spPr>
          <a:xfrm flipH="1">
            <a:off x="18818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p47"/>
          <p:cNvSpPr/>
          <p:nvPr/>
        </p:nvSpPr>
        <p:spPr>
          <a:xfrm>
            <a:off x="245152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9" name="Google Shape;579;p47"/>
          <p:cNvCxnSpPr>
            <a:stCxn id="568" idx="5"/>
            <a:endCxn id="578" idx="0"/>
          </p:cNvCxnSpPr>
          <p:nvPr/>
        </p:nvCxnSpPr>
        <p:spPr>
          <a:xfrm>
            <a:off x="24710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Google Shape;580;p47"/>
          <p:cNvSpPr/>
          <p:nvPr/>
        </p:nvSpPr>
        <p:spPr>
          <a:xfrm>
            <a:off x="3118426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1" name="Google Shape;581;p47"/>
          <p:cNvCxnSpPr>
            <a:stCxn id="565" idx="3"/>
            <a:endCxn id="580" idx="0"/>
          </p:cNvCxnSpPr>
          <p:nvPr/>
        </p:nvCxnSpPr>
        <p:spPr>
          <a:xfrm flipH="1">
            <a:off x="33362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47"/>
          <p:cNvSpPr/>
          <p:nvPr/>
        </p:nvSpPr>
        <p:spPr>
          <a:xfrm>
            <a:off x="3923060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3" name="Google Shape;583;p47"/>
          <p:cNvCxnSpPr>
            <a:stCxn id="565" idx="5"/>
            <a:endCxn id="582" idx="0"/>
          </p:cNvCxnSpPr>
          <p:nvPr/>
        </p:nvCxnSpPr>
        <p:spPr>
          <a:xfrm>
            <a:off x="3911927" y="27459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47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3.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end of heap temporarily.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Swim up the hierarchy to your rightful place.</a:t>
            </a:r>
            <a:endParaRPr/>
          </a:p>
        </p:txBody>
      </p:sp>
      <p:sp>
        <p:nvSpPr>
          <p:cNvPr id="585" name="Google Shape;585;p47"/>
          <p:cNvSpPr/>
          <p:nvPr/>
        </p:nvSpPr>
        <p:spPr>
          <a:xfrm>
            <a:off x="1805625" y="822100"/>
            <a:ext cx="1067700" cy="554100"/>
          </a:xfrm>
          <a:prstGeom prst="wedgeRoundRectCallout">
            <a:avLst>
              <a:gd fmla="val 34647" name="adj1"/>
              <a:gd fmla="val 9674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my true place.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Add Demo</a:t>
            </a:r>
            <a:endParaRPr/>
          </a:p>
        </p:txBody>
      </p:sp>
      <p:sp>
        <p:nvSpPr>
          <p:cNvPr id="591" name="Google Shape;591;p48"/>
          <p:cNvSpPr/>
          <p:nvPr/>
        </p:nvSpPr>
        <p:spPr>
          <a:xfrm>
            <a:off x="281992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2" name="Google Shape;592;p48"/>
          <p:cNvCxnSpPr>
            <a:stCxn id="593" idx="0"/>
            <a:endCxn id="591" idx="5"/>
          </p:cNvCxnSpPr>
          <p:nvPr/>
        </p:nvCxnSpPr>
        <p:spPr>
          <a:xfrm rot="10800000">
            <a:off x="31916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48"/>
          <p:cNvCxnSpPr>
            <a:stCxn id="591" idx="0"/>
            <a:endCxn id="595" idx="3"/>
          </p:cNvCxnSpPr>
          <p:nvPr/>
        </p:nvCxnSpPr>
        <p:spPr>
          <a:xfrm flipH="1" rot="10800000">
            <a:off x="30375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48"/>
          <p:cNvSpPr/>
          <p:nvPr/>
        </p:nvSpPr>
        <p:spPr>
          <a:xfrm>
            <a:off x="35403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5" name="Google Shape;595;p48"/>
          <p:cNvSpPr/>
          <p:nvPr/>
        </p:nvSpPr>
        <p:spPr>
          <a:xfrm>
            <a:off x="4330083" y="813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48"/>
          <p:cNvSpPr/>
          <p:nvPr/>
        </p:nvSpPr>
        <p:spPr>
          <a:xfrm>
            <a:off x="20994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7" name="Google Shape;597;p48"/>
          <p:cNvCxnSpPr>
            <a:stCxn id="591" idx="3"/>
            <a:endCxn id="596" idx="0"/>
          </p:cNvCxnSpPr>
          <p:nvPr/>
        </p:nvCxnSpPr>
        <p:spPr>
          <a:xfrm flipH="1">
            <a:off x="23172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48"/>
          <p:cNvSpPr/>
          <p:nvPr/>
        </p:nvSpPr>
        <p:spPr>
          <a:xfrm>
            <a:off x="589567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9" name="Google Shape;599;p48"/>
          <p:cNvCxnSpPr>
            <a:stCxn id="598" idx="0"/>
            <a:endCxn id="595" idx="5"/>
          </p:cNvCxnSpPr>
          <p:nvPr/>
        </p:nvCxnSpPr>
        <p:spPr>
          <a:xfrm rot="10800000">
            <a:off x="47015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48"/>
          <p:cNvCxnSpPr>
            <a:stCxn id="601" idx="0"/>
            <a:endCxn id="598" idx="5"/>
          </p:cNvCxnSpPr>
          <p:nvPr/>
        </p:nvCxnSpPr>
        <p:spPr>
          <a:xfrm rot="10800000">
            <a:off x="62673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48"/>
          <p:cNvSpPr/>
          <p:nvPr/>
        </p:nvSpPr>
        <p:spPr>
          <a:xfrm>
            <a:off x="64637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2" name="Google Shape;602;p48"/>
          <p:cNvSpPr/>
          <p:nvPr/>
        </p:nvSpPr>
        <p:spPr>
          <a:xfrm>
            <a:off x="53276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3" name="Google Shape;603;p48"/>
          <p:cNvCxnSpPr>
            <a:stCxn id="598" idx="3"/>
            <a:endCxn id="602" idx="0"/>
          </p:cNvCxnSpPr>
          <p:nvPr/>
        </p:nvCxnSpPr>
        <p:spPr>
          <a:xfrm flipH="1">
            <a:off x="55454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48"/>
          <p:cNvSpPr/>
          <p:nvPr/>
        </p:nvSpPr>
        <p:spPr>
          <a:xfrm>
            <a:off x="166417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5" name="Google Shape;605;p48"/>
          <p:cNvCxnSpPr>
            <a:stCxn id="596" idx="3"/>
            <a:endCxn id="604" idx="0"/>
          </p:cNvCxnSpPr>
          <p:nvPr/>
        </p:nvCxnSpPr>
        <p:spPr>
          <a:xfrm flipH="1">
            <a:off x="18818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p48"/>
          <p:cNvSpPr/>
          <p:nvPr/>
        </p:nvSpPr>
        <p:spPr>
          <a:xfrm>
            <a:off x="245152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7" name="Google Shape;607;p48"/>
          <p:cNvCxnSpPr>
            <a:stCxn id="596" idx="5"/>
            <a:endCxn id="606" idx="0"/>
          </p:cNvCxnSpPr>
          <p:nvPr/>
        </p:nvCxnSpPr>
        <p:spPr>
          <a:xfrm>
            <a:off x="24710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48"/>
          <p:cNvSpPr/>
          <p:nvPr/>
        </p:nvSpPr>
        <p:spPr>
          <a:xfrm>
            <a:off x="3118426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9" name="Google Shape;609;p48"/>
          <p:cNvCxnSpPr>
            <a:stCxn id="593" idx="3"/>
            <a:endCxn id="608" idx="0"/>
          </p:cNvCxnSpPr>
          <p:nvPr/>
        </p:nvCxnSpPr>
        <p:spPr>
          <a:xfrm flipH="1">
            <a:off x="33362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0" name="Google Shape;610;p48"/>
          <p:cNvSpPr/>
          <p:nvPr/>
        </p:nvSpPr>
        <p:spPr>
          <a:xfrm>
            <a:off x="3923060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11" name="Google Shape;611;p48"/>
          <p:cNvCxnSpPr>
            <a:stCxn id="593" idx="5"/>
            <a:endCxn id="610" idx="0"/>
          </p:cNvCxnSpPr>
          <p:nvPr/>
        </p:nvCxnSpPr>
        <p:spPr>
          <a:xfrm>
            <a:off x="3911927" y="27459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48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5.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end of heap temporarily.</a:t>
            </a:r>
            <a:endParaRPr/>
          </a:p>
        </p:txBody>
      </p:sp>
      <p:sp>
        <p:nvSpPr>
          <p:cNvPr id="613" name="Google Shape;613;p48"/>
          <p:cNvSpPr/>
          <p:nvPr/>
        </p:nvSpPr>
        <p:spPr>
          <a:xfrm>
            <a:off x="4892335" y="3181127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14" name="Google Shape;614;p48"/>
          <p:cNvCxnSpPr>
            <a:stCxn id="602" idx="3"/>
            <a:endCxn id="613" idx="0"/>
          </p:cNvCxnSpPr>
          <p:nvPr/>
        </p:nvCxnSpPr>
        <p:spPr>
          <a:xfrm flipH="1">
            <a:off x="5109973" y="2732928"/>
            <a:ext cx="281400" cy="44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Add Demo</a:t>
            </a:r>
            <a:endParaRPr/>
          </a:p>
        </p:txBody>
      </p:sp>
      <p:sp>
        <p:nvSpPr>
          <p:cNvPr id="620" name="Google Shape;620;p49"/>
          <p:cNvSpPr/>
          <p:nvPr/>
        </p:nvSpPr>
        <p:spPr>
          <a:xfrm>
            <a:off x="281992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21" name="Google Shape;621;p49"/>
          <p:cNvCxnSpPr>
            <a:stCxn id="622" idx="0"/>
            <a:endCxn id="620" idx="5"/>
          </p:cNvCxnSpPr>
          <p:nvPr/>
        </p:nvCxnSpPr>
        <p:spPr>
          <a:xfrm rot="10800000">
            <a:off x="31916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49"/>
          <p:cNvCxnSpPr>
            <a:stCxn id="620" idx="0"/>
            <a:endCxn id="624" idx="3"/>
          </p:cNvCxnSpPr>
          <p:nvPr/>
        </p:nvCxnSpPr>
        <p:spPr>
          <a:xfrm flipH="1" rot="10800000">
            <a:off x="30375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49"/>
          <p:cNvSpPr/>
          <p:nvPr/>
        </p:nvSpPr>
        <p:spPr>
          <a:xfrm>
            <a:off x="35403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4" name="Google Shape;624;p49"/>
          <p:cNvSpPr/>
          <p:nvPr/>
        </p:nvSpPr>
        <p:spPr>
          <a:xfrm>
            <a:off x="4330083" y="813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5" name="Google Shape;625;p49"/>
          <p:cNvSpPr/>
          <p:nvPr/>
        </p:nvSpPr>
        <p:spPr>
          <a:xfrm>
            <a:off x="20994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26" name="Google Shape;626;p49"/>
          <p:cNvCxnSpPr>
            <a:stCxn id="620" idx="3"/>
            <a:endCxn id="625" idx="0"/>
          </p:cNvCxnSpPr>
          <p:nvPr/>
        </p:nvCxnSpPr>
        <p:spPr>
          <a:xfrm flipH="1">
            <a:off x="23172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49"/>
          <p:cNvSpPr/>
          <p:nvPr/>
        </p:nvSpPr>
        <p:spPr>
          <a:xfrm>
            <a:off x="589567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28" name="Google Shape;628;p49"/>
          <p:cNvCxnSpPr>
            <a:stCxn id="627" idx="0"/>
            <a:endCxn id="624" idx="5"/>
          </p:cNvCxnSpPr>
          <p:nvPr/>
        </p:nvCxnSpPr>
        <p:spPr>
          <a:xfrm rot="10800000">
            <a:off x="47015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9"/>
          <p:cNvCxnSpPr>
            <a:stCxn id="630" idx="0"/>
            <a:endCxn id="627" idx="5"/>
          </p:cNvCxnSpPr>
          <p:nvPr/>
        </p:nvCxnSpPr>
        <p:spPr>
          <a:xfrm rot="10800000">
            <a:off x="62673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49"/>
          <p:cNvSpPr/>
          <p:nvPr/>
        </p:nvSpPr>
        <p:spPr>
          <a:xfrm>
            <a:off x="64637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1" name="Google Shape;631;p49"/>
          <p:cNvSpPr/>
          <p:nvPr/>
        </p:nvSpPr>
        <p:spPr>
          <a:xfrm>
            <a:off x="53276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32" name="Google Shape;632;p49"/>
          <p:cNvCxnSpPr>
            <a:stCxn id="627" idx="3"/>
            <a:endCxn id="631" idx="0"/>
          </p:cNvCxnSpPr>
          <p:nvPr/>
        </p:nvCxnSpPr>
        <p:spPr>
          <a:xfrm flipH="1">
            <a:off x="55454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49"/>
          <p:cNvSpPr/>
          <p:nvPr/>
        </p:nvSpPr>
        <p:spPr>
          <a:xfrm>
            <a:off x="166417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34" name="Google Shape;634;p49"/>
          <p:cNvCxnSpPr>
            <a:stCxn id="625" idx="3"/>
            <a:endCxn id="633" idx="0"/>
          </p:cNvCxnSpPr>
          <p:nvPr/>
        </p:nvCxnSpPr>
        <p:spPr>
          <a:xfrm flipH="1">
            <a:off x="18818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49"/>
          <p:cNvSpPr/>
          <p:nvPr/>
        </p:nvSpPr>
        <p:spPr>
          <a:xfrm>
            <a:off x="245152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36" name="Google Shape;636;p49"/>
          <p:cNvCxnSpPr>
            <a:stCxn id="625" idx="5"/>
            <a:endCxn id="635" idx="0"/>
          </p:cNvCxnSpPr>
          <p:nvPr/>
        </p:nvCxnSpPr>
        <p:spPr>
          <a:xfrm>
            <a:off x="24710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49"/>
          <p:cNvSpPr/>
          <p:nvPr/>
        </p:nvSpPr>
        <p:spPr>
          <a:xfrm>
            <a:off x="3118426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38" name="Google Shape;638;p49"/>
          <p:cNvCxnSpPr>
            <a:stCxn id="622" idx="3"/>
            <a:endCxn id="637" idx="0"/>
          </p:cNvCxnSpPr>
          <p:nvPr/>
        </p:nvCxnSpPr>
        <p:spPr>
          <a:xfrm flipH="1">
            <a:off x="33362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49"/>
          <p:cNvSpPr/>
          <p:nvPr/>
        </p:nvSpPr>
        <p:spPr>
          <a:xfrm>
            <a:off x="3923060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40" name="Google Shape;640;p49"/>
          <p:cNvCxnSpPr>
            <a:stCxn id="622" idx="5"/>
            <a:endCxn id="639" idx="0"/>
          </p:cNvCxnSpPr>
          <p:nvPr/>
        </p:nvCxnSpPr>
        <p:spPr>
          <a:xfrm>
            <a:off x="3911927" y="27459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1" name="Google Shape;641;p49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5.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end of heap temporarily.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Swim up the hierarchy to your rightful place...</a:t>
            </a:r>
            <a:endParaRPr/>
          </a:p>
        </p:txBody>
      </p:sp>
      <p:sp>
        <p:nvSpPr>
          <p:cNvPr id="642" name="Google Shape;642;p49"/>
          <p:cNvSpPr/>
          <p:nvPr/>
        </p:nvSpPr>
        <p:spPr>
          <a:xfrm>
            <a:off x="4892335" y="3181127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43" name="Google Shape;643;p49"/>
          <p:cNvCxnSpPr>
            <a:stCxn id="631" idx="3"/>
            <a:endCxn id="642" idx="0"/>
          </p:cNvCxnSpPr>
          <p:nvPr/>
        </p:nvCxnSpPr>
        <p:spPr>
          <a:xfrm flipH="1">
            <a:off x="5109973" y="2732928"/>
            <a:ext cx="281400" cy="44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Add Demo</a:t>
            </a:r>
            <a:endParaRPr/>
          </a:p>
        </p:txBody>
      </p:sp>
      <p:sp>
        <p:nvSpPr>
          <p:cNvPr id="649" name="Google Shape;649;p50"/>
          <p:cNvSpPr/>
          <p:nvPr/>
        </p:nvSpPr>
        <p:spPr>
          <a:xfrm>
            <a:off x="281992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50" name="Google Shape;650;p50"/>
          <p:cNvCxnSpPr>
            <a:stCxn id="651" idx="0"/>
            <a:endCxn id="649" idx="5"/>
          </p:cNvCxnSpPr>
          <p:nvPr/>
        </p:nvCxnSpPr>
        <p:spPr>
          <a:xfrm rot="10800000">
            <a:off x="31916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50"/>
          <p:cNvCxnSpPr>
            <a:stCxn id="649" idx="0"/>
            <a:endCxn id="653" idx="3"/>
          </p:cNvCxnSpPr>
          <p:nvPr/>
        </p:nvCxnSpPr>
        <p:spPr>
          <a:xfrm flipH="1" rot="10800000">
            <a:off x="30375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Google Shape;651;p50"/>
          <p:cNvSpPr/>
          <p:nvPr/>
        </p:nvSpPr>
        <p:spPr>
          <a:xfrm>
            <a:off x="35403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3" name="Google Shape;653;p50"/>
          <p:cNvSpPr/>
          <p:nvPr/>
        </p:nvSpPr>
        <p:spPr>
          <a:xfrm>
            <a:off x="4330083" y="813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4" name="Google Shape;654;p50"/>
          <p:cNvSpPr/>
          <p:nvPr/>
        </p:nvSpPr>
        <p:spPr>
          <a:xfrm>
            <a:off x="20994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55" name="Google Shape;655;p50"/>
          <p:cNvCxnSpPr>
            <a:stCxn id="649" idx="3"/>
            <a:endCxn id="654" idx="0"/>
          </p:cNvCxnSpPr>
          <p:nvPr/>
        </p:nvCxnSpPr>
        <p:spPr>
          <a:xfrm flipH="1">
            <a:off x="23172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6" name="Google Shape;656;p50"/>
          <p:cNvSpPr/>
          <p:nvPr/>
        </p:nvSpPr>
        <p:spPr>
          <a:xfrm>
            <a:off x="589567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57" name="Google Shape;657;p50"/>
          <p:cNvCxnSpPr>
            <a:stCxn id="656" idx="0"/>
            <a:endCxn id="653" idx="5"/>
          </p:cNvCxnSpPr>
          <p:nvPr/>
        </p:nvCxnSpPr>
        <p:spPr>
          <a:xfrm rot="10800000">
            <a:off x="47015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50"/>
          <p:cNvCxnSpPr>
            <a:stCxn id="659" idx="0"/>
            <a:endCxn id="656" idx="5"/>
          </p:cNvCxnSpPr>
          <p:nvPr/>
        </p:nvCxnSpPr>
        <p:spPr>
          <a:xfrm rot="10800000">
            <a:off x="62673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50"/>
          <p:cNvSpPr/>
          <p:nvPr/>
        </p:nvSpPr>
        <p:spPr>
          <a:xfrm>
            <a:off x="64637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0" name="Google Shape;660;p50"/>
          <p:cNvSpPr/>
          <p:nvPr/>
        </p:nvSpPr>
        <p:spPr>
          <a:xfrm>
            <a:off x="5327625" y="2361377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1" name="Google Shape;661;p50"/>
          <p:cNvCxnSpPr>
            <a:stCxn id="656" idx="3"/>
            <a:endCxn id="660" idx="0"/>
          </p:cNvCxnSpPr>
          <p:nvPr/>
        </p:nvCxnSpPr>
        <p:spPr>
          <a:xfrm flipH="1">
            <a:off x="55454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50"/>
          <p:cNvSpPr/>
          <p:nvPr/>
        </p:nvSpPr>
        <p:spPr>
          <a:xfrm>
            <a:off x="166417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3" name="Google Shape;663;p50"/>
          <p:cNvCxnSpPr>
            <a:stCxn id="654" idx="3"/>
            <a:endCxn id="662" idx="0"/>
          </p:cNvCxnSpPr>
          <p:nvPr/>
        </p:nvCxnSpPr>
        <p:spPr>
          <a:xfrm flipH="1">
            <a:off x="18818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4" name="Google Shape;664;p50"/>
          <p:cNvSpPr/>
          <p:nvPr/>
        </p:nvSpPr>
        <p:spPr>
          <a:xfrm>
            <a:off x="245152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5" name="Google Shape;665;p50"/>
          <p:cNvCxnSpPr>
            <a:stCxn id="654" idx="5"/>
            <a:endCxn id="664" idx="0"/>
          </p:cNvCxnSpPr>
          <p:nvPr/>
        </p:nvCxnSpPr>
        <p:spPr>
          <a:xfrm>
            <a:off x="24710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50"/>
          <p:cNvSpPr/>
          <p:nvPr/>
        </p:nvSpPr>
        <p:spPr>
          <a:xfrm>
            <a:off x="3118426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7" name="Google Shape;667;p50"/>
          <p:cNvCxnSpPr>
            <a:stCxn id="651" idx="3"/>
            <a:endCxn id="666" idx="0"/>
          </p:cNvCxnSpPr>
          <p:nvPr/>
        </p:nvCxnSpPr>
        <p:spPr>
          <a:xfrm flipH="1">
            <a:off x="33362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50"/>
          <p:cNvSpPr/>
          <p:nvPr/>
        </p:nvSpPr>
        <p:spPr>
          <a:xfrm>
            <a:off x="3923060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9" name="Google Shape;669;p50"/>
          <p:cNvCxnSpPr>
            <a:stCxn id="651" idx="5"/>
            <a:endCxn id="668" idx="0"/>
          </p:cNvCxnSpPr>
          <p:nvPr/>
        </p:nvCxnSpPr>
        <p:spPr>
          <a:xfrm>
            <a:off x="3911927" y="27459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50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5.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end of heap temporarily.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Swim up the hierarchy to your rightful place...</a:t>
            </a:r>
            <a:endParaRPr/>
          </a:p>
        </p:txBody>
      </p:sp>
      <p:sp>
        <p:nvSpPr>
          <p:cNvPr id="671" name="Google Shape;671;p50"/>
          <p:cNvSpPr/>
          <p:nvPr/>
        </p:nvSpPr>
        <p:spPr>
          <a:xfrm>
            <a:off x="489233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72" name="Google Shape;672;p50"/>
          <p:cNvCxnSpPr>
            <a:stCxn id="660" idx="3"/>
            <a:endCxn id="671" idx="0"/>
          </p:cNvCxnSpPr>
          <p:nvPr/>
        </p:nvCxnSpPr>
        <p:spPr>
          <a:xfrm flipH="1">
            <a:off x="5109973" y="2732928"/>
            <a:ext cx="281400" cy="44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Add Demo</a:t>
            </a:r>
            <a:endParaRPr/>
          </a:p>
        </p:txBody>
      </p:sp>
      <p:sp>
        <p:nvSpPr>
          <p:cNvPr id="678" name="Google Shape;678;p51"/>
          <p:cNvSpPr/>
          <p:nvPr/>
        </p:nvSpPr>
        <p:spPr>
          <a:xfrm>
            <a:off x="281992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79" name="Google Shape;679;p51"/>
          <p:cNvCxnSpPr>
            <a:stCxn id="680" idx="0"/>
            <a:endCxn id="678" idx="5"/>
          </p:cNvCxnSpPr>
          <p:nvPr/>
        </p:nvCxnSpPr>
        <p:spPr>
          <a:xfrm rot="10800000">
            <a:off x="31916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51"/>
          <p:cNvCxnSpPr>
            <a:stCxn id="678" idx="0"/>
            <a:endCxn id="682" idx="3"/>
          </p:cNvCxnSpPr>
          <p:nvPr/>
        </p:nvCxnSpPr>
        <p:spPr>
          <a:xfrm flipH="1" rot="10800000">
            <a:off x="30375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0" name="Google Shape;680;p51"/>
          <p:cNvSpPr/>
          <p:nvPr/>
        </p:nvSpPr>
        <p:spPr>
          <a:xfrm>
            <a:off x="35403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2" name="Google Shape;682;p51"/>
          <p:cNvSpPr/>
          <p:nvPr/>
        </p:nvSpPr>
        <p:spPr>
          <a:xfrm>
            <a:off x="4330083" y="813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3" name="Google Shape;683;p51"/>
          <p:cNvSpPr/>
          <p:nvPr/>
        </p:nvSpPr>
        <p:spPr>
          <a:xfrm>
            <a:off x="2099475" y="23743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84" name="Google Shape;684;p51"/>
          <p:cNvCxnSpPr>
            <a:stCxn id="678" idx="3"/>
            <a:endCxn id="683" idx="0"/>
          </p:cNvCxnSpPr>
          <p:nvPr/>
        </p:nvCxnSpPr>
        <p:spPr>
          <a:xfrm flipH="1">
            <a:off x="23172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Google Shape;685;p51"/>
          <p:cNvSpPr/>
          <p:nvPr/>
        </p:nvSpPr>
        <p:spPr>
          <a:xfrm>
            <a:off x="5895675" y="16620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86" name="Google Shape;686;p51"/>
          <p:cNvCxnSpPr>
            <a:stCxn id="685" idx="0"/>
            <a:endCxn id="682" idx="5"/>
          </p:cNvCxnSpPr>
          <p:nvPr/>
        </p:nvCxnSpPr>
        <p:spPr>
          <a:xfrm rot="10800000">
            <a:off x="47015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51"/>
          <p:cNvCxnSpPr>
            <a:stCxn id="688" idx="0"/>
            <a:endCxn id="685" idx="5"/>
          </p:cNvCxnSpPr>
          <p:nvPr/>
        </p:nvCxnSpPr>
        <p:spPr>
          <a:xfrm rot="10800000">
            <a:off x="62673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Google Shape;688;p51"/>
          <p:cNvSpPr/>
          <p:nvPr/>
        </p:nvSpPr>
        <p:spPr>
          <a:xfrm>
            <a:off x="64637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9" name="Google Shape;689;p51"/>
          <p:cNvSpPr/>
          <p:nvPr/>
        </p:nvSpPr>
        <p:spPr>
          <a:xfrm>
            <a:off x="5327625" y="23613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0" name="Google Shape;690;p51"/>
          <p:cNvCxnSpPr>
            <a:stCxn id="685" idx="3"/>
            <a:endCxn id="689" idx="0"/>
          </p:cNvCxnSpPr>
          <p:nvPr/>
        </p:nvCxnSpPr>
        <p:spPr>
          <a:xfrm flipH="1">
            <a:off x="55454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p51"/>
          <p:cNvSpPr/>
          <p:nvPr/>
        </p:nvSpPr>
        <p:spPr>
          <a:xfrm>
            <a:off x="166417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2" name="Google Shape;692;p51"/>
          <p:cNvCxnSpPr>
            <a:stCxn id="683" idx="3"/>
            <a:endCxn id="691" idx="0"/>
          </p:cNvCxnSpPr>
          <p:nvPr/>
        </p:nvCxnSpPr>
        <p:spPr>
          <a:xfrm flipH="1">
            <a:off x="18818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51"/>
          <p:cNvSpPr/>
          <p:nvPr/>
        </p:nvSpPr>
        <p:spPr>
          <a:xfrm>
            <a:off x="245152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4" name="Google Shape;694;p51"/>
          <p:cNvCxnSpPr>
            <a:stCxn id="683" idx="5"/>
            <a:endCxn id="693" idx="0"/>
          </p:cNvCxnSpPr>
          <p:nvPr/>
        </p:nvCxnSpPr>
        <p:spPr>
          <a:xfrm>
            <a:off x="24710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" name="Google Shape;695;p51"/>
          <p:cNvSpPr/>
          <p:nvPr/>
        </p:nvSpPr>
        <p:spPr>
          <a:xfrm>
            <a:off x="3118426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6" name="Google Shape;696;p51"/>
          <p:cNvCxnSpPr>
            <a:stCxn id="680" idx="3"/>
            <a:endCxn id="695" idx="0"/>
          </p:cNvCxnSpPr>
          <p:nvPr/>
        </p:nvCxnSpPr>
        <p:spPr>
          <a:xfrm flipH="1">
            <a:off x="33362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7" name="Google Shape;697;p51"/>
          <p:cNvSpPr/>
          <p:nvPr/>
        </p:nvSpPr>
        <p:spPr>
          <a:xfrm>
            <a:off x="3923060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8" name="Google Shape;698;p51"/>
          <p:cNvCxnSpPr>
            <a:stCxn id="680" idx="5"/>
            <a:endCxn id="697" idx="0"/>
          </p:cNvCxnSpPr>
          <p:nvPr/>
        </p:nvCxnSpPr>
        <p:spPr>
          <a:xfrm>
            <a:off x="3911927" y="27459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51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5.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end of heap temporarily.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Swim up the hierarchy to your rightful place.</a:t>
            </a:r>
            <a:endParaRPr/>
          </a:p>
        </p:txBody>
      </p:sp>
      <p:sp>
        <p:nvSpPr>
          <p:cNvPr id="700" name="Google Shape;700;p51"/>
          <p:cNvSpPr/>
          <p:nvPr/>
        </p:nvSpPr>
        <p:spPr>
          <a:xfrm>
            <a:off x="4892335" y="31811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01" name="Google Shape;701;p51"/>
          <p:cNvCxnSpPr>
            <a:stCxn id="689" idx="3"/>
            <a:endCxn id="700" idx="0"/>
          </p:cNvCxnSpPr>
          <p:nvPr/>
        </p:nvCxnSpPr>
        <p:spPr>
          <a:xfrm flipH="1">
            <a:off x="5109973" y="2732928"/>
            <a:ext cx="281400" cy="44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51"/>
          <p:cNvSpPr/>
          <p:nvPr/>
        </p:nvSpPr>
        <p:spPr>
          <a:xfrm>
            <a:off x="3758025" y="1470100"/>
            <a:ext cx="1736400" cy="697800"/>
          </a:xfrm>
          <a:prstGeom prst="wedgeRoundRectCallout">
            <a:avLst>
              <a:gd fmla="val 38001" name="adj1"/>
              <a:gd fmla="val 85085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home. For the first time in my life. I am home.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21, CS61B, </a:t>
            </a:r>
            <a:r>
              <a:rPr lang="en"/>
              <a:t>Spring 2024</a:t>
            </a:r>
            <a:endParaRPr/>
          </a:p>
        </p:txBody>
      </p:sp>
      <p:sp>
        <p:nvSpPr>
          <p:cNvPr id="708" name="Google Shape;708;p5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Introduction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Introducing the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a PQ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Implementations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Heaps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Heap Delete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Tree Representations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Recursive Representation (1)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Array Representations (2, 3, 3b)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Summary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Structures Summary</a:t>
            </a:r>
            <a:endParaRPr/>
          </a:p>
        </p:txBody>
      </p:sp>
      <p:sp>
        <p:nvSpPr>
          <p:cNvPr id="709" name="Google Shape;709;p5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Delete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Priority Queue Interface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243000" y="4407600"/>
            <a:ext cx="87738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Useful if you want to keep track of the “smallest”, “largest”, “best” etc. seen so far.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672900" y="768600"/>
            <a:ext cx="8039700" cy="363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(Min) Priority Queue: Allowing tracking and removal of the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* smallest item in a priority queue.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MinPQ&lt;Item&gt;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Adds the item to the priority queue.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add(Item x);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smallest item in the priority queue.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getSmallest();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Removes the smallest item from the priority queue.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removeSmallest();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size of the priority queue.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Remove from a Heap?</a:t>
            </a:r>
            <a:endParaRPr/>
          </a:p>
        </p:txBody>
      </p:sp>
      <p:sp>
        <p:nvSpPr>
          <p:cNvPr id="715" name="Google Shape;715;p5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Come up with an algorithm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removeSmallest()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must be logarithmic.</a:t>
            </a:r>
            <a:endParaRPr/>
          </a:p>
        </p:txBody>
      </p:sp>
      <p:sp>
        <p:nvSpPr>
          <p:cNvPr id="716" name="Google Shape;716;p53"/>
          <p:cNvSpPr/>
          <p:nvPr/>
        </p:nvSpPr>
        <p:spPr>
          <a:xfrm>
            <a:off x="3110337" y="2954925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7" name="Google Shape;717;p53"/>
          <p:cNvCxnSpPr>
            <a:stCxn id="718" idx="0"/>
            <a:endCxn id="716" idx="5"/>
          </p:cNvCxnSpPr>
          <p:nvPr/>
        </p:nvCxnSpPr>
        <p:spPr>
          <a:xfrm rot="10800000">
            <a:off x="3482037" y="332640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53"/>
          <p:cNvCxnSpPr>
            <a:stCxn id="716" idx="0"/>
            <a:endCxn id="720" idx="3"/>
          </p:cNvCxnSpPr>
          <p:nvPr/>
        </p:nvCxnSpPr>
        <p:spPr>
          <a:xfrm flipH="1" rot="10800000">
            <a:off x="3327987" y="247792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" name="Google Shape;718;p53"/>
          <p:cNvSpPr/>
          <p:nvPr/>
        </p:nvSpPr>
        <p:spPr>
          <a:xfrm>
            <a:off x="3830787" y="3667200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0" name="Google Shape;720;p53"/>
          <p:cNvSpPr/>
          <p:nvPr/>
        </p:nvSpPr>
        <p:spPr>
          <a:xfrm>
            <a:off x="4620495" y="2106400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1" name="Google Shape;721;p53"/>
          <p:cNvSpPr/>
          <p:nvPr/>
        </p:nvSpPr>
        <p:spPr>
          <a:xfrm>
            <a:off x="2389887" y="3667200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2" name="Google Shape;722;p53"/>
          <p:cNvCxnSpPr>
            <a:stCxn id="716" idx="3"/>
            <a:endCxn id="721" idx="0"/>
          </p:cNvCxnSpPr>
          <p:nvPr/>
        </p:nvCxnSpPr>
        <p:spPr>
          <a:xfrm flipH="1">
            <a:off x="2607686" y="332647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" name="Google Shape;723;p53"/>
          <p:cNvSpPr/>
          <p:nvPr/>
        </p:nvSpPr>
        <p:spPr>
          <a:xfrm>
            <a:off x="6186087" y="2954925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4" name="Google Shape;724;p53"/>
          <p:cNvCxnSpPr>
            <a:stCxn id="723" idx="0"/>
            <a:endCxn id="720" idx="5"/>
          </p:cNvCxnSpPr>
          <p:nvPr/>
        </p:nvCxnSpPr>
        <p:spPr>
          <a:xfrm rot="10800000">
            <a:off x="4991937" y="247792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53"/>
          <p:cNvCxnSpPr>
            <a:stCxn id="726" idx="0"/>
            <a:endCxn id="723" idx="5"/>
          </p:cNvCxnSpPr>
          <p:nvPr/>
        </p:nvCxnSpPr>
        <p:spPr>
          <a:xfrm rot="10800000">
            <a:off x="6557787" y="3326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53"/>
          <p:cNvSpPr/>
          <p:nvPr/>
        </p:nvSpPr>
        <p:spPr>
          <a:xfrm>
            <a:off x="6754137" y="3654227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7" name="Google Shape;727;p53"/>
          <p:cNvSpPr/>
          <p:nvPr/>
        </p:nvSpPr>
        <p:spPr>
          <a:xfrm>
            <a:off x="5618037" y="3654227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8" name="Google Shape;728;p53"/>
          <p:cNvCxnSpPr>
            <a:stCxn id="723" idx="3"/>
            <a:endCxn id="727" idx="0"/>
          </p:cNvCxnSpPr>
          <p:nvPr/>
        </p:nvCxnSpPr>
        <p:spPr>
          <a:xfrm flipH="1">
            <a:off x="5835836" y="33264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9" name="Google Shape;729;p53"/>
          <p:cNvSpPr/>
          <p:nvPr/>
        </p:nvSpPr>
        <p:spPr>
          <a:xfrm>
            <a:off x="1954587" y="4473977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0" name="Google Shape;730;p53"/>
          <p:cNvCxnSpPr>
            <a:stCxn id="721" idx="3"/>
            <a:endCxn id="729" idx="0"/>
          </p:cNvCxnSpPr>
          <p:nvPr/>
        </p:nvCxnSpPr>
        <p:spPr>
          <a:xfrm flipH="1">
            <a:off x="2172236" y="403875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53"/>
          <p:cNvSpPr/>
          <p:nvPr/>
        </p:nvSpPr>
        <p:spPr>
          <a:xfrm>
            <a:off x="2741937" y="4473977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2" name="Google Shape;732;p53"/>
          <p:cNvCxnSpPr>
            <a:stCxn id="721" idx="5"/>
            <a:endCxn id="731" idx="0"/>
          </p:cNvCxnSpPr>
          <p:nvPr/>
        </p:nvCxnSpPr>
        <p:spPr>
          <a:xfrm>
            <a:off x="2761439" y="403875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53"/>
          <p:cNvSpPr/>
          <p:nvPr/>
        </p:nvSpPr>
        <p:spPr>
          <a:xfrm>
            <a:off x="3408838" y="4473977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4" name="Google Shape;734;p53"/>
          <p:cNvCxnSpPr>
            <a:stCxn id="718" idx="3"/>
            <a:endCxn id="733" idx="0"/>
          </p:cNvCxnSpPr>
          <p:nvPr/>
        </p:nvCxnSpPr>
        <p:spPr>
          <a:xfrm flipH="1">
            <a:off x="3626636" y="403875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Delete Demo</a:t>
            </a:r>
            <a:endParaRPr/>
          </a:p>
        </p:txBody>
      </p:sp>
      <p:sp>
        <p:nvSpPr>
          <p:cNvPr id="740" name="Google Shape;740;p54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41" name="Google Shape;741;p54"/>
          <p:cNvCxnSpPr>
            <a:stCxn id="742" idx="0"/>
            <a:endCxn id="740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54"/>
          <p:cNvCxnSpPr>
            <a:stCxn id="740" idx="0"/>
            <a:endCxn id="744" idx="3"/>
          </p:cNvCxnSpPr>
          <p:nvPr/>
        </p:nvCxnSpPr>
        <p:spPr>
          <a:xfrm flipH="1" rot="10800000">
            <a:off x="3037575" y="12612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Google Shape;742;p54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Google Shape;744;p54"/>
          <p:cNvSpPr/>
          <p:nvPr/>
        </p:nvSpPr>
        <p:spPr>
          <a:xfrm>
            <a:off x="4330083" y="8897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54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46" name="Google Shape;746;p54"/>
          <p:cNvCxnSpPr>
            <a:stCxn id="740" idx="3"/>
            <a:endCxn id="745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" name="Google Shape;747;p54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48" name="Google Shape;748;p54"/>
          <p:cNvCxnSpPr>
            <a:stCxn id="747" idx="0"/>
            <a:endCxn id="744" idx="5"/>
          </p:cNvCxnSpPr>
          <p:nvPr/>
        </p:nvCxnSpPr>
        <p:spPr>
          <a:xfrm rot="10800000">
            <a:off x="4701525" y="12612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54"/>
          <p:cNvCxnSpPr>
            <a:stCxn id="750" idx="0"/>
            <a:endCxn id="747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0" name="Google Shape;750;p54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1" name="Google Shape;751;p54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52" name="Google Shape;752;p54"/>
          <p:cNvCxnSpPr>
            <a:stCxn id="747" idx="3"/>
            <a:endCxn id="751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" name="Google Shape;753;p54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54" name="Google Shape;754;p54"/>
          <p:cNvCxnSpPr>
            <a:stCxn id="745" idx="3"/>
            <a:endCxn id="753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5" name="Google Shape;755;p54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56" name="Google Shape;756;p54"/>
          <p:cNvCxnSpPr>
            <a:stCxn id="745" idx="5"/>
            <a:endCxn id="755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7" name="Google Shape;757;p54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58" name="Google Shape;758;p54"/>
          <p:cNvCxnSpPr>
            <a:stCxn id="742" idx="3"/>
            <a:endCxn id="757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Google Shape;759;p54"/>
          <p:cNvSpPr/>
          <p:nvPr/>
        </p:nvSpPr>
        <p:spPr>
          <a:xfrm>
            <a:off x="3923060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60" name="Google Shape;760;p54"/>
          <p:cNvCxnSpPr>
            <a:stCxn id="742" idx="5"/>
            <a:endCxn id="759" idx="0"/>
          </p:cNvCxnSpPr>
          <p:nvPr/>
        </p:nvCxnSpPr>
        <p:spPr>
          <a:xfrm>
            <a:off x="3911927" y="28221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54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</p:txBody>
      </p:sp>
      <p:sp>
        <p:nvSpPr>
          <p:cNvPr id="762" name="Google Shape;762;p54"/>
          <p:cNvSpPr/>
          <p:nvPr/>
        </p:nvSpPr>
        <p:spPr>
          <a:xfrm>
            <a:off x="489233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63" name="Google Shape;763;p54"/>
          <p:cNvCxnSpPr>
            <a:stCxn id="751" idx="3"/>
            <a:endCxn id="762" idx="0"/>
          </p:cNvCxnSpPr>
          <p:nvPr/>
        </p:nvCxnSpPr>
        <p:spPr>
          <a:xfrm flipH="1">
            <a:off x="5109973" y="2809128"/>
            <a:ext cx="281400" cy="44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Delete Demo</a:t>
            </a:r>
            <a:endParaRPr/>
          </a:p>
        </p:txBody>
      </p:sp>
      <p:sp>
        <p:nvSpPr>
          <p:cNvPr id="769" name="Google Shape;769;p55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70" name="Google Shape;770;p55"/>
          <p:cNvCxnSpPr>
            <a:stCxn id="771" idx="0"/>
            <a:endCxn id="769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55"/>
          <p:cNvCxnSpPr>
            <a:stCxn id="769" idx="0"/>
            <a:endCxn id="773" idx="3"/>
          </p:cNvCxnSpPr>
          <p:nvPr/>
        </p:nvCxnSpPr>
        <p:spPr>
          <a:xfrm flipH="1" rot="10800000">
            <a:off x="3037575" y="12612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Google Shape;771;p55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3" name="Google Shape;773;p55"/>
          <p:cNvSpPr/>
          <p:nvPr/>
        </p:nvSpPr>
        <p:spPr>
          <a:xfrm>
            <a:off x="4330083" y="8897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4" name="Google Shape;774;p55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75" name="Google Shape;775;p55"/>
          <p:cNvCxnSpPr>
            <a:stCxn id="769" idx="3"/>
            <a:endCxn id="774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6" name="Google Shape;776;p55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77" name="Google Shape;777;p55"/>
          <p:cNvCxnSpPr>
            <a:stCxn id="776" idx="0"/>
            <a:endCxn id="773" idx="5"/>
          </p:cNvCxnSpPr>
          <p:nvPr/>
        </p:nvCxnSpPr>
        <p:spPr>
          <a:xfrm rot="10800000">
            <a:off x="4701525" y="12612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55"/>
          <p:cNvCxnSpPr>
            <a:stCxn id="779" idx="0"/>
            <a:endCxn id="776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9" name="Google Shape;779;p55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0" name="Google Shape;780;p55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1" name="Google Shape;781;p55"/>
          <p:cNvCxnSpPr>
            <a:stCxn id="776" idx="3"/>
            <a:endCxn id="780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2" name="Google Shape;782;p55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3" name="Google Shape;783;p55"/>
          <p:cNvCxnSpPr>
            <a:stCxn id="774" idx="3"/>
            <a:endCxn id="782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55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5" name="Google Shape;785;p55"/>
          <p:cNvCxnSpPr>
            <a:stCxn id="774" idx="5"/>
            <a:endCxn id="784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p55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7" name="Google Shape;787;p55"/>
          <p:cNvCxnSpPr>
            <a:stCxn id="771" idx="3"/>
            <a:endCxn id="786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55"/>
          <p:cNvSpPr/>
          <p:nvPr/>
        </p:nvSpPr>
        <p:spPr>
          <a:xfrm>
            <a:off x="3923060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9" name="Google Shape;789;p55"/>
          <p:cNvCxnSpPr>
            <a:stCxn id="771" idx="5"/>
            <a:endCxn id="788" idx="0"/>
          </p:cNvCxnSpPr>
          <p:nvPr/>
        </p:nvCxnSpPr>
        <p:spPr>
          <a:xfrm>
            <a:off x="3911927" y="28221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0" name="Google Shape;790;p55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last item in the heap into the root.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5"/>
          <p:cNvSpPr/>
          <p:nvPr/>
        </p:nvSpPr>
        <p:spPr>
          <a:xfrm>
            <a:off x="489233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2" name="Google Shape;792;p55"/>
          <p:cNvCxnSpPr>
            <a:stCxn id="780" idx="3"/>
            <a:endCxn id="791" idx="0"/>
          </p:cNvCxnSpPr>
          <p:nvPr/>
        </p:nvCxnSpPr>
        <p:spPr>
          <a:xfrm flipH="1">
            <a:off x="5109973" y="2809128"/>
            <a:ext cx="281400" cy="44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Delete Demo</a:t>
            </a:r>
            <a:endParaRPr/>
          </a:p>
        </p:txBody>
      </p:sp>
      <p:sp>
        <p:nvSpPr>
          <p:cNvPr id="798" name="Google Shape;798;p56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9" name="Google Shape;799;p56"/>
          <p:cNvCxnSpPr>
            <a:stCxn id="800" idx="0"/>
            <a:endCxn id="798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56"/>
          <p:cNvCxnSpPr>
            <a:stCxn id="798" idx="0"/>
            <a:endCxn id="802" idx="3"/>
          </p:cNvCxnSpPr>
          <p:nvPr/>
        </p:nvCxnSpPr>
        <p:spPr>
          <a:xfrm flipH="1" rot="10800000">
            <a:off x="3037575" y="12612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0" name="Google Shape;800;p56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2" name="Google Shape;802;p56"/>
          <p:cNvSpPr/>
          <p:nvPr/>
        </p:nvSpPr>
        <p:spPr>
          <a:xfrm>
            <a:off x="4330083" y="889750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3" name="Google Shape;803;p56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4" name="Google Shape;804;p56"/>
          <p:cNvCxnSpPr>
            <a:stCxn id="798" idx="3"/>
            <a:endCxn id="803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5" name="Google Shape;805;p56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6" name="Google Shape;806;p56"/>
          <p:cNvCxnSpPr>
            <a:stCxn id="805" idx="0"/>
            <a:endCxn id="802" idx="5"/>
          </p:cNvCxnSpPr>
          <p:nvPr/>
        </p:nvCxnSpPr>
        <p:spPr>
          <a:xfrm rot="10800000">
            <a:off x="4701525" y="12612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56"/>
          <p:cNvCxnSpPr>
            <a:stCxn id="808" idx="0"/>
            <a:endCxn id="805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8" name="Google Shape;808;p56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9" name="Google Shape;809;p56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0" name="Google Shape;810;p56"/>
          <p:cNvCxnSpPr>
            <a:stCxn id="805" idx="3"/>
            <a:endCxn id="809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1" name="Google Shape;811;p56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2" name="Google Shape;812;p56"/>
          <p:cNvCxnSpPr>
            <a:stCxn id="803" idx="3"/>
            <a:endCxn id="811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56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4" name="Google Shape;814;p56"/>
          <p:cNvCxnSpPr>
            <a:stCxn id="803" idx="5"/>
            <a:endCxn id="813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Google Shape;815;p56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6" name="Google Shape;816;p56"/>
          <p:cNvCxnSpPr>
            <a:stCxn id="800" idx="3"/>
            <a:endCxn id="815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56"/>
          <p:cNvSpPr/>
          <p:nvPr/>
        </p:nvSpPr>
        <p:spPr>
          <a:xfrm>
            <a:off x="3923060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8" name="Google Shape;818;p56"/>
          <p:cNvCxnSpPr>
            <a:stCxn id="800" idx="5"/>
            <a:endCxn id="817" idx="0"/>
          </p:cNvCxnSpPr>
          <p:nvPr/>
        </p:nvCxnSpPr>
        <p:spPr>
          <a:xfrm>
            <a:off x="3911927" y="28221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56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last item in the heap into the root.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56"/>
          <p:cNvSpPr/>
          <p:nvPr/>
        </p:nvSpPr>
        <p:spPr>
          <a:xfrm>
            <a:off x="4892335" y="3257327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21" name="Google Shape;821;p56"/>
          <p:cNvCxnSpPr>
            <a:stCxn id="809" idx="3"/>
            <a:endCxn id="820" idx="0"/>
          </p:cNvCxnSpPr>
          <p:nvPr/>
        </p:nvCxnSpPr>
        <p:spPr>
          <a:xfrm flipH="1">
            <a:off x="5109973" y="2809128"/>
            <a:ext cx="281400" cy="44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2" name="Google Shape;822;p56"/>
          <p:cNvSpPr/>
          <p:nvPr/>
        </p:nvSpPr>
        <p:spPr>
          <a:xfrm>
            <a:off x="5339740" y="2975622"/>
            <a:ext cx="2383500" cy="327600"/>
          </a:xfrm>
          <a:prstGeom prst="wedgeRoundRectCallout">
            <a:avLst>
              <a:gd fmla="val -46731" name="adj1"/>
              <a:gd fmla="val 13620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happening to me??</a:t>
            </a:r>
            <a:endParaRPr/>
          </a:p>
        </p:txBody>
      </p:sp>
      <p:sp>
        <p:nvSpPr>
          <p:cNvPr id="823" name="Google Shape;823;p56"/>
          <p:cNvSpPr/>
          <p:nvPr/>
        </p:nvSpPr>
        <p:spPr>
          <a:xfrm>
            <a:off x="4692970" y="488050"/>
            <a:ext cx="1132200" cy="327600"/>
          </a:xfrm>
          <a:prstGeom prst="wedgeRoundRectCallout">
            <a:avLst>
              <a:gd fmla="val -37179" name="adj1"/>
              <a:gd fmla="val 10548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Wuh oh...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Delete Demo</a:t>
            </a:r>
            <a:endParaRPr/>
          </a:p>
        </p:txBody>
      </p:sp>
      <p:sp>
        <p:nvSpPr>
          <p:cNvPr id="829" name="Google Shape;829;p57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30" name="Google Shape;830;p57"/>
          <p:cNvCxnSpPr>
            <a:stCxn id="831" idx="0"/>
            <a:endCxn id="829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57"/>
          <p:cNvCxnSpPr>
            <a:stCxn id="829" idx="0"/>
            <a:endCxn id="833" idx="3"/>
          </p:cNvCxnSpPr>
          <p:nvPr/>
        </p:nvCxnSpPr>
        <p:spPr>
          <a:xfrm flipH="1" rot="10800000">
            <a:off x="3037575" y="12612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1" name="Google Shape;831;p57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4" name="Google Shape;834;p57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35" name="Google Shape;835;p57"/>
          <p:cNvCxnSpPr>
            <a:stCxn id="829" idx="3"/>
            <a:endCxn id="834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" name="Google Shape;836;p57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37" name="Google Shape;837;p57"/>
          <p:cNvCxnSpPr>
            <a:stCxn id="836" idx="0"/>
            <a:endCxn id="833" idx="5"/>
          </p:cNvCxnSpPr>
          <p:nvPr/>
        </p:nvCxnSpPr>
        <p:spPr>
          <a:xfrm rot="10800000">
            <a:off x="4701525" y="12612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57"/>
          <p:cNvCxnSpPr>
            <a:stCxn id="839" idx="0"/>
            <a:endCxn id="836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9" name="Google Shape;839;p57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57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1" name="Google Shape;841;p57"/>
          <p:cNvCxnSpPr>
            <a:stCxn id="836" idx="3"/>
            <a:endCxn id="840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2" name="Google Shape;842;p57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3" name="Google Shape;843;p57"/>
          <p:cNvCxnSpPr>
            <a:stCxn id="834" idx="3"/>
            <a:endCxn id="842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" name="Google Shape;844;p57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5" name="Google Shape;845;p57"/>
          <p:cNvCxnSpPr>
            <a:stCxn id="834" idx="5"/>
            <a:endCxn id="844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6" name="Google Shape;846;p57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7" name="Google Shape;847;p57"/>
          <p:cNvCxnSpPr>
            <a:stCxn id="831" idx="3"/>
            <a:endCxn id="846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8" name="Google Shape;848;p57"/>
          <p:cNvSpPr/>
          <p:nvPr/>
        </p:nvSpPr>
        <p:spPr>
          <a:xfrm>
            <a:off x="3923060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9" name="Google Shape;849;p57"/>
          <p:cNvCxnSpPr>
            <a:stCxn id="831" idx="5"/>
            <a:endCxn id="848" idx="0"/>
          </p:cNvCxnSpPr>
          <p:nvPr/>
        </p:nvCxnSpPr>
        <p:spPr>
          <a:xfrm>
            <a:off x="3911927" y="28221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Google Shape;850;p57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last item in the heap into the root.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57"/>
          <p:cNvSpPr/>
          <p:nvPr/>
        </p:nvSpPr>
        <p:spPr>
          <a:xfrm>
            <a:off x="4892335" y="3257327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52" name="Google Shape;852;p57"/>
          <p:cNvCxnSpPr>
            <a:stCxn id="840" idx="3"/>
            <a:endCxn id="851" idx="0"/>
          </p:cNvCxnSpPr>
          <p:nvPr/>
        </p:nvCxnSpPr>
        <p:spPr>
          <a:xfrm flipH="1">
            <a:off x="5109973" y="2809128"/>
            <a:ext cx="281400" cy="44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57"/>
          <p:cNvSpPr/>
          <p:nvPr/>
        </p:nvSpPr>
        <p:spPr>
          <a:xfrm>
            <a:off x="5339740" y="2975622"/>
            <a:ext cx="2383500" cy="327600"/>
          </a:xfrm>
          <a:prstGeom prst="wedgeRoundRectCallout">
            <a:avLst>
              <a:gd fmla="val -46731" name="adj1"/>
              <a:gd fmla="val 13620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happening to me??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Delete Demo</a:t>
            </a:r>
            <a:endParaRPr/>
          </a:p>
        </p:txBody>
      </p:sp>
      <p:sp>
        <p:nvSpPr>
          <p:cNvPr id="859" name="Google Shape;859;p58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60" name="Google Shape;860;p58"/>
          <p:cNvCxnSpPr>
            <a:stCxn id="861" idx="0"/>
            <a:endCxn id="859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58"/>
          <p:cNvCxnSpPr>
            <a:stCxn id="859" idx="0"/>
            <a:endCxn id="863" idx="3"/>
          </p:cNvCxnSpPr>
          <p:nvPr/>
        </p:nvCxnSpPr>
        <p:spPr>
          <a:xfrm flipH="1" rot="10800000">
            <a:off x="3037575" y="1263375"/>
            <a:ext cx="1369500" cy="47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1" name="Google Shape;861;p58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4" name="Google Shape;864;p58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65" name="Google Shape;865;p58"/>
          <p:cNvCxnSpPr>
            <a:stCxn id="859" idx="3"/>
            <a:endCxn id="864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58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67" name="Google Shape;867;p58"/>
          <p:cNvCxnSpPr>
            <a:stCxn id="866" idx="0"/>
            <a:endCxn id="863" idx="5"/>
          </p:cNvCxnSpPr>
          <p:nvPr/>
        </p:nvCxnSpPr>
        <p:spPr>
          <a:xfrm rot="10800000">
            <a:off x="4715025" y="1263375"/>
            <a:ext cx="1398300" cy="4749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58"/>
          <p:cNvCxnSpPr>
            <a:stCxn id="869" idx="0"/>
            <a:endCxn id="866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9" name="Google Shape;869;p58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0" name="Google Shape;870;p58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71" name="Google Shape;871;p58"/>
          <p:cNvCxnSpPr>
            <a:stCxn id="866" idx="3"/>
            <a:endCxn id="870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2" name="Google Shape;872;p58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73" name="Google Shape;873;p58"/>
          <p:cNvCxnSpPr>
            <a:stCxn id="864" idx="3"/>
            <a:endCxn id="872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4" name="Google Shape;874;p58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75" name="Google Shape;875;p58"/>
          <p:cNvCxnSpPr>
            <a:stCxn id="864" idx="5"/>
            <a:endCxn id="874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58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77" name="Google Shape;877;p58"/>
          <p:cNvCxnSpPr>
            <a:stCxn id="861" idx="3"/>
            <a:endCxn id="876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58"/>
          <p:cNvSpPr/>
          <p:nvPr/>
        </p:nvSpPr>
        <p:spPr>
          <a:xfrm>
            <a:off x="3923060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79" name="Google Shape;879;p58"/>
          <p:cNvCxnSpPr>
            <a:stCxn id="861" idx="5"/>
            <a:endCxn id="878" idx="0"/>
          </p:cNvCxnSpPr>
          <p:nvPr/>
        </p:nvCxnSpPr>
        <p:spPr>
          <a:xfrm>
            <a:off x="3911927" y="28221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0" name="Google Shape;880;p58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last item in the heap into the root.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sink your way down the hierarchy, yielding to most qualified folks...</a:t>
            </a:r>
            <a:endParaRPr/>
          </a:p>
        </p:txBody>
      </p:sp>
      <p:sp>
        <p:nvSpPr>
          <p:cNvPr id="863" name="Google Shape;863;p58"/>
          <p:cNvSpPr/>
          <p:nvPr/>
        </p:nvSpPr>
        <p:spPr>
          <a:xfrm>
            <a:off x="4343393" y="891776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1" name="Google Shape;881;p58"/>
          <p:cNvSpPr/>
          <p:nvPr/>
        </p:nvSpPr>
        <p:spPr>
          <a:xfrm>
            <a:off x="4857215" y="488047"/>
            <a:ext cx="2383500" cy="327600"/>
          </a:xfrm>
          <a:prstGeom prst="wedgeRoundRectCallout">
            <a:avLst>
              <a:gd fmla="val -46731" name="adj1"/>
              <a:gd fmla="val 13620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not cut out for this...</a:t>
            </a:r>
            <a:endParaRPr/>
          </a:p>
        </p:txBody>
      </p:sp>
      <p:sp>
        <p:nvSpPr>
          <p:cNvPr id="882" name="Google Shape;882;p58"/>
          <p:cNvSpPr/>
          <p:nvPr/>
        </p:nvSpPr>
        <p:spPr>
          <a:xfrm>
            <a:off x="6421272" y="1299000"/>
            <a:ext cx="1749000" cy="327600"/>
          </a:xfrm>
          <a:prstGeom prst="wedgeRoundRectCallout">
            <a:avLst>
              <a:gd fmla="val -46731" name="adj1"/>
              <a:gd fmla="val 13620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aside, cretin.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Delete Demo</a:t>
            </a:r>
            <a:endParaRPr/>
          </a:p>
        </p:txBody>
      </p:sp>
      <p:sp>
        <p:nvSpPr>
          <p:cNvPr id="888" name="Google Shape;888;p59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89" name="Google Shape;889;p59"/>
          <p:cNvCxnSpPr>
            <a:stCxn id="890" idx="0"/>
            <a:endCxn id="888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59"/>
          <p:cNvCxnSpPr>
            <a:stCxn id="888" idx="0"/>
            <a:endCxn id="892" idx="3"/>
          </p:cNvCxnSpPr>
          <p:nvPr/>
        </p:nvCxnSpPr>
        <p:spPr>
          <a:xfrm flipH="1" rot="10800000">
            <a:off x="3037575" y="1263375"/>
            <a:ext cx="1369500" cy="47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0" name="Google Shape;890;p59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3" name="Google Shape;893;p59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4" name="Google Shape;894;p59"/>
          <p:cNvCxnSpPr>
            <a:stCxn id="888" idx="3"/>
            <a:endCxn id="893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5" name="Google Shape;895;p59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6" name="Google Shape;896;p59"/>
          <p:cNvCxnSpPr>
            <a:stCxn id="895" idx="0"/>
            <a:endCxn id="892" idx="5"/>
          </p:cNvCxnSpPr>
          <p:nvPr/>
        </p:nvCxnSpPr>
        <p:spPr>
          <a:xfrm rot="10800000">
            <a:off x="4715025" y="1263375"/>
            <a:ext cx="1398300" cy="47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59"/>
          <p:cNvCxnSpPr>
            <a:stCxn id="898" idx="0"/>
            <a:endCxn id="895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8" name="Google Shape;898;p59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59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0" name="Google Shape;900;p59"/>
          <p:cNvCxnSpPr>
            <a:stCxn id="895" idx="3"/>
            <a:endCxn id="899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1" name="Google Shape;901;p59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2" name="Google Shape;902;p59"/>
          <p:cNvCxnSpPr>
            <a:stCxn id="893" idx="3"/>
            <a:endCxn id="901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3" name="Google Shape;903;p59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4" name="Google Shape;904;p59"/>
          <p:cNvCxnSpPr>
            <a:stCxn id="893" idx="5"/>
            <a:endCxn id="903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5" name="Google Shape;905;p59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6" name="Google Shape;906;p59"/>
          <p:cNvCxnSpPr>
            <a:stCxn id="890" idx="3"/>
            <a:endCxn id="905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7" name="Google Shape;907;p59"/>
          <p:cNvSpPr/>
          <p:nvPr/>
        </p:nvSpPr>
        <p:spPr>
          <a:xfrm>
            <a:off x="3923060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8" name="Google Shape;908;p59"/>
          <p:cNvCxnSpPr>
            <a:stCxn id="890" idx="5"/>
            <a:endCxn id="907" idx="0"/>
          </p:cNvCxnSpPr>
          <p:nvPr/>
        </p:nvCxnSpPr>
        <p:spPr>
          <a:xfrm>
            <a:off x="3911927" y="28221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9" name="Google Shape;909;p59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last item in the heap into the root.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sink your way down the hierarchy, yielding to most qualified folks...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59"/>
          <p:cNvSpPr/>
          <p:nvPr/>
        </p:nvSpPr>
        <p:spPr>
          <a:xfrm>
            <a:off x="4343393" y="891776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Delete Demo</a:t>
            </a:r>
            <a:endParaRPr/>
          </a:p>
        </p:txBody>
      </p:sp>
      <p:sp>
        <p:nvSpPr>
          <p:cNvPr id="915" name="Google Shape;915;p60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6" name="Google Shape;916;p60"/>
          <p:cNvCxnSpPr>
            <a:stCxn id="917" idx="0"/>
            <a:endCxn id="915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60"/>
          <p:cNvCxnSpPr>
            <a:stCxn id="915" idx="0"/>
            <a:endCxn id="919" idx="3"/>
          </p:cNvCxnSpPr>
          <p:nvPr/>
        </p:nvCxnSpPr>
        <p:spPr>
          <a:xfrm flipH="1" rot="10800000">
            <a:off x="3037575" y="1263375"/>
            <a:ext cx="1369500" cy="47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7" name="Google Shape;917;p60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0" name="Google Shape;920;p60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21" name="Google Shape;921;p60"/>
          <p:cNvCxnSpPr>
            <a:stCxn id="915" idx="3"/>
            <a:endCxn id="920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2" name="Google Shape;922;p60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23" name="Google Shape;923;p60"/>
          <p:cNvCxnSpPr>
            <a:stCxn id="922" idx="0"/>
            <a:endCxn id="919" idx="5"/>
          </p:cNvCxnSpPr>
          <p:nvPr/>
        </p:nvCxnSpPr>
        <p:spPr>
          <a:xfrm rot="10800000">
            <a:off x="4715025" y="1263375"/>
            <a:ext cx="1398300" cy="47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60"/>
          <p:cNvCxnSpPr>
            <a:stCxn id="925" idx="0"/>
            <a:endCxn id="922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5" name="Google Shape;925;p60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6" name="Google Shape;926;p60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27" name="Google Shape;927;p60"/>
          <p:cNvCxnSpPr>
            <a:stCxn id="922" idx="3"/>
            <a:endCxn id="926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8" name="Google Shape;928;p60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29" name="Google Shape;929;p60"/>
          <p:cNvCxnSpPr>
            <a:stCxn id="920" idx="3"/>
            <a:endCxn id="928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0" name="Google Shape;930;p60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1" name="Google Shape;931;p60"/>
          <p:cNvCxnSpPr>
            <a:stCxn id="920" idx="5"/>
            <a:endCxn id="930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2" name="Google Shape;932;p60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3" name="Google Shape;933;p60"/>
          <p:cNvCxnSpPr>
            <a:stCxn id="917" idx="3"/>
            <a:endCxn id="932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4" name="Google Shape;934;p60"/>
          <p:cNvSpPr/>
          <p:nvPr/>
        </p:nvSpPr>
        <p:spPr>
          <a:xfrm>
            <a:off x="3923060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5" name="Google Shape;935;p60"/>
          <p:cNvCxnSpPr>
            <a:stCxn id="917" idx="5"/>
            <a:endCxn id="934" idx="0"/>
          </p:cNvCxnSpPr>
          <p:nvPr/>
        </p:nvCxnSpPr>
        <p:spPr>
          <a:xfrm>
            <a:off x="3911927" y="28221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6" name="Google Shape;936;p60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last item in the heap into the root.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sink your way down the hierarchy, yielding to most qualified folks...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0"/>
          <p:cNvSpPr/>
          <p:nvPr/>
        </p:nvSpPr>
        <p:spPr>
          <a:xfrm>
            <a:off x="4343393" y="891776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Delete Demo</a:t>
            </a:r>
            <a:endParaRPr/>
          </a:p>
        </p:txBody>
      </p:sp>
      <p:sp>
        <p:nvSpPr>
          <p:cNvPr id="942" name="Google Shape;942;p61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43" name="Google Shape;943;p61"/>
          <p:cNvCxnSpPr>
            <a:stCxn id="944" idx="0"/>
            <a:endCxn id="942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61"/>
          <p:cNvCxnSpPr>
            <a:stCxn id="942" idx="0"/>
            <a:endCxn id="946" idx="3"/>
          </p:cNvCxnSpPr>
          <p:nvPr/>
        </p:nvCxnSpPr>
        <p:spPr>
          <a:xfrm flipH="1" rot="10800000">
            <a:off x="3037575" y="1263375"/>
            <a:ext cx="1369500" cy="47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4" name="Google Shape;944;p61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7" name="Google Shape;947;p61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48" name="Google Shape;948;p61"/>
          <p:cNvCxnSpPr>
            <a:stCxn id="942" idx="3"/>
            <a:endCxn id="947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9" name="Google Shape;949;p61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50" name="Google Shape;950;p61"/>
          <p:cNvCxnSpPr>
            <a:stCxn id="949" idx="0"/>
            <a:endCxn id="946" idx="5"/>
          </p:cNvCxnSpPr>
          <p:nvPr/>
        </p:nvCxnSpPr>
        <p:spPr>
          <a:xfrm rot="10800000">
            <a:off x="4715025" y="1263375"/>
            <a:ext cx="1398300" cy="47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61"/>
          <p:cNvCxnSpPr>
            <a:stCxn id="952" idx="0"/>
            <a:endCxn id="949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2" name="Google Shape;952;p61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3" name="Google Shape;953;p61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54" name="Google Shape;954;p61"/>
          <p:cNvCxnSpPr>
            <a:stCxn id="949" idx="3"/>
            <a:endCxn id="953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5" name="Google Shape;955;p61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56" name="Google Shape;956;p61"/>
          <p:cNvCxnSpPr>
            <a:stCxn id="947" idx="3"/>
            <a:endCxn id="955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61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58" name="Google Shape;958;p61"/>
          <p:cNvCxnSpPr>
            <a:stCxn id="947" idx="5"/>
            <a:endCxn id="957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" name="Google Shape;959;p61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60" name="Google Shape;960;p61"/>
          <p:cNvCxnSpPr>
            <a:stCxn id="944" idx="3"/>
            <a:endCxn id="959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1" name="Google Shape;961;p61"/>
          <p:cNvSpPr/>
          <p:nvPr/>
        </p:nvSpPr>
        <p:spPr>
          <a:xfrm>
            <a:off x="3923060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62" name="Google Shape;962;p61"/>
          <p:cNvCxnSpPr>
            <a:stCxn id="944" idx="5"/>
            <a:endCxn id="961" idx="0"/>
          </p:cNvCxnSpPr>
          <p:nvPr/>
        </p:nvCxnSpPr>
        <p:spPr>
          <a:xfrm>
            <a:off x="3911927" y="28221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" name="Google Shape;963;p61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last item in the heap into the root.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sink your way down the hierarchy, yielding to most qualified folks.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61"/>
          <p:cNvSpPr/>
          <p:nvPr/>
        </p:nvSpPr>
        <p:spPr>
          <a:xfrm>
            <a:off x="4343393" y="891776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Delete Demo</a:t>
            </a:r>
            <a:endParaRPr/>
          </a:p>
        </p:txBody>
      </p:sp>
      <p:sp>
        <p:nvSpPr>
          <p:cNvPr id="969" name="Google Shape;969;p62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70" name="Google Shape;970;p62"/>
          <p:cNvCxnSpPr>
            <a:stCxn id="971" idx="0"/>
            <a:endCxn id="969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62"/>
          <p:cNvCxnSpPr>
            <a:stCxn id="969" idx="0"/>
            <a:endCxn id="973" idx="3"/>
          </p:cNvCxnSpPr>
          <p:nvPr/>
        </p:nvCxnSpPr>
        <p:spPr>
          <a:xfrm flipH="1" rot="10800000">
            <a:off x="3037575" y="1263375"/>
            <a:ext cx="1369500" cy="47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1" name="Google Shape;971;p62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4" name="Google Shape;974;p62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75" name="Google Shape;975;p62"/>
          <p:cNvCxnSpPr>
            <a:stCxn id="969" idx="3"/>
            <a:endCxn id="974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6" name="Google Shape;976;p62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77" name="Google Shape;977;p62"/>
          <p:cNvCxnSpPr>
            <a:stCxn id="976" idx="0"/>
            <a:endCxn id="973" idx="5"/>
          </p:cNvCxnSpPr>
          <p:nvPr/>
        </p:nvCxnSpPr>
        <p:spPr>
          <a:xfrm rot="10800000">
            <a:off x="4715025" y="1263375"/>
            <a:ext cx="1398300" cy="47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62"/>
          <p:cNvCxnSpPr>
            <a:stCxn id="979" idx="0"/>
            <a:endCxn id="976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9" name="Google Shape;979;p62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0" name="Google Shape;980;p62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1" name="Google Shape;981;p62"/>
          <p:cNvCxnSpPr>
            <a:stCxn id="976" idx="3"/>
            <a:endCxn id="980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2" name="Google Shape;982;p62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3" name="Google Shape;983;p62"/>
          <p:cNvCxnSpPr>
            <a:stCxn id="974" idx="3"/>
            <a:endCxn id="982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4" name="Google Shape;984;p62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5" name="Google Shape;985;p62"/>
          <p:cNvCxnSpPr>
            <a:stCxn id="974" idx="5"/>
            <a:endCxn id="984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" name="Google Shape;986;p62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7" name="Google Shape;987;p62"/>
          <p:cNvCxnSpPr>
            <a:stCxn id="971" idx="3"/>
            <a:endCxn id="986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62"/>
          <p:cNvCxnSpPr>
            <a:stCxn id="971" idx="5"/>
            <a:endCxn id="989" idx="0"/>
          </p:cNvCxnSpPr>
          <p:nvPr/>
        </p:nvCxnSpPr>
        <p:spPr>
          <a:xfrm>
            <a:off x="3911927" y="2822102"/>
            <a:ext cx="228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0" name="Google Shape;990;p62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last item in the heap into the root.</a:t>
            </a:r>
            <a:endParaRPr/>
          </a:p>
        </p:txBody>
      </p:sp>
      <p:sp>
        <p:nvSpPr>
          <p:cNvPr id="989" name="Google Shape;989;p62"/>
          <p:cNvSpPr/>
          <p:nvPr/>
        </p:nvSpPr>
        <p:spPr>
          <a:xfrm>
            <a:off x="3923060" y="3257327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1" name="Google Shape;991;p62"/>
          <p:cNvSpPr/>
          <p:nvPr/>
        </p:nvSpPr>
        <p:spPr>
          <a:xfrm>
            <a:off x="4271331" y="2901300"/>
            <a:ext cx="1141500" cy="327600"/>
          </a:xfrm>
          <a:prstGeom prst="wedgeRoundRectCallout">
            <a:avLst>
              <a:gd fmla="val -37179" name="adj1"/>
              <a:gd fmla="val 10548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ulp...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21, CS61B, </a:t>
            </a:r>
            <a:r>
              <a:rPr lang="en"/>
              <a:t>Spring 2024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Priority Queue Introduction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Introducing the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Using a PQ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Implementations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Delete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Tree Representations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Recursive Representation (1)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Array Representations (2, 3, 3b)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Summary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Structures Summary</a:t>
            </a:r>
            <a:endParaRPr/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PQ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Delete Demo</a:t>
            </a:r>
            <a:endParaRPr/>
          </a:p>
        </p:txBody>
      </p:sp>
      <p:sp>
        <p:nvSpPr>
          <p:cNvPr id="997" name="Google Shape;997;p63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8" name="Google Shape;998;p63"/>
          <p:cNvCxnSpPr>
            <a:stCxn id="999" idx="0"/>
            <a:endCxn id="997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63"/>
          <p:cNvCxnSpPr>
            <a:stCxn id="997" idx="0"/>
            <a:endCxn id="1001" idx="3"/>
          </p:cNvCxnSpPr>
          <p:nvPr/>
        </p:nvCxnSpPr>
        <p:spPr>
          <a:xfrm flipH="1" rot="10800000">
            <a:off x="3037575" y="1270875"/>
            <a:ext cx="1380600" cy="4674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9" name="Google Shape;999;p63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2" name="Google Shape;1002;p63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03" name="Google Shape;1003;p63"/>
          <p:cNvCxnSpPr>
            <a:stCxn id="997" idx="3"/>
            <a:endCxn id="1002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" name="Google Shape;1004;p63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05" name="Google Shape;1005;p63"/>
          <p:cNvCxnSpPr>
            <a:stCxn id="1004" idx="0"/>
            <a:endCxn id="1001" idx="5"/>
          </p:cNvCxnSpPr>
          <p:nvPr/>
        </p:nvCxnSpPr>
        <p:spPr>
          <a:xfrm rot="10800000">
            <a:off x="4725825" y="1270875"/>
            <a:ext cx="1387500" cy="467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63"/>
          <p:cNvCxnSpPr>
            <a:stCxn id="1007" idx="0"/>
            <a:endCxn id="1004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7" name="Google Shape;1007;p63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8" name="Google Shape;1008;p63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09" name="Google Shape;1009;p63"/>
          <p:cNvCxnSpPr>
            <a:stCxn id="1004" idx="3"/>
            <a:endCxn id="1008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0" name="Google Shape;1010;p63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1" name="Google Shape;1011;p63"/>
          <p:cNvCxnSpPr>
            <a:stCxn id="1002" idx="3"/>
            <a:endCxn id="1010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Google Shape;1012;p63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3" name="Google Shape;1013;p63"/>
          <p:cNvCxnSpPr>
            <a:stCxn id="1002" idx="5"/>
            <a:endCxn id="1012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4" name="Google Shape;1014;p63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5" name="Google Shape;1015;p63"/>
          <p:cNvCxnSpPr>
            <a:stCxn id="999" idx="3"/>
            <a:endCxn id="1014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6" name="Google Shape;1016;p63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last item in the heap into the root.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sink your way down the hierarchy, yielding to most qualified folks...</a:t>
            </a:r>
            <a:endParaRPr/>
          </a:p>
        </p:txBody>
      </p:sp>
      <p:sp>
        <p:nvSpPr>
          <p:cNvPr id="1001" name="Google Shape;1001;p63"/>
          <p:cNvSpPr/>
          <p:nvPr/>
        </p:nvSpPr>
        <p:spPr>
          <a:xfrm>
            <a:off x="4354360" y="899425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7" name="Google Shape;1017;p63"/>
          <p:cNvSpPr txBox="1"/>
          <p:nvPr/>
        </p:nvSpPr>
        <p:spPr>
          <a:xfrm>
            <a:off x="1656000" y="832925"/>
            <a:ext cx="1884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tie arbitrarily.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Heap Delete Demo</a:t>
            </a:r>
            <a:endParaRPr/>
          </a:p>
        </p:txBody>
      </p:sp>
      <p:sp>
        <p:nvSpPr>
          <p:cNvPr id="1023" name="Google Shape;1023;p64"/>
          <p:cNvSpPr/>
          <p:nvPr/>
        </p:nvSpPr>
        <p:spPr>
          <a:xfrm>
            <a:off x="2819925" y="1738275"/>
            <a:ext cx="435300" cy="435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24" name="Google Shape;1024;p64"/>
          <p:cNvCxnSpPr>
            <a:stCxn id="1025" idx="0"/>
            <a:endCxn id="1023" idx="5"/>
          </p:cNvCxnSpPr>
          <p:nvPr/>
        </p:nvCxnSpPr>
        <p:spPr>
          <a:xfrm rot="10800000">
            <a:off x="3191625" y="21097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64"/>
          <p:cNvCxnSpPr>
            <a:stCxn id="1023" idx="0"/>
            <a:endCxn id="1027" idx="3"/>
          </p:cNvCxnSpPr>
          <p:nvPr/>
        </p:nvCxnSpPr>
        <p:spPr>
          <a:xfrm flipH="1" rot="10800000">
            <a:off x="3037575" y="1270875"/>
            <a:ext cx="1380600" cy="467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5" name="Google Shape;1025;p64"/>
          <p:cNvSpPr/>
          <p:nvPr/>
        </p:nvSpPr>
        <p:spPr>
          <a:xfrm>
            <a:off x="35403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8" name="Google Shape;1028;p64"/>
          <p:cNvSpPr/>
          <p:nvPr/>
        </p:nvSpPr>
        <p:spPr>
          <a:xfrm>
            <a:off x="2099475" y="2450550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29" name="Google Shape;1029;p64"/>
          <p:cNvCxnSpPr>
            <a:stCxn id="1023" idx="3"/>
            <a:endCxn id="1028" idx="0"/>
          </p:cNvCxnSpPr>
          <p:nvPr/>
        </p:nvCxnSpPr>
        <p:spPr>
          <a:xfrm flipH="1">
            <a:off x="2317273" y="21098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0" name="Google Shape;1030;p64"/>
          <p:cNvSpPr/>
          <p:nvPr/>
        </p:nvSpPr>
        <p:spPr>
          <a:xfrm>
            <a:off x="5895675" y="17382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31" name="Google Shape;1031;p64"/>
          <p:cNvCxnSpPr>
            <a:stCxn id="1030" idx="0"/>
            <a:endCxn id="1027" idx="5"/>
          </p:cNvCxnSpPr>
          <p:nvPr/>
        </p:nvCxnSpPr>
        <p:spPr>
          <a:xfrm rot="10800000">
            <a:off x="4725825" y="1270875"/>
            <a:ext cx="1387500" cy="467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64"/>
          <p:cNvCxnSpPr>
            <a:stCxn id="1033" idx="0"/>
            <a:endCxn id="1030" idx="5"/>
          </p:cNvCxnSpPr>
          <p:nvPr/>
        </p:nvCxnSpPr>
        <p:spPr>
          <a:xfrm rot="10800000">
            <a:off x="6267375" y="21099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64"/>
          <p:cNvSpPr/>
          <p:nvPr/>
        </p:nvSpPr>
        <p:spPr>
          <a:xfrm>
            <a:off x="64637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4" name="Google Shape;1034;p64"/>
          <p:cNvSpPr/>
          <p:nvPr/>
        </p:nvSpPr>
        <p:spPr>
          <a:xfrm>
            <a:off x="5327625" y="243757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35" name="Google Shape;1035;p64"/>
          <p:cNvCxnSpPr>
            <a:stCxn id="1030" idx="3"/>
            <a:endCxn id="1034" idx="0"/>
          </p:cNvCxnSpPr>
          <p:nvPr/>
        </p:nvCxnSpPr>
        <p:spPr>
          <a:xfrm flipH="1">
            <a:off x="5545423" y="21098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6" name="Google Shape;1036;p64"/>
          <p:cNvSpPr/>
          <p:nvPr/>
        </p:nvSpPr>
        <p:spPr>
          <a:xfrm>
            <a:off x="166417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37" name="Google Shape;1037;p64"/>
          <p:cNvCxnSpPr>
            <a:stCxn id="1028" idx="3"/>
            <a:endCxn id="1036" idx="0"/>
          </p:cNvCxnSpPr>
          <p:nvPr/>
        </p:nvCxnSpPr>
        <p:spPr>
          <a:xfrm flipH="1">
            <a:off x="1881823" y="28221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64"/>
          <p:cNvSpPr/>
          <p:nvPr/>
        </p:nvSpPr>
        <p:spPr>
          <a:xfrm>
            <a:off x="2451525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39" name="Google Shape;1039;p64"/>
          <p:cNvCxnSpPr>
            <a:stCxn id="1028" idx="5"/>
            <a:endCxn id="1038" idx="0"/>
          </p:cNvCxnSpPr>
          <p:nvPr/>
        </p:nvCxnSpPr>
        <p:spPr>
          <a:xfrm>
            <a:off x="2471027" y="28221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64"/>
          <p:cNvSpPr/>
          <p:nvPr/>
        </p:nvSpPr>
        <p:spPr>
          <a:xfrm>
            <a:off x="3118426" y="3257327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41" name="Google Shape;1041;p64"/>
          <p:cNvCxnSpPr>
            <a:stCxn id="1025" idx="3"/>
            <a:endCxn id="1040" idx="0"/>
          </p:cNvCxnSpPr>
          <p:nvPr/>
        </p:nvCxnSpPr>
        <p:spPr>
          <a:xfrm flipH="1">
            <a:off x="3336223" y="28221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2" name="Google Shape;1042;p64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min.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last item in the heap into the root.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sink your way down the hierarchy, yielding to most qualified folks...</a:t>
            </a:r>
            <a:endParaRPr/>
          </a:p>
        </p:txBody>
      </p:sp>
      <p:sp>
        <p:nvSpPr>
          <p:cNvPr id="1027" name="Google Shape;1027;p64"/>
          <p:cNvSpPr/>
          <p:nvPr/>
        </p:nvSpPr>
        <p:spPr>
          <a:xfrm>
            <a:off x="4354360" y="89942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3" name="Google Shape;1043;p64"/>
          <p:cNvSpPr/>
          <p:nvPr/>
        </p:nvSpPr>
        <p:spPr>
          <a:xfrm>
            <a:off x="1151523" y="1190199"/>
            <a:ext cx="2118900" cy="327600"/>
          </a:xfrm>
          <a:prstGeom prst="wedgeRoundRectCallout">
            <a:avLst>
              <a:gd fmla="val 32336" name="adj1"/>
              <a:gd fmla="val 9870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won’t descend further.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21, CS61B, </a:t>
            </a:r>
            <a:r>
              <a:rPr lang="en"/>
              <a:t>Spring 2024</a:t>
            </a:r>
            <a:endParaRPr/>
          </a:p>
        </p:txBody>
      </p:sp>
      <p:sp>
        <p:nvSpPr>
          <p:cNvPr id="1049" name="Google Shape;1049;p6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Introduction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Introducing the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a PQ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Implementations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Delete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Tree Representations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Recursive Representation (1)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Array Representations (2, 3, 3b)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Summary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Structures Summary</a:t>
            </a:r>
            <a:endParaRPr/>
          </a:p>
        </p:txBody>
      </p:sp>
      <p:sp>
        <p:nvSpPr>
          <p:cNvPr id="1050" name="Google Shape;1050;p6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Representation (1)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Operations Summary</a:t>
            </a:r>
            <a:endParaRPr/>
          </a:p>
        </p:txBody>
      </p:sp>
      <p:sp>
        <p:nvSpPr>
          <p:cNvPr id="1056" name="Google Shape;1056;p6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heap, how do we implement PQ operations?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getSmallest()</a:t>
            </a:r>
            <a:r>
              <a:rPr lang="en"/>
              <a:t> - return the item in the root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add(x)</a:t>
            </a:r>
            <a:r>
              <a:rPr lang="en"/>
              <a:t> - place the new employee in the last position, and promote as high as possible.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removeSmallest()</a:t>
            </a:r>
            <a:r>
              <a:rPr lang="en"/>
              <a:t> - assassinate the president (of the company), promote the rightmost person in the company to president. Then demote repeatedly, always taking the ‘better’ successor.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Remaining question: How would we do all this in Java?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1062" name="Google Shape;1062;p6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1063" name="Google Shape;1063;p67"/>
          <p:cNvGrpSpPr/>
          <p:nvPr/>
        </p:nvGrpSpPr>
        <p:grpSpPr>
          <a:xfrm>
            <a:off x="395400" y="1832589"/>
            <a:ext cx="4102966" cy="982304"/>
            <a:chOff x="395400" y="2289789"/>
            <a:chExt cx="4102966" cy="982304"/>
          </a:xfrm>
        </p:grpSpPr>
        <p:sp>
          <p:nvSpPr>
            <p:cNvPr id="1064" name="Google Shape;1064;p67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1065" name="Google Shape;1065;p67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67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67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67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1069" name="Google Shape;1069;p67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67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67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67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1073" name="Google Shape;1073;p67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7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67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6" name="Google Shape;1076;p67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77" name="Google Shape;1077;p67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78" name="Google Shape;1078;p67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79" name="Google Shape;1079;p67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67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67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67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1083" name="Google Shape;1083;p67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4" name="Google Shape;1084;p67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5" name="Google Shape;1085;p67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6" name="Google Shape;1086;p67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7" name="Google Shape;1087;p67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8" name="Google Shape;1088;p67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9" name="Google Shape;1089;p67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0" name="Google Shape;1090;p67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1" name="Google Shape;1091;p67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92" name="Google Shape;1092;p67"/>
          <p:cNvSpPr txBox="1"/>
          <p:nvPr/>
        </p:nvSpPr>
        <p:spPr>
          <a:xfrm>
            <a:off x="293325" y="2930175"/>
            <a:ext cx="44325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Fixed-Width Nodes (BSTMap used this approach)</a:t>
            </a:r>
            <a:endParaRPr/>
          </a:p>
        </p:txBody>
      </p:sp>
      <p:sp>
        <p:nvSpPr>
          <p:cNvPr id="1093" name="Google Shape;1093;p67"/>
          <p:cNvSpPr txBox="1"/>
          <p:nvPr/>
        </p:nvSpPr>
        <p:spPr>
          <a:xfrm>
            <a:off x="5265425" y="2895600"/>
            <a:ext cx="3639900" cy="194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Tree1A&lt;Key&gt;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 k; 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e.g. 0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Tree1A left;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Tree1A middle;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Tree1A right;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094" name="Google Shape;1094;p67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5" name="Google Shape;1095;p67"/>
          <p:cNvCxnSpPr>
            <a:stCxn id="1096" idx="0"/>
            <a:endCxn id="1094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6" name="Google Shape;1096;p67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67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67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9" name="Google Shape;1099;p67"/>
          <p:cNvCxnSpPr>
            <a:stCxn id="1094" idx="3"/>
            <a:endCxn id="1097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67"/>
          <p:cNvCxnSpPr>
            <a:stCxn id="1094" idx="4"/>
            <a:endCxn id="1098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1106" name="Google Shape;1106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1107" name="Google Shape;1107;p68"/>
          <p:cNvGrpSpPr/>
          <p:nvPr/>
        </p:nvGrpSpPr>
        <p:grpSpPr>
          <a:xfrm>
            <a:off x="5482928" y="1644864"/>
            <a:ext cx="3485773" cy="1623050"/>
            <a:chOff x="5482928" y="2102064"/>
            <a:chExt cx="3485773" cy="1623050"/>
          </a:xfrm>
        </p:grpSpPr>
        <p:sp>
          <p:nvSpPr>
            <p:cNvPr id="1108" name="Google Shape;1108;p68"/>
            <p:cNvSpPr/>
            <p:nvPr/>
          </p:nvSpPr>
          <p:spPr>
            <a:xfrm>
              <a:off x="6844432" y="21020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1109" name="Google Shape;1109;p68"/>
            <p:cNvSpPr/>
            <p:nvPr/>
          </p:nvSpPr>
          <p:spPr>
            <a:xfrm>
              <a:off x="6685458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68"/>
            <p:cNvSpPr/>
            <p:nvPr/>
          </p:nvSpPr>
          <p:spPr>
            <a:xfrm>
              <a:off x="6994055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68"/>
            <p:cNvSpPr/>
            <p:nvPr/>
          </p:nvSpPr>
          <p:spPr>
            <a:xfrm>
              <a:off x="7302652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68"/>
            <p:cNvSpPr/>
            <p:nvPr/>
          </p:nvSpPr>
          <p:spPr>
            <a:xfrm>
              <a:off x="7153029" y="210206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3" name="Google Shape;1113;p68"/>
            <p:cNvCxnSpPr/>
            <p:nvPr/>
          </p:nvCxnSpPr>
          <p:spPr>
            <a:xfrm flipH="1">
              <a:off x="6972478" y="2263475"/>
              <a:ext cx="411600" cy="37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4" name="Google Shape;1114;p68"/>
            <p:cNvSpPr/>
            <p:nvPr/>
          </p:nvSpPr>
          <p:spPr>
            <a:xfrm>
              <a:off x="5482928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1115" name="Google Shape;1115;p68"/>
            <p:cNvSpPr/>
            <p:nvPr/>
          </p:nvSpPr>
          <p:spPr>
            <a:xfrm>
              <a:off x="5791525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68"/>
            <p:cNvSpPr/>
            <p:nvPr/>
          </p:nvSpPr>
          <p:spPr>
            <a:xfrm>
              <a:off x="6933953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1117" name="Google Shape;1117;p68"/>
            <p:cNvSpPr/>
            <p:nvPr/>
          </p:nvSpPr>
          <p:spPr>
            <a:xfrm>
              <a:off x="7242550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8" name="Google Shape;1118;p68"/>
            <p:cNvCxnSpPr/>
            <p:nvPr/>
          </p:nvCxnSpPr>
          <p:spPr>
            <a:xfrm flipH="1">
              <a:off x="5952028" y="286477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9" name="Google Shape;1119;p68"/>
            <p:cNvCxnSpPr/>
            <p:nvPr/>
          </p:nvCxnSpPr>
          <p:spPr>
            <a:xfrm>
              <a:off x="7167797" y="282735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20" name="Google Shape;1120;p68"/>
            <p:cNvCxnSpPr/>
            <p:nvPr/>
          </p:nvCxnSpPr>
          <p:spPr>
            <a:xfrm>
              <a:off x="7496303" y="2787175"/>
              <a:ext cx="1223700" cy="320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1" name="Google Shape;1121;p68"/>
            <p:cNvSpPr/>
            <p:nvPr/>
          </p:nvSpPr>
          <p:spPr>
            <a:xfrm>
              <a:off x="8660002" y="315121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68"/>
            <p:cNvSpPr/>
            <p:nvPr/>
          </p:nvSpPr>
          <p:spPr>
            <a:xfrm>
              <a:off x="8351405" y="315121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1123" name="Google Shape;1123;p68"/>
            <p:cNvCxnSpPr/>
            <p:nvPr/>
          </p:nvCxnSpPr>
          <p:spPr>
            <a:xfrm flipH="1">
              <a:off x="5853864" y="33180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24" name="Google Shape;1124;p68"/>
            <p:cNvCxnSpPr/>
            <p:nvPr/>
          </p:nvCxnSpPr>
          <p:spPr>
            <a:xfrm flipH="1">
              <a:off x="732552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25" name="Google Shape;1125;p68"/>
            <p:cNvCxnSpPr/>
            <p:nvPr/>
          </p:nvCxnSpPr>
          <p:spPr>
            <a:xfrm flipH="1">
              <a:off x="869357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26" name="Google Shape;1126;p68"/>
          <p:cNvSpPr txBox="1"/>
          <p:nvPr/>
        </p:nvSpPr>
        <p:spPr>
          <a:xfrm>
            <a:off x="6293665" y="317590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Variable-Width Nodes</a:t>
            </a:r>
            <a:endParaRPr/>
          </a:p>
        </p:txBody>
      </p:sp>
      <p:sp>
        <p:nvSpPr>
          <p:cNvPr id="1127" name="Google Shape;1127;p68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8" name="Google Shape;1128;p68"/>
          <p:cNvCxnSpPr>
            <a:stCxn id="1129" idx="0"/>
            <a:endCxn id="1127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9" name="Google Shape;1129;p68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68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68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2" name="Google Shape;1132;p68"/>
          <p:cNvCxnSpPr>
            <a:stCxn id="1127" idx="3"/>
            <a:endCxn id="1130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68"/>
          <p:cNvCxnSpPr>
            <a:stCxn id="1127" idx="4"/>
            <a:endCxn id="1131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4" name="Google Shape;1134;p68"/>
          <p:cNvSpPr txBox="1"/>
          <p:nvPr/>
        </p:nvSpPr>
        <p:spPr>
          <a:xfrm>
            <a:off x="670550" y="1728300"/>
            <a:ext cx="3639900" cy="145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Tree1B&lt;Key&gt;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 k; 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e.g. 0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Tree1B[] children;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1140" name="Google Shape;1140;p6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1141" name="Google Shape;1141;p69"/>
          <p:cNvGrpSpPr/>
          <p:nvPr/>
        </p:nvGrpSpPr>
        <p:grpSpPr>
          <a:xfrm>
            <a:off x="3263873" y="3687864"/>
            <a:ext cx="3394693" cy="1166250"/>
            <a:chOff x="3263873" y="3916464"/>
            <a:chExt cx="3394693" cy="1166250"/>
          </a:xfrm>
        </p:grpSpPr>
        <p:sp>
          <p:nvSpPr>
            <p:cNvPr id="1142" name="Google Shape;1142;p69"/>
            <p:cNvSpPr/>
            <p:nvPr/>
          </p:nvSpPr>
          <p:spPr>
            <a:xfrm>
              <a:off x="4013573" y="39164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1143" name="Google Shape;1143;p69"/>
            <p:cNvSpPr/>
            <p:nvPr/>
          </p:nvSpPr>
          <p:spPr>
            <a:xfrm>
              <a:off x="4322170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69"/>
            <p:cNvSpPr/>
            <p:nvPr/>
          </p:nvSpPr>
          <p:spPr>
            <a:xfrm>
              <a:off x="4630766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69"/>
            <p:cNvSpPr/>
            <p:nvPr/>
          </p:nvSpPr>
          <p:spPr>
            <a:xfrm>
              <a:off x="32638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1146" name="Google Shape;1146;p69"/>
            <p:cNvSpPr/>
            <p:nvPr/>
          </p:nvSpPr>
          <p:spPr>
            <a:xfrm>
              <a:off x="35724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69"/>
            <p:cNvSpPr/>
            <p:nvPr/>
          </p:nvSpPr>
          <p:spPr>
            <a:xfrm>
              <a:off x="38810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69"/>
            <p:cNvSpPr/>
            <p:nvPr/>
          </p:nvSpPr>
          <p:spPr>
            <a:xfrm>
              <a:off x="44982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1149" name="Google Shape;1149;p69"/>
            <p:cNvSpPr/>
            <p:nvPr/>
          </p:nvSpPr>
          <p:spPr>
            <a:xfrm>
              <a:off x="48068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69"/>
            <p:cNvSpPr/>
            <p:nvPr/>
          </p:nvSpPr>
          <p:spPr>
            <a:xfrm>
              <a:off x="51154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69"/>
            <p:cNvSpPr/>
            <p:nvPr/>
          </p:nvSpPr>
          <p:spPr>
            <a:xfrm>
              <a:off x="57326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sp>
          <p:nvSpPr>
            <p:cNvPr id="1152" name="Google Shape;1152;p69"/>
            <p:cNvSpPr/>
            <p:nvPr/>
          </p:nvSpPr>
          <p:spPr>
            <a:xfrm>
              <a:off x="60412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69"/>
            <p:cNvSpPr/>
            <p:nvPr/>
          </p:nvSpPr>
          <p:spPr>
            <a:xfrm>
              <a:off x="63498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4" name="Google Shape;1154;p69"/>
            <p:cNvCxnSpPr>
              <a:endCxn id="1146" idx="0"/>
            </p:cNvCxnSpPr>
            <p:nvPr/>
          </p:nvCxnSpPr>
          <p:spPr>
            <a:xfrm flipH="1">
              <a:off x="3726820" y="4041189"/>
              <a:ext cx="726000" cy="531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5" name="Google Shape;1155;p69"/>
            <p:cNvCxnSpPr/>
            <p:nvPr/>
          </p:nvCxnSpPr>
          <p:spPr>
            <a:xfrm>
              <a:off x="4004050" y="4733100"/>
              <a:ext cx="52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6" name="Google Shape;1156;p69"/>
            <p:cNvCxnSpPr/>
            <p:nvPr/>
          </p:nvCxnSpPr>
          <p:spPr>
            <a:xfrm>
              <a:off x="5294600" y="4733200"/>
              <a:ext cx="411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7" name="Google Shape;1157;p69"/>
            <p:cNvCxnSpPr/>
            <p:nvPr/>
          </p:nvCxnSpPr>
          <p:spPr>
            <a:xfrm flipH="1">
              <a:off x="3639173" y="46756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8" name="Google Shape;1158;p69"/>
            <p:cNvCxnSpPr/>
            <p:nvPr/>
          </p:nvCxnSpPr>
          <p:spPr>
            <a:xfrm flipH="1">
              <a:off x="488223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9" name="Google Shape;1159;p69"/>
            <p:cNvCxnSpPr/>
            <p:nvPr/>
          </p:nvCxnSpPr>
          <p:spPr>
            <a:xfrm flipH="1">
              <a:off x="609788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60" name="Google Shape;1160;p69"/>
            <p:cNvCxnSpPr/>
            <p:nvPr/>
          </p:nvCxnSpPr>
          <p:spPr>
            <a:xfrm flipH="1" rot="10800000">
              <a:off x="6368579" y="4601554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69"/>
            <p:cNvCxnSpPr/>
            <p:nvPr/>
          </p:nvCxnSpPr>
          <p:spPr>
            <a:xfrm flipH="1" rot="10800000">
              <a:off x="4649529" y="3938079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62" name="Google Shape;1162;p69"/>
          <p:cNvSpPr txBox="1"/>
          <p:nvPr/>
        </p:nvSpPr>
        <p:spPr>
          <a:xfrm>
            <a:off x="4043375" y="4749600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Sibling Tree</a:t>
            </a:r>
            <a:endParaRPr/>
          </a:p>
        </p:txBody>
      </p:sp>
      <p:sp>
        <p:nvSpPr>
          <p:cNvPr id="1163" name="Google Shape;1163;p69"/>
          <p:cNvSpPr txBox="1"/>
          <p:nvPr/>
        </p:nvSpPr>
        <p:spPr>
          <a:xfrm>
            <a:off x="2752050" y="1501775"/>
            <a:ext cx="3639900" cy="168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Tree1C&lt;Key&gt;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 k; 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e.g. 0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Tree1C favoredChild;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Tree1C sibling;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164" name="Google Shape;1164;p69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5" name="Google Shape;1165;p69"/>
          <p:cNvCxnSpPr>
            <a:stCxn id="1166" idx="0"/>
            <a:endCxn id="1164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6" name="Google Shape;1166;p69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69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69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9" name="Google Shape;1169;p69"/>
          <p:cNvCxnSpPr>
            <a:stCxn id="1164" idx="3"/>
            <a:endCxn id="1167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69"/>
          <p:cNvCxnSpPr>
            <a:stCxn id="1164" idx="4"/>
            <a:endCxn id="1168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1176" name="Google Shape;1176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1177" name="Google Shape;1177;p70"/>
          <p:cNvGrpSpPr/>
          <p:nvPr/>
        </p:nvGrpSpPr>
        <p:grpSpPr>
          <a:xfrm>
            <a:off x="5482928" y="1644864"/>
            <a:ext cx="3485773" cy="1623050"/>
            <a:chOff x="5482928" y="2102064"/>
            <a:chExt cx="3485773" cy="1623050"/>
          </a:xfrm>
        </p:grpSpPr>
        <p:sp>
          <p:nvSpPr>
            <p:cNvPr id="1178" name="Google Shape;1178;p70"/>
            <p:cNvSpPr/>
            <p:nvPr/>
          </p:nvSpPr>
          <p:spPr>
            <a:xfrm>
              <a:off x="6844432" y="21020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1179" name="Google Shape;1179;p70"/>
            <p:cNvSpPr/>
            <p:nvPr/>
          </p:nvSpPr>
          <p:spPr>
            <a:xfrm>
              <a:off x="6685458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0"/>
            <p:cNvSpPr/>
            <p:nvPr/>
          </p:nvSpPr>
          <p:spPr>
            <a:xfrm>
              <a:off x="6994055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0"/>
            <p:cNvSpPr/>
            <p:nvPr/>
          </p:nvSpPr>
          <p:spPr>
            <a:xfrm>
              <a:off x="7302652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0"/>
            <p:cNvSpPr/>
            <p:nvPr/>
          </p:nvSpPr>
          <p:spPr>
            <a:xfrm>
              <a:off x="7153029" y="210206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3" name="Google Shape;1183;p70"/>
            <p:cNvCxnSpPr/>
            <p:nvPr/>
          </p:nvCxnSpPr>
          <p:spPr>
            <a:xfrm flipH="1">
              <a:off x="6972478" y="2263475"/>
              <a:ext cx="411600" cy="37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4" name="Google Shape;1184;p70"/>
            <p:cNvSpPr/>
            <p:nvPr/>
          </p:nvSpPr>
          <p:spPr>
            <a:xfrm>
              <a:off x="5482928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1185" name="Google Shape;1185;p70"/>
            <p:cNvSpPr/>
            <p:nvPr/>
          </p:nvSpPr>
          <p:spPr>
            <a:xfrm>
              <a:off x="5791525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0"/>
            <p:cNvSpPr/>
            <p:nvPr/>
          </p:nvSpPr>
          <p:spPr>
            <a:xfrm>
              <a:off x="6933953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1187" name="Google Shape;1187;p70"/>
            <p:cNvSpPr/>
            <p:nvPr/>
          </p:nvSpPr>
          <p:spPr>
            <a:xfrm>
              <a:off x="7242550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8" name="Google Shape;1188;p70"/>
            <p:cNvCxnSpPr/>
            <p:nvPr/>
          </p:nvCxnSpPr>
          <p:spPr>
            <a:xfrm flipH="1">
              <a:off x="5952028" y="286477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9" name="Google Shape;1189;p70"/>
            <p:cNvCxnSpPr/>
            <p:nvPr/>
          </p:nvCxnSpPr>
          <p:spPr>
            <a:xfrm>
              <a:off x="7167797" y="282735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0" name="Google Shape;1190;p70"/>
            <p:cNvCxnSpPr/>
            <p:nvPr/>
          </p:nvCxnSpPr>
          <p:spPr>
            <a:xfrm>
              <a:off x="7496303" y="2787175"/>
              <a:ext cx="1223700" cy="320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1" name="Google Shape;1191;p70"/>
            <p:cNvSpPr/>
            <p:nvPr/>
          </p:nvSpPr>
          <p:spPr>
            <a:xfrm>
              <a:off x="8660002" y="315121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0"/>
            <p:cNvSpPr/>
            <p:nvPr/>
          </p:nvSpPr>
          <p:spPr>
            <a:xfrm>
              <a:off x="8351405" y="315121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1193" name="Google Shape;1193;p70"/>
            <p:cNvCxnSpPr/>
            <p:nvPr/>
          </p:nvCxnSpPr>
          <p:spPr>
            <a:xfrm flipH="1">
              <a:off x="5853864" y="33180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4" name="Google Shape;1194;p70"/>
            <p:cNvCxnSpPr/>
            <p:nvPr/>
          </p:nvCxnSpPr>
          <p:spPr>
            <a:xfrm flipH="1">
              <a:off x="732552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5" name="Google Shape;1195;p70"/>
            <p:cNvCxnSpPr/>
            <p:nvPr/>
          </p:nvCxnSpPr>
          <p:spPr>
            <a:xfrm flipH="1">
              <a:off x="869357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96" name="Google Shape;1196;p70"/>
          <p:cNvGrpSpPr/>
          <p:nvPr/>
        </p:nvGrpSpPr>
        <p:grpSpPr>
          <a:xfrm>
            <a:off x="3263873" y="3687864"/>
            <a:ext cx="3394693" cy="1166250"/>
            <a:chOff x="3263873" y="3916464"/>
            <a:chExt cx="3394693" cy="1166250"/>
          </a:xfrm>
        </p:grpSpPr>
        <p:sp>
          <p:nvSpPr>
            <p:cNvPr id="1197" name="Google Shape;1197;p70"/>
            <p:cNvSpPr/>
            <p:nvPr/>
          </p:nvSpPr>
          <p:spPr>
            <a:xfrm>
              <a:off x="4013573" y="39164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1198" name="Google Shape;1198;p70"/>
            <p:cNvSpPr/>
            <p:nvPr/>
          </p:nvSpPr>
          <p:spPr>
            <a:xfrm>
              <a:off x="4322170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0"/>
            <p:cNvSpPr/>
            <p:nvPr/>
          </p:nvSpPr>
          <p:spPr>
            <a:xfrm>
              <a:off x="4630766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0"/>
            <p:cNvSpPr/>
            <p:nvPr/>
          </p:nvSpPr>
          <p:spPr>
            <a:xfrm>
              <a:off x="32638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1201" name="Google Shape;1201;p70"/>
            <p:cNvSpPr/>
            <p:nvPr/>
          </p:nvSpPr>
          <p:spPr>
            <a:xfrm>
              <a:off x="35724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0"/>
            <p:cNvSpPr/>
            <p:nvPr/>
          </p:nvSpPr>
          <p:spPr>
            <a:xfrm>
              <a:off x="38810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0"/>
            <p:cNvSpPr/>
            <p:nvPr/>
          </p:nvSpPr>
          <p:spPr>
            <a:xfrm>
              <a:off x="44982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1204" name="Google Shape;1204;p70"/>
            <p:cNvSpPr/>
            <p:nvPr/>
          </p:nvSpPr>
          <p:spPr>
            <a:xfrm>
              <a:off x="48068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0"/>
            <p:cNvSpPr/>
            <p:nvPr/>
          </p:nvSpPr>
          <p:spPr>
            <a:xfrm>
              <a:off x="51154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0"/>
            <p:cNvSpPr/>
            <p:nvPr/>
          </p:nvSpPr>
          <p:spPr>
            <a:xfrm>
              <a:off x="57326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sp>
          <p:nvSpPr>
            <p:cNvPr id="1207" name="Google Shape;1207;p70"/>
            <p:cNvSpPr/>
            <p:nvPr/>
          </p:nvSpPr>
          <p:spPr>
            <a:xfrm>
              <a:off x="60412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0"/>
            <p:cNvSpPr/>
            <p:nvPr/>
          </p:nvSpPr>
          <p:spPr>
            <a:xfrm>
              <a:off x="63498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9" name="Google Shape;1209;p70"/>
            <p:cNvCxnSpPr>
              <a:endCxn id="1201" idx="0"/>
            </p:cNvCxnSpPr>
            <p:nvPr/>
          </p:nvCxnSpPr>
          <p:spPr>
            <a:xfrm flipH="1">
              <a:off x="3726820" y="4041189"/>
              <a:ext cx="726000" cy="531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0" name="Google Shape;1210;p70"/>
            <p:cNvCxnSpPr/>
            <p:nvPr/>
          </p:nvCxnSpPr>
          <p:spPr>
            <a:xfrm>
              <a:off x="4004050" y="4733100"/>
              <a:ext cx="52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1" name="Google Shape;1211;p70"/>
            <p:cNvCxnSpPr/>
            <p:nvPr/>
          </p:nvCxnSpPr>
          <p:spPr>
            <a:xfrm>
              <a:off x="5294600" y="4733200"/>
              <a:ext cx="411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2" name="Google Shape;1212;p70"/>
            <p:cNvCxnSpPr/>
            <p:nvPr/>
          </p:nvCxnSpPr>
          <p:spPr>
            <a:xfrm flipH="1">
              <a:off x="3639173" y="46756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3" name="Google Shape;1213;p70"/>
            <p:cNvCxnSpPr/>
            <p:nvPr/>
          </p:nvCxnSpPr>
          <p:spPr>
            <a:xfrm flipH="1">
              <a:off x="488223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4" name="Google Shape;1214;p70"/>
            <p:cNvCxnSpPr/>
            <p:nvPr/>
          </p:nvCxnSpPr>
          <p:spPr>
            <a:xfrm flipH="1">
              <a:off x="609788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5" name="Google Shape;1215;p70"/>
            <p:cNvCxnSpPr/>
            <p:nvPr/>
          </p:nvCxnSpPr>
          <p:spPr>
            <a:xfrm flipH="1" rot="10800000">
              <a:off x="6368579" y="4601554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70"/>
            <p:cNvCxnSpPr/>
            <p:nvPr/>
          </p:nvCxnSpPr>
          <p:spPr>
            <a:xfrm flipH="1" rot="10800000">
              <a:off x="4649529" y="3938079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7" name="Google Shape;1217;p70"/>
          <p:cNvGrpSpPr/>
          <p:nvPr/>
        </p:nvGrpSpPr>
        <p:grpSpPr>
          <a:xfrm>
            <a:off x="395400" y="1832589"/>
            <a:ext cx="4102966" cy="982304"/>
            <a:chOff x="395400" y="2289789"/>
            <a:chExt cx="4102966" cy="982304"/>
          </a:xfrm>
        </p:grpSpPr>
        <p:sp>
          <p:nvSpPr>
            <p:cNvPr id="1218" name="Google Shape;1218;p70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1219" name="Google Shape;1219;p70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0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0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0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1223" name="Google Shape;1223;p70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0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0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0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1227" name="Google Shape;1227;p70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0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0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0" name="Google Shape;1230;p70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31" name="Google Shape;1231;p70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32" name="Google Shape;1232;p70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33" name="Google Shape;1233;p70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0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0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0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1237" name="Google Shape;1237;p70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38" name="Google Shape;1238;p70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39" name="Google Shape;1239;p70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0" name="Google Shape;1240;p70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1" name="Google Shape;1241;p70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2" name="Google Shape;1242;p70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3" name="Google Shape;1243;p70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4" name="Google Shape;1244;p70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5" name="Google Shape;1245;p70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46" name="Google Shape;1246;p70"/>
          <p:cNvSpPr txBox="1"/>
          <p:nvPr/>
        </p:nvSpPr>
        <p:spPr>
          <a:xfrm>
            <a:off x="1462175" y="293017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Fixed-Width Nodes</a:t>
            </a:r>
            <a:endParaRPr/>
          </a:p>
        </p:txBody>
      </p:sp>
      <p:sp>
        <p:nvSpPr>
          <p:cNvPr id="1247" name="Google Shape;1247;p70"/>
          <p:cNvSpPr txBox="1"/>
          <p:nvPr/>
        </p:nvSpPr>
        <p:spPr>
          <a:xfrm>
            <a:off x="6293665" y="317590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Variable-Width Nodes</a:t>
            </a:r>
            <a:endParaRPr/>
          </a:p>
        </p:txBody>
      </p:sp>
      <p:sp>
        <p:nvSpPr>
          <p:cNvPr id="1248" name="Google Shape;1248;p70"/>
          <p:cNvSpPr txBox="1"/>
          <p:nvPr/>
        </p:nvSpPr>
        <p:spPr>
          <a:xfrm>
            <a:off x="4043375" y="4749600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Sibling Tree</a:t>
            </a:r>
            <a:endParaRPr/>
          </a:p>
        </p:txBody>
      </p:sp>
      <p:sp>
        <p:nvSpPr>
          <p:cNvPr id="1249" name="Google Shape;1249;p70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0" name="Google Shape;1250;p70"/>
          <p:cNvCxnSpPr>
            <a:stCxn id="1251" idx="0"/>
            <a:endCxn id="1249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1" name="Google Shape;1251;p70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70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70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4" name="Google Shape;1254;p70"/>
          <p:cNvCxnSpPr>
            <a:stCxn id="1249" idx="3"/>
            <a:endCxn id="1252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70"/>
          <p:cNvCxnSpPr>
            <a:stCxn id="1249" idx="4"/>
            <a:endCxn id="1253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7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21, CS61B, </a:t>
            </a:r>
            <a:r>
              <a:rPr lang="en"/>
              <a:t>Spring 2024</a:t>
            </a:r>
            <a:endParaRPr/>
          </a:p>
        </p:txBody>
      </p:sp>
      <p:sp>
        <p:nvSpPr>
          <p:cNvPr id="1261" name="Google Shape;1261;p7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Introduction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Introducing the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a PQ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Implementations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Delete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Tree Representations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Recursive Representation (1)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 Representations (2, 3, 3b)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Summary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Structures Summary</a:t>
            </a:r>
            <a:endParaRPr/>
          </a:p>
        </p:txBody>
      </p:sp>
      <p:sp>
        <p:nvSpPr>
          <p:cNvPr id="1262" name="Google Shape;1262;p7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Representations (2, 3, 3b)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1268" name="Google Shape;1268;p7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2: Store keys in an array. Store parentIDs in an array.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what we did with disjointSets.</a:t>
            </a:r>
            <a:endParaRPr/>
          </a:p>
        </p:txBody>
      </p:sp>
      <p:sp>
        <p:nvSpPr>
          <p:cNvPr id="1269" name="Google Shape;1269;p72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270" name="Google Shape;1270;p72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271" name="Google Shape;1271;p72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272" name="Google Shape;1272;p72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1273" name="Google Shape;1273;p72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1274" name="Google Shape;1274;p72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1275" name="Google Shape;1275;p72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1276" name="Google Shape;1276;p72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1277" name="Google Shape;1277;p72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1278" name="Google Shape;1278;p72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1279" name="Google Shape;1279;p72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1280" name="Google Shape;1280;p72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1281" name="Google Shape;1281;p72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1282" name="Google Shape;1282;p72"/>
              <p:cNvCxnSpPr>
                <a:stCxn id="1276" idx="0"/>
                <a:endCxn id="1275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3" name="Google Shape;1283;p72"/>
              <p:cNvCxnSpPr>
                <a:stCxn id="1277" idx="0"/>
                <a:endCxn id="1275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4" name="Google Shape;1284;p72"/>
              <p:cNvCxnSpPr>
                <a:stCxn id="1278" idx="0"/>
                <a:endCxn id="1276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5" name="Google Shape;1285;p72"/>
              <p:cNvCxnSpPr>
                <a:stCxn id="1276" idx="2"/>
                <a:endCxn id="1279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6" name="Google Shape;1286;p72"/>
              <p:cNvCxnSpPr>
                <a:stCxn id="1277" idx="2"/>
                <a:endCxn id="1280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7" name="Google Shape;1287;p72"/>
              <p:cNvCxnSpPr>
                <a:stCxn id="1277" idx="2"/>
                <a:endCxn id="1281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88" name="Google Shape;1288;p72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1289" name="Google Shape;1289;p72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290" name="Google Shape;1290;p72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1291" name="Google Shape;1291;p72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1292" name="Google Shape;1292;p72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1293" name="Google Shape;1293;p72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1294" name="Google Shape;1294;p72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1295" name="Google Shape;1295;p72"/>
              <p:cNvCxnSpPr>
                <a:stCxn id="1290" idx="0"/>
                <a:endCxn id="1289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6" name="Google Shape;1296;p72"/>
              <p:cNvCxnSpPr>
                <a:stCxn id="1291" idx="0"/>
                <a:endCxn id="1289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7" name="Google Shape;1297;p72"/>
              <p:cNvCxnSpPr>
                <a:stCxn id="1292" idx="0"/>
                <a:endCxn id="1290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8" name="Google Shape;1298;p72"/>
              <p:cNvCxnSpPr>
                <a:stCxn id="1290" idx="2"/>
                <a:endCxn id="1293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9" name="Google Shape;1299;p72"/>
              <p:cNvCxnSpPr>
                <a:stCxn id="1291" idx="2"/>
                <a:endCxn id="1294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00" name="Google Shape;1300;p72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1301" name="Google Shape;1301;p72"/>
            <p:cNvCxnSpPr>
              <a:stCxn id="1300" idx="2"/>
              <a:endCxn id="1275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2" name="Google Shape;1302;p72"/>
            <p:cNvCxnSpPr>
              <a:stCxn id="1300" idx="2"/>
              <a:endCxn id="1289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03" name="Google Shape;1303;p72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04" name="Google Shape;1304;p72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05" name="Google Shape;1305;p72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06" name="Google Shape;1306;p72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07" name="Google Shape;1307;p72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08" name="Google Shape;1308;p72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09" name="Google Shape;1309;p72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10" name="Google Shape;1310;p72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11" name="Google Shape;1311;p72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2" name="Google Shape;1312;p72"/>
          <p:cNvSpPr txBox="1"/>
          <p:nvPr/>
        </p:nvSpPr>
        <p:spPr>
          <a:xfrm>
            <a:off x="6133825" y="2222250"/>
            <a:ext cx="1716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3" name="Google Shape;1313;p72"/>
          <p:cNvSpPr/>
          <p:nvPr/>
        </p:nvSpPr>
        <p:spPr>
          <a:xfrm>
            <a:off x="7850135" y="2348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4" name="Google Shape;1314;p72"/>
          <p:cNvSpPr/>
          <p:nvPr/>
        </p:nvSpPr>
        <p:spPr>
          <a:xfrm>
            <a:off x="8158732" y="2348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5" name="Google Shape;1315;p72"/>
          <p:cNvSpPr/>
          <p:nvPr/>
        </p:nvSpPr>
        <p:spPr>
          <a:xfrm>
            <a:off x="8467328" y="2348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6" name="Google Shape;1316;p72"/>
          <p:cNvSpPr/>
          <p:nvPr/>
        </p:nvSpPr>
        <p:spPr>
          <a:xfrm>
            <a:off x="8775925" y="2348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7" name="Google Shape;1317;p72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318" name="Google Shape;1318;p72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319" name="Google Shape;1319;p72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320" name="Google Shape;1320;p72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321" name="Google Shape;1321;p72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322" name="Google Shape;1322;p72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1323" name="Google Shape;1323;p72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324" name="Google Shape;1324;p72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325" name="Google Shape;1325;p72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26" name="Google Shape;1326;p72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327" name="Google Shape;1327;p72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328" name="Google Shape;1328;p72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329" name="Google Shape;1329;p72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330" name="Google Shape;1330;p72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331" name="Google Shape;1331;p72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2" name="Google Shape;1332;p72"/>
          <p:cNvSpPr txBox="1"/>
          <p:nvPr/>
        </p:nvSpPr>
        <p:spPr>
          <a:xfrm>
            <a:off x="4243953" y="3974850"/>
            <a:ext cx="1716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3" name="Google Shape;1333;p72"/>
          <p:cNvSpPr txBox="1"/>
          <p:nvPr/>
        </p:nvSpPr>
        <p:spPr>
          <a:xfrm>
            <a:off x="7883475" y="25790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4" name="Google Shape;1334;p72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5" name="Google Shape;1335;p72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1336" name="Google Shape;1336;p72"/>
          <p:cNvSpPr/>
          <p:nvPr/>
        </p:nvSpPr>
        <p:spPr>
          <a:xfrm>
            <a:off x="434222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7" name="Google Shape;1337;p72"/>
          <p:cNvSpPr/>
          <p:nvPr/>
        </p:nvSpPr>
        <p:spPr>
          <a:xfrm>
            <a:off x="4650820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8" name="Google Shape;1338;p72"/>
          <p:cNvSpPr/>
          <p:nvPr/>
        </p:nvSpPr>
        <p:spPr>
          <a:xfrm>
            <a:off x="4959416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9" name="Google Shape;1339;p72"/>
          <p:cNvSpPr/>
          <p:nvPr/>
        </p:nvSpPr>
        <p:spPr>
          <a:xfrm>
            <a:off x="526801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0" name="Google Shape;1340;p72"/>
          <p:cNvSpPr/>
          <p:nvPr/>
        </p:nvSpPr>
        <p:spPr>
          <a:xfrm>
            <a:off x="557662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1" name="Google Shape;1341;p72"/>
          <p:cNvSpPr/>
          <p:nvPr/>
        </p:nvSpPr>
        <p:spPr>
          <a:xfrm>
            <a:off x="5885220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2" name="Google Shape;1342;p72"/>
          <p:cNvSpPr/>
          <p:nvPr/>
        </p:nvSpPr>
        <p:spPr>
          <a:xfrm>
            <a:off x="6193816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3" name="Google Shape;1343;p72"/>
          <p:cNvSpPr/>
          <p:nvPr/>
        </p:nvSpPr>
        <p:spPr>
          <a:xfrm>
            <a:off x="650241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4" name="Google Shape;1344;p72"/>
          <p:cNvSpPr/>
          <p:nvPr/>
        </p:nvSpPr>
        <p:spPr>
          <a:xfrm>
            <a:off x="681102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5" name="Google Shape;1345;p72"/>
          <p:cNvSpPr/>
          <p:nvPr/>
        </p:nvSpPr>
        <p:spPr>
          <a:xfrm>
            <a:off x="7119620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6" name="Google Shape;1346;p72"/>
          <p:cNvSpPr/>
          <p:nvPr/>
        </p:nvSpPr>
        <p:spPr>
          <a:xfrm>
            <a:off x="7428216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7" name="Google Shape;1347;p72"/>
          <p:cNvSpPr/>
          <p:nvPr/>
        </p:nvSpPr>
        <p:spPr>
          <a:xfrm>
            <a:off x="773681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8" name="Google Shape;1348;p72"/>
          <p:cNvSpPr/>
          <p:nvPr/>
        </p:nvSpPr>
        <p:spPr>
          <a:xfrm>
            <a:off x="804542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9" name="Google Shape;1349;p72"/>
          <p:cNvSpPr/>
          <p:nvPr/>
        </p:nvSpPr>
        <p:spPr>
          <a:xfrm>
            <a:off x="8354020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0" name="Google Shape;1350;p72"/>
          <p:cNvSpPr txBox="1"/>
          <p:nvPr/>
        </p:nvSpPr>
        <p:spPr>
          <a:xfrm>
            <a:off x="4391067" y="46339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1" name="Google Shape;1351;p72"/>
          <p:cNvSpPr txBox="1"/>
          <p:nvPr/>
        </p:nvSpPr>
        <p:spPr>
          <a:xfrm>
            <a:off x="5921870" y="46187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1352" name="Google Shape;1352;p72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53" name="Google Shape;1353;p72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354" name="Google Shape;1354;p72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355" name="Google Shape;1355;p72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356" name="Google Shape;1356;p72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357" name="Google Shape;1357;p72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358" name="Google Shape;1358;p72"/>
          <p:cNvSpPr txBox="1"/>
          <p:nvPr/>
        </p:nvSpPr>
        <p:spPr>
          <a:xfrm>
            <a:off x="1151850" y="1577975"/>
            <a:ext cx="3639900" cy="134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Tree2&lt;Key&gt;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parents;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359" name="Google Shape;1359;p72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0" name="Google Shape;1360;p72"/>
          <p:cNvCxnSpPr>
            <a:stCxn id="1361" idx="0"/>
            <a:endCxn id="1359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1" name="Google Shape;1361;p72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p72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72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4" name="Google Shape;1364;p72"/>
          <p:cNvCxnSpPr>
            <a:stCxn id="1359" idx="3"/>
            <a:endCxn id="1362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72"/>
          <p:cNvCxnSpPr>
            <a:stCxn id="1359" idx="4"/>
            <a:endCxn id="1363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Example: Recording the Highest Energy Particles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particle detector that records the energy of incoming particles.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record the M highest energy particles in a </a:t>
            </a:r>
            <a:r>
              <a:rPr lang="en"/>
              <a:t>given day.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Naive approach: Create a list of all particles detected during the day. Sort it using a particle energy comparator. Return the M particles that have highest energy.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1371" name="Google Shape;1371;p7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3: Store keys in an array. Don’t store structure anywhere.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interpret array: Simply assume tree is complete.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Obviously only works for “complete” trees.</a:t>
            </a:r>
            <a:endParaRPr/>
          </a:p>
        </p:txBody>
      </p:sp>
      <p:sp>
        <p:nvSpPr>
          <p:cNvPr id="1372" name="Google Shape;1372;p73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373" name="Google Shape;1373;p73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374" name="Google Shape;1374;p73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375" name="Google Shape;1375;p73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1376" name="Google Shape;1376;p73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1377" name="Google Shape;1377;p73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1378" name="Google Shape;1378;p73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1379" name="Google Shape;1379;p73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1380" name="Google Shape;1380;p73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1381" name="Google Shape;1381;p73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1382" name="Google Shape;1382;p73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1383" name="Google Shape;1383;p73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1384" name="Google Shape;1384;p73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1385" name="Google Shape;1385;p73"/>
              <p:cNvCxnSpPr>
                <a:stCxn id="1379" idx="0"/>
                <a:endCxn id="1378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6" name="Google Shape;1386;p73"/>
              <p:cNvCxnSpPr>
                <a:stCxn id="1380" idx="0"/>
                <a:endCxn id="1378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7" name="Google Shape;1387;p73"/>
              <p:cNvCxnSpPr>
                <a:stCxn id="1381" idx="0"/>
                <a:endCxn id="1379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8" name="Google Shape;1388;p73"/>
              <p:cNvCxnSpPr>
                <a:stCxn id="1379" idx="2"/>
                <a:endCxn id="1382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9" name="Google Shape;1389;p73"/>
              <p:cNvCxnSpPr>
                <a:stCxn id="1380" idx="2"/>
                <a:endCxn id="1383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0" name="Google Shape;1390;p73"/>
              <p:cNvCxnSpPr>
                <a:stCxn id="1380" idx="2"/>
                <a:endCxn id="1384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91" name="Google Shape;1391;p73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1392" name="Google Shape;1392;p73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393" name="Google Shape;1393;p73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1394" name="Google Shape;1394;p73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1395" name="Google Shape;1395;p73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1396" name="Google Shape;1396;p73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1397" name="Google Shape;1397;p73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1398" name="Google Shape;1398;p73"/>
              <p:cNvCxnSpPr>
                <a:stCxn id="1393" idx="0"/>
                <a:endCxn id="1392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9" name="Google Shape;1399;p73"/>
              <p:cNvCxnSpPr>
                <a:stCxn id="1394" idx="0"/>
                <a:endCxn id="139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0" name="Google Shape;1400;p73"/>
              <p:cNvCxnSpPr>
                <a:stCxn id="1395" idx="0"/>
                <a:endCxn id="1393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1" name="Google Shape;1401;p73"/>
              <p:cNvCxnSpPr>
                <a:stCxn id="1393" idx="2"/>
                <a:endCxn id="1396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2" name="Google Shape;1402;p73"/>
              <p:cNvCxnSpPr>
                <a:stCxn id="1394" idx="2"/>
                <a:endCxn id="1397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03" name="Google Shape;1403;p73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1404" name="Google Shape;1404;p73"/>
            <p:cNvCxnSpPr>
              <a:stCxn id="1403" idx="2"/>
              <a:endCxn id="1378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73"/>
            <p:cNvCxnSpPr>
              <a:stCxn id="1403" idx="2"/>
              <a:endCxn id="1392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06" name="Google Shape;1406;p73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07" name="Google Shape;1407;p73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08" name="Google Shape;1408;p73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09" name="Google Shape;1409;p73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10" name="Google Shape;1410;p73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11" name="Google Shape;1411;p73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12" name="Google Shape;1412;p73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13" name="Google Shape;1413;p73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414" name="Google Shape;1414;p73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5" name="Google Shape;1415;p73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416" name="Google Shape;1416;p73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417" name="Google Shape;1417;p73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418" name="Google Shape;1418;p73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419" name="Google Shape;1419;p73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420" name="Google Shape;1420;p73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1421" name="Google Shape;1421;p73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422" name="Google Shape;1422;p73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23" name="Google Shape;1423;p73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24" name="Google Shape;1424;p73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425" name="Google Shape;1425;p73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426" name="Google Shape;1426;p73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427" name="Google Shape;1427;p73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428" name="Google Shape;1428;p73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429" name="Google Shape;1429;p73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0" name="Google Shape;1430;p73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1" name="Google Shape;1431;p73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1432" name="Google Shape;1432;p73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33" name="Google Shape;1433;p73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434" name="Google Shape;1434;p73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435" name="Google Shape;1435;p73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436" name="Google Shape;1436;p73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437" name="Google Shape;1437;p73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438" name="Google Shape;1438;p73"/>
          <p:cNvSpPr txBox="1"/>
          <p:nvPr/>
        </p:nvSpPr>
        <p:spPr>
          <a:xfrm>
            <a:off x="7883475" y="21218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9" name="Google Shape;1439;p73"/>
          <p:cNvSpPr txBox="1"/>
          <p:nvPr/>
        </p:nvSpPr>
        <p:spPr>
          <a:xfrm>
            <a:off x="1151850" y="1882775"/>
            <a:ext cx="3639900" cy="10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Tree3&lt;Key&gt;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440" name="Google Shape;1440;p73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1" name="Google Shape;1441;p73"/>
          <p:cNvCxnSpPr>
            <a:stCxn id="1442" idx="0"/>
            <a:endCxn id="1440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2" name="Google Shape;1442;p73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73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73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5" name="Google Shape;1445;p73"/>
          <p:cNvCxnSpPr>
            <a:stCxn id="1440" idx="3"/>
            <a:endCxn id="1443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73"/>
          <p:cNvCxnSpPr>
            <a:stCxn id="1440" idx="4"/>
            <a:endCxn id="1444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 Look at Approach 3</a:t>
            </a:r>
            <a:endParaRPr/>
          </a:p>
        </p:txBody>
      </p:sp>
      <p:sp>
        <p:nvSpPr>
          <p:cNvPr id="1452" name="Google Shape;1452;p7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Challenge: Write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parent(k)</a:t>
            </a:r>
            <a:r>
              <a:rPr lang="en"/>
              <a:t> method for approach 3.</a:t>
            </a:r>
            <a:endParaRPr/>
          </a:p>
        </p:txBody>
      </p:sp>
      <p:sp>
        <p:nvSpPr>
          <p:cNvPr id="1453" name="Google Shape;1453;p74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454" name="Google Shape;1454;p74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455" name="Google Shape;1455;p74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456" name="Google Shape;1456;p74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1457" name="Google Shape;1457;p74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1458" name="Google Shape;1458;p74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1459" name="Google Shape;1459;p7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1460" name="Google Shape;1460;p7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1461" name="Google Shape;1461;p7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1462" name="Google Shape;1462;p7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1463" name="Google Shape;1463;p7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1464" name="Google Shape;1464;p7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1465" name="Google Shape;1465;p74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1466" name="Google Shape;1466;p74"/>
              <p:cNvCxnSpPr>
                <a:stCxn id="1460" idx="0"/>
                <a:endCxn id="1459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7" name="Google Shape;1467;p74"/>
              <p:cNvCxnSpPr>
                <a:stCxn id="1461" idx="0"/>
                <a:endCxn id="1459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8" name="Google Shape;1468;p74"/>
              <p:cNvCxnSpPr>
                <a:stCxn id="1462" idx="0"/>
                <a:endCxn id="1460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9" name="Google Shape;1469;p74"/>
              <p:cNvCxnSpPr>
                <a:stCxn id="1460" idx="2"/>
                <a:endCxn id="1463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0" name="Google Shape;1470;p74"/>
              <p:cNvCxnSpPr>
                <a:stCxn id="1461" idx="2"/>
                <a:endCxn id="1464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1" name="Google Shape;1471;p74"/>
              <p:cNvCxnSpPr>
                <a:stCxn id="1461" idx="2"/>
                <a:endCxn id="1465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72" name="Google Shape;1472;p74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1473" name="Google Shape;1473;p7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474" name="Google Shape;1474;p7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1475" name="Google Shape;1475;p7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1476" name="Google Shape;1476;p7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1477" name="Google Shape;1477;p7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1478" name="Google Shape;1478;p7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1479" name="Google Shape;1479;p74"/>
              <p:cNvCxnSpPr>
                <a:stCxn id="1474" idx="0"/>
                <a:endCxn id="1473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0" name="Google Shape;1480;p74"/>
              <p:cNvCxnSpPr>
                <a:stCxn id="1475" idx="0"/>
                <a:endCxn id="147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1" name="Google Shape;1481;p74"/>
              <p:cNvCxnSpPr>
                <a:stCxn id="1476" idx="0"/>
                <a:endCxn id="1474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2" name="Google Shape;1482;p74"/>
              <p:cNvCxnSpPr>
                <a:stCxn id="1474" idx="2"/>
                <a:endCxn id="1477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3" name="Google Shape;1483;p74"/>
              <p:cNvCxnSpPr>
                <a:stCxn id="1475" idx="2"/>
                <a:endCxn id="1478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84" name="Google Shape;1484;p74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1485" name="Google Shape;1485;p74"/>
            <p:cNvCxnSpPr>
              <a:stCxn id="1484" idx="2"/>
              <a:endCxn id="1459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6" name="Google Shape;1486;p74"/>
            <p:cNvCxnSpPr>
              <a:stCxn id="1484" idx="2"/>
              <a:endCxn id="1473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87" name="Google Shape;1487;p74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88" name="Google Shape;1488;p74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89" name="Google Shape;1489;p74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90" name="Google Shape;1490;p74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91" name="Google Shape;1491;p74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92" name="Google Shape;1492;p74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93" name="Google Shape;1493;p74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94" name="Google Shape;1494;p74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495" name="Google Shape;1495;p74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6" name="Google Shape;1496;p74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7" name="Google Shape;1497;p74"/>
          <p:cNvCxnSpPr>
            <a:stCxn id="1498" idx="0"/>
            <a:endCxn id="1496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8" name="Google Shape;1498;p74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74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p74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1" name="Google Shape;1501;p74"/>
          <p:cNvCxnSpPr>
            <a:stCxn id="1496" idx="3"/>
            <a:endCxn id="1499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2" name="Google Shape;1502;p74"/>
          <p:cNvCxnSpPr>
            <a:stCxn id="1496" idx="4"/>
            <a:endCxn id="1500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3" name="Google Shape;1503;p74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504" name="Google Shape;1504;p74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05" name="Google Shape;1505;p74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506" name="Google Shape;1506;p74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507" name="Google Shape;1507;p74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508" name="Google Shape;1508;p74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1509" name="Google Shape;1509;p74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510" name="Google Shape;1510;p74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11" name="Google Shape;1511;p74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12" name="Google Shape;1512;p74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513" name="Google Shape;1513;p74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514" name="Google Shape;1514;p74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515" name="Google Shape;1515;p74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516" name="Google Shape;1516;p74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17" name="Google Shape;1517;p74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8" name="Google Shape;1518;p74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9" name="Google Shape;1519;p74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1520" name="Google Shape;1520;p74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521" name="Google Shape;1521;p74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522" name="Google Shape;1522;p74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523" name="Google Shape;1523;p74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524" name="Google Shape;1524;p74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525" name="Google Shape;1525;p74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526" name="Google Shape;1526;p74"/>
          <p:cNvSpPr txBox="1"/>
          <p:nvPr/>
        </p:nvSpPr>
        <p:spPr>
          <a:xfrm>
            <a:off x="7883475" y="21218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7" name="Google Shape;1527;p74"/>
          <p:cNvSpPr txBox="1"/>
          <p:nvPr/>
        </p:nvSpPr>
        <p:spPr>
          <a:xfrm>
            <a:off x="4793400" y="4016050"/>
            <a:ext cx="3639900" cy="10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Tree3&lt;Key&gt;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528" name="Google Shape;1528;p74"/>
          <p:cNvSpPr txBox="1"/>
          <p:nvPr/>
        </p:nvSpPr>
        <p:spPr>
          <a:xfrm>
            <a:off x="284050" y="1116681"/>
            <a:ext cx="5936400" cy="195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swim(int 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 (keys[parent(k)] ≻ keys[k])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swap(k, parent(k));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swim(parent(k));            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Deep Look at Approach 3</a:t>
            </a:r>
            <a:endParaRPr/>
          </a:p>
        </p:txBody>
      </p:sp>
      <p:sp>
        <p:nvSpPr>
          <p:cNvPr id="1534" name="Google Shape;1534;p7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Write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parent(k)</a:t>
            </a:r>
            <a:r>
              <a:rPr lang="en"/>
              <a:t> method for approach 3.</a:t>
            </a:r>
            <a:endParaRPr/>
          </a:p>
        </p:txBody>
      </p:sp>
      <p:sp>
        <p:nvSpPr>
          <p:cNvPr id="1535" name="Google Shape;1535;p75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536" name="Google Shape;1536;p75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37" name="Google Shape;1537;p75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538" name="Google Shape;1538;p75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1539" name="Google Shape;1539;p75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1540" name="Google Shape;1540;p75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1541" name="Google Shape;1541;p7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1542" name="Google Shape;1542;p7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1543" name="Google Shape;1543;p7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1544" name="Google Shape;1544;p7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1545" name="Google Shape;1545;p7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1546" name="Google Shape;1546;p7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1547" name="Google Shape;1547;p75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1548" name="Google Shape;1548;p75"/>
              <p:cNvCxnSpPr>
                <a:stCxn id="1542" idx="0"/>
                <a:endCxn id="1541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9" name="Google Shape;1549;p75"/>
              <p:cNvCxnSpPr>
                <a:stCxn id="1543" idx="0"/>
                <a:endCxn id="1541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0" name="Google Shape;1550;p75"/>
              <p:cNvCxnSpPr>
                <a:stCxn id="1544" idx="0"/>
                <a:endCxn id="1542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1" name="Google Shape;1551;p75"/>
              <p:cNvCxnSpPr>
                <a:stCxn id="1542" idx="2"/>
                <a:endCxn id="1545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2" name="Google Shape;1552;p75"/>
              <p:cNvCxnSpPr>
                <a:stCxn id="1543" idx="2"/>
                <a:endCxn id="1546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3" name="Google Shape;1553;p75"/>
              <p:cNvCxnSpPr>
                <a:stCxn id="1543" idx="2"/>
                <a:endCxn id="1547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54" name="Google Shape;1554;p75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1555" name="Google Shape;1555;p7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556" name="Google Shape;1556;p7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1557" name="Google Shape;1557;p7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1558" name="Google Shape;1558;p7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1559" name="Google Shape;1559;p7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1560" name="Google Shape;1560;p7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1561" name="Google Shape;1561;p75"/>
              <p:cNvCxnSpPr>
                <a:stCxn id="1556" idx="0"/>
                <a:endCxn id="1555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2" name="Google Shape;1562;p75"/>
              <p:cNvCxnSpPr>
                <a:stCxn id="1557" idx="0"/>
                <a:endCxn id="1555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3" name="Google Shape;1563;p75"/>
              <p:cNvCxnSpPr>
                <a:stCxn id="1558" idx="0"/>
                <a:endCxn id="1556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4" name="Google Shape;1564;p75"/>
              <p:cNvCxnSpPr>
                <a:stCxn id="1556" idx="2"/>
                <a:endCxn id="1559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5" name="Google Shape;1565;p75"/>
              <p:cNvCxnSpPr>
                <a:stCxn id="1557" idx="2"/>
                <a:endCxn id="1560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66" name="Google Shape;1566;p75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1567" name="Google Shape;1567;p75"/>
            <p:cNvCxnSpPr>
              <a:stCxn id="1566" idx="2"/>
              <a:endCxn id="1541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8" name="Google Shape;1568;p75"/>
            <p:cNvCxnSpPr>
              <a:stCxn id="1566" idx="2"/>
              <a:endCxn id="1555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69" name="Google Shape;1569;p75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70" name="Google Shape;1570;p75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71" name="Google Shape;1571;p75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72" name="Google Shape;1572;p75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73" name="Google Shape;1573;p75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74" name="Google Shape;1574;p75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75" name="Google Shape;1575;p75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76" name="Google Shape;1576;p75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577" name="Google Shape;1577;p75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8" name="Google Shape;1578;p75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579" name="Google Shape;1579;p75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80" name="Google Shape;1580;p75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581" name="Google Shape;1581;p75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582" name="Google Shape;1582;p75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583" name="Google Shape;1583;p75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1584" name="Google Shape;1584;p75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585" name="Google Shape;1585;p75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86" name="Google Shape;1586;p75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87" name="Google Shape;1587;p75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588" name="Google Shape;1588;p75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589" name="Google Shape;1589;p75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590" name="Google Shape;1590;p75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591" name="Google Shape;1591;p75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92" name="Google Shape;1592;p75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3" name="Google Shape;1593;p75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4" name="Google Shape;1594;p75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1595" name="Google Shape;1595;p75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596" name="Google Shape;1596;p75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597" name="Google Shape;1597;p75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598" name="Google Shape;1598;p75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599" name="Google Shape;1599;p75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600" name="Google Shape;1600;p75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601" name="Google Shape;1601;p75"/>
          <p:cNvSpPr txBox="1"/>
          <p:nvPr/>
        </p:nvSpPr>
        <p:spPr>
          <a:xfrm>
            <a:off x="7883475" y="21218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2" name="Google Shape;1602;p75"/>
          <p:cNvSpPr txBox="1"/>
          <p:nvPr/>
        </p:nvSpPr>
        <p:spPr>
          <a:xfrm>
            <a:off x="4793400" y="4016050"/>
            <a:ext cx="3639900" cy="10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Tree3&lt;Key&gt;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603" name="Google Shape;1603;p75"/>
          <p:cNvSpPr txBox="1"/>
          <p:nvPr/>
        </p:nvSpPr>
        <p:spPr>
          <a:xfrm>
            <a:off x="284050" y="1116681"/>
            <a:ext cx="5936400" cy="195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swim(int 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if (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keys[parent(k)] ≻ keys[k]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swap(k, parent(k));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swim(parent(k));            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604" name="Google Shape;1604;p75"/>
          <p:cNvSpPr txBox="1"/>
          <p:nvPr/>
        </p:nvSpPr>
        <p:spPr>
          <a:xfrm>
            <a:off x="2841200" y="2472713"/>
            <a:ext cx="3792600" cy="1083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parent(int 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eturn (k - 1) / 2;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605" name="Google Shape;1605;p75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6" name="Google Shape;1606;p75"/>
          <p:cNvCxnSpPr>
            <a:stCxn id="1607" idx="0"/>
            <a:endCxn id="1605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7" name="Google Shape;1607;p75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8" name="Google Shape;1608;p75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9" name="Google Shape;1609;p75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0" name="Google Shape;1610;p75"/>
          <p:cNvCxnSpPr>
            <a:stCxn id="1605" idx="3"/>
            <a:endCxn id="1608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1" name="Google Shape;1611;p75"/>
          <p:cNvCxnSpPr>
            <a:stCxn id="1605" idx="4"/>
            <a:endCxn id="1609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Representations (Summary)</a:t>
            </a:r>
            <a:endParaRPr/>
          </a:p>
        </p:txBody>
      </p:sp>
      <p:grpSp>
        <p:nvGrpSpPr>
          <p:cNvPr id="1617" name="Google Shape;1617;p76"/>
          <p:cNvGrpSpPr/>
          <p:nvPr/>
        </p:nvGrpSpPr>
        <p:grpSpPr>
          <a:xfrm>
            <a:off x="5330528" y="1111464"/>
            <a:ext cx="3485773" cy="1623050"/>
            <a:chOff x="5482928" y="2102064"/>
            <a:chExt cx="3485773" cy="1623050"/>
          </a:xfrm>
        </p:grpSpPr>
        <p:sp>
          <p:nvSpPr>
            <p:cNvPr id="1618" name="Google Shape;1618;p76"/>
            <p:cNvSpPr/>
            <p:nvPr/>
          </p:nvSpPr>
          <p:spPr>
            <a:xfrm>
              <a:off x="6844432" y="21020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1619" name="Google Shape;1619;p76"/>
            <p:cNvSpPr/>
            <p:nvPr/>
          </p:nvSpPr>
          <p:spPr>
            <a:xfrm>
              <a:off x="6685458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76"/>
            <p:cNvSpPr/>
            <p:nvPr/>
          </p:nvSpPr>
          <p:spPr>
            <a:xfrm>
              <a:off x="6994055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76"/>
            <p:cNvSpPr/>
            <p:nvPr/>
          </p:nvSpPr>
          <p:spPr>
            <a:xfrm>
              <a:off x="7302652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76"/>
            <p:cNvSpPr/>
            <p:nvPr/>
          </p:nvSpPr>
          <p:spPr>
            <a:xfrm>
              <a:off x="7153029" y="210206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23" name="Google Shape;1623;p76"/>
            <p:cNvCxnSpPr/>
            <p:nvPr/>
          </p:nvCxnSpPr>
          <p:spPr>
            <a:xfrm flipH="1">
              <a:off x="6972478" y="2263475"/>
              <a:ext cx="411600" cy="37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24" name="Google Shape;1624;p76"/>
            <p:cNvSpPr/>
            <p:nvPr/>
          </p:nvSpPr>
          <p:spPr>
            <a:xfrm>
              <a:off x="5482928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1625" name="Google Shape;1625;p76"/>
            <p:cNvSpPr/>
            <p:nvPr/>
          </p:nvSpPr>
          <p:spPr>
            <a:xfrm>
              <a:off x="5791525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76"/>
            <p:cNvSpPr/>
            <p:nvPr/>
          </p:nvSpPr>
          <p:spPr>
            <a:xfrm>
              <a:off x="6933953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1627" name="Google Shape;1627;p76"/>
            <p:cNvSpPr/>
            <p:nvPr/>
          </p:nvSpPr>
          <p:spPr>
            <a:xfrm>
              <a:off x="7242550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28" name="Google Shape;1628;p76"/>
            <p:cNvCxnSpPr/>
            <p:nvPr/>
          </p:nvCxnSpPr>
          <p:spPr>
            <a:xfrm flipH="1">
              <a:off x="5952028" y="286477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9" name="Google Shape;1629;p76"/>
            <p:cNvCxnSpPr/>
            <p:nvPr/>
          </p:nvCxnSpPr>
          <p:spPr>
            <a:xfrm>
              <a:off x="7167797" y="282735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0" name="Google Shape;1630;p76"/>
            <p:cNvCxnSpPr/>
            <p:nvPr/>
          </p:nvCxnSpPr>
          <p:spPr>
            <a:xfrm>
              <a:off x="7496303" y="2787175"/>
              <a:ext cx="1223700" cy="320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31" name="Google Shape;1631;p76"/>
            <p:cNvSpPr/>
            <p:nvPr/>
          </p:nvSpPr>
          <p:spPr>
            <a:xfrm>
              <a:off x="8660002" y="315121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76"/>
            <p:cNvSpPr/>
            <p:nvPr/>
          </p:nvSpPr>
          <p:spPr>
            <a:xfrm>
              <a:off x="8351405" y="315121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1633" name="Google Shape;1633;p76"/>
            <p:cNvCxnSpPr/>
            <p:nvPr/>
          </p:nvCxnSpPr>
          <p:spPr>
            <a:xfrm flipH="1">
              <a:off x="5853864" y="33180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4" name="Google Shape;1634;p76"/>
            <p:cNvCxnSpPr/>
            <p:nvPr/>
          </p:nvCxnSpPr>
          <p:spPr>
            <a:xfrm flipH="1">
              <a:off x="732552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5" name="Google Shape;1635;p76"/>
            <p:cNvCxnSpPr/>
            <p:nvPr/>
          </p:nvCxnSpPr>
          <p:spPr>
            <a:xfrm flipH="1">
              <a:off x="869357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36" name="Google Shape;1636;p76"/>
          <p:cNvGrpSpPr/>
          <p:nvPr/>
        </p:nvGrpSpPr>
        <p:grpSpPr>
          <a:xfrm>
            <a:off x="242998" y="3268764"/>
            <a:ext cx="3394693" cy="1166250"/>
            <a:chOff x="3263873" y="3916464"/>
            <a:chExt cx="3394693" cy="1166250"/>
          </a:xfrm>
        </p:grpSpPr>
        <p:sp>
          <p:nvSpPr>
            <p:cNvPr id="1637" name="Google Shape;1637;p76"/>
            <p:cNvSpPr/>
            <p:nvPr/>
          </p:nvSpPr>
          <p:spPr>
            <a:xfrm>
              <a:off x="4013573" y="39164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1638" name="Google Shape;1638;p76"/>
            <p:cNvSpPr/>
            <p:nvPr/>
          </p:nvSpPr>
          <p:spPr>
            <a:xfrm>
              <a:off x="4322170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76"/>
            <p:cNvSpPr/>
            <p:nvPr/>
          </p:nvSpPr>
          <p:spPr>
            <a:xfrm>
              <a:off x="4630766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76"/>
            <p:cNvSpPr/>
            <p:nvPr/>
          </p:nvSpPr>
          <p:spPr>
            <a:xfrm>
              <a:off x="32638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1641" name="Google Shape;1641;p76"/>
            <p:cNvSpPr/>
            <p:nvPr/>
          </p:nvSpPr>
          <p:spPr>
            <a:xfrm>
              <a:off x="35724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76"/>
            <p:cNvSpPr/>
            <p:nvPr/>
          </p:nvSpPr>
          <p:spPr>
            <a:xfrm>
              <a:off x="38810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76"/>
            <p:cNvSpPr/>
            <p:nvPr/>
          </p:nvSpPr>
          <p:spPr>
            <a:xfrm>
              <a:off x="44982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1644" name="Google Shape;1644;p76"/>
            <p:cNvSpPr/>
            <p:nvPr/>
          </p:nvSpPr>
          <p:spPr>
            <a:xfrm>
              <a:off x="48068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76"/>
            <p:cNvSpPr/>
            <p:nvPr/>
          </p:nvSpPr>
          <p:spPr>
            <a:xfrm>
              <a:off x="51154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76"/>
            <p:cNvSpPr/>
            <p:nvPr/>
          </p:nvSpPr>
          <p:spPr>
            <a:xfrm>
              <a:off x="57326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sp>
          <p:nvSpPr>
            <p:cNvPr id="1647" name="Google Shape;1647;p76"/>
            <p:cNvSpPr/>
            <p:nvPr/>
          </p:nvSpPr>
          <p:spPr>
            <a:xfrm>
              <a:off x="60412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76"/>
            <p:cNvSpPr/>
            <p:nvPr/>
          </p:nvSpPr>
          <p:spPr>
            <a:xfrm>
              <a:off x="63498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49" name="Google Shape;1649;p76"/>
            <p:cNvCxnSpPr>
              <a:endCxn id="1641" idx="0"/>
            </p:cNvCxnSpPr>
            <p:nvPr/>
          </p:nvCxnSpPr>
          <p:spPr>
            <a:xfrm flipH="1">
              <a:off x="3726820" y="4041189"/>
              <a:ext cx="726000" cy="531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0" name="Google Shape;1650;p76"/>
            <p:cNvCxnSpPr/>
            <p:nvPr/>
          </p:nvCxnSpPr>
          <p:spPr>
            <a:xfrm>
              <a:off x="4004050" y="4733100"/>
              <a:ext cx="52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1" name="Google Shape;1651;p76"/>
            <p:cNvCxnSpPr/>
            <p:nvPr/>
          </p:nvCxnSpPr>
          <p:spPr>
            <a:xfrm>
              <a:off x="5294600" y="4733200"/>
              <a:ext cx="411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2" name="Google Shape;1652;p76"/>
            <p:cNvCxnSpPr/>
            <p:nvPr/>
          </p:nvCxnSpPr>
          <p:spPr>
            <a:xfrm flipH="1">
              <a:off x="3639173" y="46756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3" name="Google Shape;1653;p76"/>
            <p:cNvCxnSpPr/>
            <p:nvPr/>
          </p:nvCxnSpPr>
          <p:spPr>
            <a:xfrm flipH="1">
              <a:off x="488223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4" name="Google Shape;1654;p76"/>
            <p:cNvCxnSpPr/>
            <p:nvPr/>
          </p:nvCxnSpPr>
          <p:spPr>
            <a:xfrm flipH="1">
              <a:off x="609788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5" name="Google Shape;1655;p76"/>
            <p:cNvCxnSpPr/>
            <p:nvPr/>
          </p:nvCxnSpPr>
          <p:spPr>
            <a:xfrm flipH="1" rot="10800000">
              <a:off x="6368579" y="4601554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6" name="Google Shape;1656;p76"/>
            <p:cNvCxnSpPr/>
            <p:nvPr/>
          </p:nvCxnSpPr>
          <p:spPr>
            <a:xfrm flipH="1" rot="10800000">
              <a:off x="4649529" y="3938079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57" name="Google Shape;1657;p76"/>
          <p:cNvGrpSpPr/>
          <p:nvPr/>
        </p:nvGrpSpPr>
        <p:grpSpPr>
          <a:xfrm>
            <a:off x="243000" y="1299189"/>
            <a:ext cx="4102966" cy="982304"/>
            <a:chOff x="395400" y="2289789"/>
            <a:chExt cx="4102966" cy="982304"/>
          </a:xfrm>
        </p:grpSpPr>
        <p:sp>
          <p:nvSpPr>
            <p:cNvPr id="1658" name="Google Shape;1658;p76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1659" name="Google Shape;1659;p76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6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76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76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1663" name="Google Shape;1663;p76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76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76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76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1667" name="Google Shape;1667;p76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76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6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0" name="Google Shape;1670;p76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1" name="Google Shape;1671;p76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2" name="Google Shape;1672;p76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73" name="Google Shape;1673;p76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6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76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6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1677" name="Google Shape;1677;p76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8" name="Google Shape;1678;p76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9" name="Google Shape;1679;p76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0" name="Google Shape;1680;p76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1" name="Google Shape;1681;p76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2" name="Google Shape;1682;p76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3" name="Google Shape;1683;p76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4" name="Google Shape;1684;p76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5" name="Google Shape;1685;p76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86" name="Google Shape;1686;p76"/>
          <p:cNvSpPr txBox="1"/>
          <p:nvPr/>
        </p:nvSpPr>
        <p:spPr>
          <a:xfrm>
            <a:off x="547775" y="2396775"/>
            <a:ext cx="3544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 Number of Links (One Per Child)</a:t>
            </a:r>
            <a:endParaRPr/>
          </a:p>
        </p:txBody>
      </p:sp>
      <p:sp>
        <p:nvSpPr>
          <p:cNvPr id="1687" name="Google Shape;1687;p76"/>
          <p:cNvSpPr txBox="1"/>
          <p:nvPr/>
        </p:nvSpPr>
        <p:spPr>
          <a:xfrm>
            <a:off x="6141265" y="264250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Array of Child Links</a:t>
            </a:r>
            <a:endParaRPr/>
          </a:p>
        </p:txBody>
      </p:sp>
      <p:sp>
        <p:nvSpPr>
          <p:cNvPr id="1688" name="Google Shape;1688;p76"/>
          <p:cNvSpPr txBox="1"/>
          <p:nvPr/>
        </p:nvSpPr>
        <p:spPr>
          <a:xfrm>
            <a:off x="1022500" y="4330500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FirstBorn/Sibling Links</a:t>
            </a:r>
            <a:endParaRPr/>
          </a:p>
        </p:txBody>
      </p:sp>
      <p:sp>
        <p:nvSpPr>
          <p:cNvPr id="1689" name="Google Shape;1689;p76"/>
          <p:cNvSpPr/>
          <p:nvPr/>
        </p:nvSpPr>
        <p:spPr>
          <a:xfrm>
            <a:off x="5716535" y="3415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690" name="Google Shape;1690;p76"/>
          <p:cNvSpPr/>
          <p:nvPr/>
        </p:nvSpPr>
        <p:spPr>
          <a:xfrm>
            <a:off x="6025132" y="3415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691" name="Google Shape;1691;p76"/>
          <p:cNvSpPr/>
          <p:nvPr/>
        </p:nvSpPr>
        <p:spPr>
          <a:xfrm>
            <a:off x="6333728" y="3415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692" name="Google Shape;1692;p76"/>
          <p:cNvSpPr/>
          <p:nvPr/>
        </p:nvSpPr>
        <p:spPr>
          <a:xfrm>
            <a:off x="6642325" y="3415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693" name="Google Shape;1693;p76"/>
          <p:cNvSpPr txBox="1"/>
          <p:nvPr/>
        </p:nvSpPr>
        <p:spPr>
          <a:xfrm>
            <a:off x="4348950" y="3365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4" name="Google Shape;1694;p76"/>
          <p:cNvSpPr txBox="1"/>
          <p:nvPr/>
        </p:nvSpPr>
        <p:spPr>
          <a:xfrm>
            <a:off x="4000225" y="3746250"/>
            <a:ext cx="1716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5" name="Google Shape;1695;p76"/>
          <p:cNvSpPr/>
          <p:nvPr/>
        </p:nvSpPr>
        <p:spPr>
          <a:xfrm>
            <a:off x="5716535" y="3872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6" name="Google Shape;1696;p76"/>
          <p:cNvSpPr/>
          <p:nvPr/>
        </p:nvSpPr>
        <p:spPr>
          <a:xfrm>
            <a:off x="6025132" y="3872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7" name="Google Shape;1697;p76"/>
          <p:cNvSpPr/>
          <p:nvPr/>
        </p:nvSpPr>
        <p:spPr>
          <a:xfrm>
            <a:off x="6333728" y="3872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8" name="Google Shape;1698;p76"/>
          <p:cNvSpPr/>
          <p:nvPr/>
        </p:nvSpPr>
        <p:spPr>
          <a:xfrm>
            <a:off x="6642325" y="3872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9" name="Google Shape;1699;p76"/>
          <p:cNvSpPr txBox="1"/>
          <p:nvPr/>
        </p:nvSpPr>
        <p:spPr>
          <a:xfrm>
            <a:off x="5749875" y="41030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0" name="Google Shape;1700;p76"/>
          <p:cNvSpPr/>
          <p:nvPr/>
        </p:nvSpPr>
        <p:spPr>
          <a:xfrm>
            <a:off x="7697735" y="3796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701" name="Google Shape;1701;p76"/>
          <p:cNvSpPr/>
          <p:nvPr/>
        </p:nvSpPr>
        <p:spPr>
          <a:xfrm>
            <a:off x="8006332" y="3796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702" name="Google Shape;1702;p76"/>
          <p:cNvSpPr/>
          <p:nvPr/>
        </p:nvSpPr>
        <p:spPr>
          <a:xfrm>
            <a:off x="8314928" y="3796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703" name="Google Shape;1703;p76"/>
          <p:cNvSpPr/>
          <p:nvPr/>
        </p:nvSpPr>
        <p:spPr>
          <a:xfrm>
            <a:off x="8623525" y="3796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704" name="Google Shape;1704;p76"/>
          <p:cNvSpPr txBox="1"/>
          <p:nvPr/>
        </p:nvSpPr>
        <p:spPr>
          <a:xfrm>
            <a:off x="7640725" y="3426225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5" name="Google Shape;1705;p76"/>
          <p:cNvSpPr txBox="1"/>
          <p:nvPr/>
        </p:nvSpPr>
        <p:spPr>
          <a:xfrm>
            <a:off x="4283875" y="4482150"/>
            <a:ext cx="3109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Array of Keys, Array of Structure</a:t>
            </a:r>
            <a:endParaRPr/>
          </a:p>
        </p:txBody>
      </p:sp>
      <p:sp>
        <p:nvSpPr>
          <p:cNvPr id="1706" name="Google Shape;1706;p76"/>
          <p:cNvSpPr txBox="1"/>
          <p:nvPr/>
        </p:nvSpPr>
        <p:spPr>
          <a:xfrm>
            <a:off x="7598575" y="4136525"/>
            <a:ext cx="14691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Array of Keys</a:t>
            </a:r>
            <a:endParaRPr/>
          </a:p>
        </p:txBody>
      </p:sp>
      <p:sp>
        <p:nvSpPr>
          <p:cNvPr id="1707" name="Google Shape;1707;p76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8" name="Google Shape;1708;p76"/>
          <p:cNvCxnSpPr>
            <a:stCxn id="1709" idx="0"/>
            <a:endCxn id="1707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9" name="Google Shape;1709;p76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0" name="Google Shape;1710;p76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1" name="Google Shape;1711;p76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2" name="Google Shape;1712;p76"/>
          <p:cNvCxnSpPr>
            <a:stCxn id="1707" idx="3"/>
            <a:endCxn id="1710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3" name="Google Shape;1713;p76"/>
          <p:cNvCxnSpPr>
            <a:stCxn id="1707" idx="4"/>
            <a:endCxn id="1711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3B (book implementation): Leaving One Empty Spot</a:t>
            </a:r>
            <a:endParaRPr/>
          </a:p>
        </p:txBody>
      </p:sp>
      <p:sp>
        <p:nvSpPr>
          <p:cNvPr id="1719" name="Google Shape;1719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3b: Store keys in an array. Offset everything by 1 spot.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as 3, but leave spot 0 empty.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computation of children/parents “nicer”.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leftChild(k) = k*2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rightChild(k) = k*2 + 1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parent(k) = k/2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0" name="Google Shape;1720;p77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721" name="Google Shape;1721;p77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722" name="Google Shape;1722;p77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723" name="Google Shape;1723;p77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1724" name="Google Shape;1724;p77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1725" name="Google Shape;1725;p77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1726" name="Google Shape;1726;p77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1727" name="Google Shape;1727;p77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1728" name="Google Shape;1728;p77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1729" name="Google Shape;1729;p77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1730" name="Google Shape;1730;p77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1731" name="Google Shape;1731;p77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1732" name="Google Shape;1732;p77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1733" name="Google Shape;1733;p77"/>
              <p:cNvCxnSpPr>
                <a:stCxn id="1727" idx="0"/>
                <a:endCxn id="1726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4" name="Google Shape;1734;p77"/>
              <p:cNvCxnSpPr>
                <a:stCxn id="1728" idx="0"/>
                <a:endCxn id="172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5" name="Google Shape;1735;p77"/>
              <p:cNvCxnSpPr>
                <a:stCxn id="1729" idx="0"/>
                <a:endCxn id="172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6" name="Google Shape;1736;p77"/>
              <p:cNvCxnSpPr>
                <a:stCxn id="1727" idx="2"/>
                <a:endCxn id="173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7" name="Google Shape;1737;p77"/>
              <p:cNvCxnSpPr>
                <a:stCxn id="1728" idx="2"/>
                <a:endCxn id="173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8" name="Google Shape;1738;p77"/>
              <p:cNvCxnSpPr>
                <a:stCxn id="1728" idx="2"/>
                <a:endCxn id="1732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39" name="Google Shape;1739;p77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1740" name="Google Shape;1740;p77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741" name="Google Shape;1741;p77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1742" name="Google Shape;1742;p77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1743" name="Google Shape;1743;p77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1744" name="Google Shape;1744;p77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1745" name="Google Shape;1745;p77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1746" name="Google Shape;1746;p77"/>
              <p:cNvCxnSpPr>
                <a:stCxn id="1741" idx="0"/>
                <a:endCxn id="1740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7" name="Google Shape;1747;p77"/>
              <p:cNvCxnSpPr>
                <a:stCxn id="1742" idx="0"/>
                <a:endCxn id="1740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8" name="Google Shape;1748;p77"/>
              <p:cNvCxnSpPr>
                <a:stCxn id="1743" idx="0"/>
                <a:endCxn id="1741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9" name="Google Shape;1749;p77"/>
              <p:cNvCxnSpPr>
                <a:stCxn id="1741" idx="2"/>
                <a:endCxn id="1744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0" name="Google Shape;1750;p77"/>
              <p:cNvCxnSpPr>
                <a:stCxn id="1742" idx="2"/>
                <a:endCxn id="1745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751" name="Google Shape;1751;p77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1752" name="Google Shape;1752;p77"/>
            <p:cNvCxnSpPr>
              <a:stCxn id="1751" idx="2"/>
              <a:endCxn id="1726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3" name="Google Shape;1753;p77"/>
            <p:cNvCxnSpPr>
              <a:stCxn id="1751" idx="2"/>
              <a:endCxn id="1740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54" name="Google Shape;1754;p77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55" name="Google Shape;1755;p77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56" name="Google Shape;1756;p77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57" name="Google Shape;1757;p77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58" name="Google Shape;1758;p77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59" name="Google Shape;1759;p77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60" name="Google Shape;1760;p77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761" name="Google Shape;1761;p77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762" name="Google Shape;1762;p77"/>
          <p:cNvSpPr txBox="1"/>
          <p:nvPr/>
        </p:nvSpPr>
        <p:spPr>
          <a:xfrm>
            <a:off x="61777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3" name="Google Shape;1763;p77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4" name="Google Shape;1764;p77"/>
          <p:cNvCxnSpPr>
            <a:stCxn id="1765" idx="0"/>
            <a:endCxn id="1763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5" name="Google Shape;1765;p77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Google Shape;1766;p77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7" name="Google Shape;1767;p77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8" name="Google Shape;1768;p77"/>
          <p:cNvCxnSpPr>
            <a:stCxn id="1763" idx="3"/>
            <a:endCxn id="1766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9" name="Google Shape;1769;p77"/>
          <p:cNvCxnSpPr>
            <a:stCxn id="1763" idx="4"/>
            <a:endCxn id="1767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0" name="Google Shape;1770;p77"/>
          <p:cNvSpPr/>
          <p:nvPr/>
        </p:nvSpPr>
        <p:spPr>
          <a:xfrm>
            <a:off x="45708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771" name="Google Shape;1771;p77"/>
          <p:cNvSpPr/>
          <p:nvPr/>
        </p:nvSpPr>
        <p:spPr>
          <a:xfrm>
            <a:off x="48794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772" name="Google Shape;1772;p77"/>
          <p:cNvSpPr/>
          <p:nvPr/>
        </p:nvSpPr>
        <p:spPr>
          <a:xfrm>
            <a:off x="51880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773" name="Google Shape;1773;p77"/>
          <p:cNvSpPr/>
          <p:nvPr/>
        </p:nvSpPr>
        <p:spPr>
          <a:xfrm>
            <a:off x="54966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774" name="Google Shape;1774;p77"/>
          <p:cNvSpPr/>
          <p:nvPr/>
        </p:nvSpPr>
        <p:spPr>
          <a:xfrm>
            <a:off x="58052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775" name="Google Shape;1775;p77"/>
          <p:cNvSpPr/>
          <p:nvPr/>
        </p:nvSpPr>
        <p:spPr>
          <a:xfrm>
            <a:off x="61138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1776" name="Google Shape;1776;p77"/>
          <p:cNvSpPr/>
          <p:nvPr/>
        </p:nvSpPr>
        <p:spPr>
          <a:xfrm>
            <a:off x="64224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777" name="Google Shape;1777;p77"/>
          <p:cNvSpPr/>
          <p:nvPr/>
        </p:nvSpPr>
        <p:spPr>
          <a:xfrm>
            <a:off x="67310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778" name="Google Shape;1778;p77"/>
          <p:cNvSpPr/>
          <p:nvPr/>
        </p:nvSpPr>
        <p:spPr>
          <a:xfrm>
            <a:off x="70396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779" name="Google Shape;1779;p77"/>
          <p:cNvSpPr/>
          <p:nvPr/>
        </p:nvSpPr>
        <p:spPr>
          <a:xfrm>
            <a:off x="73482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780" name="Google Shape;1780;p77"/>
          <p:cNvSpPr/>
          <p:nvPr/>
        </p:nvSpPr>
        <p:spPr>
          <a:xfrm>
            <a:off x="76568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781" name="Google Shape;1781;p77"/>
          <p:cNvSpPr/>
          <p:nvPr/>
        </p:nvSpPr>
        <p:spPr>
          <a:xfrm>
            <a:off x="79654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782" name="Google Shape;1782;p77"/>
          <p:cNvSpPr/>
          <p:nvPr/>
        </p:nvSpPr>
        <p:spPr>
          <a:xfrm>
            <a:off x="82740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783" name="Google Shape;1783;p77"/>
          <p:cNvSpPr/>
          <p:nvPr/>
        </p:nvSpPr>
        <p:spPr>
          <a:xfrm>
            <a:off x="85826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784" name="Google Shape;1784;p77"/>
          <p:cNvSpPr txBox="1"/>
          <p:nvPr/>
        </p:nvSpPr>
        <p:spPr>
          <a:xfrm>
            <a:off x="45137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5" name="Google Shape;1785;p77"/>
          <p:cNvSpPr txBox="1"/>
          <p:nvPr/>
        </p:nvSpPr>
        <p:spPr>
          <a:xfrm>
            <a:off x="43148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6" name="Google Shape;1786;p77"/>
          <p:cNvSpPr txBox="1"/>
          <p:nvPr/>
        </p:nvSpPr>
        <p:spPr>
          <a:xfrm>
            <a:off x="5845675" y="3628175"/>
            <a:ext cx="3123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5  6  7  8  9  10 11 12 13 14 </a:t>
            </a:r>
            <a:endParaRPr/>
          </a:p>
        </p:txBody>
      </p:sp>
      <p:sp>
        <p:nvSpPr>
          <p:cNvPr id="1787" name="Google Shape;1787;p77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788" name="Google Shape;1788;p77"/>
          <p:cNvSpPr txBox="1"/>
          <p:nvPr/>
        </p:nvSpPr>
        <p:spPr>
          <a:xfrm>
            <a:off x="1238750" y="4695775"/>
            <a:ext cx="461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789" name="Google Shape;1789;p77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790" name="Google Shape;1790;p77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791" name="Google Shape;1791;p77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792" name="Google Shape;1792;p77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793" name="Google Shape;1793;p77"/>
          <p:cNvSpPr/>
          <p:nvPr/>
        </p:nvSpPr>
        <p:spPr>
          <a:xfrm>
            <a:off x="426984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794" name="Google Shape;1794;p77"/>
          <p:cNvSpPr txBox="1"/>
          <p:nvPr/>
        </p:nvSpPr>
        <p:spPr>
          <a:xfrm>
            <a:off x="7586301" y="21447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5" name="Google Shape;1795;p77"/>
          <p:cNvSpPr/>
          <p:nvPr/>
        </p:nvSpPr>
        <p:spPr>
          <a:xfrm>
            <a:off x="756057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7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21, CS61B, </a:t>
            </a:r>
            <a:r>
              <a:rPr lang="en"/>
              <a:t>Spring 2024</a:t>
            </a:r>
            <a:endParaRPr/>
          </a:p>
        </p:txBody>
      </p:sp>
      <p:sp>
        <p:nvSpPr>
          <p:cNvPr id="1801" name="Google Shape;1801;p7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Introduction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Introducing the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a PQ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Implementations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Delete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Tree Representations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Recursive Representation (1)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Array Representations (2, 3, 3b)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Priority Queue Summary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Structures Summary</a:t>
            </a:r>
            <a:endParaRPr/>
          </a:p>
        </p:txBody>
      </p:sp>
      <p:sp>
        <p:nvSpPr>
          <p:cNvPr id="1802" name="Google Shape;1802;p7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 Summary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Implementation of a Priority Queue</a:t>
            </a:r>
            <a:endParaRPr/>
          </a:p>
        </p:txBody>
      </p:sp>
      <p:sp>
        <p:nvSpPr>
          <p:cNvPr id="1808" name="Google Shape;1808;p79"/>
          <p:cNvSpPr txBox="1"/>
          <p:nvPr>
            <p:ph idx="1" type="body"/>
          </p:nvPr>
        </p:nvSpPr>
        <p:spPr>
          <a:xfrm>
            <a:off x="243000" y="2665725"/>
            <a:ext cx="8443800" cy="22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Notes: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“priority queue”? Can think of position in tree as its “priority.”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 is log N time AMORTIZED (some resizes, but no big deal).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BST can have constant getSmallest if you keep a pointer to smallest.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Heaps handle duplicate priorities much more naturally than BSTs.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based heaps take less memory (very roughly about 1/3rd the memory of representing a tree with approach 1a).</a:t>
            </a:r>
            <a:endParaRPr/>
          </a:p>
        </p:txBody>
      </p:sp>
      <p:graphicFrame>
        <p:nvGraphicFramePr>
          <p:cNvPr id="1809" name="Google Shape;1809;p79"/>
          <p:cNvGraphicFramePr/>
          <p:nvPr/>
        </p:nvGraphicFramePr>
        <p:xfrm>
          <a:off x="617575" y="92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{D79AA001-AFFF-44EC-8D78-72CC937BE710}</a:tableStyleId>
              </a:tblPr>
              <a:tblGrid>
                <a:gridCol w="1782725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Ordered Array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Bushy BST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 Table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Heap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1810" name="Google Shape;1810;p79"/>
          <p:cNvCxnSpPr/>
          <p:nvPr/>
        </p:nvCxnSpPr>
        <p:spPr>
          <a:xfrm rot="10800000">
            <a:off x="4760800" y="2692275"/>
            <a:ext cx="524400" cy="179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1" name="Google Shape;1811;p79"/>
          <p:cNvSpPr txBox="1"/>
          <p:nvPr/>
        </p:nvSpPr>
        <p:spPr>
          <a:xfrm>
            <a:off x="5308800" y="2857500"/>
            <a:ext cx="3504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Items with same priority hard to handle.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Implementation Questions</a:t>
            </a:r>
            <a:endParaRPr/>
          </a:p>
        </p:txBody>
      </p:sp>
      <p:sp>
        <p:nvSpPr>
          <p:cNvPr id="1817" name="Google Shape;1817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does a PQ know how to determine which item in a PQ is larger?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What could we change so that there is a default </a:t>
            </a:r>
            <a:r>
              <a:rPr lang="en"/>
              <a:t>comparison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</a:t>
            </a:r>
            <a:r>
              <a:rPr lang="en"/>
              <a:t>hat constructors are needed to allow for different orderings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80"/>
          <p:cNvSpPr txBox="1"/>
          <p:nvPr/>
        </p:nvSpPr>
        <p:spPr>
          <a:xfrm>
            <a:off x="672900" y="1759200"/>
            <a:ext cx="8039700" cy="317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(Min) Priority Queue: Allowing tracking and removal of the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* smallest item in a priority queue.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MinPQ&lt;Item&gt;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Adds the item to the priority queue.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add(Item x);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smallest item in the priority queue.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getSmallest();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Removes the smallest item from the priority queue.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removeSmallest();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size of the priority queue.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8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21, CS61B, </a:t>
            </a:r>
            <a:r>
              <a:rPr lang="en"/>
              <a:t>Spring 2024</a:t>
            </a:r>
            <a:endParaRPr/>
          </a:p>
        </p:txBody>
      </p:sp>
      <p:sp>
        <p:nvSpPr>
          <p:cNvPr id="1824" name="Google Shape;1824;p8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Introduction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Introducing the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a PQ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Implementations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Heap Delete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Tree Representations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Recursive Representation (1)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Array Representations (2, 3, 3b)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Data Structures Summary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5" name="Google Shape;1825;p8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Summary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Search Problem</a:t>
            </a:r>
            <a:endParaRPr/>
          </a:p>
        </p:txBody>
      </p:sp>
      <p:sp>
        <p:nvSpPr>
          <p:cNvPr id="1831" name="Google Shape;1831;p8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stream of data, retrieve information of interest.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Website users post to personal page. Serve content only to friends.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Given logs for thousands of weather stations, display weather map for specified date and time.</a:t>
            </a:r>
            <a:endParaRPr/>
          </a:p>
        </p:txBody>
      </p:sp>
      <p:pic>
        <p:nvPicPr>
          <p:cNvPr id="1832" name="Google Shape;1832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880" y="2602775"/>
            <a:ext cx="2398071" cy="23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3" name="Google Shape;183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850" y="2602774"/>
            <a:ext cx="3485475" cy="24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Implementation: Store and Sort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166800" y="3671875"/>
            <a:ext cx="88260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Potentially uses a huge amount of memory Θ(N), where N is number of particles.</a:t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272925" y="661300"/>
            <a:ext cx="8555100" cy="315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List&lt;Particle&gt; highestEnergyParticles(Detector det,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ArrayList&lt;Particle&gt; allParticles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ArrayList&lt;&gt;();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(Timer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new Timer();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.hours() &lt; 24; 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allParticles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.add(det.getNextParticle());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Comparator&lt;String&gt; cmptr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EnergyComparator();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Collections.sort(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allParticles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cmptr, Collections.reverseOrder());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allParticles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.sublist(0, M);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Data Structures (The particularly abstract ones)</a:t>
            </a:r>
            <a:endParaRPr/>
          </a:p>
        </p:txBody>
      </p:sp>
      <p:graphicFrame>
        <p:nvGraphicFramePr>
          <p:cNvPr id="1839" name="Google Shape;1839;p83"/>
          <p:cNvGraphicFramePr/>
          <p:nvPr/>
        </p:nvGraphicFramePr>
        <p:xfrm>
          <a:off x="594475" y="149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{D79AA001-AFFF-44EC-8D78-72CC937BE710}</a:tableStyleId>
              </a:tblPr>
              <a:tblGrid>
                <a:gridCol w="1196250"/>
                <a:gridCol w="2099550"/>
                <a:gridCol w="2533075"/>
                <a:gridCol w="2289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Storage Operation(s)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Primary Retrieval Operation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Retrieve By: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insert(key, index)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get(index)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put(key, value)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identity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containsKey(key)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identity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getSmallest()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order (a.k.a. key size)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Disjoint Sets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connect(int1, int2)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isConnected(int1, int2)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two int values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of Data Structures and ADTs (past semester version)</a:t>
            </a:r>
            <a:endParaRPr/>
          </a:p>
        </p:txBody>
      </p:sp>
      <p:sp>
        <p:nvSpPr>
          <p:cNvPr id="1845" name="Google Shape;1845;p84"/>
          <p:cNvSpPr/>
          <p:nvPr/>
        </p:nvSpPr>
        <p:spPr>
          <a:xfrm>
            <a:off x="2411389" y="2626823"/>
            <a:ext cx="1870200" cy="13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84"/>
          <p:cNvSpPr/>
          <p:nvPr/>
        </p:nvSpPr>
        <p:spPr>
          <a:xfrm>
            <a:off x="2418800" y="1697600"/>
            <a:ext cx="1870200" cy="79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84"/>
          <p:cNvSpPr/>
          <p:nvPr/>
        </p:nvSpPr>
        <p:spPr>
          <a:xfrm>
            <a:off x="5636375" y="16165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848" name="Google Shape;1848;p84"/>
          <p:cNvSpPr/>
          <p:nvPr/>
        </p:nvSpPr>
        <p:spPr>
          <a:xfrm>
            <a:off x="5606725" y="27595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849" name="Google Shape;1849;p84"/>
          <p:cNvSpPr/>
          <p:nvPr/>
        </p:nvSpPr>
        <p:spPr>
          <a:xfrm>
            <a:off x="1178725" y="17689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850" name="Google Shape;1850;p84"/>
          <p:cNvSpPr/>
          <p:nvPr/>
        </p:nvSpPr>
        <p:spPr>
          <a:xfrm>
            <a:off x="1178600" y="240265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851" name="Google Shape;1851;p84"/>
          <p:cNvSpPr/>
          <p:nvPr/>
        </p:nvSpPr>
        <p:spPr>
          <a:xfrm>
            <a:off x="2389675" y="816475"/>
            <a:ext cx="1870200" cy="7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84"/>
          <p:cNvSpPr/>
          <p:nvPr/>
        </p:nvSpPr>
        <p:spPr>
          <a:xfrm>
            <a:off x="5044475" y="4067375"/>
            <a:ext cx="11646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DisjointSets</a:t>
            </a:r>
            <a:endParaRPr/>
          </a:p>
        </p:txBody>
      </p:sp>
      <p:sp>
        <p:nvSpPr>
          <p:cNvPr id="1853" name="Google Shape;1853;p84"/>
          <p:cNvSpPr/>
          <p:nvPr/>
        </p:nvSpPr>
        <p:spPr>
          <a:xfrm>
            <a:off x="2460675" y="866875"/>
            <a:ext cx="17568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 HT</a:t>
            </a:r>
            <a:endParaRPr/>
          </a:p>
        </p:txBody>
      </p:sp>
      <p:sp>
        <p:nvSpPr>
          <p:cNvPr id="1854" name="Google Shape;1854;p84"/>
          <p:cNvSpPr/>
          <p:nvPr/>
        </p:nvSpPr>
        <p:spPr>
          <a:xfrm>
            <a:off x="2460675" y="1202475"/>
            <a:ext cx="17568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 HT</a:t>
            </a:r>
            <a:endParaRPr/>
          </a:p>
        </p:txBody>
      </p:sp>
      <p:sp>
        <p:nvSpPr>
          <p:cNvPr id="1855" name="Google Shape;1855;p84"/>
          <p:cNvSpPr/>
          <p:nvPr/>
        </p:nvSpPr>
        <p:spPr>
          <a:xfrm>
            <a:off x="2460675" y="176897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sp>
        <p:nvSpPr>
          <p:cNvPr id="1856" name="Google Shape;1856;p84"/>
          <p:cNvSpPr/>
          <p:nvPr/>
        </p:nvSpPr>
        <p:spPr>
          <a:xfrm>
            <a:off x="2468091" y="214997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1857" name="Google Shape;1857;p84"/>
          <p:cNvSpPr/>
          <p:nvPr/>
        </p:nvSpPr>
        <p:spPr>
          <a:xfrm>
            <a:off x="2443121" y="416012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cxnSp>
        <p:nvCxnSpPr>
          <p:cNvPr id="1858" name="Google Shape;1858;p84"/>
          <p:cNvCxnSpPr>
            <a:stCxn id="1849" idx="3"/>
            <a:endCxn id="1853" idx="1"/>
          </p:cNvCxnSpPr>
          <p:nvPr/>
        </p:nvCxnSpPr>
        <p:spPr>
          <a:xfrm flipH="1" rot="10800000">
            <a:off x="1875025" y="1019575"/>
            <a:ext cx="585600" cy="90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9" name="Google Shape;1859;p84"/>
          <p:cNvCxnSpPr>
            <a:stCxn id="1854" idx="1"/>
            <a:endCxn id="1849" idx="3"/>
          </p:cNvCxnSpPr>
          <p:nvPr/>
        </p:nvCxnSpPr>
        <p:spPr>
          <a:xfrm flipH="1">
            <a:off x="1875075" y="1355175"/>
            <a:ext cx="585600" cy="56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0" name="Google Shape;1860;p84"/>
          <p:cNvCxnSpPr>
            <a:stCxn id="1849" idx="3"/>
            <a:endCxn id="1855" idx="1"/>
          </p:cNvCxnSpPr>
          <p:nvPr/>
        </p:nvCxnSpPr>
        <p:spPr>
          <a:xfrm>
            <a:off x="1875025" y="1921675"/>
            <a:ext cx="58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1" name="Google Shape;1861;p84"/>
          <p:cNvCxnSpPr>
            <a:stCxn id="1849" idx="3"/>
            <a:endCxn id="1862" idx="1"/>
          </p:cNvCxnSpPr>
          <p:nvPr/>
        </p:nvCxnSpPr>
        <p:spPr>
          <a:xfrm>
            <a:off x="1875025" y="1921675"/>
            <a:ext cx="580200" cy="99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3" name="Google Shape;1863;p84"/>
          <p:cNvCxnSpPr>
            <a:stCxn id="1849" idx="3"/>
            <a:endCxn id="1856" idx="1"/>
          </p:cNvCxnSpPr>
          <p:nvPr/>
        </p:nvCxnSpPr>
        <p:spPr>
          <a:xfrm>
            <a:off x="1875025" y="1921675"/>
            <a:ext cx="593100" cy="3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4" name="Google Shape;1864;p84"/>
          <p:cNvCxnSpPr>
            <a:stCxn id="1849" idx="3"/>
            <a:endCxn id="1865" idx="1"/>
          </p:cNvCxnSpPr>
          <p:nvPr/>
        </p:nvCxnSpPr>
        <p:spPr>
          <a:xfrm>
            <a:off x="1875025" y="1921675"/>
            <a:ext cx="580200" cy="137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6" name="Google Shape;1866;p84"/>
          <p:cNvCxnSpPr>
            <a:stCxn id="1849" idx="3"/>
            <a:endCxn id="1857" idx="1"/>
          </p:cNvCxnSpPr>
          <p:nvPr/>
        </p:nvCxnSpPr>
        <p:spPr>
          <a:xfrm>
            <a:off x="1875025" y="1921675"/>
            <a:ext cx="568200" cy="239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5" name="Google Shape;1865;p84"/>
          <p:cNvSpPr/>
          <p:nvPr/>
        </p:nvSpPr>
        <p:spPr>
          <a:xfrm>
            <a:off x="2455221" y="31405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Black</a:t>
            </a:r>
            <a:endParaRPr/>
          </a:p>
        </p:txBody>
      </p:sp>
      <p:sp>
        <p:nvSpPr>
          <p:cNvPr id="1862" name="Google Shape;1862;p84"/>
          <p:cNvSpPr/>
          <p:nvPr/>
        </p:nvSpPr>
        <p:spPr>
          <a:xfrm>
            <a:off x="2455350" y="275957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(Vanilla)</a:t>
            </a:r>
            <a:endParaRPr/>
          </a:p>
        </p:txBody>
      </p:sp>
      <p:sp>
        <p:nvSpPr>
          <p:cNvPr id="1867" name="Google Shape;1867;p84"/>
          <p:cNvSpPr/>
          <p:nvPr/>
        </p:nvSpPr>
        <p:spPr>
          <a:xfrm>
            <a:off x="2455221" y="35215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B-Trees (2-3 / 2-3-4)</a:t>
            </a:r>
            <a:endParaRPr sz="1300"/>
          </a:p>
        </p:txBody>
      </p:sp>
      <p:cxnSp>
        <p:nvCxnSpPr>
          <p:cNvPr id="1868" name="Google Shape;1868;p84"/>
          <p:cNvCxnSpPr>
            <a:stCxn id="1853" idx="1"/>
            <a:endCxn id="1850" idx="3"/>
          </p:cNvCxnSpPr>
          <p:nvPr/>
        </p:nvCxnSpPr>
        <p:spPr>
          <a:xfrm flipH="1">
            <a:off x="1874775" y="1019575"/>
            <a:ext cx="585900" cy="15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9" name="Google Shape;1869;p84"/>
          <p:cNvCxnSpPr>
            <a:stCxn id="1854" idx="1"/>
            <a:endCxn id="1850" idx="3"/>
          </p:cNvCxnSpPr>
          <p:nvPr/>
        </p:nvCxnSpPr>
        <p:spPr>
          <a:xfrm flipH="1">
            <a:off x="1874775" y="1355175"/>
            <a:ext cx="585900" cy="120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0" name="Google Shape;1870;p84"/>
          <p:cNvCxnSpPr>
            <a:stCxn id="1855" idx="1"/>
            <a:endCxn id="1850" idx="3"/>
          </p:cNvCxnSpPr>
          <p:nvPr/>
        </p:nvCxnSpPr>
        <p:spPr>
          <a:xfrm flipH="1">
            <a:off x="1874775" y="1921675"/>
            <a:ext cx="585900" cy="63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1" name="Google Shape;1871;p84"/>
          <p:cNvCxnSpPr>
            <a:stCxn id="1856" idx="1"/>
            <a:endCxn id="1850" idx="3"/>
          </p:cNvCxnSpPr>
          <p:nvPr/>
        </p:nvCxnSpPr>
        <p:spPr>
          <a:xfrm flipH="1">
            <a:off x="1874991" y="2302675"/>
            <a:ext cx="593100" cy="2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84"/>
          <p:cNvCxnSpPr>
            <a:stCxn id="1862" idx="1"/>
            <a:endCxn id="1850" idx="3"/>
          </p:cNvCxnSpPr>
          <p:nvPr/>
        </p:nvCxnSpPr>
        <p:spPr>
          <a:xfrm rot="10800000">
            <a:off x="1874850" y="2555275"/>
            <a:ext cx="580500" cy="3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84"/>
          <p:cNvCxnSpPr>
            <a:stCxn id="1865" idx="1"/>
            <a:endCxn id="1850" idx="3"/>
          </p:cNvCxnSpPr>
          <p:nvPr/>
        </p:nvCxnSpPr>
        <p:spPr>
          <a:xfrm rot="10800000">
            <a:off x="1875021" y="2555275"/>
            <a:ext cx="580200" cy="73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4" name="Google Shape;1874;p84"/>
          <p:cNvCxnSpPr>
            <a:stCxn id="1867" idx="1"/>
            <a:endCxn id="1850" idx="3"/>
          </p:cNvCxnSpPr>
          <p:nvPr/>
        </p:nvCxnSpPr>
        <p:spPr>
          <a:xfrm rot="10800000">
            <a:off x="1875021" y="2555275"/>
            <a:ext cx="580200" cy="111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5" name="Google Shape;1875;p84"/>
          <p:cNvCxnSpPr>
            <a:stCxn id="1857" idx="1"/>
            <a:endCxn id="1850" idx="3"/>
          </p:cNvCxnSpPr>
          <p:nvPr/>
        </p:nvCxnSpPr>
        <p:spPr>
          <a:xfrm rot="10800000">
            <a:off x="1874921" y="2555425"/>
            <a:ext cx="568200" cy="175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6" name="Google Shape;1876;p84"/>
          <p:cNvSpPr/>
          <p:nvPr/>
        </p:nvSpPr>
        <p:spPr>
          <a:xfrm>
            <a:off x="6623775" y="549175"/>
            <a:ext cx="17568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1877" name="Google Shape;1877;p84"/>
          <p:cNvSpPr/>
          <p:nvPr/>
        </p:nvSpPr>
        <p:spPr>
          <a:xfrm>
            <a:off x="6657575" y="1921375"/>
            <a:ext cx="1756800" cy="4434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 HT (lacks order, very odd)</a:t>
            </a:r>
            <a:endParaRPr/>
          </a:p>
        </p:txBody>
      </p:sp>
      <p:sp>
        <p:nvSpPr>
          <p:cNvPr id="1878" name="Google Shape;1878;p84"/>
          <p:cNvSpPr/>
          <p:nvPr/>
        </p:nvSpPr>
        <p:spPr>
          <a:xfrm>
            <a:off x="6623775" y="1387375"/>
            <a:ext cx="20241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Linked List</a:t>
            </a:r>
            <a:endParaRPr/>
          </a:p>
        </p:txBody>
      </p:sp>
      <p:sp>
        <p:nvSpPr>
          <p:cNvPr id="1879" name="Google Shape;1879;p84"/>
          <p:cNvSpPr/>
          <p:nvPr/>
        </p:nvSpPr>
        <p:spPr>
          <a:xfrm>
            <a:off x="6623775" y="930175"/>
            <a:ext cx="17568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Tree</a:t>
            </a:r>
            <a:endParaRPr/>
          </a:p>
        </p:txBody>
      </p:sp>
      <p:cxnSp>
        <p:nvCxnSpPr>
          <p:cNvPr id="1880" name="Google Shape;1880;p84"/>
          <p:cNvCxnSpPr>
            <a:stCxn id="1879" idx="1"/>
            <a:endCxn id="1847" idx="3"/>
          </p:cNvCxnSpPr>
          <p:nvPr/>
        </p:nvCxnSpPr>
        <p:spPr>
          <a:xfrm flipH="1">
            <a:off x="6332775" y="1082875"/>
            <a:ext cx="291000" cy="68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1" name="Google Shape;1881;p84"/>
          <p:cNvCxnSpPr>
            <a:stCxn id="1878" idx="1"/>
            <a:endCxn id="1847" idx="3"/>
          </p:cNvCxnSpPr>
          <p:nvPr/>
        </p:nvCxnSpPr>
        <p:spPr>
          <a:xfrm flipH="1">
            <a:off x="6332775" y="1540075"/>
            <a:ext cx="291000" cy="22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2" name="Google Shape;1882;p84"/>
          <p:cNvCxnSpPr>
            <a:stCxn id="1876" idx="1"/>
            <a:endCxn id="1847" idx="3"/>
          </p:cNvCxnSpPr>
          <p:nvPr/>
        </p:nvCxnSpPr>
        <p:spPr>
          <a:xfrm flipH="1">
            <a:off x="6332775" y="701875"/>
            <a:ext cx="291000" cy="10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3" name="Google Shape;1883;p84"/>
          <p:cNvCxnSpPr>
            <a:stCxn id="1877" idx="1"/>
            <a:endCxn id="1847" idx="3"/>
          </p:cNvCxnSpPr>
          <p:nvPr/>
        </p:nvCxnSpPr>
        <p:spPr>
          <a:xfrm rot="10800000">
            <a:off x="6332675" y="1769275"/>
            <a:ext cx="324900" cy="37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4" name="Google Shape;1884;p84"/>
          <p:cNvSpPr/>
          <p:nvPr/>
        </p:nvSpPr>
        <p:spPr>
          <a:xfrm>
            <a:off x="6743578" y="29500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1885" name="Google Shape;1885;p84"/>
          <p:cNvSpPr/>
          <p:nvPr/>
        </p:nvSpPr>
        <p:spPr>
          <a:xfrm>
            <a:off x="6736163" y="25690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cxnSp>
        <p:nvCxnSpPr>
          <p:cNvPr id="1886" name="Google Shape;1886;p84"/>
          <p:cNvCxnSpPr>
            <a:stCxn id="1885" idx="1"/>
            <a:endCxn id="1848" idx="3"/>
          </p:cNvCxnSpPr>
          <p:nvPr/>
        </p:nvCxnSpPr>
        <p:spPr>
          <a:xfrm flipH="1">
            <a:off x="6302963" y="2721775"/>
            <a:ext cx="433200" cy="19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7" name="Google Shape;1887;p84"/>
          <p:cNvCxnSpPr>
            <a:stCxn id="1884" idx="1"/>
            <a:endCxn id="1848" idx="3"/>
          </p:cNvCxnSpPr>
          <p:nvPr/>
        </p:nvCxnSpPr>
        <p:spPr>
          <a:xfrm rot="10800000">
            <a:off x="6302878" y="2912275"/>
            <a:ext cx="440700" cy="19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8" name="Google Shape;1888;p84"/>
          <p:cNvSpPr/>
          <p:nvPr/>
        </p:nvSpPr>
        <p:spPr>
          <a:xfrm>
            <a:off x="6516446" y="353337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Find</a:t>
            </a:r>
            <a:endParaRPr/>
          </a:p>
        </p:txBody>
      </p:sp>
      <p:sp>
        <p:nvSpPr>
          <p:cNvPr id="1889" name="Google Shape;1889;p84"/>
          <p:cNvSpPr/>
          <p:nvPr/>
        </p:nvSpPr>
        <p:spPr>
          <a:xfrm>
            <a:off x="6516446" y="393182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Union</a:t>
            </a:r>
            <a:endParaRPr/>
          </a:p>
        </p:txBody>
      </p:sp>
      <p:sp>
        <p:nvSpPr>
          <p:cNvPr id="1890" name="Google Shape;1890;p84"/>
          <p:cNvSpPr/>
          <p:nvPr/>
        </p:nvSpPr>
        <p:spPr>
          <a:xfrm>
            <a:off x="6516446" y="43302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</a:t>
            </a:r>
            <a:endParaRPr/>
          </a:p>
        </p:txBody>
      </p:sp>
      <p:sp>
        <p:nvSpPr>
          <p:cNvPr id="1891" name="Google Shape;1891;p84"/>
          <p:cNvSpPr/>
          <p:nvPr/>
        </p:nvSpPr>
        <p:spPr>
          <a:xfrm>
            <a:off x="6516446" y="47112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WQUPC</a:t>
            </a:r>
            <a:endParaRPr/>
          </a:p>
        </p:txBody>
      </p:sp>
      <p:cxnSp>
        <p:nvCxnSpPr>
          <p:cNvPr id="1892" name="Google Shape;1892;p84"/>
          <p:cNvCxnSpPr>
            <a:stCxn id="1888" idx="1"/>
            <a:endCxn id="1852" idx="3"/>
          </p:cNvCxnSpPr>
          <p:nvPr/>
        </p:nvCxnSpPr>
        <p:spPr>
          <a:xfrm flipH="1">
            <a:off x="6208946" y="3686075"/>
            <a:ext cx="307500" cy="53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3" name="Google Shape;1893;p84"/>
          <p:cNvCxnSpPr>
            <a:stCxn id="1889" idx="1"/>
            <a:endCxn id="1852" idx="3"/>
          </p:cNvCxnSpPr>
          <p:nvPr/>
        </p:nvCxnSpPr>
        <p:spPr>
          <a:xfrm flipH="1">
            <a:off x="6208946" y="4084525"/>
            <a:ext cx="307500" cy="13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4" name="Google Shape;1894;p84"/>
          <p:cNvCxnSpPr>
            <a:stCxn id="1890" idx="1"/>
            <a:endCxn id="1852" idx="3"/>
          </p:cNvCxnSpPr>
          <p:nvPr/>
        </p:nvCxnSpPr>
        <p:spPr>
          <a:xfrm rot="10800000">
            <a:off x="6208946" y="4220175"/>
            <a:ext cx="307500" cy="26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5" name="Google Shape;1895;p84"/>
          <p:cNvCxnSpPr>
            <a:stCxn id="1891" idx="1"/>
            <a:endCxn id="1852" idx="3"/>
          </p:cNvCxnSpPr>
          <p:nvPr/>
        </p:nvCxnSpPr>
        <p:spPr>
          <a:xfrm rot="10800000">
            <a:off x="6208946" y="4220175"/>
            <a:ext cx="307500" cy="64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6" name="Google Shape;1896;p84"/>
          <p:cNvSpPr/>
          <p:nvPr/>
        </p:nvSpPr>
        <p:spPr>
          <a:xfrm>
            <a:off x="4582825" y="75465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Diagram of Data Structures and ADTs (past semester version)</a:t>
            </a:r>
            <a:endParaRPr/>
          </a:p>
        </p:txBody>
      </p:sp>
      <p:sp>
        <p:nvSpPr>
          <p:cNvPr id="1902" name="Google Shape;1902;p85"/>
          <p:cNvSpPr/>
          <p:nvPr/>
        </p:nvSpPr>
        <p:spPr>
          <a:xfrm>
            <a:off x="215450" y="1235875"/>
            <a:ext cx="11790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903" name="Google Shape;1903;p85"/>
          <p:cNvSpPr/>
          <p:nvPr/>
        </p:nvSpPr>
        <p:spPr>
          <a:xfrm>
            <a:off x="1943100" y="1229575"/>
            <a:ext cx="17526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Heap Ordered Tree</a:t>
            </a:r>
            <a:endParaRPr/>
          </a:p>
        </p:txBody>
      </p:sp>
      <p:cxnSp>
        <p:nvCxnSpPr>
          <p:cNvPr id="1904" name="Google Shape;1904;p85"/>
          <p:cNvCxnSpPr>
            <a:stCxn id="1902" idx="3"/>
            <a:endCxn id="1903" idx="1"/>
          </p:cNvCxnSpPr>
          <p:nvPr/>
        </p:nvCxnSpPr>
        <p:spPr>
          <a:xfrm>
            <a:off x="1394450" y="1388575"/>
            <a:ext cx="54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5" name="Google Shape;1905;p85"/>
          <p:cNvSpPr/>
          <p:nvPr/>
        </p:nvSpPr>
        <p:spPr>
          <a:xfrm>
            <a:off x="4244350" y="1235875"/>
            <a:ext cx="22275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Chaining HT</a:t>
            </a:r>
            <a:endParaRPr/>
          </a:p>
        </p:txBody>
      </p:sp>
      <p:sp>
        <p:nvSpPr>
          <p:cNvPr id="1906" name="Google Shape;1906;p85"/>
          <p:cNvSpPr/>
          <p:nvPr/>
        </p:nvSpPr>
        <p:spPr>
          <a:xfrm>
            <a:off x="6919675" y="1235875"/>
            <a:ext cx="16914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Buckets</a:t>
            </a:r>
            <a:endParaRPr/>
          </a:p>
        </p:txBody>
      </p:sp>
      <p:cxnSp>
        <p:nvCxnSpPr>
          <p:cNvPr id="1907" name="Google Shape;1907;p85"/>
          <p:cNvCxnSpPr>
            <a:stCxn id="1905" idx="3"/>
            <a:endCxn id="1906" idx="1"/>
          </p:cNvCxnSpPr>
          <p:nvPr/>
        </p:nvCxnSpPr>
        <p:spPr>
          <a:xfrm>
            <a:off x="6471850" y="1388575"/>
            <a:ext cx="44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8" name="Google Shape;1908;p85"/>
          <p:cNvSpPr/>
          <p:nvPr/>
        </p:nvSpPr>
        <p:spPr>
          <a:xfrm>
            <a:off x="4918225" y="2248475"/>
            <a:ext cx="8616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Bucket</a:t>
            </a:r>
            <a:endParaRPr/>
          </a:p>
        </p:txBody>
      </p:sp>
      <p:cxnSp>
        <p:nvCxnSpPr>
          <p:cNvPr id="1909" name="Google Shape;1909;p85"/>
          <p:cNvCxnSpPr>
            <a:stCxn id="1906" idx="2"/>
            <a:endCxn id="1908" idx="0"/>
          </p:cNvCxnSpPr>
          <p:nvPr/>
        </p:nvCxnSpPr>
        <p:spPr>
          <a:xfrm flipH="1">
            <a:off x="5349175" y="1541275"/>
            <a:ext cx="2416200" cy="70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0" name="Google Shape;1910;p85"/>
          <p:cNvSpPr/>
          <p:nvPr/>
        </p:nvSpPr>
        <p:spPr>
          <a:xfrm>
            <a:off x="6843475" y="1845475"/>
            <a:ext cx="16914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1911" name="Google Shape;1911;p85"/>
          <p:cNvSpPr/>
          <p:nvPr/>
        </p:nvSpPr>
        <p:spPr>
          <a:xfrm>
            <a:off x="6843475" y="2226475"/>
            <a:ext cx="16914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1912" name="Google Shape;1912;p85"/>
          <p:cNvSpPr/>
          <p:nvPr/>
        </p:nvSpPr>
        <p:spPr>
          <a:xfrm>
            <a:off x="6843475" y="2607475"/>
            <a:ext cx="16914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sp>
        <p:nvSpPr>
          <p:cNvPr id="1913" name="Google Shape;1913;p85"/>
          <p:cNvSpPr/>
          <p:nvPr/>
        </p:nvSpPr>
        <p:spPr>
          <a:xfrm>
            <a:off x="6843475" y="2988475"/>
            <a:ext cx="1691400" cy="443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(requires comparable items)</a:t>
            </a:r>
            <a:endParaRPr/>
          </a:p>
        </p:txBody>
      </p:sp>
      <p:cxnSp>
        <p:nvCxnSpPr>
          <p:cNvPr id="1914" name="Google Shape;1914;p85"/>
          <p:cNvCxnSpPr>
            <a:stCxn id="1913" idx="1"/>
            <a:endCxn id="1908" idx="3"/>
          </p:cNvCxnSpPr>
          <p:nvPr/>
        </p:nvCxnSpPr>
        <p:spPr>
          <a:xfrm rot="10800000">
            <a:off x="5779675" y="2401075"/>
            <a:ext cx="1063800" cy="80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5" name="Google Shape;1915;p85"/>
          <p:cNvCxnSpPr>
            <a:stCxn id="1912" idx="1"/>
            <a:endCxn id="1908" idx="3"/>
          </p:cNvCxnSpPr>
          <p:nvPr/>
        </p:nvCxnSpPr>
        <p:spPr>
          <a:xfrm rot="10800000">
            <a:off x="5779675" y="2401075"/>
            <a:ext cx="1063800" cy="35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6" name="Google Shape;1916;p85"/>
          <p:cNvCxnSpPr>
            <a:stCxn id="1911" idx="1"/>
            <a:endCxn id="1908" idx="3"/>
          </p:cNvCxnSpPr>
          <p:nvPr/>
        </p:nvCxnSpPr>
        <p:spPr>
          <a:xfrm flipH="1">
            <a:off x="5779675" y="2379175"/>
            <a:ext cx="1063800" cy="2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7" name="Google Shape;1917;p85"/>
          <p:cNvCxnSpPr>
            <a:stCxn id="1910" idx="1"/>
            <a:endCxn id="1908" idx="3"/>
          </p:cNvCxnSpPr>
          <p:nvPr/>
        </p:nvCxnSpPr>
        <p:spPr>
          <a:xfrm flipH="1">
            <a:off x="5779675" y="1998175"/>
            <a:ext cx="1063800" cy="4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8" name="Google Shape;1918;p85"/>
          <p:cNvSpPr/>
          <p:nvPr/>
        </p:nvSpPr>
        <p:spPr>
          <a:xfrm>
            <a:off x="520250" y="2410535"/>
            <a:ext cx="592200" cy="31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Tree</a:t>
            </a:r>
            <a:endParaRPr/>
          </a:p>
        </p:txBody>
      </p:sp>
      <p:sp>
        <p:nvSpPr>
          <p:cNvPr id="1919" name="Google Shape;1919;p85"/>
          <p:cNvSpPr/>
          <p:nvPr/>
        </p:nvSpPr>
        <p:spPr>
          <a:xfrm>
            <a:off x="2171700" y="1915375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1A</a:t>
            </a:r>
            <a:endParaRPr/>
          </a:p>
        </p:txBody>
      </p:sp>
      <p:sp>
        <p:nvSpPr>
          <p:cNvPr id="1920" name="Google Shape;1920;p85"/>
          <p:cNvSpPr/>
          <p:nvPr/>
        </p:nvSpPr>
        <p:spPr>
          <a:xfrm>
            <a:off x="2171700" y="2288755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1B</a:t>
            </a:r>
            <a:endParaRPr/>
          </a:p>
        </p:txBody>
      </p:sp>
      <p:sp>
        <p:nvSpPr>
          <p:cNvPr id="1921" name="Google Shape;1921;p85"/>
          <p:cNvSpPr/>
          <p:nvPr/>
        </p:nvSpPr>
        <p:spPr>
          <a:xfrm>
            <a:off x="2171700" y="2662135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1C</a:t>
            </a:r>
            <a:endParaRPr/>
          </a:p>
        </p:txBody>
      </p:sp>
      <p:sp>
        <p:nvSpPr>
          <p:cNvPr id="1922" name="Google Shape;1922;p85"/>
          <p:cNvSpPr/>
          <p:nvPr/>
        </p:nvSpPr>
        <p:spPr>
          <a:xfrm>
            <a:off x="2171700" y="3035515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2</a:t>
            </a:r>
            <a:endParaRPr/>
          </a:p>
        </p:txBody>
      </p:sp>
      <p:sp>
        <p:nvSpPr>
          <p:cNvPr id="1923" name="Google Shape;1923;p85"/>
          <p:cNvSpPr/>
          <p:nvPr/>
        </p:nvSpPr>
        <p:spPr>
          <a:xfrm>
            <a:off x="2171700" y="3408895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3</a:t>
            </a:r>
            <a:endParaRPr/>
          </a:p>
        </p:txBody>
      </p:sp>
      <p:cxnSp>
        <p:nvCxnSpPr>
          <p:cNvPr id="1924" name="Google Shape;1924;p85"/>
          <p:cNvCxnSpPr>
            <a:stCxn id="1903" idx="2"/>
            <a:endCxn id="1918" idx="0"/>
          </p:cNvCxnSpPr>
          <p:nvPr/>
        </p:nvCxnSpPr>
        <p:spPr>
          <a:xfrm flipH="1">
            <a:off x="816300" y="1547575"/>
            <a:ext cx="2003100" cy="86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5" name="Google Shape;1925;p85"/>
          <p:cNvCxnSpPr>
            <a:stCxn id="1919" idx="1"/>
            <a:endCxn id="1918" idx="3"/>
          </p:cNvCxnSpPr>
          <p:nvPr/>
        </p:nvCxnSpPr>
        <p:spPr>
          <a:xfrm flipH="1">
            <a:off x="1112400" y="2074375"/>
            <a:ext cx="1059300" cy="4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6" name="Google Shape;1926;p85"/>
          <p:cNvCxnSpPr>
            <a:stCxn id="1920" idx="1"/>
            <a:endCxn id="1918" idx="3"/>
          </p:cNvCxnSpPr>
          <p:nvPr/>
        </p:nvCxnSpPr>
        <p:spPr>
          <a:xfrm flipH="1">
            <a:off x="1112400" y="2447755"/>
            <a:ext cx="1059300" cy="12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7" name="Google Shape;1927;p85"/>
          <p:cNvCxnSpPr>
            <a:stCxn id="1921" idx="1"/>
            <a:endCxn id="1918" idx="3"/>
          </p:cNvCxnSpPr>
          <p:nvPr/>
        </p:nvCxnSpPr>
        <p:spPr>
          <a:xfrm rot="10800000">
            <a:off x="1112400" y="2569435"/>
            <a:ext cx="1059300" cy="25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8" name="Google Shape;1928;p85"/>
          <p:cNvCxnSpPr>
            <a:stCxn id="1922" idx="1"/>
            <a:endCxn id="1918" idx="3"/>
          </p:cNvCxnSpPr>
          <p:nvPr/>
        </p:nvCxnSpPr>
        <p:spPr>
          <a:xfrm rot="10800000">
            <a:off x="1112400" y="2569615"/>
            <a:ext cx="1059300" cy="6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9" name="Google Shape;1929;p85"/>
          <p:cNvCxnSpPr>
            <a:stCxn id="1923" idx="1"/>
            <a:endCxn id="1918" idx="3"/>
          </p:cNvCxnSpPr>
          <p:nvPr/>
        </p:nvCxnSpPr>
        <p:spPr>
          <a:xfrm rot="10800000">
            <a:off x="1112400" y="2569495"/>
            <a:ext cx="1059300" cy="99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0" name="Google Shape;1930;p85"/>
          <p:cNvSpPr/>
          <p:nvPr/>
        </p:nvSpPr>
        <p:spPr>
          <a:xfrm>
            <a:off x="2149350" y="3819370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3B</a:t>
            </a:r>
            <a:endParaRPr/>
          </a:p>
        </p:txBody>
      </p:sp>
      <p:cxnSp>
        <p:nvCxnSpPr>
          <p:cNvPr id="1931" name="Google Shape;1931;p85"/>
          <p:cNvCxnSpPr>
            <a:stCxn id="1930" idx="1"/>
            <a:endCxn id="1918" idx="3"/>
          </p:cNvCxnSpPr>
          <p:nvPr/>
        </p:nvCxnSpPr>
        <p:spPr>
          <a:xfrm rot="10800000">
            <a:off x="1112550" y="2569570"/>
            <a:ext cx="1036800" cy="14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2" name="Google Shape;1932;p85"/>
          <p:cNvSpPr/>
          <p:nvPr/>
        </p:nvSpPr>
        <p:spPr>
          <a:xfrm>
            <a:off x="6843475" y="3499800"/>
            <a:ext cx="1691400" cy="495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 (weird choice)</a:t>
            </a:r>
            <a:endParaRPr/>
          </a:p>
        </p:txBody>
      </p:sp>
      <p:cxnSp>
        <p:nvCxnSpPr>
          <p:cNvPr id="1933" name="Google Shape;1933;p85"/>
          <p:cNvCxnSpPr>
            <a:stCxn id="1932" idx="1"/>
            <a:endCxn id="1908" idx="3"/>
          </p:cNvCxnSpPr>
          <p:nvPr/>
        </p:nvCxnSpPr>
        <p:spPr>
          <a:xfrm rot="10800000">
            <a:off x="5779675" y="2401050"/>
            <a:ext cx="1063800" cy="134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4" name="Google Shape;1934;p85"/>
          <p:cNvSpPr txBox="1"/>
          <p:nvPr>
            <p:ph idx="1" type="body"/>
          </p:nvPr>
        </p:nvSpPr>
        <p:spPr>
          <a:xfrm>
            <a:off x="107050" y="402200"/>
            <a:ext cx="85206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Abstraction often happens in layers!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Diagram of Data Structures and ADTs (past semester version)</a:t>
            </a:r>
            <a:endParaRPr/>
          </a:p>
        </p:txBody>
      </p:sp>
      <p:sp>
        <p:nvSpPr>
          <p:cNvPr id="1940" name="Google Shape;1940;p86"/>
          <p:cNvSpPr txBox="1"/>
          <p:nvPr>
            <p:ph idx="1" type="body"/>
          </p:nvPr>
        </p:nvSpPr>
        <p:spPr>
          <a:xfrm>
            <a:off x="107050" y="402200"/>
            <a:ext cx="85206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Specialized Searching Data Structures: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86"/>
          <p:cNvSpPr/>
          <p:nvPr/>
        </p:nvSpPr>
        <p:spPr>
          <a:xfrm>
            <a:off x="1148500" y="275442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942" name="Google Shape;1942;p86"/>
          <p:cNvSpPr/>
          <p:nvPr/>
        </p:nvSpPr>
        <p:spPr>
          <a:xfrm>
            <a:off x="1148500" y="414540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943" name="Google Shape;1943;p86"/>
          <p:cNvSpPr/>
          <p:nvPr/>
        </p:nvSpPr>
        <p:spPr>
          <a:xfrm>
            <a:off x="1148500" y="3450588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944" name="Google Shape;1944;p86"/>
          <p:cNvSpPr/>
          <p:nvPr/>
        </p:nvSpPr>
        <p:spPr>
          <a:xfrm>
            <a:off x="2181150" y="2754425"/>
            <a:ext cx="1185000" cy="305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 Set</a:t>
            </a:r>
            <a:endParaRPr/>
          </a:p>
        </p:txBody>
      </p:sp>
      <p:cxnSp>
        <p:nvCxnSpPr>
          <p:cNvPr id="1945" name="Google Shape;1945;p86"/>
          <p:cNvCxnSpPr>
            <a:stCxn id="1941" idx="3"/>
            <a:endCxn id="1944" idx="1"/>
          </p:cNvCxnSpPr>
          <p:nvPr/>
        </p:nvCxnSpPr>
        <p:spPr>
          <a:xfrm>
            <a:off x="1844800" y="2907125"/>
            <a:ext cx="33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6" name="Google Shape;1946;p86"/>
          <p:cNvSpPr/>
          <p:nvPr/>
        </p:nvSpPr>
        <p:spPr>
          <a:xfrm>
            <a:off x="2165400" y="3450663"/>
            <a:ext cx="1185000" cy="305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 Map</a:t>
            </a:r>
            <a:endParaRPr/>
          </a:p>
        </p:txBody>
      </p:sp>
      <p:cxnSp>
        <p:nvCxnSpPr>
          <p:cNvPr id="1947" name="Google Shape;1947;p86"/>
          <p:cNvCxnSpPr>
            <a:stCxn id="1943" idx="3"/>
            <a:endCxn id="1946" idx="1"/>
          </p:cNvCxnSpPr>
          <p:nvPr/>
        </p:nvCxnSpPr>
        <p:spPr>
          <a:xfrm>
            <a:off x="1844800" y="3603288"/>
            <a:ext cx="32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8" name="Google Shape;1948;p86"/>
          <p:cNvSpPr/>
          <p:nvPr/>
        </p:nvSpPr>
        <p:spPr>
          <a:xfrm>
            <a:off x="4239400" y="2638416"/>
            <a:ext cx="1185000" cy="12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86"/>
          <p:cNvSpPr/>
          <p:nvPr/>
        </p:nvSpPr>
        <p:spPr>
          <a:xfrm>
            <a:off x="4330800" y="3086975"/>
            <a:ext cx="10203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2-3 Tree</a:t>
            </a:r>
            <a:endParaRPr/>
          </a:p>
        </p:txBody>
      </p:sp>
      <p:sp>
        <p:nvSpPr>
          <p:cNvPr id="1950" name="Google Shape;1950;p86"/>
          <p:cNvSpPr/>
          <p:nvPr/>
        </p:nvSpPr>
        <p:spPr>
          <a:xfrm>
            <a:off x="4330800" y="3467975"/>
            <a:ext cx="10203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RedBlack</a:t>
            </a:r>
            <a:endParaRPr/>
          </a:p>
        </p:txBody>
      </p:sp>
      <p:sp>
        <p:nvSpPr>
          <p:cNvPr id="1951" name="Google Shape;1951;p86"/>
          <p:cNvSpPr/>
          <p:nvPr/>
        </p:nvSpPr>
        <p:spPr>
          <a:xfrm>
            <a:off x="4330800" y="2705975"/>
            <a:ext cx="10203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</a:t>
            </a:r>
            <a:endParaRPr/>
          </a:p>
        </p:txBody>
      </p:sp>
      <p:cxnSp>
        <p:nvCxnSpPr>
          <p:cNvPr id="1952" name="Google Shape;1952;p86"/>
          <p:cNvCxnSpPr>
            <a:stCxn id="1944" idx="3"/>
            <a:endCxn id="1951" idx="1"/>
          </p:cNvCxnSpPr>
          <p:nvPr/>
        </p:nvCxnSpPr>
        <p:spPr>
          <a:xfrm flipH="1" rot="10800000">
            <a:off x="3366150" y="2858825"/>
            <a:ext cx="964800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3" name="Google Shape;1953;p86"/>
          <p:cNvCxnSpPr>
            <a:stCxn id="1944" idx="3"/>
            <a:endCxn id="1949" idx="1"/>
          </p:cNvCxnSpPr>
          <p:nvPr/>
        </p:nvCxnSpPr>
        <p:spPr>
          <a:xfrm>
            <a:off x="3366150" y="2907125"/>
            <a:ext cx="964800" cy="33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4" name="Google Shape;1954;p86"/>
          <p:cNvCxnSpPr>
            <a:stCxn id="1944" idx="3"/>
          </p:cNvCxnSpPr>
          <p:nvPr/>
        </p:nvCxnSpPr>
        <p:spPr>
          <a:xfrm>
            <a:off x="3366150" y="2907125"/>
            <a:ext cx="964800" cy="54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5" name="Google Shape;1955;p86"/>
          <p:cNvCxnSpPr>
            <a:stCxn id="1946" idx="3"/>
            <a:endCxn id="1951" idx="1"/>
          </p:cNvCxnSpPr>
          <p:nvPr/>
        </p:nvCxnSpPr>
        <p:spPr>
          <a:xfrm flipH="1" rot="10800000">
            <a:off x="3350400" y="2858763"/>
            <a:ext cx="980400" cy="74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6" name="Google Shape;1956;p86"/>
          <p:cNvCxnSpPr>
            <a:stCxn id="1949" idx="1"/>
            <a:endCxn id="1946" idx="3"/>
          </p:cNvCxnSpPr>
          <p:nvPr/>
        </p:nvCxnSpPr>
        <p:spPr>
          <a:xfrm flipH="1">
            <a:off x="3350400" y="3239675"/>
            <a:ext cx="980400" cy="36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7" name="Google Shape;1957;p86"/>
          <p:cNvCxnSpPr>
            <a:stCxn id="1946" idx="3"/>
            <a:endCxn id="1950" idx="1"/>
          </p:cNvCxnSpPr>
          <p:nvPr/>
        </p:nvCxnSpPr>
        <p:spPr>
          <a:xfrm>
            <a:off x="3350400" y="3603363"/>
            <a:ext cx="980400" cy="1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8" name="Google Shape;1958;p86"/>
          <p:cNvSpPr txBox="1"/>
          <p:nvPr/>
        </p:nvSpPr>
        <p:spPr>
          <a:xfrm>
            <a:off x="6441425" y="2528075"/>
            <a:ext cx="2602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java.util.SortedSet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java.util.SortedMap</a:t>
            </a:r>
            <a:endParaRPr/>
          </a:p>
        </p:txBody>
      </p:sp>
      <p:sp>
        <p:nvSpPr>
          <p:cNvPr id="1959" name="Google Shape;1959;p86"/>
          <p:cNvSpPr/>
          <p:nvPr/>
        </p:nvSpPr>
        <p:spPr>
          <a:xfrm>
            <a:off x="1148500" y="140145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960" name="Google Shape;1960;p86"/>
          <p:cNvSpPr/>
          <p:nvPr/>
        </p:nvSpPr>
        <p:spPr>
          <a:xfrm>
            <a:off x="2333550" y="1022700"/>
            <a:ext cx="848700" cy="305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961" name="Google Shape;1961;p86"/>
          <p:cNvSpPr/>
          <p:nvPr/>
        </p:nvSpPr>
        <p:spPr>
          <a:xfrm>
            <a:off x="2333550" y="1398850"/>
            <a:ext cx="848700" cy="305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1962" name="Google Shape;1962;p86"/>
          <p:cNvSpPr/>
          <p:nvPr/>
        </p:nvSpPr>
        <p:spPr>
          <a:xfrm>
            <a:off x="2333550" y="1775000"/>
            <a:ext cx="848700" cy="305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</a:t>
            </a:r>
            <a:endParaRPr/>
          </a:p>
        </p:txBody>
      </p:sp>
      <p:cxnSp>
        <p:nvCxnSpPr>
          <p:cNvPr id="1963" name="Google Shape;1963;p86"/>
          <p:cNvCxnSpPr>
            <a:stCxn id="1959" idx="3"/>
            <a:endCxn id="1960" idx="1"/>
          </p:cNvCxnSpPr>
          <p:nvPr/>
        </p:nvCxnSpPr>
        <p:spPr>
          <a:xfrm flipH="1" rot="10800000">
            <a:off x="1844800" y="1175550"/>
            <a:ext cx="488700" cy="37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4" name="Google Shape;1964;p86"/>
          <p:cNvCxnSpPr>
            <a:stCxn id="1959" idx="3"/>
            <a:endCxn id="1961" idx="1"/>
          </p:cNvCxnSpPr>
          <p:nvPr/>
        </p:nvCxnSpPr>
        <p:spPr>
          <a:xfrm flipH="1" rot="10800000">
            <a:off x="1844800" y="1551450"/>
            <a:ext cx="488700" cy="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5" name="Google Shape;1965;p86"/>
          <p:cNvCxnSpPr>
            <a:stCxn id="1959" idx="3"/>
            <a:endCxn id="1962" idx="1"/>
          </p:cNvCxnSpPr>
          <p:nvPr/>
        </p:nvCxnSpPr>
        <p:spPr>
          <a:xfrm>
            <a:off x="1844800" y="1554150"/>
            <a:ext cx="488700" cy="37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6" name="Google Shape;1966;p86"/>
          <p:cNvSpPr/>
          <p:nvPr/>
        </p:nvSpPr>
        <p:spPr>
          <a:xfrm>
            <a:off x="3609900" y="1096319"/>
            <a:ext cx="15000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cxnSp>
        <p:nvCxnSpPr>
          <p:cNvPr id="1967" name="Google Shape;1967;p86"/>
          <p:cNvCxnSpPr>
            <a:stCxn id="1966" idx="1"/>
            <a:endCxn id="1961" idx="3"/>
          </p:cNvCxnSpPr>
          <p:nvPr/>
        </p:nvCxnSpPr>
        <p:spPr>
          <a:xfrm flipH="1">
            <a:off x="3182400" y="1249019"/>
            <a:ext cx="427500" cy="30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8" name="Google Shape;1968;p86"/>
          <p:cNvCxnSpPr>
            <a:stCxn id="1962" idx="3"/>
            <a:endCxn id="1966" idx="1"/>
          </p:cNvCxnSpPr>
          <p:nvPr/>
        </p:nvCxnSpPr>
        <p:spPr>
          <a:xfrm flipH="1" rot="10800000">
            <a:off x="3182250" y="1249100"/>
            <a:ext cx="427800" cy="67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9" name="Google Shape;1969;p86"/>
          <p:cNvSpPr/>
          <p:nvPr/>
        </p:nvSpPr>
        <p:spPr>
          <a:xfrm>
            <a:off x="3609900" y="1470200"/>
            <a:ext cx="1500000" cy="899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 (slightly suboptimal due to resizing)</a:t>
            </a:r>
            <a:endParaRPr/>
          </a:p>
        </p:txBody>
      </p:sp>
      <p:cxnSp>
        <p:nvCxnSpPr>
          <p:cNvPr id="1970" name="Google Shape;1970;p86"/>
          <p:cNvCxnSpPr>
            <a:stCxn id="1960" idx="3"/>
            <a:endCxn id="1969" idx="1"/>
          </p:cNvCxnSpPr>
          <p:nvPr/>
        </p:nvCxnSpPr>
        <p:spPr>
          <a:xfrm>
            <a:off x="3182250" y="1175400"/>
            <a:ext cx="427800" cy="74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1" name="Google Shape;1971;p86"/>
          <p:cNvCxnSpPr>
            <a:stCxn id="1961" idx="3"/>
            <a:endCxn id="1969" idx="1"/>
          </p:cNvCxnSpPr>
          <p:nvPr/>
        </p:nvCxnSpPr>
        <p:spPr>
          <a:xfrm>
            <a:off x="3182250" y="1551550"/>
            <a:ext cx="427800" cy="3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2" name="Google Shape;1972;p86"/>
          <p:cNvCxnSpPr>
            <a:stCxn id="1962" idx="3"/>
            <a:endCxn id="1969" idx="1"/>
          </p:cNvCxnSpPr>
          <p:nvPr/>
        </p:nvCxnSpPr>
        <p:spPr>
          <a:xfrm flipH="1" rot="10800000">
            <a:off x="3182250" y="1919900"/>
            <a:ext cx="427800" cy="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3" name="Google Shape;1973;p86"/>
          <p:cNvSpPr txBox="1"/>
          <p:nvPr/>
        </p:nvSpPr>
        <p:spPr>
          <a:xfrm>
            <a:off x="2406825" y="4041050"/>
            <a:ext cx="58155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usually consider MinPQ and MaxPQ to be different data structures, since we can just provide the opposite comparator.</a:t>
            </a:r>
            <a:endParaRPr/>
          </a:p>
        </p:txBody>
      </p:sp>
      <p:cxnSp>
        <p:nvCxnSpPr>
          <p:cNvPr id="1974" name="Google Shape;1974;p86"/>
          <p:cNvCxnSpPr/>
          <p:nvPr/>
        </p:nvCxnSpPr>
        <p:spPr>
          <a:xfrm rot="10800000">
            <a:off x="3182400" y="1175519"/>
            <a:ext cx="427500" cy="7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980" name="Google Shape;1980;p8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Data Structure: A particular way of organizing data.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We’ve covered many of the most fundamental abstract data types, their common implementations, and the tradeoffs thereof.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We’ll do two more in this class: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Tries, graphs.</a:t>
            </a:r>
            <a:endParaRPr sz="2000"/>
          </a:p>
        </p:txBody>
      </p:sp>
      <p:pic>
        <p:nvPicPr>
          <p:cNvPr id="1981" name="Google Shape;198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88" y="2719575"/>
            <a:ext cx="84677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Implementation: Store and Sort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166800" y="3671875"/>
            <a:ext cx="88260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Potentially uses a huge amount of memory Θ(N), where N is number of particles.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Do this in Θ(M) memory using a MinPQ.</a:t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272925" y="661300"/>
            <a:ext cx="8555100" cy="315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List&lt;Particle&gt; highestEnergyParticles(Detector det,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ArrayList&lt;Particle&gt; allParticles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ArrayList&lt;&gt;();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(Timer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new Timer();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.hours() &lt; 24; 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allParticles.add(det.getNextParticle());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Comparator&lt;String&gt; cmptr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EnergyComparator();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Collections.sort(allParticles, cmptr, Collections.reverseOrder());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allParticles.sublist(0, M);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410900" y="4413875"/>
            <a:ext cx="86880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MinPQ&lt;Particle&gt; 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highEnergyParticles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HeapMinPQ&lt;&gt;(cmptr);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Solve Using a MinPQ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166800" y="3671875"/>
            <a:ext cx="88260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Potentially uses a huge amount of memory Θ(N), where N is number of particles.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Do this in Θ(M) memory using a MinPQ.</a:t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272925" y="661300"/>
            <a:ext cx="8555100" cy="315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List&lt;Particle&gt; highestEnergyParticles(Detector det,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M) {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Comparator&lt;Particle&gt; cmptr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EnergyComparator();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MinPQ&lt;Particle&gt; 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highEnergyParticles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HeapMinPQ&lt;&gt;(cmptr);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(Timer timer = new Timer(); timer.hours() &lt; 24; 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	// Do something with det.getNextParticle(); ??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410900" y="4413875"/>
            <a:ext cx="86880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MinPQ&lt;Particle&gt; 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highEnergyParticles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HeapMinPQ&lt;&gt;(cmptr);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Implementation: Track the M Best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166800" y="4129075"/>
            <a:ext cx="84438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track top M transactions using only M memory. API for MinPQ also makes code very simple (don’t need to make explicit comparisons).</a:t>
            </a:r>
            <a:endParaRPr/>
          </a:p>
        </p:txBody>
      </p:sp>
      <p:sp>
        <p:nvSpPr>
          <p:cNvPr id="205" name="Google Shape;205;p32"/>
          <p:cNvSpPr txBox="1"/>
          <p:nvPr/>
        </p:nvSpPr>
        <p:spPr>
          <a:xfrm>
            <a:off x="272925" y="661300"/>
            <a:ext cx="8555100" cy="362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List&lt;Particle&gt; highestEnergyParticles(Detector det,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M) {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Comparator&lt;Particle&gt;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cmptr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EnergyComparator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MinPQ&lt;Particle&gt; 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highEnergyParticles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HeapMinPQ&lt;&gt;(cmptr);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(Timer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new Timer();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.hours() &lt; 24; )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highEnergyParticles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.add(det.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getNextParticle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highEnergyParticles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.size() &gt; M)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{ 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highEnergyParticles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removeSmallest();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ArrayList&lt;String&gt; returnList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ArrayList&lt;String&gt;();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highEnergyParticles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.size() &gt; 0)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returnList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.add(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highEnergyParticles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.removeSmallest());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returnList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