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</p:sldIdLst>
  <p:sldSz cy="5143500" cx="9144000"/>
  <p:notesSz cx="6858000" cy="9144000"/>
  <p:embeddedFontLst>
    <p:embeddedFont>
      <p:font typeface="Roboto Medium"/>
      <p:regular r:id="rId112"/>
      <p:bold r:id="rId113"/>
      <p:italic r:id="rId114"/>
      <p:boldItalic r:id="rId115"/>
    </p:embeddedFont>
    <p:embeddedFont>
      <p:font typeface="Roboto"/>
      <p:regular r:id="rId116"/>
      <p:bold r:id="rId117"/>
      <p:italic r:id="rId118"/>
      <p:boldItalic r:id="rId119"/>
    </p:embeddedFont>
    <p:embeddedFont>
      <p:font typeface="Roboto Light"/>
      <p:regular r:id="rId120"/>
      <p:bold r:id="rId121"/>
      <p:italic r:id="rId122"/>
      <p:boldItalic r:id="rId1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121" Type="http://schemas.openxmlformats.org/officeDocument/2006/relationships/font" Target="fonts/RobotoLight-bold.fntdata"/><Relationship Id="rId25" Type="http://schemas.openxmlformats.org/officeDocument/2006/relationships/slide" Target="slides/slide21.xml"/><Relationship Id="rId120" Type="http://schemas.openxmlformats.org/officeDocument/2006/relationships/font" Target="fonts/RobotoLight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23" Type="http://schemas.openxmlformats.org/officeDocument/2006/relationships/font" Target="fonts/RobotoLight-boldItalic.fntdata"/><Relationship Id="rId122" Type="http://schemas.openxmlformats.org/officeDocument/2006/relationships/font" Target="fonts/RobotoLight-italic.fntdata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font" Target="fonts/Roboto-italic.fntdata"/><Relationship Id="rId117" Type="http://schemas.openxmlformats.org/officeDocument/2006/relationships/font" Target="fonts/Roboto-bold.fntdata"/><Relationship Id="rId116" Type="http://schemas.openxmlformats.org/officeDocument/2006/relationships/font" Target="fonts/Roboto-regular.fntdata"/><Relationship Id="rId115" Type="http://schemas.openxmlformats.org/officeDocument/2006/relationships/font" Target="fonts/RobotoMedium-boldItalic.fntdata"/><Relationship Id="rId119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font" Target="fonts/RobotoMedium-italic.fntdata"/><Relationship Id="rId18" Type="http://schemas.openxmlformats.org/officeDocument/2006/relationships/slide" Target="slides/slide14.xml"/><Relationship Id="rId113" Type="http://schemas.openxmlformats.org/officeDocument/2006/relationships/font" Target="fonts/RobotoMedium-bold.fntdata"/><Relationship Id="rId112" Type="http://schemas.openxmlformats.org/officeDocument/2006/relationships/font" Target="fonts/RobotoMedium-regular.fntdata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QkN52rJKeURe49gPgjnVFEa5BnaWIXtpoZISkMbO1UQrSQA/viewform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martdraw.com/organizational-chart/org-chart-software.htm" TargetMode="External"/><Relationship Id="rId3" Type="http://schemas.openxmlformats.org/officeDocument/2006/relationships/hyperlink" Target="https://www.researchgate.net/figure/Flow-chart-for-the-diagnosis-and-treatment-of-uncomplicated-malaria_fig2_264202517" TargetMode="External"/><Relationship Id="rId4" Type="http://schemas.openxmlformats.org/officeDocument/2006/relationships/hyperlink" Target="http://i0.wp.com/barkthink.com/wp-content/uploads/2014/07/barkthink_figure2_canid_species_groups.jpg" TargetMode="External"/><Relationship Id="rId5" Type="http://schemas.openxmlformats.org/officeDocument/2006/relationships/hyperlink" Target="https://www.pinterest.com/pin/178244097727550196/" TargetMode="Externa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lpng.com/png/200550" TargetMode="Externa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d443f0b5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d443f0b5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4c7f70b17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4c7f70b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5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54c7f70b17_0_2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54c7f70b1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54c7f70b17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54c7f70b1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54c7f70b17_0_3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54c7f70b1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54c7f70b17_0_4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54c7f70b1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54c7f70b17_0_4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54c7f70b1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1fd443f0b59_0_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1fd443f0b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54c41f7190_0_9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54c41f7190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54c7f70b17_0_3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54c7f70b1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da56e1ff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da56e1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5da56e1ff6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5da56e1f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da56e1ff6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da56e1ff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5da56e1ff6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5da56e1f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da56e1ff6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da56e1ff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da56e1ff6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5da56e1ff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da56e1ff6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da56e1ff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da56e1ff6_0_1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da56e1ff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5da56e1ff6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5da56e1ff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d443f0b59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d443f0b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5da56e1ff6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5da56e1ff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da56e1ff6_0_2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da56e1ff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5da56e1ff6_0_2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5da56e1ff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5da56e1ff6_0_2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5da56e1ff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a56e1ff6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a56e1ff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5da56e1ff6_0_3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5da56e1ff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5da56e1ff6_0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5da56e1ff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5da56e1ff6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5da56e1ff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54bbc17829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54bbc1782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54bbc17829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54bbc1782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https://docs.google.com/forms/d/e/1FAIpQLSfQkN52rJKeURe49gPgjnVFEa5BnaWIXtpoZISkMbO1UQrSQA/viewform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c41f719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c41f7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bbc17829_0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bbc1782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4bbc17829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4bbc1782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fd443f0b59_0_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fd443f0b5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bbc17829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4bbc1782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4bbc17829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4bbc1782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54bbc17829_0_2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54bbc1782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fd443f0b59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fd443f0b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54c41f7190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54c41f719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54c41f7190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54c41f719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4c41f7190_0_2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4c41f719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c41f7190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c41f71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54c41f7190_0_4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54c41f719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bart.gov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54c41f7190_0_3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54c41f719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4c41f7190_0_4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4c41f719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52b1323b6_0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52b1323b6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6e0dad8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6e0da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52b1323b6_0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52b1323b6_0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4715fe594_0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4715fe594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fd443f0b59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fd443f0b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54c41f7190_0_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54c41f719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http://www.martingrandjean.ch/wp-content/uploads/2013/07/Gephi5.png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6e0dad85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6e0dad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c41f7190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c41f71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54c41f7190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54c41f7190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fd443f0b59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fd443f0b5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54c41f7190_0_6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54c41f719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4c41f7190_0_7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4c41f7190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4c41f7190_0_4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4c41f719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54c41f7190_0_7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54c41f719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54c41f7190_0_7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54c41f719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c41f7190_0_7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c41f7190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fd443f0b59_0_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fd443f0b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54c41f7190_0_8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54c41f7190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c41f7190_0_1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c41f719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https://www.smartdraw.com/organizational-chart/org-chart-software.htm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https://www.researchgate.net/figure/Flow-chart-for-the-diagnosis-and-treatment-of-uncomplicated-malaria_fig2_264202517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http://i0.wp.com/barkthink.com/wp-content/uploads/2014/07/barkthink_figure2_canid_species_groups.jpg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https://www.pinterest.com/pin/178244097727550196/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5f3bf5f9c7_0_4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5f3bf5f9c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5f3bf5f9c7_0_5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5f3bf5f9c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25f3bf5f9c7_0_5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25f3bf5f9c7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5f3bf5f9c7_0_5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5f3bf5f9c7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5f3bf5f9c7_0_5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25f3bf5f9c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25f3bf5f9c7_0_6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25f3bf5f9c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25f3bf5f9c7_0_6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25f3bf5f9c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5f3bf5f9c7_0_6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25f3bf5f9c7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https://dlpng.com/png/200550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25f3bf5f9c7_0_6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25f3bf5f9c7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5f3bf5f9c7_0_7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5f3bf5f9c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d443f0b59_0_1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d443f0b5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25f3bf5f9c7_0_7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25f3bf5f9c7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5f3bf5f9c7_0_7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5f3bf5f9c7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25f3bf5f9c7_0_8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25f3bf5f9c7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25f3bf5f9c7_0_8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25f3bf5f9c7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25f3bf5f9c7_0_8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25f3bf5f9c7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25f3bf5f9c7_0_8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25f3bf5f9c7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5f3bf5f9c7_0_9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5f3bf5f9c7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54c41f7190_0_5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54c41f719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54c7f70b17_0_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54c7f70b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54c41f7190_0_5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54c41f7190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bbc17829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bbc178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54c41f7190_0_10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54c41f7190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25f3bf5f9c7_0_10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25f3bf5f9c7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25f3bf5f9c7_0_10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25f3bf5f9c7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25f3bf5f9c7_0_10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25f3bf5f9c7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25f3bf5f9c7_0_1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25f3bf5f9c7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25f3bf5f9c7_0_11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25f3bf5f9c7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25f3bf5f9c7_0_1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25f3bf5f9c7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5f3bf5f9c7_0_1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25f3bf5f9c7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25f3bf5f9c7_0_1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25f3bf5f9c7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25f3bf5f9c7_0_12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25f3bf5f9c7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bbc17829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bbc178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5f3bf5f9c7_0_1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5f3bf5f9c7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25f3bf5f9c7_0_13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25f3bf5f9c7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25f3bf5f9c7_0_13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25f3bf5f9c7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25f3bf5f9c7_0_13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25f3bf5f9c7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25f3bf5f9c7_0_14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25f3bf5f9c7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25f3bf5f9c7_0_14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25f3bf5f9c7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25f3bf5f9c7_0_14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25f3bf5f9c7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25f3bf5f9c7_0_15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25f3bf5f9c7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25f3bf5f9c7_0_15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25f3bf5f9c7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1fd443f0b59_0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1fd443f0b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4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/>
        </p:nvSpPr>
        <p:spPr>
          <a:xfrm>
            <a:off x="152400" y="533400"/>
            <a:ext cx="84438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connected(s, t):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s == t? If so, return true.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if connected(v, t) for any unmarked neighbor v of s, return true.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false.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s-t Connectivity</a:t>
            </a:r>
            <a:endParaRPr b="1" sz="24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ethkim.github.io/TA/251/eulerian.pdf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xkcd.com/761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526" y="257725"/>
            <a:ext cx="5002949" cy="3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G</a:t>
            </a:r>
            <a:r>
              <a:rPr lang="en" sz="3600">
                <a:solidFill>
                  <a:schemeClr val="accent3"/>
                </a:solidFill>
              </a:rPr>
              <a:t>raphs and Traversals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22 (Graphs 1)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107050" y="402200"/>
            <a:ext cx="867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types: Preorder, Inorder, Postorder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(rough) idea: Traverse “deep nodes” (e.g. A) before shallow ones (e.g. 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Traversing a node is different than “visiting” a node. See next slide.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4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34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7" name="Google Shape;337;p34"/>
          <p:cNvCxnSpPr>
            <a:stCxn id="330" idx="7"/>
            <a:endCxn id="332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8" name="Google Shape;338;p34"/>
          <p:cNvCxnSpPr>
            <a:stCxn id="332" idx="5"/>
            <a:endCxn id="331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4"/>
          <p:cNvCxnSpPr>
            <a:stCxn id="334" idx="7"/>
            <a:endCxn id="335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0" name="Google Shape;340;p34"/>
          <p:cNvCxnSpPr>
            <a:stCxn id="335" idx="5"/>
            <a:endCxn id="336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4"/>
          <p:cNvCxnSpPr>
            <a:stCxn id="333" idx="3"/>
            <a:endCxn id="332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4"/>
          <p:cNvCxnSpPr>
            <a:stCxn id="333" idx="5"/>
            <a:endCxn id="335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8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12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r>
              <a:rPr lang="en"/>
              <a:t> Traversals</a:t>
            </a:r>
            <a:endParaRPr/>
          </a:p>
        </p:txBody>
      </p:sp>
      <p:sp>
        <p:nvSpPr>
          <p:cNvPr id="2600" name="Google Shape;2600;p12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601" name="Google Shape;2601;p124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2" name="Google Shape;2602;p124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3" name="Google Shape;2603;p124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4" name="Google Shape;2604;p124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5" name="Google Shape;2605;p124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6" name="Google Shape;2606;p124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7" name="Google Shape;2607;p124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8" name="Google Shape;2608;p124"/>
          <p:cNvCxnSpPr>
            <a:stCxn id="2601" idx="7"/>
            <a:endCxn id="2603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Google Shape;2609;p124"/>
          <p:cNvCxnSpPr>
            <a:stCxn id="2603" idx="5"/>
            <a:endCxn id="2602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0" name="Google Shape;2610;p124"/>
          <p:cNvCxnSpPr>
            <a:stCxn id="2605" idx="7"/>
            <a:endCxn id="2606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124"/>
          <p:cNvCxnSpPr>
            <a:stCxn id="2606" idx="5"/>
            <a:endCxn id="2607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124"/>
          <p:cNvCxnSpPr>
            <a:stCxn id="2604" idx="3"/>
            <a:endCxn id="2603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124"/>
          <p:cNvCxnSpPr>
            <a:stCxn id="2604" idx="5"/>
            <a:endCxn id="2606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1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2619" name="Google Shape;2619;p12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620" name="Google Shape;2620;p125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1" name="Google Shape;2621;p125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2" name="Google Shape;2622;p125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3" name="Google Shape;2623;p125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4" name="Google Shape;2624;p125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5" name="Google Shape;2625;p125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6" name="Google Shape;2626;p125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27" name="Google Shape;2627;p125"/>
          <p:cNvCxnSpPr>
            <a:stCxn id="2620" idx="7"/>
            <a:endCxn id="2622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8" name="Google Shape;2628;p125"/>
          <p:cNvCxnSpPr>
            <a:stCxn id="2622" idx="5"/>
            <a:endCxn id="2621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9" name="Google Shape;2629;p125"/>
          <p:cNvCxnSpPr>
            <a:stCxn id="2624" idx="7"/>
            <a:endCxn id="2625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0" name="Google Shape;2630;p125"/>
          <p:cNvCxnSpPr>
            <a:stCxn id="2625" idx="5"/>
            <a:endCxn id="2626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1" name="Google Shape;2631;p125"/>
          <p:cNvCxnSpPr>
            <a:stCxn id="2623" idx="3"/>
            <a:endCxn id="2622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2" name="Google Shape;2632;p125"/>
          <p:cNvCxnSpPr>
            <a:stCxn id="2623" idx="5"/>
            <a:endCxn id="2625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33" name="Google Shape;2633;p125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2634" name="Google Shape;2634;p125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35" name="Google Shape;2635;p125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636" name="Google Shape;2636;p125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637" name="Google Shape;2637;p125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638" name="Google Shape;2638;p125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639" name="Google Shape;2639;p125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640" name="Google Shape;2640;p125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641" name="Google Shape;2641;p125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2642" name="Google Shape;2642;p125"/>
            <p:cNvCxnSpPr>
              <a:stCxn id="2634" idx="2"/>
              <a:endCxn id="2635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3" name="Google Shape;2643;p125"/>
            <p:cNvCxnSpPr>
              <a:stCxn id="2634" idx="3"/>
              <a:endCxn id="2637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4" name="Google Shape;2644;p125"/>
            <p:cNvCxnSpPr>
              <a:stCxn id="2636" idx="2"/>
              <a:endCxn id="2637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5" name="Google Shape;2645;p125"/>
            <p:cNvCxnSpPr>
              <a:stCxn id="2639" idx="2"/>
              <a:endCxn id="2640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125"/>
            <p:cNvCxnSpPr>
              <a:stCxn id="2639" idx="2"/>
              <a:endCxn id="2638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7" name="Google Shape;2647;p125"/>
            <p:cNvCxnSpPr>
              <a:stCxn id="2637" idx="2"/>
              <a:endCxn id="2638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8" name="Google Shape;2648;p125"/>
            <p:cNvCxnSpPr>
              <a:stCxn id="2635" idx="3"/>
              <a:endCxn id="2638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9" name="Google Shape;2649;p125"/>
            <p:cNvCxnSpPr>
              <a:stCxn id="2638" idx="2"/>
              <a:endCxn id="2641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0" name="Google Shape;2650;p125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2651" name="Google Shape;2651;p125"/>
            <p:cNvCxnSpPr>
              <a:stCxn id="2650" idx="3"/>
              <a:endCxn id="2634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2" name="Google Shape;2652;p125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2653" name="Google Shape;2653;p125"/>
          <p:cNvSpPr txBox="1"/>
          <p:nvPr/>
        </p:nvSpPr>
        <p:spPr>
          <a:xfrm>
            <a:off x="250625" y="2608825"/>
            <a:ext cx="6562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we just did in DepthFirstPaths is called “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Preorder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.”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Preorder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 DFS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calls to neighbors.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action was setting edgeTo.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edgeTo[1] was set before                               DFS calls to neighbors 2 and 4.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valid DFS preorder for this graph: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012543678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Equivalent to the order of dfs calls.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1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2659" name="Google Shape;2659;p1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660" name="Google Shape;2660;p126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1" name="Google Shape;2661;p126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2" name="Google Shape;2662;p126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3" name="Google Shape;2663;p126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4" name="Google Shape;2664;p126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5" name="Google Shape;2665;p126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6" name="Google Shape;2666;p126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67" name="Google Shape;2667;p126"/>
          <p:cNvCxnSpPr>
            <a:stCxn id="2660" idx="7"/>
            <a:endCxn id="2662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8" name="Google Shape;2668;p126"/>
          <p:cNvCxnSpPr>
            <a:stCxn id="2662" idx="5"/>
            <a:endCxn id="2661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9" name="Google Shape;2669;p126"/>
          <p:cNvCxnSpPr>
            <a:stCxn id="2664" idx="7"/>
            <a:endCxn id="2665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0" name="Google Shape;2670;p126"/>
          <p:cNvCxnSpPr>
            <a:stCxn id="2665" idx="5"/>
            <a:endCxn id="2666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1" name="Google Shape;2671;p126"/>
          <p:cNvCxnSpPr>
            <a:stCxn id="2663" idx="3"/>
            <a:endCxn id="2662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2" name="Google Shape;2672;p126"/>
          <p:cNvCxnSpPr>
            <a:stCxn id="2663" idx="5"/>
            <a:endCxn id="2665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3" name="Google Shape;2673;p126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2674" name="Google Shape;2674;p126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675" name="Google Shape;2675;p126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676" name="Google Shape;2676;p126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677" name="Google Shape;2677;p126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678" name="Google Shape;2678;p126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679" name="Google Shape;2679;p126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680" name="Google Shape;2680;p126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681" name="Google Shape;2681;p126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2682" name="Google Shape;2682;p126"/>
            <p:cNvCxnSpPr>
              <a:stCxn id="2674" idx="2"/>
              <a:endCxn id="2675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3" name="Google Shape;2683;p126"/>
            <p:cNvCxnSpPr>
              <a:stCxn id="2674" idx="3"/>
              <a:endCxn id="2677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4" name="Google Shape;2684;p126"/>
            <p:cNvCxnSpPr>
              <a:stCxn id="2676" idx="2"/>
              <a:endCxn id="2677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5" name="Google Shape;2685;p126"/>
            <p:cNvCxnSpPr>
              <a:stCxn id="2679" idx="2"/>
              <a:endCxn id="2680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6" name="Google Shape;2686;p126"/>
            <p:cNvCxnSpPr>
              <a:stCxn id="2679" idx="2"/>
              <a:endCxn id="2678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7" name="Google Shape;2687;p126"/>
            <p:cNvCxnSpPr>
              <a:stCxn id="2677" idx="2"/>
              <a:endCxn id="2678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8" name="Google Shape;2688;p126"/>
            <p:cNvCxnSpPr>
              <a:stCxn id="2675" idx="3"/>
              <a:endCxn id="2678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9" name="Google Shape;2689;p126"/>
            <p:cNvCxnSpPr>
              <a:stCxn id="2678" idx="2"/>
              <a:endCxn id="2681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0" name="Google Shape;2690;p126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2691" name="Google Shape;2691;p126"/>
            <p:cNvCxnSpPr>
              <a:stCxn id="2690" idx="3"/>
              <a:endCxn id="2674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2" name="Google Shape;2692;p126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2693" name="Google Shape;2693;p126"/>
          <p:cNvSpPr txBox="1"/>
          <p:nvPr/>
        </p:nvSpPr>
        <p:spPr>
          <a:xfrm>
            <a:off x="250625" y="2304025"/>
            <a:ext cx="64302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Could also do actions in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FS Postorder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Postorder: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DFS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calls to neighbors.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dfs(s):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mark(s)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unmarked neighbor n of s, dfs(n)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print(s)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for dfs(0) would be: 347685210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Equivalent to the order of dfs returns.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1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2699" name="Google Shape;2699;p1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700" name="Google Shape;2700;p127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1" name="Google Shape;2701;p127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2" name="Google Shape;2702;p127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3" name="Google Shape;2703;p127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4" name="Google Shape;2704;p127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5" name="Google Shape;2705;p127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6" name="Google Shape;2706;p127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07" name="Google Shape;2707;p127"/>
          <p:cNvCxnSpPr>
            <a:stCxn id="2700" idx="7"/>
            <a:endCxn id="2702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8" name="Google Shape;2708;p127"/>
          <p:cNvCxnSpPr>
            <a:stCxn id="2702" idx="5"/>
            <a:endCxn id="2701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9" name="Google Shape;2709;p127"/>
          <p:cNvCxnSpPr>
            <a:stCxn id="2704" idx="7"/>
            <a:endCxn id="2705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0" name="Google Shape;2710;p127"/>
          <p:cNvCxnSpPr>
            <a:stCxn id="2705" idx="5"/>
            <a:endCxn id="2706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1" name="Google Shape;2711;p127"/>
          <p:cNvCxnSpPr>
            <a:stCxn id="2703" idx="3"/>
            <a:endCxn id="2702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2" name="Google Shape;2712;p127"/>
          <p:cNvCxnSpPr>
            <a:stCxn id="2703" idx="5"/>
            <a:endCxn id="2705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3" name="Google Shape;2713;p127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2714" name="Google Shape;2714;p127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15" name="Google Shape;2715;p127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716" name="Google Shape;2716;p127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17" name="Google Shape;2717;p127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718" name="Google Shape;2718;p127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719" name="Google Shape;2719;p127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720" name="Google Shape;2720;p127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721" name="Google Shape;2721;p127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2722" name="Google Shape;2722;p127"/>
            <p:cNvCxnSpPr>
              <a:stCxn id="2714" idx="2"/>
              <a:endCxn id="2715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3" name="Google Shape;2723;p127"/>
            <p:cNvCxnSpPr>
              <a:stCxn id="2714" idx="3"/>
              <a:endCxn id="2717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4" name="Google Shape;2724;p127"/>
            <p:cNvCxnSpPr>
              <a:stCxn id="2716" idx="2"/>
              <a:endCxn id="2717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5" name="Google Shape;2725;p127"/>
            <p:cNvCxnSpPr>
              <a:stCxn id="2719" idx="2"/>
              <a:endCxn id="2720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Google Shape;2726;p127"/>
            <p:cNvCxnSpPr>
              <a:stCxn id="2719" idx="2"/>
              <a:endCxn id="2718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7" name="Google Shape;2727;p127"/>
            <p:cNvCxnSpPr>
              <a:stCxn id="2717" idx="2"/>
              <a:endCxn id="2718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8" name="Google Shape;2728;p127"/>
            <p:cNvCxnSpPr>
              <a:stCxn id="2715" idx="3"/>
              <a:endCxn id="2718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9" name="Google Shape;2729;p127"/>
            <p:cNvCxnSpPr>
              <a:stCxn id="2718" idx="2"/>
              <a:endCxn id="2721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0" name="Google Shape;2730;p127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2731" name="Google Shape;2731;p127"/>
            <p:cNvCxnSpPr>
              <a:stCxn id="2730" idx="3"/>
              <a:endCxn id="2714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32" name="Google Shape;2732;p127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2733" name="Google Shape;2733;p127"/>
          <p:cNvSpPr txBox="1"/>
          <p:nvPr/>
        </p:nvSpPr>
        <p:spPr>
          <a:xfrm>
            <a:off x="250625" y="2608825"/>
            <a:ext cx="65244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too are there many graph traversals, given some source: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Preorder: 012543678 (dfs calls).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Postorder: 347685210 (dfs returns).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1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</p:txBody>
      </p:sp>
      <p:sp>
        <p:nvSpPr>
          <p:cNvPr id="2739" name="Google Shape;2739;p1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Preorder: DBACFEG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Inorder: ABCDEFG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Postorder: ACBEGFD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2740" name="Google Shape;2740;p128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1" name="Google Shape;2741;p128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2" name="Google Shape;2742;p128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3" name="Google Shape;2743;p128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4" name="Google Shape;2744;p128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5" name="Google Shape;2745;p128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6" name="Google Shape;2746;p128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47" name="Google Shape;2747;p128"/>
          <p:cNvCxnSpPr>
            <a:stCxn id="2740" idx="7"/>
            <a:endCxn id="2742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128"/>
          <p:cNvCxnSpPr>
            <a:stCxn id="2742" idx="5"/>
            <a:endCxn id="2741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9" name="Google Shape;2749;p128"/>
          <p:cNvCxnSpPr>
            <a:stCxn id="2744" idx="7"/>
            <a:endCxn id="2745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0" name="Google Shape;2750;p128"/>
          <p:cNvCxnSpPr>
            <a:stCxn id="2745" idx="5"/>
            <a:endCxn id="2746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1" name="Google Shape;2751;p128"/>
          <p:cNvCxnSpPr>
            <a:stCxn id="2743" idx="3"/>
            <a:endCxn id="2742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2" name="Google Shape;2752;p128"/>
          <p:cNvCxnSpPr>
            <a:stCxn id="2743" idx="5"/>
            <a:endCxn id="2745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53" name="Google Shape;2753;p128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2754" name="Google Shape;2754;p128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55" name="Google Shape;2755;p128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756" name="Google Shape;2756;p128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57" name="Google Shape;2757;p128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758" name="Google Shape;2758;p128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759" name="Google Shape;2759;p128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760" name="Google Shape;2760;p128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2761" name="Google Shape;2761;p128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2762" name="Google Shape;2762;p128"/>
            <p:cNvCxnSpPr>
              <a:stCxn id="2754" idx="2"/>
              <a:endCxn id="2755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3" name="Google Shape;2763;p128"/>
            <p:cNvCxnSpPr>
              <a:stCxn id="2754" idx="3"/>
              <a:endCxn id="2757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4" name="Google Shape;2764;p128"/>
            <p:cNvCxnSpPr>
              <a:stCxn id="2756" idx="2"/>
              <a:endCxn id="2757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5" name="Google Shape;2765;p128"/>
            <p:cNvCxnSpPr>
              <a:stCxn id="2759" idx="2"/>
              <a:endCxn id="2760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128"/>
            <p:cNvCxnSpPr>
              <a:stCxn id="2759" idx="2"/>
              <a:endCxn id="2758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128"/>
            <p:cNvCxnSpPr>
              <a:stCxn id="2757" idx="2"/>
              <a:endCxn id="2758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128"/>
            <p:cNvCxnSpPr>
              <a:stCxn id="2755" idx="3"/>
              <a:endCxn id="2758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9" name="Google Shape;2769;p128"/>
            <p:cNvCxnSpPr>
              <a:stCxn id="2758" idx="2"/>
              <a:endCxn id="2761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0" name="Google Shape;2770;p128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2771" name="Google Shape;2771;p128"/>
            <p:cNvCxnSpPr>
              <a:stCxn id="2770" idx="3"/>
              <a:endCxn id="2754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2" name="Google Shape;2772;p128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2773" name="Google Shape;2773;p128"/>
          <p:cNvSpPr txBox="1"/>
          <p:nvPr/>
        </p:nvSpPr>
        <p:spPr>
          <a:xfrm>
            <a:off x="250625" y="2608825"/>
            <a:ext cx="67533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too are there many graph traversals, given some source: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Preorder: 012543678 (dfs calls).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 Postorder: 347685210 (dfs returns).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BFS order: Act in order of distance from 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BFS stands for “breadth first search”.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Analogous to “level order”. Search is wide, not deep.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0 1 24 53 68 7 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1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2779" name="Google Shape;2779;p12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Challenge: Invent Breadth First Search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0" name="Google Shape;2780;p1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Invent Breadth First Search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1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Challenge Before Next Lecture</a:t>
            </a:r>
            <a:endParaRPr/>
          </a:p>
        </p:txBody>
      </p:sp>
      <p:sp>
        <p:nvSpPr>
          <p:cNvPr id="2786" name="Google Shape;2786;p130"/>
          <p:cNvSpPr txBox="1"/>
          <p:nvPr>
            <p:ph idx="1" type="body"/>
          </p:nvPr>
        </p:nvSpPr>
        <p:spPr>
          <a:xfrm>
            <a:off x="243000" y="2629050"/>
            <a:ext cx="84438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length of the shortest path from s to all other vertices.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a general algorithm.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Hint: You’ll need to somehow visit vertices in BFS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Hint #2: You’ll need to use some kind of data structure.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discuss a solution in the next lecture.</a:t>
            </a:r>
            <a:endParaRPr/>
          </a:p>
        </p:txBody>
      </p:sp>
      <p:grpSp>
        <p:nvGrpSpPr>
          <p:cNvPr id="2787" name="Google Shape;2787;p130"/>
          <p:cNvGrpSpPr/>
          <p:nvPr/>
        </p:nvGrpSpPr>
        <p:grpSpPr>
          <a:xfrm>
            <a:off x="6195907" y="733900"/>
            <a:ext cx="2419775" cy="1945738"/>
            <a:chOff x="756020" y="683300"/>
            <a:chExt cx="2419775" cy="1945738"/>
          </a:xfrm>
        </p:grpSpPr>
        <p:sp>
          <p:nvSpPr>
            <p:cNvPr id="2788" name="Google Shape;2788;p130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789" name="Google Shape;2789;p130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90" name="Google Shape;2790;p130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791" name="Google Shape;2791;p130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92" name="Google Shape;2792;p130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793" name="Google Shape;2793;p130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794" name="Google Shape;2794;p130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795" name="Google Shape;2795;p130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2796" name="Google Shape;2796;p130"/>
            <p:cNvCxnSpPr>
              <a:stCxn id="2788" idx="2"/>
              <a:endCxn id="2789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7" name="Google Shape;2797;p130"/>
            <p:cNvCxnSpPr>
              <a:stCxn id="2788" idx="3"/>
              <a:endCxn id="2791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8" name="Google Shape;2798;p130"/>
            <p:cNvCxnSpPr>
              <a:stCxn id="2790" idx="2"/>
              <a:endCxn id="2791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9" name="Google Shape;2799;p130"/>
            <p:cNvCxnSpPr>
              <a:stCxn id="2790" idx="3"/>
              <a:endCxn id="2793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0" name="Google Shape;2800;p130"/>
            <p:cNvCxnSpPr>
              <a:stCxn id="2793" idx="2"/>
              <a:endCxn id="2794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1" name="Google Shape;2801;p130"/>
            <p:cNvCxnSpPr>
              <a:stCxn id="2793" idx="2"/>
              <a:endCxn id="2792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2" name="Google Shape;2802;p130"/>
            <p:cNvCxnSpPr>
              <a:stCxn id="2791" idx="2"/>
              <a:endCxn id="2792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3" name="Google Shape;2803;p130"/>
            <p:cNvCxnSpPr>
              <a:stCxn id="2789" idx="3"/>
              <a:endCxn id="2792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4" name="Google Shape;2804;p130"/>
            <p:cNvCxnSpPr>
              <a:stCxn id="2792" idx="2"/>
              <a:endCxn id="2795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5" name="Google Shape;2805;p130"/>
          <p:cNvSpPr txBox="1"/>
          <p:nvPr/>
        </p:nvSpPr>
        <p:spPr>
          <a:xfrm>
            <a:off x="5920125" y="122104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1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11" name="Google Shape;2811;p1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 are a more general idea than a tree.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tree is a graph where there are no cycles and every vertex is connected.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graph terms: Directed, Undirected, Cyclic, Acyclic, Path, Cycle.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vary widely in difficulty.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tool for solving almost all graph problems is traversal.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traversal is an order in which you visit / act upon vertices.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traversals: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Preorder, inorder, postorder, level order.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traversals: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 preorder, DFS postorder, BFS.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performing actions / setting instance variables during a graph (or tree) traversal, you can solve problems like s-t connectivity or path finding.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107048" y="402200"/>
            <a:ext cx="52833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 </a:t>
            </a:r>
            <a:endParaRPr/>
          </a:p>
        </p:txBody>
      </p:sp>
      <p:sp>
        <p:nvSpPr>
          <p:cNvPr id="348" name="Google Shape;348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5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6" name="Google Shape;356;p35"/>
          <p:cNvCxnSpPr>
            <a:stCxn id="349" idx="7"/>
            <a:endCxn id="351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7" name="Google Shape;357;p35"/>
          <p:cNvCxnSpPr>
            <a:stCxn id="351" idx="5"/>
            <a:endCxn id="350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5"/>
          <p:cNvCxnSpPr>
            <a:stCxn id="353" idx="7"/>
            <a:endCxn id="354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59" name="Google Shape;359;p35"/>
          <p:cNvCxnSpPr>
            <a:stCxn id="354" idx="5"/>
            <a:endCxn id="355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5"/>
          <p:cNvCxnSpPr>
            <a:stCxn id="352" idx="3"/>
            <a:endCxn id="351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35"/>
          <p:cNvCxnSpPr>
            <a:stCxn id="352" idx="5"/>
            <a:endCxn id="354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5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5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4" name="Google Shape;364;p35"/>
          <p:cNvCxnSpPr/>
          <p:nvPr/>
        </p:nvCxnSpPr>
        <p:spPr>
          <a:xfrm rot="10800000">
            <a:off x="3505425" y="1549875"/>
            <a:ext cx="6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 </a:t>
            </a:r>
            <a:endParaRPr/>
          </a:p>
        </p:txBody>
      </p:sp>
      <p:sp>
        <p:nvSpPr>
          <p:cNvPr id="370" name="Google Shape;370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8" name="Google Shape;378;p36"/>
          <p:cNvCxnSpPr>
            <a:stCxn id="371" idx="7"/>
            <a:endCxn id="373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9" name="Google Shape;379;p36"/>
          <p:cNvCxnSpPr>
            <a:stCxn id="373" idx="5"/>
            <a:endCxn id="372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6"/>
          <p:cNvCxnSpPr>
            <a:stCxn id="375" idx="7"/>
            <a:endCxn id="376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1" name="Google Shape;381;p36"/>
          <p:cNvCxnSpPr>
            <a:stCxn id="376" idx="5"/>
            <a:endCxn id="377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6"/>
          <p:cNvCxnSpPr>
            <a:stCxn id="374" idx="3"/>
            <a:endCxn id="373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6"/>
          <p:cNvCxnSpPr>
            <a:stCxn id="374" idx="5"/>
            <a:endCxn id="376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6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6" name="Google Shape;386;p36"/>
          <p:cNvCxnSpPr/>
          <p:nvPr/>
        </p:nvCxnSpPr>
        <p:spPr>
          <a:xfrm rot="10800000">
            <a:off x="3505425" y="1798698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 </a:t>
            </a:r>
            <a:endParaRPr/>
          </a:p>
        </p:txBody>
      </p:sp>
      <p:sp>
        <p:nvSpPr>
          <p:cNvPr id="392" name="Google Shape;392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7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0" name="Google Shape;400;p37"/>
          <p:cNvCxnSpPr>
            <a:stCxn id="393" idx="7"/>
            <a:endCxn id="395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1" name="Google Shape;401;p37"/>
          <p:cNvCxnSpPr>
            <a:stCxn id="395" idx="5"/>
            <a:endCxn id="394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7"/>
          <p:cNvCxnSpPr>
            <a:stCxn id="397" idx="7"/>
            <a:endCxn id="398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03" name="Google Shape;403;p37"/>
          <p:cNvCxnSpPr>
            <a:stCxn id="398" idx="5"/>
            <a:endCxn id="399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7"/>
          <p:cNvCxnSpPr>
            <a:stCxn id="396" idx="3"/>
            <a:endCxn id="395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7"/>
          <p:cNvCxnSpPr>
            <a:stCxn id="396" idx="5"/>
            <a:endCxn id="398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7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37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8" name="Google Shape;408;p37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 </a:t>
            </a:r>
            <a:endParaRPr/>
          </a:p>
        </p:txBody>
      </p:sp>
      <p:sp>
        <p:nvSpPr>
          <p:cNvPr id="414" name="Google Shape;414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415" name="Google Shape;415;p38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2" name="Google Shape;422;p38"/>
          <p:cNvCxnSpPr>
            <a:stCxn id="415" idx="7"/>
            <a:endCxn id="417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3" name="Google Shape;423;p38"/>
          <p:cNvCxnSpPr>
            <a:stCxn id="417" idx="5"/>
            <a:endCxn id="416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8"/>
          <p:cNvCxnSpPr>
            <a:stCxn id="419" idx="7"/>
            <a:endCxn id="420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25" name="Google Shape;425;p38"/>
          <p:cNvCxnSpPr>
            <a:stCxn id="420" idx="5"/>
            <a:endCxn id="421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8"/>
          <p:cNvCxnSpPr>
            <a:stCxn id="418" idx="3"/>
            <a:endCxn id="417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8"/>
          <p:cNvCxnSpPr>
            <a:stCxn id="418" idx="5"/>
            <a:endCxn id="420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38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0" name="Google Shape;430;p38"/>
          <p:cNvCxnSpPr/>
          <p:nvPr/>
        </p:nvCxnSpPr>
        <p:spPr>
          <a:xfrm rot="10800000">
            <a:off x="3505425" y="1549875"/>
            <a:ext cx="6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</a:t>
            </a:r>
            <a:endParaRPr/>
          </a:p>
        </p:txBody>
      </p:sp>
      <p:sp>
        <p:nvSpPr>
          <p:cNvPr id="436" name="Google Shape;436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4" name="Google Shape;444;p39"/>
          <p:cNvCxnSpPr>
            <a:stCxn id="437" idx="7"/>
            <a:endCxn id="439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5" name="Google Shape;445;p39"/>
          <p:cNvCxnSpPr>
            <a:stCxn id="439" idx="5"/>
            <a:endCxn id="438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9"/>
          <p:cNvCxnSpPr>
            <a:stCxn id="441" idx="7"/>
            <a:endCxn id="442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7" name="Google Shape;447;p39"/>
          <p:cNvCxnSpPr>
            <a:stCxn id="442" idx="5"/>
            <a:endCxn id="443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9"/>
          <p:cNvCxnSpPr>
            <a:stCxn id="440" idx="3"/>
            <a:endCxn id="439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9"/>
          <p:cNvCxnSpPr>
            <a:stCxn id="440" idx="5"/>
            <a:endCxn id="442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39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39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rot="10800000">
            <a:off x="3505425" y="1798698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</a:t>
            </a:r>
            <a:endParaRPr/>
          </a:p>
        </p:txBody>
      </p:sp>
      <p:sp>
        <p:nvSpPr>
          <p:cNvPr id="458" name="Google Shape;45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40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40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6" name="Google Shape;466;p40"/>
          <p:cNvCxnSpPr>
            <a:stCxn id="459" idx="7"/>
            <a:endCxn id="461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7" name="Google Shape;467;p40"/>
          <p:cNvCxnSpPr>
            <a:stCxn id="461" idx="5"/>
            <a:endCxn id="460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0"/>
          <p:cNvCxnSpPr>
            <a:stCxn id="463" idx="7"/>
            <a:endCxn id="464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9" name="Google Shape;469;p40"/>
          <p:cNvCxnSpPr>
            <a:stCxn id="464" idx="5"/>
            <a:endCxn id="465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0"/>
          <p:cNvCxnSpPr>
            <a:stCxn id="462" idx="3"/>
            <a:endCxn id="461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0"/>
          <p:cNvCxnSpPr>
            <a:stCxn id="462" idx="5"/>
            <a:endCxn id="464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40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40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4" name="Google Shape;474;p40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</a:t>
            </a:r>
            <a:endParaRPr/>
          </a:p>
        </p:txBody>
      </p:sp>
      <p:sp>
        <p:nvSpPr>
          <p:cNvPr id="480" name="Google Shape;480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481" name="Google Shape;481;p41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41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8" name="Google Shape;488;p41"/>
          <p:cNvCxnSpPr>
            <a:stCxn id="481" idx="7"/>
            <a:endCxn id="483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9" name="Google Shape;489;p41"/>
          <p:cNvCxnSpPr>
            <a:stCxn id="483" idx="5"/>
            <a:endCxn id="482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1"/>
          <p:cNvCxnSpPr>
            <a:stCxn id="485" idx="7"/>
            <a:endCxn id="486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1" name="Google Shape;491;p41"/>
          <p:cNvCxnSpPr>
            <a:stCxn id="486" idx="5"/>
            <a:endCxn id="487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41"/>
          <p:cNvCxnSpPr>
            <a:stCxn id="484" idx="3"/>
            <a:endCxn id="483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41"/>
          <p:cNvCxnSpPr>
            <a:stCxn id="484" idx="5"/>
            <a:endCxn id="486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41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41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preOrder(A)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6" name="Google Shape;496;p41"/>
          <p:cNvCxnSpPr/>
          <p:nvPr/>
        </p:nvCxnSpPr>
        <p:spPr>
          <a:xfrm rot="10800000">
            <a:off x="3505425" y="1549875"/>
            <a:ext cx="6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</a:t>
            </a:r>
            <a:endParaRPr/>
          </a:p>
        </p:txBody>
      </p:sp>
      <p:sp>
        <p:nvSpPr>
          <p:cNvPr id="502" name="Google Shape;502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03" name="Google Shape;503;p42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42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0" name="Google Shape;510;p42"/>
          <p:cNvCxnSpPr>
            <a:stCxn id="503" idx="7"/>
            <a:endCxn id="505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1" name="Google Shape;511;p42"/>
          <p:cNvCxnSpPr>
            <a:stCxn id="505" idx="5"/>
            <a:endCxn id="504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2"/>
          <p:cNvCxnSpPr>
            <a:stCxn id="507" idx="7"/>
            <a:endCxn id="508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3" name="Google Shape;513;p42"/>
          <p:cNvCxnSpPr>
            <a:stCxn id="508" idx="5"/>
            <a:endCxn id="509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42"/>
          <p:cNvCxnSpPr>
            <a:stCxn id="506" idx="3"/>
            <a:endCxn id="505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42"/>
          <p:cNvCxnSpPr>
            <a:stCxn id="506" idx="5"/>
            <a:endCxn id="508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42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42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preOrder(A)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8" name="Google Shape;518;p42"/>
          <p:cNvCxnSpPr/>
          <p:nvPr/>
        </p:nvCxnSpPr>
        <p:spPr>
          <a:xfrm rot="10800000">
            <a:off x="3505425" y="1798698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</a:t>
            </a:r>
            <a:endParaRPr/>
          </a:p>
        </p:txBody>
      </p:sp>
      <p:sp>
        <p:nvSpPr>
          <p:cNvPr id="524" name="Google Shape;524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43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43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3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2" name="Google Shape;532;p43"/>
          <p:cNvCxnSpPr>
            <a:stCxn id="525" idx="7"/>
            <a:endCxn id="527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3" name="Google Shape;533;p43"/>
          <p:cNvCxnSpPr>
            <a:stCxn id="527" idx="5"/>
            <a:endCxn id="526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3"/>
          <p:cNvCxnSpPr>
            <a:stCxn id="529" idx="7"/>
            <a:endCxn id="530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5" name="Google Shape;535;p43"/>
          <p:cNvCxnSpPr>
            <a:stCxn id="530" idx="5"/>
            <a:endCxn id="531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3"/>
          <p:cNvCxnSpPr>
            <a:stCxn id="528" idx="3"/>
            <a:endCxn id="527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3"/>
          <p:cNvCxnSpPr>
            <a:stCxn id="528" idx="5"/>
            <a:endCxn id="530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43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43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preOrder(A)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0" name="Google Shape;540;p43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43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Skipping over the steps of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preOrder(null)</a:t>
            </a:r>
            <a:r>
              <a:rPr lang="en" sz="1600"/>
              <a:t> for brevity.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Definition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</a:t>
            </a:r>
            <a:endParaRPr/>
          </a:p>
        </p:txBody>
      </p:sp>
      <p:sp>
        <p:nvSpPr>
          <p:cNvPr id="547" name="Google Shape;547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5" name="Google Shape;555;p44"/>
          <p:cNvCxnSpPr>
            <a:stCxn id="548" idx="7"/>
            <a:endCxn id="550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6" name="Google Shape;556;p44"/>
          <p:cNvCxnSpPr>
            <a:stCxn id="550" idx="5"/>
            <a:endCxn id="549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4"/>
          <p:cNvCxnSpPr>
            <a:stCxn id="552" idx="7"/>
            <a:endCxn id="553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8" name="Google Shape;558;p44"/>
          <p:cNvCxnSpPr>
            <a:stCxn id="553" idx="5"/>
            <a:endCxn id="554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44"/>
          <p:cNvCxnSpPr>
            <a:stCxn id="551" idx="3"/>
            <a:endCxn id="550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44"/>
          <p:cNvCxnSpPr>
            <a:stCxn id="551" idx="5"/>
            <a:endCxn id="553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44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44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preOrder(A)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3" name="Google Shape;563;p44"/>
          <p:cNvCxnSpPr/>
          <p:nvPr/>
        </p:nvCxnSpPr>
        <p:spPr>
          <a:xfrm rot="10800000">
            <a:off x="3505425" y="2282863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44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Skipping over the steps of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preOrder(null)</a:t>
            </a:r>
            <a:r>
              <a:rPr lang="en" sz="1600"/>
              <a:t> for brevity.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</a:t>
            </a:r>
            <a:endParaRPr/>
          </a:p>
        </p:txBody>
      </p:sp>
      <p:sp>
        <p:nvSpPr>
          <p:cNvPr id="570" name="Google Shape;570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8" name="Google Shape;578;p45"/>
          <p:cNvCxnSpPr>
            <a:stCxn id="571" idx="7"/>
            <a:endCxn id="573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9" name="Google Shape;579;p45"/>
          <p:cNvCxnSpPr>
            <a:stCxn id="573" idx="5"/>
            <a:endCxn id="572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45"/>
          <p:cNvCxnSpPr>
            <a:stCxn id="575" idx="7"/>
            <a:endCxn id="576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1" name="Google Shape;581;p45"/>
          <p:cNvCxnSpPr>
            <a:stCxn id="576" idx="5"/>
            <a:endCxn id="577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45"/>
          <p:cNvCxnSpPr>
            <a:stCxn id="574" idx="3"/>
            <a:endCxn id="573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45"/>
          <p:cNvCxnSpPr>
            <a:stCxn id="574" idx="5"/>
            <a:endCxn id="576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45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45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86" name="Google Shape;586;p45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</a:t>
            </a:r>
            <a:endParaRPr/>
          </a:p>
        </p:txBody>
      </p:sp>
      <p:sp>
        <p:nvSpPr>
          <p:cNvPr id="592" name="Google Shape;592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593" name="Google Shape;593;p46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46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46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46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0" name="Google Shape;600;p46"/>
          <p:cNvCxnSpPr>
            <a:stCxn id="593" idx="7"/>
            <a:endCxn id="595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1" name="Google Shape;601;p46"/>
          <p:cNvCxnSpPr>
            <a:stCxn id="595" idx="5"/>
            <a:endCxn id="594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46"/>
          <p:cNvCxnSpPr>
            <a:stCxn id="597" idx="7"/>
            <a:endCxn id="598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3" name="Google Shape;603;p46"/>
          <p:cNvCxnSpPr>
            <a:stCxn id="598" idx="5"/>
            <a:endCxn id="599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6"/>
          <p:cNvCxnSpPr>
            <a:stCxn id="596" idx="3"/>
            <a:endCxn id="595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46"/>
          <p:cNvCxnSpPr>
            <a:stCxn id="596" idx="5"/>
            <a:endCxn id="598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46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46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preOrder(B)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8" name="Google Shape;608;p46"/>
          <p:cNvCxnSpPr/>
          <p:nvPr/>
        </p:nvCxnSpPr>
        <p:spPr>
          <a:xfrm rot="10800000">
            <a:off x="3505425" y="2282863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46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Skipping over the steps of</a:t>
            </a:r>
            <a:r>
              <a:rPr lang="en" sz="1600"/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preOrder(C)</a:t>
            </a:r>
            <a:r>
              <a:rPr lang="en" sz="1600"/>
              <a:t> for brevity.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</a:t>
            </a:r>
            <a:endParaRPr/>
          </a:p>
        </p:txBody>
      </p:sp>
      <p:sp>
        <p:nvSpPr>
          <p:cNvPr id="615" name="Google Shape;61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616" name="Google Shape;616;p47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47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47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3" name="Google Shape;623;p47"/>
          <p:cNvCxnSpPr>
            <a:stCxn id="616" idx="7"/>
            <a:endCxn id="618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24" name="Google Shape;624;p47"/>
          <p:cNvCxnSpPr>
            <a:stCxn id="618" idx="5"/>
            <a:endCxn id="617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47"/>
          <p:cNvCxnSpPr>
            <a:stCxn id="620" idx="7"/>
            <a:endCxn id="621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26" name="Google Shape;626;p47"/>
          <p:cNvCxnSpPr>
            <a:stCxn id="621" idx="5"/>
            <a:endCxn id="622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47"/>
          <p:cNvCxnSpPr>
            <a:stCxn id="619" idx="3"/>
            <a:endCxn id="618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47"/>
          <p:cNvCxnSpPr>
            <a:stCxn id="619" idx="5"/>
            <a:endCxn id="621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47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47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31" name="Google Shape;631;p47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8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</a:t>
            </a:r>
            <a:endParaRPr/>
          </a:p>
        </p:txBody>
      </p:sp>
      <p:sp>
        <p:nvSpPr>
          <p:cNvPr id="637" name="Google Shape;637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638" name="Google Shape;638;p48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48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48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48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48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48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48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5" name="Google Shape;645;p48"/>
          <p:cNvCxnSpPr>
            <a:stCxn id="638" idx="7"/>
            <a:endCxn id="640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6" name="Google Shape;646;p48"/>
          <p:cNvCxnSpPr>
            <a:stCxn id="640" idx="5"/>
            <a:endCxn id="639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48"/>
          <p:cNvCxnSpPr>
            <a:stCxn id="642" idx="7"/>
            <a:endCxn id="643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8" name="Google Shape;648;p48"/>
          <p:cNvCxnSpPr>
            <a:stCxn id="643" idx="5"/>
            <a:endCxn id="644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48"/>
          <p:cNvCxnSpPr>
            <a:stCxn id="641" idx="3"/>
            <a:endCxn id="640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48"/>
          <p:cNvCxnSpPr>
            <a:stCxn id="641" idx="5"/>
            <a:endCxn id="643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8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48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preOrder(F)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53" name="Google Shape;653;p48"/>
          <p:cNvCxnSpPr/>
          <p:nvPr/>
        </p:nvCxnSpPr>
        <p:spPr>
          <a:xfrm rot="10800000">
            <a:off x="3505425" y="1549875"/>
            <a:ext cx="633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DBACF</a:t>
            </a:r>
            <a:endParaRPr/>
          </a:p>
        </p:txBody>
      </p:sp>
      <p:sp>
        <p:nvSpPr>
          <p:cNvPr id="659" name="Google Shape;659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660" name="Google Shape;660;p49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49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49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49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p49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49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7" name="Google Shape;667;p49"/>
          <p:cNvCxnSpPr>
            <a:stCxn id="660" idx="7"/>
            <a:endCxn id="662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8" name="Google Shape;668;p49"/>
          <p:cNvCxnSpPr>
            <a:stCxn id="662" idx="5"/>
            <a:endCxn id="661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49"/>
          <p:cNvCxnSpPr>
            <a:stCxn id="664" idx="7"/>
            <a:endCxn id="665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0" name="Google Shape;670;p49"/>
          <p:cNvCxnSpPr>
            <a:stCxn id="665" idx="5"/>
            <a:endCxn id="666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49"/>
          <p:cNvCxnSpPr>
            <a:stCxn id="663" idx="3"/>
            <a:endCxn id="662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49"/>
          <p:cNvCxnSpPr>
            <a:stCxn id="663" idx="5"/>
            <a:endCxn id="665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49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4" name="Google Shape;674;p49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preOrder(F)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5" name="Google Shape;675;p49"/>
          <p:cNvCxnSpPr/>
          <p:nvPr/>
        </p:nvCxnSpPr>
        <p:spPr>
          <a:xfrm rot="10800000">
            <a:off x="3505425" y="1798698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0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DBACFE</a:t>
            </a:r>
            <a:endParaRPr/>
          </a:p>
        </p:txBody>
      </p:sp>
      <p:sp>
        <p:nvSpPr>
          <p:cNvPr id="681" name="Google Shape;681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682" name="Google Shape;682;p50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50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50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50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50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50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50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9" name="Google Shape;689;p50"/>
          <p:cNvCxnSpPr>
            <a:stCxn id="682" idx="7"/>
            <a:endCxn id="684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0" name="Google Shape;690;p50"/>
          <p:cNvCxnSpPr>
            <a:stCxn id="684" idx="5"/>
            <a:endCxn id="683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p50"/>
          <p:cNvCxnSpPr>
            <a:stCxn id="686" idx="7"/>
            <a:endCxn id="687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92" name="Google Shape;692;p50"/>
          <p:cNvCxnSpPr>
            <a:stCxn id="687" idx="5"/>
            <a:endCxn id="688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0"/>
          <p:cNvCxnSpPr>
            <a:stCxn id="685" idx="3"/>
            <a:endCxn id="684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50"/>
          <p:cNvCxnSpPr>
            <a:stCxn id="685" idx="5"/>
            <a:endCxn id="687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50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50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preOrder(F)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7" name="Google Shape;697;p50"/>
          <p:cNvCxnSpPr/>
          <p:nvPr/>
        </p:nvCxnSpPr>
        <p:spPr>
          <a:xfrm rot="10800000">
            <a:off x="3505425" y="2040781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8" name="Google Shape;698;p50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Skipping over the steps of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preOrder(E)</a:t>
            </a:r>
            <a:r>
              <a:rPr lang="en" sz="1600"/>
              <a:t> for brevity.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1"/>
          <p:cNvSpPr txBox="1"/>
          <p:nvPr>
            <p:ph idx="1" type="body"/>
          </p:nvPr>
        </p:nvSpPr>
        <p:spPr>
          <a:xfrm>
            <a:off x="107051" y="402200"/>
            <a:ext cx="78609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Preorder: “Visit” a node, then traverse its children: DBACFEG</a:t>
            </a:r>
            <a:endParaRPr/>
          </a:p>
        </p:txBody>
      </p:sp>
      <p:sp>
        <p:nvSpPr>
          <p:cNvPr id="704" name="Google Shape;704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Preorder Depth-First Tree Traversal</a:t>
            </a:r>
            <a:endParaRPr/>
          </a:p>
        </p:txBody>
      </p:sp>
      <p:sp>
        <p:nvSpPr>
          <p:cNvPr id="705" name="Google Shape;705;p51"/>
          <p:cNvSpPr/>
          <p:nvPr/>
        </p:nvSpPr>
        <p:spPr>
          <a:xfrm>
            <a:off x="135225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51"/>
          <p:cNvSpPr/>
          <p:nvPr/>
        </p:nvSpPr>
        <p:spPr>
          <a:xfrm>
            <a:off x="1274217" y="423154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51"/>
          <p:cNvSpPr/>
          <p:nvPr/>
        </p:nvSpPr>
        <p:spPr>
          <a:xfrm>
            <a:off x="704721" y="3645427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51"/>
          <p:cNvSpPr/>
          <p:nvPr/>
        </p:nvSpPr>
        <p:spPr>
          <a:xfrm>
            <a:off x="1634129" y="3110225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9" name="Google Shape;709;p51"/>
          <p:cNvSpPr/>
          <p:nvPr/>
        </p:nvSpPr>
        <p:spPr>
          <a:xfrm>
            <a:off x="1943125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51"/>
          <p:cNvSpPr/>
          <p:nvPr/>
        </p:nvSpPr>
        <p:spPr>
          <a:xfrm>
            <a:off x="2512621" y="3696343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51"/>
          <p:cNvSpPr/>
          <p:nvPr/>
        </p:nvSpPr>
        <p:spPr>
          <a:xfrm>
            <a:off x="3082117" y="4217336"/>
            <a:ext cx="423300" cy="423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2" name="Google Shape;712;p51"/>
          <p:cNvCxnSpPr>
            <a:stCxn id="705" idx="7"/>
            <a:endCxn id="707" idx="3"/>
          </p:cNvCxnSpPr>
          <p:nvPr/>
        </p:nvCxnSpPr>
        <p:spPr>
          <a:xfrm flipH="1" rot="10800000">
            <a:off x="496534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3" name="Google Shape;713;p51"/>
          <p:cNvCxnSpPr>
            <a:stCxn id="707" idx="5"/>
            <a:endCxn id="706" idx="1"/>
          </p:cNvCxnSpPr>
          <p:nvPr/>
        </p:nvCxnSpPr>
        <p:spPr>
          <a:xfrm>
            <a:off x="1066031" y="4006736"/>
            <a:ext cx="270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51"/>
          <p:cNvCxnSpPr>
            <a:stCxn id="709" idx="7"/>
            <a:endCxn id="710" idx="3"/>
          </p:cNvCxnSpPr>
          <p:nvPr/>
        </p:nvCxnSpPr>
        <p:spPr>
          <a:xfrm flipH="1" rot="10800000">
            <a:off x="2304434" y="4057627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15" name="Google Shape;715;p51"/>
          <p:cNvCxnSpPr>
            <a:stCxn id="710" idx="5"/>
            <a:endCxn id="711" idx="1"/>
          </p:cNvCxnSpPr>
          <p:nvPr/>
        </p:nvCxnSpPr>
        <p:spPr>
          <a:xfrm>
            <a:off x="2873930" y="4057652"/>
            <a:ext cx="270300" cy="22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51"/>
          <p:cNvCxnSpPr>
            <a:stCxn id="708" idx="3"/>
            <a:endCxn id="707" idx="7"/>
          </p:cNvCxnSpPr>
          <p:nvPr/>
        </p:nvCxnSpPr>
        <p:spPr>
          <a:xfrm flipH="1">
            <a:off x="1066120" y="3471534"/>
            <a:ext cx="630000" cy="23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1"/>
          <p:cNvCxnSpPr>
            <a:stCxn id="708" idx="5"/>
            <a:endCxn id="710" idx="1"/>
          </p:cNvCxnSpPr>
          <p:nvPr/>
        </p:nvCxnSpPr>
        <p:spPr>
          <a:xfrm>
            <a:off x="1995438" y="3471534"/>
            <a:ext cx="579300" cy="28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1"/>
          <p:cNvSpPr txBox="1"/>
          <p:nvPr/>
        </p:nvSpPr>
        <p:spPr>
          <a:xfrm>
            <a:off x="135225" y="1083100"/>
            <a:ext cx="3370200" cy="1678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51"/>
          <p:cNvSpPr txBox="1"/>
          <p:nvPr>
            <p:ph idx="1" type="body"/>
          </p:nvPr>
        </p:nvSpPr>
        <p:spPr>
          <a:xfrm>
            <a:off x="4860375" y="1083100"/>
            <a:ext cx="3855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Call stack: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preOrder(D)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preOrder(F)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0" name="Google Shape;720;p51"/>
          <p:cNvCxnSpPr/>
          <p:nvPr/>
        </p:nvCxnSpPr>
        <p:spPr>
          <a:xfrm rot="10800000">
            <a:off x="3505425" y="2282863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51"/>
          <p:cNvSpPr txBox="1"/>
          <p:nvPr>
            <p:ph idx="1" type="body"/>
          </p:nvPr>
        </p:nvSpPr>
        <p:spPr>
          <a:xfrm>
            <a:off x="4860375" y="3110225"/>
            <a:ext cx="3855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Skipping over the steps of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preOrder(G)</a:t>
            </a:r>
            <a:r>
              <a:rPr lang="en" sz="1600"/>
              <a:t> for brevity.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then traverse right child: </a:t>
            </a:r>
            <a:endParaRPr/>
          </a:p>
        </p:txBody>
      </p:sp>
      <p:sp>
        <p:nvSpPr>
          <p:cNvPr id="727" name="Google Shape;727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728" name="Google Shape;728;p52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9" name="Google Shape;729;p52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p52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52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52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3" name="Google Shape;733;p52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52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5" name="Google Shape;735;p52"/>
          <p:cNvCxnSpPr>
            <a:stCxn id="728" idx="7"/>
            <a:endCxn id="730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6" name="Google Shape;736;p52"/>
          <p:cNvCxnSpPr>
            <a:stCxn id="730" idx="5"/>
            <a:endCxn id="729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52"/>
          <p:cNvCxnSpPr>
            <a:stCxn id="732" idx="7"/>
            <a:endCxn id="733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8" name="Google Shape;738;p52"/>
          <p:cNvCxnSpPr>
            <a:stCxn id="733" idx="5"/>
            <a:endCxn id="734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52"/>
          <p:cNvCxnSpPr>
            <a:stCxn id="731" idx="3"/>
            <a:endCxn id="730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52"/>
          <p:cNvCxnSpPr>
            <a:stCxn id="731" idx="5"/>
            <a:endCxn id="733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52"/>
          <p:cNvSpPr txBox="1"/>
          <p:nvPr/>
        </p:nvSpPr>
        <p:spPr>
          <a:xfrm>
            <a:off x="5131625" y="1448675"/>
            <a:ext cx="3861900" cy="2053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52"/>
          <p:cNvSpPr txBox="1"/>
          <p:nvPr/>
        </p:nvSpPr>
        <p:spPr>
          <a:xfrm>
            <a:off x="135350" y="1462700"/>
            <a:ext cx="3963300" cy="203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preOrder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3" name="Google Shape;743;p52"/>
          <p:cNvSpPr txBox="1"/>
          <p:nvPr/>
        </p:nvSpPr>
        <p:spPr>
          <a:xfrm>
            <a:off x="7332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52"/>
          <p:cNvSpPr txBox="1"/>
          <p:nvPr/>
        </p:nvSpPr>
        <p:spPr>
          <a:xfrm>
            <a:off x="7510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76878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78656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80434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52"/>
          <p:cNvSpPr txBox="1"/>
          <p:nvPr/>
        </p:nvSpPr>
        <p:spPr>
          <a:xfrm>
            <a:off x="82212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52"/>
          <p:cNvSpPr txBox="1"/>
          <p:nvPr/>
        </p:nvSpPr>
        <p:spPr>
          <a:xfrm>
            <a:off x="8399025" y="958275"/>
            <a:ext cx="316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???????</a:t>
            </a:r>
            <a:endParaRPr/>
          </a:p>
        </p:txBody>
      </p:sp>
      <p:sp>
        <p:nvSpPr>
          <p:cNvPr id="755" name="Google Shape;755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 http://yellkey.com</a:t>
            </a:r>
            <a:r>
              <a:rPr lang="en">
                <a:solidFill>
                  <a:srgbClr val="208920"/>
                </a:solidFill>
              </a:rPr>
              <a:t>/yes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56" name="Google Shape;756;p53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53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53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53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53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53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53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3" name="Google Shape;763;p53"/>
          <p:cNvCxnSpPr>
            <a:stCxn id="756" idx="7"/>
            <a:endCxn id="758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53"/>
          <p:cNvCxnSpPr>
            <a:stCxn id="758" idx="5"/>
            <a:endCxn id="757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5" name="Google Shape;765;p53"/>
          <p:cNvCxnSpPr>
            <a:stCxn id="760" idx="7"/>
            <a:endCxn id="761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6" name="Google Shape;766;p53"/>
          <p:cNvCxnSpPr>
            <a:stCxn id="761" idx="5"/>
            <a:endCxn id="762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53"/>
          <p:cNvCxnSpPr>
            <a:stCxn id="759" idx="3"/>
            <a:endCxn id="758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53"/>
          <p:cNvCxnSpPr>
            <a:stCxn id="759" idx="5"/>
            <a:endCxn id="761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53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53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(Reminder)</a:t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362638" y="2944275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trees. Pink ones are not.</a:t>
            </a:r>
            <a:endParaRPr/>
          </a:p>
        </p:txBody>
      </p:sp>
      <p:grpSp>
        <p:nvGrpSpPr>
          <p:cNvPr id="167" name="Google Shape;167;p27"/>
          <p:cNvGrpSpPr/>
          <p:nvPr/>
        </p:nvGrpSpPr>
        <p:grpSpPr>
          <a:xfrm>
            <a:off x="4696588" y="2940275"/>
            <a:ext cx="1430074" cy="1721325"/>
            <a:chOff x="4696588" y="2940275"/>
            <a:chExt cx="1430074" cy="1721325"/>
          </a:xfrm>
        </p:grpSpPr>
        <p:sp>
          <p:nvSpPr>
            <p:cNvPr id="168" name="Google Shape;168;p27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9" name="Google Shape;169;p27"/>
            <p:cNvCxnSpPr>
              <a:stCxn id="170" idx="1"/>
              <a:endCxn id="171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7"/>
            <p:cNvCxnSpPr>
              <a:stCxn id="171" idx="7"/>
              <a:endCxn id="168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7"/>
            <p:cNvCxnSpPr>
              <a:stCxn id="174" idx="1"/>
              <a:endCxn id="168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27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5" name="Google Shape;175;p27"/>
            <p:cNvCxnSpPr>
              <a:stCxn id="174" idx="3"/>
              <a:endCxn id="170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27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6" name="Google Shape;176;p27"/>
          <p:cNvGrpSpPr/>
          <p:nvPr/>
        </p:nvGrpSpPr>
        <p:grpSpPr>
          <a:xfrm>
            <a:off x="6805488" y="2870888"/>
            <a:ext cx="1865374" cy="1790700"/>
            <a:chOff x="6805488" y="2870888"/>
            <a:chExt cx="1865374" cy="1790700"/>
          </a:xfrm>
        </p:grpSpPr>
        <p:sp>
          <p:nvSpPr>
            <p:cNvPr id="177" name="Google Shape;177;p27"/>
            <p:cNvSpPr/>
            <p:nvPr/>
          </p:nvSpPr>
          <p:spPr>
            <a:xfrm>
              <a:off x="77571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8" name="Google Shape;178;p27"/>
            <p:cNvCxnSpPr>
              <a:stCxn id="179" idx="0"/>
              <a:endCxn id="180" idx="3"/>
            </p:cNvCxnSpPr>
            <p:nvPr/>
          </p:nvCxnSpPr>
          <p:spPr>
            <a:xfrm flipH="1" rot="10800000">
              <a:off x="70231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7"/>
            <p:cNvCxnSpPr>
              <a:stCxn id="180" idx="7"/>
              <a:endCxn id="177" idx="3"/>
            </p:cNvCxnSpPr>
            <p:nvPr/>
          </p:nvCxnSpPr>
          <p:spPr>
            <a:xfrm flipH="1" rot="10800000">
              <a:off x="76123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7"/>
            <p:cNvCxnSpPr>
              <a:stCxn id="183" idx="1"/>
              <a:endCxn id="177" idx="5"/>
            </p:cNvCxnSpPr>
            <p:nvPr/>
          </p:nvCxnSpPr>
          <p:spPr>
            <a:xfrm rot="10800000">
              <a:off x="81286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" name="Google Shape;183;p27"/>
            <p:cNvSpPr/>
            <p:nvPr/>
          </p:nvSpPr>
          <p:spPr>
            <a:xfrm>
              <a:off x="82355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72407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68054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4" name="Google Shape;184;p27"/>
            <p:cNvCxnSpPr>
              <a:stCxn id="179" idx="4"/>
              <a:endCxn id="177" idx="0"/>
            </p:cNvCxnSpPr>
            <p:nvPr/>
          </p:nvCxnSpPr>
          <p:spPr>
            <a:xfrm rot="-5400000">
              <a:off x="66035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" name="Google Shape;185;p27"/>
          <p:cNvGrpSpPr/>
          <p:nvPr/>
        </p:nvGrpSpPr>
        <p:grpSpPr>
          <a:xfrm>
            <a:off x="1318250" y="2924125"/>
            <a:ext cx="984900" cy="1767500"/>
            <a:chOff x="1318250" y="2924125"/>
            <a:chExt cx="984900" cy="1767500"/>
          </a:xfrm>
        </p:grpSpPr>
        <p:sp>
          <p:nvSpPr>
            <p:cNvPr id="186" name="Google Shape;186;p27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7" name="Google Shape;187;p27"/>
            <p:cNvCxnSpPr>
              <a:stCxn id="188" idx="0"/>
              <a:endCxn id="186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7"/>
            <p:cNvCxnSpPr>
              <a:stCxn id="186" idx="0"/>
              <a:endCxn id="190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27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91" name="Google Shape;191;p27"/>
          <p:cNvGrpSpPr/>
          <p:nvPr/>
        </p:nvGrpSpPr>
        <p:grpSpPr>
          <a:xfrm>
            <a:off x="2507425" y="3046500"/>
            <a:ext cx="1943375" cy="1767500"/>
            <a:chOff x="2507425" y="3046500"/>
            <a:chExt cx="1943375" cy="1767500"/>
          </a:xfrm>
        </p:grpSpPr>
        <p:sp>
          <p:nvSpPr>
            <p:cNvPr id="192" name="Google Shape;192;p27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3" name="Google Shape;193;p27"/>
            <p:cNvCxnSpPr>
              <a:stCxn id="194" idx="0"/>
              <a:endCxn id="192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7"/>
            <p:cNvCxnSpPr>
              <a:stCxn id="192" idx="0"/>
              <a:endCxn id="196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27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9" name="Google Shape;199;p27"/>
            <p:cNvCxnSpPr>
              <a:stCxn id="192" idx="3"/>
              <a:endCxn id="197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7"/>
            <p:cNvCxnSpPr>
              <a:stCxn id="192" idx="4"/>
              <a:endCxn id="198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1" name="Google Shape;201;p2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02" name="Google Shape;202;p27"/>
            <p:cNvCxnSpPr>
              <a:stCxn id="201" idx="0"/>
              <a:endCxn id="196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Preorder traversal: “Visit” a node, then traverse its children:  DBACFEG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Inorder traversal: Traverse left child, visit, traverse right child:  ABCDEFG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Postorder traversal: Traverse left, traverse right, then visit:  ACBEGFD</a:t>
            </a:r>
            <a:endParaRPr/>
          </a:p>
        </p:txBody>
      </p:sp>
      <p:sp>
        <p:nvSpPr>
          <p:cNvPr id="776" name="Google Shape;77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Traversals</a:t>
            </a:r>
            <a:endParaRPr/>
          </a:p>
        </p:txBody>
      </p:sp>
      <p:sp>
        <p:nvSpPr>
          <p:cNvPr id="777" name="Google Shape;777;p54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54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54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54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54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54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54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4" name="Google Shape;784;p54"/>
          <p:cNvCxnSpPr>
            <a:stCxn id="777" idx="7"/>
            <a:endCxn id="779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5" name="Google Shape;785;p54"/>
          <p:cNvCxnSpPr>
            <a:stCxn id="779" idx="5"/>
            <a:endCxn id="778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54"/>
          <p:cNvCxnSpPr>
            <a:stCxn id="781" idx="7"/>
            <a:endCxn id="782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7" name="Google Shape;787;p54"/>
          <p:cNvCxnSpPr>
            <a:stCxn id="782" idx="5"/>
            <a:endCxn id="783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54"/>
          <p:cNvCxnSpPr>
            <a:stCxn id="780" idx="3"/>
            <a:endCxn id="779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54"/>
          <p:cNvCxnSpPr>
            <a:stCxn id="780" idx="5"/>
            <a:endCxn id="782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0" name="Google Shape;790;p54"/>
          <p:cNvSpPr txBox="1"/>
          <p:nvPr/>
        </p:nvSpPr>
        <p:spPr>
          <a:xfrm>
            <a:off x="287750" y="1919909"/>
            <a:ext cx="43626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DBACEFG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GFEDCBA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GEFCABD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ACBEGFD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ACBFEGD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1" name="Google Shape;791;p54"/>
          <p:cNvSpPr txBox="1"/>
          <p:nvPr/>
        </p:nvSpPr>
        <p:spPr>
          <a:xfrm>
            <a:off x="5215233" y="1777756"/>
            <a:ext cx="3861900" cy="198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postOrder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5"/>
          <p:cNvSpPr/>
          <p:nvPr/>
        </p:nvSpPr>
        <p:spPr>
          <a:xfrm>
            <a:off x="813752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Preorder traversal: We trace a path around the graph, from the top going counter-clockwise. “Visit”</a:t>
            </a:r>
            <a:r>
              <a:rPr lang="en"/>
              <a:t> </a:t>
            </a:r>
            <a:r>
              <a:rPr lang="en"/>
              <a:t>every time we pass the LEFT of a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 traversal: </a:t>
            </a:r>
            <a:r>
              <a:rPr lang="en"/>
              <a:t>“Visit” </a:t>
            </a:r>
            <a:r>
              <a:rPr lang="en"/>
              <a:t>when you cross the bottom of a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Postorder traversal: </a:t>
            </a:r>
            <a:r>
              <a:rPr lang="en"/>
              <a:t>“Visit” </a:t>
            </a:r>
            <a:r>
              <a:rPr lang="en"/>
              <a:t>when you cross the right a node.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Post-Order Traversal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4 7 8 5 2 9 6 3 1</a:t>
            </a:r>
            <a:endParaRPr/>
          </a:p>
        </p:txBody>
      </p:sp>
      <p:sp>
        <p:nvSpPr>
          <p:cNvPr id="798" name="Google Shape;798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Visual Trick (for Humans, Not Algorithms)</a:t>
            </a:r>
            <a:endParaRPr/>
          </a:p>
        </p:txBody>
      </p:sp>
      <p:sp>
        <p:nvSpPr>
          <p:cNvPr id="799" name="Google Shape;799;p55"/>
          <p:cNvSpPr/>
          <p:nvPr/>
        </p:nvSpPr>
        <p:spPr>
          <a:xfrm>
            <a:off x="4104611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55"/>
          <p:cNvSpPr/>
          <p:nvPr/>
        </p:nvSpPr>
        <p:spPr>
          <a:xfrm>
            <a:off x="4770952" y="30284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1" name="Google Shape;801;p55"/>
          <p:cNvSpPr/>
          <p:nvPr/>
        </p:nvSpPr>
        <p:spPr>
          <a:xfrm>
            <a:off x="5858410" y="24021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2" name="Google Shape;802;p55"/>
          <p:cNvSpPr/>
          <p:nvPr/>
        </p:nvSpPr>
        <p:spPr>
          <a:xfrm>
            <a:off x="6886294" y="30879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55"/>
          <p:cNvSpPr/>
          <p:nvPr/>
        </p:nvSpPr>
        <p:spPr>
          <a:xfrm>
            <a:off x="7552635" y="369757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4" name="Google Shape;804;p55"/>
          <p:cNvCxnSpPr>
            <a:stCxn id="799" idx="7"/>
            <a:endCxn id="800" idx="3"/>
          </p:cNvCxnSpPr>
          <p:nvPr/>
        </p:nvCxnSpPr>
        <p:spPr>
          <a:xfrm flipH="1" rot="10800000">
            <a:off x="4527376" y="345103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5" name="Google Shape;805;p55"/>
          <p:cNvCxnSpPr>
            <a:stCxn id="800" idx="5"/>
            <a:endCxn id="806" idx="1"/>
          </p:cNvCxnSpPr>
          <p:nvPr/>
        </p:nvCxnSpPr>
        <p:spPr>
          <a:xfrm>
            <a:off x="5193717" y="345116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55"/>
          <p:cNvCxnSpPr>
            <a:stCxn id="802" idx="5"/>
            <a:endCxn id="803" idx="1"/>
          </p:cNvCxnSpPr>
          <p:nvPr/>
        </p:nvCxnSpPr>
        <p:spPr>
          <a:xfrm>
            <a:off x="7309059" y="351074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55"/>
          <p:cNvCxnSpPr>
            <a:stCxn id="801" idx="3"/>
            <a:endCxn id="800" idx="7"/>
          </p:cNvCxnSpPr>
          <p:nvPr/>
        </p:nvCxnSpPr>
        <p:spPr>
          <a:xfrm flipH="1">
            <a:off x="5193845" y="282494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55"/>
          <p:cNvCxnSpPr>
            <a:stCxn id="801" idx="5"/>
            <a:endCxn id="802" idx="1"/>
          </p:cNvCxnSpPr>
          <p:nvPr/>
        </p:nvCxnSpPr>
        <p:spPr>
          <a:xfrm>
            <a:off x="6281175" y="282494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" name="Google Shape;810;p55"/>
          <p:cNvCxnSpPr>
            <a:stCxn id="811" idx="7"/>
            <a:endCxn id="812" idx="3"/>
          </p:cNvCxnSpPr>
          <p:nvPr/>
        </p:nvCxnSpPr>
        <p:spPr>
          <a:xfrm flipH="1" rot="10800000">
            <a:off x="5198260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13" name="Google Shape;813;p55"/>
          <p:cNvCxnSpPr>
            <a:stCxn id="812" idx="5"/>
            <a:endCxn id="814" idx="1"/>
          </p:cNvCxnSpPr>
          <p:nvPr/>
        </p:nvCxnSpPr>
        <p:spPr>
          <a:xfrm>
            <a:off x="5864514" y="415785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" name="Google Shape;814;p55"/>
          <p:cNvSpPr/>
          <p:nvPr/>
        </p:nvSpPr>
        <p:spPr>
          <a:xfrm>
            <a:off x="6108179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5" name="Google Shape;815;p55"/>
          <p:cNvCxnSpPr/>
          <p:nvPr/>
        </p:nvCxnSpPr>
        <p:spPr>
          <a:xfrm>
            <a:off x="7942809" y="4157840"/>
            <a:ext cx="355800" cy="3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55"/>
          <p:cNvSpPr/>
          <p:nvPr/>
        </p:nvSpPr>
        <p:spPr>
          <a:xfrm>
            <a:off x="5437294" y="37142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1" name="Google Shape;811;p55"/>
          <p:cNvSpPr/>
          <p:nvPr/>
        </p:nvSpPr>
        <p:spPr>
          <a:xfrm>
            <a:off x="4775495" y="442101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6" name="Google Shape;816;p55"/>
          <p:cNvSpPr/>
          <p:nvPr/>
        </p:nvSpPr>
        <p:spPr>
          <a:xfrm>
            <a:off x="3973312" y="2145090"/>
            <a:ext cx="4914750" cy="2940525"/>
          </a:xfrm>
          <a:custGeom>
            <a:rect b="b" l="l" r="r" t="t"/>
            <a:pathLst>
              <a:path extrusionOk="0" h="117621" w="196590">
                <a:moveTo>
                  <a:pt x="78620" y="4997"/>
                </a:moveTo>
                <a:cubicBezTo>
                  <a:pt x="76772" y="9803"/>
                  <a:pt x="73420" y="14630"/>
                  <a:pt x="68815" y="16933"/>
                </a:cubicBezTo>
                <a:cubicBezTo>
                  <a:pt x="61936" y="20373"/>
                  <a:pt x="53589" y="19412"/>
                  <a:pt x="46222" y="21622"/>
                </a:cubicBezTo>
                <a:cubicBezTo>
                  <a:pt x="37456" y="24251"/>
                  <a:pt x="28974" y="28281"/>
                  <a:pt x="21497" y="33558"/>
                </a:cubicBezTo>
                <a:cubicBezTo>
                  <a:pt x="8621" y="42646"/>
                  <a:pt x="182" y="60001"/>
                  <a:pt x="182" y="75761"/>
                </a:cubicBezTo>
                <a:cubicBezTo>
                  <a:pt x="182" y="79803"/>
                  <a:pt x="-544" y="84840"/>
                  <a:pt x="2314" y="87698"/>
                </a:cubicBezTo>
                <a:cubicBezTo>
                  <a:pt x="7505" y="92889"/>
                  <a:pt x="18619" y="87522"/>
                  <a:pt x="23628" y="82156"/>
                </a:cubicBezTo>
                <a:cubicBezTo>
                  <a:pt x="29989" y="75341"/>
                  <a:pt x="38465" y="59344"/>
                  <a:pt x="45796" y="65104"/>
                </a:cubicBezTo>
                <a:cubicBezTo>
                  <a:pt x="49097" y="67698"/>
                  <a:pt x="54049" y="73825"/>
                  <a:pt x="50911" y="76614"/>
                </a:cubicBezTo>
                <a:cubicBezTo>
                  <a:pt x="41131" y="85308"/>
                  <a:pt x="23977" y="96826"/>
                  <a:pt x="28744" y="109012"/>
                </a:cubicBezTo>
                <a:cubicBezTo>
                  <a:pt x="31283" y="115501"/>
                  <a:pt x="42474" y="120000"/>
                  <a:pt x="48353" y="116259"/>
                </a:cubicBezTo>
                <a:cubicBezTo>
                  <a:pt x="57274" y="110582"/>
                  <a:pt x="58689" y="91728"/>
                  <a:pt x="69242" y="92387"/>
                </a:cubicBezTo>
                <a:cubicBezTo>
                  <a:pt x="78982" y="92995"/>
                  <a:pt x="83485" y="105749"/>
                  <a:pt x="90983" y="111996"/>
                </a:cubicBezTo>
                <a:cubicBezTo>
                  <a:pt x="96048" y="116215"/>
                  <a:pt x="105931" y="114100"/>
                  <a:pt x="110592" y="109439"/>
                </a:cubicBezTo>
                <a:cubicBezTo>
                  <a:pt x="113747" y="106284"/>
                  <a:pt x="109986" y="100417"/>
                  <a:pt x="108461" y="96223"/>
                </a:cubicBezTo>
                <a:cubicBezTo>
                  <a:pt x="103584" y="82810"/>
                  <a:pt x="92651" y="72412"/>
                  <a:pt x="83736" y="61267"/>
                </a:cubicBezTo>
                <a:cubicBezTo>
                  <a:pt x="79804" y="56352"/>
                  <a:pt x="70574" y="49321"/>
                  <a:pt x="74784" y="44642"/>
                </a:cubicBezTo>
                <a:cubicBezTo>
                  <a:pt x="83202" y="35287"/>
                  <a:pt x="100262" y="51677"/>
                  <a:pt x="108887" y="60841"/>
                </a:cubicBezTo>
                <a:cubicBezTo>
                  <a:pt x="121840" y="74603"/>
                  <a:pt x="140568" y="81747"/>
                  <a:pt x="154500" y="94518"/>
                </a:cubicBezTo>
                <a:cubicBezTo>
                  <a:pt x="160500" y="100018"/>
                  <a:pt x="164999" y="107382"/>
                  <a:pt x="171978" y="111570"/>
                </a:cubicBezTo>
                <a:cubicBezTo>
                  <a:pt x="178437" y="115446"/>
                  <a:pt x="188217" y="115188"/>
                  <a:pt x="194572" y="111144"/>
                </a:cubicBezTo>
                <a:cubicBezTo>
                  <a:pt x="199323" y="108121"/>
                  <a:pt x="194045" y="99584"/>
                  <a:pt x="191588" y="94518"/>
                </a:cubicBezTo>
                <a:cubicBezTo>
                  <a:pt x="187697" y="86492"/>
                  <a:pt x="185028" y="77922"/>
                  <a:pt x="181357" y="69793"/>
                </a:cubicBezTo>
                <a:cubicBezTo>
                  <a:pt x="168949" y="42319"/>
                  <a:pt x="143102" y="20997"/>
                  <a:pt x="116560" y="6702"/>
                </a:cubicBezTo>
                <a:cubicBezTo>
                  <a:pt x="108092" y="2142"/>
                  <a:pt x="98025" y="889"/>
                  <a:pt x="88425" y="307"/>
                </a:cubicBezTo>
                <a:cubicBezTo>
                  <a:pt x="85135" y="108"/>
                  <a:pt x="81152" y="-524"/>
                  <a:pt x="78620" y="1586"/>
                </a:cubicBezTo>
                <a:cubicBezTo>
                  <a:pt x="77848" y="2229"/>
                  <a:pt x="79747" y="3718"/>
                  <a:pt x="80752" y="37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7" name="Google Shape;817;p55"/>
          <p:cNvSpPr/>
          <p:nvPr/>
        </p:nvSpPr>
        <p:spPr>
          <a:xfrm>
            <a:off x="6276118" y="24618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55"/>
          <p:cNvSpPr/>
          <p:nvPr/>
        </p:nvSpPr>
        <p:spPr>
          <a:xfrm>
            <a:off x="5675593" y="31808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55"/>
          <p:cNvSpPr/>
          <p:nvPr/>
        </p:nvSpPr>
        <p:spPr>
          <a:xfrm>
            <a:off x="4708493" y="3823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55"/>
          <p:cNvSpPr/>
          <p:nvPr/>
        </p:nvSpPr>
        <p:spPr>
          <a:xfrm>
            <a:off x="5953255" y="388186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55"/>
          <p:cNvSpPr/>
          <p:nvPr/>
        </p:nvSpPr>
        <p:spPr>
          <a:xfrm>
            <a:off x="5438105" y="453068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55"/>
          <p:cNvSpPr/>
          <p:nvPr/>
        </p:nvSpPr>
        <p:spPr>
          <a:xfrm>
            <a:off x="6696605" y="44210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5"/>
          <p:cNvSpPr/>
          <p:nvPr/>
        </p:nvSpPr>
        <p:spPr>
          <a:xfrm>
            <a:off x="7417280" y="31462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5"/>
          <p:cNvSpPr/>
          <p:nvPr/>
        </p:nvSpPr>
        <p:spPr>
          <a:xfrm>
            <a:off x="8103505" y="3801110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5"/>
          <p:cNvSpPr/>
          <p:nvPr/>
        </p:nvSpPr>
        <p:spPr>
          <a:xfrm>
            <a:off x="8715655" y="4640335"/>
            <a:ext cx="234300" cy="276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831" name="Google Shape;831;p5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Usefulness of Tree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832" name="Google Shape;832;p5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Usefulness of Tree Traversals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838" name="Google Shape;838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Preorder Traversal for printing directory listing:</a:t>
            </a:r>
            <a:endParaRPr/>
          </a:p>
        </p:txBody>
      </p:sp>
      <p:pic>
        <p:nvPicPr>
          <p:cNvPr id="839" name="Google Shape;83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7" y="1169440"/>
            <a:ext cx="2582716" cy="2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7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841" name="Google Shape;841;p57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842" name="Google Shape;842;p57"/>
          <p:cNvCxnSpPr>
            <a:stCxn id="841" idx="2"/>
            <a:endCxn id="840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57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844" name="Google Shape;844;p57"/>
          <p:cNvCxnSpPr>
            <a:stCxn id="841" idx="2"/>
            <a:endCxn id="843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57"/>
          <p:cNvCxnSpPr>
            <a:stCxn id="841" idx="2"/>
            <a:endCxn id="846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57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847" name="Google Shape;847;p57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848" name="Google Shape;848;p57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849" name="Google Shape;849;p57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850" name="Google Shape;850;p57"/>
          <p:cNvCxnSpPr>
            <a:stCxn id="843" idx="2"/>
            <a:endCxn id="847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57"/>
          <p:cNvCxnSpPr>
            <a:stCxn id="843" idx="2"/>
            <a:endCxn id="848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57"/>
          <p:cNvCxnSpPr>
            <a:stCxn id="843" idx="2"/>
            <a:endCxn id="849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57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854" name="Google Shape;854;p57"/>
          <p:cNvCxnSpPr>
            <a:stCxn id="840" idx="2"/>
            <a:endCxn id="853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" name="Google Shape;855;p57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856" name="Google Shape;856;p57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857" name="Google Shape;857;p57"/>
          <p:cNvCxnSpPr>
            <a:stCxn id="849" idx="2"/>
            <a:endCxn id="855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57"/>
          <p:cNvCxnSpPr>
            <a:stCxn id="849" idx="2"/>
            <a:endCxn id="856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8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865" name="Google Shape;865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867" name="Google Shape;867;p58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868" name="Google Shape;868;p58"/>
          <p:cNvCxnSpPr>
            <a:stCxn id="867" idx="2"/>
            <a:endCxn id="866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" name="Google Shape;869;p58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870" name="Google Shape;870;p58"/>
          <p:cNvCxnSpPr>
            <a:stCxn id="867" idx="2"/>
            <a:endCxn id="869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58"/>
          <p:cNvCxnSpPr>
            <a:stCxn id="867" idx="2"/>
            <a:endCxn id="872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58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873" name="Google Shape;873;p58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874" name="Google Shape;874;p58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875" name="Google Shape;875;p58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876" name="Google Shape;876;p58"/>
          <p:cNvCxnSpPr>
            <a:stCxn id="869" idx="2"/>
            <a:endCxn id="873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58"/>
          <p:cNvCxnSpPr>
            <a:stCxn id="869" idx="2"/>
            <a:endCxn id="874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58"/>
          <p:cNvCxnSpPr>
            <a:stCxn id="869" idx="2"/>
            <a:endCxn id="875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58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880" name="Google Shape;880;p58"/>
          <p:cNvCxnSpPr>
            <a:stCxn id="866" idx="2"/>
            <a:endCxn id="879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58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882" name="Google Shape;882;p58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883" name="Google Shape;883;p58"/>
          <p:cNvCxnSpPr>
            <a:stCxn id="875" idx="2"/>
            <a:endCxn id="881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58"/>
          <p:cNvCxnSpPr>
            <a:stCxn id="875" idx="2"/>
            <a:endCxn id="882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58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886" name="Google Shape;886;p58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887" name="Google Shape;887;p58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888" name="Google Shape;888;p58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889" name="Google Shape;889;p58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890" name="Google Shape;890;p58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891" name="Google Shape;891;p58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9"/>
          <p:cNvSpPr/>
          <p:nvPr/>
        </p:nvSpPr>
        <p:spPr>
          <a:xfrm flipH="1" rot="10800000">
            <a:off x="166800" y="1127550"/>
            <a:ext cx="4372200" cy="2541000"/>
          </a:xfrm>
          <a:prstGeom prst="corner">
            <a:avLst>
              <a:gd fmla="val 70529" name="adj1"/>
              <a:gd fmla="val 131606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Good Are All These Traversals?</a:t>
            </a:r>
            <a:endParaRPr/>
          </a:p>
        </p:txBody>
      </p:sp>
      <p:sp>
        <p:nvSpPr>
          <p:cNvPr id="898" name="Google Shape;898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Postorder Traversal for gathering file sizes.</a:t>
            </a:r>
            <a:endParaRPr/>
          </a:p>
        </p:txBody>
      </p:sp>
      <p:sp>
        <p:nvSpPr>
          <p:cNvPr id="899" name="Google Shape;899;p59"/>
          <p:cNvSpPr/>
          <p:nvPr/>
        </p:nvSpPr>
        <p:spPr>
          <a:xfrm>
            <a:off x="7820799" y="29951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00" name="Google Shape;900;p59"/>
          <p:cNvSpPr/>
          <p:nvPr/>
        </p:nvSpPr>
        <p:spPr>
          <a:xfrm>
            <a:off x="67843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sc2APM</a:t>
            </a:r>
            <a:endParaRPr/>
          </a:p>
        </p:txBody>
      </p:sp>
      <p:cxnSp>
        <p:nvCxnSpPr>
          <p:cNvPr id="901" name="Google Shape;901;p59"/>
          <p:cNvCxnSpPr>
            <a:stCxn id="900" idx="2"/>
            <a:endCxn id="899" idx="0"/>
          </p:cNvCxnSpPr>
          <p:nvPr/>
        </p:nvCxnSpPr>
        <p:spPr>
          <a:xfrm>
            <a:off x="72769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59"/>
          <p:cNvSpPr/>
          <p:nvPr/>
        </p:nvSpPr>
        <p:spPr>
          <a:xfrm>
            <a:off x="44924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directOverlay</a:t>
            </a:r>
            <a:endParaRPr/>
          </a:p>
        </p:txBody>
      </p:sp>
      <p:cxnSp>
        <p:nvCxnSpPr>
          <p:cNvPr id="903" name="Google Shape;903;p59"/>
          <p:cNvCxnSpPr>
            <a:stCxn id="900" idx="2"/>
            <a:endCxn id="902" idx="0"/>
          </p:cNvCxnSpPr>
          <p:nvPr/>
        </p:nvCxnSpPr>
        <p:spPr>
          <a:xfrm flipH="1">
            <a:off x="52858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59"/>
          <p:cNvCxnSpPr>
            <a:stCxn id="900" idx="2"/>
            <a:endCxn id="905" idx="0"/>
          </p:cNvCxnSpPr>
          <p:nvPr/>
        </p:nvCxnSpPr>
        <p:spPr>
          <a:xfrm>
            <a:off x="7276934" y="2586220"/>
            <a:ext cx="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59"/>
          <p:cNvSpPr/>
          <p:nvPr/>
        </p:nvSpPr>
        <p:spPr>
          <a:xfrm>
            <a:off x="6903584" y="2995045"/>
            <a:ext cx="746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906" name="Google Shape;906;p59"/>
          <p:cNvSpPr/>
          <p:nvPr/>
        </p:nvSpPr>
        <p:spPr>
          <a:xfrm>
            <a:off x="61727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directO.sln</a:t>
            </a:r>
            <a:endParaRPr/>
          </a:p>
        </p:txBody>
      </p:sp>
      <p:sp>
        <p:nvSpPr>
          <p:cNvPr id="907" name="Google Shape;907;p59"/>
          <p:cNvSpPr/>
          <p:nvPr/>
        </p:nvSpPr>
        <p:spPr>
          <a:xfrm>
            <a:off x="4712550" y="3744750"/>
            <a:ext cx="1146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directO.suo</a:t>
            </a:r>
            <a:endParaRPr/>
          </a:p>
        </p:txBody>
      </p:sp>
      <p:sp>
        <p:nvSpPr>
          <p:cNvPr id="908" name="Google Shape;908;p59"/>
          <p:cNvSpPr/>
          <p:nvPr/>
        </p:nvSpPr>
        <p:spPr>
          <a:xfrm>
            <a:off x="3393249" y="374475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</a:t>
            </a:r>
            <a:endParaRPr/>
          </a:p>
        </p:txBody>
      </p:sp>
      <p:cxnSp>
        <p:nvCxnSpPr>
          <p:cNvPr id="909" name="Google Shape;909;p59"/>
          <p:cNvCxnSpPr>
            <a:stCxn id="902" idx="2"/>
            <a:endCxn id="906" idx="0"/>
          </p:cNvCxnSpPr>
          <p:nvPr/>
        </p:nvCxnSpPr>
        <p:spPr>
          <a:xfrm>
            <a:off x="5285844" y="3368375"/>
            <a:ext cx="146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59"/>
          <p:cNvCxnSpPr>
            <a:stCxn id="902" idx="2"/>
            <a:endCxn id="907" idx="0"/>
          </p:cNvCxnSpPr>
          <p:nvPr/>
        </p:nvCxnSpPr>
        <p:spPr>
          <a:xfrm>
            <a:off x="5285844" y="3368375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59"/>
          <p:cNvCxnSpPr>
            <a:stCxn id="902" idx="2"/>
            <a:endCxn id="908" idx="0"/>
          </p:cNvCxnSpPr>
          <p:nvPr/>
        </p:nvCxnSpPr>
        <p:spPr>
          <a:xfrm flipH="1">
            <a:off x="3885744" y="3368375"/>
            <a:ext cx="14001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59"/>
          <p:cNvSpPr/>
          <p:nvPr/>
        </p:nvSpPr>
        <p:spPr>
          <a:xfrm>
            <a:off x="7688051" y="3744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printAPM.py</a:t>
            </a:r>
            <a:endParaRPr/>
          </a:p>
        </p:txBody>
      </p:sp>
      <p:cxnSp>
        <p:nvCxnSpPr>
          <p:cNvPr id="913" name="Google Shape;913;p59"/>
          <p:cNvCxnSpPr>
            <a:stCxn id="899" idx="2"/>
            <a:endCxn id="912" idx="0"/>
          </p:cNvCxnSpPr>
          <p:nvPr/>
        </p:nvCxnSpPr>
        <p:spPr>
          <a:xfrm>
            <a:off x="8313399" y="3368370"/>
            <a:ext cx="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Google Shape;914;p59"/>
          <p:cNvSpPr/>
          <p:nvPr/>
        </p:nvSpPr>
        <p:spPr>
          <a:xfrm>
            <a:off x="2464450" y="4563750"/>
            <a:ext cx="1694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DXHookD3D11.cs</a:t>
            </a:r>
            <a:endParaRPr/>
          </a:p>
        </p:txBody>
      </p:sp>
      <p:sp>
        <p:nvSpPr>
          <p:cNvPr id="915" name="Google Shape;915;p59"/>
          <p:cNvSpPr/>
          <p:nvPr/>
        </p:nvSpPr>
        <p:spPr>
          <a:xfrm>
            <a:off x="4539126" y="4563750"/>
            <a:ext cx="12507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Injector.cs</a:t>
            </a:r>
            <a:endParaRPr/>
          </a:p>
        </p:txBody>
      </p:sp>
      <p:cxnSp>
        <p:nvCxnSpPr>
          <p:cNvPr id="916" name="Google Shape;916;p59"/>
          <p:cNvCxnSpPr>
            <a:stCxn id="908" idx="2"/>
            <a:endCxn id="914" idx="0"/>
          </p:cNvCxnSpPr>
          <p:nvPr/>
        </p:nvCxnSpPr>
        <p:spPr>
          <a:xfrm flipH="1">
            <a:off x="3311949" y="4117950"/>
            <a:ext cx="5739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59"/>
          <p:cNvCxnSpPr>
            <a:stCxn id="908" idx="2"/>
            <a:endCxn id="915" idx="0"/>
          </p:cNvCxnSpPr>
          <p:nvPr/>
        </p:nvCxnSpPr>
        <p:spPr>
          <a:xfrm>
            <a:off x="3885849" y="4117950"/>
            <a:ext cx="1278600" cy="4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59"/>
          <p:cNvSpPr txBox="1"/>
          <p:nvPr/>
        </p:nvSpPr>
        <p:spPr>
          <a:xfrm>
            <a:off x="2412600" y="42526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18381</a:t>
            </a:r>
            <a:endParaRPr/>
          </a:p>
        </p:txBody>
      </p:sp>
      <p:sp>
        <p:nvSpPr>
          <p:cNvPr id="919" name="Google Shape;919;p59"/>
          <p:cNvSpPr txBox="1"/>
          <p:nvPr/>
        </p:nvSpPr>
        <p:spPr>
          <a:xfrm>
            <a:off x="5223784" y="423906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8798</a:t>
            </a:r>
            <a:endParaRPr/>
          </a:p>
        </p:txBody>
      </p:sp>
      <p:sp>
        <p:nvSpPr>
          <p:cNvPr id="920" name="Google Shape;920;p59"/>
          <p:cNvSpPr txBox="1"/>
          <p:nvPr/>
        </p:nvSpPr>
        <p:spPr>
          <a:xfrm>
            <a:off x="4650339" y="34234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38912</a:t>
            </a:r>
            <a:endParaRPr/>
          </a:p>
        </p:txBody>
      </p:sp>
      <p:sp>
        <p:nvSpPr>
          <p:cNvPr id="921" name="Google Shape;921;p59"/>
          <p:cNvSpPr txBox="1"/>
          <p:nvPr/>
        </p:nvSpPr>
        <p:spPr>
          <a:xfrm>
            <a:off x="6903768" y="343000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881</a:t>
            </a:r>
            <a:endParaRPr/>
          </a:p>
        </p:txBody>
      </p:sp>
      <p:sp>
        <p:nvSpPr>
          <p:cNvPr id="922" name="Google Shape;922;p59"/>
          <p:cNvSpPr txBox="1"/>
          <p:nvPr/>
        </p:nvSpPr>
        <p:spPr>
          <a:xfrm>
            <a:off x="6836568" y="2653085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324</a:t>
            </a:r>
            <a:endParaRPr/>
          </a:p>
        </p:txBody>
      </p:sp>
      <p:sp>
        <p:nvSpPr>
          <p:cNvPr id="923" name="Google Shape;923;p59"/>
          <p:cNvSpPr txBox="1"/>
          <p:nvPr/>
        </p:nvSpPr>
        <p:spPr>
          <a:xfrm>
            <a:off x="7619693" y="34300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924" name="Google Shape;924;p59"/>
          <p:cNvSpPr txBox="1"/>
          <p:nvPr/>
        </p:nvSpPr>
        <p:spPr>
          <a:xfrm>
            <a:off x="121300" y="1127550"/>
            <a:ext cx="45291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BSTNode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(x == null)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BB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(BSTNode c : x.children())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postOrder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total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BB4444"/>
                </a:solidFill>
                <a:latin typeface="Consolas"/>
                <a:ea typeface="Consolas"/>
                <a:cs typeface="Consolas"/>
                <a:sym typeface="Consolas"/>
              </a:rPr>
              <a:t>fileSize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total;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5" name="Google Shape;925;p59"/>
          <p:cNvSpPr txBox="1"/>
          <p:nvPr/>
        </p:nvSpPr>
        <p:spPr>
          <a:xfrm>
            <a:off x="3566093" y="334721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27179</a:t>
            </a:r>
            <a:endParaRPr/>
          </a:p>
        </p:txBody>
      </p:sp>
      <p:sp>
        <p:nvSpPr>
          <p:cNvPr id="926" name="Google Shape;926;p59"/>
          <p:cNvSpPr txBox="1"/>
          <p:nvPr/>
        </p:nvSpPr>
        <p:spPr>
          <a:xfrm>
            <a:off x="4531489" y="2645285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66972</a:t>
            </a:r>
            <a:endParaRPr/>
          </a:p>
        </p:txBody>
      </p:sp>
      <p:sp>
        <p:nvSpPr>
          <p:cNvPr id="927" name="Google Shape;927;p59"/>
          <p:cNvSpPr txBox="1"/>
          <p:nvPr/>
        </p:nvSpPr>
        <p:spPr>
          <a:xfrm>
            <a:off x="8313393" y="2671410"/>
            <a:ext cx="495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874</a:t>
            </a:r>
            <a:endParaRPr/>
          </a:p>
        </p:txBody>
      </p:sp>
      <p:sp>
        <p:nvSpPr>
          <p:cNvPr id="928" name="Google Shape;928;p59"/>
          <p:cNvSpPr txBox="1"/>
          <p:nvPr/>
        </p:nvSpPr>
        <p:spPr>
          <a:xfrm>
            <a:off x="6873129" y="1822300"/>
            <a:ext cx="746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68170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934" name="Google Shape;934;p6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935" name="Google Shape;935;p6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50" y="1545500"/>
            <a:ext cx="5283101" cy="32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and Hierarchical Relationships</a:t>
            </a:r>
            <a:endParaRPr/>
          </a:p>
        </p:txBody>
      </p:sp>
      <p:sp>
        <p:nvSpPr>
          <p:cNvPr id="942" name="Google Shape;942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 are fantastic for representing strict hierarchical relationships.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not every relationship is hierarchical.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Paris Metro map.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not a tree: Contains cycles!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one way to get from A to B.</a:t>
            </a:r>
            <a:endParaRPr/>
          </a:p>
        </p:txBody>
      </p:sp>
      <p:sp>
        <p:nvSpPr>
          <p:cNvPr id="943" name="Google Shape;943;p61"/>
          <p:cNvSpPr txBox="1"/>
          <p:nvPr/>
        </p:nvSpPr>
        <p:spPr>
          <a:xfrm>
            <a:off x="6908375" y="41501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944" name="Google Shape;944;p61"/>
          <p:cNvCxnSpPr/>
          <p:nvPr/>
        </p:nvCxnSpPr>
        <p:spPr>
          <a:xfrm rot="10800000">
            <a:off x="6631700" y="4150150"/>
            <a:ext cx="3108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5" name="Google Shape;945;p61"/>
          <p:cNvSpPr txBox="1"/>
          <p:nvPr/>
        </p:nvSpPr>
        <p:spPr>
          <a:xfrm>
            <a:off x="4437825" y="3958750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946" name="Google Shape;946;p61"/>
          <p:cNvCxnSpPr/>
          <p:nvPr/>
        </p:nvCxnSpPr>
        <p:spPr>
          <a:xfrm flipH="1" rot="10800000">
            <a:off x="4724225" y="4032225"/>
            <a:ext cx="7557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2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2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 (Revisited)</a:t>
            </a:r>
            <a:endParaRPr/>
          </a:p>
        </p:txBody>
      </p:sp>
      <p:sp>
        <p:nvSpPr>
          <p:cNvPr id="954" name="Google Shape;954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tree consists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edges that connect those nodes.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Constraint: There is exactly one path between any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on slide are trees. Pink ones are not.</a:t>
            </a:r>
            <a:endParaRPr/>
          </a:p>
        </p:txBody>
      </p:sp>
      <p:grpSp>
        <p:nvGrpSpPr>
          <p:cNvPr id="955" name="Google Shape;955;p62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956" name="Google Shape;956;p62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57" name="Google Shape;957;p62"/>
            <p:cNvCxnSpPr>
              <a:stCxn id="958" idx="1"/>
              <a:endCxn id="959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62"/>
            <p:cNvCxnSpPr>
              <a:stCxn id="959" idx="7"/>
              <a:endCxn id="956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62"/>
            <p:cNvCxnSpPr>
              <a:stCxn id="962" idx="1"/>
              <a:endCxn id="956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8" name="Google Shape;958;p62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63" name="Google Shape;963;p62"/>
            <p:cNvCxnSpPr>
              <a:stCxn id="962" idx="3"/>
              <a:endCxn id="958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2" name="Google Shape;962;p62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59" name="Google Shape;959;p62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964" name="Google Shape;964;p62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965" name="Google Shape;965;p62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66" name="Google Shape;966;p62"/>
            <p:cNvCxnSpPr>
              <a:stCxn id="967" idx="0"/>
              <a:endCxn id="968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62"/>
            <p:cNvCxnSpPr>
              <a:stCxn id="968" idx="7"/>
              <a:endCxn id="965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62"/>
            <p:cNvCxnSpPr>
              <a:stCxn id="971" idx="1"/>
              <a:endCxn id="965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1" name="Google Shape;971;p62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8" name="Google Shape;968;p62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67" name="Google Shape;967;p62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2" name="Google Shape;972;p62"/>
            <p:cNvCxnSpPr>
              <a:stCxn id="967" idx="4"/>
              <a:endCxn id="965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3" name="Google Shape;973;p62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974" name="Google Shape;974;p62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5" name="Google Shape;975;p62"/>
            <p:cNvCxnSpPr>
              <a:stCxn id="976" idx="0"/>
              <a:endCxn id="974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62"/>
            <p:cNvCxnSpPr>
              <a:stCxn id="974" idx="0"/>
              <a:endCxn id="978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6" name="Google Shape;976;p62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8" name="Google Shape;978;p62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9" name="Google Shape;979;p62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0" name="Google Shape;980;p62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1" name="Google Shape;981;p62"/>
            <p:cNvCxnSpPr>
              <a:stCxn id="974" idx="3"/>
              <a:endCxn id="979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62"/>
            <p:cNvCxnSpPr>
              <a:stCxn id="974" idx="4"/>
              <a:endCxn id="980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3" name="Google Shape;983;p62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4" name="Google Shape;984;p62"/>
            <p:cNvCxnSpPr>
              <a:stCxn id="983" idx="0"/>
              <a:endCxn id="978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5" name="Google Shape;985;p62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2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62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988" name="Google Shape;988;p62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9" name="Google Shape;989;p62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0" name="Google Shape;990;p62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91" name="Google Shape;991;p62"/>
            <p:cNvCxnSpPr>
              <a:stCxn id="990" idx="0"/>
              <a:endCxn id="989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3"/>
          <p:cNvSpPr/>
          <p:nvPr/>
        </p:nvSpPr>
        <p:spPr>
          <a:xfrm>
            <a:off x="4234350" y="2876450"/>
            <a:ext cx="17526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3"/>
          <p:cNvSpPr/>
          <p:nvPr/>
        </p:nvSpPr>
        <p:spPr>
          <a:xfrm>
            <a:off x="6210125" y="2473075"/>
            <a:ext cx="2443500" cy="25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3"/>
          <p:cNvSpPr/>
          <p:nvPr/>
        </p:nvSpPr>
        <p:spPr>
          <a:xfrm>
            <a:off x="1746650" y="2876450"/>
            <a:ext cx="2309700" cy="210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r>
              <a:rPr lang="en"/>
              <a:t> Definition</a:t>
            </a:r>
            <a:endParaRPr/>
          </a:p>
        </p:txBody>
      </p:sp>
      <p:sp>
        <p:nvSpPr>
          <p:cNvPr id="1000" name="Google Shape;1000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graph consists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zero or more edges, each of which connects two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structures below are graphs.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Note, all trees are graphs!</a:t>
            </a:r>
            <a:endParaRPr/>
          </a:p>
        </p:txBody>
      </p:sp>
      <p:grpSp>
        <p:nvGrpSpPr>
          <p:cNvPr id="1001" name="Google Shape;1001;p63"/>
          <p:cNvGrpSpPr/>
          <p:nvPr/>
        </p:nvGrpSpPr>
        <p:grpSpPr>
          <a:xfrm>
            <a:off x="4391788" y="2940275"/>
            <a:ext cx="1430074" cy="1721325"/>
            <a:chOff x="4696588" y="2940275"/>
            <a:chExt cx="1430074" cy="1721325"/>
          </a:xfrm>
        </p:grpSpPr>
        <p:sp>
          <p:nvSpPr>
            <p:cNvPr id="1002" name="Google Shape;1002;p63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3" name="Google Shape;1003;p63"/>
            <p:cNvCxnSpPr>
              <a:stCxn id="1004" idx="1"/>
              <a:endCxn id="1005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63"/>
            <p:cNvCxnSpPr>
              <a:stCxn id="1005" idx="7"/>
              <a:endCxn id="1002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63"/>
            <p:cNvCxnSpPr>
              <a:stCxn id="1008" idx="1"/>
              <a:endCxn id="1002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4" name="Google Shape;1004;p63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09" name="Google Shape;1009;p63"/>
            <p:cNvCxnSpPr>
              <a:stCxn id="1008" idx="3"/>
              <a:endCxn id="100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8" name="Google Shape;1008;p63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5" name="Google Shape;1005;p63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10" name="Google Shape;1010;p63"/>
          <p:cNvGrpSpPr/>
          <p:nvPr/>
        </p:nvGrpSpPr>
        <p:grpSpPr>
          <a:xfrm>
            <a:off x="6653088" y="2870888"/>
            <a:ext cx="1865374" cy="1790700"/>
            <a:chOff x="6653088" y="2870888"/>
            <a:chExt cx="1865374" cy="1790700"/>
          </a:xfrm>
        </p:grpSpPr>
        <p:sp>
          <p:nvSpPr>
            <p:cNvPr id="1011" name="Google Shape;1011;p63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2" name="Google Shape;1012;p63"/>
            <p:cNvCxnSpPr>
              <a:stCxn id="1013" idx="0"/>
              <a:endCxn id="1014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63"/>
            <p:cNvCxnSpPr>
              <a:stCxn id="1014" idx="7"/>
              <a:endCxn id="1011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63"/>
            <p:cNvCxnSpPr>
              <a:stCxn id="1017" idx="1"/>
              <a:endCxn id="1011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7" name="Google Shape;1017;p63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4" name="Google Shape;1014;p63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3" name="Google Shape;1013;p63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18" name="Google Shape;1018;p63"/>
            <p:cNvCxnSpPr>
              <a:stCxn id="1013" idx="4"/>
              <a:endCxn id="1011" idx="0"/>
            </p:cNvCxnSpPr>
            <p:nvPr/>
          </p:nvCxnSpPr>
          <p:spPr>
            <a:xfrm rot="-5400000">
              <a:off x="6451188" y="3290438"/>
              <a:ext cx="1790700" cy="951600"/>
            </a:xfrm>
            <a:prstGeom prst="curvedConnector5">
              <a:avLst>
                <a:gd fmla="val -13298" name="adj1"/>
                <a:gd fmla="val -53170" name="adj2"/>
                <a:gd fmla="val 113291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9" name="Google Shape;1019;p63"/>
          <p:cNvGrpSpPr/>
          <p:nvPr/>
        </p:nvGrpSpPr>
        <p:grpSpPr>
          <a:xfrm>
            <a:off x="1974025" y="3046500"/>
            <a:ext cx="1943375" cy="1767500"/>
            <a:chOff x="2507425" y="3046500"/>
            <a:chExt cx="1943375" cy="1767500"/>
          </a:xfrm>
        </p:grpSpPr>
        <p:sp>
          <p:nvSpPr>
            <p:cNvPr id="1020" name="Google Shape;1020;p63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21" name="Google Shape;1021;p63"/>
            <p:cNvCxnSpPr>
              <a:stCxn id="1022" idx="0"/>
              <a:endCxn id="1020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63"/>
            <p:cNvCxnSpPr>
              <a:stCxn id="1020" idx="0"/>
              <a:endCxn id="1024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2" name="Google Shape;1022;p63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4" name="Google Shape;1024;p63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5" name="Google Shape;1025;p63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6" name="Google Shape;1026;p63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27" name="Google Shape;1027;p63"/>
            <p:cNvCxnSpPr>
              <a:stCxn id="1020" idx="3"/>
              <a:endCxn id="1025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63"/>
            <p:cNvCxnSpPr>
              <a:stCxn id="1020" idx="4"/>
              <a:endCxn id="1026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63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0" name="Google Shape;1030;p63"/>
            <p:cNvCxnSpPr>
              <a:stCxn id="1029" idx="0"/>
              <a:endCxn id="1024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1" name="Google Shape;1031;p63"/>
          <p:cNvSpPr/>
          <p:nvPr/>
        </p:nvSpPr>
        <p:spPr>
          <a:xfrm>
            <a:off x="149422" y="3351800"/>
            <a:ext cx="1430100" cy="109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63"/>
          <p:cNvGrpSpPr/>
          <p:nvPr/>
        </p:nvGrpSpPr>
        <p:grpSpPr>
          <a:xfrm>
            <a:off x="276022" y="3408288"/>
            <a:ext cx="1184600" cy="979025"/>
            <a:chOff x="3266200" y="3122700"/>
            <a:chExt cx="1184600" cy="979025"/>
          </a:xfrm>
        </p:grpSpPr>
        <p:sp>
          <p:nvSpPr>
            <p:cNvPr id="1033" name="Google Shape;1033;p63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36" name="Google Shape;1036;p63"/>
            <p:cNvCxnSpPr>
              <a:stCxn id="1035" idx="0"/>
              <a:endCxn id="1034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Rooted Trees Definition (Reminder)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1055013" y="2936050"/>
            <a:ext cx="435300" cy="4353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rooted tree is a tree where we’ve chosen </a:t>
            </a:r>
            <a:r>
              <a:rPr lang="en"/>
              <a:t>one node as the “root”.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node N except the root has exactly one parent, defined as the first node on the path from N to the root.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node with no child is called a leaf.</a:t>
            </a:r>
            <a:endParaRPr/>
          </a:p>
        </p:txBody>
      </p:sp>
      <p:grpSp>
        <p:nvGrpSpPr>
          <p:cNvPr id="210" name="Google Shape;210;p28"/>
          <p:cNvGrpSpPr/>
          <p:nvPr/>
        </p:nvGrpSpPr>
        <p:grpSpPr>
          <a:xfrm>
            <a:off x="3717650" y="2936050"/>
            <a:ext cx="984900" cy="1767500"/>
            <a:chOff x="1318250" y="2924125"/>
            <a:chExt cx="984900" cy="1767500"/>
          </a:xfrm>
        </p:grpSpPr>
        <p:sp>
          <p:nvSpPr>
            <p:cNvPr id="211" name="Google Shape;211;p28"/>
            <p:cNvSpPr/>
            <p:nvPr/>
          </p:nvSpPr>
          <p:spPr>
            <a:xfrm>
              <a:off x="1318250" y="354405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2" name="Google Shape;212;p28"/>
            <p:cNvCxnSpPr>
              <a:stCxn id="213" idx="0"/>
              <a:endCxn id="211" idx="5"/>
            </p:cNvCxnSpPr>
            <p:nvPr/>
          </p:nvCxnSpPr>
          <p:spPr>
            <a:xfrm rot="10800000">
              <a:off x="1689750" y="3915525"/>
              <a:ext cx="1320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8"/>
            <p:cNvCxnSpPr>
              <a:stCxn id="211" idx="0"/>
              <a:endCxn id="215" idx="3"/>
            </p:cNvCxnSpPr>
            <p:nvPr/>
          </p:nvCxnSpPr>
          <p:spPr>
            <a:xfrm flipH="1" rot="10800000">
              <a:off x="1535900" y="3295650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p28"/>
            <p:cNvSpPr/>
            <p:nvPr/>
          </p:nvSpPr>
          <p:spPr>
            <a:xfrm>
              <a:off x="1604100" y="42563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1867850" y="29241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16" name="Google Shape;216;p28"/>
          <p:cNvGrpSpPr/>
          <p:nvPr/>
        </p:nvGrpSpPr>
        <p:grpSpPr>
          <a:xfrm>
            <a:off x="5592625" y="3058425"/>
            <a:ext cx="1943375" cy="1767500"/>
            <a:chOff x="2507425" y="3046500"/>
            <a:chExt cx="1943375" cy="1767500"/>
          </a:xfrm>
        </p:grpSpPr>
        <p:sp>
          <p:nvSpPr>
            <p:cNvPr id="217" name="Google Shape;217;p28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8" name="Google Shape;218;p28"/>
            <p:cNvCxnSpPr>
              <a:stCxn id="219" idx="0"/>
              <a:endCxn id="217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8"/>
            <p:cNvCxnSpPr>
              <a:stCxn id="217" idx="0"/>
              <a:endCxn id="221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" name="Google Shape;219;p28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4" name="Google Shape;224;p28"/>
            <p:cNvCxnSpPr>
              <a:stCxn id="217" idx="3"/>
              <a:endCxn id="222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8"/>
            <p:cNvCxnSpPr>
              <a:stCxn id="217" idx="4"/>
              <a:endCxn id="223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28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7" name="Google Shape;227;p28"/>
            <p:cNvCxnSpPr>
              <a:stCxn id="226" idx="0"/>
              <a:endCxn id="221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" name="Google Shape;228;p28"/>
          <p:cNvSpPr txBox="1"/>
          <p:nvPr/>
        </p:nvSpPr>
        <p:spPr>
          <a:xfrm>
            <a:off x="238750" y="3473775"/>
            <a:ext cx="36885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each of these: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the root.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is a child of A.     (and C of B)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is a parent of B.    (and B of C)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BART</a:t>
            </a:r>
            <a:endParaRPr/>
          </a:p>
        </p:txBody>
      </p:sp>
      <p:sp>
        <p:nvSpPr>
          <p:cNvPr id="1042" name="Google Shape;1042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BART graph a tree?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043" name="Google Shape;10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75" y="726750"/>
            <a:ext cx="5411875" cy="43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64"/>
          <p:cNvSpPr txBox="1"/>
          <p:nvPr>
            <p:ph idx="1" type="body"/>
          </p:nvPr>
        </p:nvSpPr>
        <p:spPr>
          <a:xfrm>
            <a:off x="107046" y="1011800"/>
            <a:ext cx="26367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No, has one cycle.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San Bruno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SFO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Millbrae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5"/>
          <p:cNvSpPr/>
          <p:nvPr/>
        </p:nvSpPr>
        <p:spPr>
          <a:xfrm>
            <a:off x="1162875" y="2778950"/>
            <a:ext cx="1752600" cy="213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grpSp>
        <p:nvGrpSpPr>
          <p:cNvPr id="1051" name="Google Shape;1051;p65"/>
          <p:cNvGrpSpPr/>
          <p:nvPr/>
        </p:nvGrpSpPr>
        <p:grpSpPr>
          <a:xfrm>
            <a:off x="1320313" y="2901275"/>
            <a:ext cx="1430074" cy="1721325"/>
            <a:chOff x="4696588" y="2940275"/>
            <a:chExt cx="1430074" cy="1721325"/>
          </a:xfrm>
        </p:grpSpPr>
        <p:sp>
          <p:nvSpPr>
            <p:cNvPr id="1052" name="Google Shape;1052;p65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53" name="Google Shape;1053;p65"/>
            <p:cNvCxnSpPr>
              <a:stCxn id="1054" idx="1"/>
              <a:endCxn id="1055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65"/>
            <p:cNvCxnSpPr>
              <a:stCxn id="1055" idx="7"/>
              <a:endCxn id="1052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65"/>
            <p:cNvCxnSpPr>
              <a:stCxn id="1058" idx="1"/>
              <a:endCxn id="1052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4" name="Google Shape;1054;p65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59" name="Google Shape;1059;p65"/>
            <p:cNvCxnSpPr>
              <a:stCxn id="1058" idx="3"/>
              <a:endCxn id="105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8" name="Google Shape;1058;p65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55" name="Google Shape;1055;p65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060" name="Google Shape;1060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edges that connect a vertex to itself, i.e. no “length 1 loops”.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Green graph below is simple, pink graphs are not.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5"/>
          <p:cNvSpPr/>
          <p:nvPr/>
        </p:nvSpPr>
        <p:spPr>
          <a:xfrm>
            <a:off x="3685950" y="2774651"/>
            <a:ext cx="1752600" cy="215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2" name="Google Shape;1062;p65"/>
          <p:cNvCxnSpPr>
            <a:stCxn id="1063" idx="3"/>
            <a:endCxn id="1064" idx="2"/>
          </p:cNvCxnSpPr>
          <p:nvPr/>
        </p:nvCxnSpPr>
        <p:spPr>
          <a:xfrm flipH="1" rot="-5400000">
            <a:off x="3873386" y="3952214"/>
            <a:ext cx="482100" cy="4146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5" name="Google Shape;1065;p65"/>
          <p:cNvGrpSpPr/>
          <p:nvPr/>
        </p:nvGrpSpPr>
        <p:grpSpPr>
          <a:xfrm>
            <a:off x="3843388" y="2896963"/>
            <a:ext cx="1430074" cy="1721325"/>
            <a:chOff x="4696588" y="2940275"/>
            <a:chExt cx="1430074" cy="1721325"/>
          </a:xfrm>
        </p:grpSpPr>
        <p:sp>
          <p:nvSpPr>
            <p:cNvPr id="1066" name="Google Shape;1066;p65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67" name="Google Shape;1067;p65"/>
            <p:cNvCxnSpPr>
              <a:stCxn id="1063" idx="7"/>
              <a:endCxn id="1066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65"/>
            <p:cNvCxnSpPr>
              <a:stCxn id="1069" idx="1"/>
              <a:endCxn id="1066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4" name="Google Shape;1064;p65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0" name="Google Shape;1070;p65"/>
            <p:cNvCxnSpPr>
              <a:stCxn id="1069" idx="3"/>
              <a:endCxn id="106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9" name="Google Shape;1069;p65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63" name="Google Shape;1063;p65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071" name="Google Shape;1071;p65"/>
          <p:cNvCxnSpPr>
            <a:stCxn id="1063" idx="6"/>
            <a:endCxn id="1064" idx="0"/>
          </p:cNvCxnSpPr>
          <p:nvPr/>
        </p:nvCxnSpPr>
        <p:spPr>
          <a:xfrm>
            <a:off x="4278688" y="3764563"/>
            <a:ext cx="260700" cy="418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65"/>
          <p:cNvSpPr/>
          <p:nvPr/>
        </p:nvSpPr>
        <p:spPr>
          <a:xfrm>
            <a:off x="6221700" y="2770325"/>
            <a:ext cx="1752600" cy="215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65"/>
          <p:cNvCxnSpPr>
            <a:stCxn id="1074" idx="4"/>
            <a:endCxn id="1074" idx="2"/>
          </p:cNvCxnSpPr>
          <p:nvPr/>
        </p:nvCxnSpPr>
        <p:spPr>
          <a:xfrm flipH="1" rot="5400000">
            <a:off x="6857563" y="4396475"/>
            <a:ext cx="217500" cy="217500"/>
          </a:xfrm>
          <a:prstGeom prst="curvedConnector4">
            <a:avLst>
              <a:gd fmla="val -109332" name="adj1"/>
              <a:gd fmla="val 20926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5" name="Google Shape;1075;p65"/>
          <p:cNvGrpSpPr/>
          <p:nvPr/>
        </p:nvGrpSpPr>
        <p:grpSpPr>
          <a:xfrm>
            <a:off x="6379138" y="2892650"/>
            <a:ext cx="1430074" cy="1721325"/>
            <a:chOff x="4696588" y="2940275"/>
            <a:chExt cx="1430074" cy="1721325"/>
          </a:xfrm>
        </p:grpSpPr>
        <p:sp>
          <p:nvSpPr>
            <p:cNvPr id="1076" name="Google Shape;1076;p65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77" name="Google Shape;1077;p65"/>
            <p:cNvCxnSpPr>
              <a:stCxn id="1078" idx="7"/>
              <a:endCxn id="1076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65"/>
            <p:cNvCxnSpPr>
              <a:stCxn id="1080" idx="1"/>
              <a:endCxn id="1076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4" name="Google Shape;1074;p65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81" name="Google Shape;1081;p65"/>
            <p:cNvCxnSpPr>
              <a:stCxn id="1080" idx="3"/>
              <a:endCxn id="107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0" name="Google Shape;1080;p65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78" name="Google Shape;1078;p65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082" name="Google Shape;1082;p65"/>
          <p:cNvCxnSpPr>
            <a:stCxn id="1078" idx="5"/>
            <a:endCxn id="1074" idx="1"/>
          </p:cNvCxnSpPr>
          <p:nvPr/>
        </p:nvCxnSpPr>
        <p:spPr>
          <a:xfrm>
            <a:off x="6750690" y="3914152"/>
            <a:ext cx="170400" cy="32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Definition</a:t>
            </a:r>
            <a:endParaRPr/>
          </a:p>
        </p:txBody>
      </p:sp>
      <p:sp>
        <p:nvSpPr>
          <p:cNvPr id="1088" name="Google Shape;1088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 graph is a graph with: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edges that connect a vertex to itself, i.e. no “loops”.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two edges that connect the same vertices, i.e. no “parallel edges”.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</a:t>
            </a:r>
            <a:r>
              <a:rPr b="1" lang="en"/>
              <a:t>unless otherwise explicitly stated, all graphs will be simple</a:t>
            </a:r>
            <a:r>
              <a:rPr b="1" lang="en"/>
              <a:t>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when we say “graph”, we mean “simple graph.”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Types</a:t>
            </a:r>
            <a:endParaRPr/>
          </a:p>
        </p:txBody>
      </p:sp>
      <p:sp>
        <p:nvSpPr>
          <p:cNvPr id="1094" name="Google Shape;1094;p67"/>
          <p:cNvSpPr/>
          <p:nvPr/>
        </p:nvSpPr>
        <p:spPr>
          <a:xfrm>
            <a:off x="1787775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095" name="Google Shape;1095;p67"/>
          <p:cNvSpPr/>
          <p:nvPr/>
        </p:nvSpPr>
        <p:spPr>
          <a:xfrm>
            <a:off x="2337350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96" name="Google Shape;1096;p67"/>
          <p:cNvSpPr/>
          <p:nvPr/>
        </p:nvSpPr>
        <p:spPr>
          <a:xfrm>
            <a:off x="2886926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097" name="Google Shape;1097;p67"/>
          <p:cNvSpPr/>
          <p:nvPr/>
        </p:nvSpPr>
        <p:spPr>
          <a:xfrm>
            <a:off x="2337350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098" name="Google Shape;1098;p67"/>
          <p:cNvCxnSpPr>
            <a:stCxn id="1094" idx="7"/>
            <a:endCxn id="1095" idx="3"/>
          </p:cNvCxnSpPr>
          <p:nvPr/>
        </p:nvCxnSpPr>
        <p:spPr>
          <a:xfrm flipH="1" rot="10800000">
            <a:off x="2123221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67"/>
          <p:cNvCxnSpPr>
            <a:stCxn id="1094" idx="5"/>
            <a:endCxn id="1097" idx="1"/>
          </p:cNvCxnSpPr>
          <p:nvPr/>
        </p:nvCxnSpPr>
        <p:spPr>
          <a:xfrm>
            <a:off x="2123221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67"/>
          <p:cNvCxnSpPr>
            <a:stCxn id="1095" idx="5"/>
            <a:endCxn id="1096" idx="1"/>
          </p:cNvCxnSpPr>
          <p:nvPr/>
        </p:nvCxnSpPr>
        <p:spPr>
          <a:xfrm>
            <a:off x="2672797" y="15758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67"/>
          <p:cNvCxnSpPr>
            <a:stCxn id="1097" idx="7"/>
            <a:endCxn id="1096" idx="3"/>
          </p:cNvCxnSpPr>
          <p:nvPr/>
        </p:nvCxnSpPr>
        <p:spPr>
          <a:xfrm flipH="1" rot="10800000">
            <a:off x="2672797" y="21347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7"/>
          <p:cNvSpPr/>
          <p:nvPr/>
        </p:nvSpPr>
        <p:spPr>
          <a:xfrm>
            <a:off x="410831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03" name="Google Shape;1103;p67"/>
          <p:cNvSpPr/>
          <p:nvPr/>
        </p:nvSpPr>
        <p:spPr>
          <a:xfrm>
            <a:off x="465788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04" name="Google Shape;1104;p67"/>
          <p:cNvSpPr/>
          <p:nvPr/>
        </p:nvSpPr>
        <p:spPr>
          <a:xfrm>
            <a:off x="5207461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05" name="Google Shape;1105;p67"/>
          <p:cNvSpPr/>
          <p:nvPr/>
        </p:nvSpPr>
        <p:spPr>
          <a:xfrm>
            <a:off x="465788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106" name="Google Shape;1106;p67"/>
          <p:cNvCxnSpPr>
            <a:stCxn id="1102" idx="7"/>
            <a:endCxn id="1103" idx="3"/>
          </p:cNvCxnSpPr>
          <p:nvPr/>
        </p:nvCxnSpPr>
        <p:spPr>
          <a:xfrm flipH="1" rot="10800000">
            <a:off x="4443757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67"/>
          <p:cNvCxnSpPr>
            <a:stCxn id="1103" idx="5"/>
            <a:endCxn id="1104" idx="1"/>
          </p:cNvCxnSpPr>
          <p:nvPr/>
        </p:nvCxnSpPr>
        <p:spPr>
          <a:xfrm>
            <a:off x="4993332" y="15758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67"/>
          <p:cNvCxnSpPr>
            <a:stCxn id="1105" idx="7"/>
            <a:endCxn id="1104" idx="3"/>
          </p:cNvCxnSpPr>
          <p:nvPr/>
        </p:nvCxnSpPr>
        <p:spPr>
          <a:xfrm flipH="1" rot="10800000">
            <a:off x="4993332" y="21347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9" name="Google Shape;1109;p67"/>
          <p:cNvSpPr/>
          <p:nvPr/>
        </p:nvSpPr>
        <p:spPr>
          <a:xfrm>
            <a:off x="5658483" y="124042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1110" name="Google Shape;1110;p67"/>
          <p:cNvCxnSpPr>
            <a:stCxn id="1103" idx="6"/>
            <a:endCxn id="1109" idx="2"/>
          </p:cNvCxnSpPr>
          <p:nvPr/>
        </p:nvCxnSpPr>
        <p:spPr>
          <a:xfrm>
            <a:off x="5050886" y="1436931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67"/>
          <p:cNvSpPr/>
          <p:nvPr/>
        </p:nvSpPr>
        <p:spPr>
          <a:xfrm>
            <a:off x="1787775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12" name="Google Shape;1112;p67"/>
          <p:cNvSpPr/>
          <p:nvPr/>
        </p:nvSpPr>
        <p:spPr>
          <a:xfrm>
            <a:off x="2337350" y="3278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13" name="Google Shape;1113;p67"/>
          <p:cNvSpPr/>
          <p:nvPr/>
        </p:nvSpPr>
        <p:spPr>
          <a:xfrm>
            <a:off x="2886926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14" name="Google Shape;1114;p67"/>
          <p:cNvSpPr/>
          <p:nvPr/>
        </p:nvSpPr>
        <p:spPr>
          <a:xfrm>
            <a:off x="2337350" y="4344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115" name="Google Shape;1115;p67"/>
          <p:cNvCxnSpPr>
            <a:stCxn id="1111" idx="7"/>
            <a:endCxn id="1112" idx="3"/>
          </p:cNvCxnSpPr>
          <p:nvPr/>
        </p:nvCxnSpPr>
        <p:spPr>
          <a:xfrm flipH="1" rot="10800000">
            <a:off x="2123221" y="3613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67"/>
          <p:cNvCxnSpPr>
            <a:stCxn id="1111" idx="5"/>
            <a:endCxn id="1114" idx="1"/>
          </p:cNvCxnSpPr>
          <p:nvPr/>
        </p:nvCxnSpPr>
        <p:spPr>
          <a:xfrm>
            <a:off x="2123221" y="4172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7" name="Google Shape;1117;p67"/>
          <p:cNvCxnSpPr>
            <a:stCxn id="1112" idx="5"/>
            <a:endCxn id="1113" idx="1"/>
          </p:cNvCxnSpPr>
          <p:nvPr/>
        </p:nvCxnSpPr>
        <p:spPr>
          <a:xfrm>
            <a:off x="2672797" y="3614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67"/>
          <p:cNvCxnSpPr>
            <a:stCxn id="1114" idx="7"/>
            <a:endCxn id="1113" idx="3"/>
          </p:cNvCxnSpPr>
          <p:nvPr/>
        </p:nvCxnSpPr>
        <p:spPr>
          <a:xfrm flipH="1" rot="10800000">
            <a:off x="2672797" y="4172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9" name="Google Shape;1119;p67"/>
          <p:cNvSpPr/>
          <p:nvPr/>
        </p:nvSpPr>
        <p:spPr>
          <a:xfrm>
            <a:off x="4383072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20" name="Google Shape;1120;p67"/>
          <p:cNvSpPr/>
          <p:nvPr/>
        </p:nvSpPr>
        <p:spPr>
          <a:xfrm>
            <a:off x="4932648" y="3278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21" name="Google Shape;1121;p67"/>
          <p:cNvSpPr/>
          <p:nvPr/>
        </p:nvSpPr>
        <p:spPr>
          <a:xfrm>
            <a:off x="5482223" y="3837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22" name="Google Shape;1122;p67"/>
          <p:cNvSpPr/>
          <p:nvPr/>
        </p:nvSpPr>
        <p:spPr>
          <a:xfrm>
            <a:off x="4932648" y="4344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123" name="Google Shape;1123;p67"/>
          <p:cNvCxnSpPr>
            <a:stCxn id="1119" idx="7"/>
            <a:endCxn id="1120" idx="3"/>
          </p:cNvCxnSpPr>
          <p:nvPr/>
        </p:nvCxnSpPr>
        <p:spPr>
          <a:xfrm flipH="1" rot="10800000">
            <a:off x="4718519" y="3613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67"/>
          <p:cNvCxnSpPr>
            <a:stCxn id="1119" idx="5"/>
            <a:endCxn id="1122" idx="1"/>
          </p:cNvCxnSpPr>
          <p:nvPr/>
        </p:nvCxnSpPr>
        <p:spPr>
          <a:xfrm>
            <a:off x="4718519" y="4172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67"/>
          <p:cNvCxnSpPr>
            <a:stCxn id="1120" idx="5"/>
            <a:endCxn id="1121" idx="1"/>
          </p:cNvCxnSpPr>
          <p:nvPr/>
        </p:nvCxnSpPr>
        <p:spPr>
          <a:xfrm>
            <a:off x="5268094" y="3614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67"/>
          <p:cNvCxnSpPr>
            <a:stCxn id="1122" idx="7"/>
            <a:endCxn id="1121" idx="3"/>
          </p:cNvCxnSpPr>
          <p:nvPr/>
        </p:nvCxnSpPr>
        <p:spPr>
          <a:xfrm flipH="1" rot="10800000">
            <a:off x="5268094" y="4172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67"/>
          <p:cNvSpPr txBox="1"/>
          <p:nvPr/>
        </p:nvSpPr>
        <p:spPr>
          <a:xfrm>
            <a:off x="73675" y="169535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67"/>
          <p:cNvSpPr txBox="1"/>
          <p:nvPr/>
        </p:nvSpPr>
        <p:spPr>
          <a:xfrm>
            <a:off x="150275" y="3699900"/>
            <a:ext cx="12126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Cyclic: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67"/>
          <p:cNvSpPr txBox="1"/>
          <p:nvPr/>
        </p:nvSpPr>
        <p:spPr>
          <a:xfrm>
            <a:off x="1927550" y="553450"/>
            <a:ext cx="1403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67"/>
          <p:cNvSpPr txBox="1"/>
          <p:nvPr/>
        </p:nvSpPr>
        <p:spPr>
          <a:xfrm>
            <a:off x="4347975" y="541045"/>
            <a:ext cx="16458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Undirected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67"/>
          <p:cNvSpPr txBox="1"/>
          <p:nvPr/>
        </p:nvSpPr>
        <p:spPr>
          <a:xfrm>
            <a:off x="6597525" y="1513125"/>
            <a:ext cx="2383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With Edge Labels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67"/>
          <p:cNvSpPr/>
          <p:nvPr/>
        </p:nvSpPr>
        <p:spPr>
          <a:xfrm>
            <a:off x="7367123" y="213475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33" name="Google Shape;1133;p67"/>
          <p:cNvSpPr/>
          <p:nvPr/>
        </p:nvSpPr>
        <p:spPr>
          <a:xfrm>
            <a:off x="7916698" y="26936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134" name="Google Shape;1134;p67"/>
          <p:cNvSpPr/>
          <p:nvPr/>
        </p:nvSpPr>
        <p:spPr>
          <a:xfrm>
            <a:off x="7367123" y="320106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1135" name="Google Shape;1135;p67"/>
          <p:cNvCxnSpPr>
            <a:stCxn id="1132" idx="5"/>
            <a:endCxn id="1133" idx="1"/>
          </p:cNvCxnSpPr>
          <p:nvPr/>
        </p:nvCxnSpPr>
        <p:spPr>
          <a:xfrm>
            <a:off x="7702570" y="2470202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67"/>
          <p:cNvCxnSpPr>
            <a:stCxn id="1134" idx="7"/>
            <a:endCxn id="1133" idx="3"/>
          </p:cNvCxnSpPr>
          <p:nvPr/>
        </p:nvCxnSpPr>
        <p:spPr>
          <a:xfrm flipH="1" rot="10800000">
            <a:off x="7702570" y="302911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67"/>
          <p:cNvSpPr/>
          <p:nvPr/>
        </p:nvSpPr>
        <p:spPr>
          <a:xfrm>
            <a:off x="8367721" y="2134750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1138" name="Google Shape;1138;p67"/>
          <p:cNvCxnSpPr>
            <a:stCxn id="1132" idx="6"/>
            <a:endCxn id="1137" idx="2"/>
          </p:cNvCxnSpPr>
          <p:nvPr/>
        </p:nvCxnSpPr>
        <p:spPr>
          <a:xfrm>
            <a:off x="7760123" y="2331256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67"/>
          <p:cNvSpPr/>
          <p:nvPr/>
        </p:nvSpPr>
        <p:spPr>
          <a:xfrm>
            <a:off x="6817548" y="26936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40" name="Google Shape;1140;p67"/>
          <p:cNvSpPr txBox="1"/>
          <p:nvPr/>
        </p:nvSpPr>
        <p:spPr>
          <a:xfrm>
            <a:off x="7009550" y="23491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41" name="Google Shape;1141;p67"/>
          <p:cNvCxnSpPr>
            <a:stCxn id="1139" idx="7"/>
            <a:endCxn id="1132" idx="3"/>
          </p:cNvCxnSpPr>
          <p:nvPr/>
        </p:nvCxnSpPr>
        <p:spPr>
          <a:xfrm flipH="1" rot="10800000">
            <a:off x="7152994" y="2470090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Google Shape;1142;p67"/>
          <p:cNvSpPr txBox="1"/>
          <p:nvPr/>
        </p:nvSpPr>
        <p:spPr>
          <a:xfrm>
            <a:off x="7653225" y="28140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43" name="Google Shape;1143;p67"/>
          <p:cNvSpPr txBox="1"/>
          <p:nvPr/>
        </p:nvSpPr>
        <p:spPr>
          <a:xfrm>
            <a:off x="7928025" y="2038939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44" name="Google Shape;1144;p67"/>
          <p:cNvSpPr txBox="1"/>
          <p:nvPr/>
        </p:nvSpPr>
        <p:spPr>
          <a:xfrm>
            <a:off x="7772992" y="2334528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Terminology</a:t>
            </a:r>
            <a:endParaRPr/>
          </a:p>
        </p:txBody>
      </p:sp>
      <p:sp>
        <p:nvSpPr>
          <p:cNvPr id="1150" name="Google Shape;1150;p68"/>
          <p:cNvSpPr txBox="1"/>
          <p:nvPr>
            <p:ph idx="1" type="body"/>
          </p:nvPr>
        </p:nvSpPr>
        <p:spPr>
          <a:xfrm>
            <a:off x="107050" y="402200"/>
            <a:ext cx="58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Graph: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b="1" i="1" lang="en" sz="1700"/>
              <a:t>vertices</a:t>
            </a:r>
            <a:r>
              <a:rPr lang="en" sz="1700"/>
              <a:t>, a.k.a. </a:t>
            </a:r>
            <a:r>
              <a:rPr b="1" i="1" lang="en" sz="1700"/>
              <a:t>nodes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Set of </a:t>
            </a:r>
            <a:r>
              <a:rPr b="1" i="1" lang="en" sz="1700"/>
              <a:t>edges</a:t>
            </a:r>
            <a:r>
              <a:rPr lang="en" sz="1700"/>
              <a:t>: Pairs of vertices.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Vertices with an edge between are </a:t>
            </a:r>
            <a:r>
              <a:rPr b="1" i="1" lang="en" sz="1700"/>
              <a:t>adjacent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Optional: Vertices or edges may have </a:t>
            </a:r>
            <a:r>
              <a:rPr b="1" i="1" lang="en" sz="1700"/>
              <a:t>labels</a:t>
            </a:r>
            <a:r>
              <a:rPr lang="en" sz="1700"/>
              <a:t> (or </a:t>
            </a:r>
            <a:r>
              <a:rPr b="1" i="1" lang="en" sz="1700"/>
              <a:t>weights</a:t>
            </a:r>
            <a:r>
              <a:rPr lang="en" sz="1700"/>
              <a:t>).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b="1" i="1" lang="en" sz="1700"/>
              <a:t>path</a:t>
            </a:r>
            <a:r>
              <a:rPr lang="en" sz="1700"/>
              <a:t> is a sequence of vertices connected by edges.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</a:t>
            </a:r>
            <a:r>
              <a:rPr b="1" i="1" lang="en" sz="1700"/>
              <a:t>simple path</a:t>
            </a:r>
            <a:r>
              <a:rPr lang="en" sz="1700"/>
              <a:t> is a path without repeated vertices.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b="1" i="1" lang="en" sz="1700"/>
              <a:t>cycle</a:t>
            </a:r>
            <a:r>
              <a:rPr lang="en" sz="1700"/>
              <a:t> is a path whose first and last vertices are the same.</a:t>
            </a:r>
            <a:endParaRPr sz="1700"/>
          </a:p>
          <a:p>
            <a:pPr indent="-336550" lvl="1" marL="914400" rtl="0" algn="l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graph with a cycle is ‘cyclic’.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Two vertices are </a:t>
            </a:r>
            <a:r>
              <a:rPr b="1" i="1" lang="en" sz="1700"/>
              <a:t>connected</a:t>
            </a:r>
            <a:r>
              <a:rPr lang="en" sz="1700"/>
              <a:t> if there is a path between them. If all vertices are connected, we say the graph is connected.</a:t>
            </a:r>
            <a:endParaRPr sz="1700"/>
          </a:p>
        </p:txBody>
      </p:sp>
      <p:pic>
        <p:nvPicPr>
          <p:cNvPr id="1151" name="Google Shape;115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950" y="737925"/>
            <a:ext cx="340995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68"/>
          <p:cNvSpPr txBox="1"/>
          <p:nvPr/>
        </p:nvSpPr>
        <p:spPr>
          <a:xfrm>
            <a:off x="5685915" y="4757475"/>
            <a:ext cx="35049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from Algorithms 4th Edition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Example: The Paris Metro</a:t>
            </a:r>
            <a:endParaRPr/>
          </a:p>
        </p:txBody>
      </p:sp>
      <p:sp>
        <p:nvSpPr>
          <p:cNvPr id="1158" name="Google Shape;1158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schematic map of the Paris Metro is a graph: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Undirected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Cyclic (not a tree!)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Vertex-labeled (each has a color).</a:t>
            </a:r>
            <a:br>
              <a:rPr lang="en"/>
            </a:br>
            <a:endParaRPr/>
          </a:p>
        </p:txBody>
      </p:sp>
      <p:pic>
        <p:nvPicPr>
          <p:cNvPr id="1159" name="Google Shape;115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4" name="Google Shape;116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350" y="623924"/>
            <a:ext cx="6635401" cy="41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70"/>
          <p:cNvSpPr txBox="1"/>
          <p:nvPr/>
        </p:nvSpPr>
        <p:spPr>
          <a:xfrm>
            <a:off x="290475" y="4723550"/>
            <a:ext cx="8537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captures ‘is-a-type-of’ relationship. Example: descent is-a-type-of movement.</a:t>
            </a:r>
            <a:endParaRPr/>
          </a:p>
        </p:txBody>
      </p:sp>
      <p:sp>
        <p:nvSpPr>
          <p:cNvPr id="1166" name="Google Shape;1166;p70"/>
          <p:cNvSpPr txBox="1"/>
          <p:nvPr/>
        </p:nvSpPr>
        <p:spPr>
          <a:xfrm>
            <a:off x="7020500" y="438775"/>
            <a:ext cx="1989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tree!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paths from group_action to event.</a:t>
            </a:r>
            <a:endParaRPr/>
          </a:p>
        </p:txBody>
      </p:sp>
      <p:sp>
        <p:nvSpPr>
          <p:cNvPr id="1167" name="Google Shape;1167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Graph Example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1173" name="Google Shape;1173;p7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Some Famous Graph Problems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1174" name="Google Shape;1174;p7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Famous Graph Problems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lots of interesting questions we can ask about a graph: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shortest route</a:t>
            </a:r>
            <a:r>
              <a:rPr lang="en"/>
              <a:t> from S to T</a:t>
            </a:r>
            <a:r>
              <a:rPr lang="en"/>
              <a:t>? What is the longest without cycles?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cycles?</a:t>
            </a:r>
            <a:endParaRPr/>
          </a:p>
        </p:txBody>
      </p:sp>
      <p:pic>
        <p:nvPicPr>
          <p:cNvPr id="1180" name="Google Shape;118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467625"/>
            <a:ext cx="5632124" cy="34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</a:t>
            </a:r>
            <a:endParaRPr/>
          </a:p>
        </p:txBody>
      </p:sp>
      <p:sp>
        <p:nvSpPr>
          <p:cNvPr id="1182" name="Google Shape;1182;p72"/>
          <p:cNvSpPr txBox="1"/>
          <p:nvPr>
            <p:ph idx="1" type="body"/>
          </p:nvPr>
        </p:nvSpPr>
        <p:spPr>
          <a:xfrm>
            <a:off x="243000" y="1543850"/>
            <a:ext cx="4252200" cy="31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tour you can take that only uses each node (station) exactly once?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tour that uses each edge exactly once?</a:t>
            </a:r>
            <a:endParaRPr/>
          </a:p>
        </p:txBody>
      </p:sp>
      <p:sp>
        <p:nvSpPr>
          <p:cNvPr id="1183" name="Google Shape;1183;p72"/>
          <p:cNvSpPr txBox="1"/>
          <p:nvPr/>
        </p:nvSpPr>
        <p:spPr>
          <a:xfrm>
            <a:off x="8493576" y="3122898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184" name="Google Shape;1184;p72"/>
          <p:cNvCxnSpPr/>
          <p:nvPr/>
        </p:nvCxnSpPr>
        <p:spPr>
          <a:xfrm rot="10800000">
            <a:off x="8216901" y="3122898"/>
            <a:ext cx="310800" cy="1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72"/>
          <p:cNvSpPr txBox="1"/>
          <p:nvPr/>
        </p:nvSpPr>
        <p:spPr>
          <a:xfrm>
            <a:off x="5261399" y="2857823"/>
            <a:ext cx="90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1186" name="Google Shape;1186;p72"/>
          <p:cNvCxnSpPr/>
          <p:nvPr/>
        </p:nvCxnSpPr>
        <p:spPr>
          <a:xfrm flipH="1" rot="10800000">
            <a:off x="5547799" y="2931298"/>
            <a:ext cx="7557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Queries More Theoretically</a:t>
            </a:r>
            <a:endParaRPr/>
          </a:p>
        </p:txBody>
      </p:sp>
      <p:sp>
        <p:nvSpPr>
          <p:cNvPr id="1192" name="Google Shape;1192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well known graph problems and their common names: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s-t Path</a:t>
            </a:r>
            <a:r>
              <a:rPr lang="en"/>
              <a:t>. Is there a path between vertices s and 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Connectivity. </a:t>
            </a:r>
            <a:r>
              <a:rPr lang="en"/>
              <a:t>Is the graph connected, i.e. is there a path between all vertices?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Biconnectivity. </a:t>
            </a:r>
            <a:r>
              <a:rPr lang="en"/>
              <a:t>Is there a vertex whose removal disconnects the graph?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Shortest s-t Path. </a:t>
            </a:r>
            <a:r>
              <a:rPr lang="en"/>
              <a:t>What is the shortest path between vertices s and 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Cycle Detection.</a:t>
            </a:r>
            <a:r>
              <a:rPr lang="en"/>
              <a:t> Does the graph contain any cycles?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Euler Tour.</a:t>
            </a:r>
            <a:r>
              <a:rPr lang="en"/>
              <a:t> Is there a cycle that uses every edge exactly once?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Hamilton Tour. </a:t>
            </a:r>
            <a:r>
              <a:rPr lang="en"/>
              <a:t>Is there a cycle that uses every vertex exactly once?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Planarity</a:t>
            </a:r>
            <a:r>
              <a:rPr lang="en"/>
              <a:t>. Can you draw </a:t>
            </a:r>
            <a:r>
              <a:rPr lang="en"/>
              <a:t>the </a:t>
            </a:r>
            <a:r>
              <a:rPr lang="en"/>
              <a:t>graph on paper with no crossing edges?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Isomorphism</a:t>
            </a:r>
            <a:r>
              <a:rPr lang="en"/>
              <a:t>. Are two graphs isomorphic (the same graph in disguise)?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 can’t tell how difficult a graph problem is without very deep consideration.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trees as nodes in a specific data structure implementation: Search Trees, Tries, Heaps, Disjoint Sets, etc.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827" y="1379775"/>
            <a:ext cx="1472526" cy="19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821" y="1594250"/>
            <a:ext cx="1928750" cy="13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6777" y="3356100"/>
            <a:ext cx="4336250" cy="15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1225" y="1468749"/>
            <a:ext cx="1439925" cy="1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 Difficulty</a:t>
            </a:r>
            <a:endParaRPr/>
          </a:p>
        </p:txBody>
      </p:sp>
      <p:sp>
        <p:nvSpPr>
          <p:cNvPr id="1198" name="Google Shape;1198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well known graph problems: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Euler Tour.</a:t>
            </a:r>
            <a:r>
              <a:rPr lang="en"/>
              <a:t> Is there a cycle that uses every edge exactly once?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Hamilton Tour. </a:t>
            </a:r>
            <a:r>
              <a:rPr lang="en"/>
              <a:t>Is there a cycle that uses every vertex exactly once?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Difficulty can be deceiving.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efficient Euler tour algorithm O(# edges) was found as early as 1873 [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].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decades of intense study, no efficient algorithm for a Hamilton tour exists. Best algorithms are exponential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problems are among the most mathematically rich areas of CS theory.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7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1204" name="Google Shape;1204;p7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Motivation: s-t Connectivity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1205" name="Google Shape;1205;p7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Graph Traversals: s-t Connectivity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211" name="Google Shape;1211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</p:txBody>
      </p:sp>
      <p:sp>
        <p:nvSpPr>
          <p:cNvPr id="1212" name="Google Shape;1212;p7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3" name="Google Shape;1213;p7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14" name="Google Shape;1214;p7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15" name="Google Shape;1215;p7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16" name="Google Shape;1216;p7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17" name="Google Shape;1217;p7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18" name="Google Shape;1218;p7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219" name="Google Shape;1219;p7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20" name="Google Shape;1220;p76"/>
          <p:cNvCxnSpPr>
            <a:stCxn id="1212" idx="2"/>
            <a:endCxn id="121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76"/>
          <p:cNvCxnSpPr>
            <a:stCxn id="1212" idx="3"/>
            <a:endCxn id="121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76"/>
          <p:cNvCxnSpPr>
            <a:stCxn id="1214" idx="2"/>
            <a:endCxn id="121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76"/>
          <p:cNvCxnSpPr>
            <a:stCxn id="1217" idx="2"/>
            <a:endCxn id="121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76"/>
          <p:cNvCxnSpPr>
            <a:stCxn id="1217" idx="2"/>
            <a:endCxn id="121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76"/>
          <p:cNvCxnSpPr>
            <a:stCxn id="1215" idx="2"/>
            <a:endCxn id="121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76"/>
          <p:cNvCxnSpPr>
            <a:stCxn id="1213" idx="3"/>
            <a:endCxn id="121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76"/>
          <p:cNvCxnSpPr>
            <a:stCxn id="1216" idx="2"/>
            <a:endCxn id="121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8" name="Google Shape;1228;p7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29" name="Google Shape;1229;p76"/>
          <p:cNvCxnSpPr>
            <a:stCxn id="1228" idx="3"/>
            <a:endCxn id="121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76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31" name="Google Shape;1231;p76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237" name="Google Shape;1237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solve a classic graph problem called the s-t connectivity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source vertex s and a target vertex t, is there a path between s and 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Requires us to traverse the graph somehow.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come up with an algorithm for connected(s, t).</a:t>
            </a:r>
            <a:endParaRPr/>
          </a:p>
        </p:txBody>
      </p:sp>
      <p:sp>
        <p:nvSpPr>
          <p:cNvPr id="1238" name="Google Shape;1238;p7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39" name="Google Shape;1239;p7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40" name="Google Shape;1240;p7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41" name="Google Shape;1241;p7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42" name="Google Shape;1242;p7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43" name="Google Shape;1243;p7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44" name="Google Shape;1244;p7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245" name="Google Shape;1245;p7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46" name="Google Shape;1246;p77"/>
          <p:cNvCxnSpPr>
            <a:stCxn id="1238" idx="2"/>
            <a:endCxn id="123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77"/>
          <p:cNvCxnSpPr>
            <a:stCxn id="1238" idx="3"/>
            <a:endCxn id="124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77"/>
          <p:cNvCxnSpPr>
            <a:stCxn id="1240" idx="2"/>
            <a:endCxn id="124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77"/>
          <p:cNvCxnSpPr>
            <a:stCxn id="1243" idx="2"/>
            <a:endCxn id="124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77"/>
          <p:cNvCxnSpPr>
            <a:stCxn id="1243" idx="2"/>
            <a:endCxn id="124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77"/>
          <p:cNvCxnSpPr>
            <a:stCxn id="1241" idx="2"/>
            <a:endCxn id="124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77"/>
          <p:cNvCxnSpPr>
            <a:stCxn id="1239" idx="3"/>
            <a:endCxn id="124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77"/>
          <p:cNvCxnSpPr>
            <a:stCxn id="1242" idx="2"/>
            <a:endCxn id="124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4" name="Google Shape;1254;p7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55" name="Google Shape;1255;p77"/>
          <p:cNvCxnSpPr>
            <a:stCxn id="1254" idx="3"/>
            <a:endCxn id="123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6" name="Google Shape;1256;p77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57" name="Google Shape;1257;p77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263" name="Google Shape;1263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</a:t>
            </a:r>
            <a:r>
              <a:rPr lang="en"/>
              <a:t>connected(s, 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1264" name="Google Shape;1264;p7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65" name="Google Shape;1265;p7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66" name="Google Shape;1266;p7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67" name="Google Shape;1267;p7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68" name="Google Shape;1268;p7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69" name="Google Shape;1269;p7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70" name="Google Shape;1270;p7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271" name="Google Shape;1271;p7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72" name="Google Shape;1272;p78"/>
          <p:cNvCxnSpPr>
            <a:stCxn id="1264" idx="2"/>
            <a:endCxn id="126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78"/>
          <p:cNvCxnSpPr>
            <a:stCxn id="1264" idx="3"/>
            <a:endCxn id="126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78"/>
          <p:cNvCxnSpPr>
            <a:stCxn id="1266" idx="2"/>
            <a:endCxn id="126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78"/>
          <p:cNvCxnSpPr>
            <a:stCxn id="1269" idx="2"/>
            <a:endCxn id="127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78"/>
          <p:cNvCxnSpPr>
            <a:stCxn id="1269" idx="2"/>
            <a:endCxn id="126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78"/>
          <p:cNvCxnSpPr>
            <a:stCxn id="1267" idx="2"/>
            <a:endCxn id="126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78"/>
          <p:cNvCxnSpPr>
            <a:stCxn id="1265" idx="3"/>
            <a:endCxn id="126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78"/>
          <p:cNvCxnSpPr>
            <a:stCxn id="1268" idx="2"/>
            <a:endCxn id="127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0" name="Google Shape;1280;p7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81" name="Google Shape;1281;p78"/>
          <p:cNvCxnSpPr>
            <a:stCxn id="1280" idx="3"/>
            <a:endCxn id="126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2" name="Google Shape;1282;p78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83" name="Google Shape;1283;p78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289" name="Google Shape;1289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the algorithm above?</a:t>
            </a:r>
            <a:endParaRPr/>
          </a:p>
        </p:txBody>
      </p:sp>
      <p:sp>
        <p:nvSpPr>
          <p:cNvPr id="1290" name="Google Shape;1290;p7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91" name="Google Shape;1291;p7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92" name="Google Shape;1292;p7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93" name="Google Shape;1293;p7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94" name="Google Shape;1294;p7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95" name="Google Shape;1295;p7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96" name="Google Shape;1296;p7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297" name="Google Shape;1297;p7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98" name="Google Shape;1298;p79"/>
          <p:cNvCxnSpPr>
            <a:stCxn id="1290" idx="2"/>
            <a:endCxn id="129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79"/>
          <p:cNvCxnSpPr>
            <a:stCxn id="1290" idx="3"/>
            <a:endCxn id="129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79"/>
          <p:cNvCxnSpPr>
            <a:stCxn id="1292" idx="2"/>
            <a:endCxn id="129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79"/>
          <p:cNvCxnSpPr>
            <a:stCxn id="1295" idx="2"/>
            <a:endCxn id="129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79"/>
          <p:cNvCxnSpPr>
            <a:stCxn id="1295" idx="2"/>
            <a:endCxn id="129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79"/>
          <p:cNvCxnSpPr>
            <a:stCxn id="1293" idx="2"/>
            <a:endCxn id="129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79"/>
          <p:cNvCxnSpPr>
            <a:stCxn id="1291" idx="3"/>
            <a:endCxn id="129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79"/>
          <p:cNvCxnSpPr>
            <a:stCxn id="1294" idx="2"/>
            <a:endCxn id="129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6" name="Google Shape;1306;p7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07" name="Google Shape;1307;p79"/>
          <p:cNvCxnSpPr>
            <a:stCxn id="1306" idx="3"/>
            <a:endCxn id="129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79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09" name="Google Shape;1309;p79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315" name="Google Shape;1315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 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connected(0, 7):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Does 0 == 7? No, so...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(connected(1, 7)) return true;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connected(1, 7):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Does 1 == 7? No, so…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(connected(0, 7)) … ← Infinite loop.</a:t>
            </a:r>
            <a:endParaRPr/>
          </a:p>
        </p:txBody>
      </p:sp>
      <p:sp>
        <p:nvSpPr>
          <p:cNvPr id="1316" name="Google Shape;1316;p8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17" name="Google Shape;1317;p8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18" name="Google Shape;1318;p8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19" name="Google Shape;1319;p8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20" name="Google Shape;1320;p8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21" name="Google Shape;1321;p8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22" name="Google Shape;1322;p8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323" name="Google Shape;1323;p8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24" name="Google Shape;1324;p80"/>
          <p:cNvCxnSpPr>
            <a:stCxn id="1316" idx="2"/>
            <a:endCxn id="131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80"/>
          <p:cNvCxnSpPr>
            <a:stCxn id="1316" idx="3"/>
            <a:endCxn id="131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80"/>
          <p:cNvCxnSpPr>
            <a:stCxn id="1318" idx="2"/>
            <a:endCxn id="131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80"/>
          <p:cNvCxnSpPr>
            <a:stCxn id="1321" idx="2"/>
            <a:endCxn id="132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80"/>
          <p:cNvCxnSpPr>
            <a:stCxn id="1321" idx="2"/>
            <a:endCxn id="132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80"/>
          <p:cNvCxnSpPr>
            <a:stCxn id="1319" idx="2"/>
            <a:endCxn id="132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80"/>
          <p:cNvCxnSpPr>
            <a:stCxn id="1317" idx="3"/>
            <a:endCxn id="132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0"/>
          <p:cNvCxnSpPr>
            <a:stCxn id="1320" idx="2"/>
            <a:endCxn id="132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8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33" name="Google Shape;1333;p80"/>
          <p:cNvCxnSpPr>
            <a:stCxn id="1332" idx="3"/>
            <a:endCxn id="131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4" name="Google Shape;1334;p80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35" name="Google Shape;1335;p80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341" name="Google Shape;1341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wrong with it? Can get caught in an infinite loop.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fix it?</a:t>
            </a:r>
            <a:endParaRPr/>
          </a:p>
        </p:txBody>
      </p:sp>
      <p:sp>
        <p:nvSpPr>
          <p:cNvPr id="1342" name="Google Shape;1342;p8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43" name="Google Shape;1343;p8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44" name="Google Shape;1344;p8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45" name="Google Shape;1345;p8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46" name="Google Shape;1346;p8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47" name="Google Shape;1347;p8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48" name="Google Shape;1348;p8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349" name="Google Shape;1349;p8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50" name="Google Shape;1350;p81"/>
          <p:cNvCxnSpPr>
            <a:stCxn id="1342" idx="2"/>
            <a:endCxn id="134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81"/>
          <p:cNvCxnSpPr>
            <a:stCxn id="1342" idx="3"/>
            <a:endCxn id="134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81"/>
          <p:cNvCxnSpPr>
            <a:stCxn id="1344" idx="2"/>
            <a:endCxn id="134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81"/>
          <p:cNvCxnSpPr>
            <a:stCxn id="1347" idx="2"/>
            <a:endCxn id="134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81"/>
          <p:cNvCxnSpPr>
            <a:stCxn id="1347" idx="2"/>
            <a:endCxn id="134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81"/>
          <p:cNvCxnSpPr>
            <a:stCxn id="1345" idx="2"/>
            <a:endCxn id="134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81"/>
          <p:cNvCxnSpPr>
            <a:stCxn id="1343" idx="3"/>
            <a:endCxn id="134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81"/>
          <p:cNvCxnSpPr>
            <a:stCxn id="1346" idx="2"/>
            <a:endCxn id="134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8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59" name="Google Shape;1359;p81"/>
          <p:cNvCxnSpPr>
            <a:stCxn id="1358" idx="3"/>
            <a:endCxn id="134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81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61" name="Google Shape;1361;p81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8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1367" name="Google Shape;1367;p8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Depth First Search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1368" name="Google Shape;1368;p8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s-t Connectivity</a:t>
            </a:r>
            <a:endParaRPr/>
          </a:p>
        </p:txBody>
      </p:sp>
      <p:sp>
        <p:nvSpPr>
          <p:cNvPr id="1374" name="Google Shape;1374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connected(s, t).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</a:t>
            </a:r>
            <a:r>
              <a:rPr lang="en"/>
              <a:t> </a:t>
            </a:r>
            <a:r>
              <a:rPr lang="en"/>
              <a:t>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 is same as before, but visit each vertex at most once.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Marking nodes prevents multiple visits.</a:t>
            </a:r>
            <a:endParaRPr/>
          </a:p>
        </p:txBody>
      </p:sp>
      <p:sp>
        <p:nvSpPr>
          <p:cNvPr id="1375" name="Google Shape;1375;p8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76" name="Google Shape;1376;p8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77" name="Google Shape;1377;p8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8" name="Google Shape;1378;p8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79" name="Google Shape;1379;p8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80" name="Google Shape;1380;p8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81" name="Google Shape;1381;p8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382" name="Google Shape;1382;p8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83" name="Google Shape;1383;p83"/>
          <p:cNvCxnSpPr>
            <a:stCxn id="1375" idx="2"/>
            <a:endCxn id="137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3"/>
          <p:cNvCxnSpPr>
            <a:stCxn id="1375" idx="3"/>
            <a:endCxn id="137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83"/>
          <p:cNvCxnSpPr>
            <a:stCxn id="1377" idx="2"/>
            <a:endCxn id="137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3"/>
          <p:cNvCxnSpPr>
            <a:stCxn id="1380" idx="2"/>
            <a:endCxn id="138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83"/>
          <p:cNvCxnSpPr>
            <a:stCxn id="1380" idx="2"/>
            <a:endCxn id="137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83"/>
          <p:cNvCxnSpPr>
            <a:stCxn id="1378" idx="2"/>
            <a:endCxn id="137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83"/>
          <p:cNvCxnSpPr>
            <a:stCxn id="1376" idx="3"/>
            <a:endCxn id="137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83"/>
          <p:cNvCxnSpPr>
            <a:stCxn id="1379" idx="2"/>
            <a:endCxn id="138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1" name="Google Shape;1391;p8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392" name="Google Shape;1392;p83"/>
          <p:cNvCxnSpPr>
            <a:stCxn id="1391" idx="3"/>
            <a:endCxn id="137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83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394" name="Google Shape;1394;p83"/>
          <p:cNvSpPr txBox="1"/>
          <p:nvPr/>
        </p:nvSpPr>
        <p:spPr>
          <a:xfrm>
            <a:off x="8360475" y="40217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rees are a more general concept.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 charts.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lineages* including phylogenetic trees.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MOH Training Manual for Management of Malaria.</a:t>
            </a: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50" y="2819225"/>
            <a:ext cx="4128651" cy="23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875" y="2057425"/>
            <a:ext cx="2401726" cy="29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 rotWithShape="1">
          <a:blip r:embed="rId5">
            <a:alphaModFix/>
          </a:blip>
          <a:srcRect b="0" l="-2070" r="2069" t="0"/>
          <a:stretch/>
        </p:blipFill>
        <p:spPr>
          <a:xfrm>
            <a:off x="6507900" y="635575"/>
            <a:ext cx="2024449" cy="24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69750" y="4225375"/>
            <a:ext cx="13626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*: Not all family lineages are trees!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8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00" name="Google Shape;1400;p8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01" name="Google Shape;1401;p8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02" name="Google Shape;1402;p8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03" name="Google Shape;1403;p8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04" name="Google Shape;1404;p8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05" name="Google Shape;1405;p8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406" name="Google Shape;1406;p8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07" name="Google Shape;1407;p84"/>
          <p:cNvCxnSpPr>
            <a:stCxn id="1399" idx="2"/>
            <a:endCxn id="140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84"/>
          <p:cNvCxnSpPr>
            <a:stCxn id="1399" idx="3"/>
            <a:endCxn id="140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84"/>
          <p:cNvCxnSpPr>
            <a:stCxn id="1401" idx="2"/>
            <a:endCxn id="140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84"/>
          <p:cNvCxnSpPr>
            <a:stCxn id="1404" idx="2"/>
            <a:endCxn id="140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84"/>
          <p:cNvCxnSpPr>
            <a:stCxn id="1404" idx="2"/>
            <a:endCxn id="140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84"/>
          <p:cNvCxnSpPr>
            <a:stCxn id="1402" idx="2"/>
            <a:endCxn id="140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84"/>
          <p:cNvCxnSpPr>
            <a:stCxn id="1400" idx="3"/>
            <a:endCxn id="140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84"/>
          <p:cNvCxnSpPr>
            <a:stCxn id="1403" idx="2"/>
            <a:endCxn id="140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5" name="Google Shape;1415;p8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416" name="Google Shape;1416;p84"/>
          <p:cNvCxnSpPr>
            <a:stCxn id="1415" idx="3"/>
            <a:endCxn id="139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7" name="Google Shape;1417;p84"/>
          <p:cNvSpPr txBox="1"/>
          <p:nvPr/>
        </p:nvSpPr>
        <p:spPr>
          <a:xfrm>
            <a:off x="5379325" y="3394190"/>
            <a:ext cx="41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18" name="Google Shape;1418;p84"/>
          <p:cNvSpPr txBox="1"/>
          <p:nvPr/>
        </p:nvSpPr>
        <p:spPr>
          <a:xfrm>
            <a:off x="8360475" y="4021756"/>
            <a:ext cx="391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19" name="Google Shape;1419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</a:t>
            </a:r>
            <a:r>
              <a:rPr lang="en">
                <a:solidFill>
                  <a:schemeClr val="accent3"/>
                </a:solidFill>
              </a:rPr>
              <a:t>s-t Connectivity</a:t>
            </a:r>
            <a:endParaRPr/>
          </a:p>
        </p:txBody>
      </p:sp>
      <p:sp>
        <p:nvSpPr>
          <p:cNvPr id="1420" name="Google Shape;1420;p8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1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8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27" name="Google Shape;1427;p8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28" name="Google Shape;1428;p8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29" name="Google Shape;1429;p8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30" name="Google Shape;1430;p8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31" name="Google Shape;1431;p8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32" name="Google Shape;1432;p8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433" name="Google Shape;1433;p8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34" name="Google Shape;1434;p85"/>
          <p:cNvCxnSpPr>
            <a:stCxn id="1426" idx="2"/>
            <a:endCxn id="142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85"/>
          <p:cNvCxnSpPr>
            <a:stCxn id="1426" idx="3"/>
            <a:endCxn id="142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85"/>
          <p:cNvCxnSpPr>
            <a:stCxn id="1428" idx="2"/>
            <a:endCxn id="142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85"/>
          <p:cNvCxnSpPr>
            <a:stCxn id="1431" idx="2"/>
            <a:endCxn id="143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85"/>
          <p:cNvCxnSpPr>
            <a:stCxn id="1431" idx="2"/>
            <a:endCxn id="143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85"/>
          <p:cNvCxnSpPr>
            <a:stCxn id="1429" idx="2"/>
            <a:endCxn id="143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85"/>
          <p:cNvCxnSpPr>
            <a:stCxn id="1427" idx="3"/>
            <a:endCxn id="143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5"/>
          <p:cNvCxnSpPr>
            <a:stCxn id="1430" idx="2"/>
            <a:endCxn id="143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2" name="Google Shape;1442;p8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443" name="Google Shape;1443;p85"/>
          <p:cNvCxnSpPr>
            <a:stCxn id="1442" idx="3"/>
            <a:endCxn id="142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4" name="Google Shape;1444;p85"/>
          <p:cNvSpPr txBox="1"/>
          <p:nvPr/>
        </p:nvSpPr>
        <p:spPr>
          <a:xfrm>
            <a:off x="5379325" y="3394202"/>
            <a:ext cx="452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45" name="Google Shape;1445;p85"/>
          <p:cNvSpPr txBox="1"/>
          <p:nvPr/>
        </p:nvSpPr>
        <p:spPr>
          <a:xfrm>
            <a:off x="8360475" y="4021760"/>
            <a:ext cx="382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46" name="Google Shape;1446;p85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0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connected(1,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85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48" name="Google Shape;1448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449" name="Google Shape;1449;p85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55" name="Google Shape;1455;p8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56" name="Google Shape;1456;p8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57" name="Google Shape;1457;p8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58" name="Google Shape;1458;p8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59" name="Google Shape;1459;p8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60" name="Google Shape;1460;p8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461" name="Google Shape;1461;p8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62" name="Google Shape;1462;p86"/>
          <p:cNvCxnSpPr>
            <a:stCxn id="1454" idx="2"/>
            <a:endCxn id="145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86"/>
          <p:cNvCxnSpPr>
            <a:stCxn id="1454" idx="3"/>
            <a:endCxn id="145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86"/>
          <p:cNvCxnSpPr>
            <a:stCxn id="1456" idx="2"/>
            <a:endCxn id="145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86"/>
          <p:cNvCxnSpPr>
            <a:stCxn id="1459" idx="2"/>
            <a:endCxn id="146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86"/>
          <p:cNvCxnSpPr>
            <a:stCxn id="1459" idx="2"/>
            <a:endCxn id="145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86"/>
          <p:cNvCxnSpPr>
            <a:stCxn id="1457" idx="2"/>
            <a:endCxn id="145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6"/>
          <p:cNvCxnSpPr>
            <a:stCxn id="1455" idx="3"/>
            <a:endCxn id="145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86"/>
          <p:cNvCxnSpPr>
            <a:stCxn id="1458" idx="2"/>
            <a:endCxn id="146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0" name="Google Shape;1470;p8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471" name="Google Shape;1471;p86"/>
          <p:cNvCxnSpPr>
            <a:stCxn id="1470" idx="3"/>
            <a:endCxn id="145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2" name="Google Shape;1472;p86"/>
          <p:cNvSpPr txBox="1"/>
          <p:nvPr/>
        </p:nvSpPr>
        <p:spPr>
          <a:xfrm>
            <a:off x="5379325" y="3394187"/>
            <a:ext cx="34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473" name="Google Shape;1473;p86"/>
          <p:cNvSpPr txBox="1"/>
          <p:nvPr/>
        </p:nvSpPr>
        <p:spPr>
          <a:xfrm>
            <a:off x="8360475" y="402176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74" name="Google Shape;1474;p86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mark(1).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1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isMarked(0)?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isMarked(2)?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connected(2,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86"/>
          <p:cNvSpPr txBox="1"/>
          <p:nvPr/>
        </p:nvSpPr>
        <p:spPr>
          <a:xfrm>
            <a:off x="61683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476" name="Google Shape;1476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477" name="Google Shape;1477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86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4" name="Google Shape;1484;p8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85" name="Google Shape;1485;p8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6" name="Google Shape;1486;p8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87" name="Google Shape;1487;p8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88" name="Google Shape;1488;p8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89" name="Google Shape;1489;p8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490" name="Google Shape;1490;p8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491" name="Google Shape;1491;p87"/>
          <p:cNvCxnSpPr>
            <a:stCxn id="1483" idx="2"/>
            <a:endCxn id="148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87"/>
          <p:cNvCxnSpPr>
            <a:stCxn id="1483" idx="3"/>
            <a:endCxn id="148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7"/>
          <p:cNvCxnSpPr>
            <a:stCxn id="1485" idx="2"/>
            <a:endCxn id="148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87"/>
          <p:cNvCxnSpPr>
            <a:stCxn id="1488" idx="2"/>
            <a:endCxn id="148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87"/>
          <p:cNvCxnSpPr>
            <a:stCxn id="1488" idx="2"/>
            <a:endCxn id="148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87"/>
          <p:cNvCxnSpPr>
            <a:stCxn id="1486" idx="2"/>
            <a:endCxn id="148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87"/>
          <p:cNvCxnSpPr>
            <a:stCxn id="1484" idx="3"/>
            <a:endCxn id="148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87"/>
          <p:cNvCxnSpPr>
            <a:stCxn id="1487" idx="2"/>
            <a:endCxn id="149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9" name="Google Shape;1499;p8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500" name="Google Shape;1500;p87"/>
          <p:cNvCxnSpPr>
            <a:stCxn id="1499" idx="3"/>
            <a:endCxn id="148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87"/>
          <p:cNvSpPr txBox="1"/>
          <p:nvPr/>
        </p:nvSpPr>
        <p:spPr>
          <a:xfrm>
            <a:off x="5379325" y="3394191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02" name="Google Shape;1502;p87"/>
          <p:cNvSpPr txBox="1"/>
          <p:nvPr/>
        </p:nvSpPr>
        <p:spPr>
          <a:xfrm>
            <a:off x="8360475" y="4021760"/>
            <a:ext cx="391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03" name="Google Shape;1503;p87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mark(2).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2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connected(5,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4" name="Google Shape;1504;p87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505" name="Google Shape;1505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506" name="Google Shape;1506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87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8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13" name="Google Shape;1513;p8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14" name="Google Shape;1514;p8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15" name="Google Shape;1515;p8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16" name="Google Shape;1516;p8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17" name="Google Shape;1517;p8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18" name="Google Shape;1518;p8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19" name="Google Shape;1519;p8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20" name="Google Shape;1520;p88"/>
          <p:cNvCxnSpPr>
            <a:stCxn id="1512" idx="2"/>
            <a:endCxn id="151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88"/>
          <p:cNvCxnSpPr>
            <a:stCxn id="1512" idx="3"/>
            <a:endCxn id="151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88"/>
          <p:cNvCxnSpPr>
            <a:stCxn id="1514" idx="2"/>
            <a:endCxn id="151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88"/>
          <p:cNvCxnSpPr>
            <a:stCxn id="1517" idx="2"/>
            <a:endCxn id="151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88"/>
          <p:cNvCxnSpPr>
            <a:stCxn id="1517" idx="2"/>
            <a:endCxn id="151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88"/>
          <p:cNvCxnSpPr>
            <a:stCxn id="1515" idx="2"/>
            <a:endCxn id="151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88"/>
          <p:cNvCxnSpPr>
            <a:stCxn id="1513" idx="3"/>
            <a:endCxn id="151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88"/>
          <p:cNvCxnSpPr>
            <a:stCxn id="1516" idx="2"/>
            <a:endCxn id="151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8" name="Google Shape;1528;p8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529" name="Google Shape;1529;p88"/>
          <p:cNvCxnSpPr>
            <a:stCxn id="1528" idx="3"/>
            <a:endCxn id="151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p88"/>
          <p:cNvSpPr txBox="1"/>
          <p:nvPr/>
        </p:nvSpPr>
        <p:spPr>
          <a:xfrm>
            <a:off x="5379325" y="3394191"/>
            <a:ext cx="383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31" name="Google Shape;1531;p88"/>
          <p:cNvSpPr txBox="1"/>
          <p:nvPr/>
        </p:nvSpPr>
        <p:spPr>
          <a:xfrm>
            <a:off x="8360475" y="4021765"/>
            <a:ext cx="349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32" name="Google Shape;1532;p88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5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isMarked(4)?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connected(4,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88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534" name="Google Shape;1534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535" name="Google Shape;1535;p8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88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8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42" name="Google Shape;1542;p8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43" name="Google Shape;1543;p8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44" name="Google Shape;1544;p8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45" name="Google Shape;1545;p8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46" name="Google Shape;1546;p8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47" name="Google Shape;1547;p8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48" name="Google Shape;1548;p8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49" name="Google Shape;1549;p89"/>
          <p:cNvCxnSpPr>
            <a:stCxn id="1541" idx="2"/>
            <a:endCxn id="154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89"/>
          <p:cNvCxnSpPr>
            <a:stCxn id="1541" idx="3"/>
            <a:endCxn id="154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89"/>
          <p:cNvCxnSpPr>
            <a:stCxn id="1543" idx="2"/>
            <a:endCxn id="154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89"/>
          <p:cNvCxnSpPr>
            <a:stCxn id="1546" idx="2"/>
            <a:endCxn id="154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89"/>
          <p:cNvCxnSpPr>
            <a:stCxn id="1546" idx="2"/>
            <a:endCxn id="154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89"/>
          <p:cNvCxnSpPr>
            <a:stCxn id="1544" idx="2"/>
            <a:endCxn id="154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89"/>
          <p:cNvCxnSpPr>
            <a:stCxn id="1542" idx="3"/>
            <a:endCxn id="154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89"/>
          <p:cNvCxnSpPr>
            <a:stCxn id="1545" idx="2"/>
            <a:endCxn id="154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8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558" name="Google Shape;1558;p89"/>
          <p:cNvCxnSpPr>
            <a:stCxn id="1557" idx="3"/>
            <a:endCxn id="154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9" name="Google Shape;1559;p89"/>
          <p:cNvSpPr txBox="1"/>
          <p:nvPr/>
        </p:nvSpPr>
        <p:spPr>
          <a:xfrm>
            <a:off x="5379325" y="3394189"/>
            <a:ext cx="374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60" name="Google Shape;1560;p89"/>
          <p:cNvSpPr txBox="1"/>
          <p:nvPr/>
        </p:nvSpPr>
        <p:spPr>
          <a:xfrm>
            <a:off x="8360475" y="4021763"/>
            <a:ext cx="3174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61" name="Google Shape;1561;p89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mark(4).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4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isMarked(3)?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connected(3, 7).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2" name="Google Shape;1562;p89"/>
          <p:cNvSpPr txBox="1"/>
          <p:nvPr/>
        </p:nvSpPr>
        <p:spPr>
          <a:xfrm>
            <a:off x="7197445" y="29800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563" name="Google Shape;1563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564" name="Google Shape;1564;p8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89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9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1" name="Google Shape;1571;p9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72" name="Google Shape;1572;p9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73" name="Google Shape;1573;p9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74" name="Google Shape;1574;p9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75" name="Google Shape;1575;p9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76" name="Google Shape;1576;p9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577" name="Google Shape;1577;p9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578" name="Google Shape;1578;p90"/>
          <p:cNvCxnSpPr>
            <a:stCxn id="1570" idx="2"/>
            <a:endCxn id="157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90"/>
          <p:cNvCxnSpPr>
            <a:stCxn id="1570" idx="3"/>
            <a:endCxn id="157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0" name="Google Shape;1580;p90"/>
          <p:cNvCxnSpPr>
            <a:stCxn id="1572" idx="2"/>
            <a:endCxn id="157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90"/>
          <p:cNvCxnSpPr>
            <a:stCxn id="1575" idx="2"/>
            <a:endCxn id="157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90"/>
          <p:cNvCxnSpPr>
            <a:stCxn id="1575" idx="2"/>
            <a:endCxn id="157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90"/>
          <p:cNvCxnSpPr>
            <a:stCxn id="1573" idx="2"/>
            <a:endCxn id="157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90"/>
          <p:cNvCxnSpPr>
            <a:stCxn id="1571" idx="3"/>
            <a:endCxn id="157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90"/>
          <p:cNvCxnSpPr>
            <a:stCxn id="1574" idx="2"/>
            <a:endCxn id="157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6" name="Google Shape;1586;p9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587" name="Google Shape;1587;p90"/>
          <p:cNvCxnSpPr>
            <a:stCxn id="1586" idx="3"/>
            <a:endCxn id="157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8" name="Google Shape;1588;p90"/>
          <p:cNvSpPr txBox="1"/>
          <p:nvPr/>
        </p:nvSpPr>
        <p:spPr>
          <a:xfrm>
            <a:off x="5379325" y="3394191"/>
            <a:ext cx="360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589" name="Google Shape;1589;p90"/>
          <p:cNvSpPr txBox="1"/>
          <p:nvPr/>
        </p:nvSpPr>
        <p:spPr>
          <a:xfrm>
            <a:off x="8360475" y="4021763"/>
            <a:ext cx="3609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90" name="Google Shape;1590;p90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3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isMarked(4)?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neighbors! Return false.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90"/>
          <p:cNvSpPr txBox="1"/>
          <p:nvPr/>
        </p:nvSpPr>
        <p:spPr>
          <a:xfrm>
            <a:off x="7197445" y="23808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1592" name="Google Shape;1592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593" name="Google Shape;1593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90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4 →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9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0" name="Google Shape;1600;p9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01" name="Google Shape;1601;p9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02" name="Google Shape;1602;p9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03" name="Google Shape;1603;p9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04" name="Google Shape;1604;p9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05" name="Google Shape;1605;p9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06" name="Google Shape;1606;p9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07" name="Google Shape;1607;p91"/>
          <p:cNvCxnSpPr>
            <a:stCxn id="1599" idx="2"/>
            <a:endCxn id="160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91"/>
          <p:cNvCxnSpPr>
            <a:stCxn id="1599" idx="3"/>
            <a:endCxn id="160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91"/>
          <p:cNvCxnSpPr>
            <a:stCxn id="1601" idx="2"/>
            <a:endCxn id="160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91"/>
          <p:cNvCxnSpPr>
            <a:stCxn id="1604" idx="2"/>
            <a:endCxn id="160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91"/>
          <p:cNvCxnSpPr>
            <a:stCxn id="1604" idx="2"/>
            <a:endCxn id="160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91"/>
          <p:cNvCxnSpPr>
            <a:stCxn id="1602" idx="2"/>
            <a:endCxn id="160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91"/>
          <p:cNvCxnSpPr>
            <a:stCxn id="1600" idx="3"/>
            <a:endCxn id="160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91"/>
          <p:cNvCxnSpPr>
            <a:stCxn id="1603" idx="2"/>
            <a:endCxn id="160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9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616" name="Google Shape;1616;p91"/>
          <p:cNvCxnSpPr>
            <a:stCxn id="1615" idx="3"/>
            <a:endCxn id="159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7" name="Google Shape;1617;p91"/>
          <p:cNvSpPr txBox="1"/>
          <p:nvPr/>
        </p:nvSpPr>
        <p:spPr>
          <a:xfrm>
            <a:off x="5379325" y="339419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18" name="Google Shape;1618;p91"/>
          <p:cNvSpPr txBox="1"/>
          <p:nvPr/>
        </p:nvSpPr>
        <p:spPr>
          <a:xfrm>
            <a:off x="8360475" y="4021758"/>
            <a:ext cx="349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619" name="Google Shape;1619;p91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4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isMarked(3)?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connected(3,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false.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neighbors, so return false.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91"/>
          <p:cNvSpPr txBox="1"/>
          <p:nvPr/>
        </p:nvSpPr>
        <p:spPr>
          <a:xfrm>
            <a:off x="7187076" y="29904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621" name="Google Shape;1621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623" name="Google Shape;1623;p9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91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30" name="Google Shape;1630;p9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31" name="Google Shape;1631;p9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32" name="Google Shape;1632;p9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33" name="Google Shape;1633;p9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34" name="Google Shape;1634;p9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35" name="Google Shape;1635;p9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36" name="Google Shape;1636;p9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37" name="Google Shape;1637;p92"/>
          <p:cNvCxnSpPr>
            <a:stCxn id="1629" idx="2"/>
            <a:endCxn id="163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92"/>
          <p:cNvCxnSpPr>
            <a:stCxn id="1629" idx="3"/>
            <a:endCxn id="163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92"/>
          <p:cNvCxnSpPr>
            <a:stCxn id="1631" idx="2"/>
            <a:endCxn id="163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92"/>
          <p:cNvCxnSpPr>
            <a:stCxn id="1634" idx="2"/>
            <a:endCxn id="163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92"/>
          <p:cNvCxnSpPr>
            <a:stCxn id="1634" idx="2"/>
            <a:endCxn id="163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92"/>
          <p:cNvCxnSpPr>
            <a:stCxn id="1632" idx="2"/>
            <a:endCxn id="163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92"/>
          <p:cNvCxnSpPr>
            <a:stCxn id="1630" idx="3"/>
            <a:endCxn id="163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92"/>
          <p:cNvCxnSpPr>
            <a:stCxn id="1633" idx="2"/>
            <a:endCxn id="163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9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646" name="Google Shape;1646;p92"/>
          <p:cNvCxnSpPr>
            <a:stCxn id="1645" idx="3"/>
            <a:endCxn id="162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7" name="Google Shape;1647;p92"/>
          <p:cNvSpPr txBox="1"/>
          <p:nvPr/>
        </p:nvSpPr>
        <p:spPr>
          <a:xfrm>
            <a:off x="5379325" y="3394196"/>
            <a:ext cx="370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48" name="Google Shape;1648;p92"/>
          <p:cNvSpPr txBox="1"/>
          <p:nvPr/>
        </p:nvSpPr>
        <p:spPr>
          <a:xfrm>
            <a:off x="8360475" y="4021764"/>
            <a:ext cx="370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649" name="Google Shape;1649;p92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5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connected(4,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false, so keep checking neighbors.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isMarked(6)?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 connected(6, 7).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0" name="Google Shape;1650;p92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651" name="Google Shape;165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3" name="Google Shape;1653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654" name="Google Shape;1654;p9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92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9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61" name="Google Shape;1661;p9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62" name="Google Shape;1662;p9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63" name="Google Shape;1663;p9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64" name="Google Shape;1664;p9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65" name="Google Shape;1665;p9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66" name="Google Shape;1666;p9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67" name="Google Shape;1667;p9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68" name="Google Shape;1668;p93"/>
          <p:cNvCxnSpPr>
            <a:stCxn id="1660" idx="2"/>
            <a:endCxn id="166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93"/>
          <p:cNvCxnSpPr>
            <a:stCxn id="1660" idx="3"/>
            <a:endCxn id="166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93"/>
          <p:cNvCxnSpPr>
            <a:stCxn id="1662" idx="2"/>
            <a:endCxn id="166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93"/>
          <p:cNvCxnSpPr>
            <a:stCxn id="1665" idx="2"/>
            <a:endCxn id="166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93"/>
          <p:cNvCxnSpPr>
            <a:stCxn id="1665" idx="2"/>
            <a:endCxn id="166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93"/>
          <p:cNvCxnSpPr>
            <a:stCxn id="1663" idx="2"/>
            <a:endCxn id="166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93"/>
          <p:cNvCxnSpPr>
            <a:stCxn id="1661" idx="3"/>
            <a:endCxn id="166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93"/>
          <p:cNvCxnSpPr>
            <a:stCxn id="1664" idx="2"/>
            <a:endCxn id="166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9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677" name="Google Shape;1677;p93"/>
          <p:cNvCxnSpPr>
            <a:stCxn id="1676" idx="3"/>
            <a:endCxn id="166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93"/>
          <p:cNvSpPr txBox="1"/>
          <p:nvPr/>
        </p:nvSpPr>
        <p:spPr>
          <a:xfrm>
            <a:off x="5379325" y="3394197"/>
            <a:ext cx="370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79" name="Google Shape;1679;p93"/>
          <p:cNvSpPr txBox="1"/>
          <p:nvPr/>
        </p:nvSpPr>
        <p:spPr>
          <a:xfrm>
            <a:off x="8360475" y="4021760"/>
            <a:ext cx="349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680" name="Google Shape;1680;p93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mark(6).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6 == 7?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isMarked(7)?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connected(7, 7).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1" name="Google Shape;1681;p93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682" name="Google Shape;168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3" name="Google Shape;168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684" name="Google Shape;1684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685" name="Google Shape;1685;p9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93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Traversals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vs. Graph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255" name="Google Shape;255;p3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9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2" name="Google Shape;1692;p9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93" name="Google Shape;1693;p9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94" name="Google Shape;1694;p9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95" name="Google Shape;1695;p9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96" name="Google Shape;1696;p9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97" name="Google Shape;1697;p9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698" name="Google Shape;1698;p9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99" name="Google Shape;1699;p94"/>
          <p:cNvCxnSpPr>
            <a:stCxn id="1691" idx="2"/>
            <a:endCxn id="169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94"/>
          <p:cNvCxnSpPr>
            <a:stCxn id="1691" idx="3"/>
            <a:endCxn id="169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94"/>
          <p:cNvCxnSpPr>
            <a:stCxn id="1693" idx="2"/>
            <a:endCxn id="169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2" name="Google Shape;1702;p94"/>
          <p:cNvCxnSpPr>
            <a:stCxn id="1696" idx="2"/>
            <a:endCxn id="169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94"/>
          <p:cNvCxnSpPr>
            <a:stCxn id="1696" idx="2"/>
            <a:endCxn id="169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94"/>
          <p:cNvCxnSpPr>
            <a:stCxn id="1694" idx="2"/>
            <a:endCxn id="169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94"/>
          <p:cNvCxnSpPr>
            <a:stCxn id="1692" idx="3"/>
            <a:endCxn id="169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94"/>
          <p:cNvCxnSpPr>
            <a:stCxn id="1695" idx="2"/>
            <a:endCxn id="169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7" name="Google Shape;1707;p9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708" name="Google Shape;1708;p94"/>
          <p:cNvCxnSpPr>
            <a:stCxn id="1707" idx="3"/>
            <a:endCxn id="169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9" name="Google Shape;1709;p94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10" name="Google Shape;1710;p94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711" name="Google Shape;1711;p94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mark(7).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7 == 7? Yes. Return true!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94"/>
          <p:cNvSpPr txBox="1"/>
          <p:nvPr/>
        </p:nvSpPr>
        <p:spPr>
          <a:xfrm>
            <a:off x="8233136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713" name="Google Shape;171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4" name="Google Shape;171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716" name="Google Shape;1716;p9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94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6 →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95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mark(6).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6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isMarked(7)?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connected(7,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3" name="Google Shape;1723;p9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4" name="Google Shape;1724;p9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25" name="Google Shape;1725;p9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26" name="Google Shape;1726;p9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27" name="Google Shape;1727;p9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28" name="Google Shape;1728;p9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29" name="Google Shape;1729;p9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30" name="Google Shape;1730;p9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31" name="Google Shape;1731;p95"/>
          <p:cNvCxnSpPr>
            <a:stCxn id="1723" idx="2"/>
            <a:endCxn id="172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95"/>
          <p:cNvCxnSpPr>
            <a:stCxn id="1723" idx="3"/>
            <a:endCxn id="172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95"/>
          <p:cNvCxnSpPr>
            <a:stCxn id="1725" idx="2"/>
            <a:endCxn id="172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95"/>
          <p:cNvCxnSpPr>
            <a:stCxn id="1728" idx="2"/>
            <a:endCxn id="172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95"/>
          <p:cNvCxnSpPr>
            <a:stCxn id="1728" idx="2"/>
            <a:endCxn id="172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95"/>
          <p:cNvCxnSpPr>
            <a:stCxn id="1726" idx="2"/>
            <a:endCxn id="172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95"/>
          <p:cNvCxnSpPr>
            <a:stCxn id="1724" idx="3"/>
            <a:endCxn id="172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95"/>
          <p:cNvCxnSpPr>
            <a:stCxn id="1727" idx="2"/>
            <a:endCxn id="173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9" name="Google Shape;1739;p9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740" name="Google Shape;1740;p95"/>
          <p:cNvCxnSpPr>
            <a:stCxn id="1739" idx="3"/>
            <a:endCxn id="172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1" name="Google Shape;1741;p95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42" name="Google Shape;1742;p95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743" name="Google Shape;1743;p95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744" name="Google Shape;1744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748" name="Google Shape;1748;p9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95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 → 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9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5" name="Google Shape;1755;p9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56" name="Google Shape;1756;p9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7" name="Google Shape;1757;p9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58" name="Google Shape;1758;p9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59" name="Google Shape;1759;p9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60" name="Google Shape;1760;p9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61" name="Google Shape;1761;p9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62" name="Google Shape;1762;p96"/>
          <p:cNvCxnSpPr>
            <a:stCxn id="1754" idx="2"/>
            <a:endCxn id="175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96"/>
          <p:cNvCxnSpPr>
            <a:stCxn id="1754" idx="3"/>
            <a:endCxn id="175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96"/>
          <p:cNvCxnSpPr>
            <a:stCxn id="1756" idx="2"/>
            <a:endCxn id="175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96"/>
          <p:cNvCxnSpPr>
            <a:stCxn id="1759" idx="2"/>
            <a:endCxn id="176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96"/>
          <p:cNvCxnSpPr>
            <a:stCxn id="1759" idx="2"/>
            <a:endCxn id="175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7" name="Google Shape;1767;p96"/>
          <p:cNvCxnSpPr>
            <a:stCxn id="1757" idx="2"/>
            <a:endCxn id="175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8" name="Google Shape;1768;p96"/>
          <p:cNvCxnSpPr>
            <a:stCxn id="1755" idx="3"/>
            <a:endCxn id="175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96"/>
          <p:cNvCxnSpPr>
            <a:stCxn id="1758" idx="2"/>
            <a:endCxn id="176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0" name="Google Shape;1770;p9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771" name="Google Shape;1771;p96"/>
          <p:cNvCxnSpPr>
            <a:stCxn id="1770" idx="3"/>
            <a:endCxn id="175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2" name="Google Shape;1772;p96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773" name="Google Shape;1773;p96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774" name="Google Shape;1774;p96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5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connected(4, 7). Answer was false, so keep checking neighbors.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isMarked(6)?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connected(6, 7):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5" name="Google Shape;1775;p96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776" name="Google Shape;177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8" name="Google Shape;177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9" name="Google Shape;177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Google Shape;1782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783" name="Google Shape;1783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p96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 →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9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90" name="Google Shape;1790;p9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91" name="Google Shape;1791;p9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92" name="Google Shape;1792;p9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93" name="Google Shape;1793;p9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94" name="Google Shape;1794;p9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95" name="Google Shape;1795;p9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796" name="Google Shape;1796;p9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797" name="Google Shape;1797;p97"/>
          <p:cNvCxnSpPr>
            <a:stCxn id="1789" idx="2"/>
            <a:endCxn id="179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97"/>
          <p:cNvCxnSpPr>
            <a:stCxn id="1789" idx="3"/>
            <a:endCxn id="179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97"/>
          <p:cNvCxnSpPr>
            <a:stCxn id="1791" idx="2"/>
            <a:endCxn id="179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97"/>
          <p:cNvCxnSpPr>
            <a:stCxn id="1794" idx="2"/>
            <a:endCxn id="179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97"/>
          <p:cNvCxnSpPr>
            <a:stCxn id="1794" idx="2"/>
            <a:endCxn id="179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97"/>
          <p:cNvCxnSpPr>
            <a:stCxn id="1792" idx="2"/>
            <a:endCxn id="179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3" name="Google Shape;1803;p97"/>
          <p:cNvCxnSpPr>
            <a:stCxn id="1790" idx="3"/>
            <a:endCxn id="179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4" name="Google Shape;1804;p97"/>
          <p:cNvCxnSpPr>
            <a:stCxn id="1793" idx="2"/>
            <a:endCxn id="179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5" name="Google Shape;1805;p9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806" name="Google Shape;1806;p97"/>
          <p:cNvCxnSpPr>
            <a:stCxn id="1805" idx="3"/>
            <a:endCxn id="178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7" name="Google Shape;1807;p97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08" name="Google Shape;1808;p97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809" name="Google Shape;1809;p97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mark(2).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2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connected(5,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0" name="Google Shape;1810;p97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811" name="Google Shape;18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3" name="Google Shape;181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" name="Google Shape;1814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00" y="3896588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6" name="Google Shape;1816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817" name="Google Shape;1817;p9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97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 →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9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24" name="Google Shape;1824;p9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25" name="Google Shape;1825;p9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26" name="Google Shape;1826;p9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27" name="Google Shape;1827;p9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28" name="Google Shape;1828;p9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29" name="Google Shape;1829;p9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30" name="Google Shape;1830;p9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831" name="Google Shape;1831;p98"/>
          <p:cNvCxnSpPr>
            <a:stCxn id="1823" idx="2"/>
            <a:endCxn id="182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p98"/>
          <p:cNvCxnSpPr>
            <a:stCxn id="1823" idx="3"/>
            <a:endCxn id="182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98"/>
          <p:cNvCxnSpPr>
            <a:stCxn id="1825" idx="2"/>
            <a:endCxn id="182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4" name="Google Shape;1834;p98"/>
          <p:cNvCxnSpPr>
            <a:stCxn id="1828" idx="2"/>
            <a:endCxn id="182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98"/>
          <p:cNvCxnSpPr>
            <a:stCxn id="1828" idx="2"/>
            <a:endCxn id="182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98"/>
          <p:cNvCxnSpPr>
            <a:stCxn id="1826" idx="2"/>
            <a:endCxn id="182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7" name="Google Shape;1837;p98"/>
          <p:cNvCxnSpPr>
            <a:stCxn id="1824" idx="3"/>
            <a:endCxn id="182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98"/>
          <p:cNvCxnSpPr>
            <a:stCxn id="1827" idx="2"/>
            <a:endCxn id="183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9" name="Google Shape;1839;p9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840" name="Google Shape;1840;p98"/>
          <p:cNvCxnSpPr>
            <a:stCxn id="1839" idx="3"/>
            <a:endCxn id="182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1" name="Google Shape;1841;p98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42" name="Google Shape;1842;p98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843" name="Google Shape;1843;p98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mark(1).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1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isMarked(0)?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connected(2,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4" name="Google Shape;1844;p98"/>
          <p:cNvSpPr txBox="1"/>
          <p:nvPr/>
        </p:nvSpPr>
        <p:spPr>
          <a:xfrm>
            <a:off x="61683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845" name="Google Shape;184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00" y="389658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600" y="3582863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852" name="Google Shape;1852;p9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98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 →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9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59" name="Google Shape;1859;p9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60" name="Google Shape;1860;p9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61" name="Google Shape;1861;p9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62" name="Google Shape;1862;p9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63" name="Google Shape;1863;p9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864" name="Google Shape;1864;p9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865" name="Google Shape;1865;p9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866" name="Google Shape;1866;p99"/>
          <p:cNvCxnSpPr>
            <a:stCxn id="1858" idx="2"/>
            <a:endCxn id="185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99"/>
          <p:cNvCxnSpPr>
            <a:stCxn id="1858" idx="3"/>
            <a:endCxn id="186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99"/>
          <p:cNvCxnSpPr>
            <a:stCxn id="1860" idx="2"/>
            <a:endCxn id="186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9" name="Google Shape;1869;p99"/>
          <p:cNvCxnSpPr>
            <a:stCxn id="1863" idx="2"/>
            <a:endCxn id="186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0" name="Google Shape;1870;p99"/>
          <p:cNvCxnSpPr>
            <a:stCxn id="1863" idx="2"/>
            <a:endCxn id="186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99"/>
          <p:cNvCxnSpPr>
            <a:stCxn id="1861" idx="2"/>
            <a:endCxn id="186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99"/>
          <p:cNvCxnSpPr>
            <a:stCxn id="1859" idx="3"/>
            <a:endCxn id="186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99"/>
          <p:cNvCxnSpPr>
            <a:stCxn id="1862" idx="2"/>
            <a:endCxn id="186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Google Shape;1874;p9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875" name="Google Shape;1875;p99"/>
          <p:cNvCxnSpPr>
            <a:stCxn id="1874" idx="3"/>
            <a:endCxn id="185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6" name="Google Shape;1876;p99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77" name="Google Shape;1877;p99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878" name="Google Shape;1878;p99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0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connected(1,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9" name="Google Shape;1879;p99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880" name="Google Shape;188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2" name="Google Shape;1882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3" name="Google Shape;1883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4" name="Google Shape;1884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00" y="389658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5" name="Google Shape;188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600" y="3582863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475" y="3249188"/>
            <a:ext cx="201550" cy="2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Google Shape;1887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888" name="Google Shape;1888;p9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99"/>
          <p:cNvSpPr txBox="1"/>
          <p:nvPr/>
        </p:nvSpPr>
        <p:spPr>
          <a:xfrm>
            <a:off x="851250" y="2123525"/>
            <a:ext cx="379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Call stack: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10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connected(s, t):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Mark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Does s == t? If so,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Otherwise, if connected(v, t) for any unmarked neighbor v of s,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Return false.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5" name="Google Shape;1895;p10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6" name="Google Shape;1896;p10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7" name="Google Shape;1897;p10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98" name="Google Shape;1898;p10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99" name="Google Shape;1899;p10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00" name="Google Shape;1900;p10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01" name="Google Shape;1901;p10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902" name="Google Shape;1902;p10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903" name="Google Shape;1903;p100"/>
          <p:cNvCxnSpPr>
            <a:stCxn id="1895" idx="2"/>
            <a:endCxn id="189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4" name="Google Shape;1904;p100"/>
          <p:cNvCxnSpPr>
            <a:stCxn id="1895" idx="3"/>
            <a:endCxn id="189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100"/>
          <p:cNvCxnSpPr>
            <a:stCxn id="1897" idx="2"/>
            <a:endCxn id="189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100"/>
          <p:cNvCxnSpPr>
            <a:stCxn id="1900" idx="2"/>
            <a:endCxn id="190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100"/>
          <p:cNvCxnSpPr>
            <a:stCxn id="1900" idx="2"/>
            <a:endCxn id="189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100"/>
          <p:cNvCxnSpPr>
            <a:stCxn id="1898" idx="2"/>
            <a:endCxn id="189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9" name="Google Shape;1909;p100"/>
          <p:cNvCxnSpPr>
            <a:stCxn id="1896" idx="3"/>
            <a:endCxn id="189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100"/>
          <p:cNvCxnSpPr>
            <a:stCxn id="1899" idx="2"/>
            <a:endCxn id="190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1" name="Google Shape;1911;p10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912" name="Google Shape;1912;p100"/>
          <p:cNvCxnSpPr>
            <a:stCxn id="1911" idx="3"/>
            <a:endCxn id="189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3" name="Google Shape;1913;p100"/>
          <p:cNvSpPr txBox="1"/>
          <p:nvPr/>
        </p:nvSpPr>
        <p:spPr>
          <a:xfrm>
            <a:off x="5379325" y="3394185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14" name="Google Shape;1914;p100"/>
          <p:cNvSpPr txBox="1"/>
          <p:nvPr/>
        </p:nvSpPr>
        <p:spPr>
          <a:xfrm>
            <a:off x="8360475" y="4021762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915" name="Google Shape;1915;p100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pic>
        <p:nvPicPr>
          <p:cNvPr id="1916" name="Google Shape;191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756" y="2947311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7" name="Google Shape;191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382" y="3536912"/>
            <a:ext cx="176401" cy="17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Google Shape;191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0425" y="35243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Google Shape;1919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25" y="355473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7800" y="389658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600" y="3582863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475" y="3249188"/>
            <a:ext cx="201550" cy="2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3450" y="647068"/>
            <a:ext cx="494725" cy="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4" name="Google Shape;1924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16049">
            <a:off x="4761725" y="2788156"/>
            <a:ext cx="494725" cy="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5" name="Google Shape;192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93081">
            <a:off x="5585150" y="2596256"/>
            <a:ext cx="494726" cy="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6" name="Google Shape;1926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60966">
            <a:off x="4913599" y="2139756"/>
            <a:ext cx="494725" cy="4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7" name="Google Shape;1927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9713">
            <a:off x="5514350" y="1941156"/>
            <a:ext cx="494725" cy="49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8" name="Google Shape;1928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s-t Connectivity</a:t>
            </a:r>
            <a:endParaRPr/>
          </a:p>
        </p:txBody>
      </p:sp>
      <p:sp>
        <p:nvSpPr>
          <p:cNvPr id="1929" name="Google Shape;1929;p100"/>
          <p:cNvSpPr txBox="1"/>
          <p:nvPr/>
        </p:nvSpPr>
        <p:spPr>
          <a:xfrm>
            <a:off x="851250" y="2733125"/>
            <a:ext cx="3795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 0 == 7?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Check connected(1, 7).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was true, so return true!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1935" name="Google Shape;1935;p101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36" name="Google Shape;1936;p101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37" name="Google Shape;1937;p101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38" name="Google Shape;1938;p101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39" name="Google Shape;1939;p101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40" name="Google Shape;1940;p101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41" name="Google Shape;1941;p101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942" name="Google Shape;1942;p101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943" name="Google Shape;1943;p101"/>
          <p:cNvCxnSpPr>
            <a:stCxn id="1935" idx="2"/>
            <a:endCxn id="1936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4" name="Google Shape;1944;p101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945" name="Google Shape;1945;p101"/>
          <p:cNvCxnSpPr>
            <a:stCxn id="1944" idx="2"/>
            <a:endCxn id="1935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6" name="Google Shape;1946;p101"/>
          <p:cNvCxnSpPr>
            <a:stCxn id="1936" idx="2"/>
            <a:endCxn id="1939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7" name="Google Shape;1947;p101"/>
          <p:cNvCxnSpPr>
            <a:stCxn id="1939" idx="2"/>
            <a:endCxn id="1940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8" name="Google Shape;1948;p101"/>
          <p:cNvCxnSpPr>
            <a:stCxn id="1944" idx="2"/>
            <a:endCxn id="1937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101"/>
          <p:cNvCxnSpPr>
            <a:stCxn id="1937" idx="2"/>
            <a:endCxn id="1942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101"/>
          <p:cNvCxnSpPr>
            <a:stCxn id="1938" idx="2"/>
            <a:endCxn id="1942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1" name="Google Shape;1951;p101"/>
          <p:cNvCxnSpPr>
            <a:stCxn id="1944" idx="2"/>
            <a:endCxn id="1938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101"/>
          <p:cNvCxnSpPr>
            <a:stCxn id="1944" idx="2"/>
            <a:endCxn id="1941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3" name="Google Shape;1953;p10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 or Depth 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1954" name="Google Shape;1954;p101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55" name="Google Shape;1955;p101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Traversal</a:t>
            </a:r>
            <a:endParaRPr/>
          </a:p>
        </p:txBody>
      </p:sp>
      <p:sp>
        <p:nvSpPr>
          <p:cNvPr id="1961" name="Google Shape;1961;p102"/>
          <p:cNvSpPr/>
          <p:nvPr/>
        </p:nvSpPr>
        <p:spPr>
          <a:xfrm>
            <a:off x="30861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62" name="Google Shape;1962;p102"/>
          <p:cNvSpPr/>
          <p:nvPr/>
        </p:nvSpPr>
        <p:spPr>
          <a:xfrm>
            <a:off x="2768732" y="355638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63" name="Google Shape;1963;p102"/>
          <p:cNvSpPr/>
          <p:nvPr/>
        </p:nvSpPr>
        <p:spPr>
          <a:xfrm>
            <a:off x="3897557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4" name="Google Shape;1964;p102"/>
          <p:cNvSpPr/>
          <p:nvPr/>
        </p:nvSpPr>
        <p:spPr>
          <a:xfrm>
            <a:off x="4740982" y="304593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65" name="Google Shape;1965;p102"/>
          <p:cNvSpPr/>
          <p:nvPr/>
        </p:nvSpPr>
        <p:spPr>
          <a:xfrm>
            <a:off x="2480642" y="403319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66" name="Google Shape;1966;p102"/>
          <p:cNvSpPr/>
          <p:nvPr/>
        </p:nvSpPr>
        <p:spPr>
          <a:xfrm>
            <a:off x="2242592" y="44899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967" name="Google Shape;1967;p102"/>
          <p:cNvSpPr/>
          <p:nvPr/>
        </p:nvSpPr>
        <p:spPr>
          <a:xfrm>
            <a:off x="5738157" y="304591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1968" name="Google Shape;1968;p102"/>
          <p:cNvSpPr/>
          <p:nvPr/>
        </p:nvSpPr>
        <p:spPr>
          <a:xfrm>
            <a:off x="4343907" y="362114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969" name="Google Shape;1969;p102"/>
          <p:cNvCxnSpPr>
            <a:stCxn id="1961" idx="2"/>
            <a:endCxn id="1962" idx="0"/>
          </p:cNvCxnSpPr>
          <p:nvPr/>
        </p:nvCxnSpPr>
        <p:spPr>
          <a:xfrm flipH="1">
            <a:off x="2927457" y="3298830"/>
            <a:ext cx="3174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0" name="Google Shape;1970;p102"/>
          <p:cNvSpPr/>
          <p:nvPr/>
        </p:nvSpPr>
        <p:spPr>
          <a:xfrm>
            <a:off x="3452732" y="2427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971" name="Google Shape;1971;p102"/>
          <p:cNvCxnSpPr>
            <a:stCxn id="1970" idx="2"/>
            <a:endCxn id="1961" idx="0"/>
          </p:cNvCxnSpPr>
          <p:nvPr/>
        </p:nvCxnSpPr>
        <p:spPr>
          <a:xfrm flipH="1">
            <a:off x="3244832" y="2680250"/>
            <a:ext cx="3666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102"/>
          <p:cNvCxnSpPr>
            <a:stCxn id="1962" idx="2"/>
            <a:endCxn id="1965" idx="0"/>
          </p:cNvCxnSpPr>
          <p:nvPr/>
        </p:nvCxnSpPr>
        <p:spPr>
          <a:xfrm flipH="1">
            <a:off x="2639432" y="3809280"/>
            <a:ext cx="288000" cy="2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3" name="Google Shape;1973;p102"/>
          <p:cNvCxnSpPr>
            <a:stCxn id="1965" idx="2"/>
            <a:endCxn id="1966" idx="0"/>
          </p:cNvCxnSpPr>
          <p:nvPr/>
        </p:nvCxnSpPr>
        <p:spPr>
          <a:xfrm flipH="1">
            <a:off x="2401442" y="4286093"/>
            <a:ext cx="2379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4" name="Google Shape;1974;p102"/>
          <p:cNvCxnSpPr>
            <a:stCxn id="1970" idx="2"/>
            <a:endCxn id="1963" idx="0"/>
          </p:cNvCxnSpPr>
          <p:nvPr/>
        </p:nvCxnSpPr>
        <p:spPr>
          <a:xfrm>
            <a:off x="3611432" y="2680250"/>
            <a:ext cx="4449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5" name="Google Shape;1975;p102"/>
          <p:cNvCxnSpPr>
            <a:stCxn id="1963" idx="2"/>
            <a:endCxn id="1968" idx="0"/>
          </p:cNvCxnSpPr>
          <p:nvPr/>
        </p:nvCxnSpPr>
        <p:spPr>
          <a:xfrm>
            <a:off x="4056257" y="3298830"/>
            <a:ext cx="4464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102"/>
          <p:cNvCxnSpPr>
            <a:stCxn id="1964" idx="2"/>
            <a:endCxn id="1968" idx="0"/>
          </p:cNvCxnSpPr>
          <p:nvPr/>
        </p:nvCxnSpPr>
        <p:spPr>
          <a:xfrm flipH="1">
            <a:off x="4502482" y="3298830"/>
            <a:ext cx="3972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102"/>
          <p:cNvCxnSpPr>
            <a:stCxn id="1970" idx="2"/>
            <a:endCxn id="1964" idx="0"/>
          </p:cNvCxnSpPr>
          <p:nvPr/>
        </p:nvCxnSpPr>
        <p:spPr>
          <a:xfrm>
            <a:off x="3611432" y="2680250"/>
            <a:ext cx="12882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102"/>
          <p:cNvCxnSpPr>
            <a:stCxn id="1970" idx="2"/>
            <a:endCxn id="1967" idx="0"/>
          </p:cNvCxnSpPr>
          <p:nvPr/>
        </p:nvCxnSpPr>
        <p:spPr>
          <a:xfrm>
            <a:off x="3611432" y="2680250"/>
            <a:ext cx="22854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9" name="Google Shape;1979;p10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idea of exploring a neighbor’s entire subgraph before moving on to the next neighbor is known as Depth First Traversal.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Explore 1’s subgraph completely before using the edge 0-3.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“depth first” because you go as deep as possible.</a:t>
            </a:r>
            <a:endParaRPr/>
          </a:p>
        </p:txBody>
      </p:sp>
      <p:sp>
        <p:nvSpPr>
          <p:cNvPr id="1980" name="Google Shape;1980;p102"/>
          <p:cNvSpPr txBox="1"/>
          <p:nvPr/>
        </p:nvSpPr>
        <p:spPr>
          <a:xfrm>
            <a:off x="3171325" y="2352116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981" name="Google Shape;1981;p102"/>
          <p:cNvSpPr txBox="1"/>
          <p:nvPr/>
        </p:nvSpPr>
        <p:spPr>
          <a:xfrm>
            <a:off x="4661300" y="3545556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1982" name="Google Shape;1982;p102"/>
          <p:cNvCxnSpPr>
            <a:stCxn id="1963" idx="1"/>
          </p:cNvCxnSpPr>
          <p:nvPr/>
        </p:nvCxnSpPr>
        <p:spPr>
          <a:xfrm flipH="1">
            <a:off x="2791757" y="3172380"/>
            <a:ext cx="1105800" cy="101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3" name="Google Shape;1983;p102"/>
          <p:cNvSpPr txBox="1"/>
          <p:nvPr/>
        </p:nvSpPr>
        <p:spPr>
          <a:xfrm>
            <a:off x="3352200" y="3916400"/>
            <a:ext cx="44382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Entirely possible for 1’s subgraph to include 3!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still depth first, since we’re not using the edge 0-3 until the subgraph is explored.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8" name="Google Shape;198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25" y="183650"/>
            <a:ext cx="6490724" cy="2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450" y="2094725"/>
            <a:ext cx="2557625" cy="285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0" name="Google Shape;1990;p103"/>
          <p:cNvSpPr txBox="1"/>
          <p:nvPr/>
        </p:nvSpPr>
        <p:spPr>
          <a:xfrm>
            <a:off x="304800" y="3038400"/>
            <a:ext cx="59211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https://xkcd.com/761/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File System Tree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 you want to iterate over a tree. For example, suppose you want to find the total size of all files in a folder called 61b.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one might call “tree iteration” is</a:t>
            </a:r>
            <a:r>
              <a:rPr lang="en"/>
              <a:t> actually</a:t>
            </a:r>
            <a:r>
              <a:rPr lang="en"/>
              <a:t> called “tree traversal</a:t>
            </a:r>
            <a:r>
              <a:rPr lang="en"/>
              <a:t>.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lists, there are many orders in which we might </a:t>
            </a:r>
            <a:r>
              <a:rPr b="1" lang="en"/>
              <a:t>visit</a:t>
            </a:r>
            <a:r>
              <a:rPr lang="en"/>
              <a:t> the nodes.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ordering is useful in different ways.</a:t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5127749" y="29500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hw1</a:t>
            </a: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4453700" y="3558300"/>
            <a:ext cx="116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synthesizer</a:t>
            </a:r>
            <a:endParaRPr/>
          </a:p>
        </p:txBody>
      </p:sp>
      <p:sp>
        <p:nvSpPr>
          <p:cNvPr id="264" name="Google Shape;264;p32"/>
          <p:cNvSpPr/>
          <p:nvPr/>
        </p:nvSpPr>
        <p:spPr>
          <a:xfrm>
            <a:off x="5932974" y="3558295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7259849" y="355829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GuitarHeroLite.java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5313899" y="4498820"/>
            <a:ext cx="9852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hw1.md</a:t>
            </a:r>
            <a:endParaRPr/>
          </a:p>
        </p:txBody>
      </p:sp>
      <p:sp>
        <p:nvSpPr>
          <p:cNvPr id="267" name="Google Shape;267;p32"/>
          <p:cNvSpPr/>
          <p:nvPr/>
        </p:nvSpPr>
        <p:spPr>
          <a:xfrm>
            <a:off x="6620975" y="4498825"/>
            <a:ext cx="17256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karplus-strong.png</a:t>
            </a:r>
            <a:endParaRPr/>
          </a:p>
        </p:txBody>
      </p:sp>
      <p:cxnSp>
        <p:nvCxnSpPr>
          <p:cNvPr id="268" name="Google Shape;268;p32"/>
          <p:cNvCxnSpPr>
            <a:stCxn id="262" idx="2"/>
            <a:endCxn id="263" idx="0"/>
          </p:cNvCxnSpPr>
          <p:nvPr/>
        </p:nvCxnSpPr>
        <p:spPr>
          <a:xfrm flipH="1">
            <a:off x="5037149" y="3323270"/>
            <a:ext cx="5832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2"/>
          <p:cNvCxnSpPr>
            <a:stCxn id="262" idx="2"/>
            <a:endCxn id="264" idx="0"/>
          </p:cNvCxnSpPr>
          <p:nvPr/>
        </p:nvCxnSpPr>
        <p:spPr>
          <a:xfrm>
            <a:off x="5620349" y="3323270"/>
            <a:ext cx="8052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2"/>
          <p:cNvCxnSpPr>
            <a:stCxn id="262" idx="2"/>
            <a:endCxn id="265" idx="0"/>
          </p:cNvCxnSpPr>
          <p:nvPr/>
        </p:nvCxnSpPr>
        <p:spPr>
          <a:xfrm>
            <a:off x="5620349" y="3323270"/>
            <a:ext cx="25023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2"/>
          <p:cNvCxnSpPr>
            <a:stCxn id="264" idx="2"/>
            <a:endCxn id="266" idx="0"/>
          </p:cNvCxnSpPr>
          <p:nvPr/>
        </p:nvCxnSpPr>
        <p:spPr>
          <a:xfrm flipH="1">
            <a:off x="5806374" y="3931495"/>
            <a:ext cx="6192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2"/>
          <p:cNvCxnSpPr>
            <a:stCxn id="264" idx="2"/>
            <a:endCxn id="267" idx="0"/>
          </p:cNvCxnSpPr>
          <p:nvPr/>
        </p:nvCxnSpPr>
        <p:spPr>
          <a:xfrm>
            <a:off x="6425574" y="3931495"/>
            <a:ext cx="1058100" cy="56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2"/>
          <p:cNvCxnSpPr>
            <a:stCxn id="263" idx="2"/>
          </p:cNvCxnSpPr>
          <p:nvPr/>
        </p:nvCxnSpPr>
        <p:spPr>
          <a:xfrm flipH="1">
            <a:off x="4803650" y="3931500"/>
            <a:ext cx="233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2"/>
          <p:cNvCxnSpPr>
            <a:stCxn id="263" idx="2"/>
          </p:cNvCxnSpPr>
          <p:nvPr/>
        </p:nvCxnSpPr>
        <p:spPr>
          <a:xfrm flipH="1">
            <a:off x="5021450" y="3931500"/>
            <a:ext cx="15600" cy="18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>
            <a:stCxn id="263" idx="2"/>
          </p:cNvCxnSpPr>
          <p:nvPr/>
        </p:nvCxnSpPr>
        <p:spPr>
          <a:xfrm>
            <a:off x="5037050" y="3931500"/>
            <a:ext cx="222900" cy="16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2"/>
          <p:cNvSpPr txBox="1"/>
          <p:nvPr/>
        </p:nvSpPr>
        <p:spPr>
          <a:xfrm>
            <a:off x="4730907" y="400949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3253085" y="23203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</a:t>
            </a:r>
            <a:endParaRPr/>
          </a:p>
        </p:txBody>
      </p:sp>
      <p:cxnSp>
        <p:nvCxnSpPr>
          <p:cNvPr id="278" name="Google Shape;278;p32"/>
          <p:cNvCxnSpPr>
            <a:stCxn id="277" idx="2"/>
            <a:endCxn id="262" idx="0"/>
          </p:cNvCxnSpPr>
          <p:nvPr/>
        </p:nvCxnSpPr>
        <p:spPr>
          <a:xfrm>
            <a:off x="3745685" y="2693520"/>
            <a:ext cx="18747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2"/>
          <p:cNvSpPr/>
          <p:nvPr/>
        </p:nvSpPr>
        <p:spPr>
          <a:xfrm>
            <a:off x="961259" y="295007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proj0</a:t>
            </a:r>
            <a:endParaRPr/>
          </a:p>
        </p:txBody>
      </p:sp>
      <p:cxnSp>
        <p:nvCxnSpPr>
          <p:cNvPr id="280" name="Google Shape;280;p32"/>
          <p:cNvCxnSpPr>
            <a:stCxn id="277" idx="2"/>
            <a:endCxn id="279" idx="0"/>
          </p:cNvCxnSpPr>
          <p:nvPr/>
        </p:nvCxnSpPr>
        <p:spPr>
          <a:xfrm flipH="1">
            <a:off x="1453985" y="2693520"/>
            <a:ext cx="2291700" cy="25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2"/>
          <p:cNvCxnSpPr>
            <a:stCxn id="277" idx="2"/>
          </p:cNvCxnSpPr>
          <p:nvPr/>
        </p:nvCxnSpPr>
        <p:spPr>
          <a:xfrm flipH="1">
            <a:off x="3463685" y="2693520"/>
            <a:ext cx="282000" cy="1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2"/>
          <p:cNvCxnSpPr>
            <a:stCxn id="277" idx="2"/>
          </p:cNvCxnSpPr>
          <p:nvPr/>
        </p:nvCxnSpPr>
        <p:spPr>
          <a:xfrm>
            <a:off x="3745685" y="2693520"/>
            <a:ext cx="8400" cy="20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2"/>
          <p:cNvCxnSpPr>
            <a:stCxn id="277" idx="2"/>
          </p:cNvCxnSpPr>
          <p:nvPr/>
        </p:nvCxnSpPr>
        <p:spPr>
          <a:xfrm>
            <a:off x="3745685" y="2693520"/>
            <a:ext cx="225900" cy="21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2"/>
          <p:cNvSpPr/>
          <p:nvPr/>
        </p:nvSpPr>
        <p:spPr>
          <a:xfrm>
            <a:off x="1244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1080509" y="3558295"/>
            <a:ext cx="74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286" name="Google Shape;286;p32"/>
          <p:cNvCxnSpPr>
            <a:stCxn id="279" idx="2"/>
            <a:endCxn id="284" idx="0"/>
          </p:cNvCxnSpPr>
          <p:nvPr/>
        </p:nvCxnSpPr>
        <p:spPr>
          <a:xfrm flipH="1">
            <a:off x="497759" y="3323270"/>
            <a:ext cx="95610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2"/>
          <p:cNvCxnSpPr>
            <a:stCxn id="279" idx="2"/>
            <a:endCxn id="285" idx="0"/>
          </p:cNvCxnSpPr>
          <p:nvPr/>
        </p:nvCxnSpPr>
        <p:spPr>
          <a:xfrm>
            <a:off x="1453859" y="3323270"/>
            <a:ext cx="0" cy="2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2"/>
          <p:cNvCxnSpPr>
            <a:stCxn id="279" idx="2"/>
          </p:cNvCxnSpPr>
          <p:nvPr/>
        </p:nvCxnSpPr>
        <p:spPr>
          <a:xfrm>
            <a:off x="1453859" y="3323270"/>
            <a:ext cx="174300" cy="21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2"/>
          <p:cNvCxnSpPr>
            <a:stCxn id="279" idx="2"/>
          </p:cNvCxnSpPr>
          <p:nvPr/>
        </p:nvCxnSpPr>
        <p:spPr>
          <a:xfrm>
            <a:off x="1453859" y="3323270"/>
            <a:ext cx="371400" cy="12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2"/>
          <p:cNvCxnSpPr>
            <a:stCxn id="284" idx="2"/>
          </p:cNvCxnSpPr>
          <p:nvPr/>
        </p:nvCxnSpPr>
        <p:spPr>
          <a:xfrm flipH="1">
            <a:off x="259259" y="3931495"/>
            <a:ext cx="2385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2"/>
          <p:cNvCxnSpPr>
            <a:stCxn id="284" idx="2"/>
          </p:cNvCxnSpPr>
          <p:nvPr/>
        </p:nvCxnSpPr>
        <p:spPr>
          <a:xfrm flipH="1">
            <a:off x="487259" y="3931495"/>
            <a:ext cx="105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2"/>
          <p:cNvCxnSpPr>
            <a:stCxn id="284" idx="2"/>
          </p:cNvCxnSpPr>
          <p:nvPr/>
        </p:nvCxnSpPr>
        <p:spPr>
          <a:xfrm>
            <a:off x="497759" y="3931495"/>
            <a:ext cx="197100" cy="16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2"/>
          <p:cNvCxnSpPr>
            <a:stCxn id="285" idx="2"/>
          </p:cNvCxnSpPr>
          <p:nvPr/>
        </p:nvCxnSpPr>
        <p:spPr>
          <a:xfrm flipH="1">
            <a:off x="1182059" y="3931495"/>
            <a:ext cx="271800" cy="15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>
            <a:stCxn id="285" idx="2"/>
          </p:cNvCxnSpPr>
          <p:nvPr/>
        </p:nvCxnSpPr>
        <p:spPr>
          <a:xfrm>
            <a:off x="1453859" y="3931495"/>
            <a:ext cx="8400" cy="17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>
            <a:stCxn id="285" idx="2"/>
            <a:endCxn id="296" idx="0"/>
          </p:cNvCxnSpPr>
          <p:nvPr/>
        </p:nvCxnSpPr>
        <p:spPr>
          <a:xfrm>
            <a:off x="1453859" y="3931495"/>
            <a:ext cx="909300" cy="24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2"/>
          <p:cNvSpPr txBox="1"/>
          <p:nvPr/>
        </p:nvSpPr>
        <p:spPr>
          <a:xfrm>
            <a:off x="276654" y="3999120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1265224" y="4023475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1690379" y="306277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3532899" y="2725342"/>
            <a:ext cx="549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756050" y="4174025"/>
            <a:ext cx="1214400" cy="3732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planets.txt</a:t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5280000" y="47814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23433 bytes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6583778" y="4794275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16180 bytes</a:t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7230750" y="3865551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1251 bytes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1702649" y="4503473"/>
            <a:ext cx="1282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851 bytes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Power of Depth First Search</a:t>
            </a:r>
            <a:endParaRPr/>
          </a:p>
        </p:txBody>
      </p:sp>
      <p:sp>
        <p:nvSpPr>
          <p:cNvPr id="1996" name="Google Shape;1996;p10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 is a very powerful technique that can be used for many types of graph problems.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discuss an algorithm that computes a path to every vertex.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call this algorithm DepthFirstPaths.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Find a path from s to every other reachable vertex, visiting each vertex at most once.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0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105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 by calling dfs(0).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/>
              <a:t>DepthFirstPaths</a:t>
            </a:r>
            <a:endParaRPr/>
          </a:p>
        </p:txBody>
      </p:sp>
      <p:sp>
        <p:nvSpPr>
          <p:cNvPr id="2004" name="Google Shape;2004;p10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5" name="Google Shape;2005;p10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6" name="Google Shape;2006;p10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7" name="Google Shape;2007;p10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8" name="Google Shape;2008;p10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9" name="Google Shape;2009;p10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0" name="Google Shape;2010;p10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1" name="Google Shape;2011;p10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2" name="Google Shape;2012;p105"/>
          <p:cNvCxnSpPr>
            <a:stCxn id="2004" idx="2"/>
            <a:endCxn id="200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105"/>
          <p:cNvCxnSpPr>
            <a:stCxn id="2004" idx="3"/>
            <a:endCxn id="200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105"/>
          <p:cNvCxnSpPr>
            <a:stCxn id="2006" idx="2"/>
            <a:endCxn id="200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105"/>
          <p:cNvCxnSpPr>
            <a:stCxn id="2009" idx="2"/>
            <a:endCxn id="201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105"/>
          <p:cNvCxnSpPr>
            <a:stCxn id="2009" idx="2"/>
            <a:endCxn id="200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105"/>
          <p:cNvCxnSpPr>
            <a:stCxn id="2007" idx="2"/>
            <a:endCxn id="200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105"/>
          <p:cNvCxnSpPr>
            <a:stCxn id="2005" idx="3"/>
            <a:endCxn id="200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105"/>
          <p:cNvCxnSpPr>
            <a:stCxn id="2008" idx="2"/>
            <a:endCxn id="201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10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1" name="Google Shape;2021;p105"/>
          <p:cNvCxnSpPr>
            <a:stCxn id="2020" idx="3"/>
            <a:endCxn id="200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2" name="Google Shape;2022;p105"/>
          <p:cNvSpPr txBox="1"/>
          <p:nvPr/>
        </p:nvSpPr>
        <p:spPr>
          <a:xfrm>
            <a:off x="5379325" y="3394186"/>
            <a:ext cx="317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3" name="Google Shape;2023;p105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4" name="Google Shape;2024;p105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5" name="Google Shape;2025;p105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6" name="Google Shape;2026;p105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10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032" name="Google Shape;2032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033" name="Google Shape;2033;p10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4" name="Google Shape;2034;p10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5" name="Google Shape;2035;p10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6" name="Google Shape;2036;p10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10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8" name="Google Shape;2038;p10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9" name="Google Shape;2039;p10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0" name="Google Shape;2040;p10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1" name="Google Shape;2041;p106"/>
          <p:cNvCxnSpPr>
            <a:stCxn id="2033" idx="2"/>
            <a:endCxn id="203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2" name="Google Shape;2042;p106"/>
          <p:cNvCxnSpPr>
            <a:stCxn id="2033" idx="3"/>
            <a:endCxn id="203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106"/>
          <p:cNvCxnSpPr>
            <a:stCxn id="2035" idx="2"/>
            <a:endCxn id="203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4" name="Google Shape;2044;p106"/>
          <p:cNvCxnSpPr>
            <a:stCxn id="2038" idx="2"/>
            <a:endCxn id="203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5" name="Google Shape;2045;p106"/>
          <p:cNvCxnSpPr>
            <a:stCxn id="2038" idx="2"/>
            <a:endCxn id="203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6" name="Google Shape;2046;p106"/>
          <p:cNvCxnSpPr>
            <a:stCxn id="2036" idx="2"/>
            <a:endCxn id="203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7" name="Google Shape;2047;p106"/>
          <p:cNvCxnSpPr>
            <a:stCxn id="2034" idx="3"/>
            <a:endCxn id="203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8" name="Google Shape;2048;p106"/>
          <p:cNvCxnSpPr>
            <a:stCxn id="2037" idx="2"/>
            <a:endCxn id="204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9" name="Google Shape;2049;p10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0" name="Google Shape;2050;p106"/>
          <p:cNvCxnSpPr>
            <a:stCxn id="2049" idx="3"/>
            <a:endCxn id="203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1" name="Google Shape;2051;p106"/>
          <p:cNvSpPr txBox="1"/>
          <p:nvPr/>
        </p:nvSpPr>
        <p:spPr>
          <a:xfrm>
            <a:off x="5379325" y="3394188"/>
            <a:ext cx="32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106"/>
          <p:cNvSpPr txBox="1"/>
          <p:nvPr/>
        </p:nvSpPr>
        <p:spPr>
          <a:xfrm>
            <a:off x="2680050" y="2656925"/>
            <a:ext cx="2699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edgeTo[1] = 0.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dfs(1).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3" name="Google Shape;2053;p106"/>
          <p:cNvSpPr txBox="1"/>
          <p:nvPr/>
        </p:nvSpPr>
        <p:spPr>
          <a:xfrm>
            <a:off x="53301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4" name="Google Shape;2054;p106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F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5" name="Google Shape;2055;p106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6" name="Google Shape;2056;p106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7" name="Google Shape;2057;p106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dfs(0):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8" name="Google Shape;2058;p106"/>
          <p:cNvSpPr/>
          <p:nvPr/>
        </p:nvSpPr>
        <p:spPr>
          <a:xfrm>
            <a:off x="1084280" y="27813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06"/>
          <p:cNvSpPr/>
          <p:nvPr/>
        </p:nvSpPr>
        <p:spPr>
          <a:xfrm>
            <a:off x="1959551" y="29893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106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0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066" name="Google Shape;2066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067" name="Google Shape;2067;p10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8" name="Google Shape;2068;p10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9" name="Google Shape;2069;p10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0" name="Google Shape;2070;p10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10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10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3" name="Google Shape;2073;p10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4" name="Google Shape;2074;p10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5" name="Google Shape;2075;p107"/>
          <p:cNvCxnSpPr>
            <a:stCxn id="2067" idx="2"/>
            <a:endCxn id="206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6" name="Google Shape;2076;p107"/>
          <p:cNvCxnSpPr>
            <a:stCxn id="2067" idx="3"/>
            <a:endCxn id="207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107"/>
          <p:cNvCxnSpPr>
            <a:stCxn id="2069" idx="2"/>
            <a:endCxn id="207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107"/>
          <p:cNvCxnSpPr>
            <a:stCxn id="2072" idx="2"/>
            <a:endCxn id="2073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107"/>
          <p:cNvCxnSpPr>
            <a:stCxn id="2072" idx="2"/>
            <a:endCxn id="2071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107"/>
          <p:cNvCxnSpPr>
            <a:stCxn id="2070" idx="2"/>
            <a:endCxn id="207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107"/>
          <p:cNvCxnSpPr>
            <a:stCxn id="2068" idx="3"/>
            <a:endCxn id="2071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107"/>
          <p:cNvCxnSpPr>
            <a:stCxn id="2071" idx="2"/>
            <a:endCxn id="2074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3" name="Google Shape;2083;p10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4" name="Google Shape;2084;p107"/>
          <p:cNvCxnSpPr>
            <a:stCxn id="2083" idx="3"/>
            <a:endCxn id="2067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5" name="Google Shape;2085;p107"/>
          <p:cNvSpPr txBox="1"/>
          <p:nvPr/>
        </p:nvSpPr>
        <p:spPr>
          <a:xfrm>
            <a:off x="5379325" y="3394193"/>
            <a:ext cx="35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6" name="Google Shape;2086;p107"/>
          <p:cNvSpPr txBox="1"/>
          <p:nvPr/>
        </p:nvSpPr>
        <p:spPr>
          <a:xfrm>
            <a:off x="2680050" y="2656925"/>
            <a:ext cx="2536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mark(1).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isMarked(0)?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isMarked(2)?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edgeTo[2] = 1.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(2).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107"/>
          <p:cNvSpPr txBox="1"/>
          <p:nvPr/>
        </p:nvSpPr>
        <p:spPr>
          <a:xfrm>
            <a:off x="6168343" y="2982950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8" name="Google Shape;2088;p107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F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9" name="Google Shape;2089;p107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0" name="Google Shape;2090;p107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1" name="Google Shape;2091;p107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dfs(1):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2" name="Google Shape;2092;p107"/>
          <p:cNvSpPr/>
          <p:nvPr/>
        </p:nvSpPr>
        <p:spPr>
          <a:xfrm>
            <a:off x="1084280" y="29893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107"/>
          <p:cNvSpPr/>
          <p:nvPr/>
        </p:nvSpPr>
        <p:spPr>
          <a:xfrm>
            <a:off x="1959551" y="31993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107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0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100" name="Google Shape;2100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101" name="Google Shape;2101;p10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2" name="Google Shape;2102;p10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3" name="Google Shape;2103;p10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4" name="Google Shape;2104;p10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5" name="Google Shape;2105;p10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6" name="Google Shape;2106;p10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7" name="Google Shape;2107;p10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8" name="Google Shape;2108;p10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9" name="Google Shape;2109;p108"/>
          <p:cNvCxnSpPr>
            <a:stCxn id="2101" idx="2"/>
            <a:endCxn id="210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108"/>
          <p:cNvCxnSpPr>
            <a:stCxn id="2101" idx="3"/>
            <a:endCxn id="210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108"/>
          <p:cNvCxnSpPr>
            <a:stCxn id="2103" idx="2"/>
            <a:endCxn id="210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108"/>
          <p:cNvCxnSpPr>
            <a:stCxn id="2106" idx="2"/>
            <a:endCxn id="210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3" name="Google Shape;2113;p108"/>
          <p:cNvCxnSpPr>
            <a:stCxn id="2106" idx="2"/>
            <a:endCxn id="210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108"/>
          <p:cNvCxnSpPr>
            <a:stCxn id="2104" idx="2"/>
            <a:endCxn id="210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108"/>
          <p:cNvCxnSpPr>
            <a:stCxn id="2102" idx="3"/>
            <a:endCxn id="210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108"/>
          <p:cNvCxnSpPr>
            <a:stCxn id="2105" idx="2"/>
            <a:endCxn id="210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7" name="Google Shape;2117;p10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8" name="Google Shape;2118;p108"/>
          <p:cNvCxnSpPr>
            <a:stCxn id="2117" idx="3"/>
            <a:endCxn id="210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9" name="Google Shape;2119;p108"/>
          <p:cNvSpPr txBox="1"/>
          <p:nvPr/>
        </p:nvSpPr>
        <p:spPr>
          <a:xfrm>
            <a:off x="5379325" y="339419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0" name="Google Shape;2120;p108"/>
          <p:cNvSpPr txBox="1"/>
          <p:nvPr/>
        </p:nvSpPr>
        <p:spPr>
          <a:xfrm>
            <a:off x="2680050" y="2656925"/>
            <a:ext cx="2600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mark(2).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edgeTo[5] = 2.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(5).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1" name="Google Shape;2121;p108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2" name="Google Shape;2122;p108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F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3" name="Google Shape;2123;p108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4" name="Google Shape;2124;p108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5" name="Google Shape;2125;p108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dfs(2):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108"/>
          <p:cNvSpPr/>
          <p:nvPr/>
        </p:nvSpPr>
        <p:spPr>
          <a:xfrm>
            <a:off x="1084280" y="31993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7" name="Google Shape;2127;p108"/>
          <p:cNvSpPr/>
          <p:nvPr/>
        </p:nvSpPr>
        <p:spPr>
          <a:xfrm>
            <a:off x="1959551" y="38275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8" name="Google Shape;2128;p108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0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134" name="Google Shape;2134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135" name="Google Shape;2135;p10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6" name="Google Shape;2136;p10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7" name="Google Shape;2137;p10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8" name="Google Shape;2138;p10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9" name="Google Shape;2139;p10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0" name="Google Shape;2140;p10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1" name="Google Shape;2141;p10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2" name="Google Shape;2142;p10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3" name="Google Shape;2143;p109"/>
          <p:cNvCxnSpPr>
            <a:stCxn id="2135" idx="2"/>
            <a:endCxn id="213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109"/>
          <p:cNvCxnSpPr>
            <a:stCxn id="2135" idx="3"/>
            <a:endCxn id="213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109"/>
          <p:cNvCxnSpPr>
            <a:stCxn id="2137" idx="2"/>
            <a:endCxn id="213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109"/>
          <p:cNvCxnSpPr>
            <a:stCxn id="2140" idx="2"/>
            <a:endCxn id="214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109"/>
          <p:cNvCxnSpPr>
            <a:stCxn id="2140" idx="2"/>
            <a:endCxn id="213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109"/>
          <p:cNvCxnSpPr>
            <a:stCxn id="2138" idx="2"/>
            <a:endCxn id="213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109"/>
          <p:cNvCxnSpPr>
            <a:stCxn id="2136" idx="3"/>
            <a:endCxn id="213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109"/>
          <p:cNvCxnSpPr>
            <a:stCxn id="2139" idx="2"/>
            <a:endCxn id="214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1" name="Google Shape;2151;p10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2" name="Google Shape;2152;p109"/>
          <p:cNvCxnSpPr>
            <a:stCxn id="2151" idx="3"/>
            <a:endCxn id="213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3" name="Google Shape;2153;p109"/>
          <p:cNvSpPr txBox="1"/>
          <p:nvPr/>
        </p:nvSpPr>
        <p:spPr>
          <a:xfrm>
            <a:off x="5379325" y="3394190"/>
            <a:ext cx="393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4" name="Google Shape;2154;p109"/>
          <p:cNvSpPr txBox="1"/>
          <p:nvPr/>
        </p:nvSpPr>
        <p:spPr>
          <a:xfrm>
            <a:off x="2680050" y="2656925"/>
            <a:ext cx="2545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isMarked(4)?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edgeTo[4] = 5.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(4).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109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6" name="Google Shape;2156;p109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7" name="Google Shape;2157;p109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8" name="Google Shape;2158;p109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9" name="Google Shape;2159;p109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dfs(5):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0" name="Google Shape;2160;p109"/>
          <p:cNvSpPr/>
          <p:nvPr/>
        </p:nvSpPr>
        <p:spPr>
          <a:xfrm>
            <a:off x="1959551" y="36195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109"/>
          <p:cNvSpPr/>
          <p:nvPr/>
        </p:nvSpPr>
        <p:spPr>
          <a:xfrm>
            <a:off x="1084280" y="382751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109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1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168" name="Google Shape;2168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169" name="Google Shape;2169;p11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0" name="Google Shape;2170;p11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1" name="Google Shape;2171;p11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2" name="Google Shape;2172;p11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3" name="Google Shape;2173;p11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11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11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6" name="Google Shape;2176;p11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7" name="Google Shape;2177;p110"/>
          <p:cNvCxnSpPr>
            <a:stCxn id="2169" idx="2"/>
            <a:endCxn id="217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8" name="Google Shape;2178;p110"/>
          <p:cNvCxnSpPr>
            <a:stCxn id="2169" idx="3"/>
            <a:endCxn id="217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9" name="Google Shape;2179;p110"/>
          <p:cNvCxnSpPr>
            <a:stCxn id="2171" idx="2"/>
            <a:endCxn id="217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0" name="Google Shape;2180;p110"/>
          <p:cNvCxnSpPr>
            <a:stCxn id="2174" idx="2"/>
            <a:endCxn id="217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1" name="Google Shape;2181;p110"/>
          <p:cNvCxnSpPr>
            <a:stCxn id="2174" idx="2"/>
            <a:endCxn id="217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110"/>
          <p:cNvCxnSpPr>
            <a:stCxn id="2172" idx="2"/>
            <a:endCxn id="217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110"/>
          <p:cNvCxnSpPr>
            <a:stCxn id="2170" idx="3"/>
            <a:endCxn id="217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110"/>
          <p:cNvCxnSpPr>
            <a:stCxn id="2173" idx="2"/>
            <a:endCxn id="217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5" name="Google Shape;2185;p11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6" name="Google Shape;2186;p110"/>
          <p:cNvCxnSpPr>
            <a:stCxn id="2185" idx="3"/>
            <a:endCxn id="216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7" name="Google Shape;2187;p110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8" name="Google Shape;2188;p110"/>
          <p:cNvSpPr txBox="1"/>
          <p:nvPr/>
        </p:nvSpPr>
        <p:spPr>
          <a:xfrm>
            <a:off x="2680050" y="2656925"/>
            <a:ext cx="2513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mark(4).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isMarked(3)?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edgeTo[3] = 4.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(3).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9" name="Google Shape;2189;p110"/>
          <p:cNvSpPr txBox="1"/>
          <p:nvPr/>
        </p:nvSpPr>
        <p:spPr>
          <a:xfrm>
            <a:off x="7197445" y="29800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0" name="Google Shape;2190;p110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F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1" name="Google Shape;2191;p110"/>
          <p:cNvSpPr txBox="1"/>
          <p:nvPr/>
        </p:nvSpPr>
        <p:spPr>
          <a:xfrm>
            <a:off x="5615300" y="4710300"/>
            <a:ext cx="2716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2" name="Google Shape;2192;p110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3" name="Google Shape;2193;p110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dfs(4):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110"/>
          <p:cNvSpPr/>
          <p:nvPr/>
        </p:nvSpPr>
        <p:spPr>
          <a:xfrm>
            <a:off x="1959551" y="34073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110"/>
          <p:cNvSpPr/>
          <p:nvPr/>
        </p:nvSpPr>
        <p:spPr>
          <a:xfrm>
            <a:off x="1084280" y="3619507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110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dfs(4)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1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202" name="Google Shape;2202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203" name="Google Shape;2203;p11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4" name="Google Shape;2204;p11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5" name="Google Shape;2205;p11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6" name="Google Shape;2206;p11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7" name="Google Shape;2207;p11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11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9" name="Google Shape;2209;p11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11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1" name="Google Shape;2211;p111"/>
          <p:cNvCxnSpPr>
            <a:stCxn id="2203" idx="2"/>
            <a:endCxn id="220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2" name="Google Shape;2212;p111"/>
          <p:cNvCxnSpPr>
            <a:stCxn id="2203" idx="3"/>
            <a:endCxn id="220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3" name="Google Shape;2213;p111"/>
          <p:cNvCxnSpPr>
            <a:stCxn id="2205" idx="2"/>
            <a:endCxn id="220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4" name="Google Shape;2214;p111"/>
          <p:cNvCxnSpPr>
            <a:stCxn id="2208" idx="2"/>
            <a:endCxn id="220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111"/>
          <p:cNvCxnSpPr>
            <a:stCxn id="2208" idx="2"/>
            <a:endCxn id="220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111"/>
          <p:cNvCxnSpPr>
            <a:stCxn id="2206" idx="2"/>
            <a:endCxn id="220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111"/>
          <p:cNvCxnSpPr>
            <a:stCxn id="2204" idx="3"/>
            <a:endCxn id="220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111"/>
          <p:cNvCxnSpPr>
            <a:stCxn id="2207" idx="2"/>
            <a:endCxn id="221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9" name="Google Shape;2219;p11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0" name="Google Shape;2220;p111"/>
          <p:cNvCxnSpPr>
            <a:stCxn id="2219" idx="3"/>
            <a:endCxn id="220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1" name="Google Shape;2221;p111"/>
          <p:cNvSpPr txBox="1"/>
          <p:nvPr/>
        </p:nvSpPr>
        <p:spPr>
          <a:xfrm>
            <a:off x="5379325" y="3394195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2" name="Google Shape;2222;p111"/>
          <p:cNvSpPr txBox="1"/>
          <p:nvPr/>
        </p:nvSpPr>
        <p:spPr>
          <a:xfrm>
            <a:off x="2680050" y="2656925"/>
            <a:ext cx="24633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mark(3).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isMarked(4)?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3" name="Google Shape;2223;p111"/>
          <p:cNvSpPr txBox="1"/>
          <p:nvPr/>
        </p:nvSpPr>
        <p:spPr>
          <a:xfrm>
            <a:off x="7197445" y="23808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4" name="Google Shape;2224;p111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5" name="Google Shape;2225;p111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6" name="Google Shape;2226;p111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7" name="Google Shape;2227;p111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dfs(3):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8" name="Google Shape;2228;p111"/>
          <p:cNvSpPr/>
          <p:nvPr/>
        </p:nvSpPr>
        <p:spPr>
          <a:xfrm>
            <a:off x="1084280" y="34073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111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dfs(4) → dfs(3)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1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235" name="Google Shape;2235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236" name="Google Shape;2236;p11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7" name="Google Shape;2237;p11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8" name="Google Shape;2238;p11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9" name="Google Shape;2239;p11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0" name="Google Shape;2240;p11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1" name="Google Shape;2241;p11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2" name="Google Shape;2242;p11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3" name="Google Shape;2243;p11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4" name="Google Shape;2244;p112"/>
          <p:cNvCxnSpPr>
            <a:stCxn id="2236" idx="2"/>
            <a:endCxn id="223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5" name="Google Shape;2245;p112"/>
          <p:cNvCxnSpPr>
            <a:stCxn id="2236" idx="3"/>
            <a:endCxn id="223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6" name="Google Shape;2246;p112"/>
          <p:cNvCxnSpPr>
            <a:stCxn id="2238" idx="2"/>
            <a:endCxn id="223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7" name="Google Shape;2247;p112"/>
          <p:cNvCxnSpPr>
            <a:stCxn id="2241" idx="2"/>
            <a:endCxn id="224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8" name="Google Shape;2248;p112"/>
          <p:cNvCxnSpPr>
            <a:stCxn id="2241" idx="2"/>
            <a:endCxn id="224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112"/>
          <p:cNvCxnSpPr>
            <a:stCxn id="2239" idx="2"/>
            <a:endCxn id="224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0" name="Google Shape;2250;p112"/>
          <p:cNvCxnSpPr>
            <a:stCxn id="2237" idx="3"/>
            <a:endCxn id="224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112"/>
          <p:cNvCxnSpPr>
            <a:stCxn id="2240" idx="2"/>
            <a:endCxn id="224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2" name="Google Shape;2252;p11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3" name="Google Shape;2253;p112"/>
          <p:cNvCxnSpPr>
            <a:stCxn id="2252" idx="3"/>
            <a:endCxn id="223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4" name="Google Shape;2254;p112"/>
          <p:cNvSpPr txBox="1"/>
          <p:nvPr/>
        </p:nvSpPr>
        <p:spPr>
          <a:xfrm>
            <a:off x="5379325" y="3394193"/>
            <a:ext cx="3246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5" name="Google Shape;2255;p112"/>
          <p:cNvSpPr txBox="1"/>
          <p:nvPr/>
        </p:nvSpPr>
        <p:spPr>
          <a:xfrm>
            <a:off x="2680050" y="2656925"/>
            <a:ext cx="24681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isMarked(3)?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edgeTo[3] = 4. dfs(3).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6" name="Google Shape;2256;p112"/>
          <p:cNvSpPr txBox="1"/>
          <p:nvPr/>
        </p:nvSpPr>
        <p:spPr>
          <a:xfrm>
            <a:off x="7187076" y="299045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7" name="Google Shape;2257;p112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8" name="Google Shape;2258;p112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9" name="Google Shape;2259;p112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0" name="Google Shape;2260;p112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dfs(4):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1" name="Google Shape;2261;p112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dfs(4)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267" name="Google Shape;2267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268" name="Google Shape;2268;p11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9" name="Google Shape;2269;p11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p11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1" name="Google Shape;2271;p11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2" name="Google Shape;2272;p11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3" name="Google Shape;2273;p11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4" name="Google Shape;2274;p11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5" name="Google Shape;2275;p11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6" name="Google Shape;2276;p113"/>
          <p:cNvCxnSpPr>
            <a:stCxn id="2268" idx="2"/>
            <a:endCxn id="226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113"/>
          <p:cNvCxnSpPr>
            <a:stCxn id="2268" idx="3"/>
            <a:endCxn id="227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113"/>
          <p:cNvCxnSpPr>
            <a:stCxn id="2270" idx="2"/>
            <a:endCxn id="227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9" name="Google Shape;2279;p113"/>
          <p:cNvCxnSpPr>
            <a:stCxn id="2273" idx="2"/>
            <a:endCxn id="227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0" name="Google Shape;2280;p113"/>
          <p:cNvCxnSpPr>
            <a:stCxn id="2273" idx="2"/>
            <a:endCxn id="227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113"/>
          <p:cNvCxnSpPr>
            <a:stCxn id="2271" idx="2"/>
            <a:endCxn id="227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113"/>
          <p:cNvCxnSpPr>
            <a:stCxn id="2269" idx="3"/>
            <a:endCxn id="227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113"/>
          <p:cNvCxnSpPr>
            <a:stCxn id="2272" idx="2"/>
            <a:endCxn id="227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4" name="Google Shape;2284;p11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5" name="Google Shape;2285;p113"/>
          <p:cNvCxnSpPr>
            <a:stCxn id="2284" idx="3"/>
            <a:endCxn id="226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6" name="Google Shape;2286;p113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7" name="Google Shape;2287;p113"/>
          <p:cNvSpPr txBox="1"/>
          <p:nvPr/>
        </p:nvSpPr>
        <p:spPr>
          <a:xfrm>
            <a:off x="2680050" y="2656925"/>
            <a:ext cx="25590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edgeTo[3] = 4. dfs(4).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isMarked(6)? No.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edgeTo[6] = 5.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dfs(6).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8" name="Google Shape;2288;p113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9" name="Google Shape;2289;p113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0" name="Google Shape;2290;p113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1" name="Google Shape;2291;p113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2" name="Google Shape;2292;p113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dfs(5):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113"/>
          <p:cNvSpPr/>
          <p:nvPr/>
        </p:nvSpPr>
        <p:spPr>
          <a:xfrm>
            <a:off x="1959551" y="40375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4" name="Google Shape;2294;p113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310" name="Google Shape;310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Order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top-to-bottom, left-to-right (like reading in English): DBFACEG</a:t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2608650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3941334" y="44919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3274992" y="380615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362450" y="31799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4723992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5390333" y="38657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6056675" y="4475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33"/>
          <p:cNvCxnSpPr>
            <a:stCxn id="311" idx="7"/>
            <a:endCxn id="313" idx="3"/>
          </p:cNvCxnSpPr>
          <p:nvPr/>
        </p:nvCxnSpPr>
        <p:spPr>
          <a:xfrm flipH="1" rot="10800000">
            <a:off x="3031415" y="422878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9" name="Google Shape;319;p33"/>
          <p:cNvCxnSpPr>
            <a:stCxn id="313" idx="5"/>
            <a:endCxn id="312" idx="1"/>
          </p:cNvCxnSpPr>
          <p:nvPr/>
        </p:nvCxnSpPr>
        <p:spPr>
          <a:xfrm>
            <a:off x="3697757" y="4228915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3"/>
          <p:cNvCxnSpPr>
            <a:stCxn id="315" idx="7"/>
            <a:endCxn id="316" idx="3"/>
          </p:cNvCxnSpPr>
          <p:nvPr/>
        </p:nvCxnSpPr>
        <p:spPr>
          <a:xfrm flipH="1" rot="10800000">
            <a:off x="5146757" y="428836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1" name="Google Shape;321;p33"/>
          <p:cNvCxnSpPr>
            <a:stCxn id="316" idx="5"/>
            <a:endCxn id="317" idx="1"/>
          </p:cNvCxnSpPr>
          <p:nvPr/>
        </p:nvCxnSpPr>
        <p:spPr>
          <a:xfrm>
            <a:off x="5813098" y="4288490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3"/>
          <p:cNvCxnSpPr>
            <a:stCxn id="314" idx="3"/>
            <a:endCxn id="313" idx="7"/>
          </p:cNvCxnSpPr>
          <p:nvPr/>
        </p:nvCxnSpPr>
        <p:spPr>
          <a:xfrm flipH="1">
            <a:off x="3697885" y="3602690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3"/>
          <p:cNvCxnSpPr>
            <a:stCxn id="314" idx="5"/>
            <a:endCxn id="316" idx="1"/>
          </p:cNvCxnSpPr>
          <p:nvPr/>
        </p:nvCxnSpPr>
        <p:spPr>
          <a:xfrm>
            <a:off x="4785215" y="3602690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11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300" name="Google Shape;2300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301" name="Google Shape;2301;p11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2" name="Google Shape;2302;p11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3" name="Google Shape;2303;p11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4" name="Google Shape;2304;p11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5" name="Google Shape;2305;p11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6" name="Google Shape;2306;p11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7" name="Google Shape;2307;p11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8" name="Google Shape;2308;p11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9" name="Google Shape;2309;p114"/>
          <p:cNvCxnSpPr>
            <a:stCxn id="2301" idx="2"/>
            <a:endCxn id="230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0" name="Google Shape;2310;p114"/>
          <p:cNvCxnSpPr>
            <a:stCxn id="2301" idx="3"/>
            <a:endCxn id="230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1" name="Google Shape;2311;p114"/>
          <p:cNvCxnSpPr>
            <a:stCxn id="2303" idx="2"/>
            <a:endCxn id="230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2" name="Google Shape;2312;p114"/>
          <p:cNvCxnSpPr>
            <a:stCxn id="2306" idx="2"/>
            <a:endCxn id="230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3" name="Google Shape;2313;p114"/>
          <p:cNvCxnSpPr>
            <a:stCxn id="2306" idx="2"/>
            <a:endCxn id="230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4" name="Google Shape;2314;p114"/>
          <p:cNvCxnSpPr>
            <a:stCxn id="2304" idx="2"/>
            <a:endCxn id="230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5" name="Google Shape;2315;p114"/>
          <p:cNvCxnSpPr>
            <a:stCxn id="2302" idx="3"/>
            <a:endCxn id="230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114"/>
          <p:cNvCxnSpPr>
            <a:stCxn id="2305" idx="2"/>
            <a:endCxn id="230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7" name="Google Shape;2317;p11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8" name="Google Shape;2318;p114"/>
          <p:cNvCxnSpPr>
            <a:stCxn id="2317" idx="3"/>
            <a:endCxn id="230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9" name="Google Shape;2319;p114"/>
          <p:cNvSpPr txBox="1"/>
          <p:nvPr/>
        </p:nvSpPr>
        <p:spPr>
          <a:xfrm>
            <a:off x="5379325" y="3394195"/>
            <a:ext cx="370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0" name="Google Shape;2320;p114"/>
          <p:cNvSpPr txBox="1"/>
          <p:nvPr/>
        </p:nvSpPr>
        <p:spPr>
          <a:xfrm>
            <a:off x="2680050" y="2656925"/>
            <a:ext cx="24726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mark(6).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isMarked(7)? No.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edgeTo[7] = 6.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dfs(7).</a:t>
            </a:r>
            <a:r>
              <a:rPr b="1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1" name="Google Shape;2321;p114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2" name="Google Shape;2322;p114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F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3" name="Google Shape;2323;p114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4" name="Google Shape;2324;p114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5" name="Google Shape;2325;p114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dfs(6):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6" name="Google Shape;2326;p114"/>
          <p:cNvSpPr/>
          <p:nvPr/>
        </p:nvSpPr>
        <p:spPr>
          <a:xfrm>
            <a:off x="1084280" y="403757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114"/>
          <p:cNvSpPr/>
          <p:nvPr/>
        </p:nvSpPr>
        <p:spPr>
          <a:xfrm>
            <a:off x="1959551" y="42455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114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dfs(6)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1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334" name="Google Shape;2334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335" name="Google Shape;2335;p11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6" name="Google Shape;2336;p11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7" name="Google Shape;2337;p11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8" name="Google Shape;2338;p11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9" name="Google Shape;2339;p11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0" name="Google Shape;2340;p11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1" name="Google Shape;2341;p11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2" name="Google Shape;2342;p11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3" name="Google Shape;2343;p115"/>
          <p:cNvCxnSpPr>
            <a:stCxn id="2335" idx="2"/>
            <a:endCxn id="2336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4" name="Google Shape;2344;p115"/>
          <p:cNvCxnSpPr>
            <a:stCxn id="2335" idx="3"/>
            <a:endCxn id="2338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5" name="Google Shape;2345;p115"/>
          <p:cNvCxnSpPr>
            <a:stCxn id="2337" idx="2"/>
            <a:endCxn id="2338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115"/>
          <p:cNvCxnSpPr>
            <a:stCxn id="2340" idx="2"/>
            <a:endCxn id="2341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115"/>
          <p:cNvCxnSpPr>
            <a:stCxn id="2340" idx="2"/>
            <a:endCxn id="2339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115"/>
          <p:cNvCxnSpPr>
            <a:stCxn id="2338" idx="2"/>
            <a:endCxn id="2339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115"/>
          <p:cNvCxnSpPr>
            <a:stCxn id="2336" idx="3"/>
            <a:endCxn id="2339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115"/>
          <p:cNvCxnSpPr>
            <a:stCxn id="2339" idx="2"/>
            <a:endCxn id="2342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1" name="Google Shape;2351;p11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2" name="Google Shape;2352;p115"/>
          <p:cNvCxnSpPr>
            <a:stCxn id="2351" idx="3"/>
            <a:endCxn id="2335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3" name="Google Shape;2353;p115"/>
          <p:cNvSpPr txBox="1"/>
          <p:nvPr/>
        </p:nvSpPr>
        <p:spPr>
          <a:xfrm>
            <a:off x="5379325" y="3394194"/>
            <a:ext cx="374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4" name="Google Shape;2354;p115"/>
          <p:cNvSpPr txBox="1"/>
          <p:nvPr/>
        </p:nvSpPr>
        <p:spPr>
          <a:xfrm>
            <a:off x="2680050" y="2656925"/>
            <a:ext cx="25959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mark(7).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isMarked(6)?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5" name="Google Shape;2355;p115"/>
          <p:cNvSpPr txBox="1"/>
          <p:nvPr/>
        </p:nvSpPr>
        <p:spPr>
          <a:xfrm>
            <a:off x="8233136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6" name="Google Shape;2356;p115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7" name="Google Shape;2357;p115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8" name="Google Shape;2358;p115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9" name="Google Shape;2359;p115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dfs(7):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0" name="Google Shape;2360;p115"/>
          <p:cNvSpPr/>
          <p:nvPr/>
        </p:nvSpPr>
        <p:spPr>
          <a:xfrm>
            <a:off x="1084280" y="4245583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115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dfs(6) → dfs(7)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11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367" name="Google Shape;2367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368" name="Google Shape;2368;p11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9" name="Google Shape;2369;p11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0" name="Google Shape;2370;p11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1" name="Google Shape;2371;p11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2" name="Google Shape;2372;p11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3" name="Google Shape;2373;p11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4" name="Google Shape;2374;p11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5" name="Google Shape;2375;p11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6" name="Google Shape;2376;p116"/>
          <p:cNvCxnSpPr>
            <a:stCxn id="2368" idx="2"/>
            <a:endCxn id="236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7" name="Google Shape;2377;p116"/>
          <p:cNvCxnSpPr>
            <a:stCxn id="2368" idx="3"/>
            <a:endCxn id="237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8" name="Google Shape;2378;p116"/>
          <p:cNvCxnSpPr>
            <a:stCxn id="2370" idx="2"/>
            <a:endCxn id="237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9" name="Google Shape;2379;p116"/>
          <p:cNvCxnSpPr>
            <a:stCxn id="2373" idx="2"/>
            <a:endCxn id="237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0" name="Google Shape;2380;p116"/>
          <p:cNvCxnSpPr>
            <a:stCxn id="2373" idx="2"/>
            <a:endCxn id="237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1" name="Google Shape;2381;p116"/>
          <p:cNvCxnSpPr>
            <a:stCxn id="2371" idx="2"/>
            <a:endCxn id="237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2" name="Google Shape;2382;p116"/>
          <p:cNvCxnSpPr>
            <a:stCxn id="2369" idx="3"/>
            <a:endCxn id="237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3" name="Google Shape;2383;p116"/>
          <p:cNvCxnSpPr>
            <a:stCxn id="2372" idx="2"/>
            <a:endCxn id="237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4" name="Google Shape;2384;p11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5" name="Google Shape;2385;p116"/>
          <p:cNvCxnSpPr>
            <a:stCxn id="2384" idx="3"/>
            <a:endCxn id="236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6" name="Google Shape;2386;p116"/>
          <p:cNvSpPr txBox="1"/>
          <p:nvPr/>
        </p:nvSpPr>
        <p:spPr>
          <a:xfrm>
            <a:off x="5379325" y="3394193"/>
            <a:ext cx="317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7" name="Google Shape;2387;p116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mark(6).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isMarked(7)?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edgeTo[7] = 6. dfs(7).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8" name="Google Shape;2388;p116"/>
          <p:cNvSpPr txBox="1"/>
          <p:nvPr/>
        </p:nvSpPr>
        <p:spPr>
          <a:xfrm>
            <a:off x="7883245" y="29038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9" name="Google Shape;2389;p116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0" name="Google Shape;2390;p116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1" name="Google Shape;2391;p116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2" name="Google Shape;2392;p116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dfs(6):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3" name="Google Shape;2393;p116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dfs(6)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1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399" name="Google Shape;2399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400" name="Google Shape;2400;p11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1" name="Google Shape;2401;p11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2" name="Google Shape;2402;p11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3" name="Google Shape;2403;p11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4" name="Google Shape;2404;p11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11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11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11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8" name="Google Shape;2408;p117"/>
          <p:cNvCxnSpPr>
            <a:stCxn id="2400" idx="2"/>
            <a:endCxn id="240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9" name="Google Shape;2409;p117"/>
          <p:cNvCxnSpPr>
            <a:stCxn id="2400" idx="3"/>
            <a:endCxn id="240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0" name="Google Shape;2410;p117"/>
          <p:cNvCxnSpPr>
            <a:stCxn id="2402" idx="2"/>
            <a:endCxn id="240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1" name="Google Shape;2411;p117"/>
          <p:cNvCxnSpPr>
            <a:stCxn id="2405" idx="2"/>
            <a:endCxn id="240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2" name="Google Shape;2412;p117"/>
          <p:cNvCxnSpPr>
            <a:stCxn id="2405" idx="2"/>
            <a:endCxn id="240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3" name="Google Shape;2413;p117"/>
          <p:cNvCxnSpPr>
            <a:stCxn id="2403" idx="2"/>
            <a:endCxn id="240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p117"/>
          <p:cNvCxnSpPr>
            <a:stCxn id="2401" idx="3"/>
            <a:endCxn id="240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117"/>
          <p:cNvCxnSpPr>
            <a:stCxn id="2404" idx="2"/>
            <a:endCxn id="240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6" name="Google Shape;2416;p11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7" name="Google Shape;2417;p117"/>
          <p:cNvCxnSpPr>
            <a:stCxn id="2416" idx="3"/>
            <a:endCxn id="240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8" name="Google Shape;2418;p117"/>
          <p:cNvSpPr txBox="1"/>
          <p:nvPr/>
        </p:nvSpPr>
        <p:spPr>
          <a:xfrm>
            <a:off x="5379325" y="3394194"/>
            <a:ext cx="411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9" name="Google Shape;2419;p117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edgeTo[3] = 4. dfs(4).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isMarked(6)?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edgeTo[6] = 5. dfs(6).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isMarked(8)? No.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edgeTo[8] = 5.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dfs(8).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0" name="Google Shape;2420;p117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F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1" name="Google Shape;2421;p117"/>
          <p:cNvSpPr txBox="1"/>
          <p:nvPr/>
        </p:nvSpPr>
        <p:spPr>
          <a:xfrm>
            <a:off x="7273645" y="358968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2" name="Google Shape;2422;p117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3" name="Google Shape;2423;p117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4" name="Google Shape;2424;p117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dfs(5):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5" name="Google Shape;2425;p117"/>
          <p:cNvSpPr/>
          <p:nvPr/>
        </p:nvSpPr>
        <p:spPr>
          <a:xfrm>
            <a:off x="1968818" y="44556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117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11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432" name="Google Shape;2432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433" name="Google Shape;2433;p11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4" name="Google Shape;2434;p11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5" name="Google Shape;2435;p11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6" name="Google Shape;2436;p11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7" name="Google Shape;2437;p11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8" name="Google Shape;2438;p11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9" name="Google Shape;2439;p11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0" name="Google Shape;2440;p11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1" name="Google Shape;2441;p118"/>
          <p:cNvCxnSpPr>
            <a:stCxn id="2433" idx="2"/>
            <a:endCxn id="243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2" name="Google Shape;2442;p118"/>
          <p:cNvCxnSpPr>
            <a:stCxn id="2433" idx="3"/>
            <a:endCxn id="243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3" name="Google Shape;2443;p118"/>
          <p:cNvCxnSpPr>
            <a:stCxn id="2435" idx="2"/>
            <a:endCxn id="243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4" name="Google Shape;2444;p118"/>
          <p:cNvCxnSpPr>
            <a:stCxn id="2438" idx="2"/>
            <a:endCxn id="243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5" name="Google Shape;2445;p118"/>
          <p:cNvCxnSpPr>
            <a:stCxn id="2438" idx="2"/>
            <a:endCxn id="243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6" name="Google Shape;2446;p118"/>
          <p:cNvCxnSpPr>
            <a:stCxn id="2436" idx="2"/>
            <a:endCxn id="243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7" name="Google Shape;2447;p118"/>
          <p:cNvCxnSpPr>
            <a:stCxn id="2434" idx="3"/>
            <a:endCxn id="243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8" name="Google Shape;2448;p118"/>
          <p:cNvCxnSpPr>
            <a:stCxn id="2437" idx="2"/>
            <a:endCxn id="244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9" name="Google Shape;2449;p11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0" name="Google Shape;2450;p118"/>
          <p:cNvCxnSpPr>
            <a:stCxn id="2449" idx="3"/>
            <a:endCxn id="243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1" name="Google Shape;2451;p118"/>
          <p:cNvSpPr txBox="1"/>
          <p:nvPr/>
        </p:nvSpPr>
        <p:spPr>
          <a:xfrm>
            <a:off x="5379325" y="3394193"/>
            <a:ext cx="370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2" name="Google Shape;2452;p118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mark(8)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isMarked(5)? Yes.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3" name="Google Shape;2453;p118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4" name="Google Shape;2454;p118"/>
          <p:cNvSpPr txBox="1"/>
          <p:nvPr/>
        </p:nvSpPr>
        <p:spPr>
          <a:xfrm>
            <a:off x="7349845" y="411271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5" name="Google Shape;2455;p118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6" name="Google Shape;2456;p118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7" name="Google Shape;2457;p118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dfs(8):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8" name="Google Shape;2458;p118"/>
          <p:cNvSpPr/>
          <p:nvPr/>
        </p:nvSpPr>
        <p:spPr>
          <a:xfrm>
            <a:off x="1084280" y="4455648"/>
            <a:ext cx="231600" cy="213300"/>
          </a:xfrm>
          <a:prstGeom prst="ellipse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118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 → dfs(8)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465" name="Google Shape;2465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466" name="Google Shape;2466;p11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7" name="Google Shape;2467;p11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8" name="Google Shape;2468;p11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11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0" name="Google Shape;2470;p11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1" name="Google Shape;2471;p11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2" name="Google Shape;2472;p11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3" name="Google Shape;2473;p11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4" name="Google Shape;2474;p119"/>
          <p:cNvCxnSpPr>
            <a:stCxn id="2466" idx="2"/>
            <a:endCxn id="246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119"/>
          <p:cNvCxnSpPr>
            <a:stCxn id="2466" idx="3"/>
            <a:endCxn id="246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6" name="Google Shape;2476;p119"/>
          <p:cNvCxnSpPr>
            <a:stCxn id="2468" idx="2"/>
            <a:endCxn id="246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7" name="Google Shape;2477;p119"/>
          <p:cNvCxnSpPr>
            <a:stCxn id="2471" idx="2"/>
            <a:endCxn id="247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8" name="Google Shape;2478;p119"/>
          <p:cNvCxnSpPr>
            <a:stCxn id="2471" idx="2"/>
            <a:endCxn id="247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9" name="Google Shape;2479;p119"/>
          <p:cNvCxnSpPr>
            <a:stCxn id="2469" idx="2"/>
            <a:endCxn id="247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0" name="Google Shape;2480;p119"/>
          <p:cNvCxnSpPr>
            <a:stCxn id="2467" idx="3"/>
            <a:endCxn id="247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1" name="Google Shape;2481;p119"/>
          <p:cNvCxnSpPr>
            <a:stCxn id="2470" idx="2"/>
            <a:endCxn id="247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2" name="Google Shape;2482;p11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3" name="Google Shape;2483;p119"/>
          <p:cNvCxnSpPr>
            <a:stCxn id="2482" idx="3"/>
            <a:endCxn id="246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4" name="Google Shape;2484;p119"/>
          <p:cNvSpPr txBox="1"/>
          <p:nvPr/>
        </p:nvSpPr>
        <p:spPr>
          <a:xfrm>
            <a:off x="5379325" y="3394190"/>
            <a:ext cx="411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5" name="Google Shape;2485;p119"/>
          <p:cNvSpPr txBox="1"/>
          <p:nvPr/>
        </p:nvSpPr>
        <p:spPr>
          <a:xfrm>
            <a:off x="2680050" y="2656925"/>
            <a:ext cx="25257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isMarked(4)?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edgeTo[3] = 4. dfs(4).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isMarked(6)?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edgeTo[6] = 5. dfs(6).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isMarked(8)? No.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edgeTo[8] = 5. dfs(8)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6" name="Google Shape;2486;p119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7" name="Google Shape;2487;p119"/>
          <p:cNvSpPr txBox="1"/>
          <p:nvPr/>
        </p:nvSpPr>
        <p:spPr>
          <a:xfrm>
            <a:off x="7270035" y="357931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8" name="Google Shape;2488;p119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9" name="Google Shape;2489;p119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0" name="Google Shape;2490;p119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dfs(5):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1" name="Google Shape;2491;p119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 → dfs(5)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12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497" name="Google Shape;2497;p12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498" name="Google Shape;2498;p12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9" name="Google Shape;2499;p12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0" name="Google Shape;2500;p12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1" name="Google Shape;2501;p12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2" name="Google Shape;2502;p12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3" name="Google Shape;2503;p12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4" name="Google Shape;2504;p12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5" name="Google Shape;2505;p12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6" name="Google Shape;2506;p120"/>
          <p:cNvCxnSpPr>
            <a:stCxn id="2498" idx="2"/>
            <a:endCxn id="249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7" name="Google Shape;2507;p120"/>
          <p:cNvCxnSpPr>
            <a:stCxn id="2498" idx="3"/>
            <a:endCxn id="250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8" name="Google Shape;2508;p120"/>
          <p:cNvCxnSpPr>
            <a:stCxn id="2500" idx="2"/>
            <a:endCxn id="250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9" name="Google Shape;2509;p120"/>
          <p:cNvCxnSpPr>
            <a:stCxn id="2503" idx="2"/>
            <a:endCxn id="250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0" name="Google Shape;2510;p120"/>
          <p:cNvCxnSpPr>
            <a:stCxn id="2503" idx="2"/>
            <a:endCxn id="250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1" name="Google Shape;2511;p120"/>
          <p:cNvCxnSpPr>
            <a:stCxn id="2501" idx="2"/>
            <a:endCxn id="250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2" name="Google Shape;2512;p120"/>
          <p:cNvCxnSpPr>
            <a:stCxn id="2499" idx="3"/>
            <a:endCxn id="250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3" name="Google Shape;2513;p120"/>
          <p:cNvCxnSpPr>
            <a:stCxn id="2502" idx="2"/>
            <a:endCxn id="250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4" name="Google Shape;2514;p12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5" name="Google Shape;2515;p120"/>
          <p:cNvCxnSpPr>
            <a:stCxn id="2514" idx="3"/>
            <a:endCxn id="249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6" name="Google Shape;2516;p120"/>
          <p:cNvSpPr txBox="1"/>
          <p:nvPr/>
        </p:nvSpPr>
        <p:spPr>
          <a:xfrm>
            <a:off x="5379325" y="3394195"/>
            <a:ext cx="374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7" name="Google Shape;2517;p120"/>
          <p:cNvSpPr txBox="1"/>
          <p:nvPr/>
        </p:nvSpPr>
        <p:spPr>
          <a:xfrm>
            <a:off x="2680050" y="2656925"/>
            <a:ext cx="26094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mark(2).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isMarked(5)?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edgeTo[5] = 2. dfs(5).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8" name="Google Shape;2518;p120"/>
          <p:cNvSpPr txBox="1"/>
          <p:nvPr/>
        </p:nvSpPr>
        <p:spPr>
          <a:xfrm>
            <a:off x="6329958" y="36786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9" name="Google Shape;2519;p120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0" name="Google Shape;2520;p120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1" name="Google Shape;2521;p120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3476852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2" name="Google Shape;2522;p120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dfs(2):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3" name="Google Shape;2523;p120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 → dfs(2)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12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529" name="Google Shape;2529;p12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530" name="Google Shape;2530;p12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1" name="Google Shape;2531;p12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2" name="Google Shape;2532;p12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3" name="Google Shape;2533;p12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4" name="Google Shape;2534;p12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5" name="Google Shape;2535;p12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6" name="Google Shape;2536;p12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7" name="Google Shape;2537;p12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8" name="Google Shape;2538;p121"/>
          <p:cNvCxnSpPr>
            <a:stCxn id="2530" idx="2"/>
            <a:endCxn id="2531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121"/>
          <p:cNvCxnSpPr>
            <a:stCxn id="2530" idx="3"/>
            <a:endCxn id="2533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0" name="Google Shape;2540;p121"/>
          <p:cNvCxnSpPr>
            <a:stCxn id="2532" idx="2"/>
            <a:endCxn id="2533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1" name="Google Shape;2541;p121"/>
          <p:cNvCxnSpPr>
            <a:stCxn id="2535" idx="2"/>
            <a:endCxn id="2536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2" name="Google Shape;2542;p121"/>
          <p:cNvCxnSpPr>
            <a:stCxn id="2535" idx="2"/>
            <a:endCxn id="2534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3" name="Google Shape;2543;p121"/>
          <p:cNvCxnSpPr>
            <a:stCxn id="2533" idx="2"/>
            <a:endCxn id="2534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4" name="Google Shape;2544;p121"/>
          <p:cNvCxnSpPr>
            <a:stCxn id="2531" idx="3"/>
            <a:endCxn id="2534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5" name="Google Shape;2545;p121"/>
          <p:cNvCxnSpPr>
            <a:stCxn id="2534" idx="2"/>
            <a:endCxn id="2537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6" name="Google Shape;2546;p12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7" name="Google Shape;2547;p121"/>
          <p:cNvCxnSpPr>
            <a:stCxn id="2546" idx="3"/>
            <a:endCxn id="2530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8" name="Google Shape;2548;p121"/>
          <p:cNvSpPr txBox="1"/>
          <p:nvPr/>
        </p:nvSpPr>
        <p:spPr>
          <a:xfrm>
            <a:off x="5379325" y="3394188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9" name="Google Shape;2549;p121"/>
          <p:cNvSpPr txBox="1"/>
          <p:nvPr/>
        </p:nvSpPr>
        <p:spPr>
          <a:xfrm>
            <a:off x="2680050" y="2656925"/>
            <a:ext cx="2545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mark(1).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isMarked(0)? Yes.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isMarked(2)?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edgeTo[2] = 1. dfs(2).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isMarked(4)? Yes.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0" name="Google Shape;2550;p121"/>
          <p:cNvSpPr txBox="1"/>
          <p:nvPr/>
        </p:nvSpPr>
        <p:spPr>
          <a:xfrm>
            <a:off x="6177558" y="29928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1" name="Google Shape;2551;p121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2" name="Google Shape;2552;p121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3" name="Google Shape;2553;p121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34768521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4" name="Google Shape;2554;p121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dfs(1):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5" name="Google Shape;2555;p121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 → dfs(1)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12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Demo: DepthFirstPaths</a:t>
            </a:r>
            <a:endParaRPr/>
          </a:p>
        </p:txBody>
      </p:sp>
      <p:sp>
        <p:nvSpPr>
          <p:cNvPr id="2561" name="Google Shape;2561;p12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dfs(v):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 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unmarked adjacent vertex w: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edgeTo[w] = v.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dfs(w)</a:t>
            </a:r>
            <a:endParaRPr/>
          </a:p>
        </p:txBody>
      </p:sp>
      <p:sp>
        <p:nvSpPr>
          <p:cNvPr id="2562" name="Google Shape;2562;p12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3" name="Google Shape;2563;p12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4" name="Google Shape;2564;p12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5" name="Google Shape;2565;p12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6" name="Google Shape;2566;p12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7" name="Google Shape;2567;p12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8" name="Google Shape;2568;p12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9" name="Google Shape;2569;p12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0" name="Google Shape;2570;p122"/>
          <p:cNvCxnSpPr>
            <a:stCxn id="2562" idx="2"/>
            <a:endCxn id="256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1" name="Google Shape;2571;p122"/>
          <p:cNvCxnSpPr>
            <a:stCxn id="2562" idx="3"/>
            <a:endCxn id="256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2" name="Google Shape;2572;p122"/>
          <p:cNvCxnSpPr>
            <a:stCxn id="2564" idx="2"/>
            <a:endCxn id="256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3" name="Google Shape;2573;p122"/>
          <p:cNvCxnSpPr>
            <a:stCxn id="2567" idx="2"/>
            <a:endCxn id="256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4" name="Google Shape;2574;p122"/>
          <p:cNvCxnSpPr>
            <a:stCxn id="2567" idx="2"/>
            <a:endCxn id="256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5" name="Google Shape;2575;p122"/>
          <p:cNvCxnSpPr>
            <a:stCxn id="2565" idx="2"/>
            <a:endCxn id="256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6" name="Google Shape;2576;p122"/>
          <p:cNvCxnSpPr>
            <a:stCxn id="2563" idx="3"/>
            <a:endCxn id="256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7" name="Google Shape;2577;p122"/>
          <p:cNvCxnSpPr>
            <a:stCxn id="2566" idx="2"/>
            <a:endCxn id="256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8" name="Google Shape;2578;p12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9" name="Google Shape;2579;p122"/>
          <p:cNvCxnSpPr>
            <a:stCxn id="2578" idx="3"/>
            <a:endCxn id="256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0" name="Google Shape;2580;p122"/>
          <p:cNvSpPr txBox="1"/>
          <p:nvPr/>
        </p:nvSpPr>
        <p:spPr>
          <a:xfrm>
            <a:off x="5379325" y="3394191"/>
            <a:ext cx="3687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1" name="Google Shape;2581;p122"/>
          <p:cNvSpPr txBox="1"/>
          <p:nvPr/>
        </p:nvSpPr>
        <p:spPr>
          <a:xfrm>
            <a:off x="2680050" y="2656925"/>
            <a:ext cx="25632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mark(0).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isMarked(1)? No.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edgeTo[1] = 0. dfs(1).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more children, so return.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2" name="Google Shape;2582;p122"/>
          <p:cNvSpPr txBox="1"/>
          <p:nvPr/>
        </p:nvSpPr>
        <p:spPr>
          <a:xfrm>
            <a:off x="5328988" y="2992865"/>
            <a:ext cx="4191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3" name="Google Shape;2583;p122"/>
          <p:cNvSpPr txBox="1"/>
          <p:nvPr/>
        </p:nvSpPr>
        <p:spPr>
          <a:xfrm>
            <a:off x="176300" y="2474350"/>
            <a:ext cx="242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   marked    edgeTo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   T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   T      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  T      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  T       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   T       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      T       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       T       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4" name="Google Shape;2584;p122"/>
          <p:cNvSpPr txBox="1"/>
          <p:nvPr/>
        </p:nvSpPr>
        <p:spPr>
          <a:xfrm>
            <a:off x="5615300" y="2105675"/>
            <a:ext cx="3030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calls: 012543678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5" name="Google Shape;2585;p122"/>
          <p:cNvSpPr txBox="1"/>
          <p:nvPr/>
        </p:nvSpPr>
        <p:spPr>
          <a:xfrm>
            <a:off x="5615300" y="4710300"/>
            <a:ext cx="3381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Order of dfs returns: 347685210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6" name="Google Shape;2586;p122"/>
          <p:cNvSpPr txBox="1"/>
          <p:nvPr/>
        </p:nvSpPr>
        <p:spPr>
          <a:xfrm>
            <a:off x="2556637" y="2432667"/>
            <a:ext cx="3000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dfs(0):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7" name="Google Shape;2587;p122"/>
          <p:cNvSpPr txBox="1"/>
          <p:nvPr/>
        </p:nvSpPr>
        <p:spPr>
          <a:xfrm>
            <a:off x="5615300" y="962675"/>
            <a:ext cx="30303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Call stack: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dfs(0)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12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22, CS61B, </a:t>
            </a:r>
            <a:r>
              <a:rPr lang="en"/>
              <a:t>Spring 2024</a:t>
            </a:r>
            <a:endParaRPr/>
          </a:p>
        </p:txBody>
      </p:sp>
      <p:sp>
        <p:nvSpPr>
          <p:cNvPr id="2593" name="Google Shape;2593;p12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Tree Traversals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Usefulness of Tree Traversals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Graph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Famous Graph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Graph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Motivation: s-t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Depth First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Tree vs. Graph Traversals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Invent Breadth First</a:t>
            </a:r>
            <a:br>
              <a:rPr lang="en"/>
            </a:br>
            <a:r>
              <a:rPr lang="en"/>
              <a:t>Search</a:t>
            </a:r>
            <a:endParaRPr/>
          </a:p>
        </p:txBody>
      </p:sp>
      <p:sp>
        <p:nvSpPr>
          <p:cNvPr id="2594" name="Google Shape;2594;p12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vs. Graph Traversals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