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</p:sldIdLst>
  <p:sldSz cy="5143500" cx="9144000"/>
  <p:notesSz cx="6858000" cy="9144000"/>
  <p:embeddedFontLst>
    <p:embeddedFont>
      <p:font typeface="Roboto Medium"/>
      <p:regular r:id="rId84"/>
      <p:bold r:id="rId85"/>
      <p:italic r:id="rId86"/>
      <p:boldItalic r:id="rId87"/>
    </p:embeddedFont>
    <p:embeddedFont>
      <p:font typeface="Roboto"/>
      <p:regular r:id="rId88"/>
      <p:bold r:id="rId89"/>
      <p:italic r:id="rId90"/>
      <p:boldItalic r:id="rId91"/>
    </p:embeddedFont>
    <p:embeddedFont>
      <p:font typeface="Roboto Light"/>
      <p:regular r:id="rId92"/>
      <p:bold r:id="rId93"/>
      <p:italic r:id="rId94"/>
      <p:boldItalic r:id="rId9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6692D46-FCE9-4542-937F-F18BBEB210D4}">
  <a:tblStyle styleId="{26692D46-FCE9-4542-937F-F18BBEB210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90F1BC1-2076-40D5-929C-4B72AA24E8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RobotoMedium-regular.fntdata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font" Target="fonts/RobotoMedium-italic.fntdata"/><Relationship Id="rId41" Type="http://schemas.openxmlformats.org/officeDocument/2006/relationships/slide" Target="slides/slide36.xml"/><Relationship Id="rId85" Type="http://schemas.openxmlformats.org/officeDocument/2006/relationships/font" Target="fonts/RobotoMedium-bold.fntdata"/><Relationship Id="rId44" Type="http://schemas.openxmlformats.org/officeDocument/2006/relationships/slide" Target="slides/slide39.xml"/><Relationship Id="rId88" Type="http://schemas.openxmlformats.org/officeDocument/2006/relationships/font" Target="fonts/Roboto-regular.fntdata"/><Relationship Id="rId43" Type="http://schemas.openxmlformats.org/officeDocument/2006/relationships/slide" Target="slides/slide38.xml"/><Relationship Id="rId87" Type="http://schemas.openxmlformats.org/officeDocument/2006/relationships/font" Target="fonts/RobotoMedium-boldItalic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Roboto-bold.fntdata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95" Type="http://schemas.openxmlformats.org/officeDocument/2006/relationships/font" Target="fonts/RobotoLight-boldItalic.fntdata"/><Relationship Id="rId50" Type="http://schemas.openxmlformats.org/officeDocument/2006/relationships/slide" Target="slides/slide45.xml"/><Relationship Id="rId94" Type="http://schemas.openxmlformats.org/officeDocument/2006/relationships/font" Target="fonts/RobotoLight-italic.fntdata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font" Target="fonts/Roboto-boldItalic.fntdata"/><Relationship Id="rId90" Type="http://schemas.openxmlformats.org/officeDocument/2006/relationships/font" Target="fonts/Roboto-italic.fntdata"/><Relationship Id="rId93" Type="http://schemas.openxmlformats.org/officeDocument/2006/relationships/font" Target="fonts/RobotoLight-bold.fntdata"/><Relationship Id="rId92" Type="http://schemas.openxmlformats.org/officeDocument/2006/relationships/font" Target="fonts/RobotoLight-regular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fQFHtzvfBJqNHluwqdQR-JnlTcgZ3e13w5m-CKFAuCAi6MXQ/viewform" TargetMode="Externa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dQ8xjXSrDFdXGwcksdBKOchzqfEKsT50AH0Q6UN9jvcJneYA/viewform" TargetMode="Externa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fZareTvrnjPEdL7uBMsZCSLqg_M4KCX5xwJBrGpvbNy0i3uQ/viewform" TargetMode="Externa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d7bd39079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fd7bd39079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0027df8866_0_1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0027df886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0027df8866_0_1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0027df886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0027df8866_0_1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0027df886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0027df8866_0_1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0027df886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0027df8866_0_1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0027df886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0027df8866_0_1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0027df886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0027df8866_0_16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0027df8866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0027df8866_0_1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0027df8866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0027df8866_0_17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0027df886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0027df8866_0_1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0027df8866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027df8866_0_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0027df886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0027df8866_0_2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0027df8866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0027df8866_0_2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0027df8866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0027df8866_0_3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0027df8866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0027df8866_0_3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0027df8866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0027df8866_0_4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0027df8866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0027df8866_0_3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0027df8866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https://docs.google.com/forms/d/e/1FAIpQLSfQFHtzvfBJqNHluwqdQR-JnlTcgZ3e13w5m-CKFAuCAi6MXQ/viewform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0027df8866_0_37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0027df8866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0027df8866_0_4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0027df8866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https://docs.google.com/forms/d/e/1FAIpQLSdQ8xjXSrDFdXGwcksdBKOchzqfEKsT50AH0Q6UN9jvcJneYA/viewform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0027df8866_0_4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0027df8866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0027df8866_0_4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0027df8866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027df8866_0_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0027df886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0027df8866_0_5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20027df8866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0027df8866_0_56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20027df8866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0027df8866_0_5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20027df8866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0027df8866_0_5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0027df8866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0027df8866_0_60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20027df8866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0027df8866_0_60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0027df8866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0027df8866_0_6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20027df8866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20027df8866_0_6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20027df8866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0027df8866_0_6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20027df8866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0027df8866_0_64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20027df8866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0027df8866_0_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0027df886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0027df8866_0_6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20027df8866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0027df8866_0_69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0027df8866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20027df8866_0_7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20027df8866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239d0124e83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239d0124e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239d0124e83_0_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239d0124e8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239d0124e83_0_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239d0124e8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239d0124e83_0_7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239d0124e8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239d0124e83_0_1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239d0124e8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239d0124e83_0_1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239d0124e8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239d0124e83_0_1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239d0124e8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0027df8866_0_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0027df886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239d0124e83_0_1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239d0124e83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239d0124e83_0_2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239d0124e83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239d0124e83_0_2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239d0124e83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239d0124e83_0_2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239d0124e83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239d0124e83_0_30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239d0124e83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239d0124e83_0_3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239d0124e83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239d0124e83_0_3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239d0124e83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239d0124e83_0_38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239d0124e83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239d0124e83_0_4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239d0124e83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239d0124e83_0_44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239d0124e83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027df8866_0_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027df886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239d0124e83_0_4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239d0124e83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239d0124e83_0_4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239d0124e83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239d0124e83_0_5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3" name="Google Shape;1333;g239d0124e83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20027df8866_0_7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2" name="Google Shape;1362;g20027df8866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20027df8866_0_7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20027df8866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20027df8866_0_74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20027df8866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20027df8866_0_75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20027df8866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20027df8866_0_75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7" name="Google Shape;1397;g20027df8866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20027df8866_0_7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20027df8866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20027df8866_0_7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20027df8866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0027df8866_0_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0027df886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20027df8866_0_7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20027df8866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https://docs.google.com/forms/d/e/1FAIpQLSfZareTvrnjPEdL7uBMsZCSLqg_M4KCX5xwJBrGpvbNy0i3uQ/viewform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20027df8866_0_8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20027df8866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0027df8866_0_8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0027df8866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20027df8866_0_8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20027df8866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20027df8866_0_8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20027df8866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20035c501cf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20035c501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20027df8866_0_5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20027df8866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20027df8866_0_85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20027df8866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20027df8866_0_85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20027df8866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0027df8866_0_7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0027df886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0027df8866_0_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0027df886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Google Shape;79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6" name="Google Shape;10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8" name="Google Shape;108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2" name="Google Shape;12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30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42" name="Google Shape;142;p24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3" name="Google Shape;143;p24"/>
          <p:cNvSpPr txBox="1"/>
          <p:nvPr/>
        </p:nvSpPr>
        <p:spPr>
          <a:xfrm>
            <a:off x="228600" y="552575"/>
            <a:ext cx="8686800" cy="21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 Find shortest path between s and every other vertex.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 the fringe (a queue with a starting vertex s) and mark that vertex.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until fringe is empty: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vertex v from fringe.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unmarked neighbor n of v: mark n, add n to fringe,                            set edgeTo[n] = v, set distTo[n] = distTo[v] + 1.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3" name="Google Shape;53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google.com/presentation/d/1mr841rMgVAffqi-TfL--gZPmEjAM5rpBW7MzrmJPuaU/edit#slide=id.g25f3bf5f9c7_0_1020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eople.cs.ksu.edu/~rhowell/asymptotic.pdf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ocs.google.com/presentation/d/1mr841rMgVAffqi-TfL--gZPmEjAM5rpBW7MzrmJPuaU/edit#slide=id.g25f3bf5f9c7_0_1020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s://docs.google.com/presentation/d/1mr841rMgVAffqi-TfL--gZPmEjAM5rpBW7MzrmJPuaU/edit#slide=id.g25f3bf5f9c7_0_1020" TargetMode="External"/><Relationship Id="rId4" Type="http://schemas.openxmlformats.org/officeDocument/2006/relationships/slide" Target="/ppt/slides/slide43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4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3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3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hyperlink" Target="https://docs.google.com/presentation/d/1mr841rMgVAffqi-TfL--gZPmEjAM5rpBW7MzrmJPuaU/edit#slide=id.g25f3bf5f9c7_0_1020" TargetMode="External"/><Relationship Id="rId4" Type="http://schemas.openxmlformats.org/officeDocument/2006/relationships/slide" Target="/ppt/slides/slide43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ctrTitle"/>
          </p:nvPr>
        </p:nvSpPr>
        <p:spPr>
          <a:xfrm>
            <a:off x="311700" y="1658975"/>
            <a:ext cx="8709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accent3"/>
                </a:solidFill>
              </a:rPr>
              <a:t>BFS, DFS and Implementations</a:t>
            </a:r>
            <a:endParaRPr sz="3600">
              <a:solidFill>
                <a:schemeClr val="accent3"/>
              </a:solidFill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23 (Graphs 2)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311700" y="3854350"/>
            <a:ext cx="8520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CS61B, </a:t>
            </a: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Spring 2024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</a:t>
            </a:r>
            <a:r>
              <a:rPr lang="en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Josh Hug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050" y="240650"/>
            <a:ext cx="44767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23</a:t>
            </a:r>
            <a:r>
              <a:rPr lang="en"/>
              <a:t>, CS61B, </a:t>
            </a:r>
            <a:r>
              <a:rPr lang="en"/>
              <a:t>Spring 2024</a:t>
            </a:r>
            <a:endParaRPr/>
          </a:p>
        </p:txBody>
      </p:sp>
      <p:sp>
        <p:nvSpPr>
          <p:cNvPr id="270" name="Google Shape;270;p34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 All Paths Problem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Princeton Graphs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DepthFirstPaths Implementation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Adjacency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DepthFirstPaths 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All Shortest Paths Problem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BreadthFirstPaths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BreadthFirstPaths Implementation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raph Implementations and 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Project 2B Note</a:t>
            </a:r>
            <a:endParaRPr/>
          </a:p>
        </p:txBody>
      </p:sp>
      <p:sp>
        <p:nvSpPr>
          <p:cNvPr id="271" name="Google Shape;271;p34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 Implementation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Search Implementation</a:t>
            </a:r>
            <a:endParaRPr/>
          </a:p>
        </p:txBody>
      </p:sp>
      <p:sp>
        <p:nvSpPr>
          <p:cNvPr id="277" name="Google Shape;277;p3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Common design pattern in graph algorithms: Decouple type from processing algorithm.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graph object.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 the graph to a graph-processing method (or constructor) in a client class.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Query the client class for information.</a:t>
            </a:r>
            <a:endParaRPr/>
          </a:p>
        </p:txBody>
      </p:sp>
      <p:pic>
        <p:nvPicPr>
          <p:cNvPr id="278" name="Google Shape;2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925" y="2418975"/>
            <a:ext cx="1613750" cy="926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" name="Google Shape;279;p35"/>
          <p:cNvCxnSpPr>
            <a:endCxn id="280" idx="1"/>
          </p:cNvCxnSpPr>
          <p:nvPr/>
        </p:nvCxnSpPr>
        <p:spPr>
          <a:xfrm>
            <a:off x="7428292" y="2886566"/>
            <a:ext cx="43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35"/>
          <p:cNvSpPr txBox="1"/>
          <p:nvPr/>
        </p:nvSpPr>
        <p:spPr>
          <a:xfrm>
            <a:off x="577725" y="3576625"/>
            <a:ext cx="7994700" cy="1422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Paths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Paths(Graph G,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s):    Find all paths from G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hasPathTo(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       is there a path from s to v?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Iterable&lt;Integer&gt; pathTo(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path from s to v (if any)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EFEFEF"/>
              </a:highlight>
            </a:endParaRPr>
          </a:p>
        </p:txBody>
      </p:sp>
      <p:pic>
        <p:nvPicPr>
          <p:cNvPr id="280" name="Google Shape;28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5692" y="2159829"/>
            <a:ext cx="1096700" cy="145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 txBox="1"/>
          <p:nvPr/>
        </p:nvSpPr>
        <p:spPr>
          <a:xfrm>
            <a:off x="7870800" y="3598372"/>
            <a:ext cx="1096800" cy="37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Paths.java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525" y="1673175"/>
            <a:ext cx="3046150" cy="17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Usage</a:t>
            </a:r>
            <a:endParaRPr/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Start by calling: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Paths P = new Paths(G, 0);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P.hasPathTo(3); //returns true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P.pathTo(3); //returns {0, 1, 4, 3}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90" name="Google Shape;29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2025" y="1774273"/>
            <a:ext cx="1096700" cy="1453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1" name="Google Shape;291;p36"/>
          <p:cNvCxnSpPr>
            <a:endCxn id="290" idx="1"/>
          </p:cNvCxnSpPr>
          <p:nvPr/>
        </p:nvCxnSpPr>
        <p:spPr>
          <a:xfrm>
            <a:off x="7414625" y="2501011"/>
            <a:ext cx="43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2" name="Google Shape;292;p36"/>
          <p:cNvSpPr txBox="1"/>
          <p:nvPr/>
        </p:nvSpPr>
        <p:spPr>
          <a:xfrm>
            <a:off x="7870800" y="3217385"/>
            <a:ext cx="10968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Paths.java</a:t>
            </a:r>
            <a:endParaRPr/>
          </a:p>
        </p:txBody>
      </p:sp>
      <p:sp>
        <p:nvSpPr>
          <p:cNvPr id="293" name="Google Shape;293;p36"/>
          <p:cNvSpPr txBox="1"/>
          <p:nvPr/>
        </p:nvSpPr>
        <p:spPr>
          <a:xfrm>
            <a:off x="577725" y="3576625"/>
            <a:ext cx="7994700" cy="1422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Paths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Paths(Graph G,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s):    Find all paths from G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hasPathTo(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       is there a path from s to v?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Iterable&lt;Integer&gt; pathTo(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path from s to v (if any)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</a:t>
            </a:r>
            <a:endParaRPr/>
          </a:p>
        </p:txBody>
      </p:sp>
      <p:sp>
        <p:nvSpPr>
          <p:cNvPr id="299" name="Google Shape;299;p3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review DepthFirstPaths by running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demo</a:t>
            </a:r>
            <a:r>
              <a:rPr lang="en"/>
              <a:t> from last lecture</a:t>
            </a:r>
            <a:r>
              <a:rPr lang="en"/>
              <a:t> again.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Will then discuss: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Runtime.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/>
        </p:nvSpPr>
        <p:spPr>
          <a:xfrm>
            <a:off x="90600" y="633250"/>
            <a:ext cx="4499700" cy="4387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marked;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edgeTo;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	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dfs(G, s);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dfs(Graph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marked[v] =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(!marked[w])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edgeTo[w] = v;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dfs(G, w);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        	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305" name="Google Shape;305;p3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DepthFirstPaths, Recursive Implementation</a:t>
            </a:r>
            <a:endParaRPr/>
          </a:p>
        </p:txBody>
      </p:sp>
      <p:cxnSp>
        <p:nvCxnSpPr>
          <p:cNvPr id="306" name="Google Shape;306;p38"/>
          <p:cNvCxnSpPr/>
          <p:nvPr/>
        </p:nvCxnSpPr>
        <p:spPr>
          <a:xfrm rot="10800000">
            <a:off x="3111625" y="1062475"/>
            <a:ext cx="15444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p38"/>
          <p:cNvSpPr txBox="1"/>
          <p:nvPr/>
        </p:nvSpPr>
        <p:spPr>
          <a:xfrm>
            <a:off x="4652511" y="861968"/>
            <a:ext cx="33081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marked[v] is true iff v connected to s</a:t>
            </a:r>
            <a:endParaRPr>
              <a:solidFill>
                <a:srgbClr val="AC2020"/>
              </a:solidFill>
            </a:endParaRPr>
          </a:p>
        </p:txBody>
      </p:sp>
      <p:cxnSp>
        <p:nvCxnSpPr>
          <p:cNvPr id="308" name="Google Shape;308;p38"/>
          <p:cNvCxnSpPr/>
          <p:nvPr/>
        </p:nvCxnSpPr>
        <p:spPr>
          <a:xfrm rot="10800000">
            <a:off x="2726325" y="1283350"/>
            <a:ext cx="19206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38"/>
          <p:cNvSpPr txBox="1"/>
          <p:nvPr/>
        </p:nvSpPr>
        <p:spPr>
          <a:xfrm>
            <a:off x="4652497" y="1090563"/>
            <a:ext cx="4245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edgeTo[v] is previous vertex on path from s to v</a:t>
            </a:r>
            <a:endParaRPr>
              <a:solidFill>
                <a:srgbClr val="AC2020"/>
              </a:solidFill>
            </a:endParaRPr>
          </a:p>
        </p:txBody>
      </p:sp>
      <p:cxnSp>
        <p:nvCxnSpPr>
          <p:cNvPr id="310" name="Google Shape;310;p38"/>
          <p:cNvCxnSpPr/>
          <p:nvPr/>
        </p:nvCxnSpPr>
        <p:spPr>
          <a:xfrm rot="10800000">
            <a:off x="1721250" y="2139763"/>
            <a:ext cx="29439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38"/>
          <p:cNvCxnSpPr/>
          <p:nvPr/>
        </p:nvCxnSpPr>
        <p:spPr>
          <a:xfrm rot="10800000">
            <a:off x="2050150" y="2331902"/>
            <a:ext cx="26241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38"/>
          <p:cNvSpPr txBox="1"/>
          <p:nvPr/>
        </p:nvSpPr>
        <p:spPr>
          <a:xfrm>
            <a:off x="4693977" y="2146160"/>
            <a:ext cx="4245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find vertices connected to s.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313" name="Google Shape;313;p38"/>
          <p:cNvSpPr txBox="1"/>
          <p:nvPr/>
        </p:nvSpPr>
        <p:spPr>
          <a:xfrm>
            <a:off x="4693991" y="1931233"/>
            <a:ext cx="33081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not shown: data structure initialization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314" name="Google Shape;314;p38"/>
          <p:cNvSpPr txBox="1"/>
          <p:nvPr/>
        </p:nvSpPr>
        <p:spPr>
          <a:xfrm>
            <a:off x="4770175" y="2706904"/>
            <a:ext cx="42450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recursive routine does the work and stores results in an easy to query manner!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315" name="Google Shape;315;p38"/>
          <p:cNvSpPr txBox="1"/>
          <p:nvPr/>
        </p:nvSpPr>
        <p:spPr>
          <a:xfrm>
            <a:off x="4671750" y="4099750"/>
            <a:ext cx="45678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Question to ponder: How would we write pathTo(v) and hasPathTo(v)?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Answer on next slide.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6412" y="0"/>
            <a:ext cx="772239" cy="102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DepthFirstPaths, Recursive Implementation</a:t>
            </a:r>
            <a:endParaRPr/>
          </a:p>
        </p:txBody>
      </p:sp>
      <p:sp>
        <p:nvSpPr>
          <p:cNvPr id="322" name="Google Shape;322;p39"/>
          <p:cNvSpPr txBox="1"/>
          <p:nvPr/>
        </p:nvSpPr>
        <p:spPr>
          <a:xfrm>
            <a:off x="90600" y="633250"/>
            <a:ext cx="4499700" cy="4387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marked;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edgeTo;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 pathTo(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if (!hasPathTo(v)) return null;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List&lt;Integer&gt;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path = new ArrayList&lt;&gt;();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(int x = v; x != s; x = edgeTo[x])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path.add(x);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path.add(s);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Collections.reverse(path);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return path;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hasPathTo(int v)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return marked[v];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highlight>
                <a:srgbClr val="EFEFEF"/>
              </a:highlight>
            </a:endParaRPr>
          </a:p>
        </p:txBody>
      </p:sp>
      <p:cxnSp>
        <p:nvCxnSpPr>
          <p:cNvPr id="323" name="Google Shape;323;p39"/>
          <p:cNvCxnSpPr/>
          <p:nvPr/>
        </p:nvCxnSpPr>
        <p:spPr>
          <a:xfrm rot="10800000">
            <a:off x="3111625" y="1062475"/>
            <a:ext cx="15444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39"/>
          <p:cNvSpPr txBox="1"/>
          <p:nvPr/>
        </p:nvSpPr>
        <p:spPr>
          <a:xfrm>
            <a:off x="4652511" y="861968"/>
            <a:ext cx="33081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marked[v] is true iff v connected to s</a:t>
            </a:r>
            <a:endParaRPr>
              <a:solidFill>
                <a:srgbClr val="AC2020"/>
              </a:solidFill>
            </a:endParaRPr>
          </a:p>
        </p:txBody>
      </p:sp>
      <p:cxnSp>
        <p:nvCxnSpPr>
          <p:cNvPr id="325" name="Google Shape;325;p39"/>
          <p:cNvCxnSpPr/>
          <p:nvPr/>
        </p:nvCxnSpPr>
        <p:spPr>
          <a:xfrm rot="10800000">
            <a:off x="2726325" y="1283350"/>
            <a:ext cx="19206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39"/>
          <p:cNvSpPr txBox="1"/>
          <p:nvPr/>
        </p:nvSpPr>
        <p:spPr>
          <a:xfrm>
            <a:off x="4652497" y="1090563"/>
            <a:ext cx="4245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edgeTo[v] is previous vertex on path from s to v</a:t>
            </a:r>
            <a:endParaRPr>
              <a:solidFill>
                <a:srgbClr val="AC2020"/>
              </a:solidFill>
            </a:endParaRPr>
          </a:p>
        </p:txBody>
      </p:sp>
      <p:pic>
        <p:nvPicPr>
          <p:cNvPr id="327" name="Google Shape;32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6412" y="0"/>
            <a:ext cx="772239" cy="1023474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9"/>
          <p:cNvSpPr txBox="1"/>
          <p:nvPr/>
        </p:nvSpPr>
        <p:spPr>
          <a:xfrm>
            <a:off x="5234975" y="3366925"/>
            <a:ext cx="3046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To analyze the runtime, we need to create a concrete Graph Implementation.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23</a:t>
            </a:r>
            <a:r>
              <a:rPr lang="en"/>
              <a:t>, CS61B, </a:t>
            </a:r>
            <a:r>
              <a:rPr lang="en"/>
              <a:t>Spring 2024</a:t>
            </a:r>
            <a:endParaRPr/>
          </a:p>
        </p:txBody>
      </p:sp>
      <p:sp>
        <p:nvSpPr>
          <p:cNvPr id="334" name="Google Shape;334;p40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 All Paths Problem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Princeton Graphs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DepthFirstPaths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 Adjacency List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DepthFirstPaths 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All Shortest Paths Problem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BreadthFirstPaths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BreadthFirstPaths Implementation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raph Implementations and 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Project 2B Note</a:t>
            </a:r>
            <a:endParaRPr/>
          </a:p>
        </p:txBody>
      </p:sp>
      <p:sp>
        <p:nvSpPr>
          <p:cNvPr id="335" name="Google Shape;335;p40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Adjacency List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Representations</a:t>
            </a:r>
            <a:endParaRPr/>
          </a:p>
        </p:txBody>
      </p:sp>
      <p:sp>
        <p:nvSpPr>
          <p:cNvPr id="341" name="Google Shape;341;p4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Implement our graph algorithms like BreadthFirstPaths and DepthFirstPaths, we need: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An API (Application Programming Interface) for graphs.</a:t>
            </a:r>
            <a:endParaRPr>
              <a:solidFill>
                <a:srgbClr val="999999"/>
              </a:solidFill>
            </a:endParaRPr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800"/>
              <a:buChar char="○"/>
            </a:pPr>
            <a:r>
              <a:rPr lang="en">
                <a:solidFill>
                  <a:srgbClr val="999999"/>
                </a:solidFill>
              </a:rPr>
              <a:t>For our purposes today, these are our Graph methods, including their signatures and behaviors.</a:t>
            </a:r>
            <a:endParaRPr>
              <a:solidFill>
                <a:srgbClr val="999999"/>
              </a:solidFill>
            </a:endParaRPr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800"/>
              <a:buChar char="○"/>
            </a:pPr>
            <a:r>
              <a:rPr lang="en">
                <a:solidFill>
                  <a:srgbClr val="999999"/>
                </a:solidFill>
              </a:rPr>
              <a:t>Defines how Graph client programmers must think.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</a:t>
            </a:r>
            <a:r>
              <a:rPr b="1" lang="en"/>
              <a:t>underlying data structure to represent our graphs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choices can have profound implications on: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Runtime.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Memory usage.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Difficulty of implementing various graph algorithms.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342" name="Google Shape;342;p41"/>
          <p:cNvSpPr/>
          <p:nvPr/>
        </p:nvSpPr>
        <p:spPr>
          <a:xfrm>
            <a:off x="7338508" y="3643550"/>
            <a:ext cx="8445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Graph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3" name="Google Shape;343;p41"/>
          <p:cNvSpPr/>
          <p:nvPr/>
        </p:nvSpPr>
        <p:spPr>
          <a:xfrm>
            <a:off x="7831845" y="4441375"/>
            <a:ext cx="11028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??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4" name="Google Shape;344;p41"/>
          <p:cNvSpPr/>
          <p:nvPr/>
        </p:nvSpPr>
        <p:spPr>
          <a:xfrm>
            <a:off x="6624520" y="4441375"/>
            <a:ext cx="11028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??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45" name="Google Shape;345;p41"/>
          <p:cNvCxnSpPr>
            <a:stCxn id="344" idx="0"/>
            <a:endCxn id="342" idx="2"/>
          </p:cNvCxnSpPr>
          <p:nvPr/>
        </p:nvCxnSpPr>
        <p:spPr>
          <a:xfrm flipH="1" rot="10800000">
            <a:off x="7175920" y="4138975"/>
            <a:ext cx="584700" cy="30240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41"/>
          <p:cNvCxnSpPr>
            <a:stCxn id="343" idx="0"/>
            <a:endCxn id="342" idx="2"/>
          </p:cNvCxnSpPr>
          <p:nvPr/>
        </p:nvCxnSpPr>
        <p:spPr>
          <a:xfrm rot="10800000">
            <a:off x="7760745" y="4138975"/>
            <a:ext cx="622500" cy="30240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41"/>
          <p:cNvSpPr txBox="1"/>
          <p:nvPr/>
        </p:nvSpPr>
        <p:spPr>
          <a:xfrm>
            <a:off x="8191394" y="3692845"/>
            <a:ext cx="10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41"/>
          <p:cNvSpPr txBox="1"/>
          <p:nvPr/>
        </p:nvSpPr>
        <p:spPr>
          <a:xfrm>
            <a:off x="5731894" y="4488920"/>
            <a:ext cx="10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Concrete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Representations</a:t>
            </a:r>
            <a:endParaRPr/>
          </a:p>
        </p:txBody>
      </p:sp>
      <p:sp>
        <p:nvSpPr>
          <p:cNvPr id="354" name="Google Shape;354;p4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Just as we saw with trees, there are many possible implementations we could choose for our graphs.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review briefly some representations we saw for trees.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Representations</a:t>
            </a:r>
            <a:endParaRPr/>
          </a:p>
        </p:txBody>
      </p:sp>
      <p:grpSp>
        <p:nvGrpSpPr>
          <p:cNvPr id="360" name="Google Shape;360;p43"/>
          <p:cNvGrpSpPr/>
          <p:nvPr/>
        </p:nvGrpSpPr>
        <p:grpSpPr>
          <a:xfrm>
            <a:off x="243000" y="1299189"/>
            <a:ext cx="4102966" cy="982304"/>
            <a:chOff x="395400" y="2289789"/>
            <a:chExt cx="4102966" cy="982304"/>
          </a:xfrm>
        </p:grpSpPr>
        <p:sp>
          <p:nvSpPr>
            <p:cNvPr id="361" name="Google Shape;361;p43"/>
            <p:cNvSpPr/>
            <p:nvPr/>
          </p:nvSpPr>
          <p:spPr>
            <a:xfrm>
              <a:off x="1294698" y="2289789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362" name="Google Shape;362;p43"/>
            <p:cNvSpPr/>
            <p:nvPr/>
          </p:nvSpPr>
          <p:spPr>
            <a:xfrm>
              <a:off x="1603294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3"/>
            <p:cNvSpPr/>
            <p:nvPr/>
          </p:nvSpPr>
          <p:spPr>
            <a:xfrm>
              <a:off x="1911891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3"/>
            <p:cNvSpPr/>
            <p:nvPr/>
          </p:nvSpPr>
          <p:spPr>
            <a:xfrm>
              <a:off x="2220488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3"/>
            <p:cNvSpPr/>
            <p:nvPr/>
          </p:nvSpPr>
          <p:spPr>
            <a:xfrm>
              <a:off x="395400" y="274810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66" name="Google Shape;366;p43"/>
            <p:cNvSpPr/>
            <p:nvPr/>
          </p:nvSpPr>
          <p:spPr>
            <a:xfrm>
              <a:off x="703997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3"/>
            <p:cNvSpPr/>
            <p:nvPr/>
          </p:nvSpPr>
          <p:spPr>
            <a:xfrm>
              <a:off x="1012593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3"/>
            <p:cNvSpPr/>
            <p:nvPr/>
          </p:nvSpPr>
          <p:spPr>
            <a:xfrm>
              <a:off x="1321190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3"/>
            <p:cNvSpPr/>
            <p:nvPr/>
          </p:nvSpPr>
          <p:spPr>
            <a:xfrm>
              <a:off x="1846425" y="274810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370" name="Google Shape;370;p43"/>
            <p:cNvSpPr/>
            <p:nvPr/>
          </p:nvSpPr>
          <p:spPr>
            <a:xfrm>
              <a:off x="2155022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3"/>
            <p:cNvSpPr/>
            <p:nvPr/>
          </p:nvSpPr>
          <p:spPr>
            <a:xfrm>
              <a:off x="2463618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3"/>
            <p:cNvSpPr/>
            <p:nvPr/>
          </p:nvSpPr>
          <p:spPr>
            <a:xfrm>
              <a:off x="2772215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3" name="Google Shape;373;p43"/>
            <p:cNvCxnSpPr/>
            <p:nvPr/>
          </p:nvCxnSpPr>
          <p:spPr>
            <a:xfrm flipH="1">
              <a:off x="864500" y="2458125"/>
              <a:ext cx="860400" cy="261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4" name="Google Shape;374;p43"/>
            <p:cNvCxnSpPr/>
            <p:nvPr/>
          </p:nvCxnSpPr>
          <p:spPr>
            <a:xfrm>
              <a:off x="2080269" y="2420700"/>
              <a:ext cx="149700" cy="318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5" name="Google Shape;375;p43"/>
            <p:cNvCxnSpPr/>
            <p:nvPr/>
          </p:nvCxnSpPr>
          <p:spPr>
            <a:xfrm>
              <a:off x="2379525" y="2439400"/>
              <a:ext cx="1253100" cy="261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76" name="Google Shape;376;p43"/>
            <p:cNvSpPr/>
            <p:nvPr/>
          </p:nvSpPr>
          <p:spPr>
            <a:xfrm>
              <a:off x="3572473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3"/>
            <p:cNvSpPr/>
            <p:nvPr/>
          </p:nvSpPr>
          <p:spPr>
            <a:xfrm>
              <a:off x="3881070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3"/>
            <p:cNvSpPr/>
            <p:nvPr/>
          </p:nvSpPr>
          <p:spPr>
            <a:xfrm>
              <a:off x="4189666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3"/>
            <p:cNvSpPr/>
            <p:nvPr/>
          </p:nvSpPr>
          <p:spPr>
            <a:xfrm>
              <a:off x="3263877" y="2744564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cxnSp>
          <p:nvCxnSpPr>
            <p:cNvPr id="380" name="Google Shape;380;p43"/>
            <p:cNvCxnSpPr/>
            <p:nvPr/>
          </p:nvCxnSpPr>
          <p:spPr>
            <a:xfrm flipH="1">
              <a:off x="1071356" y="2864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81" name="Google Shape;381;p43"/>
            <p:cNvCxnSpPr/>
            <p:nvPr/>
          </p:nvCxnSpPr>
          <p:spPr>
            <a:xfrm flipH="1">
              <a:off x="1376358" y="2864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82" name="Google Shape;382;p43"/>
            <p:cNvCxnSpPr/>
            <p:nvPr/>
          </p:nvCxnSpPr>
          <p:spPr>
            <a:xfrm flipH="1">
              <a:off x="766353" y="2864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83" name="Google Shape;383;p43"/>
            <p:cNvCxnSpPr/>
            <p:nvPr/>
          </p:nvCxnSpPr>
          <p:spPr>
            <a:xfrm flipH="1">
              <a:off x="2546593" y="2856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84" name="Google Shape;384;p43"/>
            <p:cNvCxnSpPr/>
            <p:nvPr/>
          </p:nvCxnSpPr>
          <p:spPr>
            <a:xfrm flipH="1">
              <a:off x="2851596" y="2856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85" name="Google Shape;385;p43"/>
            <p:cNvCxnSpPr/>
            <p:nvPr/>
          </p:nvCxnSpPr>
          <p:spPr>
            <a:xfrm flipH="1">
              <a:off x="2241591" y="2856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86" name="Google Shape;386;p43"/>
            <p:cNvCxnSpPr/>
            <p:nvPr/>
          </p:nvCxnSpPr>
          <p:spPr>
            <a:xfrm flipH="1">
              <a:off x="3956127" y="2860800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87" name="Google Shape;387;p43"/>
            <p:cNvCxnSpPr/>
            <p:nvPr/>
          </p:nvCxnSpPr>
          <p:spPr>
            <a:xfrm flipH="1">
              <a:off x="4261130" y="2860800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88" name="Google Shape;388;p43"/>
            <p:cNvCxnSpPr/>
            <p:nvPr/>
          </p:nvCxnSpPr>
          <p:spPr>
            <a:xfrm flipH="1">
              <a:off x="3651125" y="2860800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89" name="Google Shape;389;p43"/>
          <p:cNvSpPr txBox="1"/>
          <p:nvPr/>
        </p:nvSpPr>
        <p:spPr>
          <a:xfrm>
            <a:off x="547775" y="2396775"/>
            <a:ext cx="35442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1a: Fixed Number of Links (One Per Child)</a:t>
            </a:r>
            <a:endParaRPr/>
          </a:p>
        </p:txBody>
      </p:sp>
      <p:sp>
        <p:nvSpPr>
          <p:cNvPr id="390" name="Google Shape;390;p43"/>
          <p:cNvSpPr/>
          <p:nvPr/>
        </p:nvSpPr>
        <p:spPr>
          <a:xfrm>
            <a:off x="7214831" y="1318725"/>
            <a:ext cx="4878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1" name="Google Shape;391;p43"/>
          <p:cNvCxnSpPr>
            <a:stCxn id="392" idx="0"/>
            <a:endCxn id="390" idx="5"/>
          </p:cNvCxnSpPr>
          <p:nvPr/>
        </p:nvCxnSpPr>
        <p:spPr>
          <a:xfrm rot="10800000">
            <a:off x="7631304" y="1566200"/>
            <a:ext cx="3084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43"/>
          <p:cNvSpPr/>
          <p:nvPr/>
        </p:nvSpPr>
        <p:spPr>
          <a:xfrm>
            <a:off x="7755954" y="17933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43"/>
          <p:cNvSpPr/>
          <p:nvPr/>
        </p:nvSpPr>
        <p:spPr>
          <a:xfrm>
            <a:off x="6822438" y="17933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43"/>
          <p:cNvSpPr/>
          <p:nvPr/>
        </p:nvSpPr>
        <p:spPr>
          <a:xfrm>
            <a:off x="7274977" y="1795183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5" name="Google Shape;395;p43"/>
          <p:cNvCxnSpPr>
            <a:stCxn id="390" idx="3"/>
            <a:endCxn id="393" idx="0"/>
          </p:cNvCxnSpPr>
          <p:nvPr/>
        </p:nvCxnSpPr>
        <p:spPr>
          <a:xfrm flipH="1">
            <a:off x="7006068" y="1566341"/>
            <a:ext cx="2802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43"/>
          <p:cNvCxnSpPr>
            <a:stCxn id="390" idx="4"/>
            <a:endCxn id="394" idx="0"/>
          </p:cNvCxnSpPr>
          <p:nvPr/>
        </p:nvCxnSpPr>
        <p:spPr>
          <a:xfrm>
            <a:off x="7458731" y="1608825"/>
            <a:ext cx="0" cy="18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Google Shape;397;p4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We’ve seen many ways to represent the same tree. Example: 1a.</a:t>
            </a:r>
            <a:endParaRPr/>
          </a:p>
        </p:txBody>
      </p:sp>
      <p:pic>
        <p:nvPicPr>
          <p:cNvPr id="398" name="Google Shape;39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175" y="2868099"/>
            <a:ext cx="3644251" cy="2056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3300" y="4039000"/>
            <a:ext cx="1147151" cy="31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0" name="Google Shape;400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5425" y="3781300"/>
            <a:ext cx="798050" cy="4436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23</a:t>
            </a:r>
            <a:r>
              <a:rPr lang="en"/>
              <a:t>, CS61B, </a:t>
            </a:r>
            <a:r>
              <a:rPr lang="en"/>
              <a:t>Spring 2024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 All Paths Problem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Princeton Graphs API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DepthFirstPaths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Adjacency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DepthFirstPaths 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All Shortest Paths Problem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BreadthFirstPaths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BreadthFirstPaths Implementation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Implementations and 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Project 2B Note</a:t>
            </a:r>
            <a:endParaRPr/>
          </a:p>
        </p:txBody>
      </p:sp>
      <p:sp>
        <p:nvSpPr>
          <p:cNvPr id="159" name="Google Shape;159;p26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Princeton Graphs API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Representations</a:t>
            </a:r>
            <a:endParaRPr/>
          </a:p>
        </p:txBody>
      </p:sp>
      <p:sp>
        <p:nvSpPr>
          <p:cNvPr id="406" name="Google Shape;406;p44"/>
          <p:cNvSpPr/>
          <p:nvPr/>
        </p:nvSpPr>
        <p:spPr>
          <a:xfrm>
            <a:off x="7214831" y="1318725"/>
            <a:ext cx="4878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7" name="Google Shape;407;p44"/>
          <p:cNvCxnSpPr>
            <a:stCxn id="408" idx="0"/>
            <a:endCxn id="406" idx="5"/>
          </p:cNvCxnSpPr>
          <p:nvPr/>
        </p:nvCxnSpPr>
        <p:spPr>
          <a:xfrm rot="10800000">
            <a:off x="7631304" y="1566200"/>
            <a:ext cx="3084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8" name="Google Shape;408;p44"/>
          <p:cNvSpPr/>
          <p:nvPr/>
        </p:nvSpPr>
        <p:spPr>
          <a:xfrm>
            <a:off x="7755954" y="17933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4"/>
          <p:cNvSpPr/>
          <p:nvPr/>
        </p:nvSpPr>
        <p:spPr>
          <a:xfrm>
            <a:off x="6822438" y="17933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44"/>
          <p:cNvSpPr/>
          <p:nvPr/>
        </p:nvSpPr>
        <p:spPr>
          <a:xfrm>
            <a:off x="7274977" y="1795183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1" name="Google Shape;411;p44"/>
          <p:cNvCxnSpPr>
            <a:stCxn id="406" idx="3"/>
            <a:endCxn id="409" idx="0"/>
          </p:cNvCxnSpPr>
          <p:nvPr/>
        </p:nvCxnSpPr>
        <p:spPr>
          <a:xfrm flipH="1">
            <a:off x="7006068" y="1566341"/>
            <a:ext cx="2802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44"/>
          <p:cNvCxnSpPr>
            <a:stCxn id="406" idx="4"/>
            <a:endCxn id="410" idx="0"/>
          </p:cNvCxnSpPr>
          <p:nvPr/>
        </p:nvCxnSpPr>
        <p:spPr>
          <a:xfrm>
            <a:off x="7458731" y="1608825"/>
            <a:ext cx="0" cy="18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3" name="Google Shape;413;p4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We’ve seen many ways to represent the same tree. Example: 3.</a:t>
            </a:r>
            <a:endParaRPr/>
          </a:p>
        </p:txBody>
      </p:sp>
      <p:pic>
        <p:nvPicPr>
          <p:cNvPr id="414" name="Google Shape;41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175" y="2868099"/>
            <a:ext cx="3644251" cy="2056939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44"/>
          <p:cNvSpPr/>
          <p:nvPr/>
        </p:nvSpPr>
        <p:spPr>
          <a:xfrm>
            <a:off x="1607860" y="160550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416" name="Google Shape;416;p44"/>
          <p:cNvSpPr/>
          <p:nvPr/>
        </p:nvSpPr>
        <p:spPr>
          <a:xfrm>
            <a:off x="1916457" y="160550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417" name="Google Shape;417;p44"/>
          <p:cNvSpPr/>
          <p:nvPr/>
        </p:nvSpPr>
        <p:spPr>
          <a:xfrm>
            <a:off x="2225053" y="160550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418" name="Google Shape;418;p44"/>
          <p:cNvSpPr/>
          <p:nvPr/>
        </p:nvSpPr>
        <p:spPr>
          <a:xfrm>
            <a:off x="2533650" y="160550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419" name="Google Shape;419;p44"/>
          <p:cNvSpPr txBox="1"/>
          <p:nvPr/>
        </p:nvSpPr>
        <p:spPr>
          <a:xfrm>
            <a:off x="1550850" y="1235375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" name="Google Shape;420;p44"/>
          <p:cNvSpPr txBox="1"/>
          <p:nvPr/>
        </p:nvSpPr>
        <p:spPr>
          <a:xfrm>
            <a:off x="1508700" y="1945675"/>
            <a:ext cx="14691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 Array of Keys</a:t>
            </a:r>
            <a:endParaRPr/>
          </a:p>
        </p:txBody>
      </p:sp>
      <p:pic>
        <p:nvPicPr>
          <p:cNvPr id="421" name="Google Shape;42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8873" y="3946700"/>
            <a:ext cx="586589" cy="29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2" name="Google Shape;422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5425" y="3781300"/>
            <a:ext cx="798050" cy="4436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3" name="Google Shape;423;p44"/>
          <p:cNvSpPr txBox="1"/>
          <p:nvPr/>
        </p:nvSpPr>
        <p:spPr>
          <a:xfrm>
            <a:off x="293375" y="3026400"/>
            <a:ext cx="21765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much less memory and operations will tend to be faster.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but only works for complete trees.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Representations</a:t>
            </a:r>
            <a:endParaRPr/>
          </a:p>
        </p:txBody>
      </p:sp>
      <p:sp>
        <p:nvSpPr>
          <p:cNvPr id="429" name="Google Shape;429;p45"/>
          <p:cNvSpPr/>
          <p:nvPr/>
        </p:nvSpPr>
        <p:spPr>
          <a:xfrm>
            <a:off x="7314650" y="179931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30" name="Google Shape;430;p45"/>
          <p:cNvSpPr/>
          <p:nvPr/>
        </p:nvSpPr>
        <p:spPr>
          <a:xfrm>
            <a:off x="7864226" y="124043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31" name="Google Shape;431;p45"/>
          <p:cNvCxnSpPr>
            <a:stCxn id="429" idx="7"/>
            <a:endCxn id="430" idx="3"/>
          </p:cNvCxnSpPr>
          <p:nvPr/>
        </p:nvCxnSpPr>
        <p:spPr>
          <a:xfrm flipH="1" rot="10800000">
            <a:off x="7650096" y="1575765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2" name="Google Shape;432;p45"/>
          <p:cNvCxnSpPr>
            <a:stCxn id="429" idx="5"/>
            <a:endCxn id="433" idx="1"/>
          </p:cNvCxnSpPr>
          <p:nvPr/>
        </p:nvCxnSpPr>
        <p:spPr>
          <a:xfrm>
            <a:off x="7650096" y="2134758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3" name="Google Shape;433;p45"/>
          <p:cNvSpPr/>
          <p:nvPr/>
        </p:nvSpPr>
        <p:spPr>
          <a:xfrm>
            <a:off x="7864226" y="230673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34" name="Google Shape;434;p45"/>
          <p:cNvCxnSpPr>
            <a:stCxn id="430" idx="4"/>
            <a:endCxn id="433" idx="0"/>
          </p:cNvCxnSpPr>
          <p:nvPr/>
        </p:nvCxnSpPr>
        <p:spPr>
          <a:xfrm>
            <a:off x="8060726" y="1633431"/>
            <a:ext cx="0" cy="67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5" name="Google Shape;435;p45"/>
          <p:cNvSpPr txBox="1"/>
          <p:nvPr/>
        </p:nvSpPr>
        <p:spPr>
          <a:xfrm>
            <a:off x="76200" y="440400"/>
            <a:ext cx="8725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 Representation 1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Adjacency Matrix.</a:t>
            </a:r>
            <a:endParaRPr sz="2000"/>
          </a:p>
        </p:txBody>
      </p:sp>
      <p:graphicFrame>
        <p:nvGraphicFramePr>
          <p:cNvPr id="436" name="Google Shape;436;p45"/>
          <p:cNvGraphicFramePr/>
          <p:nvPr/>
        </p:nvGraphicFramePr>
        <p:xfrm>
          <a:off x="2755300" y="124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{26692D46-FCE9-4542-937F-F18BBEB210D4}</a:tableStyleId>
              </a:tblPr>
              <a:tblGrid>
                <a:gridCol w="638350"/>
                <a:gridCol w="638350"/>
                <a:gridCol w="638350"/>
                <a:gridCol w="638350"/>
              </a:tblGrid>
              <a:tr h="40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7" name="Google Shape;437;p45"/>
          <p:cNvSpPr/>
          <p:nvPr/>
        </p:nvSpPr>
        <p:spPr>
          <a:xfrm>
            <a:off x="7009838" y="391121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38" name="Google Shape;438;p45"/>
          <p:cNvSpPr/>
          <p:nvPr/>
        </p:nvSpPr>
        <p:spPr>
          <a:xfrm>
            <a:off x="7559488" y="3334706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39" name="Google Shape;439;p45"/>
          <p:cNvSpPr/>
          <p:nvPr/>
        </p:nvSpPr>
        <p:spPr>
          <a:xfrm>
            <a:off x="7559488" y="4401014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40" name="Google Shape;440;p45"/>
          <p:cNvSpPr/>
          <p:nvPr/>
        </p:nvSpPr>
        <p:spPr>
          <a:xfrm>
            <a:off x="8209663" y="386778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41" name="Google Shape;441;p45"/>
          <p:cNvCxnSpPr>
            <a:stCxn id="440" idx="3"/>
            <a:endCxn id="439" idx="7"/>
          </p:cNvCxnSpPr>
          <p:nvPr/>
        </p:nvCxnSpPr>
        <p:spPr>
          <a:xfrm flipH="1">
            <a:off x="7894917" y="4203236"/>
            <a:ext cx="372300" cy="25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45"/>
          <p:cNvCxnSpPr>
            <a:stCxn id="440" idx="1"/>
            <a:endCxn id="438" idx="5"/>
          </p:cNvCxnSpPr>
          <p:nvPr/>
        </p:nvCxnSpPr>
        <p:spPr>
          <a:xfrm rot="10800000">
            <a:off x="7894917" y="3670043"/>
            <a:ext cx="372300" cy="255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45"/>
          <p:cNvCxnSpPr>
            <a:stCxn id="438" idx="3"/>
            <a:endCxn id="437" idx="7"/>
          </p:cNvCxnSpPr>
          <p:nvPr/>
        </p:nvCxnSpPr>
        <p:spPr>
          <a:xfrm flipH="1">
            <a:off x="7345242" y="3670152"/>
            <a:ext cx="271800" cy="29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444" name="Google Shape;444;p45"/>
          <p:cNvGraphicFramePr/>
          <p:nvPr/>
        </p:nvGraphicFramePr>
        <p:xfrm>
          <a:off x="2755313" y="299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{26692D46-FCE9-4542-937F-F18BBEB210D4}</a:tableStyleId>
              </a:tblPr>
              <a:tblGrid>
                <a:gridCol w="510675"/>
                <a:gridCol w="510675"/>
                <a:gridCol w="510675"/>
                <a:gridCol w="510675"/>
                <a:gridCol w="510675"/>
              </a:tblGrid>
              <a:tr h="40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5" name="Google Shape;445;p45"/>
          <p:cNvSpPr txBox="1"/>
          <p:nvPr/>
        </p:nvSpPr>
        <p:spPr>
          <a:xfrm>
            <a:off x="463300" y="3394075"/>
            <a:ext cx="2063400" cy="13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undirected graph: Each edge is represented twice in the matrix. Simplicity at the expense of space.</a:t>
            </a:r>
            <a:endParaRPr/>
          </a:p>
        </p:txBody>
      </p:sp>
      <p:cxnSp>
        <p:nvCxnSpPr>
          <p:cNvPr id="446" name="Google Shape;446;p45"/>
          <p:cNvCxnSpPr/>
          <p:nvPr/>
        </p:nvCxnSpPr>
        <p:spPr>
          <a:xfrm rot="10800000">
            <a:off x="2765275" y="1252950"/>
            <a:ext cx="6288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7" name="Google Shape;447;p45"/>
          <p:cNvSpPr txBox="1"/>
          <p:nvPr/>
        </p:nvSpPr>
        <p:spPr>
          <a:xfrm>
            <a:off x="2754206" y="1315827"/>
            <a:ext cx="3528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448" name="Google Shape;448;p45"/>
          <p:cNvSpPr txBox="1"/>
          <p:nvPr/>
        </p:nvSpPr>
        <p:spPr>
          <a:xfrm>
            <a:off x="3067329" y="1159744"/>
            <a:ext cx="3528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cxnSp>
        <p:nvCxnSpPr>
          <p:cNvPr id="449" name="Google Shape;449;p45"/>
          <p:cNvCxnSpPr/>
          <p:nvPr/>
        </p:nvCxnSpPr>
        <p:spPr>
          <a:xfrm rot="10800000">
            <a:off x="2765275" y="2997750"/>
            <a:ext cx="476400" cy="4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0" name="Google Shape;450;p45"/>
          <p:cNvSpPr txBox="1"/>
          <p:nvPr/>
        </p:nvSpPr>
        <p:spPr>
          <a:xfrm>
            <a:off x="2726871" y="3076290"/>
            <a:ext cx="3528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451" name="Google Shape;451;p45"/>
          <p:cNvSpPr txBox="1"/>
          <p:nvPr/>
        </p:nvSpPr>
        <p:spPr>
          <a:xfrm>
            <a:off x="2980769" y="2912344"/>
            <a:ext cx="3528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Graph Representations</a:t>
            </a:r>
            <a:endParaRPr/>
          </a:p>
        </p:txBody>
      </p:sp>
      <p:sp>
        <p:nvSpPr>
          <p:cNvPr id="457" name="Google Shape;457;p4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Representation 2: Edge Sets: Collection of all edges.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HashSet&lt;Edge&gt;, where each Edge is a pair of ints.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6"/>
          <p:cNvSpPr/>
          <p:nvPr/>
        </p:nvSpPr>
        <p:spPr>
          <a:xfrm>
            <a:off x="7314650" y="179931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59" name="Google Shape;459;p46"/>
          <p:cNvSpPr/>
          <p:nvPr/>
        </p:nvSpPr>
        <p:spPr>
          <a:xfrm>
            <a:off x="7864226" y="124043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60" name="Google Shape;460;p46"/>
          <p:cNvCxnSpPr>
            <a:stCxn id="458" idx="7"/>
            <a:endCxn id="459" idx="3"/>
          </p:cNvCxnSpPr>
          <p:nvPr/>
        </p:nvCxnSpPr>
        <p:spPr>
          <a:xfrm flipH="1" rot="10800000">
            <a:off x="7650096" y="1575765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46"/>
          <p:cNvCxnSpPr>
            <a:stCxn id="458" idx="5"/>
            <a:endCxn id="462" idx="1"/>
          </p:cNvCxnSpPr>
          <p:nvPr/>
        </p:nvCxnSpPr>
        <p:spPr>
          <a:xfrm>
            <a:off x="7650096" y="2134758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2" name="Google Shape;462;p46"/>
          <p:cNvSpPr/>
          <p:nvPr/>
        </p:nvSpPr>
        <p:spPr>
          <a:xfrm>
            <a:off x="7864226" y="230673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63" name="Google Shape;463;p46"/>
          <p:cNvCxnSpPr>
            <a:stCxn id="459" idx="4"/>
            <a:endCxn id="462" idx="0"/>
          </p:cNvCxnSpPr>
          <p:nvPr/>
        </p:nvCxnSpPr>
        <p:spPr>
          <a:xfrm>
            <a:off x="8060726" y="1633431"/>
            <a:ext cx="0" cy="67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4" name="Google Shape;464;p46"/>
          <p:cNvSpPr txBox="1"/>
          <p:nvPr/>
        </p:nvSpPr>
        <p:spPr>
          <a:xfrm>
            <a:off x="2326150" y="1667225"/>
            <a:ext cx="37563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{(0, 1), (0, 2), (1, 2)}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Graph Representations</a:t>
            </a:r>
            <a:endParaRPr/>
          </a:p>
        </p:txBody>
      </p:sp>
      <p:sp>
        <p:nvSpPr>
          <p:cNvPr id="470" name="Google Shape;470;p4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Representation 3: Adjacency lists.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approach: Maintain array of lists indexed by vertex number.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popular approach for representing graphs.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Efficient when graphs are “sparse” (not too many edges).</a:t>
            </a:r>
            <a:endParaRPr/>
          </a:p>
        </p:txBody>
      </p:sp>
      <p:sp>
        <p:nvSpPr>
          <p:cNvPr id="471" name="Google Shape;471;p47"/>
          <p:cNvSpPr/>
          <p:nvPr/>
        </p:nvSpPr>
        <p:spPr>
          <a:xfrm>
            <a:off x="7771850" y="179931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72" name="Google Shape;472;p47"/>
          <p:cNvSpPr/>
          <p:nvPr/>
        </p:nvSpPr>
        <p:spPr>
          <a:xfrm>
            <a:off x="8321426" y="124043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73" name="Google Shape;473;p47"/>
          <p:cNvCxnSpPr>
            <a:stCxn id="471" idx="7"/>
            <a:endCxn id="472" idx="3"/>
          </p:cNvCxnSpPr>
          <p:nvPr/>
        </p:nvCxnSpPr>
        <p:spPr>
          <a:xfrm flipH="1" rot="10800000">
            <a:off x="8107296" y="1575765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4" name="Google Shape;474;p47"/>
          <p:cNvCxnSpPr>
            <a:stCxn id="471" idx="5"/>
            <a:endCxn id="475" idx="1"/>
          </p:cNvCxnSpPr>
          <p:nvPr/>
        </p:nvCxnSpPr>
        <p:spPr>
          <a:xfrm>
            <a:off x="8107296" y="2134758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5" name="Google Shape;475;p47"/>
          <p:cNvSpPr/>
          <p:nvPr/>
        </p:nvSpPr>
        <p:spPr>
          <a:xfrm>
            <a:off x="8321426" y="230673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76" name="Google Shape;476;p47"/>
          <p:cNvCxnSpPr>
            <a:stCxn id="472" idx="4"/>
            <a:endCxn id="475" idx="0"/>
          </p:cNvCxnSpPr>
          <p:nvPr/>
        </p:nvCxnSpPr>
        <p:spPr>
          <a:xfrm>
            <a:off x="8517926" y="1633431"/>
            <a:ext cx="0" cy="67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7" name="Google Shape;477;p47"/>
          <p:cNvSpPr/>
          <p:nvPr/>
        </p:nvSpPr>
        <p:spPr>
          <a:xfrm>
            <a:off x="2258680" y="2583988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7"/>
          <p:cNvSpPr/>
          <p:nvPr/>
        </p:nvSpPr>
        <p:spPr>
          <a:xfrm>
            <a:off x="2258680" y="2867663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7"/>
          <p:cNvSpPr/>
          <p:nvPr/>
        </p:nvSpPr>
        <p:spPr>
          <a:xfrm>
            <a:off x="2258680" y="3153288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47"/>
          <p:cNvSpPr txBox="1"/>
          <p:nvPr/>
        </p:nvSpPr>
        <p:spPr>
          <a:xfrm>
            <a:off x="1949560" y="2505561"/>
            <a:ext cx="7320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81" name="Google Shape;481;p47"/>
          <p:cNvCxnSpPr/>
          <p:nvPr/>
        </p:nvCxnSpPr>
        <p:spPr>
          <a:xfrm>
            <a:off x="2671168" y="2711710"/>
            <a:ext cx="242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p47"/>
          <p:cNvSpPr txBox="1"/>
          <p:nvPr/>
        </p:nvSpPr>
        <p:spPr>
          <a:xfrm>
            <a:off x="2931069" y="2469445"/>
            <a:ext cx="9576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[1, 2]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3" name="Google Shape;483;p47"/>
          <p:cNvSpPr txBox="1"/>
          <p:nvPr/>
        </p:nvSpPr>
        <p:spPr>
          <a:xfrm>
            <a:off x="2931069" y="2774245"/>
            <a:ext cx="9576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[2]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84" name="Google Shape;484;p47"/>
          <p:cNvCxnSpPr/>
          <p:nvPr/>
        </p:nvCxnSpPr>
        <p:spPr>
          <a:xfrm>
            <a:off x="2671168" y="3016510"/>
            <a:ext cx="242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Representations</a:t>
            </a:r>
            <a:endParaRPr/>
          </a:p>
        </p:txBody>
      </p:sp>
      <p:sp>
        <p:nvSpPr>
          <p:cNvPr id="490" name="Google Shape;490;p4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Implement our graph algorithms like BreadthFirstPaths and DepthFirstPaths, we need: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An API (Application Programming Interface) for graphs.</a:t>
            </a:r>
            <a:endParaRPr>
              <a:solidFill>
                <a:srgbClr val="999999"/>
              </a:solidFill>
            </a:endParaRPr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800"/>
              <a:buChar char="○"/>
            </a:pPr>
            <a:r>
              <a:rPr lang="en">
                <a:solidFill>
                  <a:srgbClr val="999999"/>
                </a:solidFill>
              </a:rPr>
              <a:t>For our purposes today, these are our Graph methods, including their signatures and behaviors.</a:t>
            </a:r>
            <a:endParaRPr>
              <a:solidFill>
                <a:srgbClr val="999999"/>
              </a:solidFill>
            </a:endParaRPr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800"/>
              <a:buChar char="○"/>
            </a:pPr>
            <a:r>
              <a:rPr lang="en">
                <a:solidFill>
                  <a:srgbClr val="999999"/>
                </a:solidFill>
              </a:rPr>
              <a:t>Defines how Graph client programmers must think.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</a:t>
            </a:r>
            <a:r>
              <a:rPr b="1" lang="en"/>
              <a:t>underlying data structure to represent our graphs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choices can have profound implications on: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Runtime</a:t>
            </a:r>
            <a:r>
              <a:rPr b="1" lang="en"/>
              <a:t>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Memory usage.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Difficulty of implementing various graph algorithms.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491" name="Google Shape;491;p48"/>
          <p:cNvSpPr/>
          <p:nvPr/>
        </p:nvSpPr>
        <p:spPr>
          <a:xfrm>
            <a:off x="7338508" y="3643550"/>
            <a:ext cx="8445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Graph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2" name="Google Shape;492;p48"/>
          <p:cNvSpPr/>
          <p:nvPr/>
        </p:nvSpPr>
        <p:spPr>
          <a:xfrm>
            <a:off x="7831845" y="4441375"/>
            <a:ext cx="11028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??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3" name="Google Shape;493;p48"/>
          <p:cNvSpPr/>
          <p:nvPr/>
        </p:nvSpPr>
        <p:spPr>
          <a:xfrm>
            <a:off x="6529650" y="4441375"/>
            <a:ext cx="11976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Adjacency List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94" name="Google Shape;494;p48"/>
          <p:cNvCxnSpPr>
            <a:stCxn id="493" idx="0"/>
            <a:endCxn id="491" idx="2"/>
          </p:cNvCxnSpPr>
          <p:nvPr/>
        </p:nvCxnSpPr>
        <p:spPr>
          <a:xfrm flipH="1" rot="10800000">
            <a:off x="7128450" y="4138975"/>
            <a:ext cx="632400" cy="30240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5" name="Google Shape;495;p48"/>
          <p:cNvCxnSpPr>
            <a:stCxn id="492" idx="0"/>
            <a:endCxn id="491" idx="2"/>
          </p:cNvCxnSpPr>
          <p:nvPr/>
        </p:nvCxnSpPr>
        <p:spPr>
          <a:xfrm rot="10800000">
            <a:off x="7760745" y="4138975"/>
            <a:ext cx="622500" cy="30240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6" name="Google Shape;496;p48"/>
          <p:cNvSpPr txBox="1"/>
          <p:nvPr/>
        </p:nvSpPr>
        <p:spPr>
          <a:xfrm>
            <a:off x="8191394" y="3692845"/>
            <a:ext cx="10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p48"/>
          <p:cNvSpPr txBox="1"/>
          <p:nvPr/>
        </p:nvSpPr>
        <p:spPr>
          <a:xfrm>
            <a:off x="5579494" y="4488920"/>
            <a:ext cx="10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Concrete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Printing Runtime: http://yellkey.com</a:t>
            </a:r>
            <a:r>
              <a:rPr lang="en">
                <a:solidFill>
                  <a:srgbClr val="208920"/>
                </a:solidFill>
              </a:rPr>
              <a:t>/second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503" name="Google Shape;503;p4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is the order of growth of the running time of the print client if the graph uses an </a:t>
            </a:r>
            <a:r>
              <a:rPr b="1" i="1" lang="en"/>
              <a:t>adjacency-list</a:t>
            </a:r>
            <a:r>
              <a:rPr lang="en"/>
              <a:t> representation, where V is the number of vertices, and E is the total number of edges?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Θ(V + 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Θ(V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Θ(V*E)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Runtime to iterate over v’s neighbors?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many vertices do we consider?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sp>
        <p:nvSpPr>
          <p:cNvPr id="504" name="Google Shape;504;p49"/>
          <p:cNvSpPr/>
          <p:nvPr/>
        </p:nvSpPr>
        <p:spPr>
          <a:xfrm>
            <a:off x="7314650" y="385671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505" name="Google Shape;505;p49"/>
          <p:cNvSpPr/>
          <p:nvPr/>
        </p:nvSpPr>
        <p:spPr>
          <a:xfrm>
            <a:off x="7864226" y="329783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506" name="Google Shape;506;p49"/>
          <p:cNvCxnSpPr>
            <a:stCxn id="504" idx="7"/>
            <a:endCxn id="505" idx="3"/>
          </p:cNvCxnSpPr>
          <p:nvPr/>
        </p:nvCxnSpPr>
        <p:spPr>
          <a:xfrm flipH="1" rot="10800000">
            <a:off x="7650096" y="3633164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7" name="Google Shape;507;p49"/>
          <p:cNvCxnSpPr>
            <a:stCxn id="504" idx="5"/>
            <a:endCxn id="508" idx="1"/>
          </p:cNvCxnSpPr>
          <p:nvPr/>
        </p:nvCxnSpPr>
        <p:spPr>
          <a:xfrm>
            <a:off x="7650096" y="4192157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8" name="Google Shape;508;p49"/>
          <p:cNvSpPr/>
          <p:nvPr/>
        </p:nvSpPr>
        <p:spPr>
          <a:xfrm>
            <a:off x="7864226" y="436413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509" name="Google Shape;509;p49"/>
          <p:cNvCxnSpPr>
            <a:stCxn id="505" idx="4"/>
            <a:endCxn id="508" idx="0"/>
          </p:cNvCxnSpPr>
          <p:nvPr/>
        </p:nvCxnSpPr>
        <p:spPr>
          <a:xfrm>
            <a:off x="8060726" y="3690831"/>
            <a:ext cx="0" cy="67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0" name="Google Shape;510;p49"/>
          <p:cNvSpPr/>
          <p:nvPr/>
        </p:nvSpPr>
        <p:spPr>
          <a:xfrm>
            <a:off x="5002180" y="3747713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9"/>
          <p:cNvSpPr/>
          <p:nvPr/>
        </p:nvSpPr>
        <p:spPr>
          <a:xfrm>
            <a:off x="5002180" y="4031388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9"/>
          <p:cNvSpPr/>
          <p:nvPr/>
        </p:nvSpPr>
        <p:spPr>
          <a:xfrm>
            <a:off x="5002180" y="4317013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9"/>
          <p:cNvSpPr txBox="1"/>
          <p:nvPr/>
        </p:nvSpPr>
        <p:spPr>
          <a:xfrm>
            <a:off x="4693060" y="3669286"/>
            <a:ext cx="7320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14" name="Google Shape;514;p49"/>
          <p:cNvCxnSpPr/>
          <p:nvPr/>
        </p:nvCxnSpPr>
        <p:spPr>
          <a:xfrm>
            <a:off x="5414668" y="3875435"/>
            <a:ext cx="242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5" name="Google Shape;515;p49"/>
          <p:cNvSpPr txBox="1"/>
          <p:nvPr/>
        </p:nvSpPr>
        <p:spPr>
          <a:xfrm>
            <a:off x="5674570" y="3633170"/>
            <a:ext cx="9576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[1, 2]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6" name="Google Shape;516;p49"/>
          <p:cNvSpPr txBox="1"/>
          <p:nvPr/>
        </p:nvSpPr>
        <p:spPr>
          <a:xfrm>
            <a:off x="5674570" y="3937970"/>
            <a:ext cx="9576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[2]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17" name="Google Shape;517;p49"/>
          <p:cNvCxnSpPr/>
          <p:nvPr/>
        </p:nvCxnSpPr>
        <p:spPr>
          <a:xfrm>
            <a:off x="5414668" y="4180235"/>
            <a:ext cx="242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8" name="Google Shape;518;p49"/>
          <p:cNvSpPr txBox="1"/>
          <p:nvPr/>
        </p:nvSpPr>
        <p:spPr>
          <a:xfrm>
            <a:off x="3204475" y="1235300"/>
            <a:ext cx="4737300" cy="1386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0; v &lt; G.V(); v += 1)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.println(v + “-” + w);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Printing Runtime: http://yellkey.com</a:t>
            </a:r>
            <a:r>
              <a:rPr lang="en">
                <a:solidFill>
                  <a:srgbClr val="208920"/>
                </a:solidFill>
              </a:rPr>
              <a:t>/second</a:t>
            </a:r>
            <a:endParaRPr/>
          </a:p>
        </p:txBody>
      </p:sp>
      <p:sp>
        <p:nvSpPr>
          <p:cNvPr id="524" name="Google Shape;524;p5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order of growth of the running time of the print client if the graph uses an </a:t>
            </a:r>
            <a:r>
              <a:rPr b="1" i="1" lang="en"/>
              <a:t>adjacency-list</a:t>
            </a:r>
            <a:r>
              <a:rPr lang="en"/>
              <a:t> representation, where V is the number of vertices, and E is the total number of edges?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Θ(V + 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Θ(V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Θ(V*E)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Runtime to iterate over v’s neighbors? List can be between 1 and V items.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Ω(1), O(V).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many vertices do we consider?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V.</a:t>
            </a:r>
            <a:endParaRPr/>
          </a:p>
        </p:txBody>
      </p:sp>
      <p:sp>
        <p:nvSpPr>
          <p:cNvPr id="525" name="Google Shape;525;p50"/>
          <p:cNvSpPr/>
          <p:nvPr/>
        </p:nvSpPr>
        <p:spPr>
          <a:xfrm>
            <a:off x="7314650" y="385671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526" name="Google Shape;526;p50"/>
          <p:cNvSpPr/>
          <p:nvPr/>
        </p:nvSpPr>
        <p:spPr>
          <a:xfrm>
            <a:off x="7864226" y="329783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527" name="Google Shape;527;p50"/>
          <p:cNvCxnSpPr>
            <a:stCxn id="525" idx="7"/>
            <a:endCxn id="526" idx="3"/>
          </p:cNvCxnSpPr>
          <p:nvPr/>
        </p:nvCxnSpPr>
        <p:spPr>
          <a:xfrm flipH="1" rot="10800000">
            <a:off x="7650096" y="3633164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8" name="Google Shape;528;p50"/>
          <p:cNvCxnSpPr>
            <a:stCxn id="525" idx="5"/>
            <a:endCxn id="529" idx="1"/>
          </p:cNvCxnSpPr>
          <p:nvPr/>
        </p:nvCxnSpPr>
        <p:spPr>
          <a:xfrm>
            <a:off x="7650096" y="4192157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9" name="Google Shape;529;p50"/>
          <p:cNvSpPr/>
          <p:nvPr/>
        </p:nvSpPr>
        <p:spPr>
          <a:xfrm>
            <a:off x="7864226" y="436413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530" name="Google Shape;530;p50"/>
          <p:cNvCxnSpPr>
            <a:stCxn id="526" idx="4"/>
            <a:endCxn id="529" idx="0"/>
          </p:cNvCxnSpPr>
          <p:nvPr/>
        </p:nvCxnSpPr>
        <p:spPr>
          <a:xfrm>
            <a:off x="8060726" y="3690831"/>
            <a:ext cx="0" cy="67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1" name="Google Shape;531;p50"/>
          <p:cNvSpPr/>
          <p:nvPr/>
        </p:nvSpPr>
        <p:spPr>
          <a:xfrm>
            <a:off x="5002180" y="3747713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0"/>
          <p:cNvSpPr/>
          <p:nvPr/>
        </p:nvSpPr>
        <p:spPr>
          <a:xfrm>
            <a:off x="5002180" y="4031388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0"/>
          <p:cNvSpPr/>
          <p:nvPr/>
        </p:nvSpPr>
        <p:spPr>
          <a:xfrm>
            <a:off x="5002180" y="4317013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0"/>
          <p:cNvSpPr txBox="1"/>
          <p:nvPr/>
        </p:nvSpPr>
        <p:spPr>
          <a:xfrm>
            <a:off x="4693060" y="3669286"/>
            <a:ext cx="7320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35" name="Google Shape;535;p50"/>
          <p:cNvCxnSpPr/>
          <p:nvPr/>
        </p:nvCxnSpPr>
        <p:spPr>
          <a:xfrm>
            <a:off x="5414668" y="3875435"/>
            <a:ext cx="242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6" name="Google Shape;536;p50"/>
          <p:cNvSpPr txBox="1"/>
          <p:nvPr/>
        </p:nvSpPr>
        <p:spPr>
          <a:xfrm>
            <a:off x="5674570" y="3633170"/>
            <a:ext cx="9576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[1, 2]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7" name="Google Shape;537;p50"/>
          <p:cNvSpPr txBox="1"/>
          <p:nvPr/>
        </p:nvSpPr>
        <p:spPr>
          <a:xfrm>
            <a:off x="5674570" y="3937970"/>
            <a:ext cx="9576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[2]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38" name="Google Shape;538;p50"/>
          <p:cNvCxnSpPr/>
          <p:nvPr/>
        </p:nvCxnSpPr>
        <p:spPr>
          <a:xfrm>
            <a:off x="5414668" y="4180235"/>
            <a:ext cx="242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9" name="Google Shape;539;p50"/>
          <p:cNvSpPr txBox="1"/>
          <p:nvPr/>
        </p:nvSpPr>
        <p:spPr>
          <a:xfrm>
            <a:off x="3204475" y="1235300"/>
            <a:ext cx="4737300" cy="1386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0; v &lt; G.V(); v += 1)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.println(v + “-” + w);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540" name="Google Shape;540;p50"/>
          <p:cNvSpPr txBox="1"/>
          <p:nvPr/>
        </p:nvSpPr>
        <p:spPr>
          <a:xfrm>
            <a:off x="4040981" y="2115138"/>
            <a:ext cx="51831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case: Θ(V)    Worst case: Θ(V</a:t>
            </a:r>
            <a:r>
              <a:rPr b="1"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Printing Runtime: http://yellkey.com</a:t>
            </a:r>
            <a:r>
              <a:rPr lang="en">
                <a:solidFill>
                  <a:srgbClr val="208920"/>
                </a:solidFill>
              </a:rPr>
              <a:t>/support</a:t>
            </a:r>
            <a:endParaRPr/>
          </a:p>
        </p:txBody>
      </p:sp>
      <p:sp>
        <p:nvSpPr>
          <p:cNvPr id="546" name="Google Shape;546;p5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order of growth of the running time of the print client if the graph uses an </a:t>
            </a:r>
            <a:r>
              <a:rPr b="1" i="1" lang="en"/>
              <a:t>adjacency-list</a:t>
            </a:r>
            <a:r>
              <a:rPr lang="en"/>
              <a:t> representation, where V is the number of vertices, and E is the total number of edges?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Θ(V + 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Θ(V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Θ(V*E)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Runtime to iterate over v’s neighbors? List can be between 1 and V items.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Ω(1), O(V).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many vertices do we consider?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V.</a:t>
            </a:r>
            <a:endParaRPr/>
          </a:p>
        </p:txBody>
      </p:sp>
      <p:sp>
        <p:nvSpPr>
          <p:cNvPr id="547" name="Google Shape;547;p51"/>
          <p:cNvSpPr/>
          <p:nvPr/>
        </p:nvSpPr>
        <p:spPr>
          <a:xfrm>
            <a:off x="7314650" y="385671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548" name="Google Shape;548;p51"/>
          <p:cNvSpPr/>
          <p:nvPr/>
        </p:nvSpPr>
        <p:spPr>
          <a:xfrm>
            <a:off x="7864226" y="329783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549" name="Google Shape;549;p51"/>
          <p:cNvCxnSpPr>
            <a:stCxn id="547" idx="7"/>
            <a:endCxn id="548" idx="3"/>
          </p:cNvCxnSpPr>
          <p:nvPr/>
        </p:nvCxnSpPr>
        <p:spPr>
          <a:xfrm flipH="1" rot="10800000">
            <a:off x="7650096" y="3633164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0" name="Google Shape;550;p51"/>
          <p:cNvCxnSpPr>
            <a:stCxn id="547" idx="5"/>
            <a:endCxn id="551" idx="1"/>
          </p:cNvCxnSpPr>
          <p:nvPr/>
        </p:nvCxnSpPr>
        <p:spPr>
          <a:xfrm>
            <a:off x="7650096" y="4192157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1" name="Google Shape;551;p51"/>
          <p:cNvSpPr/>
          <p:nvPr/>
        </p:nvSpPr>
        <p:spPr>
          <a:xfrm>
            <a:off x="7864226" y="436413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552" name="Google Shape;552;p51"/>
          <p:cNvCxnSpPr>
            <a:stCxn id="548" idx="4"/>
            <a:endCxn id="551" idx="0"/>
          </p:cNvCxnSpPr>
          <p:nvPr/>
        </p:nvCxnSpPr>
        <p:spPr>
          <a:xfrm>
            <a:off x="8060726" y="3690831"/>
            <a:ext cx="0" cy="67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3" name="Google Shape;553;p51"/>
          <p:cNvSpPr/>
          <p:nvPr/>
        </p:nvSpPr>
        <p:spPr>
          <a:xfrm>
            <a:off x="5002180" y="3747713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1"/>
          <p:cNvSpPr/>
          <p:nvPr/>
        </p:nvSpPr>
        <p:spPr>
          <a:xfrm>
            <a:off x="5002180" y="4031388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1"/>
          <p:cNvSpPr/>
          <p:nvPr/>
        </p:nvSpPr>
        <p:spPr>
          <a:xfrm>
            <a:off x="5002180" y="4317013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51"/>
          <p:cNvSpPr txBox="1"/>
          <p:nvPr/>
        </p:nvSpPr>
        <p:spPr>
          <a:xfrm>
            <a:off x="4693060" y="3669286"/>
            <a:ext cx="7320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7" name="Google Shape;557;p51"/>
          <p:cNvCxnSpPr/>
          <p:nvPr/>
        </p:nvCxnSpPr>
        <p:spPr>
          <a:xfrm>
            <a:off x="5414668" y="3875435"/>
            <a:ext cx="242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8" name="Google Shape;558;p51"/>
          <p:cNvSpPr txBox="1"/>
          <p:nvPr/>
        </p:nvSpPr>
        <p:spPr>
          <a:xfrm>
            <a:off x="5674570" y="3633170"/>
            <a:ext cx="9576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[1, 2]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9" name="Google Shape;559;p51"/>
          <p:cNvSpPr txBox="1"/>
          <p:nvPr/>
        </p:nvSpPr>
        <p:spPr>
          <a:xfrm>
            <a:off x="5674570" y="3937970"/>
            <a:ext cx="9576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[2]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60" name="Google Shape;560;p51"/>
          <p:cNvCxnSpPr/>
          <p:nvPr/>
        </p:nvCxnSpPr>
        <p:spPr>
          <a:xfrm>
            <a:off x="5414668" y="4180235"/>
            <a:ext cx="242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1" name="Google Shape;561;p51"/>
          <p:cNvSpPr txBox="1"/>
          <p:nvPr/>
        </p:nvSpPr>
        <p:spPr>
          <a:xfrm>
            <a:off x="3204475" y="1235300"/>
            <a:ext cx="4737300" cy="1386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0; v &lt; G.V(); v += 1)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.println(v + “-” + w);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562" name="Google Shape;562;p51"/>
          <p:cNvSpPr txBox="1"/>
          <p:nvPr/>
        </p:nvSpPr>
        <p:spPr>
          <a:xfrm>
            <a:off x="4040981" y="2115138"/>
            <a:ext cx="51831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case: Θ(V)    Worst case: Θ(V</a:t>
            </a:r>
            <a:r>
              <a:rPr b="1"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3" name="Google Shape;563;p51"/>
          <p:cNvCxnSpPr/>
          <p:nvPr/>
        </p:nvCxnSpPr>
        <p:spPr>
          <a:xfrm flipH="1">
            <a:off x="1750625" y="1475650"/>
            <a:ext cx="504600" cy="14850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4" name="Google Shape;564;p51"/>
          <p:cNvCxnSpPr/>
          <p:nvPr/>
        </p:nvCxnSpPr>
        <p:spPr>
          <a:xfrm rot="10800000">
            <a:off x="1816775" y="2313650"/>
            <a:ext cx="630300" cy="16890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5" name="Google Shape;565;p51"/>
          <p:cNvCxnSpPr/>
          <p:nvPr/>
        </p:nvCxnSpPr>
        <p:spPr>
          <a:xfrm rot="10800000">
            <a:off x="1293775" y="2670725"/>
            <a:ext cx="231000" cy="26640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6" name="Google Shape;566;p51"/>
          <p:cNvCxnSpPr/>
          <p:nvPr/>
        </p:nvCxnSpPr>
        <p:spPr>
          <a:xfrm flipH="1" rot="10800000">
            <a:off x="555100" y="2626000"/>
            <a:ext cx="96900" cy="35220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7" name="Google Shape;567;p51"/>
          <p:cNvSpPr txBox="1"/>
          <p:nvPr/>
        </p:nvSpPr>
        <p:spPr>
          <a:xfrm>
            <a:off x="2007950" y="1545625"/>
            <a:ext cx="504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C2020"/>
                </a:solidFill>
              </a:rPr>
              <a:t>?</a:t>
            </a:r>
            <a:endParaRPr sz="2000">
              <a:solidFill>
                <a:srgbClr val="AC2020"/>
              </a:solidFill>
            </a:endParaRPr>
          </a:p>
        </p:txBody>
      </p:sp>
      <p:sp>
        <p:nvSpPr>
          <p:cNvPr id="568" name="Google Shape;568;p51"/>
          <p:cNvSpPr txBox="1"/>
          <p:nvPr/>
        </p:nvSpPr>
        <p:spPr>
          <a:xfrm>
            <a:off x="2388950" y="2079025"/>
            <a:ext cx="504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C2020"/>
                </a:solidFill>
              </a:rPr>
              <a:t>?</a:t>
            </a:r>
            <a:endParaRPr sz="2000">
              <a:solidFill>
                <a:srgbClr val="AC2020"/>
              </a:solidFill>
            </a:endParaRPr>
          </a:p>
        </p:txBody>
      </p:sp>
      <p:sp>
        <p:nvSpPr>
          <p:cNvPr id="569" name="Google Shape;569;p51"/>
          <p:cNvSpPr txBox="1"/>
          <p:nvPr/>
        </p:nvSpPr>
        <p:spPr>
          <a:xfrm>
            <a:off x="616567" y="2668842"/>
            <a:ext cx="504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C2020"/>
                </a:solidFill>
              </a:rPr>
              <a:t>?</a:t>
            </a:r>
            <a:endParaRPr sz="2000">
              <a:solidFill>
                <a:srgbClr val="AC2020"/>
              </a:solidFill>
            </a:endParaRPr>
          </a:p>
        </p:txBody>
      </p:sp>
      <p:sp>
        <p:nvSpPr>
          <p:cNvPr id="570" name="Google Shape;570;p51"/>
          <p:cNvSpPr txBox="1"/>
          <p:nvPr/>
        </p:nvSpPr>
        <p:spPr>
          <a:xfrm>
            <a:off x="1454767" y="2592642"/>
            <a:ext cx="504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C2020"/>
                </a:solidFill>
              </a:rPr>
              <a:t>?</a:t>
            </a:r>
            <a:endParaRPr sz="2000">
              <a:solidFill>
                <a:srgbClr val="AC2020"/>
              </a:solidFill>
            </a:endParaRPr>
          </a:p>
        </p:txBody>
      </p:sp>
      <p:sp>
        <p:nvSpPr>
          <p:cNvPr id="571" name="Google Shape;571;p51"/>
          <p:cNvSpPr txBox="1"/>
          <p:nvPr/>
        </p:nvSpPr>
        <p:spPr>
          <a:xfrm>
            <a:off x="1835767" y="2364042"/>
            <a:ext cx="504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C2020"/>
                </a:solidFill>
              </a:rPr>
              <a:t>?</a:t>
            </a:r>
            <a:endParaRPr sz="2000">
              <a:solidFill>
                <a:srgbClr val="AC202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Printing Runtime: http://yellkey.com</a:t>
            </a:r>
            <a:r>
              <a:rPr lang="en">
                <a:solidFill>
                  <a:srgbClr val="208920"/>
                </a:solidFill>
              </a:rPr>
              <a:t>/support</a:t>
            </a:r>
            <a:endParaRPr/>
          </a:p>
        </p:txBody>
      </p:sp>
      <p:sp>
        <p:nvSpPr>
          <p:cNvPr id="577" name="Google Shape;577;p5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is the order of growth of the running time of the print client if the graph uses an </a:t>
            </a:r>
            <a:r>
              <a:rPr b="1" i="1" lang="en"/>
              <a:t>adjacency-list</a:t>
            </a:r>
            <a:r>
              <a:rPr lang="en"/>
              <a:t> representation, where V is the number of vertices, and E is the total number of edges?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/>
              <a:t>Θ(V + E)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Θ(V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Θ(V*E)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Best case: Θ(V)    Worst case: Θ(V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 cases: Θ(V + E)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v+=1 happens V times.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happens 2E times.</a:t>
            </a:r>
            <a:endParaRPr/>
          </a:p>
        </p:txBody>
      </p:sp>
      <p:sp>
        <p:nvSpPr>
          <p:cNvPr id="578" name="Google Shape;578;p52"/>
          <p:cNvSpPr/>
          <p:nvPr/>
        </p:nvSpPr>
        <p:spPr>
          <a:xfrm>
            <a:off x="5002180" y="3747713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52"/>
          <p:cNvSpPr/>
          <p:nvPr/>
        </p:nvSpPr>
        <p:spPr>
          <a:xfrm>
            <a:off x="5002180" y="4031388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2"/>
          <p:cNvSpPr/>
          <p:nvPr/>
        </p:nvSpPr>
        <p:spPr>
          <a:xfrm>
            <a:off x="5002180" y="4317013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2"/>
          <p:cNvSpPr txBox="1"/>
          <p:nvPr/>
        </p:nvSpPr>
        <p:spPr>
          <a:xfrm>
            <a:off x="4693060" y="3669286"/>
            <a:ext cx="7320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82" name="Google Shape;582;p52"/>
          <p:cNvCxnSpPr/>
          <p:nvPr/>
        </p:nvCxnSpPr>
        <p:spPr>
          <a:xfrm>
            <a:off x="5414668" y="3875435"/>
            <a:ext cx="242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3" name="Google Shape;583;p52"/>
          <p:cNvSpPr txBox="1"/>
          <p:nvPr/>
        </p:nvSpPr>
        <p:spPr>
          <a:xfrm>
            <a:off x="5674570" y="3633170"/>
            <a:ext cx="9576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[1, 2]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4" name="Google Shape;584;p52"/>
          <p:cNvSpPr txBox="1"/>
          <p:nvPr/>
        </p:nvSpPr>
        <p:spPr>
          <a:xfrm>
            <a:off x="5674570" y="3937970"/>
            <a:ext cx="9576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[2]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85" name="Google Shape;585;p52"/>
          <p:cNvCxnSpPr/>
          <p:nvPr/>
        </p:nvCxnSpPr>
        <p:spPr>
          <a:xfrm>
            <a:off x="5414668" y="4180235"/>
            <a:ext cx="242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6" name="Google Shape;586;p52"/>
          <p:cNvSpPr txBox="1"/>
          <p:nvPr/>
        </p:nvSpPr>
        <p:spPr>
          <a:xfrm>
            <a:off x="3204475" y="1235300"/>
            <a:ext cx="4737300" cy="1386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0; v &lt; G.V(); v += 1)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.println(v + “-” + w);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587" name="Google Shape;587;p52"/>
          <p:cNvSpPr txBox="1"/>
          <p:nvPr/>
        </p:nvSpPr>
        <p:spPr>
          <a:xfrm>
            <a:off x="6505575" y="2720475"/>
            <a:ext cx="25104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Cost model in this </a:t>
            </a:r>
            <a:r>
              <a:rPr lang="en">
                <a:solidFill>
                  <a:srgbClr val="AC2020"/>
                </a:solidFill>
              </a:rPr>
              <a:t>analysis</a:t>
            </a:r>
            <a:r>
              <a:rPr lang="en">
                <a:solidFill>
                  <a:srgbClr val="AC2020"/>
                </a:solidFill>
              </a:rPr>
              <a:t> is the sum of:</a:t>
            </a:r>
            <a:endParaRPr>
              <a:solidFill>
                <a:srgbClr val="AC202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AC2020"/>
              </a:buClr>
              <a:buSzPts val="1400"/>
              <a:buChar char="●"/>
            </a:pPr>
            <a:r>
              <a:rPr lang="en">
                <a:solidFill>
                  <a:srgbClr val="AC2020"/>
                </a:solidFill>
              </a:rPr>
              <a:t>v +=1 operations </a:t>
            </a:r>
            <a:endParaRPr>
              <a:solidFill>
                <a:srgbClr val="AC202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AC2020"/>
              </a:buClr>
              <a:buSzPts val="1400"/>
              <a:buChar char="●"/>
            </a:pPr>
            <a:r>
              <a:rPr lang="en">
                <a:solidFill>
                  <a:srgbClr val="AC2020"/>
                </a:solidFill>
              </a:rPr>
              <a:t>println calls</a:t>
            </a:r>
            <a:endParaRPr>
              <a:solidFill>
                <a:srgbClr val="AC202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Θ(V + E) Interpretation</a:t>
            </a:r>
            <a:endParaRPr/>
          </a:p>
        </p:txBody>
      </p:sp>
      <p:sp>
        <p:nvSpPr>
          <p:cNvPr id="593" name="Google Shape;593;p53"/>
          <p:cNvSpPr txBox="1"/>
          <p:nvPr>
            <p:ph idx="1" type="body"/>
          </p:nvPr>
        </p:nvSpPr>
        <p:spPr>
          <a:xfrm>
            <a:off x="243000" y="556500"/>
            <a:ext cx="8443800" cy="44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Runtime: Θ(V + 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to interpret: No matter what “family” of increasingly complex graphs we generate, as V and E grow, the runtime will always grow exactly as Θ(V + E).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shape 1: Very sparse graph where E grows very slowly, e.g. every vertex is connected to its square: 2 - 4, 3 - 9, 4 - 16, 5 - 25, etc.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  is Θ(sqrt(V)). Runtime is Θ(V + sqrt(V)), which is just Θ(V).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shape 2: Very dense graph where E grows very quickly, e.g. every vertex connected to every other.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 is Θ(V</a:t>
            </a:r>
            <a:r>
              <a:rPr baseline="30000" lang="en"/>
              <a:t>2</a:t>
            </a:r>
            <a:r>
              <a:rPr lang="en"/>
              <a:t>). Runtime is Θ(V + V</a:t>
            </a:r>
            <a:r>
              <a:rPr baseline="30000" lang="en"/>
              <a:t>2</a:t>
            </a:r>
            <a:r>
              <a:rPr lang="en"/>
              <a:t>), which is just Θ(V</a:t>
            </a:r>
            <a:r>
              <a:rPr baseline="30000" lang="en"/>
              <a:t>2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53"/>
          <p:cNvSpPr txBox="1"/>
          <p:nvPr/>
        </p:nvSpPr>
        <p:spPr>
          <a:xfrm>
            <a:off x="89025" y="990975"/>
            <a:ext cx="26112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 is total number of vertices.</a:t>
            </a:r>
            <a:endParaRPr/>
          </a:p>
        </p:txBody>
      </p:sp>
      <p:sp>
        <p:nvSpPr>
          <p:cNvPr id="595" name="Google Shape;595;p53"/>
          <p:cNvSpPr txBox="1"/>
          <p:nvPr/>
        </p:nvSpPr>
        <p:spPr>
          <a:xfrm>
            <a:off x="89025" y="1371975"/>
            <a:ext cx="26112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 is total number of edges in the entire graph.</a:t>
            </a:r>
            <a:endParaRPr b="1"/>
          </a:p>
        </p:txBody>
      </p:sp>
      <p:sp>
        <p:nvSpPr>
          <p:cNvPr id="596" name="Google Shape;596;p53"/>
          <p:cNvSpPr txBox="1"/>
          <p:nvPr/>
        </p:nvSpPr>
        <p:spPr>
          <a:xfrm>
            <a:off x="3052075" y="701900"/>
            <a:ext cx="4737300" cy="1386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0; v &lt; G.V(); v += 1)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.println(v + “-” + w);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Representations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Implement a graph algorithm like DepthFirstPaths, we need: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An API</a:t>
            </a:r>
            <a:r>
              <a:rPr lang="en"/>
              <a:t> (Application Programming Interface) for graphs.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For our purposes today, these are our Graph methods, including their signatures and behaviors.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Defines how Graph client programmers must think.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concrete data structure to represent our graphs.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choices can have profound implications on: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Runtime.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Memory usage.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Difficulty of implementing various graph algorithms.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166" name="Google Shape;166;p27"/>
          <p:cNvSpPr/>
          <p:nvPr/>
        </p:nvSpPr>
        <p:spPr>
          <a:xfrm>
            <a:off x="7379526" y="1814750"/>
            <a:ext cx="8445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Set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7831845" y="2688775"/>
            <a:ext cx="11028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TreeSet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624520" y="2688775"/>
            <a:ext cx="11028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HashSet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9" name="Google Shape;169;p27"/>
          <p:cNvCxnSpPr>
            <a:stCxn id="168" idx="0"/>
            <a:endCxn id="166" idx="2"/>
          </p:cNvCxnSpPr>
          <p:nvPr/>
        </p:nvCxnSpPr>
        <p:spPr>
          <a:xfrm flipH="1" rot="10800000">
            <a:off x="7175920" y="2310175"/>
            <a:ext cx="625800" cy="37860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7"/>
          <p:cNvCxnSpPr>
            <a:stCxn id="167" idx="0"/>
            <a:endCxn id="166" idx="2"/>
          </p:cNvCxnSpPr>
          <p:nvPr/>
        </p:nvCxnSpPr>
        <p:spPr>
          <a:xfrm rot="10800000">
            <a:off x="7801845" y="2310175"/>
            <a:ext cx="581400" cy="37860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27"/>
          <p:cNvSpPr/>
          <p:nvPr/>
        </p:nvSpPr>
        <p:spPr>
          <a:xfrm>
            <a:off x="7338508" y="3643550"/>
            <a:ext cx="8445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Graph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27"/>
          <p:cNvSpPr/>
          <p:nvPr/>
        </p:nvSpPr>
        <p:spPr>
          <a:xfrm>
            <a:off x="7831845" y="4441375"/>
            <a:ext cx="11028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??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27"/>
          <p:cNvSpPr/>
          <p:nvPr/>
        </p:nvSpPr>
        <p:spPr>
          <a:xfrm>
            <a:off x="6624520" y="4441375"/>
            <a:ext cx="11028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??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4" name="Google Shape;174;p27"/>
          <p:cNvCxnSpPr>
            <a:stCxn id="173" idx="0"/>
            <a:endCxn id="171" idx="2"/>
          </p:cNvCxnSpPr>
          <p:nvPr/>
        </p:nvCxnSpPr>
        <p:spPr>
          <a:xfrm flipH="1" rot="10800000">
            <a:off x="7175920" y="4138975"/>
            <a:ext cx="584700" cy="30240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7"/>
          <p:cNvCxnSpPr>
            <a:stCxn id="172" idx="0"/>
            <a:endCxn id="171" idx="2"/>
          </p:cNvCxnSpPr>
          <p:nvPr/>
        </p:nvCxnSpPr>
        <p:spPr>
          <a:xfrm rot="10800000">
            <a:off x="7760745" y="4138975"/>
            <a:ext cx="622500" cy="30240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7"/>
          <p:cNvSpPr txBox="1"/>
          <p:nvPr/>
        </p:nvSpPr>
        <p:spPr>
          <a:xfrm>
            <a:off x="8191394" y="3692845"/>
            <a:ext cx="10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5731894" y="4488920"/>
            <a:ext cx="10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Concrete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Θ(V + E) Interpretation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02" name="Google Shape;602;p54"/>
          <p:cNvSpPr txBox="1"/>
          <p:nvPr>
            <p:ph idx="1" type="body"/>
          </p:nvPr>
        </p:nvSpPr>
        <p:spPr>
          <a:xfrm>
            <a:off x="243000" y="556500"/>
            <a:ext cx="8443800" cy="44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Runtime: Θ(V + 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Θ(V + E) is the equivalent of Θ(max(V, E)).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are technically correct, but the sum is used more often.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Note: We never formally defined asymptotics on multiple variables, and it turns out to be somewhat poorly defined.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https://people.cs.ksu.edu/~rhowell/asymptotic.pdf</a:t>
            </a:r>
            <a:endParaRPr/>
          </a:p>
        </p:txBody>
      </p:sp>
      <p:sp>
        <p:nvSpPr>
          <p:cNvPr id="603" name="Google Shape;603;p54"/>
          <p:cNvSpPr txBox="1"/>
          <p:nvPr/>
        </p:nvSpPr>
        <p:spPr>
          <a:xfrm>
            <a:off x="89025" y="990975"/>
            <a:ext cx="26112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 is total number of vertices.</a:t>
            </a:r>
            <a:endParaRPr/>
          </a:p>
        </p:txBody>
      </p:sp>
      <p:sp>
        <p:nvSpPr>
          <p:cNvPr id="604" name="Google Shape;604;p54"/>
          <p:cNvSpPr txBox="1"/>
          <p:nvPr/>
        </p:nvSpPr>
        <p:spPr>
          <a:xfrm>
            <a:off x="89025" y="1371975"/>
            <a:ext cx="26112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 is total number of edges in the entire graph.</a:t>
            </a:r>
            <a:endParaRPr b="1"/>
          </a:p>
        </p:txBody>
      </p:sp>
      <p:sp>
        <p:nvSpPr>
          <p:cNvPr id="605" name="Google Shape;605;p54"/>
          <p:cNvSpPr txBox="1"/>
          <p:nvPr/>
        </p:nvSpPr>
        <p:spPr>
          <a:xfrm>
            <a:off x="3052075" y="701900"/>
            <a:ext cx="4737300" cy="1386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0; v &lt; G.V(); v += 1)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.println(v + “-” + w);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23</a:t>
            </a:r>
            <a:r>
              <a:rPr lang="en"/>
              <a:t>, CS61B, </a:t>
            </a:r>
            <a:r>
              <a:rPr lang="en"/>
              <a:t>Spring 2024</a:t>
            </a:r>
            <a:endParaRPr/>
          </a:p>
        </p:txBody>
      </p:sp>
      <p:sp>
        <p:nvSpPr>
          <p:cNvPr id="611" name="Google Shape;611;p5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 All Paths Problem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Princeton Graphs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DepthFirstPaths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Adjacency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DepthFirstPaths Runtime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All Shortest Paths Problem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BreadthFirstPaths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BreadthFirstPaths Implementation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raph Implementations and 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2B Note</a:t>
            </a:r>
            <a:endParaRPr/>
          </a:p>
        </p:txBody>
      </p:sp>
      <p:sp>
        <p:nvSpPr>
          <p:cNvPr id="612" name="Google Shape;612;p5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 Runtime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6"/>
          <p:cNvSpPr txBox="1"/>
          <p:nvPr/>
        </p:nvSpPr>
        <p:spPr>
          <a:xfrm>
            <a:off x="90600" y="633250"/>
            <a:ext cx="4499700" cy="4387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marked;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edgeTo;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	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dfs(G, s);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dfs(Graph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marked[v] =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(!marked[w])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edgeTo[w] = v;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dfs(G, w);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        	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618" name="Google Shape;618;p5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DepthFirstPaths, Recursive Implementation</a:t>
            </a:r>
            <a:endParaRPr/>
          </a:p>
        </p:txBody>
      </p:sp>
      <p:cxnSp>
        <p:nvCxnSpPr>
          <p:cNvPr id="619" name="Google Shape;619;p56"/>
          <p:cNvCxnSpPr/>
          <p:nvPr/>
        </p:nvCxnSpPr>
        <p:spPr>
          <a:xfrm rot="10800000">
            <a:off x="3111625" y="1062475"/>
            <a:ext cx="15444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0" name="Google Shape;620;p56"/>
          <p:cNvSpPr txBox="1"/>
          <p:nvPr/>
        </p:nvSpPr>
        <p:spPr>
          <a:xfrm>
            <a:off x="4652511" y="861968"/>
            <a:ext cx="33081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marked[v] is true iff v connected to s</a:t>
            </a:r>
            <a:endParaRPr>
              <a:solidFill>
                <a:srgbClr val="AC2020"/>
              </a:solidFill>
            </a:endParaRPr>
          </a:p>
        </p:txBody>
      </p:sp>
      <p:cxnSp>
        <p:nvCxnSpPr>
          <p:cNvPr id="621" name="Google Shape;621;p56"/>
          <p:cNvCxnSpPr/>
          <p:nvPr/>
        </p:nvCxnSpPr>
        <p:spPr>
          <a:xfrm rot="10800000">
            <a:off x="2726325" y="1283350"/>
            <a:ext cx="19206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2" name="Google Shape;622;p56"/>
          <p:cNvSpPr txBox="1"/>
          <p:nvPr/>
        </p:nvSpPr>
        <p:spPr>
          <a:xfrm>
            <a:off x="4652497" y="1090563"/>
            <a:ext cx="4245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edgeTo[v] is previous vertex on path from s to v</a:t>
            </a:r>
            <a:endParaRPr>
              <a:solidFill>
                <a:srgbClr val="AC2020"/>
              </a:solidFill>
            </a:endParaRPr>
          </a:p>
        </p:txBody>
      </p:sp>
      <p:cxnSp>
        <p:nvCxnSpPr>
          <p:cNvPr id="623" name="Google Shape;623;p56"/>
          <p:cNvCxnSpPr/>
          <p:nvPr/>
        </p:nvCxnSpPr>
        <p:spPr>
          <a:xfrm rot="10800000">
            <a:off x="1721250" y="2139763"/>
            <a:ext cx="29439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4" name="Google Shape;624;p56"/>
          <p:cNvCxnSpPr/>
          <p:nvPr/>
        </p:nvCxnSpPr>
        <p:spPr>
          <a:xfrm rot="10800000">
            <a:off x="2050150" y="2331902"/>
            <a:ext cx="26241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5" name="Google Shape;625;p56"/>
          <p:cNvSpPr txBox="1"/>
          <p:nvPr/>
        </p:nvSpPr>
        <p:spPr>
          <a:xfrm>
            <a:off x="4693977" y="2146160"/>
            <a:ext cx="4245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find vertices connected to s.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626" name="Google Shape;626;p56"/>
          <p:cNvSpPr txBox="1"/>
          <p:nvPr/>
        </p:nvSpPr>
        <p:spPr>
          <a:xfrm>
            <a:off x="4693991" y="1931233"/>
            <a:ext cx="33081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not shown: data structure initialization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627" name="Google Shape;627;p56"/>
          <p:cNvSpPr txBox="1"/>
          <p:nvPr/>
        </p:nvSpPr>
        <p:spPr>
          <a:xfrm>
            <a:off x="4770175" y="2706904"/>
            <a:ext cx="42450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recursive routine does the work and stores results in an easy to query manner!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628" name="Google Shape;628;p56"/>
          <p:cNvSpPr txBox="1"/>
          <p:nvPr/>
        </p:nvSpPr>
        <p:spPr>
          <a:xfrm>
            <a:off x="4671750" y="4099750"/>
            <a:ext cx="45678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Question to ponder: How would we write pathTo(v) and hasPathTo(v)?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Answer on next slide.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9" name="Google Shape;62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6412" y="0"/>
            <a:ext cx="772239" cy="102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DepthFirstPaths, Recursive Implementation</a:t>
            </a:r>
            <a:endParaRPr/>
          </a:p>
        </p:txBody>
      </p:sp>
      <p:sp>
        <p:nvSpPr>
          <p:cNvPr id="635" name="Google Shape;635;p57"/>
          <p:cNvSpPr txBox="1"/>
          <p:nvPr/>
        </p:nvSpPr>
        <p:spPr>
          <a:xfrm>
            <a:off x="90600" y="633250"/>
            <a:ext cx="4499700" cy="4387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marked;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edgeTo;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 pathTo(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if (!hasPathTo(v)) return null;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List&lt;Integer&gt;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path = new ArrayList&lt;&gt;();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(int x = v; x != s; x = edgeTo[x])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path.add(x);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path.add(s);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Collections.reverse(path);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return path;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hasPathTo(int v)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return marked[v];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highlight>
                <a:srgbClr val="EFEFEF"/>
              </a:highlight>
            </a:endParaRPr>
          </a:p>
        </p:txBody>
      </p:sp>
      <p:cxnSp>
        <p:nvCxnSpPr>
          <p:cNvPr id="636" name="Google Shape;636;p57"/>
          <p:cNvCxnSpPr/>
          <p:nvPr/>
        </p:nvCxnSpPr>
        <p:spPr>
          <a:xfrm rot="10800000">
            <a:off x="3111625" y="1062475"/>
            <a:ext cx="15444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7" name="Google Shape;637;p57"/>
          <p:cNvSpPr txBox="1"/>
          <p:nvPr/>
        </p:nvSpPr>
        <p:spPr>
          <a:xfrm>
            <a:off x="4652511" y="861968"/>
            <a:ext cx="33081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marked[v] is true iff v connected to s</a:t>
            </a:r>
            <a:endParaRPr>
              <a:solidFill>
                <a:srgbClr val="AC2020"/>
              </a:solidFill>
            </a:endParaRPr>
          </a:p>
        </p:txBody>
      </p:sp>
      <p:cxnSp>
        <p:nvCxnSpPr>
          <p:cNvPr id="638" name="Google Shape;638;p57"/>
          <p:cNvCxnSpPr/>
          <p:nvPr/>
        </p:nvCxnSpPr>
        <p:spPr>
          <a:xfrm rot="10800000">
            <a:off x="2726325" y="1283350"/>
            <a:ext cx="19206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9" name="Google Shape;639;p57"/>
          <p:cNvSpPr txBox="1"/>
          <p:nvPr/>
        </p:nvSpPr>
        <p:spPr>
          <a:xfrm>
            <a:off x="4652497" y="1090563"/>
            <a:ext cx="4245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edgeTo[v] is previous vertex on path from s to v</a:t>
            </a:r>
            <a:endParaRPr>
              <a:solidFill>
                <a:srgbClr val="AC2020"/>
              </a:solidFill>
            </a:endParaRPr>
          </a:p>
        </p:txBody>
      </p:sp>
      <p:pic>
        <p:nvPicPr>
          <p:cNvPr id="640" name="Google Shape;64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6412" y="0"/>
            <a:ext cx="772239" cy="102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for DepthFirstPaths</a:t>
            </a:r>
            <a:endParaRPr/>
          </a:p>
        </p:txBody>
      </p:sp>
      <p:sp>
        <p:nvSpPr>
          <p:cNvPr id="646" name="Google Shape;646;p5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O bound for the runtime for the DepthFirstPaths constructor.</a:t>
            </a:r>
            <a:endParaRPr/>
          </a:p>
        </p:txBody>
      </p:sp>
      <p:sp>
        <p:nvSpPr>
          <p:cNvPr id="647" name="Google Shape;647;p58"/>
          <p:cNvSpPr txBox="1"/>
          <p:nvPr/>
        </p:nvSpPr>
        <p:spPr>
          <a:xfrm>
            <a:off x="319200" y="1057925"/>
            <a:ext cx="4499700" cy="3941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marked;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edgeTo;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dfs(G, s);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dfs(Graph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marked[v] =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(!marked[w])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edgeTo[w] = v;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dfs(G, w);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        	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648" name="Google Shape;648;p58"/>
          <p:cNvSpPr txBox="1"/>
          <p:nvPr>
            <p:ph idx="1" type="body"/>
          </p:nvPr>
        </p:nvSpPr>
        <p:spPr>
          <a:xfrm>
            <a:off x="1213686" y="4515068"/>
            <a:ext cx="39390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Assume graph uses adjacency list!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for DepthFirstPaths</a:t>
            </a:r>
            <a:endParaRPr/>
          </a:p>
        </p:txBody>
      </p:sp>
      <p:sp>
        <p:nvSpPr>
          <p:cNvPr id="654" name="Google Shape;654;p5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O bound for the runtime for the DepthFirstPaths constructor.</a:t>
            </a:r>
            <a:endParaRPr/>
          </a:p>
        </p:txBody>
      </p:sp>
      <p:sp>
        <p:nvSpPr>
          <p:cNvPr id="655" name="Google Shape;655;p59"/>
          <p:cNvSpPr txBox="1"/>
          <p:nvPr/>
        </p:nvSpPr>
        <p:spPr>
          <a:xfrm>
            <a:off x="319200" y="1057925"/>
            <a:ext cx="4499700" cy="3941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marked;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edgeTo;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dfs(G, s);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dfs(Graph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marked[v] =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(!marked[w])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edgeTo[w] = v;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dfs(G, w);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        	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656" name="Google Shape;656;p59"/>
          <p:cNvSpPr txBox="1"/>
          <p:nvPr>
            <p:ph idx="1" type="body"/>
          </p:nvPr>
        </p:nvSpPr>
        <p:spPr>
          <a:xfrm>
            <a:off x="5181350" y="994725"/>
            <a:ext cx="3505500" cy="18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O(V + E)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vertex is visited at most once (O(V)).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edge is considered at most twice (O(E)).</a:t>
            </a:r>
            <a:br>
              <a:rPr lang="en"/>
            </a:br>
            <a:endParaRPr/>
          </a:p>
        </p:txBody>
      </p:sp>
      <p:cxnSp>
        <p:nvCxnSpPr>
          <p:cNvPr id="657" name="Google Shape;657;p59"/>
          <p:cNvCxnSpPr/>
          <p:nvPr/>
        </p:nvCxnSpPr>
        <p:spPr>
          <a:xfrm flipH="1">
            <a:off x="4010200" y="2939150"/>
            <a:ext cx="1759800" cy="720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8" name="Google Shape;658;p59"/>
          <p:cNvCxnSpPr/>
          <p:nvPr/>
        </p:nvCxnSpPr>
        <p:spPr>
          <a:xfrm rot="10800000">
            <a:off x="2784410" y="3577350"/>
            <a:ext cx="29733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9" name="Google Shape;659;p59"/>
          <p:cNvSpPr txBox="1"/>
          <p:nvPr/>
        </p:nvSpPr>
        <p:spPr>
          <a:xfrm>
            <a:off x="5760777" y="3365360"/>
            <a:ext cx="4245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edge considerations, each constant time</a:t>
            </a:r>
            <a:endParaRPr>
              <a:solidFill>
                <a:srgbClr val="AC202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                    (no more than 2E calls)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660" name="Google Shape;660;p59"/>
          <p:cNvSpPr txBox="1"/>
          <p:nvPr/>
        </p:nvSpPr>
        <p:spPr>
          <a:xfrm>
            <a:off x="5765825" y="2738175"/>
            <a:ext cx="32631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vertex visits (no more than V calls)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661" name="Google Shape;661;p59"/>
          <p:cNvSpPr txBox="1"/>
          <p:nvPr/>
        </p:nvSpPr>
        <p:spPr>
          <a:xfrm>
            <a:off x="5000925" y="4092075"/>
            <a:ext cx="39390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Cost model in analysis above is the sum of:</a:t>
            </a:r>
            <a:endParaRPr>
              <a:solidFill>
                <a:srgbClr val="AC202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AC2020"/>
              </a:buClr>
              <a:buSzPts val="1400"/>
              <a:buChar char="●"/>
            </a:pPr>
            <a:r>
              <a:rPr lang="en">
                <a:solidFill>
                  <a:srgbClr val="AC2020"/>
                </a:solidFill>
              </a:rPr>
              <a:t>Number of dfs calls. </a:t>
            </a:r>
            <a:endParaRPr>
              <a:solidFill>
                <a:srgbClr val="AC202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AC2020"/>
              </a:buClr>
              <a:buSzPts val="1400"/>
              <a:buChar char="●"/>
            </a:pPr>
            <a:r>
              <a:rPr lang="en">
                <a:solidFill>
                  <a:srgbClr val="AC2020"/>
                </a:solidFill>
              </a:rPr>
              <a:t>marked[w] checks.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662" name="Google Shape;662;p59"/>
          <p:cNvSpPr txBox="1"/>
          <p:nvPr>
            <p:ph idx="1" type="body"/>
          </p:nvPr>
        </p:nvSpPr>
        <p:spPr>
          <a:xfrm>
            <a:off x="1213686" y="4515068"/>
            <a:ext cx="39390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Assume graph uses adjacency list!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for DepthFirstPaths</a:t>
            </a:r>
            <a:endParaRPr/>
          </a:p>
        </p:txBody>
      </p:sp>
      <p:sp>
        <p:nvSpPr>
          <p:cNvPr id="668" name="Google Shape;668;p6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Very hard question: Could we say the runtime is O(E)?</a:t>
            </a:r>
            <a:endParaRPr/>
          </a:p>
        </p:txBody>
      </p:sp>
      <p:sp>
        <p:nvSpPr>
          <p:cNvPr id="669" name="Google Shape;669;p60"/>
          <p:cNvSpPr txBox="1"/>
          <p:nvPr/>
        </p:nvSpPr>
        <p:spPr>
          <a:xfrm>
            <a:off x="319200" y="1057925"/>
            <a:ext cx="4499700" cy="3941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marked;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edgeTo;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dfs(G, s);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dfs(Graph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marked[v] =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(!marked[w])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edgeTo[w] = v;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dfs(G, w);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        	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670" name="Google Shape;670;p60"/>
          <p:cNvSpPr txBox="1"/>
          <p:nvPr>
            <p:ph idx="1" type="body"/>
          </p:nvPr>
        </p:nvSpPr>
        <p:spPr>
          <a:xfrm>
            <a:off x="5181350" y="994725"/>
            <a:ext cx="3505500" cy="18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Argument: Can only visit a vertex if there is an edge to it.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# of DFS calls is bounded above by 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why not just say O(E)?</a:t>
            </a:r>
            <a:endParaRPr/>
          </a:p>
        </p:txBody>
      </p:sp>
      <p:sp>
        <p:nvSpPr>
          <p:cNvPr id="671" name="Google Shape;671;p60"/>
          <p:cNvSpPr txBox="1"/>
          <p:nvPr>
            <p:ph idx="1" type="body"/>
          </p:nvPr>
        </p:nvSpPr>
        <p:spPr>
          <a:xfrm>
            <a:off x="1213686" y="4515068"/>
            <a:ext cx="39390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Assume graph uses adjacency list!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for DepthFirstPaths</a:t>
            </a:r>
            <a:endParaRPr/>
          </a:p>
        </p:txBody>
      </p:sp>
      <p:sp>
        <p:nvSpPr>
          <p:cNvPr id="677" name="Google Shape;677;p6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Very hard question: Could we say the runtime is O(E)? No.</a:t>
            </a:r>
            <a:endParaRPr/>
          </a:p>
        </p:txBody>
      </p:sp>
      <p:sp>
        <p:nvSpPr>
          <p:cNvPr id="678" name="Google Shape;678;p61"/>
          <p:cNvSpPr txBox="1"/>
          <p:nvPr/>
        </p:nvSpPr>
        <p:spPr>
          <a:xfrm>
            <a:off x="319200" y="1057925"/>
            <a:ext cx="4499700" cy="3941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marked;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edgeTo;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dfs(G, s);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dfs(Graph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marked[v] =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(!marked[w])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edgeTo[w] = v;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dfs(G, w);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        	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679" name="Google Shape;679;p61"/>
          <p:cNvSpPr txBox="1"/>
          <p:nvPr>
            <p:ph idx="1" type="body"/>
          </p:nvPr>
        </p:nvSpPr>
        <p:spPr>
          <a:xfrm>
            <a:off x="5181350" y="994725"/>
            <a:ext cx="3505500" cy="3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Can’t say O(E)!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Constructor has to create an all false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marked</a:t>
            </a:r>
            <a:r>
              <a:rPr lang="en"/>
              <a:t> array.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marking of all vertices as false takes Θ(V) time.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cost model earlier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dfs</a:t>
            </a:r>
            <a:r>
              <a:rPr lang="en"/>
              <a:t> calls +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marked</a:t>
            </a:r>
            <a:r>
              <a:rPr lang="en"/>
              <a:t> checks) does not provide a tight bound.</a:t>
            </a:r>
            <a:endParaRPr/>
          </a:p>
        </p:txBody>
      </p:sp>
      <p:sp>
        <p:nvSpPr>
          <p:cNvPr id="680" name="Google Shape;680;p61"/>
          <p:cNvSpPr txBox="1"/>
          <p:nvPr>
            <p:ph idx="1" type="body"/>
          </p:nvPr>
        </p:nvSpPr>
        <p:spPr>
          <a:xfrm>
            <a:off x="1213686" y="4515068"/>
            <a:ext cx="39390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Assume graph uses adjacency list!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6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Problems</a:t>
            </a:r>
            <a:endParaRPr/>
          </a:p>
        </p:txBody>
      </p:sp>
      <p:graphicFrame>
        <p:nvGraphicFramePr>
          <p:cNvPr id="686" name="Google Shape;686;p62"/>
          <p:cNvGraphicFramePr/>
          <p:nvPr/>
        </p:nvGraphicFramePr>
        <p:xfrm>
          <a:off x="660363" y="100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{C90F1BC1-2076-40D5-929C-4B72AA24E872}</a:tableStyleId>
              </a:tblPr>
              <a:tblGrid>
                <a:gridCol w="1117525"/>
                <a:gridCol w="2687000"/>
                <a:gridCol w="1902275"/>
                <a:gridCol w="1902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 Description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Solution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Efficiency (adj. list)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s-t paths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 a path from s to every reachable vertex.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DepthFirstPaths.java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Demo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O(V+E) time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Θ(V) space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687" name="Google Shape;687;p62"/>
          <p:cNvSpPr txBox="1"/>
          <p:nvPr>
            <p:ph idx="1" type="body"/>
          </p:nvPr>
        </p:nvSpPr>
        <p:spPr>
          <a:xfrm>
            <a:off x="243000" y="2418300"/>
            <a:ext cx="8443800" cy="22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Runtime is O(V+E)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cost model: O(V) dfs calls and O(E) marked[w] checks.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Can’t say O(E) because creating marked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Note, can’t say Θ(V+E), example: Graph with no edges touching source.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Space is Θ(V).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arrays of length V to store information.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63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23</a:t>
            </a:r>
            <a:r>
              <a:rPr lang="en"/>
              <a:t>, CS61B, </a:t>
            </a:r>
            <a:r>
              <a:rPr lang="en"/>
              <a:t>Spring 2024</a:t>
            </a:r>
            <a:endParaRPr/>
          </a:p>
        </p:txBody>
      </p:sp>
      <p:sp>
        <p:nvSpPr>
          <p:cNvPr id="693" name="Google Shape;693;p63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All Paths Problem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Princeton Graphs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DepthFirstPaths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Adjacency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DepthFirstPaths 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 All Shortest Paths Problem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BreadthFirstPaths 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BreadthFirstPaths Implementation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Implementations</a:t>
            </a:r>
            <a:r>
              <a:rPr lang="en"/>
              <a:t> and 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Project 2B Note</a:t>
            </a:r>
            <a:endParaRPr/>
          </a:p>
        </p:txBody>
      </p:sp>
      <p:sp>
        <p:nvSpPr>
          <p:cNvPr id="694" name="Google Shape;694;p63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API Decision #1: Integer Vertices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Common convention: Number nodes irrespective of “label”, and use number throughout the graph implementation. To lookup a vertex by label, you’d need to use a Map&lt;Label, Integer&gt;.</a:t>
            </a:r>
            <a:endParaRPr/>
          </a:p>
        </p:txBody>
      </p:sp>
      <p:sp>
        <p:nvSpPr>
          <p:cNvPr id="184" name="Google Shape;184;p28"/>
          <p:cNvSpPr/>
          <p:nvPr/>
        </p:nvSpPr>
        <p:spPr>
          <a:xfrm>
            <a:off x="1213500" y="3132925"/>
            <a:ext cx="9777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</a:t>
            </a:r>
            <a:endParaRPr/>
          </a:p>
        </p:txBody>
      </p:sp>
      <p:sp>
        <p:nvSpPr>
          <p:cNvPr id="185" name="Google Shape;185;p28"/>
          <p:cNvSpPr/>
          <p:nvPr/>
        </p:nvSpPr>
        <p:spPr>
          <a:xfrm>
            <a:off x="2191200" y="2436900"/>
            <a:ext cx="11058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Dallas</a:t>
            </a:r>
            <a:endParaRPr/>
          </a:p>
        </p:txBody>
      </p:sp>
      <p:cxnSp>
        <p:nvCxnSpPr>
          <p:cNvPr id="186" name="Google Shape;186;p28"/>
          <p:cNvCxnSpPr>
            <a:stCxn id="184" idx="7"/>
            <a:endCxn id="185" idx="3"/>
          </p:cNvCxnSpPr>
          <p:nvPr/>
        </p:nvCxnSpPr>
        <p:spPr>
          <a:xfrm flipH="1" rot="10800000">
            <a:off x="2048019" y="2772279"/>
            <a:ext cx="305100" cy="41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8"/>
          <p:cNvCxnSpPr>
            <a:stCxn id="184" idx="5"/>
            <a:endCxn id="188" idx="1"/>
          </p:cNvCxnSpPr>
          <p:nvPr/>
        </p:nvCxnSpPr>
        <p:spPr>
          <a:xfrm>
            <a:off x="2048019" y="3468371"/>
            <a:ext cx="558300" cy="8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8"/>
          <p:cNvSpPr/>
          <p:nvPr/>
        </p:nvSpPr>
        <p:spPr>
          <a:xfrm>
            <a:off x="2420000" y="3500225"/>
            <a:ext cx="12717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Houston</a:t>
            </a:r>
            <a:endParaRPr/>
          </a:p>
        </p:txBody>
      </p:sp>
      <p:cxnSp>
        <p:nvCxnSpPr>
          <p:cNvPr id="189" name="Google Shape;189;p28"/>
          <p:cNvCxnSpPr>
            <a:stCxn id="185" idx="4"/>
            <a:endCxn id="188" idx="0"/>
          </p:cNvCxnSpPr>
          <p:nvPr/>
        </p:nvCxnSpPr>
        <p:spPr>
          <a:xfrm>
            <a:off x="2744100" y="2829900"/>
            <a:ext cx="311700" cy="67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8"/>
          <p:cNvSpPr/>
          <p:nvPr/>
        </p:nvSpPr>
        <p:spPr>
          <a:xfrm>
            <a:off x="5610825" y="301849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1" name="Google Shape;191;p28"/>
          <p:cNvSpPr/>
          <p:nvPr/>
        </p:nvSpPr>
        <p:spPr>
          <a:xfrm>
            <a:off x="6160401" y="2459618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92" name="Google Shape;192;p28"/>
          <p:cNvCxnSpPr>
            <a:stCxn id="190" idx="7"/>
            <a:endCxn id="191" idx="3"/>
          </p:cNvCxnSpPr>
          <p:nvPr/>
        </p:nvCxnSpPr>
        <p:spPr>
          <a:xfrm flipH="1" rot="10800000">
            <a:off x="5946271" y="2794952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8"/>
          <p:cNvCxnSpPr>
            <a:stCxn id="190" idx="5"/>
            <a:endCxn id="194" idx="1"/>
          </p:cNvCxnSpPr>
          <p:nvPr/>
        </p:nvCxnSpPr>
        <p:spPr>
          <a:xfrm>
            <a:off x="5946271" y="3353945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8"/>
          <p:cNvSpPr/>
          <p:nvPr/>
        </p:nvSpPr>
        <p:spPr>
          <a:xfrm>
            <a:off x="6160401" y="3525927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195" name="Google Shape;195;p28"/>
          <p:cNvCxnSpPr>
            <a:stCxn id="191" idx="4"/>
            <a:endCxn id="194" idx="0"/>
          </p:cNvCxnSpPr>
          <p:nvPr/>
        </p:nvCxnSpPr>
        <p:spPr>
          <a:xfrm>
            <a:off x="6356901" y="2852618"/>
            <a:ext cx="0" cy="67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8"/>
          <p:cNvSpPr txBox="1"/>
          <p:nvPr/>
        </p:nvSpPr>
        <p:spPr>
          <a:xfrm>
            <a:off x="1825100" y="3918925"/>
            <a:ext cx="15141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Intended graph.</a:t>
            </a:r>
            <a:endParaRPr/>
          </a:p>
        </p:txBody>
      </p:sp>
      <p:sp>
        <p:nvSpPr>
          <p:cNvPr id="197" name="Google Shape;197;p28"/>
          <p:cNvSpPr txBox="1"/>
          <p:nvPr/>
        </p:nvSpPr>
        <p:spPr>
          <a:xfrm>
            <a:off x="6377975" y="4153825"/>
            <a:ext cx="18081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you’d build it.</a:t>
            </a:r>
            <a:endParaRPr/>
          </a:p>
        </p:txBody>
      </p:sp>
      <p:sp>
        <p:nvSpPr>
          <p:cNvPr id="198" name="Google Shape;198;p28"/>
          <p:cNvSpPr/>
          <p:nvPr/>
        </p:nvSpPr>
        <p:spPr>
          <a:xfrm>
            <a:off x="6937500" y="2699350"/>
            <a:ext cx="1939200" cy="10671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Map&lt;String, Integer&gt;: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Austin: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Dallas: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Houston: 2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6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and Graph Traversals</a:t>
            </a:r>
            <a:endParaRPr/>
          </a:p>
        </p:txBody>
      </p:sp>
      <p:sp>
        <p:nvSpPr>
          <p:cNvPr id="700" name="Google Shape;700;p6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Just as there are many tree traversals: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Preorder: DBACFEG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Inorder: ABCDEFG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Postorder: ACBEGFD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Level order: DBFACEG</a:t>
            </a:r>
            <a:endParaRPr/>
          </a:p>
        </p:txBody>
      </p:sp>
      <p:sp>
        <p:nvSpPr>
          <p:cNvPr id="701" name="Google Shape;701;p64"/>
          <p:cNvSpPr/>
          <p:nvPr/>
        </p:nvSpPr>
        <p:spPr>
          <a:xfrm>
            <a:off x="4888525" y="22671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2" name="Google Shape;702;p64"/>
          <p:cNvSpPr/>
          <p:nvPr/>
        </p:nvSpPr>
        <p:spPr>
          <a:xfrm>
            <a:off x="6221209" y="22671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3" name="Google Shape;703;p64"/>
          <p:cNvSpPr/>
          <p:nvPr/>
        </p:nvSpPr>
        <p:spPr>
          <a:xfrm>
            <a:off x="5554867" y="1581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4" name="Google Shape;704;p64"/>
          <p:cNvSpPr/>
          <p:nvPr/>
        </p:nvSpPr>
        <p:spPr>
          <a:xfrm>
            <a:off x="6642325" y="9551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5" name="Google Shape;705;p64"/>
          <p:cNvSpPr/>
          <p:nvPr/>
        </p:nvSpPr>
        <p:spPr>
          <a:xfrm>
            <a:off x="7003867" y="22505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6" name="Google Shape;706;p64"/>
          <p:cNvSpPr/>
          <p:nvPr/>
        </p:nvSpPr>
        <p:spPr>
          <a:xfrm>
            <a:off x="7670208" y="16409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7" name="Google Shape;707;p64"/>
          <p:cNvSpPr/>
          <p:nvPr/>
        </p:nvSpPr>
        <p:spPr>
          <a:xfrm>
            <a:off x="8336550" y="22505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08" name="Google Shape;708;p64"/>
          <p:cNvCxnSpPr>
            <a:stCxn id="701" idx="7"/>
            <a:endCxn id="703" idx="3"/>
          </p:cNvCxnSpPr>
          <p:nvPr/>
        </p:nvCxnSpPr>
        <p:spPr>
          <a:xfrm flipH="1" rot="10800000">
            <a:off x="5311290" y="200396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9" name="Google Shape;709;p64"/>
          <p:cNvCxnSpPr>
            <a:stCxn id="703" idx="5"/>
            <a:endCxn id="702" idx="1"/>
          </p:cNvCxnSpPr>
          <p:nvPr/>
        </p:nvCxnSpPr>
        <p:spPr>
          <a:xfrm>
            <a:off x="5977632" y="200409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0" name="Google Shape;710;p64"/>
          <p:cNvCxnSpPr>
            <a:stCxn id="705" idx="7"/>
            <a:endCxn id="706" idx="3"/>
          </p:cNvCxnSpPr>
          <p:nvPr/>
        </p:nvCxnSpPr>
        <p:spPr>
          <a:xfrm flipH="1" rot="10800000">
            <a:off x="7426632" y="2063535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Google Shape;711;p64"/>
          <p:cNvCxnSpPr>
            <a:stCxn id="706" idx="5"/>
            <a:endCxn id="707" idx="1"/>
          </p:cNvCxnSpPr>
          <p:nvPr/>
        </p:nvCxnSpPr>
        <p:spPr>
          <a:xfrm>
            <a:off x="8092973" y="2063665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" name="Google Shape;712;p64"/>
          <p:cNvCxnSpPr>
            <a:stCxn id="704" idx="3"/>
            <a:endCxn id="703" idx="7"/>
          </p:cNvCxnSpPr>
          <p:nvPr/>
        </p:nvCxnSpPr>
        <p:spPr>
          <a:xfrm flipH="1">
            <a:off x="5977760" y="1377865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64"/>
          <p:cNvCxnSpPr>
            <a:stCxn id="704" idx="5"/>
            <a:endCxn id="706" idx="1"/>
          </p:cNvCxnSpPr>
          <p:nvPr/>
        </p:nvCxnSpPr>
        <p:spPr>
          <a:xfrm>
            <a:off x="7065090" y="1377865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4" name="Google Shape;714;p64"/>
          <p:cNvGrpSpPr/>
          <p:nvPr/>
        </p:nvGrpSpPr>
        <p:grpSpPr>
          <a:xfrm>
            <a:off x="6057432" y="3141694"/>
            <a:ext cx="2902625" cy="1945737"/>
            <a:chOff x="5981232" y="3141694"/>
            <a:chExt cx="2902625" cy="1945737"/>
          </a:xfrm>
        </p:grpSpPr>
        <p:sp>
          <p:nvSpPr>
            <p:cNvPr id="715" name="Google Shape;715;p64"/>
            <p:cNvSpPr/>
            <p:nvPr/>
          </p:nvSpPr>
          <p:spPr>
            <a:xfrm>
              <a:off x="669268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716" name="Google Shape;716;p64"/>
            <p:cNvSpPr/>
            <p:nvPr/>
          </p:nvSpPr>
          <p:spPr>
            <a:xfrm>
              <a:off x="6869133" y="43965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717" name="Google Shape;717;p64"/>
            <p:cNvSpPr/>
            <p:nvPr/>
          </p:nvSpPr>
          <p:spPr>
            <a:xfrm>
              <a:off x="7514432" y="3141694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718" name="Google Shape;718;p64"/>
            <p:cNvSpPr/>
            <p:nvPr/>
          </p:nvSpPr>
          <p:spPr>
            <a:xfrm>
              <a:off x="748943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719" name="Google Shape;719;p64"/>
            <p:cNvSpPr/>
            <p:nvPr/>
          </p:nvSpPr>
          <p:spPr>
            <a:xfrm>
              <a:off x="7576707" y="4323957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720" name="Google Shape;720;p64"/>
            <p:cNvSpPr/>
            <p:nvPr/>
          </p:nvSpPr>
          <p:spPr>
            <a:xfrm>
              <a:off x="8154557" y="3642582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721" name="Google Shape;721;p64"/>
            <p:cNvSpPr/>
            <p:nvPr/>
          </p:nvSpPr>
          <p:spPr>
            <a:xfrm>
              <a:off x="8566457" y="4299657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722" name="Google Shape;722;p64"/>
            <p:cNvSpPr/>
            <p:nvPr/>
          </p:nvSpPr>
          <p:spPr>
            <a:xfrm>
              <a:off x="7652907" y="4834532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</a:t>
              </a:r>
              <a:endParaRPr/>
            </a:p>
          </p:txBody>
        </p:sp>
        <p:cxnSp>
          <p:nvCxnSpPr>
            <p:cNvPr id="723" name="Google Shape;723;p64"/>
            <p:cNvCxnSpPr>
              <a:stCxn id="715" idx="2"/>
              <a:endCxn id="716" idx="0"/>
            </p:cNvCxnSpPr>
            <p:nvPr/>
          </p:nvCxnSpPr>
          <p:spPr>
            <a:xfrm>
              <a:off x="6851382" y="3965769"/>
              <a:ext cx="176400" cy="43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64"/>
            <p:cNvCxnSpPr>
              <a:stCxn id="715" idx="3"/>
              <a:endCxn id="718" idx="1"/>
            </p:cNvCxnSpPr>
            <p:nvPr/>
          </p:nvCxnSpPr>
          <p:spPr>
            <a:xfrm>
              <a:off x="7010082" y="3839319"/>
              <a:ext cx="479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5" name="Google Shape;725;p64"/>
            <p:cNvCxnSpPr>
              <a:stCxn id="717" idx="2"/>
              <a:endCxn id="718" idx="0"/>
            </p:cNvCxnSpPr>
            <p:nvPr/>
          </p:nvCxnSpPr>
          <p:spPr>
            <a:xfrm flipH="1">
              <a:off x="7648232" y="3394594"/>
              <a:ext cx="24900" cy="318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64"/>
            <p:cNvCxnSpPr>
              <a:stCxn id="720" idx="2"/>
              <a:endCxn id="721" idx="0"/>
            </p:cNvCxnSpPr>
            <p:nvPr/>
          </p:nvCxnSpPr>
          <p:spPr>
            <a:xfrm>
              <a:off x="8313257" y="3895482"/>
              <a:ext cx="411900" cy="404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7" name="Google Shape;727;p64"/>
            <p:cNvCxnSpPr>
              <a:stCxn id="720" idx="2"/>
              <a:endCxn id="719" idx="3"/>
            </p:cNvCxnSpPr>
            <p:nvPr/>
          </p:nvCxnSpPr>
          <p:spPr>
            <a:xfrm flipH="1">
              <a:off x="7894157" y="3895482"/>
              <a:ext cx="419100" cy="555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8" name="Google Shape;728;p64"/>
            <p:cNvCxnSpPr>
              <a:stCxn id="718" idx="2"/>
              <a:endCxn id="719" idx="0"/>
            </p:cNvCxnSpPr>
            <p:nvPr/>
          </p:nvCxnSpPr>
          <p:spPr>
            <a:xfrm>
              <a:off x="7648132" y="3965769"/>
              <a:ext cx="87300" cy="3582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9" name="Google Shape;729;p64"/>
            <p:cNvCxnSpPr>
              <a:stCxn id="716" idx="3"/>
              <a:endCxn id="719" idx="1"/>
            </p:cNvCxnSpPr>
            <p:nvPr/>
          </p:nvCxnSpPr>
          <p:spPr>
            <a:xfrm flipH="1" rot="10800000">
              <a:off x="7186533" y="4450419"/>
              <a:ext cx="390300" cy="72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0" name="Google Shape;730;p64"/>
            <p:cNvCxnSpPr>
              <a:stCxn id="719" idx="2"/>
              <a:endCxn id="722" idx="0"/>
            </p:cNvCxnSpPr>
            <p:nvPr/>
          </p:nvCxnSpPr>
          <p:spPr>
            <a:xfrm>
              <a:off x="7735407" y="4576857"/>
              <a:ext cx="76200" cy="257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31" name="Google Shape;731;p64"/>
            <p:cNvSpPr/>
            <p:nvPr/>
          </p:nvSpPr>
          <p:spPr>
            <a:xfrm>
              <a:off x="598123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0</a:t>
              </a:r>
              <a:endParaRPr b="1"/>
            </a:p>
          </p:txBody>
        </p:sp>
        <p:cxnSp>
          <p:nvCxnSpPr>
            <p:cNvPr id="732" name="Google Shape;732;p64"/>
            <p:cNvCxnSpPr>
              <a:stCxn id="731" idx="3"/>
              <a:endCxn id="715" idx="1"/>
            </p:cNvCxnSpPr>
            <p:nvPr/>
          </p:nvCxnSpPr>
          <p:spPr>
            <a:xfrm>
              <a:off x="6298632" y="3839319"/>
              <a:ext cx="3942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33" name="Google Shape;733;p64"/>
            <p:cNvSpPr txBox="1"/>
            <p:nvPr/>
          </p:nvSpPr>
          <p:spPr>
            <a:xfrm>
              <a:off x="5988925" y="3883430"/>
              <a:ext cx="3174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</p:grpSp>
      <p:sp>
        <p:nvSpPr>
          <p:cNvPr id="734" name="Google Shape;734;p64"/>
          <p:cNvSpPr txBox="1"/>
          <p:nvPr/>
        </p:nvSpPr>
        <p:spPr>
          <a:xfrm>
            <a:off x="98225" y="2608825"/>
            <a:ext cx="6753300" cy="24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too are there many graph traversals, given some source: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 Preorder: 012543678 (dfs calls).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 Postorder: 347685210 (dfs returns).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BFS order: Act in order of distance from 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BFS stands for “breadth first search”.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Analogous to “level order”. Search is wide, not deep.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0 1 24 53 68 7 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6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Paths Challenge (Video Viewers Only)</a:t>
            </a:r>
            <a:endParaRPr/>
          </a:p>
        </p:txBody>
      </p:sp>
      <p:sp>
        <p:nvSpPr>
          <p:cNvPr id="740" name="Google Shape;740;p65"/>
          <p:cNvSpPr txBox="1"/>
          <p:nvPr>
            <p:ph idx="1" type="body"/>
          </p:nvPr>
        </p:nvSpPr>
        <p:spPr>
          <a:xfrm>
            <a:off x="243000" y="2857650"/>
            <a:ext cx="8443800" cy="17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Given the graph above, find the shortest path from s to all other vertices.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 a general algorithm.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Hint: You’ll need to somehow visit vertices in BFS order.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Hint #2: You’ll need to use some kind of data structure.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Hint #3: Don’t use recursion.</a:t>
            </a:r>
            <a:endParaRPr/>
          </a:p>
        </p:txBody>
      </p:sp>
      <p:grpSp>
        <p:nvGrpSpPr>
          <p:cNvPr id="741" name="Google Shape;741;p65"/>
          <p:cNvGrpSpPr/>
          <p:nvPr/>
        </p:nvGrpSpPr>
        <p:grpSpPr>
          <a:xfrm>
            <a:off x="6195907" y="733900"/>
            <a:ext cx="2419775" cy="1945738"/>
            <a:chOff x="756020" y="683300"/>
            <a:chExt cx="2419775" cy="1945738"/>
          </a:xfrm>
        </p:grpSpPr>
        <p:sp>
          <p:nvSpPr>
            <p:cNvPr id="742" name="Google Shape;742;p65"/>
            <p:cNvSpPr/>
            <p:nvPr/>
          </p:nvSpPr>
          <p:spPr>
            <a:xfrm>
              <a:off x="756020" y="12544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743" name="Google Shape;743;p65"/>
            <p:cNvSpPr/>
            <p:nvPr/>
          </p:nvSpPr>
          <p:spPr>
            <a:xfrm>
              <a:off x="932470" y="19381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744" name="Google Shape;744;p65"/>
            <p:cNvSpPr/>
            <p:nvPr/>
          </p:nvSpPr>
          <p:spPr>
            <a:xfrm>
              <a:off x="1806370" y="683300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745" name="Google Shape;745;p65"/>
            <p:cNvSpPr/>
            <p:nvPr/>
          </p:nvSpPr>
          <p:spPr>
            <a:xfrm>
              <a:off x="1781370" y="12544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746" name="Google Shape;746;p65"/>
            <p:cNvSpPr/>
            <p:nvPr/>
          </p:nvSpPr>
          <p:spPr>
            <a:xfrm>
              <a:off x="1868645" y="1865563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747" name="Google Shape;747;p65"/>
            <p:cNvSpPr/>
            <p:nvPr/>
          </p:nvSpPr>
          <p:spPr>
            <a:xfrm>
              <a:off x="2446495" y="1184188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748" name="Google Shape;748;p65"/>
            <p:cNvSpPr/>
            <p:nvPr/>
          </p:nvSpPr>
          <p:spPr>
            <a:xfrm>
              <a:off x="2858395" y="1841263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749" name="Google Shape;749;p65"/>
            <p:cNvSpPr/>
            <p:nvPr/>
          </p:nvSpPr>
          <p:spPr>
            <a:xfrm>
              <a:off x="1944845" y="2376138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cxnSp>
          <p:nvCxnSpPr>
            <p:cNvPr id="750" name="Google Shape;750;p65"/>
            <p:cNvCxnSpPr>
              <a:stCxn id="742" idx="2"/>
              <a:endCxn id="743" idx="0"/>
            </p:cNvCxnSpPr>
            <p:nvPr/>
          </p:nvCxnSpPr>
          <p:spPr>
            <a:xfrm>
              <a:off x="914720" y="1507375"/>
              <a:ext cx="176400" cy="43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1" name="Google Shape;751;p65"/>
            <p:cNvCxnSpPr>
              <a:stCxn id="742" idx="3"/>
              <a:endCxn id="745" idx="1"/>
            </p:cNvCxnSpPr>
            <p:nvPr/>
          </p:nvCxnSpPr>
          <p:spPr>
            <a:xfrm>
              <a:off x="1073420" y="1380925"/>
              <a:ext cx="708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2" name="Google Shape;752;p65"/>
            <p:cNvCxnSpPr>
              <a:stCxn id="744" idx="2"/>
              <a:endCxn id="745" idx="0"/>
            </p:cNvCxnSpPr>
            <p:nvPr/>
          </p:nvCxnSpPr>
          <p:spPr>
            <a:xfrm flipH="1">
              <a:off x="1940170" y="936200"/>
              <a:ext cx="24900" cy="318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3" name="Google Shape;753;p65"/>
            <p:cNvCxnSpPr>
              <a:stCxn id="744" idx="3"/>
              <a:endCxn id="747" idx="0"/>
            </p:cNvCxnSpPr>
            <p:nvPr/>
          </p:nvCxnSpPr>
          <p:spPr>
            <a:xfrm>
              <a:off x="2123770" y="809750"/>
              <a:ext cx="481500" cy="3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4" name="Google Shape;754;p65"/>
            <p:cNvCxnSpPr>
              <a:stCxn id="747" idx="2"/>
              <a:endCxn id="748" idx="0"/>
            </p:cNvCxnSpPr>
            <p:nvPr/>
          </p:nvCxnSpPr>
          <p:spPr>
            <a:xfrm>
              <a:off x="2605195" y="1437088"/>
              <a:ext cx="411900" cy="40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5" name="Google Shape;755;p65"/>
            <p:cNvCxnSpPr>
              <a:stCxn id="747" idx="2"/>
              <a:endCxn id="746" idx="3"/>
            </p:cNvCxnSpPr>
            <p:nvPr/>
          </p:nvCxnSpPr>
          <p:spPr>
            <a:xfrm flipH="1">
              <a:off x="2186095" y="1437088"/>
              <a:ext cx="419100" cy="555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6" name="Google Shape;756;p65"/>
            <p:cNvCxnSpPr>
              <a:stCxn id="745" idx="2"/>
              <a:endCxn id="746" idx="0"/>
            </p:cNvCxnSpPr>
            <p:nvPr/>
          </p:nvCxnSpPr>
          <p:spPr>
            <a:xfrm>
              <a:off x="1940070" y="1507375"/>
              <a:ext cx="87300" cy="35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7" name="Google Shape;757;p65"/>
            <p:cNvCxnSpPr>
              <a:stCxn id="743" idx="3"/>
              <a:endCxn id="746" idx="1"/>
            </p:cNvCxnSpPr>
            <p:nvPr/>
          </p:nvCxnSpPr>
          <p:spPr>
            <a:xfrm flipH="1" rot="10800000">
              <a:off x="1249870" y="1992025"/>
              <a:ext cx="618900" cy="72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8" name="Google Shape;758;p65"/>
            <p:cNvCxnSpPr>
              <a:stCxn id="746" idx="2"/>
              <a:endCxn id="749" idx="0"/>
            </p:cNvCxnSpPr>
            <p:nvPr/>
          </p:nvCxnSpPr>
          <p:spPr>
            <a:xfrm>
              <a:off x="2027345" y="2118463"/>
              <a:ext cx="7620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59" name="Google Shape;759;p65"/>
          <p:cNvSpPr txBox="1"/>
          <p:nvPr/>
        </p:nvSpPr>
        <p:spPr>
          <a:xfrm>
            <a:off x="5920125" y="1221040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 Answer</a:t>
            </a:r>
            <a:endParaRPr/>
          </a:p>
        </p:txBody>
      </p:sp>
      <p:sp>
        <p:nvSpPr>
          <p:cNvPr id="765" name="Google Shape;765;p66"/>
          <p:cNvSpPr txBox="1"/>
          <p:nvPr>
            <p:ph idx="1" type="body"/>
          </p:nvPr>
        </p:nvSpPr>
        <p:spPr>
          <a:xfrm>
            <a:off x="107050" y="402200"/>
            <a:ext cx="85206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Breadth First Search.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 a queue with a starting vertex s and mark that vertex.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queue is a list that has two operations: enqueue (a.k.a. addLast) and dequeue (a.k.a. removeFirst).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Let’s call this the queue our </a:t>
            </a:r>
            <a:r>
              <a:rPr b="1" i="1" lang="en"/>
              <a:t>fringe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Repeat until queue is empty: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Remove vertex v from the front of the queue.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For each unmarked neighbor n of v: </a:t>
            </a:r>
            <a:endParaRPr/>
          </a:p>
          <a:p>
            <a:pPr indent="-342900" lvl="2" marL="1371600" rtl="0" algn="l"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Mark n.</a:t>
            </a:r>
            <a:endParaRPr/>
          </a:p>
          <a:p>
            <a:pPr indent="-342900" lvl="2" marL="1371600" rtl="0" algn="l"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Set edgeTo[n] = v (and/or distTo[n] = distTo[v] + 1).</a:t>
            </a:r>
            <a:endParaRPr/>
          </a:p>
          <a:p>
            <a:pPr indent="-342900" lvl="2" marL="1371600" rtl="0" algn="l"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Add n to end of queue.</a:t>
            </a:r>
            <a:endParaRPr/>
          </a:p>
        </p:txBody>
      </p:sp>
      <p:grpSp>
        <p:nvGrpSpPr>
          <p:cNvPr id="766" name="Google Shape;766;p66"/>
          <p:cNvGrpSpPr/>
          <p:nvPr/>
        </p:nvGrpSpPr>
        <p:grpSpPr>
          <a:xfrm>
            <a:off x="4282507" y="1703067"/>
            <a:ext cx="4768265" cy="631799"/>
            <a:chOff x="4358500" y="1855475"/>
            <a:chExt cx="4591050" cy="631799"/>
          </a:xfrm>
        </p:grpSpPr>
        <p:sp>
          <p:nvSpPr>
            <p:cNvPr id="767" name="Google Shape;767;p66"/>
            <p:cNvSpPr txBox="1"/>
            <p:nvPr/>
          </p:nvSpPr>
          <p:spPr>
            <a:xfrm>
              <a:off x="5468350" y="1991974"/>
              <a:ext cx="3481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A queue is the opposite of a stack. Stack has push (addFirst) and pop (removeFirst).</a:t>
              </a:r>
              <a:endParaRPr>
                <a:solidFill>
                  <a:srgbClr val="BE0712"/>
                </a:solidFill>
              </a:endParaRPr>
            </a:p>
          </p:txBody>
        </p:sp>
        <p:cxnSp>
          <p:nvCxnSpPr>
            <p:cNvPr id="768" name="Google Shape;768;p66"/>
            <p:cNvCxnSpPr/>
            <p:nvPr/>
          </p:nvCxnSpPr>
          <p:spPr>
            <a:xfrm rot="10800000">
              <a:off x="4358500" y="1855475"/>
              <a:ext cx="1101900" cy="273000"/>
            </a:xfrm>
            <a:prstGeom prst="straightConnector1">
              <a:avLst/>
            </a:prstGeom>
            <a:noFill/>
            <a:ln cap="flat" cmpd="sng" w="9525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69" name="Google Shape;769;p66"/>
          <p:cNvSpPr txBox="1"/>
          <p:nvPr/>
        </p:nvSpPr>
        <p:spPr>
          <a:xfrm>
            <a:off x="5569375" y="4392475"/>
            <a:ext cx="35961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Do this if you want to track distance value.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770" name="Google Shape;770;p66"/>
          <p:cNvCxnSpPr/>
          <p:nvPr/>
        </p:nvCxnSpPr>
        <p:spPr>
          <a:xfrm rot="10800000">
            <a:off x="4629425" y="3977200"/>
            <a:ext cx="963600" cy="5265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6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776" name="Google Shape;776;p67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77" name="Google Shape;777;p67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78" name="Google Shape;778;p67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79" name="Google Shape;779;p67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80" name="Google Shape;780;p67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81" name="Google Shape;781;p67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782" name="Google Shape;782;p67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783" name="Google Shape;783;p67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784" name="Google Shape;784;p67"/>
          <p:cNvCxnSpPr>
            <a:stCxn id="776" idx="2"/>
            <a:endCxn id="777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5" name="Google Shape;785;p67"/>
          <p:cNvCxnSpPr>
            <a:stCxn id="776" idx="3"/>
            <a:endCxn id="779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6" name="Google Shape;786;p67"/>
          <p:cNvCxnSpPr>
            <a:stCxn id="778" idx="2"/>
            <a:endCxn id="779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7" name="Google Shape;787;p67"/>
          <p:cNvCxnSpPr>
            <a:stCxn id="781" idx="2"/>
            <a:endCxn id="782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8" name="Google Shape;788;p67"/>
          <p:cNvCxnSpPr>
            <a:stCxn id="781" idx="2"/>
            <a:endCxn id="780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9" name="Google Shape;789;p67"/>
          <p:cNvCxnSpPr>
            <a:stCxn id="779" idx="2"/>
            <a:endCxn id="780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p67"/>
          <p:cNvCxnSpPr>
            <a:stCxn id="777" idx="3"/>
            <a:endCxn id="780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1" name="Google Shape;791;p67"/>
          <p:cNvCxnSpPr>
            <a:stCxn id="780" idx="2"/>
            <a:endCxn id="783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2" name="Google Shape;792;p67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793" name="Google Shape;793;p67"/>
          <p:cNvCxnSpPr>
            <a:stCxn id="792" idx="3"/>
            <a:endCxn id="776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4" name="Google Shape;794;p67"/>
          <p:cNvSpPr txBox="1"/>
          <p:nvPr/>
        </p:nvSpPr>
        <p:spPr>
          <a:xfrm>
            <a:off x="5379325" y="3394200"/>
            <a:ext cx="419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795" name="Google Shape;795;p67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F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6" name="Google Shape;796;p67"/>
          <p:cNvSpPr txBox="1"/>
          <p:nvPr/>
        </p:nvSpPr>
        <p:spPr>
          <a:xfrm>
            <a:off x="6672875" y="4768125"/>
            <a:ext cx="10464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[]</a:t>
            </a:r>
            <a:endParaRPr/>
          </a:p>
        </p:txBody>
      </p:sp>
      <p:sp>
        <p:nvSpPr>
          <p:cNvPr id="797" name="Google Shape;797;p6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Goal: Find shortest path between s and every other vertex.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Initialize the fringe (a queue with a starting vertex s) and mark that vertex.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Repeat until fringe is empty: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/>
              <a:t>Remove vertex v from fringe.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/>
              <a:t>For each unmarked neighbor n of v: mark n, add n to fringe,                            set edgeTo[n] = v, set distTo[n] = distTo[v] + 1.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6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803" name="Google Shape;803;p68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04" name="Google Shape;804;p68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05" name="Google Shape;805;p68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06" name="Google Shape;806;p68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07" name="Google Shape;807;p68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08" name="Google Shape;808;p68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809" name="Google Shape;809;p68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810" name="Google Shape;810;p68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811" name="Google Shape;811;p68"/>
          <p:cNvCxnSpPr>
            <a:stCxn id="803" idx="2"/>
            <a:endCxn id="804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2" name="Google Shape;812;p68"/>
          <p:cNvCxnSpPr>
            <a:stCxn id="803" idx="3"/>
            <a:endCxn id="806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3" name="Google Shape;813;p68"/>
          <p:cNvCxnSpPr>
            <a:stCxn id="805" idx="2"/>
            <a:endCxn id="806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4" name="Google Shape;814;p68"/>
          <p:cNvCxnSpPr>
            <a:stCxn id="808" idx="2"/>
            <a:endCxn id="809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5" name="Google Shape;815;p68"/>
          <p:cNvCxnSpPr>
            <a:stCxn id="808" idx="2"/>
            <a:endCxn id="807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6" name="Google Shape;816;p68"/>
          <p:cNvCxnSpPr>
            <a:stCxn id="806" idx="2"/>
            <a:endCxn id="807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7" name="Google Shape;817;p68"/>
          <p:cNvCxnSpPr>
            <a:stCxn id="804" idx="3"/>
            <a:endCxn id="807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8" name="Google Shape;818;p68"/>
          <p:cNvCxnSpPr>
            <a:stCxn id="807" idx="2"/>
            <a:endCxn id="810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9" name="Google Shape;819;p68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820" name="Google Shape;820;p68"/>
          <p:cNvCxnSpPr>
            <a:stCxn id="819" idx="3"/>
            <a:endCxn id="803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1" name="Google Shape;821;p68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822" name="Google Shape;822;p68"/>
          <p:cNvSpPr txBox="1"/>
          <p:nvPr/>
        </p:nvSpPr>
        <p:spPr>
          <a:xfrm>
            <a:off x="6672875" y="4768125"/>
            <a:ext cx="10464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[0]</a:t>
            </a:r>
            <a:endParaRPr/>
          </a:p>
        </p:txBody>
      </p:sp>
      <p:sp>
        <p:nvSpPr>
          <p:cNvPr id="823" name="Google Shape;823;p68"/>
          <p:cNvSpPr/>
          <p:nvPr/>
        </p:nvSpPr>
        <p:spPr>
          <a:xfrm>
            <a:off x="1084280" y="3086107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68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5" name="Google Shape;825;p6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Goal: Find shortest path between s and every other vertex.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Initialize the fringe (a queue with a starting vertex s) and mark that vertex.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999999"/>
                </a:solidFill>
              </a:rPr>
              <a:t>Repeat until fringe is empty:</a:t>
            </a:r>
            <a:endParaRPr>
              <a:solidFill>
                <a:srgbClr val="99999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○"/>
            </a:pPr>
            <a:r>
              <a:rPr lang="en">
                <a:solidFill>
                  <a:srgbClr val="999999"/>
                </a:solidFill>
              </a:rPr>
              <a:t>Remove vertex v from fringe.</a:t>
            </a:r>
            <a:endParaRPr>
              <a:solidFill>
                <a:srgbClr val="99999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○"/>
            </a:pPr>
            <a:r>
              <a:rPr lang="en">
                <a:solidFill>
                  <a:srgbClr val="999999"/>
                </a:solidFill>
              </a:rPr>
              <a:t>For each unmarked neighbor n of v: mark n, add n to fringe,                            set edgeTo[n] = v, set distTo[n] = distTo[v] + 1.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6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831" name="Google Shape;831;p69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32" name="Google Shape;832;p69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33" name="Google Shape;833;p69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34" name="Google Shape;834;p69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35" name="Google Shape;835;p69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36" name="Google Shape;836;p69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837" name="Google Shape;837;p69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838" name="Google Shape;838;p69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839" name="Google Shape;839;p69"/>
          <p:cNvCxnSpPr>
            <a:stCxn id="831" idx="2"/>
            <a:endCxn id="832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0" name="Google Shape;840;p69"/>
          <p:cNvCxnSpPr>
            <a:stCxn id="831" idx="3"/>
            <a:endCxn id="834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1" name="Google Shape;841;p69"/>
          <p:cNvCxnSpPr>
            <a:stCxn id="833" idx="2"/>
            <a:endCxn id="834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2" name="Google Shape;842;p69"/>
          <p:cNvCxnSpPr>
            <a:stCxn id="836" idx="2"/>
            <a:endCxn id="837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69"/>
          <p:cNvCxnSpPr>
            <a:stCxn id="836" idx="2"/>
            <a:endCxn id="835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69"/>
          <p:cNvCxnSpPr>
            <a:stCxn id="834" idx="2"/>
            <a:endCxn id="835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69"/>
          <p:cNvCxnSpPr>
            <a:stCxn id="832" idx="3"/>
            <a:endCxn id="835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" name="Google Shape;846;p69"/>
          <p:cNvCxnSpPr>
            <a:stCxn id="835" idx="2"/>
            <a:endCxn id="838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7" name="Google Shape;847;p69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848" name="Google Shape;848;p69"/>
          <p:cNvCxnSpPr>
            <a:stCxn id="847" idx="3"/>
            <a:endCxn id="831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9" name="Google Shape;849;p69"/>
          <p:cNvSpPr txBox="1"/>
          <p:nvPr/>
        </p:nvSpPr>
        <p:spPr>
          <a:xfrm>
            <a:off x="5379325" y="3394140"/>
            <a:ext cx="317400" cy="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69"/>
          <p:cNvSpPr txBox="1"/>
          <p:nvPr/>
        </p:nvSpPr>
        <p:spPr>
          <a:xfrm>
            <a:off x="6672875" y="4768125"/>
            <a:ext cx="10464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[]</a:t>
            </a:r>
            <a:endParaRPr/>
          </a:p>
        </p:txBody>
      </p:sp>
      <p:sp>
        <p:nvSpPr>
          <p:cNvPr id="851" name="Google Shape;851;p69"/>
          <p:cNvSpPr txBox="1"/>
          <p:nvPr/>
        </p:nvSpPr>
        <p:spPr>
          <a:xfrm>
            <a:off x="5297700" y="2942500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852" name="Google Shape;852;p69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853" name="Google Shape;853;p69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4" name="Google Shape;854;p6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Goal: Find shortest path between s and every other vertex.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999999"/>
                </a:solidFill>
              </a:rPr>
              <a:t>Initialize the fringe (a queue with a starting vertex s) and mark that vertex.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Repeat until fringe is empty: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/>
              <a:t>Remove vertex v from fringe.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○"/>
            </a:pPr>
            <a:r>
              <a:rPr lang="en">
                <a:solidFill>
                  <a:srgbClr val="999999"/>
                </a:solidFill>
              </a:rPr>
              <a:t>For each unmarked neighbor n of v: mark n, add n to fringe,                            set edgeTo[n] = v, set distTo[n] = distTo[v] + 1.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7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860" name="Google Shape;860;p70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61" name="Google Shape;861;p70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62" name="Google Shape;862;p70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63" name="Google Shape;863;p70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64" name="Google Shape;864;p70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65" name="Google Shape;865;p70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866" name="Google Shape;866;p70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867" name="Google Shape;867;p70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868" name="Google Shape;868;p70"/>
          <p:cNvCxnSpPr>
            <a:stCxn id="860" idx="2"/>
            <a:endCxn id="861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9" name="Google Shape;869;p70"/>
          <p:cNvCxnSpPr>
            <a:stCxn id="860" idx="3"/>
            <a:endCxn id="863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70"/>
          <p:cNvCxnSpPr>
            <a:stCxn id="862" idx="2"/>
            <a:endCxn id="863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70"/>
          <p:cNvCxnSpPr>
            <a:stCxn id="865" idx="2"/>
            <a:endCxn id="866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2" name="Google Shape;872;p70"/>
          <p:cNvCxnSpPr>
            <a:stCxn id="865" idx="2"/>
            <a:endCxn id="864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3" name="Google Shape;873;p70"/>
          <p:cNvCxnSpPr>
            <a:stCxn id="863" idx="2"/>
            <a:endCxn id="864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4" name="Google Shape;874;p70"/>
          <p:cNvCxnSpPr>
            <a:stCxn id="861" idx="3"/>
            <a:endCxn id="864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5" name="Google Shape;875;p70"/>
          <p:cNvCxnSpPr>
            <a:stCxn id="864" idx="2"/>
            <a:endCxn id="867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6" name="Google Shape;876;p70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877" name="Google Shape;877;p70"/>
          <p:cNvCxnSpPr>
            <a:stCxn id="876" idx="3"/>
            <a:endCxn id="860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8" name="Google Shape;878;p70"/>
          <p:cNvSpPr txBox="1"/>
          <p:nvPr/>
        </p:nvSpPr>
        <p:spPr>
          <a:xfrm>
            <a:off x="6672875" y="4768125"/>
            <a:ext cx="10464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[1]</a:t>
            </a:r>
            <a:endParaRPr/>
          </a:p>
        </p:txBody>
      </p:sp>
      <p:sp>
        <p:nvSpPr>
          <p:cNvPr id="879" name="Google Shape;879;p70"/>
          <p:cNvSpPr txBox="1"/>
          <p:nvPr/>
        </p:nvSpPr>
        <p:spPr>
          <a:xfrm>
            <a:off x="5297700" y="2942500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880" name="Google Shape;880;p70"/>
          <p:cNvSpPr/>
          <p:nvPr/>
        </p:nvSpPr>
        <p:spPr>
          <a:xfrm>
            <a:off x="1084280" y="3285182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70"/>
          <p:cNvSpPr/>
          <p:nvPr/>
        </p:nvSpPr>
        <p:spPr>
          <a:xfrm>
            <a:off x="1959551" y="3294113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70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883" name="Google Shape;883;p70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 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4" name="Google Shape;884;p70"/>
          <p:cNvSpPr/>
          <p:nvPr/>
        </p:nvSpPr>
        <p:spPr>
          <a:xfrm>
            <a:off x="2940687" y="3300405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7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shortest path between s and every other vertex.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999999"/>
                </a:solidFill>
              </a:rPr>
              <a:t>Initialize the fringe (a queue with a starting vertex s) and mark that vertex.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Repeat until fringe is empty: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○"/>
            </a:pPr>
            <a:r>
              <a:rPr lang="en">
                <a:solidFill>
                  <a:srgbClr val="999999"/>
                </a:solidFill>
              </a:rPr>
              <a:t>Remove vertex v from fringe.</a:t>
            </a:r>
            <a:endParaRPr>
              <a:solidFill>
                <a:srgbClr val="99999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/>
              <a:t>For each unmarked neighbor n of v: mark n, add n to fringe,                            set edgeTo[n] = v, set distTo[n] = distTo[v] + 1.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7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891" name="Google Shape;891;p71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92" name="Google Shape;892;p71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93" name="Google Shape;893;p71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94" name="Google Shape;894;p71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95" name="Google Shape;895;p71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96" name="Google Shape;896;p71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897" name="Google Shape;897;p71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898" name="Google Shape;898;p71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899" name="Google Shape;899;p71"/>
          <p:cNvCxnSpPr>
            <a:stCxn id="891" idx="2"/>
            <a:endCxn id="892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0" name="Google Shape;900;p71"/>
          <p:cNvCxnSpPr>
            <a:stCxn id="891" idx="3"/>
            <a:endCxn id="894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71"/>
          <p:cNvCxnSpPr>
            <a:stCxn id="893" idx="2"/>
            <a:endCxn id="894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Google Shape;902;p71"/>
          <p:cNvCxnSpPr>
            <a:stCxn id="896" idx="2"/>
            <a:endCxn id="897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3" name="Google Shape;903;p71"/>
          <p:cNvCxnSpPr>
            <a:stCxn id="896" idx="2"/>
            <a:endCxn id="895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4" name="Google Shape;904;p71"/>
          <p:cNvCxnSpPr>
            <a:stCxn id="894" idx="2"/>
            <a:endCxn id="895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5" name="Google Shape;905;p71"/>
          <p:cNvCxnSpPr>
            <a:stCxn id="892" idx="3"/>
            <a:endCxn id="895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6" name="Google Shape;906;p71"/>
          <p:cNvCxnSpPr>
            <a:stCxn id="895" idx="2"/>
            <a:endCxn id="898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7" name="Google Shape;907;p71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908" name="Google Shape;908;p71"/>
          <p:cNvCxnSpPr>
            <a:stCxn id="907" idx="3"/>
            <a:endCxn id="891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9" name="Google Shape;909;p71"/>
          <p:cNvSpPr txBox="1"/>
          <p:nvPr/>
        </p:nvSpPr>
        <p:spPr>
          <a:xfrm>
            <a:off x="6672875" y="4768125"/>
            <a:ext cx="10464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[]</a:t>
            </a:r>
            <a:endParaRPr/>
          </a:p>
        </p:txBody>
      </p:sp>
      <p:sp>
        <p:nvSpPr>
          <p:cNvPr id="910" name="Google Shape;910;p71"/>
          <p:cNvSpPr txBox="1"/>
          <p:nvPr/>
        </p:nvSpPr>
        <p:spPr>
          <a:xfrm>
            <a:off x="6235475" y="2921150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911" name="Google Shape;911;p71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912" name="Google Shape;912;p71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 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3" name="Google Shape;913;p7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shortest path between s and every other vertex.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999999"/>
                </a:solidFill>
              </a:rPr>
              <a:t>Initialize the fringe (a queue with a starting vertex s) and mark that vertex.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Repeat until fringe is empty: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/>
              <a:t>Remove vertex v from fringe.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○"/>
            </a:pPr>
            <a:r>
              <a:rPr lang="en">
                <a:solidFill>
                  <a:srgbClr val="999999"/>
                </a:solidFill>
              </a:rPr>
              <a:t>For each unmarked neighbor n of v: mark n, add n to fringe,                            set edgeTo[n] = v, set distTo[n] = distTo[v] + 1.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7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919" name="Google Shape;919;p72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20" name="Google Shape;920;p72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21" name="Google Shape;921;p72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22" name="Google Shape;922;p72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23" name="Google Shape;923;p72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924" name="Google Shape;924;p72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925" name="Google Shape;925;p72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926" name="Google Shape;926;p72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927" name="Google Shape;927;p72"/>
          <p:cNvCxnSpPr>
            <a:stCxn id="919" idx="2"/>
            <a:endCxn id="920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8" name="Google Shape;928;p72"/>
          <p:cNvCxnSpPr>
            <a:stCxn id="919" idx="3"/>
            <a:endCxn id="922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9" name="Google Shape;929;p72"/>
          <p:cNvCxnSpPr>
            <a:stCxn id="921" idx="2"/>
            <a:endCxn id="922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0" name="Google Shape;930;p72"/>
          <p:cNvCxnSpPr>
            <a:stCxn id="924" idx="2"/>
            <a:endCxn id="925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1" name="Google Shape;931;p72"/>
          <p:cNvCxnSpPr>
            <a:stCxn id="924" idx="2"/>
            <a:endCxn id="923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2" name="Google Shape;932;p72"/>
          <p:cNvCxnSpPr>
            <a:stCxn id="922" idx="2"/>
            <a:endCxn id="923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3" name="Google Shape;933;p72"/>
          <p:cNvCxnSpPr>
            <a:stCxn id="920" idx="3"/>
            <a:endCxn id="923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4" name="Google Shape;934;p72"/>
          <p:cNvCxnSpPr>
            <a:stCxn id="923" idx="2"/>
            <a:endCxn id="926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5" name="Google Shape;935;p72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936" name="Google Shape;936;p72"/>
          <p:cNvCxnSpPr>
            <a:stCxn id="935" idx="3"/>
            <a:endCxn id="919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7" name="Google Shape;937;p72"/>
          <p:cNvSpPr txBox="1"/>
          <p:nvPr/>
        </p:nvSpPr>
        <p:spPr>
          <a:xfrm>
            <a:off x="6672875" y="4768125"/>
            <a:ext cx="17235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[2, 4]</a:t>
            </a:r>
            <a:endParaRPr/>
          </a:p>
        </p:txBody>
      </p:sp>
      <p:sp>
        <p:nvSpPr>
          <p:cNvPr id="938" name="Google Shape;938;p72"/>
          <p:cNvSpPr txBox="1"/>
          <p:nvPr/>
        </p:nvSpPr>
        <p:spPr>
          <a:xfrm>
            <a:off x="6235475" y="2921150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939" name="Google Shape;939;p72"/>
          <p:cNvSpPr/>
          <p:nvPr/>
        </p:nvSpPr>
        <p:spPr>
          <a:xfrm>
            <a:off x="1084280" y="3490548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72"/>
          <p:cNvSpPr/>
          <p:nvPr/>
        </p:nvSpPr>
        <p:spPr>
          <a:xfrm>
            <a:off x="1959551" y="3499479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72"/>
          <p:cNvSpPr/>
          <p:nvPr/>
        </p:nvSpPr>
        <p:spPr>
          <a:xfrm>
            <a:off x="1084280" y="3919744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72"/>
          <p:cNvSpPr/>
          <p:nvPr/>
        </p:nvSpPr>
        <p:spPr>
          <a:xfrm>
            <a:off x="1959551" y="3928675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72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944" name="Google Shape;944;p72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 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5" name="Google Shape;945;p72"/>
          <p:cNvSpPr/>
          <p:nvPr/>
        </p:nvSpPr>
        <p:spPr>
          <a:xfrm>
            <a:off x="2940687" y="3514810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72"/>
          <p:cNvSpPr/>
          <p:nvPr/>
        </p:nvSpPr>
        <p:spPr>
          <a:xfrm>
            <a:off x="2940687" y="3924201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7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shortest path between s and every other vertex.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999999"/>
                </a:solidFill>
              </a:rPr>
              <a:t>Initialize the fringe (a queue with a starting vertex s) and mark that vertex.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Repeat until fringe is empty: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○"/>
            </a:pPr>
            <a:r>
              <a:rPr lang="en">
                <a:solidFill>
                  <a:srgbClr val="999999"/>
                </a:solidFill>
              </a:rPr>
              <a:t>Remove vertex v from fringe.</a:t>
            </a:r>
            <a:endParaRPr>
              <a:solidFill>
                <a:srgbClr val="99999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/>
              <a:t>For each unmarked neighbor n of v: mark n, add n to fringe,                            set edgeTo[n] = v, set distTo[n] = distTo[v] + 1.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7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953" name="Google Shape;953;p73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4" name="Google Shape;954;p73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55" name="Google Shape;955;p73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56" name="Google Shape;956;p73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57" name="Google Shape;957;p73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958" name="Google Shape;958;p73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959" name="Google Shape;959;p73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960" name="Google Shape;960;p73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961" name="Google Shape;961;p73"/>
          <p:cNvCxnSpPr>
            <a:stCxn id="953" idx="2"/>
            <a:endCxn id="954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2" name="Google Shape;962;p73"/>
          <p:cNvCxnSpPr>
            <a:stCxn id="953" idx="3"/>
            <a:endCxn id="956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3" name="Google Shape;963;p73"/>
          <p:cNvCxnSpPr>
            <a:stCxn id="955" idx="2"/>
            <a:endCxn id="956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4" name="Google Shape;964;p73"/>
          <p:cNvCxnSpPr>
            <a:stCxn id="958" idx="2"/>
            <a:endCxn id="959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5" name="Google Shape;965;p73"/>
          <p:cNvCxnSpPr>
            <a:stCxn id="958" idx="2"/>
            <a:endCxn id="957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6" name="Google Shape;966;p73"/>
          <p:cNvCxnSpPr>
            <a:stCxn id="956" idx="2"/>
            <a:endCxn id="957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7" name="Google Shape;967;p73"/>
          <p:cNvCxnSpPr>
            <a:stCxn id="954" idx="3"/>
            <a:endCxn id="957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8" name="Google Shape;968;p73"/>
          <p:cNvCxnSpPr>
            <a:stCxn id="957" idx="2"/>
            <a:endCxn id="960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9" name="Google Shape;969;p73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970" name="Google Shape;970;p73"/>
          <p:cNvCxnSpPr>
            <a:stCxn id="969" idx="3"/>
            <a:endCxn id="953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1" name="Google Shape;971;p73"/>
          <p:cNvSpPr txBox="1"/>
          <p:nvPr/>
        </p:nvSpPr>
        <p:spPr>
          <a:xfrm>
            <a:off x="6672875" y="4768125"/>
            <a:ext cx="17235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[4]</a:t>
            </a:r>
            <a:endParaRPr/>
          </a:p>
        </p:txBody>
      </p:sp>
      <p:sp>
        <p:nvSpPr>
          <p:cNvPr id="972" name="Google Shape;972;p73"/>
          <p:cNvSpPr txBox="1"/>
          <p:nvPr/>
        </p:nvSpPr>
        <p:spPr>
          <a:xfrm>
            <a:off x="6314644" y="3608491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973" name="Google Shape;973;p73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974" name="Google Shape;974;p73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 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5" name="Google Shape;975;p7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shortest path between s and every other vertex.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999999"/>
                </a:solidFill>
              </a:rPr>
              <a:t>Initialize the fringe (a queue with a starting vertex s) and mark that vertex.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Repeat until fringe is empty: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/>
              <a:t>Remove vertex v from fringe.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○"/>
            </a:pPr>
            <a:r>
              <a:rPr lang="en">
                <a:solidFill>
                  <a:srgbClr val="999999"/>
                </a:solidFill>
              </a:rPr>
              <a:t>For each unmarked neighbor n of v: mark n, add n to fringe,                            set edgeTo[n] = v, set distTo[n] = distTo[v] + 1.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API</a:t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Graph API from Princeton’s algorithms textbook.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9"/>
          <p:cNvSpPr txBox="1"/>
          <p:nvPr/>
        </p:nvSpPr>
        <p:spPr>
          <a:xfrm>
            <a:off x="252625" y="1048544"/>
            <a:ext cx="8750400" cy="1958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Graph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Graph(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              Create empty graph with v vertices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addEdge(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v,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w): add an edge v-w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Iterable&lt;Integer&gt; adj(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     vertices adjacent to v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V():                           number of vertices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E():                           number of edges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243000" y="3026375"/>
            <a:ext cx="8704800" cy="16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features: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vertices must be specified in advance.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support weights (labels) on nodes or edges.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no method for getting the number of edges for a vertex (i.e. its degree).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7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981" name="Google Shape;981;p74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82" name="Google Shape;982;p74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83" name="Google Shape;983;p74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84" name="Google Shape;984;p74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85" name="Google Shape;985;p74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986" name="Google Shape;986;p74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987" name="Google Shape;987;p74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988" name="Google Shape;988;p74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989" name="Google Shape;989;p74"/>
          <p:cNvCxnSpPr>
            <a:stCxn id="981" idx="2"/>
            <a:endCxn id="982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0" name="Google Shape;990;p74"/>
          <p:cNvCxnSpPr>
            <a:stCxn id="981" idx="3"/>
            <a:endCxn id="984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1" name="Google Shape;991;p74"/>
          <p:cNvCxnSpPr>
            <a:stCxn id="983" idx="2"/>
            <a:endCxn id="984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2" name="Google Shape;992;p74"/>
          <p:cNvCxnSpPr>
            <a:stCxn id="986" idx="2"/>
            <a:endCxn id="987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74"/>
          <p:cNvCxnSpPr>
            <a:stCxn id="986" idx="2"/>
            <a:endCxn id="985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74"/>
          <p:cNvCxnSpPr>
            <a:stCxn id="984" idx="2"/>
            <a:endCxn id="985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74"/>
          <p:cNvCxnSpPr>
            <a:stCxn id="982" idx="3"/>
            <a:endCxn id="985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6" name="Google Shape;996;p74"/>
          <p:cNvCxnSpPr>
            <a:stCxn id="985" idx="2"/>
            <a:endCxn id="988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7" name="Google Shape;997;p74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998" name="Google Shape;998;p74"/>
          <p:cNvCxnSpPr>
            <a:stCxn id="997" idx="3"/>
            <a:endCxn id="981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9" name="Google Shape;999;p74"/>
          <p:cNvSpPr txBox="1"/>
          <p:nvPr/>
        </p:nvSpPr>
        <p:spPr>
          <a:xfrm>
            <a:off x="6672875" y="4768125"/>
            <a:ext cx="17235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[4, 5]</a:t>
            </a:r>
            <a:endParaRPr/>
          </a:p>
        </p:txBody>
      </p:sp>
      <p:sp>
        <p:nvSpPr>
          <p:cNvPr id="1000" name="Google Shape;1000;p74"/>
          <p:cNvSpPr txBox="1"/>
          <p:nvPr/>
        </p:nvSpPr>
        <p:spPr>
          <a:xfrm>
            <a:off x="6314644" y="3608491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001" name="Google Shape;1001;p74"/>
          <p:cNvSpPr/>
          <p:nvPr/>
        </p:nvSpPr>
        <p:spPr>
          <a:xfrm>
            <a:off x="1084280" y="4129674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74"/>
          <p:cNvSpPr/>
          <p:nvPr/>
        </p:nvSpPr>
        <p:spPr>
          <a:xfrm>
            <a:off x="1959551" y="4138605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74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004" name="Google Shape;1004;p74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 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5" name="Google Shape;1005;p74"/>
          <p:cNvSpPr/>
          <p:nvPr/>
        </p:nvSpPr>
        <p:spPr>
          <a:xfrm>
            <a:off x="2940687" y="4129141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7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shortest path between s and every other vertex.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999999"/>
                </a:solidFill>
              </a:rPr>
              <a:t>Initialize the fringe (a queue with a starting vertex s) and mark that vertex.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Repeat until fringe is empty: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○"/>
            </a:pPr>
            <a:r>
              <a:rPr lang="en">
                <a:solidFill>
                  <a:srgbClr val="999999"/>
                </a:solidFill>
              </a:rPr>
              <a:t>Remove vertex v from fringe.</a:t>
            </a:r>
            <a:endParaRPr>
              <a:solidFill>
                <a:srgbClr val="99999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/>
              <a:t>For each unmarked neighbor n of v: mark n, add n to fringe,                            set edgeTo[n] = v, set distTo[n] = distTo[v] + 1.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7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1012" name="Google Shape;1012;p75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13" name="Google Shape;1013;p75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14" name="Google Shape;1014;p75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15" name="Google Shape;1015;p75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16" name="Google Shape;1016;p75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017" name="Google Shape;1017;p75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018" name="Google Shape;1018;p75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019" name="Google Shape;1019;p75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020" name="Google Shape;1020;p75"/>
          <p:cNvCxnSpPr>
            <a:stCxn id="1012" idx="2"/>
            <a:endCxn id="1013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1" name="Google Shape;1021;p75"/>
          <p:cNvCxnSpPr>
            <a:stCxn id="1012" idx="3"/>
            <a:endCxn id="1015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2" name="Google Shape;1022;p75"/>
          <p:cNvCxnSpPr>
            <a:stCxn id="1014" idx="2"/>
            <a:endCxn id="1015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3" name="Google Shape;1023;p75"/>
          <p:cNvCxnSpPr>
            <a:stCxn id="1017" idx="2"/>
            <a:endCxn id="1018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4" name="Google Shape;1024;p75"/>
          <p:cNvCxnSpPr>
            <a:stCxn id="1017" idx="2"/>
            <a:endCxn id="1016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75"/>
          <p:cNvCxnSpPr>
            <a:stCxn id="1015" idx="2"/>
            <a:endCxn id="1016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75"/>
          <p:cNvCxnSpPr>
            <a:stCxn id="1013" idx="3"/>
            <a:endCxn id="1016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7" name="Google Shape;1027;p75"/>
          <p:cNvCxnSpPr>
            <a:stCxn id="1016" idx="2"/>
            <a:endCxn id="1019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8" name="Google Shape;1028;p75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029" name="Google Shape;1029;p75"/>
          <p:cNvCxnSpPr>
            <a:stCxn id="1028" idx="3"/>
            <a:endCxn id="1012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0" name="Google Shape;1030;p75"/>
          <p:cNvSpPr txBox="1"/>
          <p:nvPr/>
        </p:nvSpPr>
        <p:spPr>
          <a:xfrm>
            <a:off x="6672875" y="4768125"/>
            <a:ext cx="17235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[5]</a:t>
            </a:r>
            <a:endParaRPr/>
          </a:p>
        </p:txBody>
      </p:sp>
      <p:sp>
        <p:nvSpPr>
          <p:cNvPr id="1031" name="Google Shape;1031;p75"/>
          <p:cNvSpPr txBox="1"/>
          <p:nvPr/>
        </p:nvSpPr>
        <p:spPr>
          <a:xfrm>
            <a:off x="7192691" y="2921129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032" name="Google Shape;1032;p75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033" name="Google Shape;1033;p75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 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4" name="Google Shape;1034;p7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shortest path between s and every other vertex.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999999"/>
                </a:solidFill>
              </a:rPr>
              <a:t>Initialize the fringe (a queue with a starting vertex s) and mark that vertex.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Repeat until fringe is empty: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/>
              <a:t>Remove vertex v from fringe.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○"/>
            </a:pPr>
            <a:r>
              <a:rPr lang="en">
                <a:solidFill>
                  <a:srgbClr val="999999"/>
                </a:solidFill>
              </a:rPr>
              <a:t>For each unmarked neighbor n of v: mark n, add n to fringe,                            set edgeTo[n] = v, set distTo[n] = distTo[v] + 1.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7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1040" name="Google Shape;1040;p76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41" name="Google Shape;1041;p76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42" name="Google Shape;1042;p76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43" name="Google Shape;1043;p76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44" name="Google Shape;1044;p76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045" name="Google Shape;1045;p76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046" name="Google Shape;1046;p76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047" name="Google Shape;1047;p76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048" name="Google Shape;1048;p76"/>
          <p:cNvCxnSpPr>
            <a:stCxn id="1040" idx="2"/>
            <a:endCxn id="1041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9" name="Google Shape;1049;p76"/>
          <p:cNvCxnSpPr>
            <a:stCxn id="1040" idx="3"/>
            <a:endCxn id="1043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0" name="Google Shape;1050;p76"/>
          <p:cNvCxnSpPr>
            <a:stCxn id="1042" idx="2"/>
            <a:endCxn id="1043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1" name="Google Shape;1051;p76"/>
          <p:cNvCxnSpPr>
            <a:stCxn id="1045" idx="2"/>
            <a:endCxn id="1046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2" name="Google Shape;1052;p76"/>
          <p:cNvCxnSpPr>
            <a:stCxn id="1045" idx="2"/>
            <a:endCxn id="1044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3" name="Google Shape;1053;p76"/>
          <p:cNvCxnSpPr>
            <a:stCxn id="1043" idx="2"/>
            <a:endCxn id="1044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4" name="Google Shape;1054;p76"/>
          <p:cNvCxnSpPr>
            <a:stCxn id="1041" idx="3"/>
            <a:endCxn id="1044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5" name="Google Shape;1055;p76"/>
          <p:cNvCxnSpPr>
            <a:stCxn id="1044" idx="2"/>
            <a:endCxn id="1047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6" name="Google Shape;1056;p76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057" name="Google Shape;1057;p76"/>
          <p:cNvCxnSpPr>
            <a:stCxn id="1056" idx="3"/>
            <a:endCxn id="1040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8" name="Google Shape;1058;p76"/>
          <p:cNvSpPr txBox="1"/>
          <p:nvPr/>
        </p:nvSpPr>
        <p:spPr>
          <a:xfrm>
            <a:off x="6672875" y="4768125"/>
            <a:ext cx="17235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[5, 3]</a:t>
            </a:r>
            <a:endParaRPr/>
          </a:p>
        </p:txBody>
      </p:sp>
      <p:sp>
        <p:nvSpPr>
          <p:cNvPr id="1059" name="Google Shape;1059;p76"/>
          <p:cNvSpPr txBox="1"/>
          <p:nvPr/>
        </p:nvSpPr>
        <p:spPr>
          <a:xfrm>
            <a:off x="7192691" y="2921129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060" name="Google Shape;1060;p76"/>
          <p:cNvSpPr/>
          <p:nvPr/>
        </p:nvSpPr>
        <p:spPr>
          <a:xfrm>
            <a:off x="1084280" y="3709813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76"/>
          <p:cNvSpPr/>
          <p:nvPr/>
        </p:nvSpPr>
        <p:spPr>
          <a:xfrm>
            <a:off x="1959551" y="3718744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76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063" name="Google Shape;1063;p76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 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4" name="Google Shape;1064;p76"/>
          <p:cNvSpPr/>
          <p:nvPr/>
        </p:nvSpPr>
        <p:spPr>
          <a:xfrm>
            <a:off x="2940687" y="3719750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7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shortest path between s and every other vertex.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999999"/>
                </a:solidFill>
              </a:rPr>
              <a:t>Initialize the fringe (a queue with a starting vertex s) and mark that vertex.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Repeat until fringe is empty: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○"/>
            </a:pPr>
            <a:r>
              <a:rPr lang="en">
                <a:solidFill>
                  <a:srgbClr val="999999"/>
                </a:solidFill>
              </a:rPr>
              <a:t>Remove vertex v from fringe.</a:t>
            </a:r>
            <a:endParaRPr>
              <a:solidFill>
                <a:srgbClr val="99999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/>
              <a:t>For each unmarked neighbor n of v: mark n, add n to fringe,                            set edgeTo[n] = v, set distTo[n] = distTo[v] + 1.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7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1071" name="Google Shape;1071;p77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72" name="Google Shape;1072;p77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73" name="Google Shape;1073;p77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74" name="Google Shape;1074;p77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75" name="Google Shape;1075;p77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076" name="Google Shape;1076;p77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077" name="Google Shape;1077;p77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078" name="Google Shape;1078;p77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079" name="Google Shape;1079;p77"/>
          <p:cNvCxnSpPr>
            <a:stCxn id="1071" idx="2"/>
            <a:endCxn id="1072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0" name="Google Shape;1080;p77"/>
          <p:cNvCxnSpPr>
            <a:stCxn id="1071" idx="3"/>
            <a:endCxn id="1074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1" name="Google Shape;1081;p77"/>
          <p:cNvCxnSpPr>
            <a:stCxn id="1073" idx="2"/>
            <a:endCxn id="1074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2" name="Google Shape;1082;p77"/>
          <p:cNvCxnSpPr>
            <a:stCxn id="1076" idx="2"/>
            <a:endCxn id="1077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3" name="Google Shape;1083;p77"/>
          <p:cNvCxnSpPr>
            <a:stCxn id="1076" idx="2"/>
            <a:endCxn id="1075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4" name="Google Shape;1084;p77"/>
          <p:cNvCxnSpPr>
            <a:stCxn id="1074" idx="2"/>
            <a:endCxn id="1075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5" name="Google Shape;1085;p77"/>
          <p:cNvCxnSpPr>
            <a:stCxn id="1072" idx="3"/>
            <a:endCxn id="1075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6" name="Google Shape;1086;p77"/>
          <p:cNvCxnSpPr>
            <a:stCxn id="1075" idx="2"/>
            <a:endCxn id="1078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7" name="Google Shape;1087;p77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088" name="Google Shape;1088;p77"/>
          <p:cNvCxnSpPr>
            <a:stCxn id="1087" idx="3"/>
            <a:endCxn id="1071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9" name="Google Shape;1089;p77"/>
          <p:cNvSpPr txBox="1"/>
          <p:nvPr/>
        </p:nvSpPr>
        <p:spPr>
          <a:xfrm>
            <a:off x="6672875" y="4768125"/>
            <a:ext cx="17235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[3]</a:t>
            </a:r>
            <a:endParaRPr/>
          </a:p>
        </p:txBody>
      </p:sp>
      <p:sp>
        <p:nvSpPr>
          <p:cNvPr id="1090" name="Google Shape;1090;p77"/>
          <p:cNvSpPr txBox="1"/>
          <p:nvPr/>
        </p:nvSpPr>
        <p:spPr>
          <a:xfrm>
            <a:off x="7260561" y="3542462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091" name="Google Shape;1091;p77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092" name="Google Shape;1092;p77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 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3" name="Google Shape;1093;p7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shortest path between s and every other vertex.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999999"/>
                </a:solidFill>
              </a:rPr>
              <a:t>Initialize the fringe (a queue with a starting vertex s) and mark that vertex.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Repeat until fringe is empty: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/>
              <a:t>Remove vertex v from fringe.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○"/>
            </a:pPr>
            <a:r>
              <a:rPr lang="en">
                <a:solidFill>
                  <a:srgbClr val="999999"/>
                </a:solidFill>
              </a:rPr>
              <a:t>For each unmarked neighbor n of v: mark n, add n to fringe,                            set edgeTo[n] = v, set distTo[n] = distTo[v] + 1.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7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1099" name="Google Shape;1099;p78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00" name="Google Shape;1100;p78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01" name="Google Shape;1101;p78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102" name="Google Shape;1102;p78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103" name="Google Shape;1103;p78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104" name="Google Shape;1104;p78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105" name="Google Shape;1105;p78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106" name="Google Shape;1106;p78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107" name="Google Shape;1107;p78"/>
          <p:cNvCxnSpPr>
            <a:stCxn id="1099" idx="2"/>
            <a:endCxn id="1100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8" name="Google Shape;1108;p78"/>
          <p:cNvCxnSpPr>
            <a:stCxn id="1099" idx="3"/>
            <a:endCxn id="1102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9" name="Google Shape;1109;p78"/>
          <p:cNvCxnSpPr>
            <a:stCxn id="1101" idx="2"/>
            <a:endCxn id="1102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0" name="Google Shape;1110;p78"/>
          <p:cNvCxnSpPr>
            <a:stCxn id="1104" idx="2"/>
            <a:endCxn id="1105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1" name="Google Shape;1111;p78"/>
          <p:cNvCxnSpPr>
            <a:stCxn id="1104" idx="2"/>
            <a:endCxn id="1103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2" name="Google Shape;1112;p78"/>
          <p:cNvCxnSpPr>
            <a:stCxn id="1102" idx="2"/>
            <a:endCxn id="1103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3" name="Google Shape;1113;p78"/>
          <p:cNvCxnSpPr>
            <a:stCxn id="1100" idx="3"/>
            <a:endCxn id="1103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4" name="Google Shape;1114;p78"/>
          <p:cNvCxnSpPr>
            <a:stCxn id="1103" idx="2"/>
            <a:endCxn id="1106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5" name="Google Shape;1115;p78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116" name="Google Shape;1116;p78"/>
          <p:cNvCxnSpPr>
            <a:stCxn id="1115" idx="3"/>
            <a:endCxn id="1099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7" name="Google Shape;1117;p78"/>
          <p:cNvSpPr txBox="1"/>
          <p:nvPr/>
        </p:nvSpPr>
        <p:spPr>
          <a:xfrm>
            <a:off x="6672875" y="4768125"/>
            <a:ext cx="17235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[3, 6, 8]</a:t>
            </a:r>
            <a:endParaRPr/>
          </a:p>
        </p:txBody>
      </p:sp>
      <p:sp>
        <p:nvSpPr>
          <p:cNvPr id="1118" name="Google Shape;1118;p78"/>
          <p:cNvSpPr txBox="1"/>
          <p:nvPr/>
        </p:nvSpPr>
        <p:spPr>
          <a:xfrm>
            <a:off x="7260561" y="3542462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119" name="Google Shape;1119;p78"/>
          <p:cNvSpPr/>
          <p:nvPr/>
        </p:nvSpPr>
        <p:spPr>
          <a:xfrm>
            <a:off x="1084280" y="4328748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78"/>
          <p:cNvSpPr/>
          <p:nvPr/>
        </p:nvSpPr>
        <p:spPr>
          <a:xfrm>
            <a:off x="1959551" y="4337679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78"/>
          <p:cNvSpPr/>
          <p:nvPr/>
        </p:nvSpPr>
        <p:spPr>
          <a:xfrm>
            <a:off x="1084280" y="4745566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78"/>
          <p:cNvSpPr/>
          <p:nvPr/>
        </p:nvSpPr>
        <p:spPr>
          <a:xfrm>
            <a:off x="1959551" y="4754497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78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124" name="Google Shape;1124;p78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 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5" name="Google Shape;1125;p78"/>
          <p:cNvSpPr/>
          <p:nvPr/>
        </p:nvSpPr>
        <p:spPr>
          <a:xfrm>
            <a:off x="2940687" y="4343546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78"/>
          <p:cNvSpPr/>
          <p:nvPr/>
        </p:nvSpPr>
        <p:spPr>
          <a:xfrm>
            <a:off x="2940687" y="4767623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78"/>
          <p:cNvSpPr txBox="1"/>
          <p:nvPr/>
        </p:nvSpPr>
        <p:spPr>
          <a:xfrm>
            <a:off x="3541488" y="4153250"/>
            <a:ext cx="35961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Note: distance to all items on queue is always k or k + 1 for some k. Here k = 3.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128" name="Google Shape;1128;p78"/>
          <p:cNvCxnSpPr/>
          <p:nvPr/>
        </p:nvCxnSpPr>
        <p:spPr>
          <a:xfrm>
            <a:off x="4859600" y="4679775"/>
            <a:ext cx="1722300" cy="2886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9" name="Google Shape;1129;p7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shortest path between s and every other vertex.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999999"/>
                </a:solidFill>
              </a:rPr>
              <a:t>Initialize the fringe (a queue with a starting vertex s) and mark that vertex.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Repeat until fringe is empty: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○"/>
            </a:pPr>
            <a:r>
              <a:rPr lang="en">
                <a:solidFill>
                  <a:srgbClr val="999999"/>
                </a:solidFill>
              </a:rPr>
              <a:t>Remove vertex v from fringe.</a:t>
            </a:r>
            <a:endParaRPr>
              <a:solidFill>
                <a:srgbClr val="99999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/>
              <a:t>For each unmarked neighbor n of v: mark n, add n to fringe,                            set edgeTo[n] = v, set distTo[n] = distTo[v] + 1.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7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1135" name="Google Shape;1135;p79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36" name="Google Shape;1136;p79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37" name="Google Shape;1137;p79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138" name="Google Shape;1138;p79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139" name="Google Shape;1139;p79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140" name="Google Shape;1140;p79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141" name="Google Shape;1141;p79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142" name="Google Shape;1142;p79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143" name="Google Shape;1143;p79"/>
          <p:cNvCxnSpPr>
            <a:stCxn id="1135" idx="2"/>
            <a:endCxn id="1136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4" name="Google Shape;1144;p79"/>
          <p:cNvCxnSpPr>
            <a:stCxn id="1135" idx="3"/>
            <a:endCxn id="1138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5" name="Google Shape;1145;p79"/>
          <p:cNvCxnSpPr>
            <a:stCxn id="1137" idx="2"/>
            <a:endCxn id="1138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6" name="Google Shape;1146;p79"/>
          <p:cNvCxnSpPr>
            <a:stCxn id="1140" idx="2"/>
            <a:endCxn id="1141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7" name="Google Shape;1147;p79"/>
          <p:cNvCxnSpPr>
            <a:stCxn id="1140" idx="2"/>
            <a:endCxn id="1139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8" name="Google Shape;1148;p79"/>
          <p:cNvCxnSpPr>
            <a:stCxn id="1138" idx="2"/>
            <a:endCxn id="1139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9" name="Google Shape;1149;p79"/>
          <p:cNvCxnSpPr>
            <a:stCxn id="1136" idx="3"/>
            <a:endCxn id="1139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0" name="Google Shape;1150;p79"/>
          <p:cNvCxnSpPr>
            <a:stCxn id="1139" idx="2"/>
            <a:endCxn id="1142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1" name="Google Shape;1151;p79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152" name="Google Shape;1152;p79"/>
          <p:cNvCxnSpPr>
            <a:stCxn id="1151" idx="3"/>
            <a:endCxn id="1135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3" name="Google Shape;1153;p79"/>
          <p:cNvSpPr txBox="1"/>
          <p:nvPr/>
        </p:nvSpPr>
        <p:spPr>
          <a:xfrm>
            <a:off x="6672875" y="4768125"/>
            <a:ext cx="17235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[6, 8]</a:t>
            </a:r>
            <a:endParaRPr/>
          </a:p>
        </p:txBody>
      </p:sp>
      <p:sp>
        <p:nvSpPr>
          <p:cNvPr id="1154" name="Google Shape;1154;p79"/>
          <p:cNvSpPr txBox="1"/>
          <p:nvPr/>
        </p:nvSpPr>
        <p:spPr>
          <a:xfrm>
            <a:off x="7056036" y="2580493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155" name="Google Shape;1155;p79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156" name="Google Shape;1156;p79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 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7" name="Google Shape;1157;p7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shortest path between s and every other vertex.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999999"/>
                </a:solidFill>
              </a:rPr>
              <a:t>Initialize the fringe (a queue with a starting vertex s) and mark that vertex.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Repeat until fringe is empty: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/>
              <a:t>Remove vertex v from fringe.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○"/>
            </a:pPr>
            <a:r>
              <a:rPr lang="en">
                <a:solidFill>
                  <a:srgbClr val="999999"/>
                </a:solidFill>
              </a:rPr>
              <a:t>For each unmarked neighbor n of v: mark n, add n to fringe,                            set edgeTo[n] = v, set distTo[n] = distTo[v] + 1.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8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1163" name="Google Shape;1163;p80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64" name="Google Shape;1164;p80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65" name="Google Shape;1165;p80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166" name="Google Shape;1166;p80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167" name="Google Shape;1167;p80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168" name="Google Shape;1168;p80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169" name="Google Shape;1169;p80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170" name="Google Shape;1170;p80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171" name="Google Shape;1171;p80"/>
          <p:cNvCxnSpPr>
            <a:stCxn id="1163" idx="2"/>
            <a:endCxn id="1164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2" name="Google Shape;1172;p80"/>
          <p:cNvCxnSpPr>
            <a:stCxn id="1163" idx="3"/>
            <a:endCxn id="1166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3" name="Google Shape;1173;p80"/>
          <p:cNvCxnSpPr>
            <a:stCxn id="1165" idx="2"/>
            <a:endCxn id="1166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4" name="Google Shape;1174;p80"/>
          <p:cNvCxnSpPr>
            <a:stCxn id="1168" idx="2"/>
            <a:endCxn id="1169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5" name="Google Shape;1175;p80"/>
          <p:cNvCxnSpPr>
            <a:stCxn id="1168" idx="2"/>
            <a:endCxn id="1167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6" name="Google Shape;1176;p80"/>
          <p:cNvCxnSpPr>
            <a:stCxn id="1166" idx="2"/>
            <a:endCxn id="1167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7" name="Google Shape;1177;p80"/>
          <p:cNvCxnSpPr>
            <a:stCxn id="1164" idx="3"/>
            <a:endCxn id="1167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8" name="Google Shape;1178;p80"/>
          <p:cNvCxnSpPr>
            <a:stCxn id="1167" idx="2"/>
            <a:endCxn id="1170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9" name="Google Shape;1179;p80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180" name="Google Shape;1180;p80"/>
          <p:cNvCxnSpPr>
            <a:stCxn id="1179" idx="3"/>
            <a:endCxn id="1163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1" name="Google Shape;1181;p80"/>
          <p:cNvSpPr txBox="1"/>
          <p:nvPr/>
        </p:nvSpPr>
        <p:spPr>
          <a:xfrm>
            <a:off x="6672875" y="4768125"/>
            <a:ext cx="17235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[6, 8]</a:t>
            </a:r>
            <a:endParaRPr/>
          </a:p>
        </p:txBody>
      </p:sp>
      <p:sp>
        <p:nvSpPr>
          <p:cNvPr id="1182" name="Google Shape;1182;p80"/>
          <p:cNvSpPr txBox="1"/>
          <p:nvPr/>
        </p:nvSpPr>
        <p:spPr>
          <a:xfrm>
            <a:off x="7056036" y="2580493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183" name="Google Shape;1183;p80"/>
          <p:cNvSpPr txBox="1"/>
          <p:nvPr/>
        </p:nvSpPr>
        <p:spPr>
          <a:xfrm>
            <a:off x="4682675" y="4126175"/>
            <a:ext cx="1887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Nothing to add!</a:t>
            </a:r>
            <a:endParaRPr/>
          </a:p>
        </p:txBody>
      </p:sp>
      <p:sp>
        <p:nvSpPr>
          <p:cNvPr id="1184" name="Google Shape;1184;p80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185" name="Google Shape;1185;p80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 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6" name="Google Shape;1186;p8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shortest path between s and every other vertex.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999999"/>
                </a:solidFill>
              </a:rPr>
              <a:t>Initialize the fringe (a queue with a starting vertex s) and mark that vertex.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Repeat until fringe is empty: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○"/>
            </a:pPr>
            <a:r>
              <a:rPr lang="en">
                <a:solidFill>
                  <a:srgbClr val="999999"/>
                </a:solidFill>
              </a:rPr>
              <a:t>Remove vertex v from fringe.</a:t>
            </a:r>
            <a:endParaRPr>
              <a:solidFill>
                <a:srgbClr val="99999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/>
              <a:t>For each unmarked neighbor n of v: mark n, add n to fringe,                            set edgeTo[n] = v, set distTo[n] = distTo[v] + 1.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8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shortest path between s and every other vertex.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999999"/>
                </a:solidFill>
              </a:rPr>
              <a:t>Initialize the fringe (a queue with a starting vertex s) and mark that vertex.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Repeat until fringe is empty: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/>
              <a:t>Remove vertex v from fringe.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○"/>
            </a:pPr>
            <a:r>
              <a:rPr lang="en">
                <a:solidFill>
                  <a:srgbClr val="999999"/>
                </a:solidFill>
              </a:rPr>
              <a:t>For each unmarked neighbor n of v: mark n, add n to fringe,                            set edgeTo[n] = v, set distTo[n] = distTo[v] + 1.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192" name="Google Shape;1192;p8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1193" name="Google Shape;1193;p81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94" name="Google Shape;1194;p81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95" name="Google Shape;1195;p81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196" name="Google Shape;1196;p81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197" name="Google Shape;1197;p81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198" name="Google Shape;1198;p81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199" name="Google Shape;1199;p81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200" name="Google Shape;1200;p81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201" name="Google Shape;1201;p81"/>
          <p:cNvCxnSpPr>
            <a:stCxn id="1193" idx="2"/>
            <a:endCxn id="1194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2" name="Google Shape;1202;p81"/>
          <p:cNvCxnSpPr>
            <a:stCxn id="1193" idx="3"/>
            <a:endCxn id="1196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3" name="Google Shape;1203;p81"/>
          <p:cNvCxnSpPr>
            <a:stCxn id="1195" idx="2"/>
            <a:endCxn id="1196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4" name="Google Shape;1204;p81"/>
          <p:cNvCxnSpPr>
            <a:stCxn id="1198" idx="2"/>
            <a:endCxn id="1199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5" name="Google Shape;1205;p81"/>
          <p:cNvCxnSpPr>
            <a:stCxn id="1198" idx="2"/>
            <a:endCxn id="1197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6" name="Google Shape;1206;p81"/>
          <p:cNvCxnSpPr>
            <a:stCxn id="1196" idx="2"/>
            <a:endCxn id="1197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7" name="Google Shape;1207;p81"/>
          <p:cNvCxnSpPr>
            <a:stCxn id="1194" idx="3"/>
            <a:endCxn id="1197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8" name="Google Shape;1208;p81"/>
          <p:cNvCxnSpPr>
            <a:stCxn id="1197" idx="2"/>
            <a:endCxn id="1200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9" name="Google Shape;1209;p81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210" name="Google Shape;1210;p81"/>
          <p:cNvCxnSpPr>
            <a:stCxn id="1209" idx="3"/>
            <a:endCxn id="1193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1" name="Google Shape;1211;p81"/>
          <p:cNvSpPr txBox="1"/>
          <p:nvPr/>
        </p:nvSpPr>
        <p:spPr>
          <a:xfrm>
            <a:off x="6672875" y="4768125"/>
            <a:ext cx="17235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[8]</a:t>
            </a:r>
            <a:endParaRPr/>
          </a:p>
        </p:txBody>
      </p:sp>
      <p:sp>
        <p:nvSpPr>
          <p:cNvPr id="1212" name="Google Shape;1212;p81"/>
          <p:cNvSpPr txBox="1"/>
          <p:nvPr/>
        </p:nvSpPr>
        <p:spPr>
          <a:xfrm>
            <a:off x="7854861" y="2853671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213" name="Google Shape;1213;p81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214" name="Google Shape;1214;p81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 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8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1220" name="Google Shape;1220;p82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21" name="Google Shape;1221;p82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22" name="Google Shape;1222;p82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23" name="Google Shape;1223;p82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224" name="Google Shape;1224;p82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225" name="Google Shape;1225;p82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226" name="Google Shape;1226;p82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227" name="Google Shape;1227;p82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228" name="Google Shape;1228;p82"/>
          <p:cNvCxnSpPr>
            <a:stCxn id="1220" idx="2"/>
            <a:endCxn id="1221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82"/>
          <p:cNvCxnSpPr>
            <a:stCxn id="1220" idx="3"/>
            <a:endCxn id="1223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82"/>
          <p:cNvCxnSpPr>
            <a:stCxn id="1222" idx="2"/>
            <a:endCxn id="1223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1" name="Google Shape;1231;p82"/>
          <p:cNvCxnSpPr>
            <a:stCxn id="1225" idx="2"/>
            <a:endCxn id="1226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2" name="Google Shape;1232;p82"/>
          <p:cNvCxnSpPr>
            <a:stCxn id="1225" idx="2"/>
            <a:endCxn id="1224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3" name="Google Shape;1233;p82"/>
          <p:cNvCxnSpPr>
            <a:stCxn id="1223" idx="2"/>
            <a:endCxn id="1224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4" name="Google Shape;1234;p82"/>
          <p:cNvCxnSpPr>
            <a:stCxn id="1221" idx="3"/>
            <a:endCxn id="1224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5" name="Google Shape;1235;p82"/>
          <p:cNvCxnSpPr>
            <a:stCxn id="1224" idx="2"/>
            <a:endCxn id="1227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6" name="Google Shape;1236;p82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237" name="Google Shape;1237;p82"/>
          <p:cNvCxnSpPr>
            <a:stCxn id="1236" idx="3"/>
            <a:endCxn id="1220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8" name="Google Shape;1238;p82"/>
          <p:cNvSpPr txBox="1"/>
          <p:nvPr/>
        </p:nvSpPr>
        <p:spPr>
          <a:xfrm>
            <a:off x="6672875" y="4768125"/>
            <a:ext cx="17235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[8, 7]</a:t>
            </a:r>
            <a:endParaRPr/>
          </a:p>
        </p:txBody>
      </p:sp>
      <p:sp>
        <p:nvSpPr>
          <p:cNvPr id="1239" name="Google Shape;1239;p82"/>
          <p:cNvSpPr txBox="1"/>
          <p:nvPr/>
        </p:nvSpPr>
        <p:spPr>
          <a:xfrm>
            <a:off x="7854861" y="2853671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240" name="Google Shape;1240;p82"/>
          <p:cNvSpPr/>
          <p:nvPr/>
        </p:nvSpPr>
        <p:spPr>
          <a:xfrm>
            <a:off x="1084280" y="4557348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82"/>
          <p:cNvSpPr/>
          <p:nvPr/>
        </p:nvSpPr>
        <p:spPr>
          <a:xfrm>
            <a:off x="1959551" y="4566279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82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243" name="Google Shape;1243;p82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 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T        6 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4" name="Google Shape;1244;p82"/>
          <p:cNvSpPr/>
          <p:nvPr/>
        </p:nvSpPr>
        <p:spPr>
          <a:xfrm>
            <a:off x="2940687" y="4553219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8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shortest path between s and every other vertex.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999999"/>
                </a:solidFill>
              </a:rPr>
              <a:t>Initialize the fringe (a queue with a starting vertex s) and mark that vertex.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Repeat until fringe is empty: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○"/>
            </a:pPr>
            <a:r>
              <a:rPr lang="en">
                <a:solidFill>
                  <a:srgbClr val="999999"/>
                </a:solidFill>
              </a:rPr>
              <a:t>Remove vertex v from fringe.</a:t>
            </a:r>
            <a:endParaRPr>
              <a:solidFill>
                <a:srgbClr val="99999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/>
              <a:t>For each unmarked neighbor n of v: mark n, add n to fringe,                            set edgeTo[n] = v, set distTo[n] = distTo[v] + 1.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8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1251" name="Google Shape;1251;p83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52" name="Google Shape;1252;p83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53" name="Google Shape;1253;p83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54" name="Google Shape;1254;p83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255" name="Google Shape;1255;p83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256" name="Google Shape;1256;p83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257" name="Google Shape;1257;p83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258" name="Google Shape;1258;p83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259" name="Google Shape;1259;p83"/>
          <p:cNvCxnSpPr>
            <a:stCxn id="1251" idx="2"/>
            <a:endCxn id="1252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0" name="Google Shape;1260;p83"/>
          <p:cNvCxnSpPr>
            <a:stCxn id="1251" idx="3"/>
            <a:endCxn id="1254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1" name="Google Shape;1261;p83"/>
          <p:cNvCxnSpPr>
            <a:stCxn id="1253" idx="2"/>
            <a:endCxn id="1254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83"/>
          <p:cNvCxnSpPr>
            <a:stCxn id="1256" idx="2"/>
            <a:endCxn id="1257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3" name="Google Shape;1263;p83"/>
          <p:cNvCxnSpPr>
            <a:stCxn id="1256" idx="2"/>
            <a:endCxn id="1255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4" name="Google Shape;1264;p83"/>
          <p:cNvCxnSpPr>
            <a:stCxn id="1254" idx="2"/>
            <a:endCxn id="1255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5" name="Google Shape;1265;p83"/>
          <p:cNvCxnSpPr>
            <a:stCxn id="1252" idx="3"/>
            <a:endCxn id="1255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6" name="Google Shape;1266;p83"/>
          <p:cNvCxnSpPr>
            <a:stCxn id="1255" idx="2"/>
            <a:endCxn id="1258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7" name="Google Shape;1267;p83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268" name="Google Shape;1268;p83"/>
          <p:cNvCxnSpPr>
            <a:stCxn id="1267" idx="3"/>
            <a:endCxn id="1251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9" name="Google Shape;1269;p83"/>
          <p:cNvSpPr txBox="1"/>
          <p:nvPr/>
        </p:nvSpPr>
        <p:spPr>
          <a:xfrm>
            <a:off x="6672875" y="4768125"/>
            <a:ext cx="17235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[7]</a:t>
            </a:r>
            <a:endParaRPr/>
          </a:p>
        </p:txBody>
      </p:sp>
      <p:sp>
        <p:nvSpPr>
          <p:cNvPr id="1270" name="Google Shape;1270;p83"/>
          <p:cNvSpPr txBox="1"/>
          <p:nvPr/>
        </p:nvSpPr>
        <p:spPr>
          <a:xfrm>
            <a:off x="7307608" y="4051272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271" name="Google Shape;1271;p83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272" name="Google Shape;1272;p83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 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T        6 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3" name="Google Shape;1273;p8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shortest path between s and every other vertex.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999999"/>
                </a:solidFill>
              </a:rPr>
              <a:t>Initialize the fringe (a queue with a starting vertex s) and mark that vertex.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Repeat until fringe is empty: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/>
              <a:t>Remove vertex v from fringe.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○"/>
            </a:pPr>
            <a:r>
              <a:rPr lang="en">
                <a:solidFill>
                  <a:srgbClr val="999999"/>
                </a:solidFill>
              </a:rPr>
              <a:t>For each unmarked neighbor n of v: mark n, add n to fringe,                            set edgeTo[n] = v, set distTo[n] = distTo[v] + 1.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API</a:t>
            </a:r>
            <a:endParaRPr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Graph API from our optional textbook.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 client:</a:t>
            </a:r>
            <a:endParaRPr/>
          </a:p>
        </p:txBody>
      </p:sp>
      <p:sp>
        <p:nvSpPr>
          <p:cNvPr id="213" name="Google Shape;213;p30"/>
          <p:cNvSpPr txBox="1"/>
          <p:nvPr/>
        </p:nvSpPr>
        <p:spPr>
          <a:xfrm>
            <a:off x="252625" y="1048544"/>
            <a:ext cx="8750400" cy="1958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Graph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Graph(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              Create empty graph with v vertices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addEdge(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v,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w): add an edge v-w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Iterable&lt;Integer&gt; adj(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     vertices adjacent to v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V():                           number of vertices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E():                           number of edges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30"/>
          <p:cNvSpPr txBox="1"/>
          <p:nvPr/>
        </p:nvSpPr>
        <p:spPr>
          <a:xfrm>
            <a:off x="2038794" y="3097782"/>
            <a:ext cx="5037600" cy="1866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degree of vertex v in graph G */</a:t>
            </a:r>
            <a:endParaRPr i="1" sz="16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degree(Graph G,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degree = 0;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degree += 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degree;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215" name="Google Shape;215;p30"/>
          <p:cNvSpPr txBox="1"/>
          <p:nvPr/>
        </p:nvSpPr>
        <p:spPr>
          <a:xfrm>
            <a:off x="7423450" y="3402575"/>
            <a:ext cx="15786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C2020"/>
                </a:solidFill>
              </a:rPr>
              <a:t>(degree = # edges)</a:t>
            </a:r>
            <a:endParaRPr sz="1200">
              <a:solidFill>
                <a:srgbClr val="AC2020"/>
              </a:solidFill>
            </a:endParaRPr>
          </a:p>
        </p:txBody>
      </p:sp>
      <p:sp>
        <p:nvSpPr>
          <p:cNvPr id="216" name="Google Shape;216;p30"/>
          <p:cNvSpPr txBox="1"/>
          <p:nvPr/>
        </p:nvSpPr>
        <p:spPr>
          <a:xfrm>
            <a:off x="190550" y="4634100"/>
            <a:ext cx="15786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degree(G, 1) = 2</a:t>
            </a: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701488" y="3410906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701488" y="4172414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1123063" y="379158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220" name="Google Shape;220;p30"/>
          <p:cNvCxnSpPr>
            <a:stCxn id="219" idx="3"/>
            <a:endCxn id="218" idx="7"/>
          </p:cNvCxnSpPr>
          <p:nvPr/>
        </p:nvCxnSpPr>
        <p:spPr>
          <a:xfrm flipH="1">
            <a:off x="1036917" y="4127036"/>
            <a:ext cx="143700" cy="10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30"/>
          <p:cNvCxnSpPr>
            <a:stCxn id="219" idx="1"/>
            <a:endCxn id="217" idx="5"/>
          </p:cNvCxnSpPr>
          <p:nvPr/>
        </p:nvCxnSpPr>
        <p:spPr>
          <a:xfrm rot="10800000">
            <a:off x="1036917" y="3746243"/>
            <a:ext cx="143700" cy="10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30"/>
          <p:cNvSpPr/>
          <p:nvPr/>
        </p:nvSpPr>
        <p:spPr>
          <a:xfrm>
            <a:off x="279936" y="379158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223" name="Google Shape;223;p30"/>
          <p:cNvCxnSpPr>
            <a:stCxn id="217" idx="3"/>
            <a:endCxn id="222" idx="7"/>
          </p:cNvCxnSpPr>
          <p:nvPr/>
        </p:nvCxnSpPr>
        <p:spPr>
          <a:xfrm flipH="1">
            <a:off x="615342" y="3746352"/>
            <a:ext cx="143700" cy="10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8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1279" name="Google Shape;1279;p84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80" name="Google Shape;1280;p84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81" name="Google Shape;1281;p84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82" name="Google Shape;1282;p84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283" name="Google Shape;1283;p84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284" name="Google Shape;1284;p84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285" name="Google Shape;1285;p84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286" name="Google Shape;1286;p84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287" name="Google Shape;1287;p84"/>
          <p:cNvCxnSpPr>
            <a:stCxn id="1279" idx="2"/>
            <a:endCxn id="1280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8" name="Google Shape;1288;p84"/>
          <p:cNvCxnSpPr>
            <a:stCxn id="1279" idx="3"/>
            <a:endCxn id="1282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9" name="Google Shape;1289;p84"/>
          <p:cNvCxnSpPr>
            <a:stCxn id="1281" idx="2"/>
            <a:endCxn id="1282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0" name="Google Shape;1290;p84"/>
          <p:cNvCxnSpPr>
            <a:stCxn id="1284" idx="2"/>
            <a:endCxn id="1285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84"/>
          <p:cNvCxnSpPr>
            <a:stCxn id="1284" idx="2"/>
            <a:endCxn id="1283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84"/>
          <p:cNvCxnSpPr>
            <a:stCxn id="1282" idx="2"/>
            <a:endCxn id="1283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3" name="Google Shape;1293;p84"/>
          <p:cNvCxnSpPr>
            <a:stCxn id="1280" idx="3"/>
            <a:endCxn id="1283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4" name="Google Shape;1294;p84"/>
          <p:cNvCxnSpPr>
            <a:stCxn id="1283" idx="2"/>
            <a:endCxn id="1286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5" name="Google Shape;1295;p84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296" name="Google Shape;1296;p84"/>
          <p:cNvCxnSpPr>
            <a:stCxn id="1295" idx="3"/>
            <a:endCxn id="1279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7" name="Google Shape;1297;p84"/>
          <p:cNvSpPr txBox="1"/>
          <p:nvPr/>
        </p:nvSpPr>
        <p:spPr>
          <a:xfrm>
            <a:off x="6672875" y="4768125"/>
            <a:ext cx="17235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[7]</a:t>
            </a:r>
            <a:endParaRPr/>
          </a:p>
        </p:txBody>
      </p:sp>
      <p:sp>
        <p:nvSpPr>
          <p:cNvPr id="1298" name="Google Shape;1298;p84"/>
          <p:cNvSpPr txBox="1"/>
          <p:nvPr/>
        </p:nvSpPr>
        <p:spPr>
          <a:xfrm>
            <a:off x="7307608" y="4051272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299" name="Google Shape;1299;p84"/>
          <p:cNvSpPr txBox="1"/>
          <p:nvPr/>
        </p:nvSpPr>
        <p:spPr>
          <a:xfrm>
            <a:off x="4682675" y="4126175"/>
            <a:ext cx="1887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Nothing to add!</a:t>
            </a:r>
            <a:endParaRPr/>
          </a:p>
        </p:txBody>
      </p:sp>
      <p:sp>
        <p:nvSpPr>
          <p:cNvPr id="1300" name="Google Shape;1300;p84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301" name="Google Shape;1301;p84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 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T        6 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2" name="Google Shape;1302;p8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shortest path between s and every other vertex.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999999"/>
                </a:solidFill>
              </a:rPr>
              <a:t>Initialize the fringe (a queue with a starting vertex s) and mark that vertex.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Repeat until fringe is empty: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○"/>
            </a:pPr>
            <a:r>
              <a:rPr lang="en">
                <a:solidFill>
                  <a:srgbClr val="999999"/>
                </a:solidFill>
              </a:rPr>
              <a:t>Remove vertex v from fringe.</a:t>
            </a:r>
            <a:endParaRPr>
              <a:solidFill>
                <a:srgbClr val="99999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/>
              <a:t>For each unmarked neighbor n of v: mark n, add n to fringe,                            set edgeTo[n] = v, set distTo[n] = distTo[v] + 1.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8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1308" name="Google Shape;1308;p85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09" name="Google Shape;1309;p85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10" name="Google Shape;1310;p85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11" name="Google Shape;1311;p85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312" name="Google Shape;1312;p85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313" name="Google Shape;1313;p85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314" name="Google Shape;1314;p85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315" name="Google Shape;1315;p85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316" name="Google Shape;1316;p85"/>
          <p:cNvCxnSpPr>
            <a:stCxn id="1308" idx="2"/>
            <a:endCxn id="1309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7" name="Google Shape;1317;p85"/>
          <p:cNvCxnSpPr>
            <a:stCxn id="1308" idx="3"/>
            <a:endCxn id="1311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8" name="Google Shape;1318;p85"/>
          <p:cNvCxnSpPr>
            <a:stCxn id="1310" idx="2"/>
            <a:endCxn id="1311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9" name="Google Shape;1319;p85"/>
          <p:cNvCxnSpPr>
            <a:stCxn id="1313" idx="2"/>
            <a:endCxn id="1314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0" name="Google Shape;1320;p85"/>
          <p:cNvCxnSpPr>
            <a:stCxn id="1313" idx="2"/>
            <a:endCxn id="1312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1" name="Google Shape;1321;p85"/>
          <p:cNvCxnSpPr>
            <a:stCxn id="1311" idx="2"/>
            <a:endCxn id="1312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2" name="Google Shape;1322;p85"/>
          <p:cNvCxnSpPr>
            <a:stCxn id="1309" idx="3"/>
            <a:endCxn id="1312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3" name="Google Shape;1323;p85"/>
          <p:cNvCxnSpPr>
            <a:stCxn id="1312" idx="2"/>
            <a:endCxn id="1315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4" name="Google Shape;1324;p85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325" name="Google Shape;1325;p85"/>
          <p:cNvCxnSpPr>
            <a:stCxn id="1324" idx="3"/>
            <a:endCxn id="1308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6" name="Google Shape;1326;p85"/>
          <p:cNvSpPr txBox="1"/>
          <p:nvPr/>
        </p:nvSpPr>
        <p:spPr>
          <a:xfrm>
            <a:off x="6672875" y="4768125"/>
            <a:ext cx="17235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[]</a:t>
            </a:r>
            <a:endParaRPr/>
          </a:p>
        </p:txBody>
      </p:sp>
      <p:sp>
        <p:nvSpPr>
          <p:cNvPr id="1327" name="Google Shape;1327;p85"/>
          <p:cNvSpPr txBox="1"/>
          <p:nvPr/>
        </p:nvSpPr>
        <p:spPr>
          <a:xfrm>
            <a:off x="8107361" y="3735093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328" name="Google Shape;1328;p85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329" name="Google Shape;1329;p85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 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T        6 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0" name="Google Shape;1330;p8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shortest path between s and every other vertex.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999999"/>
                </a:solidFill>
              </a:rPr>
              <a:t>Initialize the fringe (a queue with a starting vertex s) and mark that vertex.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Repeat until fringe is empty: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/>
              <a:t>Remove vertex v from fringe.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○"/>
            </a:pPr>
            <a:r>
              <a:rPr lang="en">
                <a:solidFill>
                  <a:srgbClr val="999999"/>
                </a:solidFill>
              </a:rPr>
              <a:t>For each unmarked neighbor n of v: mark n, add n to fringe,                            set edgeTo[n] = v, set distTo[n] = distTo[v] + 1.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8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1336" name="Google Shape;1336;p86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37" name="Google Shape;1337;p86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38" name="Google Shape;1338;p86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39" name="Google Shape;1339;p86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340" name="Google Shape;1340;p86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341" name="Google Shape;1341;p86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342" name="Google Shape;1342;p86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343" name="Google Shape;1343;p86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344" name="Google Shape;1344;p86"/>
          <p:cNvCxnSpPr>
            <a:stCxn id="1336" idx="2"/>
            <a:endCxn id="1337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5" name="Google Shape;1345;p86"/>
          <p:cNvCxnSpPr>
            <a:stCxn id="1336" idx="3"/>
            <a:endCxn id="1339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6" name="Google Shape;1346;p86"/>
          <p:cNvCxnSpPr>
            <a:stCxn id="1338" idx="2"/>
            <a:endCxn id="1339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7" name="Google Shape;1347;p86"/>
          <p:cNvCxnSpPr>
            <a:stCxn id="1341" idx="2"/>
            <a:endCxn id="1342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8" name="Google Shape;1348;p86"/>
          <p:cNvCxnSpPr>
            <a:stCxn id="1341" idx="2"/>
            <a:endCxn id="1340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9" name="Google Shape;1349;p86"/>
          <p:cNvCxnSpPr>
            <a:stCxn id="1339" idx="2"/>
            <a:endCxn id="1340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0" name="Google Shape;1350;p86"/>
          <p:cNvCxnSpPr>
            <a:stCxn id="1337" idx="3"/>
            <a:endCxn id="1340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1" name="Google Shape;1351;p86"/>
          <p:cNvCxnSpPr>
            <a:stCxn id="1340" idx="2"/>
            <a:endCxn id="1343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2" name="Google Shape;1352;p86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353" name="Google Shape;1353;p86"/>
          <p:cNvCxnSpPr>
            <a:stCxn id="1352" idx="3"/>
            <a:endCxn id="1336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4" name="Google Shape;1354;p86"/>
          <p:cNvSpPr txBox="1"/>
          <p:nvPr/>
        </p:nvSpPr>
        <p:spPr>
          <a:xfrm>
            <a:off x="6672875" y="4768125"/>
            <a:ext cx="17235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[]</a:t>
            </a:r>
            <a:endParaRPr/>
          </a:p>
        </p:txBody>
      </p:sp>
      <p:sp>
        <p:nvSpPr>
          <p:cNvPr id="1355" name="Google Shape;1355;p86"/>
          <p:cNvSpPr txBox="1"/>
          <p:nvPr/>
        </p:nvSpPr>
        <p:spPr>
          <a:xfrm>
            <a:off x="8107361" y="3735093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356" name="Google Shape;1356;p86"/>
          <p:cNvSpPr txBox="1"/>
          <p:nvPr/>
        </p:nvSpPr>
        <p:spPr>
          <a:xfrm>
            <a:off x="4682675" y="4126175"/>
            <a:ext cx="1887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Nothing to add!</a:t>
            </a:r>
            <a:endParaRPr/>
          </a:p>
        </p:txBody>
      </p:sp>
      <p:sp>
        <p:nvSpPr>
          <p:cNvPr id="1357" name="Google Shape;1357;p86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358" name="Google Shape;1358;p86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 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T        6 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9" name="Google Shape;1359;p8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shortest path between s and every other vertex.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999999"/>
                </a:solidFill>
              </a:rPr>
              <a:t>Initialize the fringe (a queue with a starting vertex s) and mark that vertex.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Repeat until fringe is empty: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○"/>
            </a:pPr>
            <a:r>
              <a:rPr lang="en">
                <a:solidFill>
                  <a:srgbClr val="999999"/>
                </a:solidFill>
              </a:rPr>
              <a:t>Remove vertex v from fringe.</a:t>
            </a:r>
            <a:endParaRPr>
              <a:solidFill>
                <a:srgbClr val="99999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/>
              <a:t>For each unmarked neighbor n of v: mark n, add n to fringe,                            set edgeTo[n] = v, set distTo[n] = distTo[v] + 1.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87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23</a:t>
            </a:r>
            <a:r>
              <a:rPr lang="en"/>
              <a:t>, CS61B, </a:t>
            </a:r>
            <a:r>
              <a:rPr lang="en"/>
              <a:t>Spring 2024</a:t>
            </a:r>
            <a:endParaRPr/>
          </a:p>
        </p:txBody>
      </p:sp>
      <p:sp>
        <p:nvSpPr>
          <p:cNvPr id="1365" name="Google Shape;1365;p87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All Paths Problem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Princeton Graphs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DepthFirstPaths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Adjacency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DepthFirstPaths 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 All Shortest Paths Problem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BreadthFirstPaths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BreadthFirstPaths Implementation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raph Implementations and 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2B Note</a:t>
            </a:r>
            <a:endParaRPr/>
          </a:p>
        </p:txBody>
      </p:sp>
      <p:sp>
        <p:nvSpPr>
          <p:cNvPr id="1366" name="Google Shape;1366;p87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Implementation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8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Implementation</a:t>
            </a:r>
            <a:endParaRPr/>
          </a:p>
        </p:txBody>
      </p:sp>
      <p:sp>
        <p:nvSpPr>
          <p:cNvPr id="1372" name="Google Shape;1372;p88"/>
          <p:cNvSpPr txBox="1"/>
          <p:nvPr/>
        </p:nvSpPr>
        <p:spPr>
          <a:xfrm>
            <a:off x="4652511" y="816010"/>
            <a:ext cx="33081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marked[v] is true iff v connected to s</a:t>
            </a:r>
            <a:endParaRPr/>
          </a:p>
        </p:txBody>
      </p:sp>
      <p:sp>
        <p:nvSpPr>
          <p:cNvPr id="1373" name="Google Shape;1373;p88"/>
          <p:cNvSpPr txBox="1"/>
          <p:nvPr/>
        </p:nvSpPr>
        <p:spPr>
          <a:xfrm>
            <a:off x="4652497" y="1044605"/>
            <a:ext cx="4245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edgeTo[v] is previous vertex on path from s to v</a:t>
            </a:r>
            <a:endParaRPr/>
          </a:p>
        </p:txBody>
      </p:sp>
      <p:sp>
        <p:nvSpPr>
          <p:cNvPr id="1374" name="Google Shape;1374;p88"/>
          <p:cNvSpPr txBox="1"/>
          <p:nvPr/>
        </p:nvSpPr>
        <p:spPr>
          <a:xfrm>
            <a:off x="4693977" y="2321231"/>
            <a:ext cx="4245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up starting vertex</a:t>
            </a:r>
            <a:endParaRPr/>
          </a:p>
        </p:txBody>
      </p:sp>
      <p:sp>
        <p:nvSpPr>
          <p:cNvPr id="1375" name="Google Shape;1375;p88"/>
          <p:cNvSpPr txBox="1"/>
          <p:nvPr/>
        </p:nvSpPr>
        <p:spPr>
          <a:xfrm>
            <a:off x="4722737" y="2900761"/>
            <a:ext cx="4245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freshly dequeued vertex v, for each neighbor that is unmarked: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Enqueue that neighbor to the fringe.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Mark it.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Set its edgeTo to v.</a:t>
            </a:r>
            <a:endParaRPr/>
          </a:p>
        </p:txBody>
      </p:sp>
      <p:sp>
        <p:nvSpPr>
          <p:cNvPr id="1376" name="Google Shape;1376;p88"/>
          <p:cNvSpPr txBox="1"/>
          <p:nvPr/>
        </p:nvSpPr>
        <p:spPr>
          <a:xfrm>
            <a:off x="114152" y="607625"/>
            <a:ext cx="4245000" cy="4532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BreadthFirstPaths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marked;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edgeTo;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bfs(Graph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Queue&lt;Integer&gt; fringe =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new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Queue&lt;Integer&gt;();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fringe.enqueue(s);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marked[s] =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(!fringe.isEmpty())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fringe.dequeue();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(!marked[w])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fringe.enqueue(w);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marked[w] =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edgeTo[w] = v;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 </a:t>
            </a:r>
            <a:endParaRPr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77" name="Google Shape;1377;p88"/>
          <p:cNvCxnSpPr/>
          <p:nvPr/>
        </p:nvCxnSpPr>
        <p:spPr>
          <a:xfrm rot="10800000">
            <a:off x="2997100" y="1027000"/>
            <a:ext cx="16032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8" name="Google Shape;1378;p88"/>
          <p:cNvCxnSpPr/>
          <p:nvPr/>
        </p:nvCxnSpPr>
        <p:spPr>
          <a:xfrm rot="10800000">
            <a:off x="2593500" y="1267143"/>
            <a:ext cx="2024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9" name="Google Shape;1379;p88"/>
          <p:cNvCxnSpPr/>
          <p:nvPr/>
        </p:nvCxnSpPr>
        <p:spPr>
          <a:xfrm rot="10800000">
            <a:off x="2488575" y="2547625"/>
            <a:ext cx="21348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0" name="Google Shape;1380;p88"/>
          <p:cNvCxnSpPr/>
          <p:nvPr/>
        </p:nvCxnSpPr>
        <p:spPr>
          <a:xfrm rot="10800000">
            <a:off x="3174350" y="3139875"/>
            <a:ext cx="1472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8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Problems</a:t>
            </a:r>
            <a:endParaRPr/>
          </a:p>
        </p:txBody>
      </p:sp>
      <p:graphicFrame>
        <p:nvGraphicFramePr>
          <p:cNvPr id="1386" name="Google Shape;1386;p89"/>
          <p:cNvGraphicFramePr/>
          <p:nvPr/>
        </p:nvGraphicFramePr>
        <p:xfrm>
          <a:off x="660363" y="100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{C90F1BC1-2076-40D5-929C-4B72AA24E872}</a:tableStyleId>
              </a:tblPr>
              <a:tblGrid>
                <a:gridCol w="1117525"/>
                <a:gridCol w="2687000"/>
                <a:gridCol w="1992200"/>
                <a:gridCol w="18123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 Description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Solution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Efficiency (adj. list)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s-t paths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 a path from s to every reachable vertex.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DepthFirstPaths.java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Demo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O(V+E) time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Θ(V) space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s-t shortest paths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Find a shortest path from s to every reachable vertex.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BreadthFirstPaths.java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action="ppaction://hlinksldjump" r:id="rId4"/>
                        </a:rPr>
                        <a:t>Demo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O(V+E)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Θ(V) space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387" name="Google Shape;1387;p89"/>
          <p:cNvSpPr txBox="1"/>
          <p:nvPr>
            <p:ph idx="1" type="body"/>
          </p:nvPr>
        </p:nvSpPr>
        <p:spPr>
          <a:xfrm>
            <a:off x="243000" y="2706600"/>
            <a:ext cx="8443800" cy="20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Runtime for shortest paths is also O(V+E)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same cost model: O(V) .next() calls and O(E) marked[w] checks.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Space is Θ(V).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arrays of length V to store information.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90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23</a:t>
            </a:r>
            <a:r>
              <a:rPr lang="en"/>
              <a:t>, CS61B, </a:t>
            </a:r>
            <a:r>
              <a:rPr lang="en"/>
              <a:t>Spring 2024</a:t>
            </a:r>
            <a:endParaRPr/>
          </a:p>
        </p:txBody>
      </p:sp>
      <p:sp>
        <p:nvSpPr>
          <p:cNvPr id="1393" name="Google Shape;1393;p90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All Paths Problem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Princeton Graphs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DepthFirstPaths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Adjacency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DepthFirstPaths 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All Shortest Paths Problem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BreadthFirstPaths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BreadthFirstPaths Implementation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Graph Implementations and Runtime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B7B7B7"/>
                </a:solidFill>
              </a:rPr>
              <a:t>Project 2B Note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394" name="Google Shape;1394;p90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Implementations and Runtime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9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Graph API and Implementation</a:t>
            </a:r>
            <a:endParaRPr/>
          </a:p>
        </p:txBody>
      </p:sp>
      <p:sp>
        <p:nvSpPr>
          <p:cNvPr id="1400" name="Google Shape;1400;p9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choice of how to implement the Graph API has profound implications on runtime.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Saw that print on Adjacency Lists was O(V + E).</a:t>
            </a:r>
            <a:endParaRPr/>
          </a:p>
        </p:txBody>
      </p:sp>
      <p:pic>
        <p:nvPicPr>
          <p:cNvPr id="1401" name="Google Shape;1401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249" y="1765982"/>
            <a:ext cx="5800750" cy="327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2" name="Google Shape;1402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8500" y="3171850"/>
            <a:ext cx="1690126" cy="7124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03" name="Google Shape;1403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5085" y="3728673"/>
            <a:ext cx="861075" cy="4629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9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Graph API and Implementation</a:t>
            </a:r>
            <a:endParaRPr/>
          </a:p>
        </p:txBody>
      </p:sp>
      <p:sp>
        <p:nvSpPr>
          <p:cNvPr id="1409" name="Google Shape;1409;p9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choice of how to implement the Graph API has profound implications on runtime.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happens to print runtime if we use an adjacency matrix?</a:t>
            </a:r>
            <a:endParaRPr/>
          </a:p>
        </p:txBody>
      </p:sp>
      <p:pic>
        <p:nvPicPr>
          <p:cNvPr id="1410" name="Google Shape;1410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249" y="1765982"/>
            <a:ext cx="5800750" cy="327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1" name="Google Shape;1411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8500" y="3171850"/>
            <a:ext cx="1690126" cy="7124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12" name="Google Shape;1412;p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6850" y="3368675"/>
            <a:ext cx="956676" cy="743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9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Representations</a:t>
            </a:r>
            <a:endParaRPr/>
          </a:p>
        </p:txBody>
      </p:sp>
      <p:sp>
        <p:nvSpPr>
          <p:cNvPr id="1418" name="Google Shape;1418;p93"/>
          <p:cNvSpPr/>
          <p:nvPr/>
        </p:nvSpPr>
        <p:spPr>
          <a:xfrm>
            <a:off x="7009838" y="391121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419" name="Google Shape;1419;p93"/>
          <p:cNvSpPr/>
          <p:nvPr/>
        </p:nvSpPr>
        <p:spPr>
          <a:xfrm>
            <a:off x="7559488" y="3334706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20" name="Google Shape;1420;p93"/>
          <p:cNvSpPr/>
          <p:nvPr/>
        </p:nvSpPr>
        <p:spPr>
          <a:xfrm>
            <a:off x="7559488" y="4401014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21" name="Google Shape;1421;p93"/>
          <p:cNvSpPr/>
          <p:nvPr/>
        </p:nvSpPr>
        <p:spPr>
          <a:xfrm>
            <a:off x="8209663" y="386778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1422" name="Google Shape;1422;p93"/>
          <p:cNvCxnSpPr>
            <a:stCxn id="1421" idx="3"/>
            <a:endCxn id="1420" idx="7"/>
          </p:cNvCxnSpPr>
          <p:nvPr/>
        </p:nvCxnSpPr>
        <p:spPr>
          <a:xfrm flipH="1">
            <a:off x="7894917" y="4203236"/>
            <a:ext cx="372300" cy="25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3" name="Google Shape;1423;p93"/>
          <p:cNvCxnSpPr>
            <a:stCxn id="1421" idx="1"/>
            <a:endCxn id="1419" idx="5"/>
          </p:cNvCxnSpPr>
          <p:nvPr/>
        </p:nvCxnSpPr>
        <p:spPr>
          <a:xfrm rot="10800000">
            <a:off x="7894917" y="3670043"/>
            <a:ext cx="372300" cy="255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4" name="Google Shape;1424;p93"/>
          <p:cNvCxnSpPr>
            <a:stCxn id="1419" idx="3"/>
            <a:endCxn id="1418" idx="7"/>
          </p:cNvCxnSpPr>
          <p:nvPr/>
        </p:nvCxnSpPr>
        <p:spPr>
          <a:xfrm flipH="1">
            <a:off x="7345242" y="3670152"/>
            <a:ext cx="271800" cy="29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425" name="Google Shape;1425;p93"/>
          <p:cNvGraphicFramePr/>
          <p:nvPr/>
        </p:nvGraphicFramePr>
        <p:xfrm>
          <a:off x="2755313" y="299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{26692D46-FCE9-4542-937F-F18BBEB210D4}</a:tableStyleId>
              </a:tblPr>
              <a:tblGrid>
                <a:gridCol w="510675"/>
                <a:gridCol w="510675"/>
                <a:gridCol w="510675"/>
                <a:gridCol w="510675"/>
                <a:gridCol w="510675"/>
              </a:tblGrid>
              <a:tr h="40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426" name="Google Shape;1426;p93"/>
          <p:cNvCxnSpPr/>
          <p:nvPr/>
        </p:nvCxnSpPr>
        <p:spPr>
          <a:xfrm rot="10800000">
            <a:off x="2765275" y="2997750"/>
            <a:ext cx="476400" cy="4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7" name="Google Shape;1427;p93"/>
          <p:cNvSpPr txBox="1"/>
          <p:nvPr/>
        </p:nvSpPr>
        <p:spPr>
          <a:xfrm>
            <a:off x="2726871" y="3076290"/>
            <a:ext cx="3528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428" name="Google Shape;1428;p93"/>
          <p:cNvSpPr txBox="1"/>
          <p:nvPr/>
        </p:nvSpPr>
        <p:spPr>
          <a:xfrm>
            <a:off x="2980769" y="2912344"/>
            <a:ext cx="3528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cxnSp>
        <p:nvCxnSpPr>
          <p:cNvPr id="1429" name="Google Shape;1429;p93"/>
          <p:cNvCxnSpPr/>
          <p:nvPr/>
        </p:nvCxnSpPr>
        <p:spPr>
          <a:xfrm>
            <a:off x="1348566" y="4405330"/>
            <a:ext cx="129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0" name="Google Shape;1430;p93"/>
          <p:cNvSpPr txBox="1"/>
          <p:nvPr/>
        </p:nvSpPr>
        <p:spPr>
          <a:xfrm>
            <a:off x="326500" y="3745000"/>
            <a:ext cx="23187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G.adj(2) returns an iterator that will ultimately provide 1, then 3.</a:t>
            </a:r>
            <a:endParaRPr/>
          </a:p>
        </p:txBody>
      </p:sp>
      <p:sp>
        <p:nvSpPr>
          <p:cNvPr id="1431" name="Google Shape;1431;p9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Graph Representation 1: Adjacency Matrix.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G.adj(2) would return an iterator where we can call next() up to two times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next() returns 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next() returns 3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Total runtime to iterate over all neighbors of v is Θ(V).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Underlying code has to iterate through entire array to handle next() and hasNext() calls.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API</a:t>
            </a:r>
            <a:endParaRPr/>
          </a:p>
        </p:txBody>
      </p:sp>
      <p:sp>
        <p:nvSpPr>
          <p:cNvPr id="229" name="Google Shape;229;p3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Graph API from our optional textbook.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Try to write a client method called print that prints out a graph.</a:t>
            </a:r>
            <a:endParaRPr/>
          </a:p>
        </p:txBody>
      </p:sp>
      <p:sp>
        <p:nvSpPr>
          <p:cNvPr id="230" name="Google Shape;230;p31"/>
          <p:cNvSpPr txBox="1"/>
          <p:nvPr/>
        </p:nvSpPr>
        <p:spPr>
          <a:xfrm>
            <a:off x="252625" y="1048544"/>
            <a:ext cx="8750400" cy="1958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Graph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Graph(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              Create empty graph with v vertices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addEdge(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v,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w): add an edge v-w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Iterable&lt;Integer&gt; adj(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     vertices adjacent to v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V():                           number of vertices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E():                           number of edges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31"/>
          <p:cNvSpPr/>
          <p:nvPr/>
        </p:nvSpPr>
        <p:spPr>
          <a:xfrm>
            <a:off x="701488" y="3410906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2" name="Google Shape;232;p31"/>
          <p:cNvSpPr/>
          <p:nvPr/>
        </p:nvSpPr>
        <p:spPr>
          <a:xfrm>
            <a:off x="701488" y="4172414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33" name="Google Shape;233;p31"/>
          <p:cNvSpPr/>
          <p:nvPr/>
        </p:nvSpPr>
        <p:spPr>
          <a:xfrm>
            <a:off x="1123063" y="379158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234" name="Google Shape;234;p31"/>
          <p:cNvCxnSpPr>
            <a:stCxn id="233" idx="3"/>
            <a:endCxn id="232" idx="7"/>
          </p:cNvCxnSpPr>
          <p:nvPr/>
        </p:nvCxnSpPr>
        <p:spPr>
          <a:xfrm flipH="1">
            <a:off x="1036917" y="4127036"/>
            <a:ext cx="143700" cy="10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31"/>
          <p:cNvCxnSpPr>
            <a:stCxn id="233" idx="1"/>
            <a:endCxn id="231" idx="5"/>
          </p:cNvCxnSpPr>
          <p:nvPr/>
        </p:nvCxnSpPr>
        <p:spPr>
          <a:xfrm rot="10800000">
            <a:off x="1036917" y="3746243"/>
            <a:ext cx="143700" cy="10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31"/>
          <p:cNvSpPr/>
          <p:nvPr/>
        </p:nvSpPr>
        <p:spPr>
          <a:xfrm>
            <a:off x="279936" y="379158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237" name="Google Shape;237;p31"/>
          <p:cNvCxnSpPr>
            <a:stCxn id="231" idx="3"/>
            <a:endCxn id="236" idx="7"/>
          </p:cNvCxnSpPr>
          <p:nvPr/>
        </p:nvCxnSpPr>
        <p:spPr>
          <a:xfrm flipH="1">
            <a:off x="615342" y="3746352"/>
            <a:ext cx="143700" cy="10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31"/>
          <p:cNvSpPr txBox="1"/>
          <p:nvPr/>
        </p:nvSpPr>
        <p:spPr>
          <a:xfrm>
            <a:off x="7002125" y="3409175"/>
            <a:ext cx="1989600" cy="163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java printDemo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0 - 1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0 - 3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1 - 0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1 - 2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2 - 1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3 - 0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Google Shape;239;p31"/>
          <p:cNvSpPr txBox="1"/>
          <p:nvPr/>
        </p:nvSpPr>
        <p:spPr>
          <a:xfrm>
            <a:off x="2038800" y="4048450"/>
            <a:ext cx="4245000" cy="916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print(Graph G)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???</a:t>
            </a:r>
            <a:endParaRPr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9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Printing Runtime: http://yellkey.com</a:t>
            </a:r>
            <a:r>
              <a:rPr lang="en">
                <a:solidFill>
                  <a:srgbClr val="208920"/>
                </a:solidFill>
              </a:rPr>
              <a:t>/pretty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1437" name="Google Shape;1437;p9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order of growth of the running time of the print client from before if the graph uses an </a:t>
            </a:r>
            <a:r>
              <a:rPr b="1" lang="en"/>
              <a:t>adjacency-matrix</a:t>
            </a:r>
            <a:r>
              <a:rPr lang="en"/>
              <a:t> representation, where V is the number of vertices, and E is the total number of edges?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Θ(V + 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Θ(V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Θ(V*E)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Runtime to iterate over v’s neighbors?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How many vertices do we consider?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graphicFrame>
        <p:nvGraphicFramePr>
          <p:cNvPr id="1438" name="Google Shape;1438;p94"/>
          <p:cNvGraphicFramePr/>
          <p:nvPr/>
        </p:nvGraphicFramePr>
        <p:xfrm>
          <a:off x="4280450" y="302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{26692D46-FCE9-4542-937F-F18BBEB210D4}</a:tableStyleId>
              </a:tblPr>
              <a:tblGrid>
                <a:gridCol w="510675"/>
                <a:gridCol w="510675"/>
                <a:gridCol w="510675"/>
                <a:gridCol w="510675"/>
                <a:gridCol w="510675"/>
              </a:tblGrid>
              <a:tr h="40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39" name="Google Shape;1439;p94"/>
          <p:cNvSpPr/>
          <p:nvPr/>
        </p:nvSpPr>
        <p:spPr>
          <a:xfrm>
            <a:off x="7009838" y="391121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440" name="Google Shape;1440;p94"/>
          <p:cNvSpPr/>
          <p:nvPr/>
        </p:nvSpPr>
        <p:spPr>
          <a:xfrm>
            <a:off x="7559488" y="3334706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41" name="Google Shape;1441;p94"/>
          <p:cNvSpPr/>
          <p:nvPr/>
        </p:nvSpPr>
        <p:spPr>
          <a:xfrm>
            <a:off x="7559488" y="4401014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42" name="Google Shape;1442;p94"/>
          <p:cNvSpPr/>
          <p:nvPr/>
        </p:nvSpPr>
        <p:spPr>
          <a:xfrm>
            <a:off x="8209663" y="386778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1443" name="Google Shape;1443;p94"/>
          <p:cNvCxnSpPr>
            <a:stCxn id="1442" idx="3"/>
            <a:endCxn id="1441" idx="7"/>
          </p:cNvCxnSpPr>
          <p:nvPr/>
        </p:nvCxnSpPr>
        <p:spPr>
          <a:xfrm flipH="1">
            <a:off x="7894917" y="4203236"/>
            <a:ext cx="372300" cy="25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4" name="Google Shape;1444;p94"/>
          <p:cNvCxnSpPr>
            <a:stCxn id="1442" idx="1"/>
            <a:endCxn id="1440" idx="5"/>
          </p:cNvCxnSpPr>
          <p:nvPr/>
        </p:nvCxnSpPr>
        <p:spPr>
          <a:xfrm rot="10800000">
            <a:off x="7894917" y="3670043"/>
            <a:ext cx="372300" cy="255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5" name="Google Shape;1445;p94"/>
          <p:cNvCxnSpPr>
            <a:stCxn id="1440" idx="3"/>
            <a:endCxn id="1439" idx="7"/>
          </p:cNvCxnSpPr>
          <p:nvPr/>
        </p:nvCxnSpPr>
        <p:spPr>
          <a:xfrm flipH="1">
            <a:off x="7345242" y="3670152"/>
            <a:ext cx="271800" cy="29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6" name="Google Shape;1446;p94"/>
          <p:cNvSpPr txBox="1"/>
          <p:nvPr/>
        </p:nvSpPr>
        <p:spPr>
          <a:xfrm>
            <a:off x="4042675" y="1235300"/>
            <a:ext cx="4737300" cy="1386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0; v &lt; G.V(); v += 1)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.println(v + “-” + w);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9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Printing Runtime</a:t>
            </a:r>
            <a:endParaRPr/>
          </a:p>
        </p:txBody>
      </p:sp>
      <p:sp>
        <p:nvSpPr>
          <p:cNvPr id="1452" name="Google Shape;1452;p9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order of growth of the running time of the print client from before if the graph uses an </a:t>
            </a:r>
            <a:r>
              <a:rPr b="1" lang="en"/>
              <a:t>adjacency-matrix</a:t>
            </a:r>
            <a:r>
              <a:rPr lang="en"/>
              <a:t> representation, where V is the number of vertices, and E is the total number of edges?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Θ(V + 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/>
              <a:t>Θ(V</a:t>
            </a:r>
            <a:r>
              <a:rPr b="1" baseline="30000" lang="en"/>
              <a:t>2</a:t>
            </a:r>
            <a:r>
              <a:rPr b="1" lang="en"/>
              <a:t>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Θ(V*E)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Runtime to iterate over v’s neighbors?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Θ(V).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many vertices do we consider?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 times.</a:t>
            </a:r>
            <a:endParaRPr baseline="30000"/>
          </a:p>
        </p:txBody>
      </p:sp>
      <p:graphicFrame>
        <p:nvGraphicFramePr>
          <p:cNvPr id="1453" name="Google Shape;1453;p95"/>
          <p:cNvGraphicFramePr/>
          <p:nvPr/>
        </p:nvGraphicFramePr>
        <p:xfrm>
          <a:off x="4280450" y="302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{26692D46-FCE9-4542-937F-F18BBEB210D4}</a:tableStyleId>
              </a:tblPr>
              <a:tblGrid>
                <a:gridCol w="510675"/>
                <a:gridCol w="510675"/>
                <a:gridCol w="510675"/>
                <a:gridCol w="510675"/>
                <a:gridCol w="510675"/>
              </a:tblGrid>
              <a:tr h="40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1454" name="Google Shape;1454;p95"/>
          <p:cNvSpPr/>
          <p:nvPr/>
        </p:nvSpPr>
        <p:spPr>
          <a:xfrm>
            <a:off x="7009838" y="391121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455" name="Google Shape;1455;p95"/>
          <p:cNvSpPr/>
          <p:nvPr/>
        </p:nvSpPr>
        <p:spPr>
          <a:xfrm>
            <a:off x="7559488" y="3334706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56" name="Google Shape;1456;p95"/>
          <p:cNvSpPr/>
          <p:nvPr/>
        </p:nvSpPr>
        <p:spPr>
          <a:xfrm>
            <a:off x="7559488" y="4401014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57" name="Google Shape;1457;p95"/>
          <p:cNvSpPr/>
          <p:nvPr/>
        </p:nvSpPr>
        <p:spPr>
          <a:xfrm>
            <a:off x="8209663" y="386778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1458" name="Google Shape;1458;p95"/>
          <p:cNvCxnSpPr>
            <a:stCxn id="1457" idx="3"/>
            <a:endCxn id="1456" idx="7"/>
          </p:cNvCxnSpPr>
          <p:nvPr/>
        </p:nvCxnSpPr>
        <p:spPr>
          <a:xfrm flipH="1">
            <a:off x="7894917" y="4203236"/>
            <a:ext cx="372300" cy="25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9" name="Google Shape;1459;p95"/>
          <p:cNvCxnSpPr>
            <a:stCxn id="1457" idx="1"/>
            <a:endCxn id="1455" idx="5"/>
          </p:cNvCxnSpPr>
          <p:nvPr/>
        </p:nvCxnSpPr>
        <p:spPr>
          <a:xfrm rot="10800000">
            <a:off x="7894917" y="3670043"/>
            <a:ext cx="372300" cy="255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0" name="Google Shape;1460;p95"/>
          <p:cNvCxnSpPr>
            <a:stCxn id="1455" idx="3"/>
            <a:endCxn id="1454" idx="7"/>
          </p:cNvCxnSpPr>
          <p:nvPr/>
        </p:nvCxnSpPr>
        <p:spPr>
          <a:xfrm flipH="1">
            <a:off x="7345242" y="3670152"/>
            <a:ext cx="271800" cy="29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1" name="Google Shape;1461;p95"/>
          <p:cNvSpPr txBox="1"/>
          <p:nvPr/>
        </p:nvSpPr>
        <p:spPr>
          <a:xfrm>
            <a:off x="4042675" y="1235300"/>
            <a:ext cx="4737300" cy="1386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0; v &lt; G.V(); v += 1)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.println(v + “-” + w);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9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for DepthFirstPaths</a:t>
            </a:r>
            <a:endParaRPr/>
          </a:p>
        </p:txBody>
      </p:sp>
      <p:sp>
        <p:nvSpPr>
          <p:cNvPr id="1467" name="Google Shape;1467;p9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tight O bound for the runtime for the DepthFirstPaths constructor.</a:t>
            </a:r>
            <a:endParaRPr/>
          </a:p>
        </p:txBody>
      </p:sp>
      <p:sp>
        <p:nvSpPr>
          <p:cNvPr id="1468" name="Google Shape;1468;p96"/>
          <p:cNvSpPr txBox="1"/>
          <p:nvPr/>
        </p:nvSpPr>
        <p:spPr>
          <a:xfrm>
            <a:off x="319200" y="1057925"/>
            <a:ext cx="4499700" cy="3941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marked;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edgeTo;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dfs(G, s);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dfs(Graph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marked[v] =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(!marked[w])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edgeTo[w] = v;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dfs(G, w);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        	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1469" name="Google Shape;1469;p96"/>
          <p:cNvSpPr txBox="1"/>
          <p:nvPr>
            <p:ph idx="1" type="body"/>
          </p:nvPr>
        </p:nvSpPr>
        <p:spPr>
          <a:xfrm>
            <a:off x="832674" y="4515075"/>
            <a:ext cx="42516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Assume graph uses adjacency matrix!</a:t>
            </a:r>
            <a:endParaRPr/>
          </a:p>
        </p:txBody>
      </p:sp>
      <p:pic>
        <p:nvPicPr>
          <p:cNvPr id="1470" name="Google Shape;1470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250" y="3492211"/>
            <a:ext cx="1541300" cy="11975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71" name="Google Shape;1471;p96"/>
          <p:cNvSpPr txBox="1"/>
          <p:nvPr/>
        </p:nvSpPr>
        <p:spPr>
          <a:xfrm>
            <a:off x="6380200" y="3429000"/>
            <a:ext cx="2494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is a lot to digest!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If you are feeling lost on this problem, don’t feel bad.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But do work on trying to understand the ideas here!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9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for DepthFirstPaths</a:t>
            </a:r>
            <a:endParaRPr/>
          </a:p>
        </p:txBody>
      </p:sp>
      <p:sp>
        <p:nvSpPr>
          <p:cNvPr id="1477" name="Google Shape;1477;p9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tight O bound for the runtime for the DepthFirstPaths constructor.</a:t>
            </a:r>
            <a:endParaRPr/>
          </a:p>
        </p:txBody>
      </p:sp>
      <p:sp>
        <p:nvSpPr>
          <p:cNvPr id="1478" name="Google Shape;1478;p97"/>
          <p:cNvSpPr txBox="1"/>
          <p:nvPr/>
        </p:nvSpPr>
        <p:spPr>
          <a:xfrm>
            <a:off x="319200" y="1057925"/>
            <a:ext cx="4499700" cy="3941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marked;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edgeTo;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dfs(G, s);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dfs(Graph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marked[v] =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(!marked[w])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edgeTo[w] = v;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dfs(G, w);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        	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1479" name="Google Shape;1479;p97"/>
          <p:cNvSpPr txBox="1"/>
          <p:nvPr>
            <p:ph idx="1" type="body"/>
          </p:nvPr>
        </p:nvSpPr>
        <p:spPr>
          <a:xfrm>
            <a:off x="5181350" y="994725"/>
            <a:ext cx="3505500" cy="18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O(V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worst case, we iterate over the neighbors of all vertices.</a:t>
            </a:r>
            <a:endParaRPr/>
          </a:p>
        </p:txBody>
      </p:sp>
      <p:cxnSp>
        <p:nvCxnSpPr>
          <p:cNvPr id="1480" name="Google Shape;1480;p97"/>
          <p:cNvCxnSpPr/>
          <p:nvPr/>
        </p:nvCxnSpPr>
        <p:spPr>
          <a:xfrm rot="10800000">
            <a:off x="3280425" y="3377652"/>
            <a:ext cx="26241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1" name="Google Shape;1481;p97"/>
          <p:cNvSpPr txBox="1"/>
          <p:nvPr/>
        </p:nvSpPr>
        <p:spPr>
          <a:xfrm>
            <a:off x="5913199" y="3150425"/>
            <a:ext cx="29685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We create ≤ V iterators.</a:t>
            </a:r>
            <a:endParaRPr>
              <a:solidFill>
                <a:srgbClr val="AC202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AC2020"/>
              </a:buClr>
              <a:buSzPts val="1400"/>
              <a:buChar char="●"/>
            </a:pPr>
            <a:r>
              <a:rPr lang="en">
                <a:solidFill>
                  <a:srgbClr val="AC2020"/>
                </a:solidFill>
              </a:rPr>
              <a:t>Each one takes a total of Θ(V) time to iterate over.</a:t>
            </a:r>
            <a:endParaRPr>
              <a:solidFill>
                <a:srgbClr val="AC202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C202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Essentially, iterating over the entire adjacency matrix takes O(V</a:t>
            </a:r>
            <a:r>
              <a:rPr baseline="30000" lang="en">
                <a:solidFill>
                  <a:srgbClr val="AC2020"/>
                </a:solidFill>
              </a:rPr>
              <a:t>2</a:t>
            </a:r>
            <a:r>
              <a:rPr lang="en">
                <a:solidFill>
                  <a:srgbClr val="AC2020"/>
                </a:solidFill>
              </a:rPr>
              <a:t>) time. 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1482" name="Google Shape;1482;p97"/>
          <p:cNvSpPr txBox="1"/>
          <p:nvPr>
            <p:ph idx="1" type="body"/>
          </p:nvPr>
        </p:nvSpPr>
        <p:spPr>
          <a:xfrm>
            <a:off x="832674" y="4515075"/>
            <a:ext cx="42516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Assume graph uses adjacency matrix!</a:t>
            </a:r>
            <a:endParaRPr/>
          </a:p>
        </p:txBody>
      </p:sp>
      <p:pic>
        <p:nvPicPr>
          <p:cNvPr id="1483" name="Google Shape;1483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250" y="3492211"/>
            <a:ext cx="1541300" cy="11975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9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Problems for Adjacency Matrix Based Graphs</a:t>
            </a:r>
            <a:endParaRPr/>
          </a:p>
        </p:txBody>
      </p:sp>
      <p:graphicFrame>
        <p:nvGraphicFramePr>
          <p:cNvPr id="1489" name="Google Shape;1489;p98"/>
          <p:cNvGraphicFramePr/>
          <p:nvPr/>
        </p:nvGraphicFramePr>
        <p:xfrm>
          <a:off x="660363" y="100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{C90F1BC1-2076-40D5-929C-4B72AA24E872}</a:tableStyleId>
              </a:tblPr>
              <a:tblGrid>
                <a:gridCol w="1163625"/>
                <a:gridCol w="2797825"/>
                <a:gridCol w="2074375"/>
                <a:gridCol w="20101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 Description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Solution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Efficiency (adj. matrix)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s-t paths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 a path from s to every reachable vertex.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DepthFirstPaths.java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Demo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/>
                        <a:t>) time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Θ(V) space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s-t shortest paths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Find a shortest path from s to every reachable vertex.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BreadthFirstPaths.java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action="ppaction://hlinksldjump" r:id="rId4"/>
                        </a:rPr>
                        <a:t>Demo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O(V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Θ(V) space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490" name="Google Shape;1490;p98"/>
          <p:cNvSpPr txBox="1"/>
          <p:nvPr>
            <p:ph idx="1" type="body"/>
          </p:nvPr>
        </p:nvSpPr>
        <p:spPr>
          <a:xfrm>
            <a:off x="243000" y="2706600"/>
            <a:ext cx="8443800" cy="20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we use an adjacency matrix, BFS and DFS become O(V</a:t>
            </a:r>
            <a:r>
              <a:rPr baseline="30000" lang="en"/>
              <a:t>2</a:t>
            </a:r>
            <a:r>
              <a:rPr lang="en"/>
              <a:t>).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sparse graphs (number of edges &lt;&lt; V for most vertices), this is terrible runtime.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Thus, we’ll always use adjacency-list unless otherwise stated.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9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23</a:t>
            </a:r>
            <a:r>
              <a:rPr lang="en"/>
              <a:t>, CS61B, </a:t>
            </a:r>
            <a:r>
              <a:rPr lang="en"/>
              <a:t>Spring 2024</a:t>
            </a:r>
            <a:endParaRPr/>
          </a:p>
        </p:txBody>
      </p:sp>
      <p:sp>
        <p:nvSpPr>
          <p:cNvPr id="1496" name="Google Shape;1496;p99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All Paths Problem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Princeton Graphs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DepthFirstPaths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Adjacency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DepthFirstPaths 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All Shortest Paths Problem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BreadthFirstPaths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BreadthFirstPaths Implementation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Graph Implementations and Runtime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Project 2B Note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7" name="Google Shape;1497;p9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2B Note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10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Note</a:t>
            </a:r>
            <a:endParaRPr/>
          </a:p>
        </p:txBody>
      </p:sp>
      <p:sp>
        <p:nvSpPr>
          <p:cNvPr id="1503" name="Google Shape;1503;p10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 project 2B, you cannot import the Princeton Graphs library.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you to design your own graph API that has just the operations you need of the project.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Note: You may not need a separate Graph </a:t>
            </a:r>
            <a:r>
              <a:rPr lang="en"/>
              <a:t>class</a:t>
            </a:r>
            <a:r>
              <a:rPr lang="en"/>
              <a:t>. Whether you have one is up to you.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10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509" name="Google Shape;1509;p10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API: We used the Princeton algorithms book API today.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just one possible graph API. We’ll see other graph APIs in this class.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You’ll decide on your own graph API in project 2B.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Choice of API determines how client needs to think in order to write code.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e.g. Getting the degree of a vertex requires many lines of code with this choice of API. 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Choice may also affect runtime and memory of client programs.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101"/>
          <p:cNvSpPr txBox="1"/>
          <p:nvPr/>
        </p:nvSpPr>
        <p:spPr>
          <a:xfrm>
            <a:off x="318875" y="3380252"/>
            <a:ext cx="8750400" cy="172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Graph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Graph(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              Create empty graph with v vertices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addEdge(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v,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w): add an edge v-w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Iterable&lt;Integer&gt; adj(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     vertices adjacent to v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V():                           number of vertices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E():                           number of edges ...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10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516" name="Google Shape;1516;p10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Implementations: Saw three ways to implement our graph API.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Adjacency matrix.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of edges.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Adjacency list (most common in practice).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BFS: Uses a queue instead of recursion to track what work needs to be done.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Choice of implementation has big impact on runtime and memory usage!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DFS and BFS runtime with adjacency list: O(V + E)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DFS and BFS runtime with adjacency matrix: O(V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API</a:t>
            </a:r>
            <a:endParaRPr/>
          </a:p>
        </p:txBody>
      </p:sp>
      <p:sp>
        <p:nvSpPr>
          <p:cNvPr id="245" name="Google Shape;245;p3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Graph API from our optional textbook.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Print client:</a:t>
            </a:r>
            <a:endParaRPr/>
          </a:p>
        </p:txBody>
      </p:sp>
      <p:sp>
        <p:nvSpPr>
          <p:cNvPr id="246" name="Google Shape;246;p32"/>
          <p:cNvSpPr txBox="1"/>
          <p:nvPr/>
        </p:nvSpPr>
        <p:spPr>
          <a:xfrm>
            <a:off x="252625" y="1048544"/>
            <a:ext cx="8750400" cy="1958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Graph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Graph(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              Create empty graph with v vertices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addEdge(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v,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w): add an edge v-w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Iterable&lt;Integer&gt; adj(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     vertices adjacent to v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V():                           number of vertices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E():                           number of edges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Google Shape;247;p32"/>
          <p:cNvSpPr txBox="1"/>
          <p:nvPr/>
        </p:nvSpPr>
        <p:spPr>
          <a:xfrm>
            <a:off x="2038794" y="3097782"/>
            <a:ext cx="5037600" cy="1866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print(Graph G)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0; v &lt; G.V(); v += 1)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	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.println(v + “-” + w);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248" name="Google Shape;248;p32"/>
          <p:cNvSpPr/>
          <p:nvPr/>
        </p:nvSpPr>
        <p:spPr>
          <a:xfrm>
            <a:off x="701488" y="3410906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9" name="Google Shape;249;p32"/>
          <p:cNvSpPr/>
          <p:nvPr/>
        </p:nvSpPr>
        <p:spPr>
          <a:xfrm>
            <a:off x="701488" y="4172414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50" name="Google Shape;250;p32"/>
          <p:cNvSpPr/>
          <p:nvPr/>
        </p:nvSpPr>
        <p:spPr>
          <a:xfrm>
            <a:off x="1123063" y="379158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251" name="Google Shape;251;p32"/>
          <p:cNvCxnSpPr>
            <a:stCxn id="250" idx="3"/>
            <a:endCxn id="249" idx="7"/>
          </p:cNvCxnSpPr>
          <p:nvPr/>
        </p:nvCxnSpPr>
        <p:spPr>
          <a:xfrm flipH="1">
            <a:off x="1036917" y="4127036"/>
            <a:ext cx="143700" cy="10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32"/>
          <p:cNvCxnSpPr>
            <a:stCxn id="250" idx="1"/>
            <a:endCxn id="248" idx="5"/>
          </p:cNvCxnSpPr>
          <p:nvPr/>
        </p:nvCxnSpPr>
        <p:spPr>
          <a:xfrm rot="10800000">
            <a:off x="1036917" y="3746243"/>
            <a:ext cx="143700" cy="10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32"/>
          <p:cNvSpPr/>
          <p:nvPr/>
        </p:nvSpPr>
        <p:spPr>
          <a:xfrm>
            <a:off x="279936" y="379158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254" name="Google Shape;254;p32"/>
          <p:cNvCxnSpPr>
            <a:stCxn id="248" idx="3"/>
            <a:endCxn id="253" idx="7"/>
          </p:cNvCxnSpPr>
          <p:nvPr/>
        </p:nvCxnSpPr>
        <p:spPr>
          <a:xfrm flipH="1">
            <a:off x="615342" y="3746352"/>
            <a:ext cx="143700" cy="10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32"/>
          <p:cNvSpPr txBox="1"/>
          <p:nvPr/>
        </p:nvSpPr>
        <p:spPr>
          <a:xfrm>
            <a:off x="7002125" y="3409175"/>
            <a:ext cx="1989600" cy="163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java printDemo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0 - 1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0 - 3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1 - 0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1 - 2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2 - 1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3 - 0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API and DepthFirstPaths</a:t>
            </a:r>
            <a:endParaRPr/>
          </a:p>
        </p:txBody>
      </p:sp>
      <p:sp>
        <p:nvSpPr>
          <p:cNvPr id="261" name="Google Shape;261;p3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choice of Graph API has deep implications on the implementation of DepthFirstPaths, BreadthFirstPaths, print, and other graph “clients”.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choice of concrete implementation will </a:t>
            </a:r>
            <a:r>
              <a:rPr lang="en"/>
              <a:t>affect runtimes and memory usage.</a:t>
            </a:r>
            <a:endParaRPr/>
          </a:p>
        </p:txBody>
      </p:sp>
      <p:pic>
        <p:nvPicPr>
          <p:cNvPr id="262" name="Google Shape;2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249" y="1765982"/>
            <a:ext cx="5800750" cy="327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9150" y="3262025"/>
            <a:ext cx="2146275" cy="79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4" name="Google Shape;26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7275" y="3545650"/>
            <a:ext cx="1690126" cy="7124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