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</p:sldIdLst>
  <p:sldSz cy="5143500" cx="9144000"/>
  <p:notesSz cx="6858000" cy="9144000"/>
  <p:embeddedFontLst>
    <p:embeddedFont>
      <p:font typeface="Roboto Medium"/>
      <p:regular r:id="rId126"/>
      <p:bold r:id="rId127"/>
      <p:italic r:id="rId128"/>
      <p:boldItalic r:id="rId129"/>
    </p:embeddedFont>
    <p:embeddedFont>
      <p:font typeface="Roboto"/>
      <p:regular r:id="rId130"/>
      <p:bold r:id="rId131"/>
      <p:italic r:id="rId132"/>
      <p:boldItalic r:id="rId133"/>
    </p:embeddedFont>
    <p:embeddedFont>
      <p:font typeface="Roboto Light"/>
      <p:regular r:id="rId134"/>
      <p:bold r:id="rId135"/>
      <p:italic r:id="rId136"/>
      <p:boldItalic r:id="rId1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822CEC-7026-47F1-ACE5-8528136F0BA8}">
  <a:tblStyle styleId="{D0822CEC-7026-47F1-ACE5-8528136F0B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font" Target="fonts/RobotoMedium-boldItalic.fntdata"/><Relationship Id="rId128" Type="http://schemas.openxmlformats.org/officeDocument/2006/relationships/font" Target="fonts/RobotoMedium-italic.fntdata"/><Relationship Id="rId127" Type="http://schemas.openxmlformats.org/officeDocument/2006/relationships/font" Target="fonts/RobotoMedium-bold.fntdata"/><Relationship Id="rId126" Type="http://schemas.openxmlformats.org/officeDocument/2006/relationships/font" Target="fonts/RobotoMedium-regular.fntdata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7" Type="http://schemas.openxmlformats.org/officeDocument/2006/relationships/font" Target="fonts/RobotoLight-boldItalic.fntdata"/><Relationship Id="rId132" Type="http://schemas.openxmlformats.org/officeDocument/2006/relationships/font" Target="fonts/Roboto-italic.fntdata"/><Relationship Id="rId131" Type="http://schemas.openxmlformats.org/officeDocument/2006/relationships/font" Target="fonts/Roboto-bold.fntdata"/><Relationship Id="rId130" Type="http://schemas.openxmlformats.org/officeDocument/2006/relationships/font" Target="fonts/Roboto-regular.fntdata"/><Relationship Id="rId136" Type="http://schemas.openxmlformats.org/officeDocument/2006/relationships/font" Target="fonts/RobotoLight-italic.fntdata"/><Relationship Id="rId135" Type="http://schemas.openxmlformats.org/officeDocument/2006/relationships/font" Target="fonts/RobotoLight-bold.fntdata"/><Relationship Id="rId134" Type="http://schemas.openxmlformats.org/officeDocument/2006/relationships/font" Target="fonts/RobotoLight-regular.fntdata"/><Relationship Id="rId133" Type="http://schemas.openxmlformats.org/officeDocument/2006/relationships/font" Target="fonts/Roboto-boldItalic.fntdata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8pU3NjOeYZCWqo7VrXZwsF2y7AEO4X7xY50NnsKyHw0" TargetMode="External"/><Relationship Id="rId3" Type="http://schemas.openxmlformats.org/officeDocument/2006/relationships/hyperlink" Target="https://docs.google.com/presentation/d/1_bw2z1ggUkquPdhl7gwdVBoTaoJmaZdpkV6MoAgxlJc" TargetMode="External"/><Relationship Id="rId4" Type="http://schemas.openxmlformats.org/officeDocument/2006/relationships/hyperlink" Target="https://docs.google.com/presentation/d/177bRUTdCa60fjExdr9eO04NHm0MRfPtCzvEup1iMccM/edit#slide=id.g771336078_0_180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77bRUTdCa60fjExdr9eO04NHm0MRfPtCzvEup1iMccM/edit#slide=id.g771336078_0_180" TargetMode="Externa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dGZdwX435_V0TnBt5AqV3zpy1hZM5yigSrDuE-rKIn3TADfw/viewform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presentation/d/1_bw2z1ggUkquPdhl7gwdVBoTaoJmaZdpkV6MoAgxlJc" TargetMode="Externa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95edd1ad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95edd1ad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For Spring 2024, I've updated all graphs in this lecture so that the nodes are letters (ABCD...), not numbers (0123...), because I think the demos are easier to follow this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web videos still show graphs where the nodes are numbers. If you'd like a version of these slides where the nodes are numbers, refer back to the Spring 2023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Overall lecture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3"/>
              </a:rPr>
              <a:t>Dijkstra's Demo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A* Demo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c96512b10_0_9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c96512b10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g50bd245468_0_10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3" name="Google Shape;3573;g50bd245468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2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g25f504b600f_0_13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4" name="Google Shape;3584;g25f504b600f_0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For </a:t>
            </a:r>
            <a:r>
              <a:rPr lang="en">
                <a:solidFill>
                  <a:schemeClr val="dk1"/>
                </a:solidFill>
              </a:rPr>
              <a:t>Spring 2024</a:t>
            </a:r>
            <a:r>
              <a:rPr lang="en">
                <a:solidFill>
                  <a:schemeClr val="dk1"/>
                </a:solidFill>
              </a:rPr>
              <a:t>, I've updated all graphs in this lecture so that the nodes are letters (ABCD...), not numbers (0123...), because I think the demos are easier to follow this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web videos still show graphs where the nodes are numbers. If you'd like a version of these slides where the nodes are numbers, refer back to the Spring 2023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A* Demo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3" name="Shape 3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4" name="Google Shape;3634;g25f504b600f_0_14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5" name="Google Shape;3635;g25f504b600f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0" name="Shape 3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" name="Google Shape;3691;g25f504b600f_0_14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2" name="Google Shape;3692;g25f504b600f_0_1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0" name="Shape 3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1" name="Google Shape;3741;g25f504b600f_0_15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2" name="Google Shape;3742;g25f504b600f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7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Google Shape;3798;g25f504b600f_0_15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9" name="Google Shape;3799;g25f504b600f_0_1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g25f504b600f_0_16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9" name="Google Shape;3849;g25f504b600f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g25f504b600f_0_16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5" name="Google Shape;3905;g25f504b600f_0_1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5" name="Shape 3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6" name="Google Shape;3956;g25f504b600f_0_17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7" name="Google Shape;3957;g25f504b600f_0_1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5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g50bd245468_0_11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7" name="Google Shape;4007;g50bd245468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0bd245468_0_2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0bd24546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2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Google Shape;4013;g50bd245468_0_11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4" name="Google Shape;4014;g50bd245468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0" name="Google Shape;4020;g50bd245468_0_12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1" name="Google Shape;4021;g50bd245468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6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2195edd1ad8_0_4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2195edd1ad8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3" name="Shape 4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" name="Google Shape;4034;g50bd245468_0_1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5" name="Google Shape;4035;g50bd245468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0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g50bd245468_0_11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2" name="Google Shape;4042;g50bd245468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7" name="Shape 4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g50bd245468_0_11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9" name="Google Shape;4049;g50bd245468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4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" name="Google Shape;4055;g50bd245468_0_12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6" name="Google Shape;4056;g50bd245468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1" name="Shape 4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2" name="Google Shape;4062;g50bd245468_0_12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3" name="Google Shape;4063;g50bd245468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8" name="Shape 4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9" name="Google Shape;4069;g50bd245468_0_12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0" name="Google Shape;4070;g50bd245468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correct but not admissible: h(v) = huge constant.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admissible but not consistent: h(Seattle) = crow distance + 1 mile [coming up with a more general one is quite tricky]</a:t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2" name="Shape 4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3" name="Google Shape;4083;g50bd245468_0_12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4" name="Google Shape;4084;g50bd245468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0bd245468_0_3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0bd24546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8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g50bd245468_0_12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0" name="Google Shape;4090;g50bd245468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0bd245468_0_4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0bd245468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0bd245468_1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0bd24546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2c8b3655_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52c8b3655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2d304ea8_1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2d304ea8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https://docs.google.com/forms/d/e/1FAIpQLSdGZdwX435_V0TnBt5AqV3zpy1hZM5yigSrDuE-rKIn3TADfw/viewform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99cc41691_0_10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99cc41691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1c96512b10_0_9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1c96512b10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99cc41691_0_2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99cc41691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c96512b10_0_9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c96512b10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99cc41691_0_2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99cc4169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50bd245468_0_8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50bd245468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39e9549848_0_23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39e9549848_0_2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39e9549848_0_24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39e9549848_0_2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39e9549848_0_25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39e9549848_0_2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1c96512b10_0_7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1c96512b10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Nit: In BFS, we mark a vertex when adding it to the queue. In this demo, we mark a vertex when removing it from the queue. This turns out to mark the vertices in the same order, though.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break any other part of BFS? I don't think so, but should probably double-check.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39e9549848_0_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39e954984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39e9549848_0_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39e954984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239e9549848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239e954984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39e9549848_0_1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39e954984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bd245468_0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bd24546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239e9549848_0_1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239e954984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239e9549848_0_2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239e954984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239e9549848_0_2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239e9549848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239e9549848_0_2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239e954984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239e9549848_0_3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239e954984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239e9549848_0_3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239e9549848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50bd245468_0_8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50bd245468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0086eb107d_0_2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0086eb107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20086eb107d_0_2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20086eb107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0086eb107d_0_3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20086eb107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59e59c73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59e59c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20086eb107d_0_4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20086eb107d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20086eb107d_0_4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20086eb107d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20086eb107d_0_5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20086eb107d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21c96512b10_0_3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21c96512b1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239e9549848_0_4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239e954984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239e9549848_0_4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239e9549848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239e9549848_0_4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239e9549848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239e9549848_0_5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239e9549848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239e9549848_0_5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239e9549848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239e9549848_0_6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239e9549848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bd245468_0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bd24546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g239e9549848_0_6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8" name="Google Shape;2018;g239e9549848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239e9549848_0_6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239e9549848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239e9549848_0_7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239e9549848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239e9549848_0_7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239e9549848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239e9549848_0_7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239e9549848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239e9549848_0_8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239e9549848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239e9549848_0_9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239e9549848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239e9549848_0_9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239e9549848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239e9549848_0_10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239e9549848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239e9549848_0_17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239e9549848_0_1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762a0157_0_3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762a0157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g239e9549848_0_17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7" name="Google Shape;2337;g239e9549848_0_1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9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239e9549848_0_18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239e9549848_0_1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g239e9549848_0_18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5" name="Google Shape;2405;g239e9549848_0_1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g239e9549848_0_18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4" name="Google Shape;2444;g239e9549848_0_1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239e9549848_0_19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2" name="Google Shape;2482;g239e9549848_0_1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g239e9549848_0_19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3" name="Google Shape;2523;g239e9549848_0_1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g239e9549848_0_20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3" name="Google Shape;2563;g239e9549848_0_2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2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g21c96512b10_0_9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4" name="Google Shape;2604;g21c96512b10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9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g99cc41691_0_1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1" name="Google Shape;2611;g99cc4169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For Spring 2024, I've updated all graphs in this lecture so that the nodes are letters (ABCD...), not numbers (0123...), because I think the demos are easier to follow this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web videos still show graphs where the nodes are numbers. If you'd like a version of these slides where the nodes are numbers, refer back to the Spring 2023 slides: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Dijkstra's Demo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4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25f504b600f_0_6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25f504b600f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4762a0157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4762a015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g25f504b600f_0_7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5" name="Google Shape;2705;g25f504b600f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g25f504b600f_0_7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1" name="Google Shape;2761;g25f504b600f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g25f504b600f_0_8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0" name="Google Shape;2810;g25f504b600f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2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g25f504b600f_0_8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4" name="Google Shape;2864;g25f504b600f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Google Shape;2912;g25f504b600f_0_9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3" name="Google Shape;2913;g25f504b600f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9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25f504b600f_0_9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25f504b600f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8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25f504b600f_0_10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25f504b600f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7" name="Shape 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8" name="Google Shape;3068;g25f504b600f_0_10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9" name="Google Shape;3069;g25f504b600f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25f504b600f_0_1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25f504b600f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3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g25f504b600f_0_1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5" name="Google Shape;3175;g25f504b600f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c96512b10_0_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1c96512b1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7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Google Shape;3228;g25f504b600f_0_12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9" name="Google Shape;3229;g25f504b600f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7" name="Shape 3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" name="Google Shape;3278;g25f504b600f_0_12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9" name="Google Shape;3279;g25f504b600f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9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Google Shape;3320;g2195edd1ad8_0_4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1" name="Google Shape;3321;g2195edd1ad8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6" name="Shape 3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Google Shape;3327;g54762a0157_0_6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8" name="Google Shape;3328;g54762a0157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3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g99cc41691_0_9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5" name="Google Shape;3335;g99cc41691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0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g54762a0157_3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2" name="Google Shape;3342;g54762a015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6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239e9549848_0_2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8" name="Google Shape;3348;g239e9549848_0_2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g239e9549848_0_21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3" name="Google Shape;3373;g239e9549848_0_2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6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" name="Google Shape;3397;g239e9549848_0_22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8" name="Google Shape;3398;g239e9549848_0_2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4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g239e9549848_0_23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6" name="Google Shape;3426;g239e9549848_0_2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4762a0157_0_2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4762a015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5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6" name="Google Shape;3456;g239e9549848_0_26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7" name="Google Shape;3457;g239e9549848_0_2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2024</a:t>
            </a:r>
            <a:r>
              <a:rPr lang="en"/>
              <a:t> update: Node labels have been changed from numbers to letters. In the web videos, node X was labeled as node 33, and node Y was labeled as node 34.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7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Google Shape;3488;g54762a0157_0_6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9" name="Google Shape;3489;g54762a0157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2024</a:t>
            </a:r>
            <a:r>
              <a:rPr lang="en"/>
              <a:t> update: Node labels </a:t>
            </a:r>
            <a:r>
              <a:rPr lang="en"/>
              <a:t>have</a:t>
            </a:r>
            <a:r>
              <a:rPr lang="en"/>
              <a:t> been changed from numbers to letters. In the web videos, node X was labeled as node 33, and node Y was labeled as node 34.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2" name="Shape 3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g54762a0157_0_7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4" name="Google Shape;3504;g54762a0157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Spring 2024 update: Node labels have been changed from numbers to letters. In the web videos, node X was labeled as node 33, and node Y was labeled as node 34.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21c96512b10_0_9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21c96512b10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8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g50bd245468_0_12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0" name="Google Shape;3530;g50bd245468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5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Google Shape;3536;g2195edd1ad8_0_4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7" name="Google Shape;3537;g2195edd1ad8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2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g50bd245468_0_10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4" name="Google Shape;3544;g50bd245468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9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g50bd245468_0_10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1" name="Google Shape;3551;g50bd245468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g50bd245468_0_10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8" name="Google Shape;3558;g50bd245468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3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4" name="Google Shape;3564;g50bd245468_0_10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5" name="Google Shape;3565;g50bd245468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6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6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hyperlink" Target="http://qiao.github.io/PathFinding.js/visual/" TargetMode="External"/><Relationship Id="rId4" Type="http://schemas.openxmlformats.org/officeDocument/2006/relationships/image" Target="../media/image10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6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6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9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9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hyperlink" Target="https://docs.google.com/presentation/d/1mr841rMgVAffqi-TfL--gZPmEjAM5rpBW7MzrmJPuaU/edit#slide=id.g25f3bf5f9c7_0_1020" TargetMode="External"/><Relationship Id="rId4" Type="http://schemas.openxmlformats.org/officeDocument/2006/relationships/hyperlink" Target="https://docs.google.com/presentation/d/1mHaFA7w9G-wsEPLu-HSpqjm3EYAhDbhrXdcWUJdn4N8/edit#slide=id.g239d0124e83_0_0" TargetMode="External"/><Relationship Id="rId5" Type="http://schemas.openxmlformats.org/officeDocument/2006/relationships/slide" Target="/ppt/slides/slide68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mr841rMgVAffqi-TfL--gZPmEjAM5rpBW7MzrmJPuaU/edit#slide=id.g25f3bf5f9c7_0_1020" TargetMode="External"/><Relationship Id="rId4" Type="http://schemas.openxmlformats.org/officeDocument/2006/relationships/hyperlink" Target="https://docs.google.com/presentation/d/1mHaFA7w9G-wsEPLu-HSpqjm3EYAhDbhrXdcWUJdn4N8/edit#slide=id.g239d0124e83_0_0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7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7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Shortest Paths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24 (Graphs 3)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657" y="375450"/>
            <a:ext cx="4653293" cy="220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24, CS61B, </a:t>
            </a:r>
            <a:r>
              <a:rPr lang="en"/>
              <a:t>Spring 2024</a:t>
            </a:r>
            <a:endParaRPr/>
          </a:p>
        </p:txBody>
      </p:sp>
      <p:sp>
        <p:nvSpPr>
          <p:cNvPr id="307" name="Google Shape;307;p3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Shortest Paths: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BFS Doesn’t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oboto"/>
              <a:buChar char="•"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Goal: The Shortest Paths Tree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Dijkstra’s Algorithm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Why Dijkstra’s is Correct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 Analysis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Idea and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Heuristics (CS188 Preview)</a:t>
            </a:r>
            <a:endParaRPr/>
          </a:p>
        </p:txBody>
      </p:sp>
      <p:sp>
        <p:nvSpPr>
          <p:cNvPr id="308" name="Google Shape;308;p3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The Shortest Paths Tree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4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p12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A*</a:t>
            </a:r>
            <a:endParaRPr/>
          </a:p>
        </p:txBody>
      </p:sp>
      <p:sp>
        <p:nvSpPr>
          <p:cNvPr id="3576" name="Google Shape;3576;p12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Simple idea: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 vertices in order of d(Denver, v) + h(v, goal), where h(v, goal) is an estimate of the distance from v to our goal NYC.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words, look at some location v if:</a:t>
            </a:r>
            <a:endParaRPr/>
          </a:p>
        </p:txBody>
      </p:sp>
      <p:pic>
        <p:nvPicPr>
          <p:cNvPr id="3577" name="Google Shape;3577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400" y="2009380"/>
            <a:ext cx="3064600" cy="31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8" name="Google Shape;3578;p123"/>
          <p:cNvSpPr/>
          <p:nvPr/>
        </p:nvSpPr>
        <p:spPr>
          <a:xfrm rot="5400000">
            <a:off x="3650975" y="160825"/>
            <a:ext cx="144600" cy="1277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9" name="Google Shape;3579;p123"/>
          <p:cNvSpPr txBox="1"/>
          <p:nvPr/>
        </p:nvSpPr>
        <p:spPr>
          <a:xfrm>
            <a:off x="4162525" y="285050"/>
            <a:ext cx="48231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Compared to Dijkstra’s which only considers d(source, v).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580" name="Google Shape;3580;p123"/>
          <p:cNvCxnSpPr/>
          <p:nvPr/>
        </p:nvCxnSpPr>
        <p:spPr>
          <a:xfrm flipH="1">
            <a:off x="3824100" y="489125"/>
            <a:ext cx="372300" cy="237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1" name="Google Shape;3581;p123"/>
          <p:cNvSpPr txBox="1"/>
          <p:nvPr/>
        </p:nvSpPr>
        <p:spPr>
          <a:xfrm>
            <a:off x="173125" y="1866850"/>
            <a:ext cx="5995800" cy="25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know already know the fastest way to reach v.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suspect that v is also the fastest way to NYC taking into account the time to get to v.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Henderson is farther than Englewood, but probably overall better for getting to NYC.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5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p124"/>
          <p:cNvSpPr txBox="1"/>
          <p:nvPr/>
        </p:nvSpPr>
        <p:spPr>
          <a:xfrm>
            <a:off x="2879918" y="1867900"/>
            <a:ext cx="13236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7" name="Google Shape;3587;p12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588" name="Google Shape;3588;p12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9" name="Google Shape;3589;p12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0" name="Google Shape;3590;p12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1" name="Google Shape;3591;p12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2" name="Google Shape;3592;p12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3" name="Google Shape;3593;p12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94" name="Google Shape;3594;p124"/>
          <p:cNvCxnSpPr>
            <a:stCxn id="3588" idx="2"/>
            <a:endCxn id="358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5" name="Google Shape;3595;p124"/>
          <p:cNvCxnSpPr>
            <a:stCxn id="3588" idx="3"/>
            <a:endCxn id="359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6" name="Google Shape;3596;p124"/>
          <p:cNvCxnSpPr>
            <a:stCxn id="3590" idx="2"/>
            <a:endCxn id="359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7" name="Google Shape;3597;p124"/>
          <p:cNvCxnSpPr>
            <a:stCxn id="3593" idx="2"/>
            <a:endCxn id="359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8" name="Google Shape;3598;p124"/>
          <p:cNvCxnSpPr>
            <a:stCxn id="3591" idx="2"/>
            <a:endCxn id="359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9" name="Google Shape;3599;p124"/>
          <p:cNvCxnSpPr>
            <a:stCxn id="3589" idx="3"/>
            <a:endCxn id="359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0" name="Google Shape;3600;p12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01" name="Google Shape;3601;p124"/>
          <p:cNvCxnSpPr>
            <a:stCxn id="3600" idx="3"/>
            <a:endCxn id="358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2" name="Google Shape;3602;p12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603" name="Google Shape;3603;p124"/>
          <p:cNvSpPr txBox="1"/>
          <p:nvPr/>
        </p:nvSpPr>
        <p:spPr>
          <a:xfrm>
            <a:off x="176300" y="1864750"/>
            <a:ext cx="2682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distTo    edgeTo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∞        -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∞        -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    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04" name="Google Shape;3604;p124"/>
          <p:cNvCxnSpPr>
            <a:stCxn id="3600" idx="3"/>
            <a:endCxn id="358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5" name="Google Shape;3605;p124"/>
          <p:cNvCxnSpPr>
            <a:stCxn id="3591" idx="3"/>
            <a:endCxn id="359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6" name="Google Shape;3606;p124"/>
          <p:cNvCxnSpPr>
            <a:stCxn id="3588" idx="3"/>
            <a:endCxn id="359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7" name="Google Shape;3607;p12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608" name="Google Shape;3608;p124"/>
          <p:cNvCxnSpPr>
            <a:stCxn id="3593" idx="0"/>
            <a:endCxn id="359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9" name="Google Shape;3609;p12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610" name="Google Shape;3610;p12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11" name="Google Shape;3611;p12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612" name="Google Shape;3612;p12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613" name="Google Shape;3613;p124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614" name="Google Shape;3614;p12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615" name="Google Shape;3615;p12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616" name="Google Shape;3616;p12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17" name="Google Shape;3617;p12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18" name="Google Shape;3618;p124"/>
          <p:cNvSpPr txBox="1"/>
          <p:nvPr/>
        </p:nvSpPr>
        <p:spPr>
          <a:xfrm>
            <a:off x="1645500" y="4545600"/>
            <a:ext cx="7848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[(B: ∞), (C: ∞), 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9" name="Google Shape;3619;p12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620" name="Google Shape;3620;p124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621" name="Google Shape;3621;p124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3622" name="Google Shape;3622;p124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23" name="Google Shape;3623;p124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24" name="Google Shape;3624;p124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25" name="Google Shape;3625;p124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26" name="Google Shape;3626;p124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627" name="Google Shape;3627;p124"/>
          <p:cNvCxnSpPr>
            <a:stCxn id="3628" idx="1"/>
            <a:endCxn id="3629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0" name="Google Shape;3630;p12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31" name="Google Shape;3631;p124"/>
          <p:cNvSpPr txBox="1"/>
          <p:nvPr/>
        </p:nvSpPr>
        <p:spPr>
          <a:xfrm>
            <a:off x="181850" y="4284100"/>
            <a:ext cx="6555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h(v, goal) is arbitrary. In this example, it’s the min weight edge out of each vertex. </a:t>
            </a:r>
            <a:endParaRPr/>
          </a:p>
        </p:txBody>
      </p:sp>
      <p:sp>
        <p:nvSpPr>
          <p:cNvPr id="3632" name="Google Shape;3632;p124"/>
          <p:cNvSpPr txBox="1"/>
          <p:nvPr/>
        </p:nvSpPr>
        <p:spPr>
          <a:xfrm>
            <a:off x="90600" y="404100"/>
            <a:ext cx="8901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 all vertices into fringe PQ, storing vertices in order of d(source, v) + h(v, goal).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Repeat: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best vertex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 from PQ, and relax all edges pointing from v.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6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p125"/>
          <p:cNvSpPr txBox="1"/>
          <p:nvPr/>
        </p:nvSpPr>
        <p:spPr>
          <a:xfrm>
            <a:off x="2879917" y="1867900"/>
            <a:ext cx="13980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8" name="Google Shape;3638;p12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639" name="Google Shape;3639;p12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0" name="Google Shape;3640;p12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1" name="Google Shape;3641;p12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2" name="Google Shape;3642;p12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3" name="Google Shape;3643;p12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4" name="Google Shape;3644;p12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5" name="Google Shape;3645;p125"/>
          <p:cNvCxnSpPr>
            <a:stCxn id="3639" idx="2"/>
            <a:endCxn id="364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6" name="Google Shape;3646;p125"/>
          <p:cNvCxnSpPr>
            <a:stCxn id="3639" idx="3"/>
            <a:endCxn id="364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7" name="Google Shape;3647;p125"/>
          <p:cNvCxnSpPr>
            <a:stCxn id="3641" idx="2"/>
            <a:endCxn id="364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8" name="Google Shape;3648;p125"/>
          <p:cNvCxnSpPr>
            <a:stCxn id="3644" idx="2"/>
            <a:endCxn id="364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9" name="Google Shape;3649;p125"/>
          <p:cNvCxnSpPr>
            <a:stCxn id="3642" idx="2"/>
            <a:endCxn id="364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0" name="Google Shape;3650;p125"/>
          <p:cNvCxnSpPr>
            <a:stCxn id="3640" idx="3"/>
            <a:endCxn id="364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1" name="Google Shape;3651;p12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2" name="Google Shape;3652;p125"/>
          <p:cNvCxnSpPr>
            <a:stCxn id="3651" idx="3"/>
            <a:endCxn id="363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3" name="Google Shape;3653;p12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654" name="Google Shape;3654;p125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55" name="Google Shape;3655;p125"/>
          <p:cNvCxnSpPr>
            <a:stCxn id="3651" idx="3"/>
            <a:endCxn id="364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6" name="Google Shape;3656;p125"/>
          <p:cNvCxnSpPr>
            <a:stCxn id="3642" idx="3"/>
            <a:endCxn id="364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7" name="Google Shape;3657;p125"/>
          <p:cNvCxnSpPr>
            <a:stCxn id="3639" idx="3"/>
            <a:endCxn id="364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8" name="Google Shape;3658;p12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659" name="Google Shape;3659;p125"/>
          <p:cNvCxnSpPr>
            <a:stCxn id="3644" idx="0"/>
            <a:endCxn id="364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0" name="Google Shape;3660;p12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661" name="Google Shape;3661;p12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62" name="Google Shape;3662;p12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663" name="Google Shape;3663;p12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664" name="Google Shape;3664;p125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665" name="Google Shape;3665;p12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666" name="Google Shape;3666;p12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667" name="Google Shape;3667;p12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68" name="Google Shape;3668;p12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69" name="Google Shape;3669;p125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(B: 5),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(C: 16), 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0" name="Google Shape;3670;p12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671" name="Google Shape;3671;p125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672" name="Google Shape;3672;p125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3673" name="Google Shape;3673;p125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74" name="Google Shape;3674;p125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75" name="Google Shape;3675;p125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76" name="Google Shape;3676;p125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77" name="Google Shape;3677;p125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678" name="Google Shape;3678;p125"/>
          <p:cNvCxnSpPr/>
          <p:nvPr/>
        </p:nvCxnSpPr>
        <p:spPr>
          <a:xfrm>
            <a:off x="5143500" y="204155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9" name="Google Shape;3679;p125"/>
          <p:cNvCxnSpPr/>
          <p:nvPr/>
        </p:nvCxnSpPr>
        <p:spPr>
          <a:xfrm>
            <a:off x="5256811" y="3576246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0" name="Google Shape;3680;p125"/>
          <p:cNvSpPr txBox="1"/>
          <p:nvPr/>
        </p:nvSpPr>
        <p:spPr>
          <a:xfrm>
            <a:off x="5499292" y="326304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681" name="Google Shape;3681;p125"/>
          <p:cNvSpPr txBox="1"/>
          <p:nvPr/>
        </p:nvSpPr>
        <p:spPr>
          <a:xfrm>
            <a:off x="5318692" y="17731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682" name="Google Shape;3682;p125"/>
          <p:cNvCxnSpPr>
            <a:stCxn id="3683" idx="1"/>
            <a:endCxn id="368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5" name="Google Shape;3685;p12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686" name="Google Shape;3686;p125"/>
          <p:cNvSpPr/>
          <p:nvPr/>
        </p:nvSpPr>
        <p:spPr>
          <a:xfrm>
            <a:off x="2191153" y="2418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7" name="Google Shape;3687;p125"/>
          <p:cNvSpPr/>
          <p:nvPr/>
        </p:nvSpPr>
        <p:spPr>
          <a:xfrm>
            <a:off x="1190162" y="2418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8" name="Google Shape;3688;p125"/>
          <p:cNvSpPr/>
          <p:nvPr/>
        </p:nvSpPr>
        <p:spPr>
          <a:xfrm>
            <a:off x="2725351" y="4647975"/>
            <a:ext cx="17064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9" name="Google Shape;3689;p125"/>
          <p:cNvSpPr txBox="1"/>
          <p:nvPr/>
        </p:nvSpPr>
        <p:spPr>
          <a:xfrm>
            <a:off x="90600" y="404100"/>
            <a:ext cx="8901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 all vertices into fringe PQ, storing vertices in order of d(source, v) + h(v, goal).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Repeat: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best vertex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 from PQ, and relax all edges pointing from v.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3" name="Shape 3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4" name="Google Shape;3694;p126"/>
          <p:cNvSpPr txBox="1"/>
          <p:nvPr/>
        </p:nvSpPr>
        <p:spPr>
          <a:xfrm>
            <a:off x="2879917" y="1867900"/>
            <a:ext cx="14151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5" name="Google Shape;3695;p1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696" name="Google Shape;3696;p12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7" name="Google Shape;3697;p12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8" name="Google Shape;3698;p12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9" name="Google Shape;3699;p12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0" name="Google Shape;3700;p12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1" name="Google Shape;3701;p12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02" name="Google Shape;3702;p126"/>
          <p:cNvCxnSpPr>
            <a:stCxn id="3696" idx="2"/>
            <a:endCxn id="369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3" name="Google Shape;3703;p126"/>
          <p:cNvCxnSpPr>
            <a:stCxn id="3696" idx="3"/>
            <a:endCxn id="369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4" name="Google Shape;3704;p126"/>
          <p:cNvCxnSpPr>
            <a:stCxn id="3698" idx="2"/>
            <a:endCxn id="369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5" name="Google Shape;3705;p126"/>
          <p:cNvCxnSpPr>
            <a:stCxn id="3701" idx="2"/>
            <a:endCxn id="370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6" name="Google Shape;3706;p126"/>
          <p:cNvCxnSpPr>
            <a:stCxn id="3699" idx="2"/>
            <a:endCxn id="370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7" name="Google Shape;3707;p126"/>
          <p:cNvCxnSpPr>
            <a:stCxn id="3697" idx="3"/>
            <a:endCxn id="370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8" name="Google Shape;3708;p12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09" name="Google Shape;3709;p126"/>
          <p:cNvCxnSpPr>
            <a:stCxn id="3708" idx="3"/>
            <a:endCxn id="3696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0" name="Google Shape;3710;p12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711" name="Google Shape;3711;p126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12" name="Google Shape;3712;p126"/>
          <p:cNvCxnSpPr>
            <a:stCxn id="3708" idx="3"/>
            <a:endCxn id="369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3" name="Google Shape;3713;p126"/>
          <p:cNvCxnSpPr>
            <a:stCxn id="3699" idx="3"/>
            <a:endCxn id="3701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4" name="Google Shape;3714;p126"/>
          <p:cNvCxnSpPr>
            <a:stCxn id="3696" idx="3"/>
            <a:endCxn id="3698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5" name="Google Shape;3715;p12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716" name="Google Shape;3716;p126"/>
          <p:cNvCxnSpPr>
            <a:stCxn id="3701" idx="0"/>
            <a:endCxn id="369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7" name="Google Shape;3717;p12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718" name="Google Shape;3718;p12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19" name="Google Shape;3719;p12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720" name="Google Shape;3720;p12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721" name="Google Shape;3721;p126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722" name="Google Shape;3722;p12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723" name="Google Shape;3723;p12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724" name="Google Shape;3724;p12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25" name="Google Shape;3725;p12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26" name="Google Shape;3726;p126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[(C: 16), 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7" name="Google Shape;3727;p12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728" name="Google Shape;3728;p126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729" name="Google Shape;3729;p126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30" name="Google Shape;3730;p126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31" name="Google Shape;3731;p126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32" name="Google Shape;3732;p126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733" name="Google Shape;3733;p126"/>
          <p:cNvCxnSpPr>
            <a:stCxn id="3734" idx="1"/>
            <a:endCxn id="373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6" name="Google Shape;3736;p12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37" name="Google Shape;3737;p126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38" name="Google Shape;3738;p126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39" name="Google Shape;3739;p126"/>
          <p:cNvSpPr txBox="1"/>
          <p:nvPr/>
        </p:nvSpPr>
        <p:spPr>
          <a:xfrm>
            <a:off x="90600" y="404100"/>
            <a:ext cx="8901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 all vertices into fringe PQ, storing vertices in order of d(source, v) + h(v, goal).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Repeat: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best vertex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 from PQ, and relax all edges pointing from v.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3" name="Shape 3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4" name="Google Shape;3744;p127"/>
          <p:cNvSpPr txBox="1"/>
          <p:nvPr/>
        </p:nvSpPr>
        <p:spPr>
          <a:xfrm>
            <a:off x="2879917" y="1867900"/>
            <a:ext cx="14232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5" name="Google Shape;3745;p1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746" name="Google Shape;3746;p12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7" name="Google Shape;3747;p12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8" name="Google Shape;3748;p12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9" name="Google Shape;3749;p12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0" name="Google Shape;3750;p12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1" name="Google Shape;3751;p12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52" name="Google Shape;3752;p127"/>
          <p:cNvCxnSpPr>
            <a:stCxn id="3746" idx="2"/>
            <a:endCxn id="374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3" name="Google Shape;3753;p127"/>
          <p:cNvCxnSpPr>
            <a:stCxn id="3746" idx="3"/>
            <a:endCxn id="374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4" name="Google Shape;3754;p127"/>
          <p:cNvCxnSpPr>
            <a:stCxn id="3748" idx="2"/>
            <a:endCxn id="374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5" name="Google Shape;3755;p127"/>
          <p:cNvCxnSpPr>
            <a:stCxn id="3751" idx="2"/>
            <a:endCxn id="375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6" name="Google Shape;3756;p127"/>
          <p:cNvCxnSpPr>
            <a:stCxn id="3749" idx="2"/>
            <a:endCxn id="375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7" name="Google Shape;3757;p127"/>
          <p:cNvCxnSpPr>
            <a:stCxn id="3747" idx="3"/>
            <a:endCxn id="375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8" name="Google Shape;3758;p12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59" name="Google Shape;3759;p127"/>
          <p:cNvCxnSpPr>
            <a:stCxn id="3758" idx="3"/>
            <a:endCxn id="3746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0" name="Google Shape;3760;p12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761" name="Google Shape;3761;p127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13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62" name="Google Shape;3762;p127"/>
          <p:cNvCxnSpPr>
            <a:stCxn id="3758" idx="3"/>
            <a:endCxn id="374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3" name="Google Shape;3763;p127"/>
          <p:cNvCxnSpPr>
            <a:stCxn id="3749" idx="3"/>
            <a:endCxn id="3751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4" name="Google Shape;3764;p127"/>
          <p:cNvCxnSpPr>
            <a:stCxn id="3746" idx="3"/>
            <a:endCxn id="3748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5" name="Google Shape;3765;p12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766" name="Google Shape;3766;p127"/>
          <p:cNvCxnSpPr>
            <a:stCxn id="3751" idx="0"/>
            <a:endCxn id="374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7" name="Google Shape;3767;p12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768" name="Google Shape;3768;p12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69" name="Google Shape;3769;p12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770" name="Google Shape;3770;p12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771" name="Google Shape;3771;p127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772" name="Google Shape;3772;p12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773" name="Google Shape;3773;p12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774" name="Google Shape;3774;p12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75" name="Google Shape;3775;p12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76" name="Google Shape;3776;p127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[(E: 6), (D: 15),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(C: 16),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7" name="Google Shape;3777;p12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778" name="Google Shape;3778;p127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779" name="Google Shape;3779;p127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80" name="Google Shape;3780;p127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81" name="Google Shape;3781;p127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82" name="Google Shape;3782;p127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783" name="Google Shape;3783;p127"/>
          <p:cNvCxnSpPr>
            <a:stCxn id="3784" idx="1"/>
            <a:endCxn id="378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6" name="Google Shape;3786;p12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787" name="Google Shape;3787;p127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88" name="Google Shape;3788;p127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789" name="Google Shape;3789;p127"/>
          <p:cNvCxnSpPr/>
          <p:nvPr/>
        </p:nvCxnSpPr>
        <p:spPr>
          <a:xfrm>
            <a:off x="7151195" y="2812836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0" name="Google Shape;3790;p127"/>
          <p:cNvCxnSpPr/>
          <p:nvPr/>
        </p:nvCxnSpPr>
        <p:spPr>
          <a:xfrm>
            <a:off x="6881032" y="1867264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1" name="Google Shape;3791;p127"/>
          <p:cNvSpPr txBox="1"/>
          <p:nvPr/>
        </p:nvSpPr>
        <p:spPr>
          <a:xfrm>
            <a:off x="7299505" y="260111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92" name="Google Shape;3792;p127"/>
          <p:cNvSpPr txBox="1"/>
          <p:nvPr/>
        </p:nvSpPr>
        <p:spPr>
          <a:xfrm>
            <a:off x="6524307" y="1862502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793" name="Google Shape;3793;p127"/>
          <p:cNvSpPr/>
          <p:nvPr/>
        </p:nvSpPr>
        <p:spPr>
          <a:xfrm>
            <a:off x="2185957" y="29515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4" name="Google Shape;3794;p127"/>
          <p:cNvSpPr/>
          <p:nvPr/>
        </p:nvSpPr>
        <p:spPr>
          <a:xfrm>
            <a:off x="1069977" y="2951550"/>
            <a:ext cx="3873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5" name="Google Shape;3795;p127"/>
          <p:cNvSpPr txBox="1"/>
          <p:nvPr/>
        </p:nvSpPr>
        <p:spPr>
          <a:xfrm>
            <a:off x="7760214" y="4242075"/>
            <a:ext cx="14736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vertex is removed next?</a:t>
            </a:r>
            <a:endParaRPr/>
          </a:p>
        </p:txBody>
      </p:sp>
      <p:sp>
        <p:nvSpPr>
          <p:cNvPr id="3796" name="Google Shape;3796;p127"/>
          <p:cNvSpPr txBox="1"/>
          <p:nvPr/>
        </p:nvSpPr>
        <p:spPr>
          <a:xfrm>
            <a:off x="90600" y="404100"/>
            <a:ext cx="8901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 all vertices into fringe PQ, storing vertices in order of d(source, v) + h(v, goal).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Repeat: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best vertex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 from PQ, and relax all edges pointing from v.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800" name="Shape 3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1" name="Google Shape;3801;p128"/>
          <p:cNvSpPr txBox="1"/>
          <p:nvPr/>
        </p:nvSpPr>
        <p:spPr>
          <a:xfrm>
            <a:off x="2879916" y="1867900"/>
            <a:ext cx="14964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2" name="Google Shape;3802;p1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803" name="Google Shape;3803;p12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4" name="Google Shape;3804;p12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5" name="Google Shape;3805;p12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6" name="Google Shape;3806;p12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7" name="Google Shape;3807;p12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8" name="Google Shape;3808;p12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09" name="Google Shape;3809;p128"/>
          <p:cNvCxnSpPr>
            <a:stCxn id="3803" idx="2"/>
            <a:endCxn id="380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0" name="Google Shape;3810;p128"/>
          <p:cNvCxnSpPr>
            <a:stCxn id="3803" idx="3"/>
            <a:endCxn id="380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1" name="Google Shape;3811;p128"/>
          <p:cNvCxnSpPr>
            <a:stCxn id="3805" idx="2"/>
            <a:endCxn id="380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2" name="Google Shape;3812;p128"/>
          <p:cNvCxnSpPr>
            <a:stCxn id="3808" idx="2"/>
            <a:endCxn id="380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3" name="Google Shape;3813;p128"/>
          <p:cNvCxnSpPr>
            <a:stCxn id="3806" idx="2"/>
            <a:endCxn id="380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4" name="Google Shape;3814;p128"/>
          <p:cNvCxnSpPr>
            <a:stCxn id="3804" idx="3"/>
            <a:endCxn id="380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5" name="Google Shape;3815;p12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16" name="Google Shape;3816;p128"/>
          <p:cNvCxnSpPr>
            <a:stCxn id="3815" idx="3"/>
            <a:endCxn id="380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7" name="Google Shape;3817;p12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818" name="Google Shape;3818;p128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13        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19" name="Google Shape;3819;p128"/>
          <p:cNvCxnSpPr>
            <a:stCxn id="3815" idx="3"/>
            <a:endCxn id="380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0" name="Google Shape;3820;p128"/>
          <p:cNvCxnSpPr>
            <a:stCxn id="3806" idx="3"/>
            <a:endCxn id="380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1" name="Google Shape;3821;p128"/>
          <p:cNvCxnSpPr>
            <a:stCxn id="3803" idx="3"/>
            <a:endCxn id="380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2" name="Google Shape;3822;p12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823" name="Google Shape;3823;p128"/>
          <p:cNvCxnSpPr>
            <a:stCxn id="3808" idx="0"/>
            <a:endCxn id="380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4" name="Google Shape;3824;p12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825" name="Google Shape;3825;p12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26" name="Google Shape;3826;p12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827" name="Google Shape;3827;p12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828" name="Google Shape;3828;p128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829" name="Google Shape;3829;p12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830" name="Google Shape;3830;p12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831" name="Google Shape;3831;p12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32" name="Google Shape;3832;p12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33" name="Google Shape;3833;p128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[(D: 15),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(C: 16),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4" name="Google Shape;3834;p12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835" name="Google Shape;3835;p128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836" name="Google Shape;3836;p128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37" name="Google Shape;3837;p128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838" name="Google Shape;3838;p128"/>
          <p:cNvCxnSpPr>
            <a:stCxn id="3839" idx="1"/>
            <a:endCxn id="384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1" name="Google Shape;3841;p12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42" name="Google Shape;3842;p128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43" name="Google Shape;3843;p128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44" name="Google Shape;3844;p128"/>
          <p:cNvSpPr txBox="1"/>
          <p:nvPr/>
        </p:nvSpPr>
        <p:spPr>
          <a:xfrm>
            <a:off x="7136714" y="266172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45" name="Google Shape;3845;p128"/>
          <p:cNvSpPr txBox="1"/>
          <p:nvPr/>
        </p:nvSpPr>
        <p:spPr>
          <a:xfrm>
            <a:off x="6687098" y="177591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46" name="Google Shape;3846;p128"/>
          <p:cNvSpPr txBox="1"/>
          <p:nvPr/>
        </p:nvSpPr>
        <p:spPr>
          <a:xfrm>
            <a:off x="90600" y="404100"/>
            <a:ext cx="89010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Insert all vertices into fringe PQ, storing vertices in order of d(source, v) + h(v, goal).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Repeat: Remove best vertex v from PQ, and relax all edges pointing from v.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 distTo, edgeTo, and fringe after relaxation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129"/>
          <p:cNvSpPr txBox="1"/>
          <p:nvPr/>
        </p:nvSpPr>
        <p:spPr>
          <a:xfrm>
            <a:off x="2879927" y="1867900"/>
            <a:ext cx="1740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2" name="Google Shape;3852;p1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853" name="Google Shape;3853;p12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4" name="Google Shape;3854;p12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5" name="Google Shape;3855;p12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6" name="Google Shape;3856;p12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7" name="Google Shape;3857;p12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8" name="Google Shape;3858;p12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59" name="Google Shape;3859;p129"/>
          <p:cNvCxnSpPr>
            <a:stCxn id="3853" idx="2"/>
            <a:endCxn id="385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0" name="Google Shape;3860;p129"/>
          <p:cNvCxnSpPr>
            <a:stCxn id="3853" idx="3"/>
            <a:endCxn id="385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1" name="Google Shape;3861;p129"/>
          <p:cNvCxnSpPr>
            <a:stCxn id="3855" idx="2"/>
            <a:endCxn id="385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2" name="Google Shape;3862;p129"/>
          <p:cNvCxnSpPr>
            <a:stCxn id="3858" idx="2"/>
            <a:endCxn id="385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3" name="Google Shape;3863;p129"/>
          <p:cNvCxnSpPr>
            <a:stCxn id="3856" idx="2"/>
            <a:endCxn id="385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4" name="Google Shape;3864;p129"/>
          <p:cNvCxnSpPr>
            <a:stCxn id="3854" idx="3"/>
            <a:endCxn id="385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5" name="Google Shape;3865;p12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66" name="Google Shape;3866;p129"/>
          <p:cNvCxnSpPr>
            <a:stCxn id="3865" idx="3"/>
            <a:endCxn id="385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7" name="Google Shape;3867;p12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868" name="Google Shape;3868;p129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13        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9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10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69" name="Google Shape;3869;p129"/>
          <p:cNvCxnSpPr>
            <a:stCxn id="3865" idx="3"/>
            <a:endCxn id="385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0" name="Google Shape;3870;p129"/>
          <p:cNvCxnSpPr>
            <a:stCxn id="3856" idx="3"/>
            <a:endCxn id="385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43F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1" name="Google Shape;3871;p129"/>
          <p:cNvCxnSpPr>
            <a:stCxn id="3853" idx="3"/>
            <a:endCxn id="385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2" name="Google Shape;3872;p12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873" name="Google Shape;3873;p129"/>
          <p:cNvCxnSpPr>
            <a:stCxn id="3858" idx="0"/>
            <a:endCxn id="385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4" name="Google Shape;3874;p12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875" name="Google Shape;3875;p12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76" name="Google Shape;3876;p12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877" name="Google Shape;3877;p12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878" name="Google Shape;3878;p129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879" name="Google Shape;3879;p12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880" name="Google Shape;3880;p12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881" name="Google Shape;3881;p12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82" name="Google Shape;3882;p12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83" name="Google Shape;3883;p129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(G: 10),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(D: 15),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(C: 16),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(F: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4" name="Google Shape;3884;p12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885" name="Google Shape;3885;p129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886" name="Google Shape;3886;p129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87" name="Google Shape;3887;p129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888" name="Google Shape;3888;p129"/>
          <p:cNvCxnSpPr>
            <a:stCxn id="3889" idx="1"/>
            <a:endCxn id="389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1" name="Google Shape;3891;p12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892" name="Google Shape;3892;p129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93" name="Google Shape;3893;p129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94" name="Google Shape;3894;p129"/>
          <p:cNvSpPr txBox="1"/>
          <p:nvPr/>
        </p:nvSpPr>
        <p:spPr>
          <a:xfrm>
            <a:off x="7136714" y="266172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95" name="Google Shape;3895;p129"/>
          <p:cNvSpPr txBox="1"/>
          <p:nvPr/>
        </p:nvSpPr>
        <p:spPr>
          <a:xfrm>
            <a:off x="6687098" y="177591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896" name="Google Shape;3896;p129"/>
          <p:cNvCxnSpPr/>
          <p:nvPr/>
        </p:nvCxnSpPr>
        <p:spPr>
          <a:xfrm>
            <a:off x="8600743" y="25828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7" name="Google Shape;3897;p129"/>
          <p:cNvCxnSpPr/>
          <p:nvPr/>
        </p:nvCxnSpPr>
        <p:spPr>
          <a:xfrm>
            <a:off x="7355543" y="386405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8" name="Google Shape;3898;p129"/>
          <p:cNvSpPr txBox="1"/>
          <p:nvPr/>
        </p:nvSpPr>
        <p:spPr>
          <a:xfrm>
            <a:off x="8698225" y="2244350"/>
            <a:ext cx="445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899" name="Google Shape;3899;p129"/>
          <p:cNvSpPr txBox="1"/>
          <p:nvPr/>
        </p:nvSpPr>
        <p:spPr>
          <a:xfrm>
            <a:off x="7498380" y="413193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9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00" name="Google Shape;3900;p129"/>
          <p:cNvSpPr/>
          <p:nvPr/>
        </p:nvSpPr>
        <p:spPr>
          <a:xfrm>
            <a:off x="2185957" y="3439923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1" name="Google Shape;3901;p129"/>
          <p:cNvSpPr/>
          <p:nvPr/>
        </p:nvSpPr>
        <p:spPr>
          <a:xfrm>
            <a:off x="1069977" y="3439923"/>
            <a:ext cx="3873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2" name="Google Shape;3902;p129"/>
          <p:cNvSpPr txBox="1"/>
          <p:nvPr/>
        </p:nvSpPr>
        <p:spPr>
          <a:xfrm>
            <a:off x="90600" y="404100"/>
            <a:ext cx="8901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 all vertices into fringe PQ, storing vertices in order of d(source, v) + h(v, goal).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Repeat: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best vertex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 from PQ, and relax all edges pointing from v.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p130"/>
          <p:cNvSpPr txBox="1"/>
          <p:nvPr/>
        </p:nvSpPr>
        <p:spPr>
          <a:xfrm>
            <a:off x="2879914" y="1867900"/>
            <a:ext cx="16791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08" name="Google Shape;3908;p1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909" name="Google Shape;3909;p13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0" name="Google Shape;3910;p13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1" name="Google Shape;3911;p13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2" name="Google Shape;3912;p13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3" name="Google Shape;3913;p13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4" name="Google Shape;3914;p13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15" name="Google Shape;3915;p130"/>
          <p:cNvCxnSpPr>
            <a:stCxn id="3909" idx="2"/>
            <a:endCxn id="391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6" name="Google Shape;3916;p130"/>
          <p:cNvCxnSpPr>
            <a:stCxn id="3909" idx="3"/>
            <a:endCxn id="391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7" name="Google Shape;3917;p130"/>
          <p:cNvCxnSpPr>
            <a:stCxn id="3911" idx="2"/>
            <a:endCxn id="391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8" name="Google Shape;3918;p130"/>
          <p:cNvCxnSpPr>
            <a:stCxn id="3914" idx="2"/>
            <a:endCxn id="391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9" name="Google Shape;3919;p130"/>
          <p:cNvCxnSpPr>
            <a:stCxn id="3912" idx="2"/>
            <a:endCxn id="391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0" name="Google Shape;3920;p130"/>
          <p:cNvCxnSpPr>
            <a:stCxn id="3910" idx="3"/>
            <a:endCxn id="391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1" name="Google Shape;3921;p13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2" name="Google Shape;3922;p130"/>
          <p:cNvCxnSpPr>
            <a:stCxn id="3921" idx="3"/>
            <a:endCxn id="390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3" name="Google Shape;3923;p13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924" name="Google Shape;3924;p130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13        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9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10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25" name="Google Shape;3925;p130"/>
          <p:cNvCxnSpPr>
            <a:stCxn id="3921" idx="3"/>
            <a:endCxn id="391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6" name="Google Shape;3926;p130"/>
          <p:cNvCxnSpPr>
            <a:stCxn id="3912" idx="3"/>
            <a:endCxn id="391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7" name="Google Shape;3927;p130"/>
          <p:cNvCxnSpPr>
            <a:stCxn id="3909" idx="3"/>
            <a:endCxn id="391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8" name="Google Shape;3928;p13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929" name="Google Shape;3929;p130"/>
          <p:cNvCxnSpPr>
            <a:stCxn id="3914" idx="0"/>
            <a:endCxn id="391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0" name="Google Shape;3930;p13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31" name="Google Shape;3931;p13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32" name="Google Shape;3932;p13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933" name="Google Shape;3933;p13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934" name="Google Shape;3934;p130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35" name="Google Shape;3935;p13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936" name="Google Shape;3936;p13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937" name="Google Shape;3937;p13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38" name="Google Shape;3938;p13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39" name="Google Shape;3939;p130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[(G: 10), (D: 15), (C: 16), (F: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0" name="Google Shape;3940;p13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941" name="Google Shape;3941;p130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cxnSp>
        <p:nvCxnSpPr>
          <p:cNvPr id="3942" name="Google Shape;3942;p130"/>
          <p:cNvCxnSpPr>
            <a:stCxn id="3943" idx="1"/>
            <a:endCxn id="394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5" name="Google Shape;3945;p13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46" name="Google Shape;3946;p130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47" name="Google Shape;3947;p130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48" name="Google Shape;3948;p130"/>
          <p:cNvSpPr txBox="1"/>
          <p:nvPr/>
        </p:nvSpPr>
        <p:spPr>
          <a:xfrm>
            <a:off x="7136714" y="266172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49" name="Google Shape;3949;p130"/>
          <p:cNvSpPr txBox="1"/>
          <p:nvPr/>
        </p:nvSpPr>
        <p:spPr>
          <a:xfrm>
            <a:off x="6687098" y="177591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50" name="Google Shape;3950;p130"/>
          <p:cNvSpPr txBox="1"/>
          <p:nvPr/>
        </p:nvSpPr>
        <p:spPr>
          <a:xfrm>
            <a:off x="8622025" y="2396750"/>
            <a:ext cx="445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51" name="Google Shape;3951;p130"/>
          <p:cNvSpPr txBox="1"/>
          <p:nvPr/>
        </p:nvSpPr>
        <p:spPr>
          <a:xfrm>
            <a:off x="7337309" y="369366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9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952" name="Google Shape;3952;p130"/>
          <p:cNvCxnSpPr/>
          <p:nvPr/>
        </p:nvCxnSpPr>
        <p:spPr>
          <a:xfrm>
            <a:off x="2961425" y="4424375"/>
            <a:ext cx="170700" cy="179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3" name="Google Shape;3953;p130"/>
          <p:cNvSpPr txBox="1"/>
          <p:nvPr/>
        </p:nvSpPr>
        <p:spPr>
          <a:xfrm>
            <a:off x="119500" y="4065875"/>
            <a:ext cx="47331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Next vertex to be dequeued is our target, so we’re done!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954" name="Google Shape;3954;p130"/>
          <p:cNvSpPr txBox="1"/>
          <p:nvPr/>
        </p:nvSpPr>
        <p:spPr>
          <a:xfrm>
            <a:off x="90600" y="404100"/>
            <a:ext cx="8901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 all vertices into fringe PQ, storing vertices in order of d(source, v) + h(v, goal).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Repeat: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best vertex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 from PQ, and relax all edges pointing from v.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58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p131"/>
          <p:cNvSpPr txBox="1"/>
          <p:nvPr/>
        </p:nvSpPr>
        <p:spPr>
          <a:xfrm>
            <a:off x="2879913" y="1867900"/>
            <a:ext cx="1740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h(v, goal)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0" name="Google Shape;3960;p1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Demo, with s = 0, goal = 6.</a:t>
            </a:r>
            <a:endParaRPr/>
          </a:p>
        </p:txBody>
      </p:sp>
      <p:sp>
        <p:nvSpPr>
          <p:cNvPr id="3961" name="Google Shape;3961;p13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2" name="Google Shape;3962;p13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3" name="Google Shape;3963;p13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4" name="Google Shape;3964;p13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5" name="Google Shape;3965;p13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6" name="Google Shape;3966;p13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67" name="Google Shape;3967;p131"/>
          <p:cNvCxnSpPr>
            <a:stCxn id="3961" idx="2"/>
            <a:endCxn id="3962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8" name="Google Shape;3968;p131"/>
          <p:cNvCxnSpPr>
            <a:stCxn id="3961" idx="3"/>
            <a:endCxn id="3964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9" name="Google Shape;3969;p131"/>
          <p:cNvCxnSpPr>
            <a:stCxn id="3963" idx="2"/>
            <a:endCxn id="3964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0" name="Google Shape;3970;p131"/>
          <p:cNvCxnSpPr>
            <a:stCxn id="3966" idx="2"/>
            <a:endCxn id="3965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1" name="Google Shape;3971;p131"/>
          <p:cNvCxnSpPr>
            <a:stCxn id="3964" idx="2"/>
            <a:endCxn id="3965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2" name="Google Shape;3972;p131"/>
          <p:cNvCxnSpPr>
            <a:stCxn id="3962" idx="3"/>
            <a:endCxn id="3965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3" name="Google Shape;3973;p13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74" name="Google Shape;3974;p131"/>
          <p:cNvCxnSpPr>
            <a:stCxn id="3973" idx="3"/>
            <a:endCxn id="3961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5" name="Google Shape;3975;p13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976" name="Google Shape;3976;p131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       13        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        9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       10        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77" name="Google Shape;3977;p131"/>
          <p:cNvCxnSpPr>
            <a:stCxn id="3973" idx="3"/>
            <a:endCxn id="3962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8" name="Google Shape;3978;p131"/>
          <p:cNvCxnSpPr>
            <a:stCxn id="3964" idx="3"/>
            <a:endCxn id="3966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9" name="Google Shape;3979;p131"/>
          <p:cNvCxnSpPr>
            <a:stCxn id="3961" idx="3"/>
            <a:endCxn id="3963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0" name="Google Shape;3980;p13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981" name="Google Shape;3981;p131"/>
          <p:cNvCxnSpPr>
            <a:stCxn id="3966" idx="0"/>
            <a:endCxn id="3963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2" name="Google Shape;3982;p13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83" name="Google Shape;3983;p13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84" name="Google Shape;3984;p13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985" name="Google Shape;3985;p13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986" name="Google Shape;3986;p131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87" name="Google Shape;3987;p13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988" name="Google Shape;3988;p13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989" name="Google Shape;3989;p13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90" name="Google Shape;3990;p13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91" name="Google Shape;3991;p13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992" name="Google Shape;3992;p131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cxnSp>
        <p:nvCxnSpPr>
          <p:cNvPr id="3993" name="Google Shape;3993;p131"/>
          <p:cNvCxnSpPr>
            <a:stCxn id="3994" idx="1"/>
            <a:endCxn id="399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6" name="Google Shape;3996;p13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97" name="Google Shape;3997;p131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98" name="Google Shape;3998;p131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999" name="Google Shape;3999;p131"/>
          <p:cNvSpPr txBox="1"/>
          <p:nvPr/>
        </p:nvSpPr>
        <p:spPr>
          <a:xfrm>
            <a:off x="7136714" y="266172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000" name="Google Shape;4000;p131"/>
          <p:cNvSpPr txBox="1"/>
          <p:nvPr/>
        </p:nvSpPr>
        <p:spPr>
          <a:xfrm>
            <a:off x="6687098" y="177591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001" name="Google Shape;4001;p131"/>
          <p:cNvSpPr txBox="1"/>
          <p:nvPr/>
        </p:nvSpPr>
        <p:spPr>
          <a:xfrm>
            <a:off x="8622025" y="2396750"/>
            <a:ext cx="4458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002" name="Google Shape;4002;p131"/>
          <p:cNvSpPr txBox="1"/>
          <p:nvPr/>
        </p:nvSpPr>
        <p:spPr>
          <a:xfrm>
            <a:off x="7337309" y="3693668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9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4003" name="Google Shape;4003;p131"/>
          <p:cNvSpPr txBox="1"/>
          <p:nvPr/>
        </p:nvSpPr>
        <p:spPr>
          <a:xfrm>
            <a:off x="112589" y="4050302"/>
            <a:ext cx="5960400" cy="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Not every vertex got visited.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 is not a shortest paths tree for vertex zero (path to 3 is suboptimal!), but that’s OK because we only care about path to 6.</a:t>
            </a:r>
            <a:endParaRPr/>
          </a:p>
        </p:txBody>
      </p:sp>
      <p:sp>
        <p:nvSpPr>
          <p:cNvPr id="4004" name="Google Shape;4004;p131"/>
          <p:cNvSpPr txBox="1"/>
          <p:nvPr/>
        </p:nvSpPr>
        <p:spPr>
          <a:xfrm>
            <a:off x="90600" y="404100"/>
            <a:ext cx="8901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Insert all vertices into fringe PQ, storing vertices in order of d(source, v) + h(v, goal).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Repeat: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 best vertex</a:t>
            </a: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 from PQ, and relax all edges pointing from v.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8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p1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Heuristic Example</a:t>
            </a:r>
            <a:endParaRPr/>
          </a:p>
        </p:txBody>
      </p:sp>
      <p:sp>
        <p:nvSpPr>
          <p:cNvPr id="4010" name="Google Shape;4010;p1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get our estimate?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is an arbitrary </a:t>
            </a:r>
            <a:r>
              <a:rPr b="1" i="1" lang="en"/>
              <a:t>heuristic</a:t>
            </a:r>
            <a:r>
              <a:rPr lang="en"/>
              <a:t> h(v, goal).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heuristic: “using experience to learn and improve”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have to be perfect!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the map to the right, what could we use?</a:t>
            </a:r>
            <a:endParaRPr/>
          </a:p>
        </p:txBody>
      </p:sp>
      <p:pic>
        <p:nvPicPr>
          <p:cNvPr id="4011" name="Google Shape;4011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400" y="2009380"/>
            <a:ext cx="3064600" cy="31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some </a:t>
            </a:r>
            <a:r>
              <a:rPr lang="en" u="sng"/>
              <a:t>target</a:t>
            </a:r>
            <a:r>
              <a:rPr lang="en"/>
              <a:t> vertex 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Try to find the shortest path from town A to town F.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edge has a number representing the length of that road in miles.</a:t>
            </a:r>
            <a:endParaRPr/>
          </a:p>
        </p:txBody>
      </p:sp>
      <p:sp>
        <p:nvSpPr>
          <p:cNvPr id="314" name="Google Shape;314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Single Target Shortest Paths</a:t>
            </a:r>
            <a:endParaRPr/>
          </a:p>
        </p:txBody>
      </p:sp>
      <p:cxnSp>
        <p:nvCxnSpPr>
          <p:cNvPr id="315" name="Google Shape;315;p34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4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4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4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4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4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" name="Google Shape;322;p34"/>
          <p:cNvCxnSpPr>
            <a:stCxn id="316" idx="2"/>
            <a:endCxn id="317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4"/>
          <p:cNvCxnSpPr>
            <a:stCxn id="316" idx="3"/>
            <a:endCxn id="319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4"/>
          <p:cNvCxnSpPr>
            <a:stCxn id="321" idx="2"/>
            <a:endCxn id="320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4"/>
          <p:cNvCxnSpPr>
            <a:stCxn id="319" idx="2"/>
            <a:endCxn id="320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4"/>
          <p:cNvCxnSpPr>
            <a:stCxn id="317" idx="3"/>
            <a:endCxn id="320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4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8" name="Google Shape;328;p34"/>
          <p:cNvCxnSpPr>
            <a:stCxn id="327" idx="3"/>
            <a:endCxn id="316" idx="1"/>
          </p:cNvCxnSpPr>
          <p:nvPr/>
        </p:nvCxnSpPr>
        <p:spPr>
          <a:xfrm flipH="1" rot="10800000">
            <a:off x="906125" y="1970202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34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30" name="Google Shape;330;p34"/>
          <p:cNvCxnSpPr>
            <a:stCxn id="327" idx="3"/>
            <a:endCxn id="317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4"/>
          <p:cNvCxnSpPr>
            <a:stCxn id="319" idx="3"/>
            <a:endCxn id="321" idx="1"/>
          </p:cNvCxnSpPr>
          <p:nvPr/>
        </p:nvCxnSpPr>
        <p:spPr>
          <a:xfrm flipH="1" rot="10800000">
            <a:off x="4306794" y="2516083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4"/>
          <p:cNvCxnSpPr>
            <a:stCxn id="316" idx="3"/>
            <a:endCxn id="318" idx="1"/>
          </p:cNvCxnSpPr>
          <p:nvPr/>
        </p:nvCxnSpPr>
        <p:spPr>
          <a:xfrm flipH="1" rot="10800000">
            <a:off x="2496390" y="12903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4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34" name="Google Shape;334;p34"/>
          <p:cNvCxnSpPr>
            <a:stCxn id="321" idx="0"/>
            <a:endCxn id="318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4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6" name="Google Shape;336;p34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7" name="Google Shape;337;p34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38" name="Google Shape;338;p34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9" name="Google Shape;339;p34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40" name="Google Shape;340;p34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41" name="Google Shape;341;p34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42" name="Google Shape;342;p34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3" name="Google Shape;343;p34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44" name="Google Shape;344;p34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45" name="Google Shape;345;p34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4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grpSp>
        <p:nvGrpSpPr>
          <p:cNvPr id="347" name="Google Shape;347;p34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348" name="Google Shape;348;p34"/>
            <p:cNvCxnSpPr/>
            <p:nvPr/>
          </p:nvCxnSpPr>
          <p:spPr>
            <a:xfrm flipH="1" rot="10800000">
              <a:off x="2637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34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34"/>
            <p:cNvCxnSpPr/>
            <p:nvPr/>
          </p:nvCxnSpPr>
          <p:spPr>
            <a:xfrm flipH="1" rot="10800000">
              <a:off x="2866176" y="3562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34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34"/>
            <p:cNvCxnSpPr/>
            <p:nvPr/>
          </p:nvCxnSpPr>
          <p:spPr>
            <a:xfrm flipH="1" rot="10800000">
              <a:off x="3170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34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34"/>
            <p:cNvCxnSpPr/>
            <p:nvPr/>
          </p:nvCxnSpPr>
          <p:spPr>
            <a:xfrm flipH="1" rot="10800000">
              <a:off x="3094776" y="3867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34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34"/>
            <p:cNvCxnSpPr/>
            <p:nvPr/>
          </p:nvCxnSpPr>
          <p:spPr>
            <a:xfrm flipH="1" rot="10800000">
              <a:off x="3399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34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34"/>
            <p:cNvCxnSpPr/>
            <p:nvPr/>
          </p:nvCxnSpPr>
          <p:spPr>
            <a:xfrm flipH="1" rot="10800000">
              <a:off x="3551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34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34"/>
            <p:cNvCxnSpPr/>
            <p:nvPr/>
          </p:nvCxnSpPr>
          <p:spPr>
            <a:xfrm flipH="1" rot="10800000">
              <a:off x="3399576" y="3181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34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34"/>
            <p:cNvCxnSpPr/>
            <p:nvPr/>
          </p:nvCxnSpPr>
          <p:spPr>
            <a:xfrm flipH="1" rot="10800000">
              <a:off x="3247176" y="1200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34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34"/>
            <p:cNvCxnSpPr/>
            <p:nvPr/>
          </p:nvCxnSpPr>
          <p:spPr>
            <a:xfrm flipH="1" rot="10800000">
              <a:off x="3475776" y="1505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34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34"/>
            <p:cNvCxnSpPr/>
            <p:nvPr/>
          </p:nvCxnSpPr>
          <p:spPr>
            <a:xfrm flipH="1" rot="10800000">
              <a:off x="3170976" y="1733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34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34"/>
            <p:cNvCxnSpPr/>
            <p:nvPr/>
          </p:nvCxnSpPr>
          <p:spPr>
            <a:xfrm flipH="1" rot="10800000">
              <a:off x="1951776" y="2876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34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34"/>
            <p:cNvCxnSpPr/>
            <p:nvPr/>
          </p:nvCxnSpPr>
          <p:spPr>
            <a:xfrm flipH="1" rot="10800000">
              <a:off x="23327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34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34"/>
            <p:cNvCxnSpPr/>
            <p:nvPr/>
          </p:nvCxnSpPr>
          <p:spPr>
            <a:xfrm flipH="1" rot="10800000">
              <a:off x="46949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34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34"/>
            <p:cNvCxnSpPr/>
            <p:nvPr/>
          </p:nvCxnSpPr>
          <p:spPr>
            <a:xfrm flipH="1" rot="10800000">
              <a:off x="4999776" y="2343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34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34"/>
            <p:cNvCxnSpPr/>
            <p:nvPr/>
          </p:nvCxnSpPr>
          <p:spPr>
            <a:xfrm flipH="1" rot="10800000">
              <a:off x="4009176" y="3334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34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5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Google Shape;4016;p1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Heuristic Example</a:t>
            </a:r>
            <a:endParaRPr/>
          </a:p>
        </p:txBody>
      </p:sp>
      <p:sp>
        <p:nvSpPr>
          <p:cNvPr id="4017" name="Google Shape;4017;p1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get our estimate?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is an arbitrary </a:t>
            </a:r>
            <a:r>
              <a:rPr b="1" i="1" lang="en"/>
              <a:t>heuristic</a:t>
            </a:r>
            <a:r>
              <a:rPr lang="en"/>
              <a:t> h(v, goal).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heuristic: “using experience to learn and improve”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have to be perfect!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the map to the right, what could we use?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As-the-crow-flies distance to NYC.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/** h(v, goal) DOES NOT CHANGE as algorithm runs. */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public method h(v, goal)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  return computeLineDistance(v.latLong, goal.latLong);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18" name="Google Shape;4018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400" y="2009380"/>
            <a:ext cx="3064600" cy="31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2" name="Shape 4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3" name="Google Shape;4023;p1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vs. Dijkstra’s Algorithm</a:t>
            </a:r>
            <a:endParaRPr/>
          </a:p>
        </p:txBody>
      </p:sp>
      <p:sp>
        <p:nvSpPr>
          <p:cNvPr id="4024" name="Google Shape;4024;p134"/>
          <p:cNvSpPr txBox="1"/>
          <p:nvPr>
            <p:ph idx="1" type="body"/>
          </p:nvPr>
        </p:nvSpPr>
        <p:spPr>
          <a:xfrm>
            <a:off x="243000" y="556500"/>
            <a:ext cx="58122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http://qiao.github.io/PathFinding.js/visual/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Note, if edge weights are all equal (as here), Dijkstra’s algorithm is just breadth first search.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a good tool for understanding distinction between order in which nodes are visited by the algorithm vs. the order in which they appear on the shortest path.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Unless you’re really lucky, vastly more nodes are visited than exist on the shortest path.</a:t>
            </a:r>
            <a:endParaRPr/>
          </a:p>
        </p:txBody>
      </p:sp>
      <p:pic>
        <p:nvPicPr>
          <p:cNvPr id="4025" name="Google Shape;4025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025" y="92500"/>
            <a:ext cx="24955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9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13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24, CS61B, </a:t>
            </a:r>
            <a:r>
              <a:rPr lang="en"/>
              <a:t>Spring 2024</a:t>
            </a:r>
            <a:endParaRPr/>
          </a:p>
        </p:txBody>
      </p:sp>
      <p:sp>
        <p:nvSpPr>
          <p:cNvPr id="4031" name="Google Shape;4031;p13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Shortest Paths: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BFS Doesn’t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Goal: The Shortest Paths 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Dijkstra’s is Correct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 Analysis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A*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Idea and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oboto"/>
              <a:buChar char="•"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A* Heuristics (CS188 Preview)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2" name="Google Shape;4032;p13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Heuristics (CS188 Preview)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036" name="Shape 4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7" name="Google Shape;4037;p1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Heuristic Quality</a:t>
            </a:r>
            <a:endParaRPr/>
          </a:p>
        </p:txBody>
      </p:sp>
      <p:sp>
        <p:nvSpPr>
          <p:cNvPr id="4038" name="Google Shape;4038;p1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throw up our hands and say we don’t know anything, and just set h(v, goal) = 0 miles. What happens?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just set h(v, goal) = 10000 miles?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 Algorithm: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order of d(Denver, v) + h(v, goal), where h(v, goal) is an estimate of the distance from v to NYC.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9" name="Google Shape;4039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025" y="1111102"/>
            <a:ext cx="2441575" cy="24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3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p1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Heuristic Quality</a:t>
            </a:r>
            <a:endParaRPr/>
          </a:p>
        </p:txBody>
      </p:sp>
      <p:sp>
        <p:nvSpPr>
          <p:cNvPr id="4045" name="Google Shape;4045;p1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throw up our hands and say we don’t know anything, and just set h(v, goal) = 0 miles. What happens?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just end up with Dijkstra’s algorithm.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just set h(v</a:t>
            </a:r>
            <a:r>
              <a:rPr lang="en"/>
              <a:t>, goal</a:t>
            </a:r>
            <a:r>
              <a:rPr lang="en"/>
              <a:t>) = 10000 miles?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just end up with Dijkstra’s algorithm.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 Algorithm: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vertices in order of d(Denver, v) + h(v</a:t>
            </a:r>
            <a:r>
              <a:rPr lang="en"/>
              <a:t>, goal</a:t>
            </a:r>
            <a:r>
              <a:rPr lang="en"/>
              <a:t>), where h(v</a:t>
            </a:r>
            <a:r>
              <a:rPr lang="en"/>
              <a:t>, goal</a:t>
            </a:r>
            <a:r>
              <a:rPr lang="en"/>
              <a:t>) is an estimate of the distance from v to NYC.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6" name="Google Shape;4046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025" y="1111102"/>
            <a:ext cx="2441575" cy="24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050" name="Shape 4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1" name="Google Shape;4051;p1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Heuristic Quality</a:t>
            </a:r>
            <a:endParaRPr/>
          </a:p>
        </p:txBody>
      </p:sp>
      <p:sp>
        <p:nvSpPr>
          <p:cNvPr id="4052" name="Google Shape;4052;p1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you use your impressive geography knowledge and decide that the midwestern states of Illinois and Indiana are in the middle of nowhere: h(Indianapolis, goal)=h(Chicago, goal)=...=100000.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our algorithm still correct or does it just run slower?</a:t>
            </a:r>
            <a:endParaRPr/>
          </a:p>
        </p:txBody>
      </p:sp>
      <p:pic>
        <p:nvPicPr>
          <p:cNvPr id="4053" name="Google Shape;4053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75" y="2403425"/>
            <a:ext cx="79724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57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p1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Heuristic Quality</a:t>
            </a:r>
            <a:endParaRPr/>
          </a:p>
        </p:txBody>
      </p:sp>
      <p:sp>
        <p:nvSpPr>
          <p:cNvPr id="4059" name="Google Shape;4059;p1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you use your impressive geography knowledge and decide that the midwestern states of Illinois and Indiana are in the middle of nowhere: h(Indianapolis, goal)=h(Chicago, goal)=...=100000.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our algorithm still correct or does it just run slower?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is incorrect. It will fail to find the shortest path by dodging Illinois.</a:t>
            </a:r>
            <a:endParaRPr/>
          </a:p>
        </p:txBody>
      </p:sp>
      <p:pic>
        <p:nvPicPr>
          <p:cNvPr id="4060" name="Google Shape;4060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75" y="2403425"/>
            <a:ext cx="797242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4" name="Shape 4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" name="Google Shape;4065;p1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 and Correctness </a:t>
            </a:r>
            <a:r>
              <a:rPr lang="en">
                <a:solidFill>
                  <a:schemeClr val="accent3"/>
                </a:solidFill>
              </a:rPr>
              <a:t>(EXTRA: Beyond Course Scope)</a:t>
            </a:r>
            <a:endParaRPr/>
          </a:p>
        </p:txBody>
      </p:sp>
      <p:sp>
        <p:nvSpPr>
          <p:cNvPr id="4066" name="Google Shape;4066;p1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our version of A* to give the correct answer, our A* heuristic must be: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Admissible</a:t>
            </a:r>
            <a:r>
              <a:rPr lang="en"/>
              <a:t>: h(v, NYC) </a:t>
            </a:r>
            <a:r>
              <a:rPr lang="en"/>
              <a:t>≤ true distance from </a:t>
            </a:r>
            <a:r>
              <a:rPr lang="en"/>
              <a:t>v to NYC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Consistent</a:t>
            </a:r>
            <a:r>
              <a:rPr lang="en"/>
              <a:t>: For each neighbor of w: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h(v, NYC) ≤ dist(v, w) + h(w, NYC).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Where dist(v, w) is the weight of the edge from v to 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an artificial intelligence topic, and is beyond the scope of our course.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not discuss these properties beyond their definitions. See CS188 which will cover this topic in considerably more depth.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simply know that the </a:t>
            </a:r>
            <a:r>
              <a:rPr b="1" lang="en"/>
              <a:t>choice of heuristic matters</a:t>
            </a:r>
            <a:r>
              <a:rPr lang="en"/>
              <a:t>, and that if you make a </a:t>
            </a:r>
            <a:r>
              <a:rPr b="1" lang="en"/>
              <a:t>bad choice</a:t>
            </a:r>
            <a:r>
              <a:rPr lang="en"/>
              <a:t>, </a:t>
            </a:r>
            <a:r>
              <a:rPr b="1" lang="en"/>
              <a:t>A* can give the wrong answer.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not be expected to tell us whether a given heuristic is admissible or consistent unless we define these terms on an exam.</a:t>
            </a:r>
            <a:endParaRPr/>
          </a:p>
        </p:txBody>
      </p:sp>
      <p:sp>
        <p:nvSpPr>
          <p:cNvPr id="4067" name="Google Shape;4067;p140"/>
          <p:cNvSpPr txBox="1"/>
          <p:nvPr/>
        </p:nvSpPr>
        <p:spPr>
          <a:xfrm>
            <a:off x="6039125" y="1066225"/>
            <a:ext cx="17997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heuristic was inadmissible and inconsistent.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1" name="Shape 4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2" name="Google Shape;4072;p1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 and Admissibility (EXTRA: Beyond Course Scope)</a:t>
            </a:r>
            <a:endParaRPr/>
          </a:p>
        </p:txBody>
      </p:sp>
      <p:sp>
        <p:nvSpPr>
          <p:cNvPr id="4073" name="Google Shape;4073;p1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consistent heuristics are admissible.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‘Admissible’ means that the heuristic never overestimates.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Admissibility and consistency are sufficient conditions for certain variants of A*.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heuristic is admissible, A* tree search yields the shortest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heuristic is consistent, A* graph search yields the shortest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conditions are sufficient, but not necessary.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4" name="Google Shape;4074;p141"/>
          <p:cNvSpPr/>
          <p:nvPr/>
        </p:nvSpPr>
        <p:spPr>
          <a:xfrm>
            <a:off x="1004400" y="3337625"/>
            <a:ext cx="5850900" cy="15840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5" name="Google Shape;4075;p141"/>
          <p:cNvSpPr txBox="1"/>
          <p:nvPr/>
        </p:nvSpPr>
        <p:spPr>
          <a:xfrm>
            <a:off x="2156346" y="4526463"/>
            <a:ext cx="367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Heuristics that Yield Correct NYC Route</a:t>
            </a:r>
            <a:endParaRPr/>
          </a:p>
        </p:txBody>
      </p:sp>
      <p:sp>
        <p:nvSpPr>
          <p:cNvPr id="4076" name="Google Shape;4076;p141"/>
          <p:cNvSpPr/>
          <p:nvPr/>
        </p:nvSpPr>
        <p:spPr>
          <a:xfrm>
            <a:off x="1580758" y="3493547"/>
            <a:ext cx="4371000" cy="1093500"/>
          </a:xfrm>
          <a:prstGeom prst="ellipse">
            <a:avLst/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7" name="Google Shape;4077;p141"/>
          <p:cNvSpPr txBox="1"/>
          <p:nvPr/>
        </p:nvSpPr>
        <p:spPr>
          <a:xfrm>
            <a:off x="3288639" y="4289699"/>
            <a:ext cx="1125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Admissible</a:t>
            </a:r>
            <a:endParaRPr/>
          </a:p>
        </p:txBody>
      </p:sp>
      <p:sp>
        <p:nvSpPr>
          <p:cNvPr id="4078" name="Google Shape;4078;p141"/>
          <p:cNvSpPr/>
          <p:nvPr/>
        </p:nvSpPr>
        <p:spPr>
          <a:xfrm>
            <a:off x="2206294" y="3603279"/>
            <a:ext cx="1996800" cy="622200"/>
          </a:xfrm>
          <a:prstGeom prst="ellipse">
            <a:avLst/>
          </a:prstGeom>
          <a:solidFill>
            <a:srgbClr val="D9D2E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9" name="Google Shape;4079;p141"/>
          <p:cNvSpPr txBox="1"/>
          <p:nvPr/>
        </p:nvSpPr>
        <p:spPr>
          <a:xfrm>
            <a:off x="2648956" y="3907842"/>
            <a:ext cx="1125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Consistent</a:t>
            </a:r>
            <a:endParaRPr/>
          </a:p>
        </p:txBody>
      </p:sp>
      <p:cxnSp>
        <p:nvCxnSpPr>
          <p:cNvPr id="4080" name="Google Shape;4080;p141"/>
          <p:cNvCxnSpPr/>
          <p:nvPr/>
        </p:nvCxnSpPr>
        <p:spPr>
          <a:xfrm rot="10800000">
            <a:off x="6585525" y="2906425"/>
            <a:ext cx="444600" cy="191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1" name="Google Shape;4081;p141"/>
          <p:cNvSpPr txBox="1"/>
          <p:nvPr/>
        </p:nvSpPr>
        <p:spPr>
          <a:xfrm>
            <a:off x="7219375" y="2881100"/>
            <a:ext cx="18123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Our version of A* is called “A* graph search”. There’s another version called “A* tree search”. You’ll learn about it in 188.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5" name="Shape 4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6" name="Google Shape;4086;p1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Shortest Paths Problems</a:t>
            </a:r>
            <a:endParaRPr/>
          </a:p>
        </p:txBody>
      </p:sp>
      <p:sp>
        <p:nvSpPr>
          <p:cNvPr id="4087" name="Google Shape;4087;p1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Single Source, Multiple Targets: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represent shortest path from start to every vertex as a shortest paths tree with V-1 edges.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find the SPT using Dijkstra’s algorithm.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Single Source, Single Target: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Dijkstra’s is inefficient (searches useless parts of the graph).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represent shortest path as path (with up to V-1 vertices, but probably far fewer).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A* is potentially much faster than Dijkstra’s.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Consistent heuristic guarantees correct solution.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some </a:t>
            </a:r>
            <a:r>
              <a:rPr lang="en" u="sng"/>
              <a:t>target</a:t>
            </a:r>
            <a:r>
              <a:rPr lang="en"/>
              <a:t> vertex 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Single Target Shortest Paths</a:t>
            </a:r>
            <a:endParaRPr/>
          </a:p>
        </p:txBody>
      </p:sp>
      <p:cxnSp>
        <p:nvCxnSpPr>
          <p:cNvPr id="384" name="Google Shape;384;p35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35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5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5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5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1" name="Google Shape;391;p35"/>
          <p:cNvCxnSpPr>
            <a:stCxn id="385" idx="2"/>
            <a:endCxn id="386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5"/>
          <p:cNvCxnSpPr>
            <a:stCxn id="385" idx="3"/>
            <a:endCxn id="388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5"/>
          <p:cNvCxnSpPr>
            <a:stCxn id="390" idx="2"/>
            <a:endCxn id="389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5"/>
          <p:cNvCxnSpPr>
            <a:stCxn id="388" idx="2"/>
            <a:endCxn id="389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5"/>
          <p:cNvCxnSpPr>
            <a:stCxn id="386" idx="3"/>
            <a:endCxn id="389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35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7" name="Google Shape;397;p35"/>
          <p:cNvCxnSpPr>
            <a:stCxn id="396" idx="3"/>
            <a:endCxn id="385" idx="1"/>
          </p:cNvCxnSpPr>
          <p:nvPr/>
        </p:nvCxnSpPr>
        <p:spPr>
          <a:xfrm flipH="1" rot="10800000">
            <a:off x="906125" y="1970202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5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99" name="Google Shape;399;p35"/>
          <p:cNvCxnSpPr>
            <a:stCxn id="396" idx="3"/>
            <a:endCxn id="386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35"/>
          <p:cNvCxnSpPr>
            <a:stCxn id="388" idx="3"/>
            <a:endCxn id="390" idx="1"/>
          </p:cNvCxnSpPr>
          <p:nvPr/>
        </p:nvCxnSpPr>
        <p:spPr>
          <a:xfrm flipH="1" rot="10800000">
            <a:off x="4306794" y="2516083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5"/>
          <p:cNvCxnSpPr>
            <a:stCxn id="385" idx="3"/>
            <a:endCxn id="387" idx="1"/>
          </p:cNvCxnSpPr>
          <p:nvPr/>
        </p:nvCxnSpPr>
        <p:spPr>
          <a:xfrm flipH="1" rot="10800000">
            <a:off x="2496390" y="12903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5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03" name="Google Shape;403;p35"/>
          <p:cNvCxnSpPr>
            <a:stCxn id="390" idx="0"/>
            <a:endCxn id="387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35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05" name="Google Shape;405;p35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6" name="Google Shape;406;p35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07" name="Google Shape;407;p35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08" name="Google Shape;408;p35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09" name="Google Shape;409;p35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410" name="Google Shape;410;p35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11" name="Google Shape;411;p35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12" name="Google Shape;412;p35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13" name="Google Shape;413;p35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414" name="Google Shape;414;p35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35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grpSp>
        <p:nvGrpSpPr>
          <p:cNvPr id="416" name="Google Shape;416;p35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417" name="Google Shape;417;p35"/>
            <p:cNvCxnSpPr/>
            <p:nvPr/>
          </p:nvCxnSpPr>
          <p:spPr>
            <a:xfrm flipH="1" rot="10800000">
              <a:off x="2637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35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35"/>
            <p:cNvCxnSpPr/>
            <p:nvPr/>
          </p:nvCxnSpPr>
          <p:spPr>
            <a:xfrm flipH="1" rot="10800000">
              <a:off x="2866176" y="3562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35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35"/>
            <p:cNvCxnSpPr/>
            <p:nvPr/>
          </p:nvCxnSpPr>
          <p:spPr>
            <a:xfrm flipH="1" rot="10800000">
              <a:off x="3170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35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35"/>
            <p:cNvCxnSpPr/>
            <p:nvPr/>
          </p:nvCxnSpPr>
          <p:spPr>
            <a:xfrm flipH="1" rot="10800000">
              <a:off x="3094776" y="3867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35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35"/>
            <p:cNvCxnSpPr/>
            <p:nvPr/>
          </p:nvCxnSpPr>
          <p:spPr>
            <a:xfrm flipH="1" rot="10800000">
              <a:off x="3399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35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35"/>
            <p:cNvCxnSpPr/>
            <p:nvPr/>
          </p:nvCxnSpPr>
          <p:spPr>
            <a:xfrm flipH="1" rot="10800000">
              <a:off x="3551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35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35"/>
            <p:cNvCxnSpPr/>
            <p:nvPr/>
          </p:nvCxnSpPr>
          <p:spPr>
            <a:xfrm flipH="1" rot="10800000">
              <a:off x="3399576" y="3181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35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35"/>
            <p:cNvCxnSpPr/>
            <p:nvPr/>
          </p:nvCxnSpPr>
          <p:spPr>
            <a:xfrm flipH="1" rot="10800000">
              <a:off x="3247176" y="1200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35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35"/>
            <p:cNvCxnSpPr/>
            <p:nvPr/>
          </p:nvCxnSpPr>
          <p:spPr>
            <a:xfrm flipH="1" rot="10800000">
              <a:off x="3475776" y="1505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35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35"/>
            <p:cNvCxnSpPr/>
            <p:nvPr/>
          </p:nvCxnSpPr>
          <p:spPr>
            <a:xfrm flipH="1" rot="10800000">
              <a:off x="3170976" y="1733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35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35"/>
            <p:cNvCxnSpPr/>
            <p:nvPr/>
          </p:nvCxnSpPr>
          <p:spPr>
            <a:xfrm flipH="1" rot="10800000">
              <a:off x="1951776" y="2876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35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35"/>
            <p:cNvCxnSpPr/>
            <p:nvPr/>
          </p:nvCxnSpPr>
          <p:spPr>
            <a:xfrm flipH="1" rot="10800000">
              <a:off x="23327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35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35"/>
            <p:cNvCxnSpPr/>
            <p:nvPr/>
          </p:nvCxnSpPr>
          <p:spPr>
            <a:xfrm flipH="1" rot="10800000">
              <a:off x="46949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35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35"/>
            <p:cNvCxnSpPr/>
            <p:nvPr/>
          </p:nvCxnSpPr>
          <p:spPr>
            <a:xfrm flipH="1" rot="10800000">
              <a:off x="4999776" y="2343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35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35"/>
            <p:cNvCxnSpPr/>
            <p:nvPr/>
          </p:nvCxnSpPr>
          <p:spPr>
            <a:xfrm flipH="1" rot="10800000">
              <a:off x="4009176" y="3334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35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7" name="Google Shape;447;p35"/>
          <p:cNvSpPr txBox="1"/>
          <p:nvPr/>
        </p:nvSpPr>
        <p:spPr>
          <a:xfrm>
            <a:off x="6342825" y="1633250"/>
            <a:ext cx="2598600" cy="23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path from 0 to 5 is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0 -&gt; 1 -&gt; 4 -&gt; 5.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 length is 9 miles.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path 0 -&gt; 2 -&gt; 5 only involves three towns, but total length is 16 miles.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p1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4093" name="Google Shape;4093;p143"/>
          <p:cNvGraphicFramePr/>
          <p:nvPr/>
        </p:nvGraphicFramePr>
        <p:xfrm>
          <a:off x="592488" y="6881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{D0822CEC-7026-47F1-ACE5-8528136F0BA8}</a:tableStyleId>
              </a:tblPr>
              <a:tblGrid>
                <a:gridCol w="1457800"/>
                <a:gridCol w="2762325"/>
                <a:gridCol w="2082725"/>
                <a:gridCol w="1906475"/>
              </a:tblGrid>
              <a:tr h="42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 Description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Solution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Efficiency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6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paths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 a path from s to every reachable vertex.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DepthFirstPaths.java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Demo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O(V+E) time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Θ(V) space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4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shortest paths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 the shortest path from s to every reachable vertex.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BreadthFirstPaths.java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O(V+E) time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72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shortest weighted paths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 the shortest path, considering weights, from s to every reachable vertex.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DijkstrasSP.java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action="ppaction://hlinksldjump" r:id="rId5"/>
                        </a:rPr>
                        <a:t>Demo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O(E log V) time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87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shortest weighted path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 the shortest path, consider weights, from s to some target vertex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A*: Same as Dijkstra’s but with h(v, goal) added to priority of each vertex.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/>
                        </a:rPr>
                        <a:t>Demo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depends on heuristic.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Θ(V) space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some </a:t>
            </a:r>
            <a:r>
              <a:rPr lang="en" u="sng"/>
              <a:t>target</a:t>
            </a:r>
            <a:r>
              <a:rPr lang="en"/>
              <a:t> vertex 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Observation: Solution will always be a path with no cycles (assuming non-negative weights).</a:t>
            </a:r>
            <a:endParaRPr/>
          </a:p>
        </p:txBody>
      </p:sp>
      <p:sp>
        <p:nvSpPr>
          <p:cNvPr id="453" name="Google Shape;453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Single Target Shortest Paths</a:t>
            </a:r>
            <a:endParaRPr/>
          </a:p>
        </p:txBody>
      </p:sp>
      <p:cxnSp>
        <p:nvCxnSpPr>
          <p:cNvPr id="454" name="Google Shape;454;p36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6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36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1" name="Google Shape;461;p36"/>
          <p:cNvCxnSpPr>
            <a:stCxn id="455" idx="2"/>
            <a:endCxn id="456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6"/>
          <p:cNvCxnSpPr>
            <a:stCxn id="455" idx="3"/>
            <a:endCxn id="458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36"/>
          <p:cNvCxnSpPr>
            <a:stCxn id="460" idx="2"/>
            <a:endCxn id="459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36"/>
          <p:cNvCxnSpPr>
            <a:stCxn id="458" idx="2"/>
            <a:endCxn id="459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36"/>
          <p:cNvCxnSpPr>
            <a:stCxn id="456" idx="3"/>
            <a:endCxn id="459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6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7" name="Google Shape;467;p36"/>
          <p:cNvCxnSpPr>
            <a:stCxn id="466" idx="3"/>
            <a:endCxn id="455" idx="1"/>
          </p:cNvCxnSpPr>
          <p:nvPr/>
        </p:nvCxnSpPr>
        <p:spPr>
          <a:xfrm flipH="1" rot="10800000">
            <a:off x="906125" y="1970202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6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469" name="Google Shape;469;p36"/>
          <p:cNvCxnSpPr>
            <a:stCxn id="466" idx="3"/>
            <a:endCxn id="456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36"/>
          <p:cNvCxnSpPr>
            <a:stCxn id="458" idx="3"/>
            <a:endCxn id="460" idx="1"/>
          </p:cNvCxnSpPr>
          <p:nvPr/>
        </p:nvCxnSpPr>
        <p:spPr>
          <a:xfrm flipH="1" rot="10800000">
            <a:off x="4306794" y="2516083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36"/>
          <p:cNvCxnSpPr>
            <a:stCxn id="455" idx="3"/>
            <a:endCxn id="457" idx="1"/>
          </p:cNvCxnSpPr>
          <p:nvPr/>
        </p:nvCxnSpPr>
        <p:spPr>
          <a:xfrm flipH="1" rot="10800000">
            <a:off x="2496390" y="12903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36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473" name="Google Shape;473;p36"/>
          <p:cNvCxnSpPr>
            <a:stCxn id="460" idx="0"/>
            <a:endCxn id="457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36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75" name="Google Shape;475;p36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76" name="Google Shape;476;p36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477" name="Google Shape;477;p36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478" name="Google Shape;478;p36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79" name="Google Shape;479;p36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480" name="Google Shape;480;p36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481" name="Google Shape;481;p36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82" name="Google Shape;482;p36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83" name="Google Shape;483;p36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484" name="Google Shape;484;p36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36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grpSp>
        <p:nvGrpSpPr>
          <p:cNvPr id="486" name="Google Shape;486;p36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487" name="Google Shape;487;p36"/>
            <p:cNvCxnSpPr/>
            <p:nvPr/>
          </p:nvCxnSpPr>
          <p:spPr>
            <a:xfrm flipH="1" rot="10800000">
              <a:off x="2637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36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36"/>
            <p:cNvCxnSpPr/>
            <p:nvPr/>
          </p:nvCxnSpPr>
          <p:spPr>
            <a:xfrm flipH="1" rot="10800000">
              <a:off x="2866176" y="3562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36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36"/>
            <p:cNvCxnSpPr/>
            <p:nvPr/>
          </p:nvCxnSpPr>
          <p:spPr>
            <a:xfrm flipH="1" rot="10800000">
              <a:off x="3170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36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36"/>
            <p:cNvCxnSpPr/>
            <p:nvPr/>
          </p:nvCxnSpPr>
          <p:spPr>
            <a:xfrm flipH="1" rot="10800000">
              <a:off x="3094776" y="3867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36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36"/>
            <p:cNvCxnSpPr/>
            <p:nvPr/>
          </p:nvCxnSpPr>
          <p:spPr>
            <a:xfrm flipH="1" rot="10800000">
              <a:off x="3399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36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36"/>
            <p:cNvCxnSpPr/>
            <p:nvPr/>
          </p:nvCxnSpPr>
          <p:spPr>
            <a:xfrm flipH="1" rot="10800000">
              <a:off x="3551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36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36"/>
            <p:cNvCxnSpPr/>
            <p:nvPr/>
          </p:nvCxnSpPr>
          <p:spPr>
            <a:xfrm flipH="1" rot="10800000">
              <a:off x="3399576" y="3181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36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36"/>
            <p:cNvCxnSpPr/>
            <p:nvPr/>
          </p:nvCxnSpPr>
          <p:spPr>
            <a:xfrm flipH="1" rot="10800000">
              <a:off x="3247176" y="1200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36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36"/>
            <p:cNvCxnSpPr/>
            <p:nvPr/>
          </p:nvCxnSpPr>
          <p:spPr>
            <a:xfrm flipH="1" rot="10800000">
              <a:off x="3475776" y="1505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36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36"/>
            <p:cNvCxnSpPr/>
            <p:nvPr/>
          </p:nvCxnSpPr>
          <p:spPr>
            <a:xfrm flipH="1" rot="10800000">
              <a:off x="3170976" y="1733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36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36"/>
            <p:cNvCxnSpPr/>
            <p:nvPr/>
          </p:nvCxnSpPr>
          <p:spPr>
            <a:xfrm flipH="1" rot="10800000">
              <a:off x="1951776" y="2876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36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36"/>
            <p:cNvCxnSpPr/>
            <p:nvPr/>
          </p:nvCxnSpPr>
          <p:spPr>
            <a:xfrm flipH="1" rot="10800000">
              <a:off x="23327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36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36"/>
            <p:cNvCxnSpPr/>
            <p:nvPr/>
          </p:nvCxnSpPr>
          <p:spPr>
            <a:xfrm flipH="1" rot="10800000">
              <a:off x="46949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36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36"/>
            <p:cNvCxnSpPr/>
            <p:nvPr/>
          </p:nvCxnSpPr>
          <p:spPr>
            <a:xfrm flipH="1" rot="10800000">
              <a:off x="4999776" y="2343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36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36"/>
            <p:cNvCxnSpPr/>
            <p:nvPr/>
          </p:nvCxnSpPr>
          <p:spPr>
            <a:xfrm flipH="1" rot="10800000">
              <a:off x="4009176" y="3334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36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7" name="Google Shape;517;p36"/>
          <p:cNvSpPr txBox="1"/>
          <p:nvPr/>
        </p:nvSpPr>
        <p:spPr>
          <a:xfrm>
            <a:off x="6358825" y="1200250"/>
            <a:ext cx="259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   distTo[]  edgeTo[]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0.0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2.0       0→1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 -         -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5.0       1→4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9.0       4→5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  - 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8" name="Google Shape;518;p36"/>
          <p:cNvSpPr txBox="1"/>
          <p:nvPr/>
        </p:nvSpPr>
        <p:spPr>
          <a:xfrm>
            <a:off x="6218677" y="3522675"/>
            <a:ext cx="28209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 from s=0 to t=5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3" name="Google Shape;523;p37"/>
          <p:cNvCxnSpPr/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37"/>
          <p:cNvCxnSpPr/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37"/>
          <p:cNvCxnSpPr/>
          <p:nvPr/>
        </p:nvCxnSpPr>
        <p:spPr>
          <a:xfrm flipH="1" rot="10800000">
            <a:off x="906125" y="1970202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every other vertex.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Try to write out the solution for this graph.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notice something interesting.</a:t>
            </a:r>
            <a:endParaRPr/>
          </a:p>
        </p:txBody>
      </p:sp>
      <p:sp>
        <p:nvSpPr>
          <p:cNvPr id="527" name="Google Shape;527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Shortest Paths</a:t>
            </a:r>
            <a:endParaRPr/>
          </a:p>
        </p:txBody>
      </p:sp>
      <p:cxnSp>
        <p:nvCxnSpPr>
          <p:cNvPr id="528" name="Google Shape;528;p37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37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37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37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37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37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37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5" name="Google Shape;535;p37"/>
          <p:cNvCxnSpPr>
            <a:stCxn id="529" idx="2"/>
            <a:endCxn id="530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7"/>
          <p:cNvCxnSpPr>
            <a:stCxn id="534" idx="2"/>
            <a:endCxn id="533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37"/>
          <p:cNvCxnSpPr>
            <a:stCxn id="530" idx="3"/>
            <a:endCxn id="533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37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37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540" name="Google Shape;540;p37"/>
          <p:cNvCxnSpPr>
            <a:stCxn id="538" idx="3"/>
            <a:endCxn id="530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37"/>
          <p:cNvCxnSpPr>
            <a:stCxn id="532" idx="3"/>
            <a:endCxn id="534" idx="1"/>
          </p:cNvCxnSpPr>
          <p:nvPr/>
        </p:nvCxnSpPr>
        <p:spPr>
          <a:xfrm flipH="1" rot="10800000">
            <a:off x="4306794" y="2516083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7"/>
          <p:cNvCxnSpPr>
            <a:stCxn id="529" idx="3"/>
            <a:endCxn id="531" idx="1"/>
          </p:cNvCxnSpPr>
          <p:nvPr/>
        </p:nvCxnSpPr>
        <p:spPr>
          <a:xfrm flipH="1" rot="10800000">
            <a:off x="2496390" y="12903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37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544" name="Google Shape;544;p37"/>
          <p:cNvCxnSpPr>
            <a:stCxn id="534" idx="0"/>
            <a:endCxn id="531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37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46" name="Google Shape;546;p37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47" name="Google Shape;547;p37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548" name="Google Shape;548;p37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549" name="Google Shape;549;p37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50" name="Google Shape;550;p37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551" name="Google Shape;551;p37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552" name="Google Shape;552;p37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53" name="Google Shape;553;p37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54" name="Google Shape;554;p37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555" name="Google Shape;555;p37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6" name="Google Shape;556;p37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grpSp>
        <p:nvGrpSpPr>
          <p:cNvPr id="557" name="Google Shape;557;p37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558" name="Google Shape;558;p37"/>
            <p:cNvCxnSpPr/>
            <p:nvPr/>
          </p:nvCxnSpPr>
          <p:spPr>
            <a:xfrm flipH="1" rot="10800000">
              <a:off x="2637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37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37"/>
            <p:cNvCxnSpPr/>
            <p:nvPr/>
          </p:nvCxnSpPr>
          <p:spPr>
            <a:xfrm flipH="1" rot="10800000">
              <a:off x="2866176" y="3562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37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37"/>
            <p:cNvCxnSpPr/>
            <p:nvPr/>
          </p:nvCxnSpPr>
          <p:spPr>
            <a:xfrm flipH="1" rot="10800000">
              <a:off x="3170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37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37"/>
            <p:cNvCxnSpPr/>
            <p:nvPr/>
          </p:nvCxnSpPr>
          <p:spPr>
            <a:xfrm flipH="1" rot="10800000">
              <a:off x="3094776" y="3867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37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37"/>
            <p:cNvCxnSpPr/>
            <p:nvPr/>
          </p:nvCxnSpPr>
          <p:spPr>
            <a:xfrm flipH="1" rot="10800000">
              <a:off x="3399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37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37"/>
            <p:cNvCxnSpPr/>
            <p:nvPr/>
          </p:nvCxnSpPr>
          <p:spPr>
            <a:xfrm flipH="1" rot="10800000">
              <a:off x="3551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37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37"/>
            <p:cNvCxnSpPr/>
            <p:nvPr/>
          </p:nvCxnSpPr>
          <p:spPr>
            <a:xfrm flipH="1" rot="10800000">
              <a:off x="3399576" y="3181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37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37"/>
            <p:cNvCxnSpPr/>
            <p:nvPr/>
          </p:nvCxnSpPr>
          <p:spPr>
            <a:xfrm flipH="1" rot="10800000">
              <a:off x="3247176" y="1200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37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37"/>
            <p:cNvCxnSpPr/>
            <p:nvPr/>
          </p:nvCxnSpPr>
          <p:spPr>
            <a:xfrm flipH="1" rot="10800000">
              <a:off x="3475776" y="1505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37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37"/>
            <p:cNvCxnSpPr/>
            <p:nvPr/>
          </p:nvCxnSpPr>
          <p:spPr>
            <a:xfrm flipH="1" rot="10800000">
              <a:off x="3170976" y="1733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37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37"/>
            <p:cNvCxnSpPr/>
            <p:nvPr/>
          </p:nvCxnSpPr>
          <p:spPr>
            <a:xfrm flipH="1" rot="10800000">
              <a:off x="1951776" y="2876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37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37"/>
            <p:cNvCxnSpPr/>
            <p:nvPr/>
          </p:nvCxnSpPr>
          <p:spPr>
            <a:xfrm flipH="1" rot="10800000">
              <a:off x="23327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37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37"/>
            <p:cNvCxnSpPr/>
            <p:nvPr/>
          </p:nvCxnSpPr>
          <p:spPr>
            <a:xfrm flipH="1" rot="10800000">
              <a:off x="46949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37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37"/>
            <p:cNvCxnSpPr/>
            <p:nvPr/>
          </p:nvCxnSpPr>
          <p:spPr>
            <a:xfrm flipH="1" rot="10800000">
              <a:off x="4999776" y="2343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37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37"/>
            <p:cNvCxnSpPr/>
            <p:nvPr/>
          </p:nvCxnSpPr>
          <p:spPr>
            <a:xfrm flipH="1" rot="10800000">
              <a:off x="4009176" y="3334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37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Find the shortest paths from </a:t>
            </a:r>
            <a:r>
              <a:rPr lang="en" u="sng"/>
              <a:t>source</a:t>
            </a:r>
            <a:r>
              <a:rPr lang="en"/>
              <a:t> vertex s to every other vertex.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Observation: Solution will always be a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Can think of as the union of the shortest paths to all vertices.</a:t>
            </a:r>
            <a:endParaRPr/>
          </a:p>
        </p:txBody>
      </p:sp>
      <p:sp>
        <p:nvSpPr>
          <p:cNvPr id="593" name="Google Shape;593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Single Source Shortest Paths</a:t>
            </a:r>
            <a:endParaRPr/>
          </a:p>
        </p:txBody>
      </p:sp>
      <p:sp>
        <p:nvSpPr>
          <p:cNvPr id="594" name="Google Shape;594;p38"/>
          <p:cNvSpPr txBox="1"/>
          <p:nvPr/>
        </p:nvSpPr>
        <p:spPr>
          <a:xfrm>
            <a:off x="6358825" y="1200250"/>
            <a:ext cx="259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   distTo[]  edgeTo[]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 0.0        -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    2.0       0→1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    1.0       0→1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   11.0       6→3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    5.0       1→4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    9.0       4→5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  10.0       4→6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5" name="Google Shape;595;p38"/>
          <p:cNvCxnSpPr/>
          <p:nvPr/>
        </p:nvCxnSpPr>
        <p:spPr>
          <a:xfrm flipH="1">
            <a:off x="4113141" y="14424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38"/>
          <p:cNvSpPr/>
          <p:nvPr/>
        </p:nvSpPr>
        <p:spPr>
          <a:xfrm>
            <a:off x="2109090" y="18178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8"/>
          <p:cNvSpPr/>
          <p:nvPr/>
        </p:nvSpPr>
        <p:spPr>
          <a:xfrm>
            <a:off x="2058737" y="3372387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38"/>
          <p:cNvSpPr/>
          <p:nvPr/>
        </p:nvSpPr>
        <p:spPr>
          <a:xfrm>
            <a:off x="3992691" y="11379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38"/>
          <p:cNvSpPr/>
          <p:nvPr/>
        </p:nvSpPr>
        <p:spPr>
          <a:xfrm>
            <a:off x="3919494" y="259513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38"/>
          <p:cNvSpPr/>
          <p:nvPr/>
        </p:nvSpPr>
        <p:spPr>
          <a:xfrm>
            <a:off x="4186266" y="3653228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38"/>
          <p:cNvSpPr/>
          <p:nvPr/>
        </p:nvSpPr>
        <p:spPr>
          <a:xfrm>
            <a:off x="5509880" y="2363931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2" name="Google Shape;602;p38"/>
          <p:cNvCxnSpPr>
            <a:stCxn id="596" idx="2"/>
            <a:endCxn id="597" idx="0"/>
          </p:cNvCxnSpPr>
          <p:nvPr/>
        </p:nvCxnSpPr>
        <p:spPr>
          <a:xfrm flipH="1">
            <a:off x="2252340" y="21223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38"/>
          <p:cNvCxnSpPr>
            <a:stCxn id="596" idx="3"/>
            <a:endCxn id="599" idx="1"/>
          </p:cNvCxnSpPr>
          <p:nvPr/>
        </p:nvCxnSpPr>
        <p:spPr>
          <a:xfrm>
            <a:off x="2496390" y="1970113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38"/>
          <p:cNvCxnSpPr>
            <a:stCxn id="601" idx="2"/>
            <a:endCxn id="600" idx="3"/>
          </p:cNvCxnSpPr>
          <p:nvPr/>
        </p:nvCxnSpPr>
        <p:spPr>
          <a:xfrm flipH="1">
            <a:off x="4573430" y="26684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38"/>
          <p:cNvCxnSpPr>
            <a:stCxn id="599" idx="2"/>
            <a:endCxn id="600" idx="0"/>
          </p:cNvCxnSpPr>
          <p:nvPr/>
        </p:nvCxnSpPr>
        <p:spPr>
          <a:xfrm>
            <a:off x="4113144" y="2899633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38"/>
          <p:cNvCxnSpPr>
            <a:stCxn id="597" idx="3"/>
            <a:endCxn id="600" idx="1"/>
          </p:cNvCxnSpPr>
          <p:nvPr/>
        </p:nvCxnSpPr>
        <p:spPr>
          <a:xfrm>
            <a:off x="2446037" y="35246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7" name="Google Shape;607;p38"/>
          <p:cNvSpPr/>
          <p:nvPr/>
        </p:nvSpPr>
        <p:spPr>
          <a:xfrm>
            <a:off x="518825" y="2711952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8" name="Google Shape;608;p38"/>
          <p:cNvCxnSpPr>
            <a:stCxn id="607" idx="3"/>
            <a:endCxn id="596" idx="1"/>
          </p:cNvCxnSpPr>
          <p:nvPr/>
        </p:nvCxnSpPr>
        <p:spPr>
          <a:xfrm flipH="1" rot="10800000">
            <a:off x="906125" y="1970202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38"/>
          <p:cNvSpPr txBox="1"/>
          <p:nvPr/>
        </p:nvSpPr>
        <p:spPr>
          <a:xfrm>
            <a:off x="242993" y="26504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610" name="Google Shape;610;p38"/>
          <p:cNvCxnSpPr>
            <a:stCxn id="607" idx="3"/>
            <a:endCxn id="597" idx="1"/>
          </p:cNvCxnSpPr>
          <p:nvPr/>
        </p:nvCxnSpPr>
        <p:spPr>
          <a:xfrm>
            <a:off x="906125" y="2864202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38"/>
          <p:cNvCxnSpPr>
            <a:stCxn id="599" idx="3"/>
            <a:endCxn id="601" idx="1"/>
          </p:cNvCxnSpPr>
          <p:nvPr/>
        </p:nvCxnSpPr>
        <p:spPr>
          <a:xfrm flipH="1" rot="10800000">
            <a:off x="4306794" y="2516083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38"/>
          <p:cNvCxnSpPr>
            <a:stCxn id="596" idx="3"/>
            <a:endCxn id="598" idx="1"/>
          </p:cNvCxnSpPr>
          <p:nvPr/>
        </p:nvCxnSpPr>
        <p:spPr>
          <a:xfrm flipH="1" rot="10800000">
            <a:off x="2496390" y="12903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38"/>
          <p:cNvSpPr/>
          <p:nvPr/>
        </p:nvSpPr>
        <p:spPr>
          <a:xfrm>
            <a:off x="2140990" y="255090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614" name="Google Shape;614;p38"/>
          <p:cNvCxnSpPr>
            <a:stCxn id="601" idx="0"/>
            <a:endCxn id="598" idx="3"/>
          </p:cNvCxnSpPr>
          <p:nvPr/>
        </p:nvCxnSpPr>
        <p:spPr>
          <a:xfrm rot="10800000">
            <a:off x="4379930" y="1290231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38"/>
          <p:cNvSpPr/>
          <p:nvPr/>
        </p:nvSpPr>
        <p:spPr>
          <a:xfrm>
            <a:off x="1370198" y="230172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16" name="Google Shape;616;p38"/>
          <p:cNvSpPr/>
          <p:nvPr/>
        </p:nvSpPr>
        <p:spPr>
          <a:xfrm>
            <a:off x="1293998" y="300888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17" name="Google Shape;617;p38"/>
          <p:cNvSpPr/>
          <p:nvPr/>
        </p:nvSpPr>
        <p:spPr>
          <a:xfrm>
            <a:off x="3131200" y="3522638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618" name="Google Shape;618;p38"/>
          <p:cNvSpPr/>
          <p:nvPr/>
        </p:nvSpPr>
        <p:spPr>
          <a:xfrm>
            <a:off x="3081502" y="22411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19" name="Google Shape;619;p38"/>
          <p:cNvSpPr/>
          <p:nvPr/>
        </p:nvSpPr>
        <p:spPr>
          <a:xfrm>
            <a:off x="4059914" y="18528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20" name="Google Shape;620;p38"/>
          <p:cNvSpPr/>
          <p:nvPr/>
        </p:nvSpPr>
        <p:spPr>
          <a:xfrm>
            <a:off x="3041217" y="1492796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621" name="Google Shape;621;p38"/>
          <p:cNvSpPr/>
          <p:nvPr/>
        </p:nvSpPr>
        <p:spPr>
          <a:xfrm>
            <a:off x="4781889" y="25052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622" name="Google Shape;622;p38"/>
          <p:cNvSpPr/>
          <p:nvPr/>
        </p:nvSpPr>
        <p:spPr>
          <a:xfrm>
            <a:off x="5043947" y="30951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23" name="Google Shape;623;p38"/>
          <p:cNvSpPr/>
          <p:nvPr/>
        </p:nvSpPr>
        <p:spPr>
          <a:xfrm>
            <a:off x="4915272" y="171740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24" name="Google Shape;624;p38"/>
          <p:cNvSpPr/>
          <p:nvPr/>
        </p:nvSpPr>
        <p:spPr>
          <a:xfrm>
            <a:off x="4076753" y="30856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625" name="Google Shape;625;p38"/>
          <p:cNvCxnSpPr/>
          <p:nvPr/>
        </p:nvCxnSpPr>
        <p:spPr>
          <a:xfrm flipH="1">
            <a:off x="2445894" y="27473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6" name="Google Shape;626;p38"/>
          <p:cNvSpPr/>
          <p:nvPr/>
        </p:nvSpPr>
        <p:spPr>
          <a:xfrm>
            <a:off x="3063290" y="2999657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27" name="Google Shape;627;p38"/>
          <p:cNvSpPr txBox="1"/>
          <p:nvPr/>
        </p:nvSpPr>
        <p:spPr>
          <a:xfrm>
            <a:off x="6501877" y="3522675"/>
            <a:ext cx="23661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</a:t>
            </a:r>
            <a:r>
              <a:rPr lang="en"/>
              <a:t>aths from s=0</a:t>
            </a:r>
            <a:endParaRPr/>
          </a:p>
        </p:txBody>
      </p:sp>
      <p:grpSp>
        <p:nvGrpSpPr>
          <p:cNvPr id="628" name="Google Shape;628;p38"/>
          <p:cNvGrpSpPr/>
          <p:nvPr/>
        </p:nvGrpSpPr>
        <p:grpSpPr>
          <a:xfrm>
            <a:off x="1951776" y="1200500"/>
            <a:ext cx="3258925" cy="2827800"/>
            <a:chOff x="1951776" y="1200500"/>
            <a:chExt cx="3258925" cy="2827800"/>
          </a:xfrm>
        </p:grpSpPr>
        <p:cxnSp>
          <p:nvCxnSpPr>
            <p:cNvPr id="629" name="Google Shape;629;p38"/>
            <p:cNvCxnSpPr/>
            <p:nvPr/>
          </p:nvCxnSpPr>
          <p:spPr>
            <a:xfrm flipH="1" rot="10800000">
              <a:off x="2637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38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38"/>
            <p:cNvCxnSpPr/>
            <p:nvPr/>
          </p:nvCxnSpPr>
          <p:spPr>
            <a:xfrm flipH="1" rot="10800000">
              <a:off x="2866176" y="3562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38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38"/>
            <p:cNvCxnSpPr/>
            <p:nvPr/>
          </p:nvCxnSpPr>
          <p:spPr>
            <a:xfrm flipH="1" rot="10800000">
              <a:off x="3170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38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38"/>
            <p:cNvCxnSpPr/>
            <p:nvPr/>
          </p:nvCxnSpPr>
          <p:spPr>
            <a:xfrm flipH="1" rot="10800000">
              <a:off x="3094776" y="3867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38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38"/>
            <p:cNvCxnSpPr/>
            <p:nvPr/>
          </p:nvCxnSpPr>
          <p:spPr>
            <a:xfrm flipH="1" rot="10800000">
              <a:off x="3399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8" name="Google Shape;638;p38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38"/>
            <p:cNvCxnSpPr/>
            <p:nvPr/>
          </p:nvCxnSpPr>
          <p:spPr>
            <a:xfrm flipH="1" rot="10800000">
              <a:off x="3551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38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1" name="Google Shape;641;p38"/>
            <p:cNvCxnSpPr/>
            <p:nvPr/>
          </p:nvCxnSpPr>
          <p:spPr>
            <a:xfrm flipH="1" rot="10800000">
              <a:off x="3399576" y="3181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2" name="Google Shape;642;p38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38"/>
            <p:cNvCxnSpPr/>
            <p:nvPr/>
          </p:nvCxnSpPr>
          <p:spPr>
            <a:xfrm flipH="1" rot="10800000">
              <a:off x="3247176" y="1200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38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38"/>
            <p:cNvCxnSpPr/>
            <p:nvPr/>
          </p:nvCxnSpPr>
          <p:spPr>
            <a:xfrm flipH="1" rot="10800000">
              <a:off x="3475776" y="1505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38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38"/>
            <p:cNvCxnSpPr/>
            <p:nvPr/>
          </p:nvCxnSpPr>
          <p:spPr>
            <a:xfrm flipH="1" rot="10800000">
              <a:off x="3170976" y="1733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38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38"/>
            <p:cNvCxnSpPr/>
            <p:nvPr/>
          </p:nvCxnSpPr>
          <p:spPr>
            <a:xfrm flipH="1" rot="10800000">
              <a:off x="1951776" y="2876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38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38"/>
            <p:cNvCxnSpPr/>
            <p:nvPr/>
          </p:nvCxnSpPr>
          <p:spPr>
            <a:xfrm flipH="1" rot="10800000">
              <a:off x="23327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38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38"/>
            <p:cNvCxnSpPr/>
            <p:nvPr/>
          </p:nvCxnSpPr>
          <p:spPr>
            <a:xfrm flipH="1" rot="10800000">
              <a:off x="46949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38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38"/>
            <p:cNvCxnSpPr/>
            <p:nvPr/>
          </p:nvCxnSpPr>
          <p:spPr>
            <a:xfrm flipH="1" rot="10800000">
              <a:off x="4999776" y="2343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38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38"/>
            <p:cNvCxnSpPr/>
            <p:nvPr/>
          </p:nvCxnSpPr>
          <p:spPr>
            <a:xfrm flipH="1" rot="10800000">
              <a:off x="4009176" y="3334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38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Edge Count: yellkey.com/TODO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64" name="Google Shape;664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G is a connected edge-weighted graph with V vertices and E edges, how many edges are in the </a:t>
            </a:r>
            <a:r>
              <a:rPr b="1" lang="en"/>
              <a:t>Shortest Paths Tree</a:t>
            </a:r>
            <a:r>
              <a:rPr b="1" i="1" lang="en"/>
              <a:t> </a:t>
            </a:r>
            <a:r>
              <a:rPr lang="en"/>
              <a:t>(SPT) </a:t>
            </a:r>
            <a:r>
              <a:rPr lang="en"/>
              <a:t>of G? </a:t>
            </a:r>
            <a:r>
              <a:rPr lang="en"/>
              <a:t>[assume every vertex is reachable]</a:t>
            </a:r>
            <a:endParaRPr/>
          </a:p>
        </p:txBody>
      </p:sp>
      <p:grpSp>
        <p:nvGrpSpPr>
          <p:cNvPr id="665" name="Google Shape;665;p39"/>
          <p:cNvGrpSpPr/>
          <p:nvPr/>
        </p:nvGrpSpPr>
        <p:grpSpPr>
          <a:xfrm>
            <a:off x="612530" y="1661063"/>
            <a:ext cx="5654188" cy="2819765"/>
            <a:chOff x="242993" y="1290363"/>
            <a:chExt cx="5654188" cy="2819765"/>
          </a:xfrm>
        </p:grpSpPr>
        <p:cxnSp>
          <p:nvCxnSpPr>
            <p:cNvPr id="666" name="Google Shape;666;p39"/>
            <p:cNvCxnSpPr/>
            <p:nvPr/>
          </p:nvCxnSpPr>
          <p:spPr>
            <a:xfrm flipH="1">
              <a:off x="4113141" y="1594863"/>
              <a:ext cx="73200" cy="115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67" name="Google Shape;667;p39"/>
            <p:cNvSpPr/>
            <p:nvPr/>
          </p:nvSpPr>
          <p:spPr>
            <a:xfrm>
              <a:off x="2109090" y="19702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2058737" y="3524787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992691" y="12903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919494" y="274753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4186266" y="3805628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509880" y="2516331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3" name="Google Shape;673;p39"/>
            <p:cNvCxnSpPr>
              <a:stCxn id="667" idx="2"/>
              <a:endCxn id="668" idx="0"/>
            </p:cNvCxnSpPr>
            <p:nvPr/>
          </p:nvCxnSpPr>
          <p:spPr>
            <a:xfrm flipH="1">
              <a:off x="2252340" y="2274763"/>
              <a:ext cx="50400" cy="1250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4" name="Google Shape;674;p39"/>
            <p:cNvCxnSpPr>
              <a:stCxn id="667" idx="3"/>
              <a:endCxn id="670" idx="1"/>
            </p:cNvCxnSpPr>
            <p:nvPr/>
          </p:nvCxnSpPr>
          <p:spPr>
            <a:xfrm>
              <a:off x="2496390" y="2122513"/>
              <a:ext cx="1423200" cy="777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5" name="Google Shape;675;p39"/>
            <p:cNvCxnSpPr>
              <a:stCxn id="672" idx="2"/>
              <a:endCxn id="671" idx="3"/>
            </p:cNvCxnSpPr>
            <p:nvPr/>
          </p:nvCxnSpPr>
          <p:spPr>
            <a:xfrm flipH="1">
              <a:off x="4573430" y="2820831"/>
              <a:ext cx="1130100" cy="1137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6" name="Google Shape;676;p39"/>
            <p:cNvCxnSpPr>
              <a:stCxn id="670" idx="2"/>
              <a:endCxn id="671" idx="0"/>
            </p:cNvCxnSpPr>
            <p:nvPr/>
          </p:nvCxnSpPr>
          <p:spPr>
            <a:xfrm>
              <a:off x="4113144" y="3052033"/>
              <a:ext cx="266700" cy="75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7" name="Google Shape;677;p39"/>
            <p:cNvCxnSpPr>
              <a:stCxn id="668" idx="3"/>
              <a:endCxn id="671" idx="1"/>
            </p:cNvCxnSpPr>
            <p:nvPr/>
          </p:nvCxnSpPr>
          <p:spPr>
            <a:xfrm>
              <a:off x="2446037" y="3677037"/>
              <a:ext cx="1740300" cy="28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8" name="Google Shape;678;p39"/>
            <p:cNvSpPr/>
            <p:nvPr/>
          </p:nvSpPr>
          <p:spPr>
            <a:xfrm>
              <a:off x="518825" y="2864352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9" name="Google Shape;679;p39"/>
            <p:cNvCxnSpPr>
              <a:stCxn id="678" idx="3"/>
              <a:endCxn id="667" idx="1"/>
            </p:cNvCxnSpPr>
            <p:nvPr/>
          </p:nvCxnSpPr>
          <p:spPr>
            <a:xfrm flipH="1" rot="10800000">
              <a:off x="906125" y="2122602"/>
              <a:ext cx="1203000" cy="894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0" name="Google Shape;680;p39"/>
            <p:cNvSpPr txBox="1"/>
            <p:nvPr/>
          </p:nvSpPr>
          <p:spPr>
            <a:xfrm>
              <a:off x="242993" y="2802866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681" name="Google Shape;681;p39"/>
            <p:cNvCxnSpPr>
              <a:stCxn id="678" idx="3"/>
              <a:endCxn id="668" idx="1"/>
            </p:cNvCxnSpPr>
            <p:nvPr/>
          </p:nvCxnSpPr>
          <p:spPr>
            <a:xfrm>
              <a:off x="906125" y="3016602"/>
              <a:ext cx="1152600" cy="660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2" name="Google Shape;682;p39"/>
            <p:cNvCxnSpPr>
              <a:stCxn id="670" idx="3"/>
              <a:endCxn id="672" idx="1"/>
            </p:cNvCxnSpPr>
            <p:nvPr/>
          </p:nvCxnSpPr>
          <p:spPr>
            <a:xfrm flipH="1" rot="10800000">
              <a:off x="4306794" y="2668483"/>
              <a:ext cx="1203000" cy="231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3" name="Google Shape;683;p39"/>
            <p:cNvCxnSpPr>
              <a:stCxn id="667" idx="3"/>
              <a:endCxn id="669" idx="1"/>
            </p:cNvCxnSpPr>
            <p:nvPr/>
          </p:nvCxnSpPr>
          <p:spPr>
            <a:xfrm flipH="1" rot="10800000">
              <a:off x="2496390" y="1442713"/>
              <a:ext cx="1496400" cy="679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4" name="Google Shape;684;p39"/>
            <p:cNvCxnSpPr>
              <a:stCxn id="672" idx="0"/>
              <a:endCxn id="669" idx="3"/>
            </p:cNvCxnSpPr>
            <p:nvPr/>
          </p:nvCxnSpPr>
          <p:spPr>
            <a:xfrm rot="10800000">
              <a:off x="4379930" y="1442631"/>
              <a:ext cx="1323600" cy="1073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5" name="Google Shape;685;p39"/>
            <p:cNvCxnSpPr/>
            <p:nvPr/>
          </p:nvCxnSpPr>
          <p:spPr>
            <a:xfrm flipH="1">
              <a:off x="2445894" y="2899783"/>
              <a:ext cx="14736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Edge Count</a:t>
            </a:r>
            <a:endParaRPr/>
          </a:p>
        </p:txBody>
      </p:sp>
      <p:sp>
        <p:nvSpPr>
          <p:cNvPr id="691" name="Google Shape;691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G is a connected edge-weighted graph with V vertices and E edges, how many edges are in the </a:t>
            </a:r>
            <a:r>
              <a:rPr b="1" lang="en"/>
              <a:t>Shortest Paths Tree</a:t>
            </a:r>
            <a:r>
              <a:rPr b="1" i="1" lang="en"/>
              <a:t> </a:t>
            </a:r>
            <a:r>
              <a:rPr lang="en"/>
              <a:t>(SPT) of G? [assume every vertex is reachable]</a:t>
            </a:r>
            <a:endParaRPr/>
          </a:p>
        </p:txBody>
      </p:sp>
      <p:sp>
        <p:nvSpPr>
          <p:cNvPr id="692" name="Google Shape;692;p40"/>
          <p:cNvSpPr txBox="1"/>
          <p:nvPr/>
        </p:nvSpPr>
        <p:spPr>
          <a:xfrm>
            <a:off x="6818350" y="1536125"/>
            <a:ext cx="21606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V: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edges in SPT is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V-1: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vertex, there is exactly one input edge (except source).</a:t>
            </a:r>
            <a:endParaRPr/>
          </a:p>
        </p:txBody>
      </p:sp>
      <p:grpSp>
        <p:nvGrpSpPr>
          <p:cNvPr id="693" name="Google Shape;693;p40"/>
          <p:cNvGrpSpPr/>
          <p:nvPr/>
        </p:nvGrpSpPr>
        <p:grpSpPr>
          <a:xfrm>
            <a:off x="612530" y="1661063"/>
            <a:ext cx="5654188" cy="2819765"/>
            <a:chOff x="242993" y="1290363"/>
            <a:chExt cx="5654188" cy="2819765"/>
          </a:xfrm>
        </p:grpSpPr>
        <p:cxnSp>
          <p:nvCxnSpPr>
            <p:cNvPr id="694" name="Google Shape;694;p40"/>
            <p:cNvCxnSpPr/>
            <p:nvPr/>
          </p:nvCxnSpPr>
          <p:spPr>
            <a:xfrm flipH="1">
              <a:off x="4113141" y="1594863"/>
              <a:ext cx="73200" cy="115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5" name="Google Shape;695;p40"/>
            <p:cNvSpPr/>
            <p:nvPr/>
          </p:nvSpPr>
          <p:spPr>
            <a:xfrm>
              <a:off x="2109090" y="19702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2058737" y="3524787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3992691" y="129036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3919494" y="2747533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186266" y="3805628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5509880" y="2516331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1" name="Google Shape;701;p40"/>
            <p:cNvCxnSpPr>
              <a:stCxn id="695" idx="2"/>
              <a:endCxn id="696" idx="0"/>
            </p:cNvCxnSpPr>
            <p:nvPr/>
          </p:nvCxnSpPr>
          <p:spPr>
            <a:xfrm flipH="1">
              <a:off x="2252340" y="2274763"/>
              <a:ext cx="50400" cy="1250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2" name="Google Shape;702;p40"/>
            <p:cNvCxnSpPr>
              <a:stCxn id="695" idx="3"/>
              <a:endCxn id="698" idx="1"/>
            </p:cNvCxnSpPr>
            <p:nvPr/>
          </p:nvCxnSpPr>
          <p:spPr>
            <a:xfrm>
              <a:off x="2496390" y="2122513"/>
              <a:ext cx="1423200" cy="777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3" name="Google Shape;703;p40"/>
            <p:cNvCxnSpPr>
              <a:stCxn id="700" idx="2"/>
              <a:endCxn id="699" idx="3"/>
            </p:cNvCxnSpPr>
            <p:nvPr/>
          </p:nvCxnSpPr>
          <p:spPr>
            <a:xfrm flipH="1">
              <a:off x="4573430" y="2820831"/>
              <a:ext cx="1130100" cy="1137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4" name="Google Shape;704;p40"/>
            <p:cNvCxnSpPr>
              <a:stCxn id="698" idx="2"/>
              <a:endCxn id="699" idx="0"/>
            </p:cNvCxnSpPr>
            <p:nvPr/>
          </p:nvCxnSpPr>
          <p:spPr>
            <a:xfrm>
              <a:off x="4113144" y="3052033"/>
              <a:ext cx="266700" cy="7536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5" name="Google Shape;705;p40"/>
            <p:cNvCxnSpPr>
              <a:stCxn id="696" idx="3"/>
              <a:endCxn id="699" idx="1"/>
            </p:cNvCxnSpPr>
            <p:nvPr/>
          </p:nvCxnSpPr>
          <p:spPr>
            <a:xfrm>
              <a:off x="2446037" y="3677037"/>
              <a:ext cx="1740300" cy="28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6" name="Google Shape;706;p40"/>
            <p:cNvSpPr/>
            <p:nvPr/>
          </p:nvSpPr>
          <p:spPr>
            <a:xfrm>
              <a:off x="518825" y="2864352"/>
              <a:ext cx="387300" cy="3045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7" name="Google Shape;707;p40"/>
            <p:cNvCxnSpPr>
              <a:stCxn id="706" idx="3"/>
              <a:endCxn id="695" idx="1"/>
            </p:cNvCxnSpPr>
            <p:nvPr/>
          </p:nvCxnSpPr>
          <p:spPr>
            <a:xfrm flipH="1" rot="10800000">
              <a:off x="906125" y="2122602"/>
              <a:ext cx="1203000" cy="8940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8" name="Google Shape;708;p40"/>
            <p:cNvSpPr txBox="1"/>
            <p:nvPr/>
          </p:nvSpPr>
          <p:spPr>
            <a:xfrm>
              <a:off x="242993" y="2802866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709" name="Google Shape;709;p40"/>
            <p:cNvCxnSpPr>
              <a:stCxn id="706" idx="3"/>
              <a:endCxn id="696" idx="1"/>
            </p:cNvCxnSpPr>
            <p:nvPr/>
          </p:nvCxnSpPr>
          <p:spPr>
            <a:xfrm>
              <a:off x="906125" y="3016602"/>
              <a:ext cx="1152600" cy="660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0" name="Google Shape;710;p40"/>
            <p:cNvCxnSpPr>
              <a:stCxn id="698" idx="3"/>
              <a:endCxn id="700" idx="1"/>
            </p:cNvCxnSpPr>
            <p:nvPr/>
          </p:nvCxnSpPr>
          <p:spPr>
            <a:xfrm flipH="1" rot="10800000">
              <a:off x="4306794" y="2668483"/>
              <a:ext cx="1203000" cy="231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1" name="Google Shape;711;p40"/>
            <p:cNvCxnSpPr>
              <a:stCxn id="695" idx="3"/>
              <a:endCxn id="697" idx="1"/>
            </p:cNvCxnSpPr>
            <p:nvPr/>
          </p:nvCxnSpPr>
          <p:spPr>
            <a:xfrm flipH="1" rot="10800000">
              <a:off x="2496390" y="1442713"/>
              <a:ext cx="1496400" cy="679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2" name="Google Shape;712;p40"/>
            <p:cNvCxnSpPr>
              <a:stCxn id="700" idx="0"/>
              <a:endCxn id="697" idx="3"/>
            </p:cNvCxnSpPr>
            <p:nvPr/>
          </p:nvCxnSpPr>
          <p:spPr>
            <a:xfrm rot="10800000">
              <a:off x="4379930" y="1442631"/>
              <a:ext cx="1323600" cy="10737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3" name="Google Shape;713;p40"/>
            <p:cNvCxnSpPr/>
            <p:nvPr/>
          </p:nvCxnSpPr>
          <p:spPr>
            <a:xfrm flipH="1">
              <a:off x="2445894" y="2899783"/>
              <a:ext cx="1473600" cy="77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24, CS61B, </a:t>
            </a:r>
            <a:r>
              <a:rPr lang="en"/>
              <a:t>Spring 2024</a:t>
            </a:r>
            <a:endParaRPr/>
          </a:p>
        </p:txBody>
      </p:sp>
      <p:sp>
        <p:nvSpPr>
          <p:cNvPr id="719" name="Google Shape;719;p4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Shortest Paths: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BFS Doesn’t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Goal: The Shortest Paths 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Dijkstra’s Algorithm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oboto"/>
              <a:buChar char="•"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Some Bad Algorithms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Why Dijkstra’s is Correct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 Analysis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Idea and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Heuristics (CS188 Preview)</a:t>
            </a:r>
            <a:endParaRPr/>
          </a:p>
        </p:txBody>
      </p:sp>
      <p:sp>
        <p:nvSpPr>
          <p:cNvPr id="720" name="Google Shape;720;p4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Dijkstra's Algorithm: Some Bad Algorithms</a:t>
            </a:r>
            <a:endParaRPr/>
          </a:p>
        </p:txBody>
      </p:sp>
      <p:sp>
        <p:nvSpPr>
          <p:cNvPr id="721" name="Google Shape;721;p41"/>
          <p:cNvSpPr txBox="1"/>
          <p:nvPr/>
        </p:nvSpPr>
        <p:spPr>
          <a:xfrm>
            <a:off x="805375" y="402200"/>
            <a:ext cx="29031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Won't cover live, see videos if you're curious.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(By Hand)</a:t>
            </a:r>
            <a:endParaRPr/>
          </a:p>
        </p:txBody>
      </p:sp>
      <p:sp>
        <p:nvSpPr>
          <p:cNvPr id="727" name="Google Shape;727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shortest paths tree for the graph below? Note: Source is A.</a:t>
            </a:r>
            <a:endParaRPr/>
          </a:p>
        </p:txBody>
      </p:sp>
      <p:grpSp>
        <p:nvGrpSpPr>
          <p:cNvPr id="728" name="Google Shape;728;p42"/>
          <p:cNvGrpSpPr/>
          <p:nvPr/>
        </p:nvGrpSpPr>
        <p:grpSpPr>
          <a:xfrm>
            <a:off x="2425793" y="2967276"/>
            <a:ext cx="4292402" cy="1554224"/>
            <a:chOff x="2311943" y="3364151"/>
            <a:chExt cx="4292402" cy="1554224"/>
          </a:xfrm>
        </p:grpSpPr>
        <p:sp>
          <p:nvSpPr>
            <p:cNvPr id="729" name="Google Shape;729;p42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0" name="Google Shape;730;p42"/>
            <p:cNvCxnSpPr>
              <a:stCxn id="729" idx="2"/>
              <a:endCxn id="731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2" name="Google Shape;732;p42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4" name="Google Shape;734;p42"/>
            <p:cNvCxnSpPr>
              <a:endCxn id="732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5" name="Google Shape;735;p42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6" name="Google Shape;736;p42"/>
            <p:cNvCxnSpPr>
              <a:endCxn id="733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7" name="Google Shape;737;p42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highlight>
                  <a:srgbClr val="C9DAF8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38" name="Google Shape;738;p42"/>
            <p:cNvCxnSpPr>
              <a:endCxn id="733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739" name="Google Shape;739;p42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highlight>
                  <a:srgbClr val="C9DAF8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41" name="Google Shape;741;p42"/>
            <p:cNvCxnSpPr>
              <a:endCxn id="732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2" name="Google Shape;742;p42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highlight>
                  <a:srgbClr val="C9DAF8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43" name="Google Shape;743;p42"/>
            <p:cNvCxnSpPr>
              <a:stCxn id="732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4" name="Google Shape;744;p42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highlight>
                  <a:srgbClr val="C9DAF8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highlight>
                  <a:srgbClr val="C9DAF8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C9DAF8"/>
            </a:solidFill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C9DAF8"/>
                  </a:highlight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highlight>
                  <a:srgbClr val="C9DAF8"/>
                </a:highlight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24, CS61B, </a:t>
            </a:r>
            <a:r>
              <a:rPr lang="en"/>
              <a:t>Spring 2024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Shortest Paths: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oboto"/>
              <a:buChar char="•"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Why BFS Doesn’t Work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Goal: The Shortest Paths Tree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Dijkstra’s Algorithm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Why Dijkstra’s is Correct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 Analysis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Idea and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Heuristics (CS188 Preview)</a:t>
            </a:r>
            <a:endParaRPr/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Paths: W</a:t>
            </a:r>
            <a:r>
              <a:rPr lang="en"/>
              <a:t>hy BFS Doesn't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(By Hand)</a:t>
            </a:r>
            <a:endParaRPr/>
          </a:p>
        </p:txBody>
      </p:sp>
      <p:sp>
        <p:nvSpPr>
          <p:cNvPr id="752" name="Google Shape;752;p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shortest paths tree for the graph below?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Annotation in </a:t>
            </a:r>
            <a:r>
              <a:rPr lang="en">
                <a:solidFill>
                  <a:srgbClr val="FF00FF"/>
                </a:solidFill>
              </a:rPr>
              <a:t>magenta</a:t>
            </a:r>
            <a:r>
              <a:rPr lang="en"/>
              <a:t> shows the total distance from the source.</a:t>
            </a:r>
            <a:endParaRPr/>
          </a:p>
        </p:txBody>
      </p:sp>
      <p:sp>
        <p:nvSpPr>
          <p:cNvPr id="753" name="Google Shape;753;p43"/>
          <p:cNvSpPr txBox="1"/>
          <p:nvPr/>
        </p:nvSpPr>
        <p:spPr>
          <a:xfrm>
            <a:off x="6362027" y="332607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54" name="Google Shape;754;p43"/>
          <p:cNvGrpSpPr/>
          <p:nvPr/>
        </p:nvGrpSpPr>
        <p:grpSpPr>
          <a:xfrm>
            <a:off x="2425793" y="2613040"/>
            <a:ext cx="4292402" cy="2093617"/>
            <a:chOff x="2311943" y="3009915"/>
            <a:chExt cx="4292402" cy="2093617"/>
          </a:xfrm>
        </p:grpSpPr>
        <p:sp>
          <p:nvSpPr>
            <p:cNvPr id="755" name="Google Shape;755;p43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6" name="Google Shape;756;p43"/>
            <p:cNvCxnSpPr>
              <a:stCxn id="755" idx="2"/>
              <a:endCxn id="757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8" name="Google Shape;758;p43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0" name="Google Shape;760;p43"/>
            <p:cNvCxnSpPr>
              <a:endCxn id="758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1" name="Google Shape;761;p43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2" name="Google Shape;762;p43"/>
            <p:cNvCxnSpPr>
              <a:endCxn id="759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3" name="Google Shape;763;p43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4" name="Google Shape;764;p43"/>
            <p:cNvCxnSpPr>
              <a:endCxn id="759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765" name="Google Shape;765;p43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67" name="Google Shape;767;p43"/>
            <p:cNvCxnSpPr>
              <a:endCxn id="758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8" name="Google Shape;768;p43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43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0" name="Google Shape;770;p43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1" name="Google Shape;771;p43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2" name="Google Shape;772;p43"/>
            <p:cNvCxnSpPr>
              <a:stCxn id="758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3" name="Google Shape;773;p43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create an algorithm for finding the shortest paths.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start with a bad algorithm and then successively improve it.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begins in state below. All vertices unmarked. All distances infinite. </a:t>
            </a:r>
            <a:r>
              <a:rPr lang="en"/>
              <a:t>No edges in the SPT.</a:t>
            </a:r>
            <a:endParaRPr/>
          </a:p>
        </p:txBody>
      </p:sp>
      <p:sp>
        <p:nvSpPr>
          <p:cNvPr id="781" name="Google Shape;781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Algorithm </a:t>
            </a:r>
            <a:endParaRPr/>
          </a:p>
        </p:txBody>
      </p:sp>
      <p:grpSp>
        <p:nvGrpSpPr>
          <p:cNvPr id="782" name="Google Shape;782;p44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783" name="Google Shape;783;p44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4" name="Google Shape;784;p44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85" name="Google Shape;785;p44"/>
            <p:cNvCxnSpPr>
              <a:stCxn id="784" idx="2"/>
              <a:endCxn id="786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7" name="Google Shape;787;p44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9" name="Google Shape;789;p44"/>
            <p:cNvCxnSpPr>
              <a:endCxn id="787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0" name="Google Shape;790;p44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91" name="Google Shape;791;p44"/>
            <p:cNvCxnSpPr>
              <a:endCxn id="788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2" name="Google Shape;792;p44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93" name="Google Shape;793;p44"/>
            <p:cNvCxnSpPr>
              <a:endCxn id="788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794" name="Google Shape;794;p44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96" name="Google Shape;796;p44"/>
            <p:cNvCxnSpPr>
              <a:endCxn id="787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7" name="Google Shape;797;p44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8" name="Google Shape;798;p44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9" name="Google Shape;799;p44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0" name="Google Shape;800;p44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1" name="Google Shape;801;p44"/>
            <p:cNvCxnSpPr>
              <a:stCxn id="787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02" name="Google Shape;802;p44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Algorithmically (Incorrect)</a:t>
            </a:r>
            <a:endParaRPr/>
          </a:p>
        </p:txBody>
      </p:sp>
      <p:sp>
        <p:nvSpPr>
          <p:cNvPr id="810" name="Google Shape;810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#1: Perform a depth first search. When you visit v: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edge from v to w, if w is not already part of SPT, add the edge.</a:t>
            </a:r>
            <a:endParaRPr/>
          </a:p>
        </p:txBody>
      </p:sp>
      <p:sp>
        <p:nvSpPr>
          <p:cNvPr id="811" name="Google Shape;811;p45"/>
          <p:cNvSpPr txBox="1"/>
          <p:nvPr/>
        </p:nvSpPr>
        <p:spPr>
          <a:xfrm>
            <a:off x="-4898" y="1501624"/>
            <a:ext cx="16965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Add A-&gt;B to SPT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Add A-&gt;C to SPT</a:t>
            </a:r>
            <a:endParaRPr/>
          </a:p>
        </p:txBody>
      </p:sp>
      <p:sp>
        <p:nvSpPr>
          <p:cNvPr id="812" name="Google Shape;812;p45"/>
          <p:cNvSpPr txBox="1"/>
          <p:nvPr/>
        </p:nvSpPr>
        <p:spPr>
          <a:xfrm>
            <a:off x="4438177" y="1501624"/>
            <a:ext cx="16965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dfs(B):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Add B-&gt;D to SPT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 already in SPT.</a:t>
            </a:r>
            <a:endParaRPr/>
          </a:p>
        </p:txBody>
      </p:sp>
      <p:sp>
        <p:nvSpPr>
          <p:cNvPr id="813" name="Google Shape;813;p45"/>
          <p:cNvSpPr txBox="1"/>
          <p:nvPr/>
        </p:nvSpPr>
        <p:spPr>
          <a:xfrm>
            <a:off x="397777" y="3833299"/>
            <a:ext cx="16965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dfs(C):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 already in SPT.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 already in SPT.</a:t>
            </a:r>
            <a:endParaRPr/>
          </a:p>
        </p:txBody>
      </p:sp>
      <p:sp>
        <p:nvSpPr>
          <p:cNvPr id="814" name="Google Shape;814;p45"/>
          <p:cNvSpPr txBox="1"/>
          <p:nvPr/>
        </p:nvSpPr>
        <p:spPr>
          <a:xfrm>
            <a:off x="6248177" y="372294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7</a:t>
            </a:r>
            <a:endParaRPr sz="1800">
              <a:solidFill>
                <a:srgbClr val="FF43F0"/>
              </a:solidFill>
            </a:endParaRPr>
          </a:p>
        </p:txBody>
      </p:sp>
      <p:grpSp>
        <p:nvGrpSpPr>
          <p:cNvPr id="815" name="Google Shape;815;p45"/>
          <p:cNvGrpSpPr/>
          <p:nvPr/>
        </p:nvGrpSpPr>
        <p:grpSpPr>
          <a:xfrm>
            <a:off x="2311943" y="3009915"/>
            <a:ext cx="4292402" cy="2093617"/>
            <a:chOff x="2311943" y="3009915"/>
            <a:chExt cx="4292402" cy="2093617"/>
          </a:xfrm>
        </p:grpSpPr>
        <p:sp>
          <p:nvSpPr>
            <p:cNvPr id="816" name="Google Shape;816;p45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17" name="Google Shape;817;p45"/>
            <p:cNvCxnSpPr>
              <a:stCxn id="816" idx="2"/>
              <a:endCxn id="818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9" name="Google Shape;819;p45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820" name="Google Shape;820;p45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818" name="Google Shape;818;p45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821" name="Google Shape;821;p45"/>
            <p:cNvCxnSpPr>
              <a:endCxn id="819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2" name="Google Shape;822;p45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823" name="Google Shape;823;p45"/>
            <p:cNvCxnSpPr>
              <a:endCxn id="820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4" name="Google Shape;824;p45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825" name="Google Shape;825;p45"/>
            <p:cNvCxnSpPr>
              <a:endCxn id="820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826" name="Google Shape;826;p45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827" name="Google Shape;827;p45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828" name="Google Shape;828;p45"/>
            <p:cNvCxnSpPr>
              <a:endCxn id="819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9" name="Google Shape;829;p45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830" name="Google Shape;830;p45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831" name="Google Shape;831;p45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832" name="Google Shape;832;p45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5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833" name="Google Shape;833;p45"/>
            <p:cNvCxnSpPr>
              <a:stCxn id="819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34" name="Google Shape;834;p45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grpSp>
        <p:nvGrpSpPr>
          <p:cNvPr id="837" name="Google Shape;837;p45"/>
          <p:cNvGrpSpPr/>
          <p:nvPr/>
        </p:nvGrpSpPr>
        <p:grpSpPr>
          <a:xfrm>
            <a:off x="90593" y="1425965"/>
            <a:ext cx="4292402" cy="2271088"/>
            <a:chOff x="90593" y="1425965"/>
            <a:chExt cx="4292402" cy="2271088"/>
          </a:xfrm>
        </p:grpSpPr>
        <p:grpSp>
          <p:nvGrpSpPr>
            <p:cNvPr id="838" name="Google Shape;838;p45"/>
            <p:cNvGrpSpPr/>
            <p:nvPr/>
          </p:nvGrpSpPr>
          <p:grpSpPr>
            <a:xfrm>
              <a:off x="90593" y="1578365"/>
              <a:ext cx="4292402" cy="2093617"/>
              <a:chOff x="90593" y="1578365"/>
              <a:chExt cx="4292402" cy="2093617"/>
            </a:xfrm>
          </p:grpSpPr>
          <p:sp>
            <p:nvSpPr>
              <p:cNvPr id="839" name="Google Shape;839;p45"/>
              <p:cNvSpPr txBox="1"/>
              <p:nvPr/>
            </p:nvSpPr>
            <p:spPr>
              <a:xfrm>
                <a:off x="2142077" y="206715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40" name="Google Shape;840;p45"/>
              <p:cNvCxnSpPr>
                <a:stCxn id="839" idx="2"/>
                <a:endCxn id="841" idx="3"/>
              </p:cNvCxnSpPr>
              <p:nvPr/>
            </p:nvCxnSpPr>
            <p:spPr>
              <a:xfrm rot="5400000">
                <a:off x="1221377" y="175065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42" name="Google Shape;842;p45"/>
              <p:cNvSpPr/>
              <p:nvPr/>
            </p:nvSpPr>
            <p:spPr>
              <a:xfrm>
                <a:off x="2181060" y="1932601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843" name="Google Shape;843;p45"/>
              <p:cNvSpPr/>
              <p:nvPr/>
            </p:nvSpPr>
            <p:spPr>
              <a:xfrm>
                <a:off x="2181060" y="3182324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841" name="Google Shape;841;p45"/>
              <p:cNvSpPr/>
              <p:nvPr/>
            </p:nvSpPr>
            <p:spPr>
              <a:xfrm>
                <a:off x="366425" y="263367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844" name="Google Shape;844;p45"/>
              <p:cNvCxnSpPr>
                <a:endCxn id="842" idx="1"/>
              </p:cNvCxnSpPr>
              <p:nvPr/>
            </p:nvCxnSpPr>
            <p:spPr>
              <a:xfrm flipH="1" rot="10800000">
                <a:off x="741060" y="2084851"/>
                <a:ext cx="1440000" cy="552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45" name="Google Shape;845;p45"/>
              <p:cNvSpPr txBox="1"/>
              <p:nvPr/>
            </p:nvSpPr>
            <p:spPr>
              <a:xfrm>
                <a:off x="90593" y="253660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846" name="Google Shape;846;p45"/>
              <p:cNvCxnSpPr>
                <a:endCxn id="843" idx="1"/>
              </p:cNvCxnSpPr>
              <p:nvPr/>
            </p:nvCxnSpPr>
            <p:spPr>
              <a:xfrm>
                <a:off x="750660" y="293017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47" name="Google Shape;847;p45"/>
              <p:cNvSpPr/>
              <p:nvPr/>
            </p:nvSpPr>
            <p:spPr>
              <a:xfrm>
                <a:off x="1274177" y="224423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848" name="Google Shape;848;p45"/>
              <p:cNvSpPr/>
              <p:nvPr/>
            </p:nvSpPr>
            <p:spPr>
              <a:xfrm>
                <a:off x="1207900" y="2962425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849" name="Google Shape;849;p45"/>
              <p:cNvSpPr/>
              <p:nvPr/>
            </p:nvSpPr>
            <p:spPr>
              <a:xfrm>
                <a:off x="3995694" y="263367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850" name="Google Shape;850;p45"/>
              <p:cNvCxnSpPr>
                <a:endCxn id="842" idx="2"/>
              </p:cNvCxnSpPr>
              <p:nvPr/>
            </p:nvCxnSpPr>
            <p:spPr>
              <a:xfrm rot="10800000">
                <a:off x="2374710" y="2237101"/>
                <a:ext cx="0" cy="945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51" name="Google Shape;851;p45"/>
              <p:cNvSpPr/>
              <p:nvPr/>
            </p:nvSpPr>
            <p:spPr>
              <a:xfrm>
                <a:off x="2248286" y="259316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852" name="Google Shape;852;p45"/>
              <p:cNvSpPr txBox="1"/>
              <p:nvPr/>
            </p:nvSpPr>
            <p:spPr>
              <a:xfrm>
                <a:off x="2231258" y="336748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53" name="Google Shape;853;p45"/>
              <p:cNvSpPr txBox="1"/>
              <p:nvPr/>
            </p:nvSpPr>
            <p:spPr>
              <a:xfrm>
                <a:off x="437608" y="229723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854" name="Google Shape;854;p45"/>
              <p:cNvSpPr txBox="1"/>
              <p:nvPr/>
            </p:nvSpPr>
            <p:spPr>
              <a:xfrm>
                <a:off x="2240481" y="157836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55" name="Google Shape;855;p45"/>
              <p:cNvSpPr txBox="1"/>
              <p:nvPr/>
            </p:nvSpPr>
            <p:spPr>
              <a:xfrm>
                <a:off x="4026827" y="2291396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856" name="Google Shape;856;p45"/>
              <p:cNvCxnSpPr>
                <a:stCxn id="842" idx="3"/>
              </p:cNvCxnSpPr>
              <p:nvPr/>
            </p:nvCxnSpPr>
            <p:spPr>
              <a:xfrm>
                <a:off x="2568360" y="2084851"/>
                <a:ext cx="1452000" cy="584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57" name="Google Shape;857;p45"/>
              <p:cNvSpPr/>
              <p:nvPr/>
            </p:nvSpPr>
            <p:spPr>
              <a:xfrm>
                <a:off x="1476148" y="253305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858" name="Google Shape;858;p45"/>
              <p:cNvSpPr/>
              <p:nvPr/>
            </p:nvSpPr>
            <p:spPr>
              <a:xfrm>
                <a:off x="3081500" y="22134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  <p:cxnSp>
            <p:nvCxnSpPr>
              <p:cNvPr id="859" name="Google Shape;859;p45"/>
              <p:cNvCxnSpPr>
                <a:endCxn id="843" idx="3"/>
              </p:cNvCxnSpPr>
              <p:nvPr/>
            </p:nvCxnSpPr>
            <p:spPr>
              <a:xfrm flipH="1">
                <a:off x="2568360" y="2907074"/>
                <a:ext cx="1452000" cy="427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860" name="Google Shape;860;p45"/>
              <p:cNvSpPr/>
              <p:nvPr/>
            </p:nvSpPr>
            <p:spPr>
              <a:xfrm>
                <a:off x="3129580" y="297498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</p:grpSp>
        <p:sp>
          <p:nvSpPr>
            <p:cNvPr id="861" name="Google Shape;861;p45"/>
            <p:cNvSpPr txBox="1"/>
            <p:nvPr/>
          </p:nvSpPr>
          <p:spPr>
            <a:xfrm>
              <a:off x="2545281" y="14259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5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862" name="Google Shape;862;p45"/>
            <p:cNvSpPr txBox="1"/>
            <p:nvPr/>
          </p:nvSpPr>
          <p:spPr>
            <a:xfrm>
              <a:off x="2469081" y="3392553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863" name="Google Shape;863;p45"/>
            <p:cNvCxnSpPr/>
            <p:nvPr/>
          </p:nvCxnSpPr>
          <p:spPr>
            <a:xfrm>
              <a:off x="2311950" y="1719513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45"/>
            <p:cNvCxnSpPr/>
            <p:nvPr/>
          </p:nvCxnSpPr>
          <p:spPr>
            <a:xfrm>
              <a:off x="2311950" y="3513263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65" name="Google Shape;865;p45"/>
          <p:cNvGrpSpPr/>
          <p:nvPr/>
        </p:nvGrpSpPr>
        <p:grpSpPr>
          <a:xfrm>
            <a:off x="4633343" y="1578365"/>
            <a:ext cx="4440134" cy="2093617"/>
            <a:chOff x="4633343" y="1578365"/>
            <a:chExt cx="4440134" cy="2093617"/>
          </a:xfrm>
        </p:grpSpPr>
        <p:grpSp>
          <p:nvGrpSpPr>
            <p:cNvPr id="866" name="Google Shape;866;p45"/>
            <p:cNvGrpSpPr/>
            <p:nvPr/>
          </p:nvGrpSpPr>
          <p:grpSpPr>
            <a:xfrm>
              <a:off x="4633343" y="1578365"/>
              <a:ext cx="4292402" cy="2093617"/>
              <a:chOff x="4633343" y="1578365"/>
              <a:chExt cx="4292402" cy="2093617"/>
            </a:xfrm>
          </p:grpSpPr>
          <p:sp>
            <p:nvSpPr>
              <p:cNvPr id="867" name="Google Shape;867;p45"/>
              <p:cNvSpPr txBox="1"/>
              <p:nvPr/>
            </p:nvSpPr>
            <p:spPr>
              <a:xfrm>
                <a:off x="6684827" y="206715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68" name="Google Shape;868;p45"/>
              <p:cNvCxnSpPr>
                <a:stCxn id="867" idx="2"/>
                <a:endCxn id="869" idx="3"/>
              </p:cNvCxnSpPr>
              <p:nvPr/>
            </p:nvCxnSpPr>
            <p:spPr>
              <a:xfrm rot="5400000">
                <a:off x="5764127" y="175065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70" name="Google Shape;870;p45"/>
              <p:cNvSpPr/>
              <p:nvPr/>
            </p:nvSpPr>
            <p:spPr>
              <a:xfrm>
                <a:off x="6723810" y="1932601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6723810" y="3182324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4909175" y="263367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872" name="Google Shape;872;p45"/>
              <p:cNvCxnSpPr>
                <a:endCxn id="870" idx="1"/>
              </p:cNvCxnSpPr>
              <p:nvPr/>
            </p:nvCxnSpPr>
            <p:spPr>
              <a:xfrm flipH="1" rot="10800000">
                <a:off x="5283810" y="2084851"/>
                <a:ext cx="1440000" cy="552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73" name="Google Shape;873;p45"/>
              <p:cNvSpPr txBox="1"/>
              <p:nvPr/>
            </p:nvSpPr>
            <p:spPr>
              <a:xfrm>
                <a:off x="4633343" y="253660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874" name="Google Shape;874;p45"/>
              <p:cNvCxnSpPr>
                <a:endCxn id="871" idx="1"/>
              </p:cNvCxnSpPr>
              <p:nvPr/>
            </p:nvCxnSpPr>
            <p:spPr>
              <a:xfrm>
                <a:off x="5293410" y="293017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75" name="Google Shape;875;p45"/>
              <p:cNvSpPr/>
              <p:nvPr/>
            </p:nvSpPr>
            <p:spPr>
              <a:xfrm>
                <a:off x="5816927" y="224423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5750650" y="2962425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cxnSp>
            <p:nvCxnSpPr>
              <p:cNvPr id="877" name="Google Shape;877;p45"/>
              <p:cNvCxnSpPr>
                <a:endCxn id="871" idx="3"/>
              </p:cNvCxnSpPr>
              <p:nvPr/>
            </p:nvCxnSpPr>
            <p:spPr>
              <a:xfrm flipH="1">
                <a:off x="7111110" y="2907074"/>
                <a:ext cx="1452000" cy="427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878" name="Google Shape;878;p45"/>
              <p:cNvSpPr/>
              <p:nvPr/>
            </p:nvSpPr>
            <p:spPr>
              <a:xfrm>
                <a:off x="7672330" y="297498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8538444" y="263367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880" name="Google Shape;880;p45"/>
              <p:cNvCxnSpPr>
                <a:endCxn id="870" idx="2"/>
              </p:cNvCxnSpPr>
              <p:nvPr/>
            </p:nvCxnSpPr>
            <p:spPr>
              <a:xfrm rot="10800000">
                <a:off x="6917460" y="2237101"/>
                <a:ext cx="0" cy="945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81" name="Google Shape;881;p45"/>
              <p:cNvSpPr/>
              <p:nvPr/>
            </p:nvSpPr>
            <p:spPr>
              <a:xfrm>
                <a:off x="6791036" y="259316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882" name="Google Shape;882;p45"/>
              <p:cNvSpPr txBox="1"/>
              <p:nvPr/>
            </p:nvSpPr>
            <p:spPr>
              <a:xfrm>
                <a:off x="6774008" y="336748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83" name="Google Shape;883;p45"/>
              <p:cNvSpPr txBox="1"/>
              <p:nvPr/>
            </p:nvSpPr>
            <p:spPr>
              <a:xfrm>
                <a:off x="4980358" y="229723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884" name="Google Shape;884;p45"/>
              <p:cNvSpPr txBox="1"/>
              <p:nvPr/>
            </p:nvSpPr>
            <p:spPr>
              <a:xfrm>
                <a:off x="6783231" y="157836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5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885" name="Google Shape;885;p45"/>
              <p:cNvSpPr txBox="1"/>
              <p:nvPr/>
            </p:nvSpPr>
            <p:spPr>
              <a:xfrm>
                <a:off x="8569577" y="2291396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886" name="Google Shape;886;p45"/>
              <p:cNvCxnSpPr>
                <a:stCxn id="870" idx="3"/>
              </p:cNvCxnSpPr>
              <p:nvPr/>
            </p:nvCxnSpPr>
            <p:spPr>
              <a:xfrm>
                <a:off x="7111110" y="2084851"/>
                <a:ext cx="1452000" cy="58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87" name="Google Shape;887;p45"/>
              <p:cNvSpPr/>
              <p:nvPr/>
            </p:nvSpPr>
            <p:spPr>
              <a:xfrm>
                <a:off x="6018898" y="253305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888" name="Google Shape;888;p45"/>
              <p:cNvSpPr/>
              <p:nvPr/>
            </p:nvSpPr>
            <p:spPr>
              <a:xfrm>
                <a:off x="7624250" y="22134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</p:grpSp>
        <p:cxnSp>
          <p:nvCxnSpPr>
            <p:cNvPr id="889" name="Google Shape;889;p45"/>
            <p:cNvCxnSpPr/>
            <p:nvPr/>
          </p:nvCxnSpPr>
          <p:spPr>
            <a:xfrm>
              <a:off x="8640475" y="2429125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0" name="Google Shape;890;p45"/>
            <p:cNvSpPr txBox="1"/>
            <p:nvPr/>
          </p:nvSpPr>
          <p:spPr>
            <a:xfrm>
              <a:off x="8756077" y="211062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7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  <p:sp>
        <p:nvSpPr>
          <p:cNvPr id="891" name="Google Shape;891;p45"/>
          <p:cNvSpPr txBox="1"/>
          <p:nvPr/>
        </p:nvSpPr>
        <p:spPr>
          <a:xfrm>
            <a:off x="7852725" y="3525550"/>
            <a:ext cx="1193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Older slide, used on the web videos.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Algorithmically (Incorrect)</a:t>
            </a:r>
            <a:endParaRPr/>
          </a:p>
        </p:txBody>
      </p:sp>
      <p:sp>
        <p:nvSpPr>
          <p:cNvPr id="897" name="Google Shape;897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Perform a depth first search. When you visit v: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edge from v to w, add edge to the SPT</a:t>
            </a:r>
            <a:r>
              <a:rPr b="1" i="1" lang="en"/>
              <a:t> only if that edge yields better distance</a:t>
            </a:r>
            <a:r>
              <a:rPr lang="en"/>
              <a:t>.</a:t>
            </a:r>
            <a:endParaRPr/>
          </a:p>
        </p:txBody>
      </p:sp>
      <p:sp>
        <p:nvSpPr>
          <p:cNvPr id="898" name="Google Shape;898;p46"/>
          <p:cNvSpPr txBox="1"/>
          <p:nvPr/>
        </p:nvSpPr>
        <p:spPr>
          <a:xfrm>
            <a:off x="-4900" y="1501625"/>
            <a:ext cx="21402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A-&gt;B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, &lt; than </a:t>
            </a:r>
            <a:r>
              <a:rPr lang="en">
                <a:solidFill>
                  <a:srgbClr val="FF00FF"/>
                </a:solidFill>
              </a:rPr>
              <a:t>∞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b="1" lang="en">
                <a:solidFill>
                  <a:schemeClr val="dk1"/>
                </a:solidFill>
              </a:rPr>
              <a:t>A-&gt;C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&lt; than </a:t>
            </a:r>
            <a:r>
              <a:rPr lang="en">
                <a:solidFill>
                  <a:srgbClr val="FF00FF"/>
                </a:solidFill>
              </a:rPr>
              <a:t>∞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899" name="Google Shape;899;p46"/>
          <p:cNvSpPr txBox="1"/>
          <p:nvPr/>
        </p:nvSpPr>
        <p:spPr>
          <a:xfrm>
            <a:off x="3393250" y="1501625"/>
            <a:ext cx="29253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dfs(B):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B-&gt;D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 + 2 = </a:t>
            </a:r>
            <a:r>
              <a:rPr lang="en">
                <a:solidFill>
                  <a:srgbClr val="FF00FF"/>
                </a:solidFill>
              </a:rPr>
              <a:t>7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∞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B-&gt;A is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 + 3 = </a:t>
            </a:r>
            <a:r>
              <a:rPr lang="en">
                <a:solidFill>
                  <a:srgbClr val="FF00FF"/>
                </a:solidFill>
              </a:rPr>
              <a:t>8</a:t>
            </a:r>
            <a:r>
              <a:rPr lang="en"/>
              <a:t>, worse than </a:t>
            </a:r>
            <a:r>
              <a:rPr lang="en">
                <a:solidFill>
                  <a:srgbClr val="FF00FF"/>
                </a:solidFill>
              </a:rPr>
              <a:t>0</a:t>
            </a:r>
            <a:r>
              <a:rPr lang="en"/>
              <a:t>.</a:t>
            </a:r>
            <a:endParaRPr/>
          </a:p>
        </p:txBody>
      </p:sp>
      <p:sp>
        <p:nvSpPr>
          <p:cNvPr id="900" name="Google Shape;900;p46"/>
          <p:cNvSpPr txBox="1"/>
          <p:nvPr/>
        </p:nvSpPr>
        <p:spPr>
          <a:xfrm>
            <a:off x="146250" y="4290500"/>
            <a:ext cx="3057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dfs(C):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C-&gt;B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/>
              <a:t> + 1 = </a:t>
            </a:r>
            <a:r>
              <a:rPr lang="en">
                <a:solidFill>
                  <a:srgbClr val="FF00FF"/>
                </a:solidFill>
              </a:rPr>
              <a:t>2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C-&gt;D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/>
              <a:t> + 5 = </a:t>
            </a:r>
            <a:r>
              <a:rPr lang="en">
                <a:solidFill>
                  <a:srgbClr val="FF00FF"/>
                </a:solidFill>
              </a:rPr>
              <a:t>6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7</a:t>
            </a:r>
            <a:r>
              <a:rPr lang="en"/>
              <a:t>.</a:t>
            </a:r>
            <a:endParaRPr/>
          </a:p>
        </p:txBody>
      </p:sp>
      <p:grpSp>
        <p:nvGrpSpPr>
          <p:cNvPr id="901" name="Google Shape;901;p46"/>
          <p:cNvGrpSpPr/>
          <p:nvPr/>
        </p:nvGrpSpPr>
        <p:grpSpPr>
          <a:xfrm>
            <a:off x="90593" y="1578365"/>
            <a:ext cx="4292402" cy="2093617"/>
            <a:chOff x="90593" y="1578365"/>
            <a:chExt cx="4292402" cy="2093617"/>
          </a:xfrm>
        </p:grpSpPr>
        <p:sp>
          <p:nvSpPr>
            <p:cNvPr id="902" name="Google Shape;902;p46"/>
            <p:cNvSpPr txBox="1"/>
            <p:nvPr/>
          </p:nvSpPr>
          <p:spPr>
            <a:xfrm>
              <a:off x="2142077" y="206715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3" name="Google Shape;903;p46"/>
            <p:cNvCxnSpPr>
              <a:stCxn id="902" idx="2"/>
              <a:endCxn id="904" idx="3"/>
            </p:cNvCxnSpPr>
            <p:nvPr/>
          </p:nvCxnSpPr>
          <p:spPr>
            <a:xfrm rot="5400000">
              <a:off x="1221377" y="175065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5" name="Google Shape;905;p46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906" name="Google Shape;906;p46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904" name="Google Shape;904;p46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907" name="Google Shape;907;p46"/>
            <p:cNvCxnSpPr>
              <a:endCxn id="905" idx="1"/>
            </p:cNvCxnSpPr>
            <p:nvPr/>
          </p:nvCxnSpPr>
          <p:spPr>
            <a:xfrm flipH="1" rot="10800000">
              <a:off x="741060" y="2084851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8" name="Google Shape;908;p46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909" name="Google Shape;909;p46"/>
            <p:cNvCxnSpPr>
              <a:endCxn id="906" idx="1"/>
            </p:cNvCxnSpPr>
            <p:nvPr/>
          </p:nvCxnSpPr>
          <p:spPr>
            <a:xfrm>
              <a:off x="750660" y="293017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0" name="Google Shape;910;p46"/>
            <p:cNvSpPr/>
            <p:nvPr/>
          </p:nvSpPr>
          <p:spPr>
            <a:xfrm>
              <a:off x="12741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911" name="Google Shape;911;p46"/>
            <p:cNvSpPr/>
            <p:nvPr/>
          </p:nvSpPr>
          <p:spPr>
            <a:xfrm>
              <a:off x="1207900" y="29624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912" name="Google Shape;912;p46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913" name="Google Shape;913;p46"/>
            <p:cNvCxnSpPr>
              <a:endCxn id="905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4" name="Google Shape;914;p46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915" name="Google Shape;915;p46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916" name="Google Shape;916;p46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917" name="Google Shape;917;p46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918" name="Google Shape;918;p46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919" name="Google Shape;919;p46"/>
            <p:cNvCxnSpPr>
              <a:stCxn id="905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0" name="Google Shape;920;p46"/>
            <p:cNvSpPr/>
            <p:nvPr/>
          </p:nvSpPr>
          <p:spPr>
            <a:xfrm>
              <a:off x="1476148" y="253305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3081500" y="22134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922" name="Google Shape;922;p46"/>
            <p:cNvCxnSpPr>
              <a:endCxn id="906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923" name="Google Shape;923;p46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</p:grpSp>
      <p:cxnSp>
        <p:nvCxnSpPr>
          <p:cNvPr id="924" name="Google Shape;924;p46"/>
          <p:cNvCxnSpPr/>
          <p:nvPr/>
        </p:nvCxnSpPr>
        <p:spPr>
          <a:xfrm rot="10800000">
            <a:off x="6713250" y="1423575"/>
            <a:ext cx="580800" cy="828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5" name="Google Shape;925;p46"/>
          <p:cNvSpPr txBox="1"/>
          <p:nvPr/>
        </p:nvSpPr>
        <p:spPr>
          <a:xfrm>
            <a:off x="7356604" y="1301350"/>
            <a:ext cx="17442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We’ll call this process “edge </a:t>
            </a:r>
            <a:r>
              <a:rPr b="1" lang="en">
                <a:solidFill>
                  <a:srgbClr val="BE0712"/>
                </a:solidFill>
              </a:rPr>
              <a:t>relaxation</a:t>
            </a:r>
            <a:r>
              <a:rPr lang="en">
                <a:solidFill>
                  <a:srgbClr val="BE0712"/>
                </a:solidFill>
              </a:rPr>
              <a:t>”.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926" name="Google Shape;926;p46"/>
          <p:cNvSpPr txBox="1"/>
          <p:nvPr/>
        </p:nvSpPr>
        <p:spPr>
          <a:xfrm>
            <a:off x="6410251" y="4373474"/>
            <a:ext cx="32208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better edges if found.</a:t>
            </a:r>
            <a:endParaRPr/>
          </a:p>
        </p:txBody>
      </p:sp>
      <p:sp>
        <p:nvSpPr>
          <p:cNvPr id="927" name="Google Shape;927;p46"/>
          <p:cNvSpPr txBox="1"/>
          <p:nvPr/>
        </p:nvSpPr>
        <p:spPr>
          <a:xfrm>
            <a:off x="2469081" y="339255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928" name="Google Shape;928;p46"/>
          <p:cNvCxnSpPr/>
          <p:nvPr/>
        </p:nvCxnSpPr>
        <p:spPr>
          <a:xfrm>
            <a:off x="2311950" y="3513263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9" name="Google Shape;929;p46"/>
          <p:cNvSpPr txBox="1"/>
          <p:nvPr/>
        </p:nvSpPr>
        <p:spPr>
          <a:xfrm>
            <a:off x="2545281" y="142596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930" name="Google Shape;930;p46"/>
          <p:cNvCxnSpPr/>
          <p:nvPr/>
        </p:nvCxnSpPr>
        <p:spPr>
          <a:xfrm>
            <a:off x="2311950" y="1719513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31" name="Google Shape;931;p46"/>
          <p:cNvGrpSpPr/>
          <p:nvPr/>
        </p:nvGrpSpPr>
        <p:grpSpPr>
          <a:xfrm>
            <a:off x="4633343" y="1578365"/>
            <a:ext cx="4440134" cy="2093617"/>
            <a:chOff x="4633343" y="1578365"/>
            <a:chExt cx="4440134" cy="2093617"/>
          </a:xfrm>
        </p:grpSpPr>
        <p:grpSp>
          <p:nvGrpSpPr>
            <p:cNvPr id="932" name="Google Shape;932;p46"/>
            <p:cNvGrpSpPr/>
            <p:nvPr/>
          </p:nvGrpSpPr>
          <p:grpSpPr>
            <a:xfrm>
              <a:off x="4633343" y="1578365"/>
              <a:ext cx="4292402" cy="2093617"/>
              <a:chOff x="4633343" y="1578365"/>
              <a:chExt cx="4292402" cy="2093617"/>
            </a:xfrm>
          </p:grpSpPr>
          <p:sp>
            <p:nvSpPr>
              <p:cNvPr id="933" name="Google Shape;933;p46"/>
              <p:cNvSpPr txBox="1"/>
              <p:nvPr/>
            </p:nvSpPr>
            <p:spPr>
              <a:xfrm>
                <a:off x="6684827" y="206715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4" name="Google Shape;934;p46"/>
              <p:cNvCxnSpPr>
                <a:stCxn id="933" idx="2"/>
                <a:endCxn id="935" idx="3"/>
              </p:cNvCxnSpPr>
              <p:nvPr/>
            </p:nvCxnSpPr>
            <p:spPr>
              <a:xfrm rot="5400000">
                <a:off x="5764127" y="175065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36" name="Google Shape;936;p46"/>
              <p:cNvSpPr/>
              <p:nvPr/>
            </p:nvSpPr>
            <p:spPr>
              <a:xfrm>
                <a:off x="6723810" y="1932601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937" name="Google Shape;937;p46"/>
              <p:cNvSpPr/>
              <p:nvPr/>
            </p:nvSpPr>
            <p:spPr>
              <a:xfrm>
                <a:off x="6723810" y="3182324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935" name="Google Shape;935;p46"/>
              <p:cNvSpPr/>
              <p:nvPr/>
            </p:nvSpPr>
            <p:spPr>
              <a:xfrm>
                <a:off x="4909175" y="263367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938" name="Google Shape;938;p46"/>
              <p:cNvCxnSpPr>
                <a:endCxn id="936" idx="1"/>
              </p:cNvCxnSpPr>
              <p:nvPr/>
            </p:nvCxnSpPr>
            <p:spPr>
              <a:xfrm flipH="1" rot="10800000">
                <a:off x="5283810" y="2084851"/>
                <a:ext cx="1440000" cy="552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39" name="Google Shape;939;p46"/>
              <p:cNvSpPr txBox="1"/>
              <p:nvPr/>
            </p:nvSpPr>
            <p:spPr>
              <a:xfrm>
                <a:off x="4633343" y="253660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940" name="Google Shape;940;p46"/>
              <p:cNvCxnSpPr>
                <a:endCxn id="937" idx="1"/>
              </p:cNvCxnSpPr>
              <p:nvPr/>
            </p:nvCxnSpPr>
            <p:spPr>
              <a:xfrm>
                <a:off x="5293410" y="293017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41" name="Google Shape;941;p46"/>
              <p:cNvSpPr/>
              <p:nvPr/>
            </p:nvSpPr>
            <p:spPr>
              <a:xfrm>
                <a:off x="5816927" y="224423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942" name="Google Shape;942;p46"/>
              <p:cNvSpPr/>
              <p:nvPr/>
            </p:nvSpPr>
            <p:spPr>
              <a:xfrm>
                <a:off x="5750650" y="2962425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cxnSp>
            <p:nvCxnSpPr>
              <p:cNvPr id="943" name="Google Shape;943;p46"/>
              <p:cNvCxnSpPr>
                <a:endCxn id="937" idx="3"/>
              </p:cNvCxnSpPr>
              <p:nvPr/>
            </p:nvCxnSpPr>
            <p:spPr>
              <a:xfrm flipH="1">
                <a:off x="7111110" y="2907074"/>
                <a:ext cx="1452000" cy="427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944" name="Google Shape;944;p46"/>
              <p:cNvSpPr/>
              <p:nvPr/>
            </p:nvSpPr>
            <p:spPr>
              <a:xfrm>
                <a:off x="7672330" y="297498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945" name="Google Shape;945;p46"/>
              <p:cNvSpPr/>
              <p:nvPr/>
            </p:nvSpPr>
            <p:spPr>
              <a:xfrm>
                <a:off x="8538444" y="263367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946" name="Google Shape;946;p46"/>
              <p:cNvCxnSpPr>
                <a:endCxn id="936" idx="2"/>
              </p:cNvCxnSpPr>
              <p:nvPr/>
            </p:nvCxnSpPr>
            <p:spPr>
              <a:xfrm rot="10800000">
                <a:off x="6917460" y="2237101"/>
                <a:ext cx="0" cy="945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47" name="Google Shape;947;p46"/>
              <p:cNvSpPr/>
              <p:nvPr/>
            </p:nvSpPr>
            <p:spPr>
              <a:xfrm>
                <a:off x="6791036" y="259316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948" name="Google Shape;948;p46"/>
              <p:cNvSpPr txBox="1"/>
              <p:nvPr/>
            </p:nvSpPr>
            <p:spPr>
              <a:xfrm>
                <a:off x="6774008" y="336748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949" name="Google Shape;949;p46"/>
              <p:cNvSpPr txBox="1"/>
              <p:nvPr/>
            </p:nvSpPr>
            <p:spPr>
              <a:xfrm>
                <a:off x="4980358" y="229723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950" name="Google Shape;950;p46"/>
              <p:cNvSpPr txBox="1"/>
              <p:nvPr/>
            </p:nvSpPr>
            <p:spPr>
              <a:xfrm>
                <a:off x="6783231" y="157836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5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951" name="Google Shape;951;p46"/>
              <p:cNvSpPr txBox="1"/>
              <p:nvPr/>
            </p:nvSpPr>
            <p:spPr>
              <a:xfrm>
                <a:off x="8569577" y="2291396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952" name="Google Shape;952;p46"/>
              <p:cNvCxnSpPr>
                <a:stCxn id="936" idx="3"/>
              </p:cNvCxnSpPr>
              <p:nvPr/>
            </p:nvCxnSpPr>
            <p:spPr>
              <a:xfrm>
                <a:off x="7111110" y="2084851"/>
                <a:ext cx="1452000" cy="58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53" name="Google Shape;953;p46"/>
              <p:cNvSpPr/>
              <p:nvPr/>
            </p:nvSpPr>
            <p:spPr>
              <a:xfrm>
                <a:off x="6018898" y="253305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954" name="Google Shape;954;p46"/>
              <p:cNvSpPr/>
              <p:nvPr/>
            </p:nvSpPr>
            <p:spPr>
              <a:xfrm>
                <a:off x="7624250" y="22134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</p:grpSp>
        <p:cxnSp>
          <p:nvCxnSpPr>
            <p:cNvPr id="955" name="Google Shape;955;p46"/>
            <p:cNvCxnSpPr/>
            <p:nvPr/>
          </p:nvCxnSpPr>
          <p:spPr>
            <a:xfrm>
              <a:off x="8640475" y="2429125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6" name="Google Shape;956;p46"/>
            <p:cNvSpPr txBox="1"/>
            <p:nvPr/>
          </p:nvSpPr>
          <p:spPr>
            <a:xfrm>
              <a:off x="8756077" y="211062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7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  <p:grpSp>
        <p:nvGrpSpPr>
          <p:cNvPr id="957" name="Google Shape;957;p46"/>
          <p:cNvGrpSpPr/>
          <p:nvPr/>
        </p:nvGrpSpPr>
        <p:grpSpPr>
          <a:xfrm>
            <a:off x="2311943" y="2926984"/>
            <a:ext cx="4479716" cy="2176548"/>
            <a:chOff x="2311943" y="2926984"/>
            <a:chExt cx="4479716" cy="2176548"/>
          </a:xfrm>
        </p:grpSpPr>
        <p:sp>
          <p:nvSpPr>
            <p:cNvPr id="958" name="Google Shape;958;p46"/>
            <p:cNvSpPr txBox="1"/>
            <p:nvPr/>
          </p:nvSpPr>
          <p:spPr>
            <a:xfrm>
              <a:off x="6248177" y="372294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7</a:t>
              </a:r>
              <a:endParaRPr sz="1800">
                <a:solidFill>
                  <a:srgbClr val="FF43F0"/>
                </a:solidFill>
              </a:endParaRPr>
            </a:p>
          </p:txBody>
        </p:sp>
        <p:grpSp>
          <p:nvGrpSpPr>
            <p:cNvPr id="959" name="Google Shape;959;p46"/>
            <p:cNvGrpSpPr/>
            <p:nvPr/>
          </p:nvGrpSpPr>
          <p:grpSpPr>
            <a:xfrm>
              <a:off x="2311943" y="3009915"/>
              <a:ext cx="4292402" cy="2093617"/>
              <a:chOff x="2311943" y="3009915"/>
              <a:chExt cx="4292402" cy="2093617"/>
            </a:xfrm>
          </p:grpSpPr>
          <p:sp>
            <p:nvSpPr>
              <p:cNvPr id="960" name="Google Shape;960;p46"/>
              <p:cNvSpPr txBox="1"/>
              <p:nvPr/>
            </p:nvSpPr>
            <p:spPr>
              <a:xfrm>
                <a:off x="4363427" y="349870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61" name="Google Shape;961;p46"/>
              <p:cNvCxnSpPr>
                <a:stCxn id="960" idx="2"/>
                <a:endCxn id="962" idx="3"/>
              </p:cNvCxnSpPr>
              <p:nvPr/>
            </p:nvCxnSpPr>
            <p:spPr>
              <a:xfrm rot="5400000">
                <a:off x="3442727" y="318220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63" name="Google Shape;963;p46"/>
              <p:cNvSpPr/>
              <p:nvPr/>
            </p:nvSpPr>
            <p:spPr>
              <a:xfrm>
                <a:off x="4402410" y="3364151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964" name="Google Shape;964;p46"/>
              <p:cNvSpPr/>
              <p:nvPr/>
            </p:nvSpPr>
            <p:spPr>
              <a:xfrm>
                <a:off x="4402410" y="4613874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962" name="Google Shape;962;p46"/>
              <p:cNvSpPr/>
              <p:nvPr/>
            </p:nvSpPr>
            <p:spPr>
              <a:xfrm>
                <a:off x="2587775" y="406522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965" name="Google Shape;965;p46"/>
              <p:cNvCxnSpPr>
                <a:endCxn id="963" idx="1"/>
              </p:cNvCxnSpPr>
              <p:nvPr/>
            </p:nvCxnSpPr>
            <p:spPr>
              <a:xfrm flipH="1" rot="10800000">
                <a:off x="2962410" y="3516401"/>
                <a:ext cx="1440000" cy="552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66" name="Google Shape;966;p46"/>
              <p:cNvSpPr txBox="1"/>
              <p:nvPr/>
            </p:nvSpPr>
            <p:spPr>
              <a:xfrm>
                <a:off x="2311943" y="396815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967" name="Google Shape;967;p46"/>
              <p:cNvCxnSpPr>
                <a:endCxn id="964" idx="1"/>
              </p:cNvCxnSpPr>
              <p:nvPr/>
            </p:nvCxnSpPr>
            <p:spPr>
              <a:xfrm>
                <a:off x="2972010" y="436172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68" name="Google Shape;968;p46"/>
              <p:cNvSpPr/>
              <p:nvPr/>
            </p:nvSpPr>
            <p:spPr>
              <a:xfrm>
                <a:off x="3495527" y="367578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cxnSp>
            <p:nvCxnSpPr>
              <p:cNvPr id="969" name="Google Shape;969;p46"/>
              <p:cNvCxnSpPr>
                <a:endCxn id="964" idx="3"/>
              </p:cNvCxnSpPr>
              <p:nvPr/>
            </p:nvCxnSpPr>
            <p:spPr>
              <a:xfrm flipH="1">
                <a:off x="4789710" y="4338624"/>
                <a:ext cx="1452000" cy="427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970" name="Google Shape;970;p46"/>
              <p:cNvSpPr/>
              <p:nvPr/>
            </p:nvSpPr>
            <p:spPr>
              <a:xfrm>
                <a:off x="5350930" y="440653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971" name="Google Shape;971;p46"/>
              <p:cNvSpPr/>
              <p:nvPr/>
            </p:nvSpPr>
            <p:spPr>
              <a:xfrm>
                <a:off x="6217044" y="406522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972" name="Google Shape;972;p46"/>
              <p:cNvCxnSpPr>
                <a:endCxn id="963" idx="2"/>
              </p:cNvCxnSpPr>
              <p:nvPr/>
            </p:nvCxnSpPr>
            <p:spPr>
              <a:xfrm rot="10800000">
                <a:off x="4596060" y="3668651"/>
                <a:ext cx="0" cy="945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73" name="Google Shape;973;p46"/>
              <p:cNvSpPr/>
              <p:nvPr/>
            </p:nvSpPr>
            <p:spPr>
              <a:xfrm>
                <a:off x="4469636" y="402471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974" name="Google Shape;974;p46"/>
              <p:cNvSpPr txBox="1"/>
              <p:nvPr/>
            </p:nvSpPr>
            <p:spPr>
              <a:xfrm>
                <a:off x="4452608" y="479903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975" name="Google Shape;975;p46"/>
              <p:cNvSpPr txBox="1"/>
              <p:nvPr/>
            </p:nvSpPr>
            <p:spPr>
              <a:xfrm>
                <a:off x="2658958" y="372878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976" name="Google Shape;976;p46"/>
              <p:cNvSpPr txBox="1"/>
              <p:nvPr/>
            </p:nvSpPr>
            <p:spPr>
              <a:xfrm>
                <a:off x="4461831" y="300991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5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977" name="Google Shape;977;p46"/>
              <p:cNvCxnSpPr>
                <a:stCxn id="963" idx="3"/>
              </p:cNvCxnSpPr>
              <p:nvPr/>
            </p:nvCxnSpPr>
            <p:spPr>
              <a:xfrm>
                <a:off x="4789710" y="3516401"/>
                <a:ext cx="1452000" cy="584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978" name="Google Shape;978;p46"/>
              <p:cNvSpPr/>
              <p:nvPr/>
            </p:nvSpPr>
            <p:spPr>
              <a:xfrm>
                <a:off x="3697498" y="39646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979" name="Google Shape;979;p46"/>
              <p:cNvSpPr/>
              <p:nvPr/>
            </p:nvSpPr>
            <p:spPr>
              <a:xfrm>
                <a:off x="5302852" y="3644952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  <p:sp>
            <p:nvSpPr>
              <p:cNvPr id="980" name="Google Shape;980;p46"/>
              <p:cNvSpPr/>
              <p:nvPr/>
            </p:nvSpPr>
            <p:spPr>
              <a:xfrm>
                <a:off x="3429250" y="4393975"/>
                <a:ext cx="3174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</p:grpSp>
        <p:cxnSp>
          <p:nvCxnSpPr>
            <p:cNvPr id="981" name="Google Shape;981;p46"/>
            <p:cNvCxnSpPr/>
            <p:nvPr/>
          </p:nvCxnSpPr>
          <p:spPr>
            <a:xfrm>
              <a:off x="4516350" y="3170875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46"/>
            <p:cNvCxnSpPr/>
            <p:nvPr/>
          </p:nvCxnSpPr>
          <p:spPr>
            <a:xfrm>
              <a:off x="6285850" y="3868750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3" name="Google Shape;983;p46"/>
            <p:cNvSpPr txBox="1"/>
            <p:nvPr/>
          </p:nvSpPr>
          <p:spPr>
            <a:xfrm>
              <a:off x="4653383" y="29269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984" name="Google Shape;984;p46"/>
            <p:cNvSpPr txBox="1"/>
            <p:nvPr/>
          </p:nvSpPr>
          <p:spPr>
            <a:xfrm>
              <a:off x="6474258" y="357305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6</a:t>
              </a:r>
              <a:endParaRPr sz="1600">
                <a:solidFill>
                  <a:srgbClr val="FF43F0"/>
                </a:solidFill>
              </a:endParaRPr>
            </a:p>
          </p:txBody>
        </p:sp>
      </p:grpSp>
      <p:sp>
        <p:nvSpPr>
          <p:cNvPr id="985" name="Google Shape;985;p46"/>
          <p:cNvSpPr txBox="1"/>
          <p:nvPr/>
        </p:nvSpPr>
        <p:spPr>
          <a:xfrm>
            <a:off x="7852725" y="3525550"/>
            <a:ext cx="1193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Older slide, used on the web videos.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 Algorithmically (Incorrect)</a:t>
            </a:r>
            <a:endParaRPr/>
          </a:p>
        </p:txBody>
      </p:sp>
      <p:sp>
        <p:nvSpPr>
          <p:cNvPr id="991" name="Google Shape;991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Algorithm: Perform a </a:t>
            </a:r>
            <a:r>
              <a:rPr b="1" lang="en"/>
              <a:t>best first search </a:t>
            </a:r>
            <a:r>
              <a:rPr lang="en"/>
              <a:t>(closest first). When you visit v: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from v to w, </a:t>
            </a:r>
            <a:r>
              <a:rPr b="1" lang="en"/>
              <a:t>relax that edge</a:t>
            </a:r>
            <a:r>
              <a:rPr lang="en"/>
              <a:t>.</a:t>
            </a:r>
            <a:endParaRPr/>
          </a:p>
        </p:txBody>
      </p:sp>
      <p:sp>
        <p:nvSpPr>
          <p:cNvPr id="992" name="Google Shape;992;p47"/>
          <p:cNvSpPr txBox="1"/>
          <p:nvPr/>
        </p:nvSpPr>
        <p:spPr>
          <a:xfrm>
            <a:off x="-4900" y="1501625"/>
            <a:ext cx="24231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has lowest dist, so dfs(A):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b="1" lang="en">
                <a:solidFill>
                  <a:schemeClr val="dk1"/>
                </a:solidFill>
              </a:rPr>
              <a:t>A-&gt;B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>
                <a:solidFill>
                  <a:schemeClr val="dk1"/>
                </a:solidFill>
              </a:rPr>
              <a:t>, &lt; than </a:t>
            </a:r>
            <a:r>
              <a:rPr lang="en">
                <a:solidFill>
                  <a:srgbClr val="FF00FF"/>
                </a:solidFill>
              </a:rPr>
              <a:t>∞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b="1" lang="en">
                <a:solidFill>
                  <a:schemeClr val="dk1"/>
                </a:solidFill>
              </a:rPr>
              <a:t>A-&gt;C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&lt; than </a:t>
            </a:r>
            <a:r>
              <a:rPr lang="en">
                <a:solidFill>
                  <a:srgbClr val="FF00FF"/>
                </a:solidFill>
              </a:rPr>
              <a:t>∞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93" name="Google Shape;993;p47"/>
          <p:cNvSpPr txBox="1"/>
          <p:nvPr/>
        </p:nvSpPr>
        <p:spPr>
          <a:xfrm>
            <a:off x="3500500" y="1501625"/>
            <a:ext cx="28179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has lowest dist, so dfs(C):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C-&gt;B</a:t>
            </a:r>
            <a:r>
              <a:rPr lang="en"/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/>
              <a:t> + 1 = </a:t>
            </a:r>
            <a:r>
              <a:rPr lang="en">
                <a:solidFill>
                  <a:srgbClr val="FF00FF"/>
                </a:solidFill>
              </a:rPr>
              <a:t>2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>
                <a:solidFill>
                  <a:schemeClr val="dk1"/>
                </a:solidFill>
              </a:rPr>
              <a:t>C-&gt;D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lang="en">
                <a:solidFill>
                  <a:srgbClr val="FF00FF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+ 5 = </a:t>
            </a:r>
            <a:r>
              <a:rPr lang="en">
                <a:solidFill>
                  <a:srgbClr val="FF00FF"/>
                </a:solidFill>
              </a:rPr>
              <a:t>6</a:t>
            </a:r>
            <a:r>
              <a:rPr lang="en">
                <a:solidFill>
                  <a:schemeClr val="dk1"/>
                </a:solidFill>
              </a:rPr>
              <a:t>, better than </a:t>
            </a:r>
            <a:r>
              <a:rPr lang="en">
                <a:solidFill>
                  <a:srgbClr val="FF00FF"/>
                </a:solidFill>
              </a:rPr>
              <a:t>∞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994" name="Google Shape;994;p47"/>
          <p:cNvSpPr txBox="1"/>
          <p:nvPr/>
        </p:nvSpPr>
        <p:spPr>
          <a:xfrm>
            <a:off x="146250" y="4290500"/>
            <a:ext cx="31641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has lowest dist, so dfs(B):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B-&gt;A is </a:t>
            </a:r>
            <a:r>
              <a:rPr lang="en">
                <a:solidFill>
                  <a:srgbClr val="FF00FF"/>
                </a:solidFill>
              </a:rPr>
              <a:t>2</a:t>
            </a:r>
            <a:r>
              <a:rPr lang="en"/>
              <a:t> + 3 = </a:t>
            </a:r>
            <a:r>
              <a:rPr lang="en">
                <a:solidFill>
                  <a:srgbClr val="FF00FF"/>
                </a:solidFill>
              </a:rPr>
              <a:t>5</a:t>
            </a:r>
            <a:r>
              <a:rPr lang="en"/>
              <a:t>, worse than </a:t>
            </a:r>
            <a:r>
              <a:rPr lang="en">
                <a:solidFill>
                  <a:srgbClr val="FF00FF"/>
                </a:solidFill>
              </a:rPr>
              <a:t>0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B-&gt;D </a:t>
            </a:r>
            <a:r>
              <a:rPr lang="en"/>
              <a:t>is </a:t>
            </a:r>
            <a:r>
              <a:rPr lang="en">
                <a:solidFill>
                  <a:srgbClr val="FF00FF"/>
                </a:solidFill>
              </a:rPr>
              <a:t>2</a:t>
            </a:r>
            <a:r>
              <a:rPr lang="en"/>
              <a:t> + 2 = </a:t>
            </a:r>
            <a:r>
              <a:rPr lang="en">
                <a:solidFill>
                  <a:srgbClr val="FF00FF"/>
                </a:solidFill>
              </a:rPr>
              <a:t>4</a:t>
            </a:r>
            <a:r>
              <a:rPr lang="en"/>
              <a:t>, better than </a:t>
            </a:r>
            <a:r>
              <a:rPr lang="en">
                <a:solidFill>
                  <a:srgbClr val="FF00FF"/>
                </a:solidFill>
              </a:rPr>
              <a:t>6</a:t>
            </a:r>
            <a:r>
              <a:rPr lang="en"/>
              <a:t>.</a:t>
            </a:r>
            <a:endParaRPr/>
          </a:p>
        </p:txBody>
      </p:sp>
      <p:grpSp>
        <p:nvGrpSpPr>
          <p:cNvPr id="995" name="Google Shape;995;p47"/>
          <p:cNvGrpSpPr/>
          <p:nvPr/>
        </p:nvGrpSpPr>
        <p:grpSpPr>
          <a:xfrm>
            <a:off x="90593" y="1578365"/>
            <a:ext cx="4292402" cy="2093617"/>
            <a:chOff x="90593" y="1578365"/>
            <a:chExt cx="4292402" cy="2093617"/>
          </a:xfrm>
        </p:grpSpPr>
        <p:sp>
          <p:nvSpPr>
            <p:cNvPr id="996" name="Google Shape;996;p47"/>
            <p:cNvSpPr txBox="1"/>
            <p:nvPr/>
          </p:nvSpPr>
          <p:spPr>
            <a:xfrm>
              <a:off x="2142077" y="206715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7" name="Google Shape;997;p47"/>
            <p:cNvCxnSpPr>
              <a:stCxn id="996" idx="2"/>
              <a:endCxn id="998" idx="3"/>
            </p:cNvCxnSpPr>
            <p:nvPr/>
          </p:nvCxnSpPr>
          <p:spPr>
            <a:xfrm rot="5400000">
              <a:off x="1221377" y="175065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99" name="Google Shape;999;p47"/>
            <p:cNvSpPr/>
            <p:nvPr/>
          </p:nvSpPr>
          <p:spPr>
            <a:xfrm>
              <a:off x="2181060" y="193260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2181060" y="318232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366425" y="263367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001" name="Google Shape;1001;p47"/>
            <p:cNvCxnSpPr>
              <a:endCxn id="999" idx="1"/>
            </p:cNvCxnSpPr>
            <p:nvPr/>
          </p:nvCxnSpPr>
          <p:spPr>
            <a:xfrm flipH="1" rot="10800000">
              <a:off x="741060" y="2084851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02" name="Google Shape;1002;p47"/>
            <p:cNvSpPr txBox="1"/>
            <p:nvPr/>
          </p:nvSpPr>
          <p:spPr>
            <a:xfrm>
              <a:off x="90593" y="253660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003" name="Google Shape;1003;p47"/>
            <p:cNvCxnSpPr>
              <a:endCxn id="1000" idx="1"/>
            </p:cNvCxnSpPr>
            <p:nvPr/>
          </p:nvCxnSpPr>
          <p:spPr>
            <a:xfrm>
              <a:off x="750660" y="293017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04" name="Google Shape;1004;p47"/>
            <p:cNvSpPr/>
            <p:nvPr/>
          </p:nvSpPr>
          <p:spPr>
            <a:xfrm>
              <a:off x="1274177" y="224423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1207900" y="29624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3995694" y="263367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007" name="Google Shape;1007;p47"/>
            <p:cNvCxnSpPr>
              <a:endCxn id="999" idx="2"/>
            </p:cNvCxnSpPr>
            <p:nvPr/>
          </p:nvCxnSpPr>
          <p:spPr>
            <a:xfrm rot="10800000">
              <a:off x="2374710" y="223710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08" name="Google Shape;1008;p47"/>
            <p:cNvSpPr/>
            <p:nvPr/>
          </p:nvSpPr>
          <p:spPr>
            <a:xfrm>
              <a:off x="2248286" y="259316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009" name="Google Shape;1009;p47"/>
            <p:cNvSpPr txBox="1"/>
            <p:nvPr/>
          </p:nvSpPr>
          <p:spPr>
            <a:xfrm>
              <a:off x="2231258" y="336748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010" name="Google Shape;1010;p47"/>
            <p:cNvSpPr txBox="1"/>
            <p:nvPr/>
          </p:nvSpPr>
          <p:spPr>
            <a:xfrm>
              <a:off x="437608" y="229723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011" name="Google Shape;1011;p47"/>
            <p:cNvSpPr txBox="1"/>
            <p:nvPr/>
          </p:nvSpPr>
          <p:spPr>
            <a:xfrm>
              <a:off x="2240481" y="15783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012" name="Google Shape;1012;p47"/>
            <p:cNvSpPr txBox="1"/>
            <p:nvPr/>
          </p:nvSpPr>
          <p:spPr>
            <a:xfrm>
              <a:off x="4026827" y="229139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013" name="Google Shape;1013;p47"/>
            <p:cNvCxnSpPr>
              <a:stCxn id="999" idx="3"/>
            </p:cNvCxnSpPr>
            <p:nvPr/>
          </p:nvCxnSpPr>
          <p:spPr>
            <a:xfrm>
              <a:off x="2568360" y="208485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4" name="Google Shape;1014;p47"/>
            <p:cNvSpPr/>
            <p:nvPr/>
          </p:nvSpPr>
          <p:spPr>
            <a:xfrm>
              <a:off x="1476148" y="253305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</a:t>
              </a:r>
              <a:endParaRPr sz="1800"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3081500" y="22134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cxnSp>
          <p:nvCxnSpPr>
            <p:cNvPr id="1016" name="Google Shape;1016;p47"/>
            <p:cNvCxnSpPr>
              <a:endCxn id="1000" idx="3"/>
            </p:cNvCxnSpPr>
            <p:nvPr/>
          </p:nvCxnSpPr>
          <p:spPr>
            <a:xfrm flipH="1">
              <a:off x="2568360" y="290707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017" name="Google Shape;1017;p47"/>
            <p:cNvSpPr/>
            <p:nvPr/>
          </p:nvSpPr>
          <p:spPr>
            <a:xfrm>
              <a:off x="3129580" y="297498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</p:grpSp>
      <p:sp>
        <p:nvSpPr>
          <p:cNvPr id="1018" name="Google Shape;1018;p47"/>
          <p:cNvSpPr txBox="1"/>
          <p:nvPr/>
        </p:nvSpPr>
        <p:spPr>
          <a:xfrm>
            <a:off x="6410251" y="4373474"/>
            <a:ext cx="32208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better edges if found.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Traverse “best first”.</a:t>
            </a:r>
            <a:endParaRPr/>
          </a:p>
        </p:txBody>
      </p:sp>
      <p:sp>
        <p:nvSpPr>
          <p:cNvPr id="1019" name="Google Shape;1019;p47"/>
          <p:cNvSpPr txBox="1"/>
          <p:nvPr/>
        </p:nvSpPr>
        <p:spPr>
          <a:xfrm>
            <a:off x="2469081" y="339255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020" name="Google Shape;1020;p47"/>
          <p:cNvCxnSpPr/>
          <p:nvPr/>
        </p:nvCxnSpPr>
        <p:spPr>
          <a:xfrm>
            <a:off x="2311950" y="3513263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1" name="Google Shape;1021;p47"/>
          <p:cNvSpPr txBox="1"/>
          <p:nvPr/>
        </p:nvSpPr>
        <p:spPr>
          <a:xfrm>
            <a:off x="2545281" y="1425965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022" name="Google Shape;1022;p47"/>
          <p:cNvCxnSpPr/>
          <p:nvPr/>
        </p:nvCxnSpPr>
        <p:spPr>
          <a:xfrm>
            <a:off x="2311950" y="1719513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3" name="Google Shape;1023;p47"/>
          <p:cNvGrpSpPr/>
          <p:nvPr/>
        </p:nvGrpSpPr>
        <p:grpSpPr>
          <a:xfrm>
            <a:off x="4633343" y="1466340"/>
            <a:ext cx="4485089" cy="2205642"/>
            <a:chOff x="4633343" y="1466340"/>
            <a:chExt cx="4485089" cy="2205642"/>
          </a:xfrm>
        </p:grpSpPr>
        <p:grpSp>
          <p:nvGrpSpPr>
            <p:cNvPr id="1024" name="Google Shape;1024;p47"/>
            <p:cNvGrpSpPr/>
            <p:nvPr/>
          </p:nvGrpSpPr>
          <p:grpSpPr>
            <a:xfrm>
              <a:off x="4633343" y="1578365"/>
              <a:ext cx="4292402" cy="2093617"/>
              <a:chOff x="4633343" y="1578365"/>
              <a:chExt cx="4292402" cy="2093617"/>
            </a:xfrm>
          </p:grpSpPr>
          <p:sp>
            <p:nvSpPr>
              <p:cNvPr id="1025" name="Google Shape;1025;p47"/>
              <p:cNvSpPr txBox="1"/>
              <p:nvPr/>
            </p:nvSpPr>
            <p:spPr>
              <a:xfrm>
                <a:off x="6684827" y="206715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26" name="Google Shape;1026;p47"/>
              <p:cNvCxnSpPr>
                <a:stCxn id="1025" idx="2"/>
                <a:endCxn id="1027" idx="3"/>
              </p:cNvCxnSpPr>
              <p:nvPr/>
            </p:nvCxnSpPr>
            <p:spPr>
              <a:xfrm rot="5400000">
                <a:off x="5764127" y="175065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28" name="Google Shape;1028;p47"/>
              <p:cNvSpPr/>
              <p:nvPr/>
            </p:nvSpPr>
            <p:spPr>
              <a:xfrm>
                <a:off x="6723810" y="1932601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1029" name="Google Shape;1029;p47"/>
              <p:cNvSpPr/>
              <p:nvPr/>
            </p:nvSpPr>
            <p:spPr>
              <a:xfrm>
                <a:off x="6723810" y="3182324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4909175" y="263367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1030" name="Google Shape;1030;p47"/>
              <p:cNvCxnSpPr>
                <a:endCxn id="1028" idx="1"/>
              </p:cNvCxnSpPr>
              <p:nvPr/>
            </p:nvCxnSpPr>
            <p:spPr>
              <a:xfrm flipH="1" rot="10800000">
                <a:off x="5283810" y="2084851"/>
                <a:ext cx="1440000" cy="552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31" name="Google Shape;1031;p47"/>
              <p:cNvSpPr txBox="1"/>
              <p:nvPr/>
            </p:nvSpPr>
            <p:spPr>
              <a:xfrm>
                <a:off x="4633343" y="253660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1032" name="Google Shape;1032;p47"/>
              <p:cNvCxnSpPr>
                <a:endCxn id="1029" idx="1"/>
              </p:cNvCxnSpPr>
              <p:nvPr/>
            </p:nvCxnSpPr>
            <p:spPr>
              <a:xfrm>
                <a:off x="5293410" y="293017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33" name="Google Shape;1033;p47"/>
              <p:cNvSpPr/>
              <p:nvPr/>
            </p:nvSpPr>
            <p:spPr>
              <a:xfrm>
                <a:off x="5816927" y="224423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1034" name="Google Shape;1034;p47"/>
              <p:cNvSpPr/>
              <p:nvPr/>
            </p:nvSpPr>
            <p:spPr>
              <a:xfrm>
                <a:off x="5750650" y="2962425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cxnSp>
            <p:nvCxnSpPr>
              <p:cNvPr id="1035" name="Google Shape;1035;p47"/>
              <p:cNvCxnSpPr>
                <a:endCxn id="1029" idx="3"/>
              </p:cNvCxnSpPr>
              <p:nvPr/>
            </p:nvCxnSpPr>
            <p:spPr>
              <a:xfrm flipH="1">
                <a:off x="7111110" y="2907074"/>
                <a:ext cx="1452000" cy="4275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1036" name="Google Shape;1036;p47"/>
              <p:cNvSpPr/>
              <p:nvPr/>
            </p:nvSpPr>
            <p:spPr>
              <a:xfrm>
                <a:off x="7672330" y="297498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1037" name="Google Shape;1037;p47"/>
              <p:cNvSpPr/>
              <p:nvPr/>
            </p:nvSpPr>
            <p:spPr>
              <a:xfrm>
                <a:off x="8538444" y="263367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1038" name="Google Shape;1038;p47"/>
              <p:cNvCxnSpPr>
                <a:endCxn id="1028" idx="2"/>
              </p:cNvCxnSpPr>
              <p:nvPr/>
            </p:nvCxnSpPr>
            <p:spPr>
              <a:xfrm rot="10800000">
                <a:off x="6917460" y="2237101"/>
                <a:ext cx="0" cy="945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39" name="Google Shape;1039;p47"/>
              <p:cNvSpPr/>
              <p:nvPr/>
            </p:nvSpPr>
            <p:spPr>
              <a:xfrm>
                <a:off x="6791036" y="259316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1040" name="Google Shape;1040;p47"/>
              <p:cNvSpPr txBox="1"/>
              <p:nvPr/>
            </p:nvSpPr>
            <p:spPr>
              <a:xfrm>
                <a:off x="6774008" y="336748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1041" name="Google Shape;1041;p47"/>
              <p:cNvSpPr txBox="1"/>
              <p:nvPr/>
            </p:nvSpPr>
            <p:spPr>
              <a:xfrm>
                <a:off x="4980358" y="229723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1042" name="Google Shape;1042;p47"/>
              <p:cNvSpPr txBox="1"/>
              <p:nvPr/>
            </p:nvSpPr>
            <p:spPr>
              <a:xfrm>
                <a:off x="6783231" y="157836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5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1043" name="Google Shape;1043;p47"/>
              <p:cNvSpPr txBox="1"/>
              <p:nvPr/>
            </p:nvSpPr>
            <p:spPr>
              <a:xfrm>
                <a:off x="8569577" y="2291396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∞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1044" name="Google Shape;1044;p47"/>
              <p:cNvCxnSpPr>
                <a:stCxn id="1028" idx="3"/>
              </p:cNvCxnSpPr>
              <p:nvPr/>
            </p:nvCxnSpPr>
            <p:spPr>
              <a:xfrm>
                <a:off x="7111110" y="2084851"/>
                <a:ext cx="1452000" cy="584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45" name="Google Shape;1045;p47"/>
              <p:cNvSpPr/>
              <p:nvPr/>
            </p:nvSpPr>
            <p:spPr>
              <a:xfrm>
                <a:off x="6018898" y="253305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1046" name="Google Shape;1046;p47"/>
              <p:cNvSpPr/>
              <p:nvPr/>
            </p:nvSpPr>
            <p:spPr>
              <a:xfrm>
                <a:off x="7624250" y="22134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</p:grpSp>
        <p:cxnSp>
          <p:nvCxnSpPr>
            <p:cNvPr id="1047" name="Google Shape;1047;p47"/>
            <p:cNvCxnSpPr/>
            <p:nvPr/>
          </p:nvCxnSpPr>
          <p:spPr>
            <a:xfrm>
              <a:off x="6848000" y="1719513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48" name="Google Shape;1048;p47"/>
            <p:cNvSpPr txBox="1"/>
            <p:nvPr/>
          </p:nvSpPr>
          <p:spPr>
            <a:xfrm>
              <a:off x="7036406" y="14663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049" name="Google Shape;1049;p47"/>
            <p:cNvSpPr txBox="1"/>
            <p:nvPr/>
          </p:nvSpPr>
          <p:spPr>
            <a:xfrm>
              <a:off x="8801031" y="213016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6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050" name="Google Shape;1050;p47"/>
            <p:cNvCxnSpPr/>
            <p:nvPr/>
          </p:nvCxnSpPr>
          <p:spPr>
            <a:xfrm>
              <a:off x="8640475" y="2429125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1" name="Google Shape;1051;p47"/>
          <p:cNvGrpSpPr/>
          <p:nvPr/>
        </p:nvGrpSpPr>
        <p:grpSpPr>
          <a:xfrm>
            <a:off x="2311943" y="3009915"/>
            <a:ext cx="4455339" cy="2093617"/>
            <a:chOff x="2311943" y="3009915"/>
            <a:chExt cx="4455339" cy="2093617"/>
          </a:xfrm>
        </p:grpSpPr>
        <p:sp>
          <p:nvSpPr>
            <p:cNvPr id="1052" name="Google Shape;1052;p47"/>
            <p:cNvSpPr txBox="1"/>
            <p:nvPr/>
          </p:nvSpPr>
          <p:spPr>
            <a:xfrm>
              <a:off x="6248177" y="372294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6</a:t>
              </a:r>
              <a:endParaRPr sz="1800">
                <a:solidFill>
                  <a:srgbClr val="FF43F0"/>
                </a:solidFill>
              </a:endParaRPr>
            </a:p>
          </p:txBody>
        </p:sp>
        <p:grpSp>
          <p:nvGrpSpPr>
            <p:cNvPr id="1053" name="Google Shape;1053;p47"/>
            <p:cNvGrpSpPr/>
            <p:nvPr/>
          </p:nvGrpSpPr>
          <p:grpSpPr>
            <a:xfrm>
              <a:off x="2311943" y="3009915"/>
              <a:ext cx="4292402" cy="2093617"/>
              <a:chOff x="2311943" y="3009915"/>
              <a:chExt cx="4292402" cy="2093617"/>
            </a:xfrm>
          </p:grpSpPr>
          <p:sp>
            <p:nvSpPr>
              <p:cNvPr id="1054" name="Google Shape;1054;p47"/>
              <p:cNvSpPr txBox="1"/>
              <p:nvPr/>
            </p:nvSpPr>
            <p:spPr>
              <a:xfrm>
                <a:off x="4363427" y="3498703"/>
                <a:ext cx="229200" cy="15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5" name="Google Shape;1055;p47"/>
              <p:cNvCxnSpPr>
                <a:stCxn id="1054" idx="2"/>
                <a:endCxn id="1056" idx="3"/>
              </p:cNvCxnSpPr>
              <p:nvPr/>
            </p:nvCxnSpPr>
            <p:spPr>
              <a:xfrm rot="5400000">
                <a:off x="3442727" y="3182203"/>
                <a:ext cx="567600" cy="1503000"/>
              </a:xfrm>
              <a:prstGeom prst="curvedConnector2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57" name="Google Shape;1057;p47"/>
              <p:cNvSpPr/>
              <p:nvPr/>
            </p:nvSpPr>
            <p:spPr>
              <a:xfrm>
                <a:off x="4402410" y="3364151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B</a:t>
                </a:r>
                <a:endParaRPr sz="1700"/>
              </a:p>
            </p:txBody>
          </p:sp>
          <p:sp>
            <p:nvSpPr>
              <p:cNvPr id="1058" name="Google Shape;1058;p47"/>
              <p:cNvSpPr/>
              <p:nvPr/>
            </p:nvSpPr>
            <p:spPr>
              <a:xfrm>
                <a:off x="4402410" y="4613874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C</a:t>
                </a:r>
                <a:endParaRPr sz="1700"/>
              </a:p>
            </p:txBody>
          </p:sp>
          <p:sp>
            <p:nvSpPr>
              <p:cNvPr id="1056" name="Google Shape;1056;p47"/>
              <p:cNvSpPr/>
              <p:nvPr/>
            </p:nvSpPr>
            <p:spPr>
              <a:xfrm>
                <a:off x="2587775" y="4065220"/>
                <a:ext cx="387300" cy="3045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A</a:t>
                </a:r>
                <a:endParaRPr sz="1700"/>
              </a:p>
            </p:txBody>
          </p:sp>
          <p:cxnSp>
            <p:nvCxnSpPr>
              <p:cNvPr id="1059" name="Google Shape;1059;p47"/>
              <p:cNvCxnSpPr>
                <a:endCxn id="1057" idx="1"/>
              </p:cNvCxnSpPr>
              <p:nvPr/>
            </p:nvCxnSpPr>
            <p:spPr>
              <a:xfrm flipH="1" rot="10800000">
                <a:off x="2962410" y="3516401"/>
                <a:ext cx="1440000" cy="552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60" name="Google Shape;1060;p47"/>
              <p:cNvSpPr txBox="1"/>
              <p:nvPr/>
            </p:nvSpPr>
            <p:spPr>
              <a:xfrm>
                <a:off x="2311943" y="3968153"/>
                <a:ext cx="317400" cy="32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cxnSp>
            <p:nvCxnSpPr>
              <p:cNvPr id="1061" name="Google Shape;1061;p47"/>
              <p:cNvCxnSpPr>
                <a:endCxn id="1058" idx="1"/>
              </p:cNvCxnSpPr>
              <p:nvPr/>
            </p:nvCxnSpPr>
            <p:spPr>
              <a:xfrm>
                <a:off x="2972010" y="4361724"/>
                <a:ext cx="1430400" cy="40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62" name="Google Shape;1062;p47"/>
              <p:cNvSpPr/>
              <p:nvPr/>
            </p:nvSpPr>
            <p:spPr>
              <a:xfrm>
                <a:off x="3495527" y="3675789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cxnSp>
            <p:nvCxnSpPr>
              <p:cNvPr id="1063" name="Google Shape;1063;p47"/>
              <p:cNvCxnSpPr>
                <a:endCxn id="1058" idx="3"/>
              </p:cNvCxnSpPr>
              <p:nvPr/>
            </p:nvCxnSpPr>
            <p:spPr>
              <a:xfrm flipH="1">
                <a:off x="4789710" y="4338624"/>
                <a:ext cx="1452000" cy="427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1064" name="Google Shape;1064;p47"/>
              <p:cNvSpPr/>
              <p:nvPr/>
            </p:nvSpPr>
            <p:spPr>
              <a:xfrm>
                <a:off x="5350930" y="4406538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5</a:t>
                </a:r>
                <a:endParaRPr sz="1800"/>
              </a:p>
            </p:txBody>
          </p:sp>
          <p:sp>
            <p:nvSpPr>
              <p:cNvPr id="1065" name="Google Shape;1065;p47"/>
              <p:cNvSpPr/>
              <p:nvPr/>
            </p:nvSpPr>
            <p:spPr>
              <a:xfrm>
                <a:off x="6217044" y="4065220"/>
                <a:ext cx="387300" cy="3045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/>
                  <a:t>D</a:t>
                </a:r>
                <a:endParaRPr sz="1700"/>
              </a:p>
            </p:txBody>
          </p:sp>
          <p:cxnSp>
            <p:nvCxnSpPr>
              <p:cNvPr id="1066" name="Google Shape;1066;p47"/>
              <p:cNvCxnSpPr>
                <a:endCxn id="1057" idx="2"/>
              </p:cNvCxnSpPr>
              <p:nvPr/>
            </p:nvCxnSpPr>
            <p:spPr>
              <a:xfrm rot="10800000">
                <a:off x="4596060" y="3668651"/>
                <a:ext cx="0" cy="945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67" name="Google Shape;1067;p47"/>
              <p:cNvSpPr/>
              <p:nvPr/>
            </p:nvSpPr>
            <p:spPr>
              <a:xfrm>
                <a:off x="4469636" y="4024717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  <p:sp>
            <p:nvSpPr>
              <p:cNvPr id="1068" name="Google Shape;1068;p47"/>
              <p:cNvSpPr txBox="1"/>
              <p:nvPr/>
            </p:nvSpPr>
            <p:spPr>
              <a:xfrm>
                <a:off x="4452608" y="4799031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1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sp>
            <p:nvSpPr>
              <p:cNvPr id="1069" name="Google Shape;1069;p47"/>
              <p:cNvSpPr txBox="1"/>
              <p:nvPr/>
            </p:nvSpPr>
            <p:spPr>
              <a:xfrm>
                <a:off x="2658958" y="3728784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0</a:t>
                </a:r>
                <a:endParaRPr sz="1600">
                  <a:solidFill>
                    <a:srgbClr val="FF43F0"/>
                  </a:solidFill>
                </a:endParaRPr>
              </a:p>
            </p:txBody>
          </p:sp>
          <p:sp>
            <p:nvSpPr>
              <p:cNvPr id="1070" name="Google Shape;1070;p47"/>
              <p:cNvSpPr txBox="1"/>
              <p:nvPr/>
            </p:nvSpPr>
            <p:spPr>
              <a:xfrm>
                <a:off x="4461831" y="3009915"/>
                <a:ext cx="317400" cy="30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rgbClr val="FF43F0"/>
                    </a:solidFill>
                  </a:rPr>
                  <a:t>2</a:t>
                </a:r>
                <a:endParaRPr sz="1800">
                  <a:solidFill>
                    <a:srgbClr val="FF43F0"/>
                  </a:solidFill>
                </a:endParaRPr>
              </a:p>
            </p:txBody>
          </p:sp>
          <p:cxnSp>
            <p:nvCxnSpPr>
              <p:cNvPr id="1071" name="Google Shape;1071;p47"/>
              <p:cNvCxnSpPr>
                <a:stCxn id="1057" idx="3"/>
              </p:cNvCxnSpPr>
              <p:nvPr/>
            </p:nvCxnSpPr>
            <p:spPr>
              <a:xfrm>
                <a:off x="4789710" y="3516401"/>
                <a:ext cx="1452000" cy="58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72" name="Google Shape;1072;p47"/>
              <p:cNvSpPr/>
              <p:nvPr/>
            </p:nvSpPr>
            <p:spPr>
              <a:xfrm>
                <a:off x="3697498" y="3964600"/>
                <a:ext cx="2886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3</a:t>
                </a:r>
                <a:endParaRPr sz="1800"/>
              </a:p>
            </p:txBody>
          </p:sp>
          <p:sp>
            <p:nvSpPr>
              <p:cNvPr id="1073" name="Google Shape;1073;p47"/>
              <p:cNvSpPr/>
              <p:nvPr/>
            </p:nvSpPr>
            <p:spPr>
              <a:xfrm>
                <a:off x="5302852" y="3644952"/>
                <a:ext cx="2529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2</a:t>
                </a:r>
                <a:endParaRPr sz="1800"/>
              </a:p>
            </p:txBody>
          </p:sp>
          <p:sp>
            <p:nvSpPr>
              <p:cNvPr id="1074" name="Google Shape;1074;p47"/>
              <p:cNvSpPr/>
              <p:nvPr/>
            </p:nvSpPr>
            <p:spPr>
              <a:xfrm>
                <a:off x="3429250" y="4393975"/>
                <a:ext cx="317400" cy="2529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1</a:t>
                </a:r>
                <a:endParaRPr sz="1800"/>
              </a:p>
            </p:txBody>
          </p:sp>
        </p:grpSp>
        <p:cxnSp>
          <p:nvCxnSpPr>
            <p:cNvPr id="1075" name="Google Shape;1075;p47"/>
            <p:cNvCxnSpPr/>
            <p:nvPr/>
          </p:nvCxnSpPr>
          <p:spPr>
            <a:xfrm>
              <a:off x="6312675" y="3868750"/>
              <a:ext cx="188400" cy="158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6" name="Google Shape;1076;p47"/>
            <p:cNvSpPr txBox="1"/>
            <p:nvPr/>
          </p:nvSpPr>
          <p:spPr>
            <a:xfrm>
              <a:off x="6449881" y="355069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4</a:t>
              </a:r>
              <a:endParaRPr sz="1800">
                <a:solidFill>
                  <a:srgbClr val="FF43F0"/>
                </a:solidFill>
              </a:endParaRPr>
            </a:p>
          </p:txBody>
        </p:sp>
      </p:grpSp>
      <p:sp>
        <p:nvSpPr>
          <p:cNvPr id="1077" name="Google Shape;1077;p47"/>
          <p:cNvSpPr txBox="1"/>
          <p:nvPr/>
        </p:nvSpPr>
        <p:spPr>
          <a:xfrm>
            <a:off x="7852725" y="3525550"/>
            <a:ext cx="1193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Older slide, used on the web videos.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Algorithm #1 (Inspired by BFS)</a:t>
            </a:r>
            <a:endParaRPr/>
          </a:p>
        </p:txBody>
      </p:sp>
      <p:grpSp>
        <p:nvGrpSpPr>
          <p:cNvPr id="1083" name="Google Shape;1083;p48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084" name="Google Shape;1084;p48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48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6" name="Google Shape;1086;p48"/>
            <p:cNvCxnSpPr>
              <a:stCxn id="1085" idx="2"/>
              <a:endCxn id="1087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88" name="Google Shape;1088;p48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90" name="Google Shape;1090;p48"/>
            <p:cNvCxnSpPr>
              <a:endCxn id="1088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1" name="Google Shape;1091;p48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92" name="Google Shape;1092;p48"/>
            <p:cNvCxnSpPr>
              <a:endCxn id="1089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3" name="Google Shape;1093;p48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94" name="Google Shape;1094;p48"/>
            <p:cNvCxnSpPr>
              <a:endCxn id="1089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095" name="Google Shape;1095;p48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97" name="Google Shape;1097;p48"/>
            <p:cNvCxnSpPr>
              <a:endCxn id="1088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8" name="Google Shape;1098;p48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48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0" name="Google Shape;1100;p48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1" name="Google Shape;1101;p48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02" name="Google Shape;1102;p48"/>
            <p:cNvCxnSpPr>
              <a:stCxn id="1088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03" name="Google Shape;1103;p48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06" name="Google Shape;1106;p48"/>
          <p:cNvSpPr txBox="1"/>
          <p:nvPr>
            <p:ph idx="1" type="body"/>
          </p:nvPr>
        </p:nvSpPr>
        <p:spPr>
          <a:xfrm>
            <a:off x="107050" y="402200"/>
            <a:ext cx="85206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sp>
        <p:nvSpPr>
          <p:cNvPr id="1112" name="Google Shape;1112;p49"/>
          <p:cNvSpPr txBox="1"/>
          <p:nvPr>
            <p:ph idx="1" type="body"/>
          </p:nvPr>
        </p:nvSpPr>
        <p:spPr>
          <a:xfrm>
            <a:off x="107050" y="402200"/>
            <a:ext cx="8520600" cy="1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Add the start (A) </a:t>
            </a:r>
            <a:r>
              <a:rPr b="1" lang="en"/>
              <a:t>to the fringe.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</a:t>
            </a:r>
            <a:r>
              <a:rPr lang="en"/>
              <a:t>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  <p:grpSp>
        <p:nvGrpSpPr>
          <p:cNvPr id="1113" name="Google Shape;1113;p49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114" name="Google Shape;1114;p49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5" name="Google Shape;1115;p49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6" name="Google Shape;1116;p49"/>
            <p:cNvCxnSpPr>
              <a:stCxn id="1115" idx="2"/>
              <a:endCxn id="1117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8" name="Google Shape;1118;p49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0" name="Google Shape;1120;p49"/>
            <p:cNvCxnSpPr>
              <a:endCxn id="1118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1" name="Google Shape;1121;p49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2" name="Google Shape;1122;p49"/>
            <p:cNvCxnSpPr>
              <a:endCxn id="1119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3" name="Google Shape;1123;p49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4" name="Google Shape;1124;p49"/>
            <p:cNvCxnSpPr>
              <a:endCxn id="1119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25" name="Google Shape;1125;p49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7" name="Google Shape;1127;p49"/>
            <p:cNvCxnSpPr>
              <a:endCxn id="1118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8" name="Google Shape;1128;p49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9" name="Google Shape;1129;p49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0" name="Google Shape;1130;p49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1" name="Google Shape;1131;p49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32" name="Google Shape;1132;p49"/>
            <p:cNvCxnSpPr>
              <a:stCxn id="1118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33" name="Google Shape;1133;p49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36" name="Google Shape;1136;p49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[A]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grpSp>
        <p:nvGrpSpPr>
          <p:cNvPr id="1142" name="Google Shape;1142;p50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143" name="Google Shape;1143;p50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4" name="Google Shape;1144;p50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5" name="Google Shape;1145;p50"/>
            <p:cNvCxnSpPr>
              <a:stCxn id="1144" idx="2"/>
              <a:endCxn id="1146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47" name="Google Shape;1147;p50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49" name="Google Shape;1149;p50"/>
            <p:cNvCxnSpPr>
              <a:endCxn id="1147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0" name="Google Shape;1150;p50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51" name="Google Shape;1151;p50"/>
            <p:cNvCxnSpPr>
              <a:endCxn id="1148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2" name="Google Shape;1152;p50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53" name="Google Shape;1153;p50"/>
            <p:cNvCxnSpPr>
              <a:endCxn id="1148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54" name="Google Shape;1154;p50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56" name="Google Shape;1156;p50"/>
            <p:cNvCxnSpPr>
              <a:endCxn id="1147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7" name="Google Shape;1157;p50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8" name="Google Shape;1158;p50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50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0" name="Google Shape;1160;p50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1" name="Google Shape;1161;p50"/>
            <p:cNvCxnSpPr>
              <a:stCxn id="1147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2" name="Google Shape;1162;p50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65" name="Google Shape;1165;p50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Removed vertex: 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50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grpSp>
        <p:nvGrpSpPr>
          <p:cNvPr id="1172" name="Google Shape;1172;p51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173" name="Google Shape;1173;p51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4" name="Google Shape;1174;p51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5" name="Google Shape;1175;p51"/>
            <p:cNvCxnSpPr>
              <a:stCxn id="1174" idx="2"/>
              <a:endCxn id="1176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77" name="Google Shape;1177;p51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8" name="Google Shape;1178;p51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6" name="Google Shape;1176;p51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79" name="Google Shape;1179;p51"/>
            <p:cNvCxnSpPr>
              <a:endCxn id="1177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0" name="Google Shape;1180;p51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1" name="Google Shape;1181;p51"/>
            <p:cNvCxnSpPr>
              <a:endCxn id="1178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2" name="Google Shape;1182;p51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3" name="Google Shape;1183;p51"/>
            <p:cNvCxnSpPr>
              <a:endCxn id="1178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84" name="Google Shape;1184;p51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5" name="Google Shape;1185;p51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6" name="Google Shape;1186;p51"/>
            <p:cNvCxnSpPr>
              <a:endCxn id="1177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7" name="Google Shape;1187;p51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8" name="Google Shape;1188;p51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9" name="Google Shape;1189;p51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0" name="Google Shape;1190;p51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91" name="Google Shape;1191;p51"/>
            <p:cNvCxnSpPr>
              <a:stCxn id="1177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2" name="Google Shape;1192;p51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3" name="Google Shape;1193;p51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4" name="Google Shape;1194;p51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95" name="Google Shape;1195;p51"/>
          <p:cNvCxnSpPr/>
          <p:nvPr/>
        </p:nvCxnSpPr>
        <p:spPr>
          <a:xfrm>
            <a:off x="4637050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6" name="Google Shape;1196;p51"/>
          <p:cNvSpPr txBox="1"/>
          <p:nvPr/>
        </p:nvSpPr>
        <p:spPr>
          <a:xfrm>
            <a:off x="4872650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7" name="Google Shape;1197;p51"/>
          <p:cNvCxnSpPr/>
          <p:nvPr/>
        </p:nvCxnSpPr>
        <p:spPr>
          <a:xfrm>
            <a:off x="4640050" y="45734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8" name="Google Shape;1198;p51"/>
          <p:cNvSpPr txBox="1"/>
          <p:nvPr/>
        </p:nvSpPr>
        <p:spPr>
          <a:xfrm>
            <a:off x="4881473" y="4422276"/>
            <a:ext cx="3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51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B, C]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Removed vertex: 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51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</a:t>
            </a:r>
            <a:r>
              <a:rPr b="1" lang="en"/>
              <a:t>For each outgoing edge v→w: if w is not already part of SPT,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add w to fringe.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grpSp>
        <p:nvGrpSpPr>
          <p:cNvPr id="1206" name="Google Shape;1206;p52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207" name="Google Shape;1207;p52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8" name="Google Shape;1208;p52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9" name="Google Shape;1209;p52"/>
            <p:cNvCxnSpPr>
              <a:stCxn id="1208" idx="2"/>
              <a:endCxn id="1210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1" name="Google Shape;1211;p52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3" name="Google Shape;1213;p52"/>
            <p:cNvCxnSpPr>
              <a:endCxn id="1211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4" name="Google Shape;1214;p52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5" name="Google Shape;1215;p52"/>
            <p:cNvCxnSpPr>
              <a:endCxn id="1212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6" name="Google Shape;1216;p52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7" name="Google Shape;1217;p52"/>
            <p:cNvCxnSpPr>
              <a:endCxn id="1212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218" name="Google Shape;1218;p52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20" name="Google Shape;1220;p52"/>
            <p:cNvCxnSpPr>
              <a:endCxn id="1211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21" name="Google Shape;1221;p52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2" name="Google Shape;1222;p52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3" name="Google Shape;1223;p52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4" name="Google Shape;1224;p52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25" name="Google Shape;1225;p52"/>
            <p:cNvCxnSpPr>
              <a:stCxn id="1211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26" name="Google Shape;1226;p52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29" name="Google Shape;1229;p52"/>
          <p:cNvCxnSpPr/>
          <p:nvPr/>
        </p:nvCxnSpPr>
        <p:spPr>
          <a:xfrm>
            <a:off x="4637050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0" name="Google Shape;1230;p52"/>
          <p:cNvSpPr txBox="1"/>
          <p:nvPr/>
        </p:nvSpPr>
        <p:spPr>
          <a:xfrm>
            <a:off x="4872650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1" name="Google Shape;1231;p52"/>
          <p:cNvCxnSpPr/>
          <p:nvPr/>
        </p:nvCxnSpPr>
        <p:spPr>
          <a:xfrm>
            <a:off x="4640050" y="45734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2" name="Google Shape;1232;p52"/>
          <p:cNvSpPr txBox="1"/>
          <p:nvPr/>
        </p:nvSpPr>
        <p:spPr>
          <a:xfrm>
            <a:off x="4881473" y="4422276"/>
            <a:ext cx="3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3" name="Google Shape;1233;p52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Removed vertex: 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4" name="Google Shape;1234;p52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161" name="Google Shape;161;p26"/>
          <p:cNvGraphicFramePr/>
          <p:nvPr/>
        </p:nvGraphicFramePr>
        <p:xfrm>
          <a:off x="660350" y="84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{D0822CEC-7026-47F1-ACE5-8528136F0BA8}</a:tableStyleId>
              </a:tblPr>
              <a:tblGrid>
                <a:gridCol w="1117525"/>
                <a:gridCol w="2687000"/>
                <a:gridCol w="1992200"/>
                <a:gridCol w="1812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 (adj. list)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O(V+E)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shortest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Find a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shortest path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43000" y="2813625"/>
            <a:ext cx="8443800" cy="18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Last time, saw two ways to find paths in a graph.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DFS and BFS.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is better?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grpSp>
        <p:nvGrpSpPr>
          <p:cNvPr id="1240" name="Google Shape;1240;p53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241" name="Google Shape;1241;p53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2" name="Google Shape;1242;p53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43" name="Google Shape;1243;p53"/>
            <p:cNvCxnSpPr>
              <a:stCxn id="1242" idx="2"/>
              <a:endCxn id="1244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45" name="Google Shape;1245;p53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6" name="Google Shape;1246;p53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4" name="Google Shape;1244;p53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47" name="Google Shape;1247;p53"/>
            <p:cNvCxnSpPr>
              <a:endCxn id="1245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48" name="Google Shape;1248;p53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49" name="Google Shape;1249;p53"/>
            <p:cNvCxnSpPr>
              <a:endCxn id="1246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50" name="Google Shape;1250;p53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1" name="Google Shape;1251;p53"/>
            <p:cNvCxnSpPr>
              <a:endCxn id="1246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252" name="Google Shape;1252;p53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3" name="Google Shape;1253;p53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4" name="Google Shape;1254;p53"/>
            <p:cNvCxnSpPr>
              <a:endCxn id="1245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55" name="Google Shape;1255;p53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6" name="Google Shape;1256;p53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7" name="Google Shape;1257;p53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8" name="Google Shape;1258;p53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59" name="Google Shape;1259;p53"/>
            <p:cNvCxnSpPr>
              <a:stCxn id="1245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60" name="Google Shape;1260;p53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1" name="Google Shape;1261;p53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2" name="Google Shape;1262;p53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63" name="Google Shape;1263;p53"/>
          <p:cNvCxnSpPr/>
          <p:nvPr/>
        </p:nvCxnSpPr>
        <p:spPr>
          <a:xfrm>
            <a:off x="4637050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4" name="Google Shape;1264;p53"/>
          <p:cNvSpPr txBox="1"/>
          <p:nvPr/>
        </p:nvSpPr>
        <p:spPr>
          <a:xfrm>
            <a:off x="4872650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5" name="Google Shape;1265;p53"/>
          <p:cNvCxnSpPr/>
          <p:nvPr/>
        </p:nvCxnSpPr>
        <p:spPr>
          <a:xfrm>
            <a:off x="4640050" y="45734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6" name="Google Shape;1266;p53"/>
          <p:cNvSpPr txBox="1"/>
          <p:nvPr/>
        </p:nvSpPr>
        <p:spPr>
          <a:xfrm>
            <a:off x="4881473" y="4422276"/>
            <a:ext cx="3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7" name="Google Shape;1267;p53"/>
          <p:cNvCxnSpPr/>
          <p:nvPr/>
        </p:nvCxnSpPr>
        <p:spPr>
          <a:xfrm>
            <a:off x="6461248" y="3481618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8" name="Google Shape;1268;p53"/>
          <p:cNvSpPr txBox="1"/>
          <p:nvPr/>
        </p:nvSpPr>
        <p:spPr>
          <a:xfrm>
            <a:off x="6696848" y="333581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9" name="Google Shape;1269;p53"/>
          <p:cNvSpPr txBox="1"/>
          <p:nvPr/>
        </p:nvSpPr>
        <p:spPr>
          <a:xfrm>
            <a:off x="7178050" y="3766575"/>
            <a:ext cx="18606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The edge B→A is not added to SPT, because A is already part of the SPT.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0" name="Google Shape;1270;p53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C, D]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Removed vertex: 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1" name="Google Shape;1271;p53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</a:t>
            </a:r>
            <a:r>
              <a:rPr b="1" lang="en"/>
              <a:t>For each outgoing edge v→w: if w is not already part of SPT,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add w to fringe.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grpSp>
        <p:nvGrpSpPr>
          <p:cNvPr id="1277" name="Google Shape;1277;p54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278" name="Google Shape;1278;p54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54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0" name="Google Shape;1280;p54"/>
            <p:cNvCxnSpPr>
              <a:stCxn id="1279" idx="2"/>
              <a:endCxn id="1281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82" name="Google Shape;1282;p54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3" name="Google Shape;1283;p54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1" name="Google Shape;1281;p54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84" name="Google Shape;1284;p54"/>
            <p:cNvCxnSpPr>
              <a:endCxn id="1282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85" name="Google Shape;1285;p54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86" name="Google Shape;1286;p54"/>
            <p:cNvCxnSpPr>
              <a:endCxn id="1283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87" name="Google Shape;1287;p54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88" name="Google Shape;1288;p54"/>
            <p:cNvCxnSpPr>
              <a:endCxn id="1283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289" name="Google Shape;1289;p54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0" name="Google Shape;1290;p54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91" name="Google Shape;1291;p54"/>
            <p:cNvCxnSpPr>
              <a:endCxn id="1282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2" name="Google Shape;1292;p54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3" name="Google Shape;1293;p54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4" name="Google Shape;1294;p54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5" name="Google Shape;1295;p54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96" name="Google Shape;1296;p54"/>
            <p:cNvCxnSpPr>
              <a:stCxn id="1282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7" name="Google Shape;1297;p54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8" name="Google Shape;1298;p54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9" name="Google Shape;1299;p54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00" name="Google Shape;1300;p54"/>
          <p:cNvCxnSpPr/>
          <p:nvPr/>
        </p:nvCxnSpPr>
        <p:spPr>
          <a:xfrm>
            <a:off x="4637050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1" name="Google Shape;1301;p54"/>
          <p:cNvSpPr txBox="1"/>
          <p:nvPr/>
        </p:nvSpPr>
        <p:spPr>
          <a:xfrm>
            <a:off x="4872650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2" name="Google Shape;1302;p54"/>
          <p:cNvCxnSpPr/>
          <p:nvPr/>
        </p:nvCxnSpPr>
        <p:spPr>
          <a:xfrm>
            <a:off x="4640050" y="45734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3" name="Google Shape;1303;p54"/>
          <p:cNvSpPr txBox="1"/>
          <p:nvPr/>
        </p:nvSpPr>
        <p:spPr>
          <a:xfrm>
            <a:off x="4881473" y="4422276"/>
            <a:ext cx="3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4" name="Google Shape;1304;p54"/>
          <p:cNvCxnSpPr/>
          <p:nvPr/>
        </p:nvCxnSpPr>
        <p:spPr>
          <a:xfrm>
            <a:off x="6461248" y="3481618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54"/>
          <p:cNvSpPr txBox="1"/>
          <p:nvPr/>
        </p:nvSpPr>
        <p:spPr>
          <a:xfrm>
            <a:off x="6696848" y="333581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6" name="Google Shape;1306;p54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Removed vertex: C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7" name="Google Shape;1307;p54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grpSp>
        <p:nvGrpSpPr>
          <p:cNvPr id="1313" name="Google Shape;1313;p55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314" name="Google Shape;1314;p55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5" name="Google Shape;1315;p55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6" name="Google Shape;1316;p55"/>
            <p:cNvCxnSpPr>
              <a:stCxn id="1315" idx="2"/>
              <a:endCxn id="1317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18" name="Google Shape;1318;p55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9" name="Google Shape;1319;p55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7" name="Google Shape;1317;p55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0" name="Google Shape;1320;p55"/>
            <p:cNvCxnSpPr>
              <a:endCxn id="1318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21" name="Google Shape;1321;p55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2" name="Google Shape;1322;p55"/>
            <p:cNvCxnSpPr>
              <a:endCxn id="1319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23" name="Google Shape;1323;p55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4" name="Google Shape;1324;p55"/>
            <p:cNvCxnSpPr>
              <a:endCxn id="1319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325" name="Google Shape;1325;p55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6" name="Google Shape;1326;p55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7" name="Google Shape;1327;p55"/>
            <p:cNvCxnSpPr>
              <a:endCxn id="1318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28" name="Google Shape;1328;p55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9" name="Google Shape;1329;p55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0" name="Google Shape;1330;p55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1" name="Google Shape;1331;p55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32" name="Google Shape;1332;p55"/>
            <p:cNvCxnSpPr>
              <a:stCxn id="1318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3" name="Google Shape;1333;p55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4" name="Google Shape;1334;p55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5" name="Google Shape;1335;p55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36" name="Google Shape;1336;p55"/>
          <p:cNvCxnSpPr/>
          <p:nvPr/>
        </p:nvCxnSpPr>
        <p:spPr>
          <a:xfrm>
            <a:off x="4637050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7" name="Google Shape;1337;p55"/>
          <p:cNvSpPr txBox="1"/>
          <p:nvPr/>
        </p:nvSpPr>
        <p:spPr>
          <a:xfrm>
            <a:off x="4872650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8" name="Google Shape;1338;p55"/>
          <p:cNvCxnSpPr/>
          <p:nvPr/>
        </p:nvCxnSpPr>
        <p:spPr>
          <a:xfrm>
            <a:off x="4640050" y="45734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9" name="Google Shape;1339;p55"/>
          <p:cNvSpPr txBox="1"/>
          <p:nvPr/>
        </p:nvSpPr>
        <p:spPr>
          <a:xfrm>
            <a:off x="4881473" y="4422276"/>
            <a:ext cx="3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0" name="Google Shape;1340;p55"/>
          <p:cNvCxnSpPr/>
          <p:nvPr/>
        </p:nvCxnSpPr>
        <p:spPr>
          <a:xfrm>
            <a:off x="6461248" y="3481618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55"/>
          <p:cNvSpPr txBox="1"/>
          <p:nvPr/>
        </p:nvSpPr>
        <p:spPr>
          <a:xfrm>
            <a:off x="6696848" y="333581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Google Shape;1342;p55"/>
          <p:cNvSpPr txBox="1"/>
          <p:nvPr/>
        </p:nvSpPr>
        <p:spPr>
          <a:xfrm>
            <a:off x="7178050" y="3280575"/>
            <a:ext cx="18606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Nothing happens. 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C→B not added, B already in SPT.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C→D not added, D already in SPT.</a:t>
            </a:r>
            <a:b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55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Removed vertex: C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4" name="Google Shape;1344;p55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</a:t>
            </a:r>
            <a:r>
              <a:rPr b="1" lang="en"/>
              <a:t>For each outgoing edge v→w: if w is not already part of SPT,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add w to fringe.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grpSp>
        <p:nvGrpSpPr>
          <p:cNvPr id="1350" name="Google Shape;1350;p56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351" name="Google Shape;1351;p56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56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3" name="Google Shape;1353;p56"/>
            <p:cNvCxnSpPr>
              <a:stCxn id="1352" idx="2"/>
              <a:endCxn id="1354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55" name="Google Shape;1355;p56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56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56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57" name="Google Shape;1357;p56"/>
            <p:cNvCxnSpPr>
              <a:endCxn id="1355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58" name="Google Shape;1358;p56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59" name="Google Shape;1359;p56"/>
            <p:cNvCxnSpPr>
              <a:endCxn id="1356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60" name="Google Shape;1360;p56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61" name="Google Shape;1361;p56"/>
            <p:cNvCxnSpPr>
              <a:endCxn id="1356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362" name="Google Shape;1362;p56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3" name="Google Shape;1363;p56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64" name="Google Shape;1364;p56"/>
            <p:cNvCxnSpPr>
              <a:endCxn id="1355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65" name="Google Shape;1365;p56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6" name="Google Shape;1366;p56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7" name="Google Shape;1367;p56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8" name="Google Shape;1368;p56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69" name="Google Shape;1369;p56"/>
            <p:cNvCxnSpPr>
              <a:stCxn id="1355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70" name="Google Shape;1370;p56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1" name="Google Shape;1371;p56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2" name="Google Shape;1372;p56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373" name="Google Shape;1373;p56"/>
          <p:cNvCxnSpPr/>
          <p:nvPr/>
        </p:nvCxnSpPr>
        <p:spPr>
          <a:xfrm>
            <a:off x="4637050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4" name="Google Shape;1374;p56"/>
          <p:cNvSpPr txBox="1"/>
          <p:nvPr/>
        </p:nvSpPr>
        <p:spPr>
          <a:xfrm>
            <a:off x="4872650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5" name="Google Shape;1375;p56"/>
          <p:cNvCxnSpPr/>
          <p:nvPr/>
        </p:nvCxnSpPr>
        <p:spPr>
          <a:xfrm>
            <a:off x="4640050" y="45734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6" name="Google Shape;1376;p56"/>
          <p:cNvSpPr txBox="1"/>
          <p:nvPr/>
        </p:nvSpPr>
        <p:spPr>
          <a:xfrm>
            <a:off x="4881473" y="4422276"/>
            <a:ext cx="3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7" name="Google Shape;1377;p56"/>
          <p:cNvCxnSpPr/>
          <p:nvPr/>
        </p:nvCxnSpPr>
        <p:spPr>
          <a:xfrm>
            <a:off x="6461248" y="3481618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8" name="Google Shape;1378;p56"/>
          <p:cNvSpPr txBox="1"/>
          <p:nvPr/>
        </p:nvSpPr>
        <p:spPr>
          <a:xfrm>
            <a:off x="6696848" y="333581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56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Removed vertex: 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0" name="Google Shape;1380;p56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grpSp>
        <p:nvGrpSpPr>
          <p:cNvPr id="1386" name="Google Shape;1386;p57"/>
          <p:cNvGrpSpPr/>
          <p:nvPr/>
        </p:nvGrpSpPr>
        <p:grpSpPr>
          <a:xfrm>
            <a:off x="2425793" y="2613040"/>
            <a:ext cx="4292402" cy="2093617"/>
            <a:chOff x="2425793" y="2079640"/>
            <a:chExt cx="4292402" cy="2093617"/>
          </a:xfrm>
        </p:grpSpPr>
        <p:sp>
          <p:nvSpPr>
            <p:cNvPr id="1387" name="Google Shape;1387;p57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57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89" name="Google Shape;1389;p57"/>
            <p:cNvCxnSpPr>
              <a:stCxn id="1388" idx="2"/>
              <a:endCxn id="1390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91" name="Google Shape;1391;p57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2" name="Google Shape;1392;p57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0" name="Google Shape;1390;p57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3" name="Google Shape;1393;p57"/>
            <p:cNvCxnSpPr>
              <a:endCxn id="1391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94" name="Google Shape;1394;p57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5" name="Google Shape;1395;p57"/>
            <p:cNvCxnSpPr>
              <a:endCxn id="1392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96" name="Google Shape;1396;p57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7" name="Google Shape;1397;p57"/>
            <p:cNvCxnSpPr>
              <a:endCxn id="1392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398" name="Google Shape;1398;p57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9" name="Google Shape;1399;p57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00" name="Google Shape;1400;p57"/>
            <p:cNvCxnSpPr>
              <a:endCxn id="1391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01" name="Google Shape;1401;p57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2" name="Google Shape;1402;p57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3" name="Google Shape;1403;p57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4" name="Google Shape;1404;p57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05" name="Google Shape;1405;p57"/>
            <p:cNvCxnSpPr>
              <a:stCxn id="1391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06" name="Google Shape;1406;p57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8" name="Google Shape;1408;p57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409" name="Google Shape;1409;p57"/>
          <p:cNvCxnSpPr/>
          <p:nvPr/>
        </p:nvCxnSpPr>
        <p:spPr>
          <a:xfrm>
            <a:off x="4637050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p57"/>
          <p:cNvSpPr txBox="1"/>
          <p:nvPr/>
        </p:nvSpPr>
        <p:spPr>
          <a:xfrm>
            <a:off x="4872650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1" name="Google Shape;1411;p57"/>
          <p:cNvCxnSpPr/>
          <p:nvPr/>
        </p:nvCxnSpPr>
        <p:spPr>
          <a:xfrm>
            <a:off x="4640050" y="45734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2" name="Google Shape;1412;p57"/>
          <p:cNvSpPr txBox="1"/>
          <p:nvPr/>
        </p:nvSpPr>
        <p:spPr>
          <a:xfrm>
            <a:off x="4881473" y="4422276"/>
            <a:ext cx="35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3" name="Google Shape;1413;p57"/>
          <p:cNvCxnSpPr/>
          <p:nvPr/>
        </p:nvCxnSpPr>
        <p:spPr>
          <a:xfrm>
            <a:off x="6461248" y="3481618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4" name="Google Shape;1414;p57"/>
          <p:cNvSpPr txBox="1"/>
          <p:nvPr/>
        </p:nvSpPr>
        <p:spPr>
          <a:xfrm>
            <a:off x="6696848" y="333581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5" name="Google Shape;1415;p57"/>
          <p:cNvSpPr txBox="1"/>
          <p:nvPr/>
        </p:nvSpPr>
        <p:spPr>
          <a:xfrm>
            <a:off x="548650" y="4059375"/>
            <a:ext cx="212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Removed vertex: 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6" name="Google Shape;1416;p57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</a:t>
            </a:r>
            <a:r>
              <a:rPr b="1" lang="en"/>
              <a:t>For each outgoing edge v→w: if w is not already part of SPT,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add w to fringe.</a:t>
            </a:r>
            <a:endParaRPr/>
          </a:p>
        </p:txBody>
      </p:sp>
      <p:sp>
        <p:nvSpPr>
          <p:cNvPr id="1417" name="Google Shape;1417;p57"/>
          <p:cNvSpPr txBox="1"/>
          <p:nvPr/>
        </p:nvSpPr>
        <p:spPr>
          <a:xfrm>
            <a:off x="7178050" y="3564975"/>
            <a:ext cx="18606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Nothing happens. 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D has no neighbors (there are no edges going out of D).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#1 (Inspired by BFS)</a:t>
            </a:r>
            <a:endParaRPr/>
          </a:p>
        </p:txBody>
      </p:sp>
      <p:sp>
        <p:nvSpPr>
          <p:cNvPr id="1423" name="Google Shape;1423;p58"/>
          <p:cNvSpPr txBox="1"/>
          <p:nvPr>
            <p:ph idx="1" type="body"/>
          </p:nvPr>
        </p:nvSpPr>
        <p:spPr>
          <a:xfrm>
            <a:off x="107050" y="402200"/>
            <a:ext cx="8520600" cy="4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Remove a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algorithm would work if all our edges were the same length.</a:t>
            </a:r>
            <a:endParaRPr/>
          </a:p>
        </p:txBody>
      </p:sp>
      <p:sp>
        <p:nvSpPr>
          <p:cNvPr id="1424" name="Google Shape;1424;p58"/>
          <p:cNvSpPr txBox="1"/>
          <p:nvPr/>
        </p:nvSpPr>
        <p:spPr>
          <a:xfrm>
            <a:off x="586475" y="2969498"/>
            <a:ext cx="372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#1 (BFS) visits: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edge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edges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edges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etc.</a:t>
            </a:r>
            <a:endParaRPr/>
          </a:p>
        </p:txBody>
      </p:sp>
      <p:sp>
        <p:nvSpPr>
          <p:cNvPr id="1425" name="Google Shape;1425;p58"/>
          <p:cNvSpPr/>
          <p:nvPr/>
        </p:nvSpPr>
        <p:spPr>
          <a:xfrm>
            <a:off x="2312200" y="3343048"/>
            <a:ext cx="1476300" cy="849300"/>
          </a:xfrm>
          <a:prstGeom prst="rect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Algorithm #2 (Dummy Nodes)</a:t>
            </a:r>
            <a:endParaRPr/>
          </a:p>
        </p:txBody>
      </p:sp>
      <p:sp>
        <p:nvSpPr>
          <p:cNvPr id="1431" name="Google Shape;1431;p59"/>
          <p:cNvSpPr txBox="1"/>
          <p:nvPr>
            <p:ph idx="1" type="body"/>
          </p:nvPr>
        </p:nvSpPr>
        <p:spPr>
          <a:xfrm>
            <a:off x="107050" y="402200"/>
            <a:ext cx="85206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hit one of our original nodes, add edge to the SPT.</a:t>
            </a:r>
            <a:endParaRPr/>
          </a:p>
        </p:txBody>
      </p:sp>
      <p:grpSp>
        <p:nvGrpSpPr>
          <p:cNvPr id="1432" name="Google Shape;1432;p59"/>
          <p:cNvGrpSpPr/>
          <p:nvPr/>
        </p:nvGrpSpPr>
        <p:grpSpPr>
          <a:xfrm>
            <a:off x="107043" y="1848190"/>
            <a:ext cx="4292402" cy="2093617"/>
            <a:chOff x="2311943" y="3009915"/>
            <a:chExt cx="4292402" cy="2093617"/>
          </a:xfrm>
        </p:grpSpPr>
        <p:sp>
          <p:nvSpPr>
            <p:cNvPr id="1433" name="Google Shape;1433;p59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4" name="Google Shape;1434;p59"/>
            <p:cNvCxnSpPr>
              <a:stCxn id="1433" idx="2"/>
              <a:endCxn id="1435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36" name="Google Shape;1436;p59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437" name="Google Shape;1437;p59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1435" name="Google Shape;1435;p59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438" name="Google Shape;1438;p59"/>
            <p:cNvCxnSpPr>
              <a:endCxn id="1436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39" name="Google Shape;1439;p59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440" name="Google Shape;1440;p59"/>
            <p:cNvCxnSpPr>
              <a:endCxn id="1437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41" name="Google Shape;1441;p59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1442" name="Google Shape;1442;p59"/>
            <p:cNvCxnSpPr>
              <a:endCxn id="1437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443" name="Google Shape;1443;p59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444" name="Google Shape;1444;p59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445" name="Google Shape;1445;p59"/>
            <p:cNvCxnSpPr>
              <a:endCxn id="1436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46" name="Google Shape;1446;p59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447" name="Google Shape;1447;p59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448" name="Google Shape;1448;p59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449" name="Google Shape;1449;p59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450" name="Google Shape;1450;p59"/>
            <p:cNvCxnSpPr>
              <a:stCxn id="1436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51" name="Google Shape;1451;p59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452" name="Google Shape;1452;p59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453" name="Google Shape;1453;p59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sp>
        <p:nvSpPr>
          <p:cNvPr id="1454" name="Google Shape;1454;p59"/>
          <p:cNvSpPr txBox="1"/>
          <p:nvPr/>
        </p:nvSpPr>
        <p:spPr>
          <a:xfrm>
            <a:off x="6605752" y="2336978"/>
            <a:ext cx="229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5" name="Google Shape;1455;p59"/>
          <p:cNvCxnSpPr>
            <a:stCxn id="1454" idx="2"/>
            <a:endCxn id="1456" idx="3"/>
          </p:cNvCxnSpPr>
          <p:nvPr/>
        </p:nvCxnSpPr>
        <p:spPr>
          <a:xfrm rot="5400000">
            <a:off x="5685052" y="2020478"/>
            <a:ext cx="567600" cy="1503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7" name="Google Shape;1457;p59"/>
          <p:cNvSpPr/>
          <p:nvPr/>
        </p:nvSpPr>
        <p:spPr>
          <a:xfrm>
            <a:off x="6644735" y="22024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1458" name="Google Shape;1458;p59"/>
          <p:cNvSpPr/>
          <p:nvPr/>
        </p:nvSpPr>
        <p:spPr>
          <a:xfrm>
            <a:off x="6644735" y="345214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sp>
        <p:nvSpPr>
          <p:cNvPr id="1456" name="Google Shape;1456;p59"/>
          <p:cNvSpPr/>
          <p:nvPr/>
        </p:nvSpPr>
        <p:spPr>
          <a:xfrm>
            <a:off x="4830100" y="290349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1459" name="Google Shape;1459;p59"/>
          <p:cNvCxnSpPr>
            <a:endCxn id="1457" idx="1"/>
          </p:cNvCxnSpPr>
          <p:nvPr/>
        </p:nvCxnSpPr>
        <p:spPr>
          <a:xfrm flipH="1" rot="10800000">
            <a:off x="5204735" y="2354676"/>
            <a:ext cx="1440000" cy="55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0" name="Google Shape;1460;p59"/>
          <p:cNvSpPr txBox="1"/>
          <p:nvPr/>
        </p:nvSpPr>
        <p:spPr>
          <a:xfrm>
            <a:off x="4554268" y="2806428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461" name="Google Shape;1461;p59"/>
          <p:cNvCxnSpPr>
            <a:endCxn id="1458" idx="1"/>
          </p:cNvCxnSpPr>
          <p:nvPr/>
        </p:nvCxnSpPr>
        <p:spPr>
          <a:xfrm>
            <a:off x="5214335" y="3199999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2" name="Google Shape;1462;p59"/>
          <p:cNvCxnSpPr>
            <a:endCxn id="1458" idx="3"/>
          </p:cNvCxnSpPr>
          <p:nvPr/>
        </p:nvCxnSpPr>
        <p:spPr>
          <a:xfrm flipH="1">
            <a:off x="7032035" y="3176899"/>
            <a:ext cx="1452000" cy="42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63" name="Google Shape;1463;p59"/>
          <p:cNvSpPr/>
          <p:nvPr/>
        </p:nvSpPr>
        <p:spPr>
          <a:xfrm>
            <a:off x="8459369" y="290349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cxnSp>
        <p:nvCxnSpPr>
          <p:cNvPr id="1464" name="Google Shape;1464;p59"/>
          <p:cNvCxnSpPr>
            <a:endCxn id="1457" idx="2"/>
          </p:cNvCxnSpPr>
          <p:nvPr/>
        </p:nvCxnSpPr>
        <p:spPr>
          <a:xfrm rot="10800000">
            <a:off x="6838385" y="2506926"/>
            <a:ext cx="0" cy="94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5" name="Google Shape;1465;p59"/>
          <p:cNvSpPr txBox="1"/>
          <p:nvPr/>
        </p:nvSpPr>
        <p:spPr>
          <a:xfrm>
            <a:off x="6694933" y="363730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466" name="Google Shape;1466;p59"/>
          <p:cNvSpPr txBox="1"/>
          <p:nvPr/>
        </p:nvSpPr>
        <p:spPr>
          <a:xfrm>
            <a:off x="4901283" y="256705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467" name="Google Shape;1467;p59"/>
          <p:cNvSpPr txBox="1"/>
          <p:nvPr/>
        </p:nvSpPr>
        <p:spPr>
          <a:xfrm>
            <a:off x="6704156" y="184819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468" name="Google Shape;1468;p59"/>
          <p:cNvCxnSpPr>
            <a:stCxn id="1457" idx="3"/>
          </p:cNvCxnSpPr>
          <p:nvPr/>
        </p:nvCxnSpPr>
        <p:spPr>
          <a:xfrm>
            <a:off x="7032035" y="2354676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9" name="Google Shape;1469;p59"/>
          <p:cNvSpPr/>
          <p:nvPr/>
        </p:nvSpPr>
        <p:spPr>
          <a:xfrm>
            <a:off x="5966650" y="276697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59"/>
          <p:cNvSpPr/>
          <p:nvPr/>
        </p:nvSpPr>
        <p:spPr>
          <a:xfrm>
            <a:off x="7538250" y="247242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59"/>
          <p:cNvSpPr/>
          <p:nvPr/>
        </p:nvSpPr>
        <p:spPr>
          <a:xfrm>
            <a:off x="5313113" y="27269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59"/>
          <p:cNvSpPr/>
          <p:nvPr/>
        </p:nvSpPr>
        <p:spPr>
          <a:xfrm>
            <a:off x="5609675" y="261325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59"/>
          <p:cNvSpPr/>
          <p:nvPr/>
        </p:nvSpPr>
        <p:spPr>
          <a:xfrm>
            <a:off x="5966650" y="24657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59"/>
          <p:cNvSpPr/>
          <p:nvPr/>
        </p:nvSpPr>
        <p:spPr>
          <a:xfrm>
            <a:off x="6286200" y="23369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59"/>
          <p:cNvSpPr/>
          <p:nvPr/>
        </p:nvSpPr>
        <p:spPr>
          <a:xfrm>
            <a:off x="7104350" y="34457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59"/>
          <p:cNvSpPr/>
          <p:nvPr/>
        </p:nvSpPr>
        <p:spPr>
          <a:xfrm>
            <a:off x="7431113" y="33492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59"/>
          <p:cNvSpPr/>
          <p:nvPr/>
        </p:nvSpPr>
        <p:spPr>
          <a:xfrm>
            <a:off x="7776063" y="324311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59"/>
          <p:cNvSpPr/>
          <p:nvPr/>
        </p:nvSpPr>
        <p:spPr>
          <a:xfrm>
            <a:off x="8077438" y="3157692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59"/>
          <p:cNvSpPr txBox="1"/>
          <p:nvPr/>
        </p:nvSpPr>
        <p:spPr>
          <a:xfrm>
            <a:off x="643025" y="4531225"/>
            <a:ext cx="3688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of visited nodes: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#2 (Dummy Nodes)</a:t>
            </a:r>
            <a:endParaRPr/>
          </a:p>
        </p:txBody>
      </p:sp>
      <p:sp>
        <p:nvSpPr>
          <p:cNvPr id="1485" name="Google Shape;1485;p60"/>
          <p:cNvSpPr txBox="1"/>
          <p:nvPr>
            <p:ph idx="1" type="body"/>
          </p:nvPr>
        </p:nvSpPr>
        <p:spPr>
          <a:xfrm>
            <a:off x="107050" y="402200"/>
            <a:ext cx="85206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hit one of our original nodes, add edge to the SPT.</a:t>
            </a:r>
            <a:endParaRPr/>
          </a:p>
        </p:txBody>
      </p:sp>
      <p:grpSp>
        <p:nvGrpSpPr>
          <p:cNvPr id="1486" name="Google Shape;1486;p60"/>
          <p:cNvGrpSpPr/>
          <p:nvPr/>
        </p:nvGrpSpPr>
        <p:grpSpPr>
          <a:xfrm>
            <a:off x="107043" y="1848190"/>
            <a:ext cx="4292402" cy="2093617"/>
            <a:chOff x="2311943" y="3009915"/>
            <a:chExt cx="4292402" cy="2093617"/>
          </a:xfrm>
        </p:grpSpPr>
        <p:sp>
          <p:nvSpPr>
            <p:cNvPr id="1487" name="Google Shape;1487;p60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8" name="Google Shape;1488;p60"/>
            <p:cNvCxnSpPr>
              <a:stCxn id="1487" idx="2"/>
              <a:endCxn id="1489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0" name="Google Shape;1490;p60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491" name="Google Shape;1491;p60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1489" name="Google Shape;1489;p60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492" name="Google Shape;1492;p60"/>
            <p:cNvCxnSpPr>
              <a:endCxn id="1490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3" name="Google Shape;1493;p60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494" name="Google Shape;1494;p60"/>
            <p:cNvCxnSpPr>
              <a:endCxn id="1491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5" name="Google Shape;1495;p60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1496" name="Google Shape;1496;p60"/>
            <p:cNvCxnSpPr>
              <a:endCxn id="1491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497" name="Google Shape;1497;p60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498" name="Google Shape;1498;p60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499" name="Google Shape;1499;p60"/>
            <p:cNvCxnSpPr>
              <a:endCxn id="1490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00" name="Google Shape;1500;p60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501" name="Google Shape;1501;p60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502" name="Google Shape;1502;p60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503" name="Google Shape;1503;p60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504" name="Google Shape;1504;p60"/>
            <p:cNvCxnSpPr>
              <a:stCxn id="1490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05" name="Google Shape;1505;p60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506" name="Google Shape;1506;p60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507" name="Google Shape;1507;p60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sp>
        <p:nvSpPr>
          <p:cNvPr id="1508" name="Google Shape;1508;p60"/>
          <p:cNvSpPr txBox="1"/>
          <p:nvPr/>
        </p:nvSpPr>
        <p:spPr>
          <a:xfrm>
            <a:off x="6605752" y="2336978"/>
            <a:ext cx="229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9" name="Google Shape;1509;p60"/>
          <p:cNvCxnSpPr>
            <a:stCxn id="1508" idx="2"/>
            <a:endCxn id="1510" idx="3"/>
          </p:cNvCxnSpPr>
          <p:nvPr/>
        </p:nvCxnSpPr>
        <p:spPr>
          <a:xfrm rot="5400000">
            <a:off x="5685052" y="2020478"/>
            <a:ext cx="567600" cy="1503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1" name="Google Shape;1511;p60"/>
          <p:cNvSpPr/>
          <p:nvPr/>
        </p:nvSpPr>
        <p:spPr>
          <a:xfrm>
            <a:off x="6644735" y="22024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1512" name="Google Shape;1512;p60"/>
          <p:cNvSpPr/>
          <p:nvPr/>
        </p:nvSpPr>
        <p:spPr>
          <a:xfrm>
            <a:off x="6644735" y="345214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sp>
        <p:nvSpPr>
          <p:cNvPr id="1510" name="Google Shape;1510;p60"/>
          <p:cNvSpPr/>
          <p:nvPr/>
        </p:nvSpPr>
        <p:spPr>
          <a:xfrm>
            <a:off x="4830100" y="290349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1513" name="Google Shape;1513;p60"/>
          <p:cNvCxnSpPr>
            <a:endCxn id="1511" idx="1"/>
          </p:cNvCxnSpPr>
          <p:nvPr/>
        </p:nvCxnSpPr>
        <p:spPr>
          <a:xfrm flipH="1" rot="10800000">
            <a:off x="5204735" y="2354676"/>
            <a:ext cx="1440000" cy="55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4" name="Google Shape;1514;p60"/>
          <p:cNvSpPr txBox="1"/>
          <p:nvPr/>
        </p:nvSpPr>
        <p:spPr>
          <a:xfrm>
            <a:off x="4554268" y="2806428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515" name="Google Shape;1515;p60"/>
          <p:cNvCxnSpPr>
            <a:endCxn id="1512" idx="1"/>
          </p:cNvCxnSpPr>
          <p:nvPr/>
        </p:nvCxnSpPr>
        <p:spPr>
          <a:xfrm>
            <a:off x="5214335" y="3199999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6" name="Google Shape;1516;p60"/>
          <p:cNvCxnSpPr>
            <a:endCxn id="1512" idx="3"/>
          </p:cNvCxnSpPr>
          <p:nvPr/>
        </p:nvCxnSpPr>
        <p:spPr>
          <a:xfrm flipH="1">
            <a:off x="7032035" y="3176899"/>
            <a:ext cx="1452000" cy="42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17" name="Google Shape;1517;p60"/>
          <p:cNvSpPr/>
          <p:nvPr/>
        </p:nvSpPr>
        <p:spPr>
          <a:xfrm>
            <a:off x="8459369" y="290349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cxnSp>
        <p:nvCxnSpPr>
          <p:cNvPr id="1518" name="Google Shape;1518;p60"/>
          <p:cNvCxnSpPr>
            <a:endCxn id="1511" idx="2"/>
          </p:cNvCxnSpPr>
          <p:nvPr/>
        </p:nvCxnSpPr>
        <p:spPr>
          <a:xfrm rot="10800000">
            <a:off x="6838385" y="2506926"/>
            <a:ext cx="0" cy="94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9" name="Google Shape;1519;p60"/>
          <p:cNvSpPr txBox="1"/>
          <p:nvPr/>
        </p:nvSpPr>
        <p:spPr>
          <a:xfrm>
            <a:off x="6694933" y="363730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20" name="Google Shape;1520;p60"/>
          <p:cNvSpPr txBox="1"/>
          <p:nvPr/>
        </p:nvSpPr>
        <p:spPr>
          <a:xfrm>
            <a:off x="4901283" y="256705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521" name="Google Shape;1521;p60"/>
          <p:cNvSpPr txBox="1"/>
          <p:nvPr/>
        </p:nvSpPr>
        <p:spPr>
          <a:xfrm>
            <a:off x="6704156" y="184819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522" name="Google Shape;1522;p60"/>
          <p:cNvCxnSpPr>
            <a:stCxn id="1511" idx="3"/>
          </p:cNvCxnSpPr>
          <p:nvPr/>
        </p:nvCxnSpPr>
        <p:spPr>
          <a:xfrm>
            <a:off x="7032035" y="2354676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3" name="Google Shape;1523;p60"/>
          <p:cNvSpPr/>
          <p:nvPr/>
        </p:nvSpPr>
        <p:spPr>
          <a:xfrm>
            <a:off x="5966650" y="276697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60"/>
          <p:cNvSpPr/>
          <p:nvPr/>
        </p:nvSpPr>
        <p:spPr>
          <a:xfrm>
            <a:off x="7538250" y="247242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60"/>
          <p:cNvSpPr/>
          <p:nvPr/>
        </p:nvSpPr>
        <p:spPr>
          <a:xfrm>
            <a:off x="5313113" y="27269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60"/>
          <p:cNvSpPr/>
          <p:nvPr/>
        </p:nvSpPr>
        <p:spPr>
          <a:xfrm>
            <a:off x="5609675" y="261325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60"/>
          <p:cNvSpPr/>
          <p:nvPr/>
        </p:nvSpPr>
        <p:spPr>
          <a:xfrm>
            <a:off x="5966650" y="24657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60"/>
          <p:cNvSpPr/>
          <p:nvPr/>
        </p:nvSpPr>
        <p:spPr>
          <a:xfrm>
            <a:off x="6286200" y="23369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60"/>
          <p:cNvSpPr/>
          <p:nvPr/>
        </p:nvSpPr>
        <p:spPr>
          <a:xfrm>
            <a:off x="7104350" y="34457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60"/>
          <p:cNvSpPr/>
          <p:nvPr/>
        </p:nvSpPr>
        <p:spPr>
          <a:xfrm>
            <a:off x="7431113" y="33492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60"/>
          <p:cNvSpPr/>
          <p:nvPr/>
        </p:nvSpPr>
        <p:spPr>
          <a:xfrm>
            <a:off x="7776063" y="324311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60"/>
          <p:cNvSpPr/>
          <p:nvPr/>
        </p:nvSpPr>
        <p:spPr>
          <a:xfrm>
            <a:off x="8077438" y="3157692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60"/>
          <p:cNvSpPr txBox="1"/>
          <p:nvPr/>
        </p:nvSpPr>
        <p:spPr>
          <a:xfrm>
            <a:off x="4035402" y="261972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34" name="Google Shape;1534;p60"/>
          <p:cNvSpPr txBox="1"/>
          <p:nvPr/>
        </p:nvSpPr>
        <p:spPr>
          <a:xfrm>
            <a:off x="8458077" y="261972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35" name="Google Shape;1535;p60"/>
          <p:cNvSpPr txBox="1"/>
          <p:nvPr/>
        </p:nvSpPr>
        <p:spPr>
          <a:xfrm>
            <a:off x="643025" y="4531225"/>
            <a:ext cx="3688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of visited nodes: 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#2 (Dummy Nodes)</a:t>
            </a:r>
            <a:endParaRPr/>
          </a:p>
        </p:txBody>
      </p:sp>
      <p:sp>
        <p:nvSpPr>
          <p:cNvPr id="1541" name="Google Shape;1541;p61"/>
          <p:cNvSpPr txBox="1"/>
          <p:nvPr>
            <p:ph idx="1" type="body"/>
          </p:nvPr>
        </p:nvSpPr>
        <p:spPr>
          <a:xfrm>
            <a:off x="107050" y="402200"/>
            <a:ext cx="85206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hit one of our original nodes, add edge to the SPT.</a:t>
            </a:r>
            <a:endParaRPr/>
          </a:p>
        </p:txBody>
      </p:sp>
      <p:grpSp>
        <p:nvGrpSpPr>
          <p:cNvPr id="1542" name="Google Shape;1542;p61"/>
          <p:cNvGrpSpPr/>
          <p:nvPr/>
        </p:nvGrpSpPr>
        <p:grpSpPr>
          <a:xfrm>
            <a:off x="107043" y="1848190"/>
            <a:ext cx="4292402" cy="2093617"/>
            <a:chOff x="2311943" y="3009915"/>
            <a:chExt cx="4292402" cy="2093617"/>
          </a:xfrm>
        </p:grpSpPr>
        <p:sp>
          <p:nvSpPr>
            <p:cNvPr id="1543" name="Google Shape;1543;p61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44" name="Google Shape;1544;p61"/>
            <p:cNvCxnSpPr>
              <a:stCxn id="1543" idx="2"/>
              <a:endCxn id="1545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6" name="Google Shape;1546;p61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547" name="Google Shape;1547;p61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1545" name="Google Shape;1545;p61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548" name="Google Shape;1548;p61"/>
            <p:cNvCxnSpPr>
              <a:endCxn id="1546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9" name="Google Shape;1549;p61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550" name="Google Shape;1550;p61"/>
            <p:cNvCxnSpPr>
              <a:endCxn id="1547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1" name="Google Shape;1551;p61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1552" name="Google Shape;1552;p61"/>
            <p:cNvCxnSpPr>
              <a:endCxn id="1547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553" name="Google Shape;1553;p61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554" name="Google Shape;1554;p61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555" name="Google Shape;1555;p61"/>
            <p:cNvCxnSpPr>
              <a:endCxn id="1546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6" name="Google Shape;1556;p61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557" name="Google Shape;1557;p61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558" name="Google Shape;1558;p61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559" name="Google Shape;1559;p61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560" name="Google Shape;1560;p61"/>
            <p:cNvCxnSpPr>
              <a:stCxn id="1546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61" name="Google Shape;1561;p61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sp>
        <p:nvSpPr>
          <p:cNvPr id="1564" name="Google Shape;1564;p61"/>
          <p:cNvSpPr txBox="1"/>
          <p:nvPr/>
        </p:nvSpPr>
        <p:spPr>
          <a:xfrm>
            <a:off x="6605752" y="2336978"/>
            <a:ext cx="229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5" name="Google Shape;1565;p61"/>
          <p:cNvCxnSpPr>
            <a:stCxn id="1564" idx="2"/>
            <a:endCxn id="1566" idx="3"/>
          </p:cNvCxnSpPr>
          <p:nvPr/>
        </p:nvCxnSpPr>
        <p:spPr>
          <a:xfrm rot="5400000">
            <a:off x="5685052" y="2020478"/>
            <a:ext cx="567600" cy="1503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7" name="Google Shape;1567;p61"/>
          <p:cNvSpPr/>
          <p:nvPr/>
        </p:nvSpPr>
        <p:spPr>
          <a:xfrm>
            <a:off x="6644735" y="22024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1568" name="Google Shape;1568;p61"/>
          <p:cNvSpPr/>
          <p:nvPr/>
        </p:nvSpPr>
        <p:spPr>
          <a:xfrm>
            <a:off x="6644735" y="345214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sp>
        <p:nvSpPr>
          <p:cNvPr id="1566" name="Google Shape;1566;p61"/>
          <p:cNvSpPr/>
          <p:nvPr/>
        </p:nvSpPr>
        <p:spPr>
          <a:xfrm>
            <a:off x="4830100" y="290349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1569" name="Google Shape;1569;p61"/>
          <p:cNvCxnSpPr>
            <a:endCxn id="1567" idx="1"/>
          </p:cNvCxnSpPr>
          <p:nvPr/>
        </p:nvCxnSpPr>
        <p:spPr>
          <a:xfrm flipH="1" rot="10800000">
            <a:off x="5204735" y="2354676"/>
            <a:ext cx="1440000" cy="55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0" name="Google Shape;1570;p61"/>
          <p:cNvSpPr txBox="1"/>
          <p:nvPr/>
        </p:nvSpPr>
        <p:spPr>
          <a:xfrm>
            <a:off x="4554268" y="2806428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571" name="Google Shape;1571;p61"/>
          <p:cNvCxnSpPr>
            <a:endCxn id="1568" idx="1"/>
          </p:cNvCxnSpPr>
          <p:nvPr/>
        </p:nvCxnSpPr>
        <p:spPr>
          <a:xfrm>
            <a:off x="5214335" y="3199999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2" name="Google Shape;1572;p61"/>
          <p:cNvCxnSpPr>
            <a:endCxn id="1568" idx="3"/>
          </p:cNvCxnSpPr>
          <p:nvPr/>
        </p:nvCxnSpPr>
        <p:spPr>
          <a:xfrm flipH="1">
            <a:off x="7032035" y="3176899"/>
            <a:ext cx="1452000" cy="42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73" name="Google Shape;1573;p61"/>
          <p:cNvSpPr/>
          <p:nvPr/>
        </p:nvSpPr>
        <p:spPr>
          <a:xfrm>
            <a:off x="8459369" y="290349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cxnSp>
        <p:nvCxnSpPr>
          <p:cNvPr id="1574" name="Google Shape;1574;p61"/>
          <p:cNvCxnSpPr>
            <a:endCxn id="1567" idx="2"/>
          </p:cNvCxnSpPr>
          <p:nvPr/>
        </p:nvCxnSpPr>
        <p:spPr>
          <a:xfrm rot="10800000">
            <a:off x="6838385" y="2506926"/>
            <a:ext cx="0" cy="94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5" name="Google Shape;1575;p61"/>
          <p:cNvSpPr txBox="1"/>
          <p:nvPr/>
        </p:nvSpPr>
        <p:spPr>
          <a:xfrm>
            <a:off x="6694933" y="363730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76" name="Google Shape;1576;p61"/>
          <p:cNvSpPr txBox="1"/>
          <p:nvPr/>
        </p:nvSpPr>
        <p:spPr>
          <a:xfrm>
            <a:off x="4901283" y="256705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577" name="Google Shape;1577;p61"/>
          <p:cNvSpPr txBox="1"/>
          <p:nvPr/>
        </p:nvSpPr>
        <p:spPr>
          <a:xfrm>
            <a:off x="6704156" y="184819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578" name="Google Shape;1578;p61"/>
          <p:cNvCxnSpPr>
            <a:stCxn id="1567" idx="3"/>
          </p:cNvCxnSpPr>
          <p:nvPr/>
        </p:nvCxnSpPr>
        <p:spPr>
          <a:xfrm>
            <a:off x="7032035" y="2354676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9" name="Google Shape;1579;p61"/>
          <p:cNvSpPr/>
          <p:nvPr/>
        </p:nvSpPr>
        <p:spPr>
          <a:xfrm>
            <a:off x="5966650" y="276697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61"/>
          <p:cNvSpPr/>
          <p:nvPr/>
        </p:nvSpPr>
        <p:spPr>
          <a:xfrm>
            <a:off x="7538250" y="247242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61"/>
          <p:cNvSpPr/>
          <p:nvPr/>
        </p:nvSpPr>
        <p:spPr>
          <a:xfrm>
            <a:off x="5313113" y="27269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61"/>
          <p:cNvSpPr/>
          <p:nvPr/>
        </p:nvSpPr>
        <p:spPr>
          <a:xfrm>
            <a:off x="5609675" y="261325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61"/>
          <p:cNvSpPr/>
          <p:nvPr/>
        </p:nvSpPr>
        <p:spPr>
          <a:xfrm>
            <a:off x="5966650" y="24657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61"/>
          <p:cNvSpPr/>
          <p:nvPr/>
        </p:nvSpPr>
        <p:spPr>
          <a:xfrm>
            <a:off x="6286200" y="23369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61"/>
          <p:cNvSpPr/>
          <p:nvPr/>
        </p:nvSpPr>
        <p:spPr>
          <a:xfrm>
            <a:off x="7104350" y="34457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61"/>
          <p:cNvSpPr/>
          <p:nvPr/>
        </p:nvSpPr>
        <p:spPr>
          <a:xfrm>
            <a:off x="7431113" y="33492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61"/>
          <p:cNvSpPr/>
          <p:nvPr/>
        </p:nvSpPr>
        <p:spPr>
          <a:xfrm>
            <a:off x="7776063" y="324311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61"/>
          <p:cNvSpPr/>
          <p:nvPr/>
        </p:nvSpPr>
        <p:spPr>
          <a:xfrm>
            <a:off x="8077438" y="3157692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61"/>
          <p:cNvSpPr txBox="1"/>
          <p:nvPr/>
        </p:nvSpPr>
        <p:spPr>
          <a:xfrm>
            <a:off x="8458077" y="261972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90" name="Google Shape;1590;p61"/>
          <p:cNvSpPr txBox="1"/>
          <p:nvPr/>
        </p:nvSpPr>
        <p:spPr>
          <a:xfrm>
            <a:off x="4035402" y="261972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591" name="Google Shape;1591;p61"/>
          <p:cNvSpPr txBox="1"/>
          <p:nvPr/>
        </p:nvSpPr>
        <p:spPr>
          <a:xfrm>
            <a:off x="643025" y="4531225"/>
            <a:ext cx="3688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of visited nodes: AC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#2 (Dummy Nodes)</a:t>
            </a:r>
            <a:endParaRPr/>
          </a:p>
        </p:txBody>
      </p:sp>
      <p:sp>
        <p:nvSpPr>
          <p:cNvPr id="1597" name="Google Shape;1597;p62"/>
          <p:cNvSpPr txBox="1"/>
          <p:nvPr>
            <p:ph idx="1" type="body"/>
          </p:nvPr>
        </p:nvSpPr>
        <p:spPr>
          <a:xfrm>
            <a:off x="107050" y="402200"/>
            <a:ext cx="85206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hit one of our original nodes, add edge to the SPT.</a:t>
            </a:r>
            <a:endParaRPr/>
          </a:p>
        </p:txBody>
      </p:sp>
      <p:grpSp>
        <p:nvGrpSpPr>
          <p:cNvPr id="1598" name="Google Shape;1598;p62"/>
          <p:cNvGrpSpPr/>
          <p:nvPr/>
        </p:nvGrpSpPr>
        <p:grpSpPr>
          <a:xfrm>
            <a:off x="107043" y="1848190"/>
            <a:ext cx="4292402" cy="2093617"/>
            <a:chOff x="2311943" y="3009915"/>
            <a:chExt cx="4292402" cy="2093617"/>
          </a:xfrm>
        </p:grpSpPr>
        <p:sp>
          <p:nvSpPr>
            <p:cNvPr id="1599" name="Google Shape;1599;p62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0" name="Google Shape;1600;p62"/>
            <p:cNvCxnSpPr>
              <a:stCxn id="1599" idx="2"/>
              <a:endCxn id="1601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2" name="Google Shape;1602;p62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603" name="Google Shape;1603;p62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1601" name="Google Shape;1601;p62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604" name="Google Shape;1604;p62"/>
            <p:cNvCxnSpPr>
              <a:endCxn id="1602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5" name="Google Shape;1605;p62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606" name="Google Shape;1606;p62"/>
            <p:cNvCxnSpPr>
              <a:endCxn id="1603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7" name="Google Shape;1607;p62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1608" name="Google Shape;1608;p62"/>
            <p:cNvCxnSpPr>
              <a:endCxn id="1603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609" name="Google Shape;1609;p62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610" name="Google Shape;1610;p62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611" name="Google Shape;1611;p62"/>
            <p:cNvCxnSpPr>
              <a:endCxn id="1602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12" name="Google Shape;1612;p62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613" name="Google Shape;1613;p62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614" name="Google Shape;1614;p62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615" name="Google Shape;1615;p62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616" name="Google Shape;1616;p62"/>
            <p:cNvCxnSpPr>
              <a:stCxn id="1602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17" name="Google Shape;1617;p62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618" name="Google Shape;1618;p62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619" name="Google Shape;1619;p62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sp>
        <p:nvSpPr>
          <p:cNvPr id="1620" name="Google Shape;1620;p62"/>
          <p:cNvSpPr txBox="1"/>
          <p:nvPr/>
        </p:nvSpPr>
        <p:spPr>
          <a:xfrm>
            <a:off x="6605752" y="2336978"/>
            <a:ext cx="229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1" name="Google Shape;1621;p62"/>
          <p:cNvCxnSpPr>
            <a:stCxn id="1620" idx="2"/>
            <a:endCxn id="1622" idx="3"/>
          </p:cNvCxnSpPr>
          <p:nvPr/>
        </p:nvCxnSpPr>
        <p:spPr>
          <a:xfrm rot="5400000">
            <a:off x="5685052" y="2020478"/>
            <a:ext cx="567600" cy="1503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3" name="Google Shape;1623;p62"/>
          <p:cNvSpPr/>
          <p:nvPr/>
        </p:nvSpPr>
        <p:spPr>
          <a:xfrm>
            <a:off x="6644735" y="220242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1624" name="Google Shape;1624;p62"/>
          <p:cNvSpPr/>
          <p:nvPr/>
        </p:nvSpPr>
        <p:spPr>
          <a:xfrm>
            <a:off x="6644735" y="345214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sp>
        <p:nvSpPr>
          <p:cNvPr id="1622" name="Google Shape;1622;p62"/>
          <p:cNvSpPr/>
          <p:nvPr/>
        </p:nvSpPr>
        <p:spPr>
          <a:xfrm>
            <a:off x="4830100" y="290349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1625" name="Google Shape;1625;p62"/>
          <p:cNvCxnSpPr>
            <a:endCxn id="1623" idx="1"/>
          </p:cNvCxnSpPr>
          <p:nvPr/>
        </p:nvCxnSpPr>
        <p:spPr>
          <a:xfrm flipH="1" rot="10800000">
            <a:off x="5204735" y="2354676"/>
            <a:ext cx="1440000" cy="55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6" name="Google Shape;1626;p62"/>
          <p:cNvSpPr txBox="1"/>
          <p:nvPr/>
        </p:nvSpPr>
        <p:spPr>
          <a:xfrm>
            <a:off x="4554268" y="2806428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627" name="Google Shape;1627;p62"/>
          <p:cNvCxnSpPr>
            <a:endCxn id="1624" idx="1"/>
          </p:cNvCxnSpPr>
          <p:nvPr/>
        </p:nvCxnSpPr>
        <p:spPr>
          <a:xfrm>
            <a:off x="5214335" y="3199999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8" name="Google Shape;1628;p62"/>
          <p:cNvCxnSpPr>
            <a:endCxn id="1624" idx="3"/>
          </p:cNvCxnSpPr>
          <p:nvPr/>
        </p:nvCxnSpPr>
        <p:spPr>
          <a:xfrm flipH="1">
            <a:off x="7032035" y="3176899"/>
            <a:ext cx="1452000" cy="42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29" name="Google Shape;1629;p62"/>
          <p:cNvSpPr/>
          <p:nvPr/>
        </p:nvSpPr>
        <p:spPr>
          <a:xfrm>
            <a:off x="8459369" y="290349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cxnSp>
        <p:nvCxnSpPr>
          <p:cNvPr id="1630" name="Google Shape;1630;p62"/>
          <p:cNvCxnSpPr>
            <a:endCxn id="1623" idx="2"/>
          </p:cNvCxnSpPr>
          <p:nvPr/>
        </p:nvCxnSpPr>
        <p:spPr>
          <a:xfrm rot="10800000">
            <a:off x="6838385" y="2506926"/>
            <a:ext cx="0" cy="94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1" name="Google Shape;1631;p62"/>
          <p:cNvSpPr txBox="1"/>
          <p:nvPr/>
        </p:nvSpPr>
        <p:spPr>
          <a:xfrm>
            <a:off x="6694933" y="363730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32" name="Google Shape;1632;p62"/>
          <p:cNvSpPr txBox="1"/>
          <p:nvPr/>
        </p:nvSpPr>
        <p:spPr>
          <a:xfrm>
            <a:off x="4901283" y="256705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633" name="Google Shape;1633;p62"/>
          <p:cNvSpPr txBox="1"/>
          <p:nvPr/>
        </p:nvSpPr>
        <p:spPr>
          <a:xfrm>
            <a:off x="6704156" y="184819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634" name="Google Shape;1634;p62"/>
          <p:cNvCxnSpPr>
            <a:stCxn id="1623" idx="3"/>
          </p:cNvCxnSpPr>
          <p:nvPr/>
        </p:nvCxnSpPr>
        <p:spPr>
          <a:xfrm>
            <a:off x="7032035" y="2354676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5" name="Google Shape;1635;p62"/>
          <p:cNvSpPr/>
          <p:nvPr/>
        </p:nvSpPr>
        <p:spPr>
          <a:xfrm>
            <a:off x="5966650" y="276697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62"/>
          <p:cNvSpPr/>
          <p:nvPr/>
        </p:nvSpPr>
        <p:spPr>
          <a:xfrm>
            <a:off x="7538250" y="247242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62"/>
          <p:cNvSpPr/>
          <p:nvPr/>
        </p:nvSpPr>
        <p:spPr>
          <a:xfrm>
            <a:off x="5313113" y="27269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62"/>
          <p:cNvSpPr/>
          <p:nvPr/>
        </p:nvSpPr>
        <p:spPr>
          <a:xfrm>
            <a:off x="5609675" y="261325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62"/>
          <p:cNvSpPr/>
          <p:nvPr/>
        </p:nvSpPr>
        <p:spPr>
          <a:xfrm>
            <a:off x="5966650" y="24657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62"/>
          <p:cNvSpPr/>
          <p:nvPr/>
        </p:nvSpPr>
        <p:spPr>
          <a:xfrm>
            <a:off x="6286200" y="23369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62"/>
          <p:cNvSpPr/>
          <p:nvPr/>
        </p:nvSpPr>
        <p:spPr>
          <a:xfrm>
            <a:off x="7104350" y="34457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62"/>
          <p:cNvSpPr/>
          <p:nvPr/>
        </p:nvSpPr>
        <p:spPr>
          <a:xfrm>
            <a:off x="7431113" y="33492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62"/>
          <p:cNvSpPr/>
          <p:nvPr/>
        </p:nvSpPr>
        <p:spPr>
          <a:xfrm>
            <a:off x="7776063" y="324311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62"/>
          <p:cNvSpPr/>
          <p:nvPr/>
        </p:nvSpPr>
        <p:spPr>
          <a:xfrm>
            <a:off x="8077438" y="3157692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62"/>
          <p:cNvSpPr txBox="1"/>
          <p:nvPr/>
        </p:nvSpPr>
        <p:spPr>
          <a:xfrm>
            <a:off x="8458077" y="261972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46" name="Google Shape;1646;p62"/>
          <p:cNvSpPr txBox="1"/>
          <p:nvPr/>
        </p:nvSpPr>
        <p:spPr>
          <a:xfrm>
            <a:off x="4035402" y="261972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47" name="Google Shape;1647;p62"/>
          <p:cNvSpPr txBox="1"/>
          <p:nvPr/>
        </p:nvSpPr>
        <p:spPr>
          <a:xfrm>
            <a:off x="643025" y="4531225"/>
            <a:ext cx="3688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of visited nodes: ACB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vs. DFS for Path Finding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Possible considerations: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Correctness. </a:t>
            </a:r>
            <a:r>
              <a:rPr lang="en"/>
              <a:t>Do both work for all graphs?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Output Quality. </a:t>
            </a:r>
            <a:r>
              <a:rPr lang="en"/>
              <a:t>Does one give better results</a:t>
            </a:r>
            <a:r>
              <a:rPr lang="en"/>
              <a:t>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BFS is a 2-for-1 deal</a:t>
            </a:r>
            <a:r>
              <a:rPr lang="en"/>
              <a:t>,</a:t>
            </a:r>
            <a:r>
              <a:rPr lang="en"/>
              <a:t> not only do you get paths, but your paths are also guaranteed to have the fewest edges.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Time Efficiency. </a:t>
            </a:r>
            <a:r>
              <a:rPr lang="en"/>
              <a:t>Is one more efficient than the other?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Should be very similar. Both consider all edges twice. Experiments or very careful analysis needed.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#2 (Dummy Nodes)</a:t>
            </a:r>
            <a:endParaRPr/>
          </a:p>
        </p:txBody>
      </p:sp>
      <p:sp>
        <p:nvSpPr>
          <p:cNvPr id="1653" name="Google Shape;1653;p63"/>
          <p:cNvSpPr txBox="1"/>
          <p:nvPr>
            <p:ph idx="1" type="body"/>
          </p:nvPr>
        </p:nvSpPr>
        <p:spPr>
          <a:xfrm>
            <a:off x="107050" y="402200"/>
            <a:ext cx="85206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hit one of our original nodes, add edge to the SPT.</a:t>
            </a:r>
            <a:endParaRPr/>
          </a:p>
        </p:txBody>
      </p:sp>
      <p:grpSp>
        <p:nvGrpSpPr>
          <p:cNvPr id="1654" name="Google Shape;1654;p63"/>
          <p:cNvGrpSpPr/>
          <p:nvPr/>
        </p:nvGrpSpPr>
        <p:grpSpPr>
          <a:xfrm>
            <a:off x="107043" y="1848190"/>
            <a:ext cx="4292402" cy="2093617"/>
            <a:chOff x="2311943" y="3009915"/>
            <a:chExt cx="4292402" cy="2093617"/>
          </a:xfrm>
        </p:grpSpPr>
        <p:sp>
          <p:nvSpPr>
            <p:cNvPr id="1655" name="Google Shape;1655;p63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6" name="Google Shape;1656;p63"/>
            <p:cNvCxnSpPr>
              <a:stCxn id="1655" idx="2"/>
              <a:endCxn id="1657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58" name="Google Shape;1658;p63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659" name="Google Shape;1659;p63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1657" name="Google Shape;1657;p63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660" name="Google Shape;1660;p63"/>
            <p:cNvCxnSpPr>
              <a:endCxn id="1658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61" name="Google Shape;1661;p63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662" name="Google Shape;1662;p63"/>
            <p:cNvCxnSpPr>
              <a:endCxn id="1659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63" name="Google Shape;1663;p63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1664" name="Google Shape;1664;p63"/>
            <p:cNvCxnSpPr>
              <a:endCxn id="1659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665" name="Google Shape;1665;p63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666" name="Google Shape;1666;p63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667" name="Google Shape;1667;p63"/>
            <p:cNvCxnSpPr>
              <a:endCxn id="1658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68" name="Google Shape;1668;p63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669" name="Google Shape;1669;p63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670" name="Google Shape;1670;p63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671" name="Google Shape;1671;p63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672" name="Google Shape;1672;p63"/>
            <p:cNvCxnSpPr>
              <a:stCxn id="1658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73" name="Google Shape;1673;p63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674" name="Google Shape;1674;p63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675" name="Google Shape;1675;p63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sp>
        <p:nvSpPr>
          <p:cNvPr id="1676" name="Google Shape;1676;p63"/>
          <p:cNvSpPr txBox="1"/>
          <p:nvPr/>
        </p:nvSpPr>
        <p:spPr>
          <a:xfrm>
            <a:off x="6605752" y="2336978"/>
            <a:ext cx="229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7" name="Google Shape;1677;p63"/>
          <p:cNvCxnSpPr>
            <a:stCxn id="1676" idx="2"/>
            <a:endCxn id="1678" idx="3"/>
          </p:cNvCxnSpPr>
          <p:nvPr/>
        </p:nvCxnSpPr>
        <p:spPr>
          <a:xfrm rot="5400000">
            <a:off x="5685052" y="2020478"/>
            <a:ext cx="567600" cy="1503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9" name="Google Shape;1679;p63"/>
          <p:cNvSpPr/>
          <p:nvPr/>
        </p:nvSpPr>
        <p:spPr>
          <a:xfrm>
            <a:off x="6644735" y="220242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1680" name="Google Shape;1680;p63"/>
          <p:cNvSpPr/>
          <p:nvPr/>
        </p:nvSpPr>
        <p:spPr>
          <a:xfrm>
            <a:off x="6644735" y="345214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sp>
        <p:nvSpPr>
          <p:cNvPr id="1678" name="Google Shape;1678;p63"/>
          <p:cNvSpPr/>
          <p:nvPr/>
        </p:nvSpPr>
        <p:spPr>
          <a:xfrm>
            <a:off x="4830100" y="290349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1681" name="Google Shape;1681;p63"/>
          <p:cNvCxnSpPr>
            <a:endCxn id="1679" idx="1"/>
          </p:cNvCxnSpPr>
          <p:nvPr/>
        </p:nvCxnSpPr>
        <p:spPr>
          <a:xfrm flipH="1" rot="10800000">
            <a:off x="5204735" y="2354676"/>
            <a:ext cx="1440000" cy="55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2" name="Google Shape;1682;p63"/>
          <p:cNvSpPr txBox="1"/>
          <p:nvPr/>
        </p:nvSpPr>
        <p:spPr>
          <a:xfrm>
            <a:off x="4554268" y="2806428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683" name="Google Shape;1683;p63"/>
          <p:cNvCxnSpPr>
            <a:endCxn id="1680" idx="1"/>
          </p:cNvCxnSpPr>
          <p:nvPr/>
        </p:nvCxnSpPr>
        <p:spPr>
          <a:xfrm>
            <a:off x="5214335" y="3199999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4" name="Google Shape;1684;p63"/>
          <p:cNvCxnSpPr>
            <a:endCxn id="1680" idx="3"/>
          </p:cNvCxnSpPr>
          <p:nvPr/>
        </p:nvCxnSpPr>
        <p:spPr>
          <a:xfrm flipH="1">
            <a:off x="7032035" y="3176899"/>
            <a:ext cx="1452000" cy="42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85" name="Google Shape;1685;p63"/>
          <p:cNvSpPr/>
          <p:nvPr/>
        </p:nvSpPr>
        <p:spPr>
          <a:xfrm>
            <a:off x="8459369" y="290349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cxnSp>
        <p:nvCxnSpPr>
          <p:cNvPr id="1686" name="Google Shape;1686;p63"/>
          <p:cNvCxnSpPr>
            <a:endCxn id="1679" idx="2"/>
          </p:cNvCxnSpPr>
          <p:nvPr/>
        </p:nvCxnSpPr>
        <p:spPr>
          <a:xfrm rot="10800000">
            <a:off x="6838385" y="2506926"/>
            <a:ext cx="0" cy="94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7" name="Google Shape;1687;p63"/>
          <p:cNvSpPr txBox="1"/>
          <p:nvPr/>
        </p:nvSpPr>
        <p:spPr>
          <a:xfrm>
            <a:off x="6694933" y="363730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688" name="Google Shape;1688;p63"/>
          <p:cNvSpPr txBox="1"/>
          <p:nvPr/>
        </p:nvSpPr>
        <p:spPr>
          <a:xfrm>
            <a:off x="4901283" y="256705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689" name="Google Shape;1689;p63"/>
          <p:cNvSpPr txBox="1"/>
          <p:nvPr/>
        </p:nvSpPr>
        <p:spPr>
          <a:xfrm>
            <a:off x="6704156" y="184819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690" name="Google Shape;1690;p63"/>
          <p:cNvCxnSpPr>
            <a:stCxn id="1679" idx="3"/>
          </p:cNvCxnSpPr>
          <p:nvPr/>
        </p:nvCxnSpPr>
        <p:spPr>
          <a:xfrm>
            <a:off x="7032035" y="2354676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1" name="Google Shape;1691;p63"/>
          <p:cNvSpPr/>
          <p:nvPr/>
        </p:nvSpPr>
        <p:spPr>
          <a:xfrm>
            <a:off x="5966650" y="2766975"/>
            <a:ext cx="317400" cy="31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63"/>
          <p:cNvSpPr/>
          <p:nvPr/>
        </p:nvSpPr>
        <p:spPr>
          <a:xfrm>
            <a:off x="7538250" y="2472425"/>
            <a:ext cx="317400" cy="31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63"/>
          <p:cNvSpPr/>
          <p:nvPr/>
        </p:nvSpPr>
        <p:spPr>
          <a:xfrm>
            <a:off x="5313113" y="27269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63"/>
          <p:cNvSpPr/>
          <p:nvPr/>
        </p:nvSpPr>
        <p:spPr>
          <a:xfrm>
            <a:off x="5609675" y="261325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63"/>
          <p:cNvSpPr/>
          <p:nvPr/>
        </p:nvSpPr>
        <p:spPr>
          <a:xfrm>
            <a:off x="5966650" y="246570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63"/>
          <p:cNvSpPr/>
          <p:nvPr/>
        </p:nvSpPr>
        <p:spPr>
          <a:xfrm>
            <a:off x="6286200" y="23369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63"/>
          <p:cNvSpPr/>
          <p:nvPr/>
        </p:nvSpPr>
        <p:spPr>
          <a:xfrm>
            <a:off x="7104350" y="34457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63"/>
          <p:cNvSpPr/>
          <p:nvPr/>
        </p:nvSpPr>
        <p:spPr>
          <a:xfrm>
            <a:off x="7431113" y="334920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63"/>
          <p:cNvSpPr/>
          <p:nvPr/>
        </p:nvSpPr>
        <p:spPr>
          <a:xfrm>
            <a:off x="7776063" y="324311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63"/>
          <p:cNvSpPr/>
          <p:nvPr/>
        </p:nvSpPr>
        <p:spPr>
          <a:xfrm>
            <a:off x="8077438" y="3157692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63"/>
          <p:cNvSpPr txBox="1"/>
          <p:nvPr/>
        </p:nvSpPr>
        <p:spPr>
          <a:xfrm>
            <a:off x="8458077" y="261972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02" name="Google Shape;1702;p63"/>
          <p:cNvSpPr txBox="1"/>
          <p:nvPr/>
        </p:nvSpPr>
        <p:spPr>
          <a:xfrm>
            <a:off x="4035402" y="2619721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03" name="Google Shape;1703;p63"/>
          <p:cNvSpPr txBox="1"/>
          <p:nvPr/>
        </p:nvSpPr>
        <p:spPr>
          <a:xfrm>
            <a:off x="643025" y="4531225"/>
            <a:ext cx="3688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of visited nodes: ACB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#2 (Dummy Nodes)</a:t>
            </a:r>
            <a:endParaRPr/>
          </a:p>
        </p:txBody>
      </p:sp>
      <p:sp>
        <p:nvSpPr>
          <p:cNvPr id="1709" name="Google Shape;1709;p64"/>
          <p:cNvSpPr txBox="1"/>
          <p:nvPr>
            <p:ph idx="1" type="body"/>
          </p:nvPr>
        </p:nvSpPr>
        <p:spPr>
          <a:xfrm>
            <a:off x="107050" y="402200"/>
            <a:ext cx="85206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hit one of our original nodes, add edge to the SPT.</a:t>
            </a:r>
            <a:endParaRPr/>
          </a:p>
        </p:txBody>
      </p:sp>
      <p:grpSp>
        <p:nvGrpSpPr>
          <p:cNvPr id="1710" name="Google Shape;1710;p64"/>
          <p:cNvGrpSpPr/>
          <p:nvPr/>
        </p:nvGrpSpPr>
        <p:grpSpPr>
          <a:xfrm>
            <a:off x="107043" y="1848190"/>
            <a:ext cx="4292402" cy="2093617"/>
            <a:chOff x="2311943" y="3009915"/>
            <a:chExt cx="4292402" cy="2093617"/>
          </a:xfrm>
        </p:grpSpPr>
        <p:sp>
          <p:nvSpPr>
            <p:cNvPr id="1711" name="Google Shape;1711;p64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2" name="Google Shape;1712;p64"/>
            <p:cNvCxnSpPr>
              <a:stCxn id="1711" idx="2"/>
              <a:endCxn id="1713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4" name="Google Shape;1714;p64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715" name="Google Shape;1715;p64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1713" name="Google Shape;1713;p64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716" name="Google Shape;1716;p64"/>
            <p:cNvCxnSpPr>
              <a:endCxn id="1714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7" name="Google Shape;1717;p64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718" name="Google Shape;1718;p64"/>
            <p:cNvCxnSpPr>
              <a:endCxn id="1715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9" name="Google Shape;1719;p64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1720" name="Google Shape;1720;p64"/>
            <p:cNvCxnSpPr>
              <a:endCxn id="1715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721" name="Google Shape;1721;p64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722" name="Google Shape;1722;p64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723" name="Google Shape;1723;p64"/>
            <p:cNvCxnSpPr>
              <a:endCxn id="1714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24" name="Google Shape;1724;p64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725" name="Google Shape;1725;p64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726" name="Google Shape;1726;p64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727" name="Google Shape;1727;p64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728" name="Google Shape;1728;p64"/>
            <p:cNvCxnSpPr>
              <a:stCxn id="1714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29" name="Google Shape;1729;p64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730" name="Google Shape;1730;p64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731" name="Google Shape;1731;p64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sp>
        <p:nvSpPr>
          <p:cNvPr id="1732" name="Google Shape;1732;p64"/>
          <p:cNvSpPr txBox="1"/>
          <p:nvPr/>
        </p:nvSpPr>
        <p:spPr>
          <a:xfrm>
            <a:off x="6605752" y="2336978"/>
            <a:ext cx="229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3" name="Google Shape;1733;p64"/>
          <p:cNvCxnSpPr>
            <a:stCxn id="1732" idx="2"/>
            <a:endCxn id="1734" idx="3"/>
          </p:cNvCxnSpPr>
          <p:nvPr/>
        </p:nvCxnSpPr>
        <p:spPr>
          <a:xfrm rot="5400000">
            <a:off x="5685052" y="2020478"/>
            <a:ext cx="567600" cy="1503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5" name="Google Shape;1735;p64"/>
          <p:cNvSpPr/>
          <p:nvPr/>
        </p:nvSpPr>
        <p:spPr>
          <a:xfrm>
            <a:off x="6644735" y="220242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1736" name="Google Shape;1736;p64"/>
          <p:cNvSpPr/>
          <p:nvPr/>
        </p:nvSpPr>
        <p:spPr>
          <a:xfrm>
            <a:off x="6644735" y="345214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sp>
        <p:nvSpPr>
          <p:cNvPr id="1734" name="Google Shape;1734;p64"/>
          <p:cNvSpPr/>
          <p:nvPr/>
        </p:nvSpPr>
        <p:spPr>
          <a:xfrm>
            <a:off x="4830100" y="290349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1737" name="Google Shape;1737;p64"/>
          <p:cNvCxnSpPr>
            <a:endCxn id="1735" idx="1"/>
          </p:cNvCxnSpPr>
          <p:nvPr/>
        </p:nvCxnSpPr>
        <p:spPr>
          <a:xfrm flipH="1" rot="10800000">
            <a:off x="5204735" y="2354676"/>
            <a:ext cx="1440000" cy="55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8" name="Google Shape;1738;p64"/>
          <p:cNvSpPr txBox="1"/>
          <p:nvPr/>
        </p:nvSpPr>
        <p:spPr>
          <a:xfrm>
            <a:off x="4554268" y="2806428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739" name="Google Shape;1739;p64"/>
          <p:cNvCxnSpPr>
            <a:endCxn id="1736" idx="1"/>
          </p:cNvCxnSpPr>
          <p:nvPr/>
        </p:nvCxnSpPr>
        <p:spPr>
          <a:xfrm>
            <a:off x="5214335" y="3199999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0" name="Google Shape;1740;p64"/>
          <p:cNvCxnSpPr>
            <a:endCxn id="1736" idx="3"/>
          </p:cNvCxnSpPr>
          <p:nvPr/>
        </p:nvCxnSpPr>
        <p:spPr>
          <a:xfrm flipH="1">
            <a:off x="7032035" y="3176899"/>
            <a:ext cx="1452000" cy="42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41" name="Google Shape;1741;p64"/>
          <p:cNvSpPr/>
          <p:nvPr/>
        </p:nvSpPr>
        <p:spPr>
          <a:xfrm>
            <a:off x="8459369" y="290349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cxnSp>
        <p:nvCxnSpPr>
          <p:cNvPr id="1742" name="Google Shape;1742;p64"/>
          <p:cNvCxnSpPr>
            <a:endCxn id="1735" idx="2"/>
          </p:cNvCxnSpPr>
          <p:nvPr/>
        </p:nvCxnSpPr>
        <p:spPr>
          <a:xfrm rot="10800000">
            <a:off x="6838385" y="2506926"/>
            <a:ext cx="0" cy="94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3" name="Google Shape;1743;p64"/>
          <p:cNvSpPr txBox="1"/>
          <p:nvPr/>
        </p:nvSpPr>
        <p:spPr>
          <a:xfrm>
            <a:off x="6694933" y="363730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44" name="Google Shape;1744;p64"/>
          <p:cNvSpPr txBox="1"/>
          <p:nvPr/>
        </p:nvSpPr>
        <p:spPr>
          <a:xfrm>
            <a:off x="4901283" y="256705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745" name="Google Shape;1745;p64"/>
          <p:cNvSpPr txBox="1"/>
          <p:nvPr/>
        </p:nvSpPr>
        <p:spPr>
          <a:xfrm>
            <a:off x="6704156" y="184819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746" name="Google Shape;1746;p64"/>
          <p:cNvCxnSpPr>
            <a:stCxn id="1735" idx="3"/>
          </p:cNvCxnSpPr>
          <p:nvPr/>
        </p:nvCxnSpPr>
        <p:spPr>
          <a:xfrm>
            <a:off x="7032035" y="2354676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7" name="Google Shape;1747;p64"/>
          <p:cNvSpPr/>
          <p:nvPr/>
        </p:nvSpPr>
        <p:spPr>
          <a:xfrm>
            <a:off x="5966650" y="2766975"/>
            <a:ext cx="317400" cy="31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64"/>
          <p:cNvSpPr/>
          <p:nvPr/>
        </p:nvSpPr>
        <p:spPr>
          <a:xfrm>
            <a:off x="7538250" y="2472425"/>
            <a:ext cx="317400" cy="31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64"/>
          <p:cNvSpPr/>
          <p:nvPr/>
        </p:nvSpPr>
        <p:spPr>
          <a:xfrm>
            <a:off x="5313113" y="27269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64"/>
          <p:cNvSpPr/>
          <p:nvPr/>
        </p:nvSpPr>
        <p:spPr>
          <a:xfrm>
            <a:off x="5609675" y="261325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64"/>
          <p:cNvSpPr/>
          <p:nvPr/>
        </p:nvSpPr>
        <p:spPr>
          <a:xfrm>
            <a:off x="5966650" y="246570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64"/>
          <p:cNvSpPr/>
          <p:nvPr/>
        </p:nvSpPr>
        <p:spPr>
          <a:xfrm>
            <a:off x="6286200" y="23369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64"/>
          <p:cNvSpPr/>
          <p:nvPr/>
        </p:nvSpPr>
        <p:spPr>
          <a:xfrm>
            <a:off x="7104350" y="34457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64"/>
          <p:cNvSpPr/>
          <p:nvPr/>
        </p:nvSpPr>
        <p:spPr>
          <a:xfrm>
            <a:off x="7431113" y="334920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64"/>
          <p:cNvSpPr/>
          <p:nvPr/>
        </p:nvSpPr>
        <p:spPr>
          <a:xfrm>
            <a:off x="7776063" y="324311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64"/>
          <p:cNvSpPr/>
          <p:nvPr/>
        </p:nvSpPr>
        <p:spPr>
          <a:xfrm>
            <a:off x="8077438" y="3157692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64"/>
          <p:cNvSpPr txBox="1"/>
          <p:nvPr/>
        </p:nvSpPr>
        <p:spPr>
          <a:xfrm>
            <a:off x="8458077" y="256704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58" name="Google Shape;1758;p64"/>
          <p:cNvSpPr txBox="1"/>
          <p:nvPr/>
        </p:nvSpPr>
        <p:spPr>
          <a:xfrm>
            <a:off x="4035402" y="256704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759" name="Google Shape;1759;p64"/>
          <p:cNvSpPr txBox="1"/>
          <p:nvPr/>
        </p:nvSpPr>
        <p:spPr>
          <a:xfrm>
            <a:off x="643025" y="4531225"/>
            <a:ext cx="3688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of visited nodes: ACBD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#2 (Dummy Nodes)</a:t>
            </a:r>
            <a:endParaRPr/>
          </a:p>
        </p:txBody>
      </p:sp>
      <p:sp>
        <p:nvSpPr>
          <p:cNvPr id="1765" name="Google Shape;1765;p65"/>
          <p:cNvSpPr txBox="1"/>
          <p:nvPr>
            <p:ph idx="1" type="body"/>
          </p:nvPr>
        </p:nvSpPr>
        <p:spPr>
          <a:xfrm>
            <a:off x="107050" y="402200"/>
            <a:ext cx="85206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hit one of our original nodes, add edge to the SPT.</a:t>
            </a:r>
            <a:endParaRPr/>
          </a:p>
        </p:txBody>
      </p:sp>
      <p:grpSp>
        <p:nvGrpSpPr>
          <p:cNvPr id="1766" name="Google Shape;1766;p65"/>
          <p:cNvGrpSpPr/>
          <p:nvPr/>
        </p:nvGrpSpPr>
        <p:grpSpPr>
          <a:xfrm>
            <a:off x="107043" y="1848190"/>
            <a:ext cx="4292402" cy="2093617"/>
            <a:chOff x="2311943" y="3009915"/>
            <a:chExt cx="4292402" cy="2093617"/>
          </a:xfrm>
        </p:grpSpPr>
        <p:sp>
          <p:nvSpPr>
            <p:cNvPr id="1767" name="Google Shape;1767;p65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8" name="Google Shape;1768;p65"/>
            <p:cNvCxnSpPr>
              <a:stCxn id="1767" idx="2"/>
              <a:endCxn id="1769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0" name="Google Shape;1770;p65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771" name="Google Shape;1771;p65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1769" name="Google Shape;1769;p65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772" name="Google Shape;1772;p65"/>
            <p:cNvCxnSpPr>
              <a:endCxn id="1770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3" name="Google Shape;1773;p65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774" name="Google Shape;1774;p65"/>
            <p:cNvCxnSpPr>
              <a:endCxn id="1771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75" name="Google Shape;1775;p65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cxnSp>
          <p:nvCxnSpPr>
            <p:cNvPr id="1776" name="Google Shape;1776;p65"/>
            <p:cNvCxnSpPr>
              <a:endCxn id="1771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777" name="Google Shape;1777;p65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5</a:t>
              </a:r>
              <a:endParaRPr sz="1800"/>
            </a:p>
          </p:txBody>
        </p:sp>
        <p:sp>
          <p:nvSpPr>
            <p:cNvPr id="1778" name="Google Shape;1778;p65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779" name="Google Shape;1779;p65"/>
            <p:cNvCxnSpPr>
              <a:endCxn id="1770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80" name="Google Shape;1780;p65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  <p:sp>
          <p:nvSpPr>
            <p:cNvPr id="1781" name="Google Shape;1781;p65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1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782" name="Google Shape;1782;p65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0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783" name="Google Shape;1783;p65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</a:rPr>
                <a:t>2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784" name="Google Shape;1784;p65"/>
            <p:cNvCxnSpPr>
              <a:stCxn id="1770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85" name="Google Shape;1785;p65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786" name="Google Shape;1786;p65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</a:t>
              </a:r>
              <a:endParaRPr sz="1800"/>
            </a:p>
          </p:txBody>
        </p:sp>
        <p:sp>
          <p:nvSpPr>
            <p:cNvPr id="1787" name="Google Shape;1787;p65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</a:t>
              </a:r>
              <a:endParaRPr sz="1800"/>
            </a:p>
          </p:txBody>
        </p:sp>
      </p:grpSp>
      <p:sp>
        <p:nvSpPr>
          <p:cNvPr id="1788" name="Google Shape;1788;p65"/>
          <p:cNvSpPr txBox="1"/>
          <p:nvPr/>
        </p:nvSpPr>
        <p:spPr>
          <a:xfrm>
            <a:off x="6605752" y="2336978"/>
            <a:ext cx="229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9" name="Google Shape;1789;p65"/>
          <p:cNvCxnSpPr>
            <a:stCxn id="1788" idx="2"/>
            <a:endCxn id="1790" idx="3"/>
          </p:cNvCxnSpPr>
          <p:nvPr/>
        </p:nvCxnSpPr>
        <p:spPr>
          <a:xfrm rot="5400000">
            <a:off x="5685052" y="2020478"/>
            <a:ext cx="567600" cy="1503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1" name="Google Shape;1791;p65"/>
          <p:cNvSpPr/>
          <p:nvPr/>
        </p:nvSpPr>
        <p:spPr>
          <a:xfrm>
            <a:off x="6644735" y="220242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1792" name="Google Shape;1792;p65"/>
          <p:cNvSpPr/>
          <p:nvPr/>
        </p:nvSpPr>
        <p:spPr>
          <a:xfrm>
            <a:off x="6644735" y="345214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sp>
        <p:nvSpPr>
          <p:cNvPr id="1790" name="Google Shape;1790;p65"/>
          <p:cNvSpPr/>
          <p:nvPr/>
        </p:nvSpPr>
        <p:spPr>
          <a:xfrm>
            <a:off x="4830100" y="290349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1793" name="Google Shape;1793;p65"/>
          <p:cNvCxnSpPr>
            <a:endCxn id="1791" idx="1"/>
          </p:cNvCxnSpPr>
          <p:nvPr/>
        </p:nvCxnSpPr>
        <p:spPr>
          <a:xfrm flipH="1" rot="10800000">
            <a:off x="5204735" y="2354676"/>
            <a:ext cx="1440000" cy="55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4" name="Google Shape;1794;p65"/>
          <p:cNvSpPr txBox="1"/>
          <p:nvPr/>
        </p:nvSpPr>
        <p:spPr>
          <a:xfrm>
            <a:off x="4554268" y="2806428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1795" name="Google Shape;1795;p65"/>
          <p:cNvCxnSpPr>
            <a:endCxn id="1792" idx="1"/>
          </p:cNvCxnSpPr>
          <p:nvPr/>
        </p:nvCxnSpPr>
        <p:spPr>
          <a:xfrm>
            <a:off x="5214335" y="3199999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6" name="Google Shape;1796;p65"/>
          <p:cNvCxnSpPr>
            <a:endCxn id="1792" idx="3"/>
          </p:cNvCxnSpPr>
          <p:nvPr/>
        </p:nvCxnSpPr>
        <p:spPr>
          <a:xfrm flipH="1">
            <a:off x="7032035" y="3176899"/>
            <a:ext cx="1452000" cy="42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97" name="Google Shape;1797;p65"/>
          <p:cNvSpPr/>
          <p:nvPr/>
        </p:nvSpPr>
        <p:spPr>
          <a:xfrm>
            <a:off x="8459369" y="290349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cxnSp>
        <p:nvCxnSpPr>
          <p:cNvPr id="1798" name="Google Shape;1798;p65"/>
          <p:cNvCxnSpPr>
            <a:endCxn id="1791" idx="2"/>
          </p:cNvCxnSpPr>
          <p:nvPr/>
        </p:nvCxnSpPr>
        <p:spPr>
          <a:xfrm rot="10800000">
            <a:off x="6838385" y="2506926"/>
            <a:ext cx="0" cy="94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9" name="Google Shape;1799;p65"/>
          <p:cNvSpPr txBox="1"/>
          <p:nvPr/>
        </p:nvSpPr>
        <p:spPr>
          <a:xfrm>
            <a:off x="6694933" y="363730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00" name="Google Shape;1800;p65"/>
          <p:cNvSpPr txBox="1"/>
          <p:nvPr/>
        </p:nvSpPr>
        <p:spPr>
          <a:xfrm>
            <a:off x="4901283" y="256705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1801" name="Google Shape;1801;p65"/>
          <p:cNvSpPr txBox="1"/>
          <p:nvPr/>
        </p:nvSpPr>
        <p:spPr>
          <a:xfrm>
            <a:off x="6704156" y="1848190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1802" name="Google Shape;1802;p65"/>
          <p:cNvCxnSpPr>
            <a:stCxn id="1791" idx="3"/>
          </p:cNvCxnSpPr>
          <p:nvPr/>
        </p:nvCxnSpPr>
        <p:spPr>
          <a:xfrm>
            <a:off x="7032035" y="2354676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3" name="Google Shape;1803;p65"/>
          <p:cNvSpPr/>
          <p:nvPr/>
        </p:nvSpPr>
        <p:spPr>
          <a:xfrm>
            <a:off x="5966650" y="2766975"/>
            <a:ext cx="317400" cy="31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65"/>
          <p:cNvSpPr/>
          <p:nvPr/>
        </p:nvSpPr>
        <p:spPr>
          <a:xfrm>
            <a:off x="7538250" y="2472425"/>
            <a:ext cx="317400" cy="317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65"/>
          <p:cNvSpPr/>
          <p:nvPr/>
        </p:nvSpPr>
        <p:spPr>
          <a:xfrm>
            <a:off x="5313113" y="27269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65"/>
          <p:cNvSpPr/>
          <p:nvPr/>
        </p:nvSpPr>
        <p:spPr>
          <a:xfrm>
            <a:off x="5609675" y="261325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65"/>
          <p:cNvSpPr/>
          <p:nvPr/>
        </p:nvSpPr>
        <p:spPr>
          <a:xfrm>
            <a:off x="5966650" y="246570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65"/>
          <p:cNvSpPr/>
          <p:nvPr/>
        </p:nvSpPr>
        <p:spPr>
          <a:xfrm>
            <a:off x="6286200" y="23369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65"/>
          <p:cNvSpPr/>
          <p:nvPr/>
        </p:nvSpPr>
        <p:spPr>
          <a:xfrm>
            <a:off x="7104350" y="3445775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65"/>
          <p:cNvSpPr/>
          <p:nvPr/>
        </p:nvSpPr>
        <p:spPr>
          <a:xfrm>
            <a:off x="7431113" y="334920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65"/>
          <p:cNvSpPr/>
          <p:nvPr/>
        </p:nvSpPr>
        <p:spPr>
          <a:xfrm>
            <a:off x="7776063" y="3243110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65"/>
          <p:cNvSpPr/>
          <p:nvPr/>
        </p:nvSpPr>
        <p:spPr>
          <a:xfrm>
            <a:off x="8077438" y="3157692"/>
            <a:ext cx="212100" cy="212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65"/>
          <p:cNvSpPr txBox="1"/>
          <p:nvPr/>
        </p:nvSpPr>
        <p:spPr>
          <a:xfrm>
            <a:off x="8458077" y="256704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14" name="Google Shape;1814;p65"/>
          <p:cNvSpPr txBox="1"/>
          <p:nvPr/>
        </p:nvSpPr>
        <p:spPr>
          <a:xfrm>
            <a:off x="4035402" y="256704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15" name="Google Shape;1815;p65"/>
          <p:cNvSpPr txBox="1"/>
          <p:nvPr/>
        </p:nvSpPr>
        <p:spPr>
          <a:xfrm>
            <a:off x="643025" y="4531225"/>
            <a:ext cx="36888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of visited nodes: ACBD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#2 (Dummy Nodes)</a:t>
            </a:r>
            <a:endParaRPr/>
          </a:p>
        </p:txBody>
      </p:sp>
      <p:sp>
        <p:nvSpPr>
          <p:cNvPr id="1821" name="Google Shape;1821;p66"/>
          <p:cNvSpPr txBox="1"/>
          <p:nvPr>
            <p:ph idx="1" type="body"/>
          </p:nvPr>
        </p:nvSpPr>
        <p:spPr>
          <a:xfrm>
            <a:off x="107050" y="402200"/>
            <a:ext cx="8520600" cy="24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works, but can be really slow. For example, consider the graph below.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What if we measured in inches instead of miles? Or had fractional weights?</a:t>
            </a:r>
            <a:endParaRPr>
              <a:highlight>
                <a:srgbClr val="FFFFFF"/>
              </a:highlight>
            </a:endParaRPr>
          </a:p>
        </p:txBody>
      </p:sp>
      <p:grpSp>
        <p:nvGrpSpPr>
          <p:cNvPr id="1822" name="Google Shape;1822;p66"/>
          <p:cNvGrpSpPr/>
          <p:nvPr/>
        </p:nvGrpSpPr>
        <p:grpSpPr>
          <a:xfrm>
            <a:off x="2221143" y="2686390"/>
            <a:ext cx="4292402" cy="2093617"/>
            <a:chOff x="2311943" y="3009915"/>
            <a:chExt cx="4292402" cy="2093617"/>
          </a:xfrm>
        </p:grpSpPr>
        <p:sp>
          <p:nvSpPr>
            <p:cNvPr id="1823" name="Google Shape;1823;p66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24" name="Google Shape;1824;p66"/>
            <p:cNvCxnSpPr>
              <a:stCxn id="1823" idx="2"/>
              <a:endCxn id="1825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26" name="Google Shape;1826;p66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B</a:t>
              </a:r>
              <a:endParaRPr sz="1700"/>
            </a:p>
          </p:txBody>
        </p:sp>
        <p:sp>
          <p:nvSpPr>
            <p:cNvPr id="1827" name="Google Shape;1827;p66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C</a:t>
              </a:r>
              <a:endParaRPr sz="1700"/>
            </a:p>
          </p:txBody>
        </p:sp>
        <p:sp>
          <p:nvSpPr>
            <p:cNvPr id="1825" name="Google Shape;1825;p66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A</a:t>
              </a:r>
              <a:endParaRPr sz="1700"/>
            </a:p>
          </p:txBody>
        </p:sp>
        <p:cxnSp>
          <p:nvCxnSpPr>
            <p:cNvPr id="1828" name="Google Shape;1828;p66"/>
            <p:cNvCxnSpPr>
              <a:endCxn id="1826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29" name="Google Shape;1829;p66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  <p:cxnSp>
          <p:nvCxnSpPr>
            <p:cNvPr id="1830" name="Google Shape;1830;p66"/>
            <p:cNvCxnSpPr>
              <a:endCxn id="1827" idx="1"/>
            </p:cNvCxnSpPr>
            <p:nvPr/>
          </p:nvCxnSpPr>
          <p:spPr>
            <a:xfrm>
              <a:off x="2972010" y="4361724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31" name="Google Shape;1831;p66"/>
            <p:cNvSpPr/>
            <p:nvPr/>
          </p:nvSpPr>
          <p:spPr>
            <a:xfrm>
              <a:off x="3290425" y="3682150"/>
              <a:ext cx="6348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316800</a:t>
              </a:r>
              <a:endParaRPr sz="1000"/>
            </a:p>
          </p:txBody>
        </p:sp>
        <p:cxnSp>
          <p:nvCxnSpPr>
            <p:cNvPr id="1832" name="Google Shape;1832;p66"/>
            <p:cNvCxnSpPr>
              <a:endCxn id="1827" idx="3"/>
            </p:cNvCxnSpPr>
            <p:nvPr/>
          </p:nvCxnSpPr>
          <p:spPr>
            <a:xfrm flipH="1">
              <a:off x="4789710" y="4338624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833" name="Google Shape;1833;p66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/>
                <a:t>D</a:t>
              </a:r>
              <a:endParaRPr sz="1700"/>
            </a:p>
          </p:txBody>
        </p:sp>
        <p:cxnSp>
          <p:nvCxnSpPr>
            <p:cNvPr id="1834" name="Google Shape;1834;p66"/>
            <p:cNvCxnSpPr>
              <a:endCxn id="1826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35" name="Google Shape;1835;p66"/>
            <p:cNvSpPr txBox="1"/>
            <p:nvPr/>
          </p:nvSpPr>
          <p:spPr>
            <a:xfrm>
              <a:off x="4452608" y="479903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sp>
          <p:nvSpPr>
            <p:cNvPr id="1836" name="Google Shape;1836;p66"/>
            <p:cNvSpPr txBox="1"/>
            <p:nvPr/>
          </p:nvSpPr>
          <p:spPr>
            <a:xfrm>
              <a:off x="2658958" y="3728784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600">
                <a:solidFill>
                  <a:srgbClr val="FF43F0"/>
                </a:solidFill>
              </a:endParaRPr>
            </a:p>
          </p:txBody>
        </p:sp>
        <p:sp>
          <p:nvSpPr>
            <p:cNvPr id="1837" name="Google Shape;1837;p66"/>
            <p:cNvSpPr txBox="1"/>
            <p:nvPr/>
          </p:nvSpPr>
          <p:spPr>
            <a:xfrm>
              <a:off x="4461831" y="3009915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F43F0"/>
                  </a:solidFill>
                </a:rPr>
                <a:t>∞</a:t>
              </a:r>
              <a:endParaRPr sz="1800">
                <a:solidFill>
                  <a:srgbClr val="FF43F0"/>
                </a:solidFill>
              </a:endParaRPr>
            </a:p>
          </p:txBody>
        </p:sp>
        <p:cxnSp>
          <p:nvCxnSpPr>
            <p:cNvPr id="1838" name="Google Shape;1838;p66"/>
            <p:cNvCxnSpPr>
              <a:stCxn id="1826" idx="3"/>
            </p:cNvCxnSpPr>
            <p:nvPr/>
          </p:nvCxnSpPr>
          <p:spPr>
            <a:xfrm>
              <a:off x="4789710" y="3516401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39" name="Google Shape;1839;p66"/>
          <p:cNvSpPr txBox="1"/>
          <p:nvPr/>
        </p:nvSpPr>
        <p:spPr>
          <a:xfrm>
            <a:off x="6149502" y="340524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1840" name="Google Shape;1840;p66"/>
          <p:cNvSpPr/>
          <p:nvPr/>
        </p:nvSpPr>
        <p:spPr>
          <a:xfrm>
            <a:off x="5107500" y="4113950"/>
            <a:ext cx="6348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316800</a:t>
            </a:r>
            <a:endParaRPr sz="1000"/>
          </a:p>
        </p:txBody>
      </p:sp>
      <p:sp>
        <p:nvSpPr>
          <p:cNvPr id="1841" name="Google Shape;1841;p66"/>
          <p:cNvSpPr/>
          <p:nvPr/>
        </p:nvSpPr>
        <p:spPr>
          <a:xfrm>
            <a:off x="3469750" y="3637425"/>
            <a:ext cx="6348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126720</a:t>
            </a:r>
            <a:endParaRPr sz="1000"/>
          </a:p>
        </p:txBody>
      </p:sp>
      <p:sp>
        <p:nvSpPr>
          <p:cNvPr id="1842" name="Google Shape;1842;p66"/>
          <p:cNvSpPr/>
          <p:nvPr/>
        </p:nvSpPr>
        <p:spPr>
          <a:xfrm>
            <a:off x="5071025" y="3342875"/>
            <a:ext cx="6348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126720</a:t>
            </a:r>
            <a:endParaRPr sz="1000"/>
          </a:p>
        </p:txBody>
      </p:sp>
      <p:sp>
        <p:nvSpPr>
          <p:cNvPr id="1843" name="Google Shape;1843;p66"/>
          <p:cNvSpPr/>
          <p:nvPr/>
        </p:nvSpPr>
        <p:spPr>
          <a:xfrm>
            <a:off x="4209200" y="3767500"/>
            <a:ext cx="6348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63360</a:t>
            </a:r>
            <a:endParaRPr sz="1000"/>
          </a:p>
        </p:txBody>
      </p:sp>
      <p:sp>
        <p:nvSpPr>
          <p:cNvPr id="1844" name="Google Shape;1844;p66"/>
          <p:cNvSpPr/>
          <p:nvPr/>
        </p:nvSpPr>
        <p:spPr>
          <a:xfrm>
            <a:off x="3213100" y="4102400"/>
            <a:ext cx="6348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63360</a:t>
            </a:r>
            <a:endParaRPr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#2 (Dummy Nodes)</a:t>
            </a:r>
            <a:endParaRPr/>
          </a:p>
        </p:txBody>
      </p:sp>
      <p:sp>
        <p:nvSpPr>
          <p:cNvPr id="1850" name="Google Shape;1850;p67"/>
          <p:cNvSpPr txBox="1"/>
          <p:nvPr>
            <p:ph idx="1" type="body"/>
          </p:nvPr>
        </p:nvSpPr>
        <p:spPr>
          <a:xfrm>
            <a:off x="107050" y="402200"/>
            <a:ext cx="8520600" cy="4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#2: Create a new graph by adding a bunch of dummy nodes every unit along an edge, then run breadth-first search.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#2 order is sometimes called </a:t>
            </a:r>
            <a:r>
              <a:rPr b="1" lang="en"/>
              <a:t>best-first</a:t>
            </a:r>
            <a:r>
              <a:rPr lang="en"/>
              <a:t> order.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try to visit the nodes in the same order as Algorithm #2 did, but without creating dummy nodes.</a:t>
            </a:r>
            <a:endParaRPr/>
          </a:p>
        </p:txBody>
      </p:sp>
      <p:sp>
        <p:nvSpPr>
          <p:cNvPr id="1851" name="Google Shape;1851;p67"/>
          <p:cNvSpPr txBox="1"/>
          <p:nvPr/>
        </p:nvSpPr>
        <p:spPr>
          <a:xfrm>
            <a:off x="586475" y="1925250"/>
            <a:ext cx="372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#1 (BFS) visits: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edge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edges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edges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etc.</a:t>
            </a:r>
            <a:endParaRPr/>
          </a:p>
        </p:txBody>
      </p:sp>
      <p:sp>
        <p:nvSpPr>
          <p:cNvPr id="1852" name="Google Shape;1852;p67"/>
          <p:cNvSpPr txBox="1"/>
          <p:nvPr/>
        </p:nvSpPr>
        <p:spPr>
          <a:xfrm>
            <a:off x="4446525" y="1925250"/>
            <a:ext cx="436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#2 (dummy nodes) visits: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1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2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3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etc.</a:t>
            </a:r>
            <a:endParaRPr/>
          </a:p>
        </p:txBody>
      </p:sp>
      <p:sp>
        <p:nvSpPr>
          <p:cNvPr id="1853" name="Google Shape;1853;p67"/>
          <p:cNvSpPr/>
          <p:nvPr/>
        </p:nvSpPr>
        <p:spPr>
          <a:xfrm>
            <a:off x="2312200" y="2298800"/>
            <a:ext cx="1476300" cy="849300"/>
          </a:xfrm>
          <a:prstGeom prst="rect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67"/>
          <p:cNvSpPr/>
          <p:nvPr/>
        </p:nvSpPr>
        <p:spPr>
          <a:xfrm>
            <a:off x="6169375" y="2298800"/>
            <a:ext cx="1716600" cy="849300"/>
          </a:xfrm>
          <a:prstGeom prst="rect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1860" name="Google Shape;1860;p68"/>
          <p:cNvSpPr txBox="1"/>
          <p:nvPr>
            <p:ph idx="1" type="body"/>
          </p:nvPr>
        </p:nvSpPr>
        <p:spPr>
          <a:xfrm>
            <a:off x="107050" y="402200"/>
            <a:ext cx="8520600" cy="14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#3: Perform best-first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BFS, but we remove the closest edge from the fringe each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a priority queue to track the closest edge.</a:t>
            </a:r>
            <a:endParaRPr/>
          </a:p>
        </p:txBody>
      </p:sp>
      <p:grpSp>
        <p:nvGrpSpPr>
          <p:cNvPr id="1861" name="Google Shape;1861;p68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1862" name="Google Shape;1862;p68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3" name="Google Shape;1863;p68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64" name="Google Shape;1864;p68"/>
            <p:cNvCxnSpPr>
              <a:stCxn id="1863" idx="2"/>
              <a:endCxn id="1865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66" name="Google Shape;1866;p68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7" name="Google Shape;1867;p68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5" name="Google Shape;1865;p68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68" name="Google Shape;1868;p68"/>
            <p:cNvCxnSpPr>
              <a:endCxn id="1866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69" name="Google Shape;1869;p68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70" name="Google Shape;1870;p68"/>
            <p:cNvCxnSpPr>
              <a:endCxn id="1867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71" name="Google Shape;1871;p68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72" name="Google Shape;1872;p68"/>
            <p:cNvCxnSpPr>
              <a:endCxn id="1867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873" name="Google Shape;1873;p68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4" name="Google Shape;1874;p68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75" name="Google Shape;1875;p68"/>
            <p:cNvCxnSpPr>
              <a:endCxn id="1866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76" name="Google Shape;1876;p68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7" name="Google Shape;1877;p68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8" name="Google Shape;1878;p68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9" name="Google Shape;1879;p68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80" name="Google Shape;1880;p68"/>
            <p:cNvCxnSpPr>
              <a:stCxn id="1866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81" name="Google Shape;1881;p68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2" name="Google Shape;1882;p68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3" name="Google Shape;1883;p68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1889" name="Google Shape;1889;p69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Add the start (A) to the fringe.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 b="1"/>
          </a:p>
        </p:txBody>
      </p:sp>
      <p:sp>
        <p:nvSpPr>
          <p:cNvPr id="1890" name="Google Shape;1890;p69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[A=0]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91" name="Google Shape;1891;p69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1892" name="Google Shape;1892;p69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3" name="Google Shape;1893;p69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94" name="Google Shape;1894;p69"/>
            <p:cNvCxnSpPr>
              <a:stCxn id="1893" idx="2"/>
              <a:endCxn id="1895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96" name="Google Shape;1896;p69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7" name="Google Shape;1897;p69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5" name="Google Shape;1895;p69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98" name="Google Shape;1898;p69"/>
            <p:cNvCxnSpPr>
              <a:endCxn id="1896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99" name="Google Shape;1899;p69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00" name="Google Shape;1900;p69"/>
            <p:cNvCxnSpPr>
              <a:endCxn id="1897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01" name="Google Shape;1901;p69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02" name="Google Shape;1902;p69"/>
            <p:cNvCxnSpPr>
              <a:endCxn id="1897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903" name="Google Shape;1903;p69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4" name="Google Shape;1904;p69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05" name="Google Shape;1905;p69"/>
            <p:cNvCxnSpPr>
              <a:endCxn id="1896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06" name="Google Shape;1906;p69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7" name="Google Shape;1907;p69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8" name="Google Shape;1908;p69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9" name="Google Shape;1909;p69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10" name="Google Shape;1910;p69"/>
            <p:cNvCxnSpPr>
              <a:stCxn id="1896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1" name="Google Shape;1911;p69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2" name="Google Shape;1912;p69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3" name="Google Shape;1913;p69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14" name="Google Shape;1914;p69"/>
          <p:cNvSpPr/>
          <p:nvPr/>
        </p:nvSpPr>
        <p:spPr>
          <a:xfrm>
            <a:off x="1710025" y="1267425"/>
            <a:ext cx="804600" cy="281700"/>
          </a:xfrm>
          <a:prstGeom prst="rect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5" name="Google Shape;1915;p69"/>
          <p:cNvCxnSpPr>
            <a:stCxn id="1916" idx="1"/>
          </p:cNvCxnSpPr>
          <p:nvPr/>
        </p:nvCxnSpPr>
        <p:spPr>
          <a:xfrm flipH="1">
            <a:off x="2528450" y="810862"/>
            <a:ext cx="1877400" cy="503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6" name="Google Shape;1916;p69"/>
          <p:cNvSpPr txBox="1"/>
          <p:nvPr/>
        </p:nvSpPr>
        <p:spPr>
          <a:xfrm>
            <a:off x="4405850" y="522562"/>
            <a:ext cx="3011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Only difference from Algorithm #1: We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added the word "closest".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1922" name="Google Shape;1922;p70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the closest vertex from the fringe and mark it.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  <p:sp>
        <p:nvSpPr>
          <p:cNvPr id="1923" name="Google Shape;1923;p70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4" name="Google Shape;1924;p70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1925" name="Google Shape;1925;p70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6" name="Google Shape;1926;p70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7" name="Google Shape;1927;p70"/>
            <p:cNvCxnSpPr>
              <a:stCxn id="1926" idx="2"/>
              <a:endCxn id="1928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29" name="Google Shape;1929;p70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0" name="Google Shape;1930;p70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8" name="Google Shape;1928;p70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1" name="Google Shape;1931;p70"/>
            <p:cNvCxnSpPr>
              <a:endCxn id="1929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32" name="Google Shape;1932;p70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3" name="Google Shape;1933;p70"/>
            <p:cNvCxnSpPr>
              <a:endCxn id="1930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34" name="Google Shape;1934;p70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5" name="Google Shape;1935;p70"/>
            <p:cNvCxnSpPr>
              <a:endCxn id="1930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936" name="Google Shape;1936;p70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7" name="Google Shape;1937;p70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8" name="Google Shape;1938;p70"/>
            <p:cNvCxnSpPr>
              <a:endCxn id="1929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39" name="Google Shape;1939;p70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0" name="Google Shape;1940;p70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1" name="Google Shape;1941;p70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2" name="Google Shape;1942;p70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43" name="Google Shape;1943;p70"/>
            <p:cNvCxnSpPr>
              <a:stCxn id="1929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44" name="Google Shape;1944;p70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5" name="Google Shape;1945;p70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6" name="Google Shape;1946;p70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1952" name="Google Shape;1952;p71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</a:t>
            </a:r>
            <a:r>
              <a:rPr b="1" lang="en"/>
              <a:t>For each outgoing edge v→w: if w is not already part of SPT,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add w to fringe.</a:t>
            </a:r>
            <a:endParaRPr/>
          </a:p>
        </p:txBody>
      </p:sp>
      <p:sp>
        <p:nvSpPr>
          <p:cNvPr id="1953" name="Google Shape;1953;p71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C=1, B=5]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54" name="Google Shape;1954;p71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1955" name="Google Shape;1955;p71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6" name="Google Shape;1956;p71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7" name="Google Shape;1957;p71"/>
            <p:cNvCxnSpPr>
              <a:stCxn id="1956" idx="2"/>
              <a:endCxn id="1958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59" name="Google Shape;1959;p71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0" name="Google Shape;1960;p71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8" name="Google Shape;1958;p71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61" name="Google Shape;1961;p71"/>
            <p:cNvCxnSpPr>
              <a:endCxn id="1959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62" name="Google Shape;1962;p71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63" name="Google Shape;1963;p71"/>
            <p:cNvCxnSpPr>
              <a:endCxn id="1960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64" name="Google Shape;1964;p71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65" name="Google Shape;1965;p71"/>
            <p:cNvCxnSpPr>
              <a:endCxn id="1960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966" name="Google Shape;1966;p71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7" name="Google Shape;1967;p71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68" name="Google Shape;1968;p71"/>
            <p:cNvCxnSpPr>
              <a:endCxn id="1959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69" name="Google Shape;1969;p71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0" name="Google Shape;1970;p71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1" name="Google Shape;1971;p71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2" name="Google Shape;1972;p71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73" name="Google Shape;1973;p71"/>
            <p:cNvCxnSpPr>
              <a:stCxn id="1959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74" name="Google Shape;1974;p71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5" name="Google Shape;1975;p71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6" name="Google Shape;1976;p71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977" name="Google Shape;1977;p71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8" name="Google Shape;1978;p71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9" name="Google Shape;1979;p71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0" name="Google Shape;1980;p71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1986" name="Google Shape;1986;p72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the closest vertex from the fringe and mark it.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  <p:sp>
        <p:nvSpPr>
          <p:cNvPr id="1987" name="Google Shape;1987;p72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B=5]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8" name="Google Shape;1988;p72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1989" name="Google Shape;1989;p72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0" name="Google Shape;1990;p72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1" name="Google Shape;1991;p72"/>
            <p:cNvCxnSpPr>
              <a:stCxn id="1990" idx="2"/>
              <a:endCxn id="1992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93" name="Google Shape;1993;p72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4" name="Google Shape;1994;p72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2" name="Google Shape;1992;p72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95" name="Google Shape;1995;p72"/>
            <p:cNvCxnSpPr>
              <a:endCxn id="1993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96" name="Google Shape;1996;p72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97" name="Google Shape;1997;p72"/>
            <p:cNvCxnSpPr>
              <a:endCxn id="1994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98" name="Google Shape;1998;p72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99" name="Google Shape;1999;p72"/>
            <p:cNvCxnSpPr>
              <a:endCxn id="1994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000" name="Google Shape;2000;p72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1" name="Google Shape;2001;p72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02" name="Google Shape;2002;p72"/>
            <p:cNvCxnSpPr>
              <a:endCxn id="1993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03" name="Google Shape;2003;p72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4" name="Google Shape;2004;p72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5" name="Google Shape;2005;p72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6" name="Google Shape;2006;p72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07" name="Google Shape;2007;p72"/>
            <p:cNvCxnSpPr>
              <a:stCxn id="1993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08" name="Google Shape;2008;p72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9" name="Google Shape;2009;p72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0" name="Google Shape;2010;p72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11" name="Google Shape;2011;p72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2" name="Google Shape;2012;p72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3" name="Google Shape;2013;p72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4" name="Google Shape;2014;p72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5" name="Google Shape;2015;p72"/>
          <p:cNvSpPr txBox="1"/>
          <p:nvPr/>
        </p:nvSpPr>
        <p:spPr>
          <a:xfrm>
            <a:off x="304500" y="2671100"/>
            <a:ext cx="20034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In BFS, we removed B here, but in best-first, we're removing C because it's closer.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vs. DFS for Path Finding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Space </a:t>
            </a:r>
            <a:r>
              <a:rPr b="1" lang="en"/>
              <a:t>Efficiency. </a:t>
            </a:r>
            <a:r>
              <a:rPr lang="en"/>
              <a:t>Is one more efficient than the other?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DFS is worse for spindly graphs.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Call stack gets very deep.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Computer needs Θ(V) memory to remember recursive calls (see CS61C).</a:t>
            </a:r>
            <a:endParaRPr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/>
              <a:t>BFS is worse for absurdly “bushy” graphs.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Queue gets very large. In worst case, queue will require Θ(V) memory.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Example: 1,000,000 vertices that are all connected. 999,999 will be enqueued at once.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Note: In our implementations, we have to spend Θ(V) memory anyway to track distTo and edgeTo arrays.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Can optimize by storing distTo and edgeTo in a map instead of an array.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2021" name="Google Shape;2021;p73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For each outgoing edge v→w: if w is not already part of SPT,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add w to fringe.</a:t>
            </a:r>
            <a:endParaRPr/>
          </a:p>
        </p:txBody>
      </p:sp>
      <p:sp>
        <p:nvSpPr>
          <p:cNvPr id="2022" name="Google Shape;2022;p73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B=5, D=6]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23" name="Google Shape;2023;p73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024" name="Google Shape;2024;p73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5" name="Google Shape;2025;p73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6" name="Google Shape;2026;p73"/>
            <p:cNvCxnSpPr>
              <a:stCxn id="2025" idx="2"/>
              <a:endCxn id="2027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28" name="Google Shape;2028;p73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9" name="Google Shape;2029;p73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7" name="Google Shape;2027;p73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30" name="Google Shape;2030;p73"/>
            <p:cNvCxnSpPr>
              <a:endCxn id="2028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1" name="Google Shape;2031;p73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32" name="Google Shape;2032;p73"/>
            <p:cNvCxnSpPr>
              <a:endCxn id="2029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3" name="Google Shape;2033;p73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34" name="Google Shape;2034;p73"/>
            <p:cNvCxnSpPr>
              <a:endCxn id="2029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035" name="Google Shape;2035;p73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6" name="Google Shape;2036;p73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37" name="Google Shape;2037;p73"/>
            <p:cNvCxnSpPr>
              <a:endCxn id="2028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8" name="Google Shape;2038;p73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9" name="Google Shape;2039;p73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0" name="Google Shape;2040;p73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1" name="Google Shape;2041;p73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42" name="Google Shape;2042;p73"/>
            <p:cNvCxnSpPr>
              <a:stCxn id="2028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43" name="Google Shape;2043;p73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4" name="Google Shape;2044;p73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5" name="Google Shape;2045;p73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46" name="Google Shape;2046;p73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7" name="Google Shape;2047;p73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8" name="Google Shape;2048;p73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9" name="Google Shape;2049;p73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0" name="Google Shape;2050;p73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1" name="Google Shape;2051;p73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2057" name="Google Shape;2057;p74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the closest vertex from the fringe and mark it.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  <p:sp>
        <p:nvSpPr>
          <p:cNvPr id="2058" name="Google Shape;2058;p74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B=5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D=6]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59" name="Google Shape;2059;p74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060" name="Google Shape;2060;p74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1" name="Google Shape;2061;p74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2" name="Google Shape;2062;p74"/>
            <p:cNvCxnSpPr>
              <a:stCxn id="2061" idx="2"/>
              <a:endCxn id="2063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64" name="Google Shape;2064;p74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5" name="Google Shape;2065;p74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3" name="Google Shape;2063;p74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66" name="Google Shape;2066;p74"/>
            <p:cNvCxnSpPr>
              <a:endCxn id="2064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67" name="Google Shape;2067;p74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68" name="Google Shape;2068;p74"/>
            <p:cNvCxnSpPr>
              <a:endCxn id="2065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69" name="Google Shape;2069;p74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70" name="Google Shape;2070;p74"/>
            <p:cNvCxnSpPr>
              <a:endCxn id="2065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071" name="Google Shape;2071;p74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2" name="Google Shape;2072;p74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73" name="Google Shape;2073;p74"/>
            <p:cNvCxnSpPr>
              <a:endCxn id="2064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74" name="Google Shape;2074;p74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5" name="Google Shape;2075;p74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6" name="Google Shape;2076;p74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7" name="Google Shape;2077;p74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78" name="Google Shape;2078;p74"/>
            <p:cNvCxnSpPr>
              <a:stCxn id="2064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79" name="Google Shape;2079;p74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0" name="Google Shape;2080;p74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1" name="Google Shape;2081;p74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082" name="Google Shape;2082;p74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3" name="Google Shape;2083;p74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4" name="Google Shape;2084;p74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5" name="Google Shape;2085;p74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6" name="Google Shape;2086;p74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7" name="Google Shape;2087;p74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2093" name="Google Shape;2093;p75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For each outgoing edge v→w: if w is not already part of SPT,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add w to fringe.</a:t>
            </a:r>
            <a:endParaRPr b="1"/>
          </a:p>
        </p:txBody>
      </p:sp>
      <p:sp>
        <p:nvSpPr>
          <p:cNvPr id="2094" name="Google Shape;2094;p75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B=5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D=6]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5" name="Google Shape;2095;p75"/>
          <p:cNvSpPr txBox="1"/>
          <p:nvPr/>
        </p:nvSpPr>
        <p:spPr>
          <a:xfrm>
            <a:off x="304500" y="2671100"/>
            <a:ext cx="20034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The only outgoing edge is B→D.</a:t>
            </a:r>
            <a:b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D is already part of the SPT, so do nothing.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96" name="Google Shape;2096;p75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097" name="Google Shape;2097;p75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8" name="Google Shape;2098;p75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99" name="Google Shape;2099;p75"/>
            <p:cNvCxnSpPr>
              <a:stCxn id="2098" idx="2"/>
              <a:endCxn id="2100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01" name="Google Shape;2101;p75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2" name="Google Shape;2102;p75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0" name="Google Shape;2100;p75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03" name="Google Shape;2103;p75"/>
            <p:cNvCxnSpPr>
              <a:endCxn id="2101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04" name="Google Shape;2104;p75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05" name="Google Shape;2105;p75"/>
            <p:cNvCxnSpPr>
              <a:endCxn id="2102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06" name="Google Shape;2106;p75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07" name="Google Shape;2107;p75"/>
            <p:cNvCxnSpPr>
              <a:endCxn id="2102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108" name="Google Shape;2108;p75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9" name="Google Shape;2109;p75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10" name="Google Shape;2110;p75"/>
            <p:cNvCxnSpPr>
              <a:endCxn id="2101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11" name="Google Shape;2111;p75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2" name="Google Shape;2112;p75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3" name="Google Shape;2113;p75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4" name="Google Shape;2114;p75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15" name="Google Shape;2115;p75"/>
            <p:cNvCxnSpPr>
              <a:stCxn id="2101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16" name="Google Shape;2116;p75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7" name="Google Shape;2117;p75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8" name="Google Shape;2118;p75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119" name="Google Shape;2119;p75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0" name="Google Shape;2120;p75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1" name="Google Shape;2121;p75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2" name="Google Shape;2122;p75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3" name="Google Shape;2123;p75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4" name="Google Shape;2124;p75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2130" name="Google Shape;2130;p76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the closest vertex from the fringe and mark it.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if w is not already part of SPT,</a:t>
            </a:r>
            <a:br>
              <a:rPr lang="en"/>
            </a:br>
            <a:r>
              <a:rPr lang="en"/>
              <a:t>     add the edge, and add w to fringe.</a:t>
            </a:r>
            <a:endParaRPr/>
          </a:p>
        </p:txBody>
      </p:sp>
      <p:sp>
        <p:nvSpPr>
          <p:cNvPr id="2131" name="Google Shape;2131;p76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B=5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D=6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32" name="Google Shape;2132;p76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133" name="Google Shape;2133;p76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4" name="Google Shape;2134;p76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35" name="Google Shape;2135;p76"/>
            <p:cNvCxnSpPr>
              <a:stCxn id="2134" idx="2"/>
              <a:endCxn id="2136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37" name="Google Shape;2137;p76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8" name="Google Shape;2138;p76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6" name="Google Shape;2136;p76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39" name="Google Shape;2139;p76"/>
            <p:cNvCxnSpPr>
              <a:endCxn id="2137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40" name="Google Shape;2140;p76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41" name="Google Shape;2141;p76"/>
            <p:cNvCxnSpPr>
              <a:endCxn id="2138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42" name="Google Shape;2142;p76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43" name="Google Shape;2143;p76"/>
            <p:cNvCxnSpPr>
              <a:endCxn id="2138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144" name="Google Shape;2144;p76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5" name="Google Shape;2145;p76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46" name="Google Shape;2146;p76"/>
            <p:cNvCxnSpPr>
              <a:endCxn id="2137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47" name="Google Shape;2147;p76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8" name="Google Shape;2148;p76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9" name="Google Shape;2149;p76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0" name="Google Shape;2150;p76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51" name="Google Shape;2151;p76"/>
            <p:cNvCxnSpPr>
              <a:stCxn id="2137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52" name="Google Shape;2152;p76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3" name="Google Shape;2153;p76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4" name="Google Shape;2154;p76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155" name="Google Shape;2155;p76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6" name="Google Shape;2156;p76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7" name="Google Shape;2157;p76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8" name="Google Shape;2158;p76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2164" name="Google Shape;2164;p77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the start (A)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For each outgoing edge v→w: if w is not already part of SPT,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add w to fringe.</a:t>
            </a:r>
            <a:endParaRPr/>
          </a:p>
        </p:txBody>
      </p:sp>
      <p:sp>
        <p:nvSpPr>
          <p:cNvPr id="2165" name="Google Shape;2165;p77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B=5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D=6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6" name="Google Shape;2166;p77"/>
          <p:cNvSpPr txBox="1"/>
          <p:nvPr/>
        </p:nvSpPr>
        <p:spPr>
          <a:xfrm>
            <a:off x="304500" y="2671100"/>
            <a:ext cx="20034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No outgoing edges from D, so do nothing.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67" name="Google Shape;2167;p77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168" name="Google Shape;2168;p77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9" name="Google Shape;2169;p77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0" name="Google Shape;2170;p77"/>
            <p:cNvCxnSpPr>
              <a:stCxn id="2169" idx="2"/>
              <a:endCxn id="2171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72" name="Google Shape;2172;p77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3" name="Google Shape;2173;p77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1" name="Google Shape;2171;p77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74" name="Google Shape;2174;p77"/>
            <p:cNvCxnSpPr>
              <a:endCxn id="2172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75" name="Google Shape;2175;p77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76" name="Google Shape;2176;p77"/>
            <p:cNvCxnSpPr>
              <a:endCxn id="2173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77" name="Google Shape;2177;p77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78" name="Google Shape;2178;p77"/>
            <p:cNvCxnSpPr>
              <a:endCxn id="2173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179" name="Google Shape;2179;p77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0" name="Google Shape;2180;p77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81" name="Google Shape;2181;p77"/>
            <p:cNvCxnSpPr>
              <a:endCxn id="2172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82" name="Google Shape;2182;p77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3" name="Google Shape;2183;p77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4" name="Google Shape;2184;p77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5" name="Google Shape;2185;p77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86" name="Google Shape;2186;p77"/>
            <p:cNvCxnSpPr>
              <a:stCxn id="2172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87" name="Google Shape;2187;p77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8" name="Google Shape;2188;p77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9" name="Google Shape;2189;p77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190" name="Google Shape;2190;p77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1" name="Google Shape;2191;p77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2" name="Google Shape;2192;p77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3" name="Google Shape;2193;p77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2199" name="Google Shape;2199;p78"/>
          <p:cNvSpPr txBox="1"/>
          <p:nvPr>
            <p:ph idx="1" type="body"/>
          </p:nvPr>
        </p:nvSpPr>
        <p:spPr>
          <a:xfrm>
            <a:off x="107050" y="402200"/>
            <a:ext cx="8520600" cy="32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Bad algorithm #3: Perform best-first search.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BFS, but we remove the closest edge from the fringe each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a priority queue to track the closest edge.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Takeaways: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Pro: We visited the nodes in best-first order (same order as in Algorithm #2), without creating dummy nodes.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Con: We got the wrong answer. Why?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revisit the step where things went wrong.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Bad Algorithm #3 (Best-First Search)</a:t>
            </a:r>
            <a:endParaRPr/>
          </a:p>
        </p:txBody>
      </p:sp>
      <p:sp>
        <p:nvSpPr>
          <p:cNvPr id="2205" name="Google Shape;2205;p79"/>
          <p:cNvSpPr txBox="1"/>
          <p:nvPr>
            <p:ph idx="1" type="body"/>
          </p:nvPr>
        </p:nvSpPr>
        <p:spPr>
          <a:xfrm>
            <a:off x="107050" y="402200"/>
            <a:ext cx="85206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outgoing edge v→w: if w is not already part of SPT, add the edge,</a:t>
            </a:r>
            <a:br>
              <a:rPr lang="en"/>
            </a:br>
            <a:r>
              <a:rPr lang="en"/>
              <a:t>mark w, and add w to fringe.</a:t>
            </a:r>
            <a:endParaRPr/>
          </a:p>
        </p:txBody>
      </p:sp>
      <p:sp>
        <p:nvSpPr>
          <p:cNvPr id="2206" name="Google Shape;2206;p79"/>
          <p:cNvSpPr txBox="1"/>
          <p:nvPr/>
        </p:nvSpPr>
        <p:spPr>
          <a:xfrm>
            <a:off x="304500" y="4059375"/>
            <a:ext cx="31671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B=5, D=6]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7" name="Google Shape;2207;p79"/>
          <p:cNvSpPr txBox="1"/>
          <p:nvPr/>
        </p:nvSpPr>
        <p:spPr>
          <a:xfrm>
            <a:off x="216900" y="2199800"/>
            <a:ext cx="42456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should have added edge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C→B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thrown out the old edge (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A→B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B. Why?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8" name="Google Shape;2208;p79"/>
          <p:cNvSpPr txBox="1"/>
          <p:nvPr/>
        </p:nvSpPr>
        <p:spPr>
          <a:xfrm>
            <a:off x="216900" y="2829625"/>
            <a:ext cx="42456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distance to B via </a:t>
            </a: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C→B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2.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better than the currently best known distance to B (5, via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A→B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9" name="Google Shape;2209;p79"/>
          <p:cNvSpPr txBox="1"/>
          <p:nvPr/>
        </p:nvSpPr>
        <p:spPr>
          <a:xfrm>
            <a:off x="216900" y="1356450"/>
            <a:ext cx="49065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C→B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edge: B was in the SPT (via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A→B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), so we did nothing.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should we have done here?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10" name="Google Shape;2210;p79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211" name="Google Shape;2211;p79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2" name="Google Shape;2212;p79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3" name="Google Shape;2213;p79"/>
            <p:cNvCxnSpPr>
              <a:stCxn id="2212" idx="2"/>
              <a:endCxn id="2214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15" name="Google Shape;2215;p79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6" name="Google Shape;2216;p79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4" name="Google Shape;2214;p79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17" name="Google Shape;2217;p79"/>
            <p:cNvCxnSpPr>
              <a:endCxn id="2215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18" name="Google Shape;2218;p79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19" name="Google Shape;2219;p79"/>
            <p:cNvCxnSpPr>
              <a:endCxn id="2216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20" name="Google Shape;2220;p79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21" name="Google Shape;2221;p79"/>
            <p:cNvCxnSpPr>
              <a:endCxn id="2216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222" name="Google Shape;2222;p79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3" name="Google Shape;2223;p79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24" name="Google Shape;2224;p79"/>
            <p:cNvCxnSpPr>
              <a:endCxn id="2215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25" name="Google Shape;2225;p79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6" name="Google Shape;2226;p79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7" name="Google Shape;2227;p79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8" name="Google Shape;2228;p79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29" name="Google Shape;2229;p79"/>
            <p:cNvCxnSpPr>
              <a:stCxn id="2215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0" name="Google Shape;2230;p79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1" name="Google Shape;2231;p79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2" name="Google Shape;2232;p79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233" name="Google Shape;2233;p79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4" name="Google Shape;2234;p79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5" name="Google Shape;2235;p79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6" name="Google Shape;2236;p79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7" name="Google Shape;2237;p79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8" name="Google Shape;2238;p79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244" name="Google Shape;2244;p80"/>
          <p:cNvSpPr txBox="1"/>
          <p:nvPr>
            <p:ph idx="1" type="body"/>
          </p:nvPr>
        </p:nvSpPr>
        <p:spPr>
          <a:xfrm>
            <a:off x="107050" y="402200"/>
            <a:ext cx="85206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Dijkstra's Algorithm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far, we've added an edge v→w </a:t>
            </a:r>
            <a:r>
              <a:rPr i="1" lang="en"/>
              <a:t>if w is not already part of the SPT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we should add an edge </a:t>
            </a:r>
            <a:r>
              <a:rPr i="1" lang="en"/>
              <a:t>if that edge yields better distance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priority queue to track best known distances.</a:t>
            </a:r>
            <a:endParaRPr/>
          </a:p>
        </p:txBody>
      </p:sp>
      <p:grpSp>
        <p:nvGrpSpPr>
          <p:cNvPr id="2245" name="Google Shape;2245;p80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246" name="Google Shape;2246;p80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7" name="Google Shape;2247;p80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8" name="Google Shape;2248;p80"/>
            <p:cNvCxnSpPr>
              <a:stCxn id="2247" idx="2"/>
              <a:endCxn id="2249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50" name="Google Shape;2250;p80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1" name="Google Shape;2251;p80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9" name="Google Shape;2249;p80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52" name="Google Shape;2252;p80"/>
            <p:cNvCxnSpPr>
              <a:endCxn id="2250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53" name="Google Shape;2253;p80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54" name="Google Shape;2254;p80"/>
            <p:cNvCxnSpPr>
              <a:endCxn id="2251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55" name="Google Shape;2255;p80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56" name="Google Shape;2256;p80"/>
            <p:cNvCxnSpPr>
              <a:endCxn id="2251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257" name="Google Shape;2257;p80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8" name="Google Shape;2258;p80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59" name="Google Shape;2259;p80"/>
            <p:cNvCxnSpPr>
              <a:endCxn id="2250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60" name="Google Shape;2260;p80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1" name="Google Shape;2261;p80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2" name="Google Shape;2262;p80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3" name="Google Shape;2263;p80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64" name="Google Shape;2264;p80"/>
            <p:cNvCxnSpPr>
              <a:stCxn id="2250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65" name="Google Shape;2265;p80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6" name="Google Shape;2266;p80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7" name="Google Shape;2267;p80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268" name="Google Shape;2268;p80"/>
          <p:cNvCxnSpPr/>
          <p:nvPr/>
        </p:nvCxnSpPr>
        <p:spPr>
          <a:xfrm rot="10800000">
            <a:off x="6249950" y="1515575"/>
            <a:ext cx="849600" cy="346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9" name="Google Shape;2269;p80"/>
          <p:cNvSpPr txBox="1"/>
          <p:nvPr/>
        </p:nvSpPr>
        <p:spPr>
          <a:xfrm>
            <a:off x="7099550" y="1629924"/>
            <a:ext cx="13713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We'll call this process “edge </a:t>
            </a:r>
            <a:r>
              <a:rPr b="1"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relaxation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”.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275" name="Google Shape;2275;p81"/>
          <p:cNvSpPr txBox="1"/>
          <p:nvPr>
            <p:ph idx="1" type="body"/>
          </p:nvPr>
        </p:nvSpPr>
        <p:spPr>
          <a:xfrm>
            <a:off x="107050" y="402200"/>
            <a:ext cx="88923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r>
              <a:rPr b="1" lang="en"/>
              <a:t>dd all vertices to the fringe.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if the edge gives a better distance to w, </a:t>
            </a:r>
            <a:br>
              <a:rPr lang="en"/>
            </a:br>
            <a:r>
              <a:rPr lang="en"/>
              <a:t>     add the edge, and update w in the fringe.</a:t>
            </a:r>
            <a:endParaRPr b="1"/>
          </a:p>
        </p:txBody>
      </p:sp>
      <p:sp>
        <p:nvSpPr>
          <p:cNvPr id="2276" name="Google Shape;2276;p81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[A=0, B=∞, C=∞, D=∞]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77" name="Google Shape;2277;p81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278" name="Google Shape;2278;p81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9" name="Google Shape;2279;p81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0" name="Google Shape;2280;p81"/>
            <p:cNvCxnSpPr>
              <a:stCxn id="2279" idx="2"/>
              <a:endCxn id="2281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82" name="Google Shape;2282;p81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3" name="Google Shape;2283;p81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1" name="Google Shape;2281;p81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84" name="Google Shape;2284;p81"/>
            <p:cNvCxnSpPr>
              <a:endCxn id="2282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85" name="Google Shape;2285;p81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86" name="Google Shape;2286;p81"/>
            <p:cNvCxnSpPr>
              <a:endCxn id="2283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87" name="Google Shape;2287;p81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88" name="Google Shape;2288;p81"/>
            <p:cNvCxnSpPr>
              <a:endCxn id="2283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289" name="Google Shape;2289;p81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0" name="Google Shape;2290;p81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91" name="Google Shape;2291;p81"/>
            <p:cNvCxnSpPr>
              <a:endCxn id="2282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92" name="Google Shape;2292;p81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3" name="Google Shape;2293;p81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4" name="Google Shape;2294;p81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5" name="Google Shape;2295;p81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96" name="Google Shape;2296;p81"/>
            <p:cNvCxnSpPr>
              <a:stCxn id="2282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97" name="Google Shape;2297;p81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8" name="Google Shape;2298;p81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9" name="Google Shape;2299;p81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00" name="Google Shape;2300;p81"/>
          <p:cNvSpPr/>
          <p:nvPr/>
        </p:nvSpPr>
        <p:spPr>
          <a:xfrm>
            <a:off x="3478306" y="1622844"/>
            <a:ext cx="4019100" cy="281700"/>
          </a:xfrm>
          <a:prstGeom prst="rect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1" name="Google Shape;2301;p81"/>
          <p:cNvCxnSpPr/>
          <p:nvPr/>
        </p:nvCxnSpPr>
        <p:spPr>
          <a:xfrm flipH="1">
            <a:off x="6408225" y="1184000"/>
            <a:ext cx="245700" cy="425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2" name="Google Shape;2302;p81"/>
          <p:cNvSpPr txBox="1"/>
          <p:nvPr/>
        </p:nvSpPr>
        <p:spPr>
          <a:xfrm>
            <a:off x="6021975" y="449375"/>
            <a:ext cx="29775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Key 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difference from Algorithm #3: The condition for adding an edge.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(This used to say "if w not in SPT").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3" name="Google Shape;2303;p81"/>
          <p:cNvCxnSpPr/>
          <p:nvPr/>
        </p:nvCxnSpPr>
        <p:spPr>
          <a:xfrm flipH="1">
            <a:off x="1229375" y="3633975"/>
            <a:ext cx="245700" cy="425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4" name="Google Shape;2304;p81"/>
          <p:cNvSpPr txBox="1"/>
          <p:nvPr/>
        </p:nvSpPr>
        <p:spPr>
          <a:xfrm>
            <a:off x="843125" y="2434275"/>
            <a:ext cx="29775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Extra bookkeeping: Instead of adding to the fringe as we go, we'll add all vertices to start.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This lets us track the best known distance to each vertex.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310" name="Google Shape;2310;p82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all vertices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the closest vertex from the fringe and mark it.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if the edge gives a better distance to w, </a:t>
            </a:r>
            <a:br>
              <a:rPr lang="en"/>
            </a:br>
            <a:r>
              <a:rPr lang="en"/>
              <a:t>     add the edge, and update w in the fringe.</a:t>
            </a:r>
            <a:endParaRPr/>
          </a:p>
        </p:txBody>
      </p:sp>
      <p:sp>
        <p:nvSpPr>
          <p:cNvPr id="2311" name="Google Shape;2311;p82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B=∞, C=∞, D=∞]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2" name="Google Shape;2312;p82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313" name="Google Shape;2313;p82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4" name="Google Shape;2314;p82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15" name="Google Shape;2315;p82"/>
            <p:cNvCxnSpPr>
              <a:stCxn id="2314" idx="2"/>
              <a:endCxn id="2316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17" name="Google Shape;2317;p82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8" name="Google Shape;2318;p82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6" name="Google Shape;2316;p82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19" name="Google Shape;2319;p82"/>
            <p:cNvCxnSpPr>
              <a:endCxn id="2317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20" name="Google Shape;2320;p82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21" name="Google Shape;2321;p82"/>
            <p:cNvCxnSpPr>
              <a:endCxn id="2318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22" name="Google Shape;2322;p82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23" name="Google Shape;2323;p82"/>
            <p:cNvCxnSpPr>
              <a:endCxn id="2318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324" name="Google Shape;2324;p82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5" name="Google Shape;2325;p82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26" name="Google Shape;2326;p82"/>
            <p:cNvCxnSpPr>
              <a:endCxn id="2317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27" name="Google Shape;2327;p82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8" name="Google Shape;2328;p82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9" name="Google Shape;2329;p82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0" name="Google Shape;2330;p82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31" name="Google Shape;2331;p82"/>
            <p:cNvCxnSpPr>
              <a:stCxn id="2317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32" name="Google Shape;2332;p82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3" name="Google Shape;2333;p82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4" name="Google Shape;2334;p82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BreadthFirstSearch for Google Maps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we discussed last time, BFS would not be a good choice for a google maps style navigation application.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problem: BFS returns path with shortest number of edges, not necessarily the shortest path.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see a quick example.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340" name="Google Shape;2340;p83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all vertices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For each outgoing edge v→w: if the edge gives a better distance to w, 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update w in the fringe.</a:t>
            </a:r>
            <a:endParaRPr b="1"/>
          </a:p>
        </p:txBody>
      </p:sp>
      <p:sp>
        <p:nvSpPr>
          <p:cNvPr id="2341" name="Google Shape;2341;p83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C=1, B=5, D=∞]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42" name="Google Shape;2342;p83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343" name="Google Shape;2343;p83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4" name="Google Shape;2344;p83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5" name="Google Shape;2345;p83"/>
            <p:cNvCxnSpPr>
              <a:stCxn id="2344" idx="2"/>
              <a:endCxn id="2346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47" name="Google Shape;2347;p83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8" name="Google Shape;2348;p83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6" name="Google Shape;2346;p83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49" name="Google Shape;2349;p83"/>
            <p:cNvCxnSpPr>
              <a:endCxn id="2347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50" name="Google Shape;2350;p83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51" name="Google Shape;2351;p83"/>
            <p:cNvCxnSpPr>
              <a:endCxn id="2348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52" name="Google Shape;2352;p83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53" name="Google Shape;2353;p83"/>
            <p:cNvCxnSpPr>
              <a:endCxn id="2348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354" name="Google Shape;2354;p83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5" name="Google Shape;2355;p83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56" name="Google Shape;2356;p83"/>
            <p:cNvCxnSpPr>
              <a:endCxn id="2347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57" name="Google Shape;2357;p83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8" name="Google Shape;2358;p83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9" name="Google Shape;2359;p83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0" name="Google Shape;2360;p83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61" name="Google Shape;2361;p83"/>
            <p:cNvCxnSpPr>
              <a:stCxn id="2347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62" name="Google Shape;2362;p83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3" name="Google Shape;2363;p83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4" name="Google Shape;2364;p83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65" name="Google Shape;2365;p83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6" name="Google Shape;2366;p83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7" name="Google Shape;2367;p83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8" name="Google Shape;2368;p83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374" name="Google Shape;2374;p84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all vertices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the closest vertex from the fringe and mark it.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if the edge gives a better distance to w, </a:t>
            </a:r>
            <a:br>
              <a:rPr lang="en"/>
            </a:br>
            <a:r>
              <a:rPr lang="en"/>
              <a:t>     add the edge, and update w in the fringe.</a:t>
            </a:r>
            <a:endParaRPr/>
          </a:p>
        </p:txBody>
      </p:sp>
      <p:sp>
        <p:nvSpPr>
          <p:cNvPr id="2375" name="Google Shape;2375;p84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B=5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D=∞]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76" name="Google Shape;2376;p84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377" name="Google Shape;2377;p84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8" name="Google Shape;2378;p84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9" name="Google Shape;2379;p84"/>
            <p:cNvCxnSpPr>
              <a:stCxn id="2378" idx="2"/>
              <a:endCxn id="2380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81" name="Google Shape;2381;p84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2" name="Google Shape;2382;p84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0" name="Google Shape;2380;p84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83" name="Google Shape;2383;p84"/>
            <p:cNvCxnSpPr>
              <a:endCxn id="2381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84" name="Google Shape;2384;p84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85" name="Google Shape;2385;p84"/>
            <p:cNvCxnSpPr>
              <a:endCxn id="2382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86" name="Google Shape;2386;p84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87" name="Google Shape;2387;p84"/>
            <p:cNvCxnSpPr>
              <a:endCxn id="2382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388" name="Google Shape;2388;p84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89" name="Google Shape;2389;p84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90" name="Google Shape;2390;p84"/>
            <p:cNvCxnSpPr>
              <a:endCxn id="2381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91" name="Google Shape;2391;p84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2" name="Google Shape;2392;p84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3" name="Google Shape;2393;p84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4" name="Google Shape;2394;p84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95" name="Google Shape;2395;p84"/>
            <p:cNvCxnSpPr>
              <a:stCxn id="2381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96" name="Google Shape;2396;p84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7" name="Google Shape;2397;p84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8" name="Google Shape;2398;p84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99" name="Google Shape;2399;p84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0" name="Google Shape;2400;p84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1" name="Google Shape;2401;p84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2" name="Google Shape;2402;p84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408" name="Google Shape;2408;p85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all vertices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For each outgoing edge v→w: if the edge gives a better distance to w, 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update w in the fringe.</a:t>
            </a:r>
            <a:endParaRPr/>
          </a:p>
        </p:txBody>
      </p:sp>
      <p:sp>
        <p:nvSpPr>
          <p:cNvPr id="2409" name="Google Shape;2409;p85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B=5, D=6]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10" name="Google Shape;2410;p85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411" name="Google Shape;2411;p85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2" name="Google Shape;2412;p85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13" name="Google Shape;2413;p85"/>
            <p:cNvCxnSpPr>
              <a:stCxn id="2412" idx="2"/>
              <a:endCxn id="2414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15" name="Google Shape;2415;p85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6" name="Google Shape;2416;p85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4" name="Google Shape;2414;p85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17" name="Google Shape;2417;p85"/>
            <p:cNvCxnSpPr>
              <a:endCxn id="2415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18" name="Google Shape;2418;p85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19" name="Google Shape;2419;p85"/>
            <p:cNvCxnSpPr>
              <a:endCxn id="2416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20" name="Google Shape;2420;p85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21" name="Google Shape;2421;p85"/>
            <p:cNvCxnSpPr>
              <a:endCxn id="2416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422" name="Google Shape;2422;p85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3" name="Google Shape;2423;p85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24" name="Google Shape;2424;p85"/>
            <p:cNvCxnSpPr>
              <a:endCxn id="2415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25" name="Google Shape;2425;p85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6" name="Google Shape;2426;p85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7" name="Google Shape;2427;p85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8" name="Google Shape;2428;p85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29" name="Google Shape;2429;p85"/>
            <p:cNvCxnSpPr>
              <a:stCxn id="2415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30" name="Google Shape;2430;p85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1" name="Google Shape;2431;p85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2" name="Google Shape;2432;p85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433" name="Google Shape;2433;p85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4" name="Google Shape;2434;p85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5" name="Google Shape;2435;p85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6" name="Google Shape;2436;p85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7" name="Google Shape;2437;p85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8" name="Google Shape;2438;p85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9" name="Google Shape;2439;p85"/>
          <p:cNvCxnSpPr/>
          <p:nvPr/>
        </p:nvCxnSpPr>
        <p:spPr>
          <a:xfrm>
            <a:off x="67214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0" name="Google Shape;2440;p85"/>
          <p:cNvSpPr txBox="1"/>
          <p:nvPr/>
        </p:nvSpPr>
        <p:spPr>
          <a:xfrm>
            <a:off x="6910073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1" name="Google Shape;2441;p85"/>
          <p:cNvSpPr txBox="1"/>
          <p:nvPr/>
        </p:nvSpPr>
        <p:spPr>
          <a:xfrm>
            <a:off x="304500" y="2671100"/>
            <a:ext cx="32229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Improvement: We used C→B because the distance via C→B (2) is better than the distance via A→B (5).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This also means we throw out the old edge (A→B) to B.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447" name="Google Shape;2447;p86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all vertices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the closest vertex from the fringe and mark it.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if the edge gives a better distance to w, </a:t>
            </a:r>
            <a:br>
              <a:rPr lang="en"/>
            </a:br>
            <a:r>
              <a:rPr lang="en"/>
              <a:t>     add the edge, and update w in the fringe.</a:t>
            </a:r>
            <a:endParaRPr/>
          </a:p>
        </p:txBody>
      </p:sp>
      <p:sp>
        <p:nvSpPr>
          <p:cNvPr id="2448" name="Google Shape;2448;p86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B=5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D=6]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49" name="Google Shape;2449;p86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450" name="Google Shape;2450;p86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1" name="Google Shape;2451;p86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2" name="Google Shape;2452;p86"/>
            <p:cNvCxnSpPr>
              <a:stCxn id="2451" idx="2"/>
              <a:endCxn id="2453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54" name="Google Shape;2454;p86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5" name="Google Shape;2455;p86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3" name="Google Shape;2453;p86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56" name="Google Shape;2456;p86"/>
            <p:cNvCxnSpPr>
              <a:endCxn id="2454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57" name="Google Shape;2457;p86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58" name="Google Shape;2458;p86"/>
            <p:cNvCxnSpPr>
              <a:endCxn id="2455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59" name="Google Shape;2459;p86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60" name="Google Shape;2460;p86"/>
            <p:cNvCxnSpPr>
              <a:endCxn id="2455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461" name="Google Shape;2461;p86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2" name="Google Shape;2462;p86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63" name="Google Shape;2463;p86"/>
            <p:cNvCxnSpPr>
              <a:endCxn id="2454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64" name="Google Shape;2464;p86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5" name="Google Shape;2465;p86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6" name="Google Shape;2466;p86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7" name="Google Shape;2467;p86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68" name="Google Shape;2468;p86"/>
            <p:cNvCxnSpPr>
              <a:stCxn id="2454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69" name="Google Shape;2469;p86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0" name="Google Shape;2470;p86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1" name="Google Shape;2471;p86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472" name="Google Shape;2472;p86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3" name="Google Shape;2473;p86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4" name="Google Shape;2474;p86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5" name="Google Shape;2475;p86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6" name="Google Shape;2476;p86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7" name="Google Shape;2477;p86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8" name="Google Shape;2478;p86"/>
          <p:cNvCxnSpPr/>
          <p:nvPr/>
        </p:nvCxnSpPr>
        <p:spPr>
          <a:xfrm>
            <a:off x="67214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9" name="Google Shape;2479;p86"/>
          <p:cNvSpPr txBox="1"/>
          <p:nvPr/>
        </p:nvSpPr>
        <p:spPr>
          <a:xfrm>
            <a:off x="6910073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485" name="Google Shape;2485;p87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all vertices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For each outgoing edge v→w: if the edge gives a better distance to w, 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update w in the fringe.</a:t>
            </a:r>
            <a:endParaRPr/>
          </a:p>
        </p:txBody>
      </p:sp>
      <p:sp>
        <p:nvSpPr>
          <p:cNvPr id="2486" name="Google Shape;2486;p87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B=5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D=6]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B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87" name="Google Shape;2487;p87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488" name="Google Shape;2488;p87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9" name="Google Shape;2489;p87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0" name="Google Shape;2490;p87"/>
            <p:cNvCxnSpPr>
              <a:stCxn id="2489" idx="2"/>
              <a:endCxn id="2491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92" name="Google Shape;2492;p87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3" name="Google Shape;2493;p87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1" name="Google Shape;2491;p87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94" name="Google Shape;2494;p87"/>
            <p:cNvCxnSpPr>
              <a:endCxn id="2492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95" name="Google Shape;2495;p87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96" name="Google Shape;2496;p87"/>
            <p:cNvCxnSpPr>
              <a:endCxn id="2493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97" name="Google Shape;2497;p87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98" name="Google Shape;2498;p87"/>
            <p:cNvCxnSpPr>
              <a:endCxn id="2493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499" name="Google Shape;2499;p87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0" name="Google Shape;2500;p87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01" name="Google Shape;2501;p87"/>
            <p:cNvCxnSpPr>
              <a:endCxn id="2492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02" name="Google Shape;2502;p87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3" name="Google Shape;2503;p87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4" name="Google Shape;2504;p87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5" name="Google Shape;2505;p87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06" name="Google Shape;2506;p87"/>
            <p:cNvCxnSpPr>
              <a:stCxn id="2492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07" name="Google Shape;2507;p87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8" name="Google Shape;2508;p87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9" name="Google Shape;2509;p87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510" name="Google Shape;2510;p87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1" name="Google Shape;2511;p87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2" name="Google Shape;2512;p87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3" name="Google Shape;2513;p87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4" name="Google Shape;2514;p87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5" name="Google Shape;2515;p87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6" name="Google Shape;2516;p87"/>
          <p:cNvCxnSpPr/>
          <p:nvPr/>
        </p:nvCxnSpPr>
        <p:spPr>
          <a:xfrm>
            <a:off x="67214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7" name="Google Shape;2517;p87"/>
          <p:cNvSpPr txBox="1"/>
          <p:nvPr/>
        </p:nvSpPr>
        <p:spPr>
          <a:xfrm>
            <a:off x="6910073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8" name="Google Shape;2518;p87"/>
          <p:cNvSpPr txBox="1"/>
          <p:nvPr/>
        </p:nvSpPr>
        <p:spPr>
          <a:xfrm>
            <a:off x="304500" y="2366300"/>
            <a:ext cx="30015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B→A (total=4) is not better than the best known way to A (0).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B→D (total=4) is better than the best known way to D (6, via C→D).</a:t>
            </a:r>
            <a:b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So, we'll update the path to D.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9" name="Google Shape;2519;p87"/>
          <p:cNvCxnSpPr/>
          <p:nvPr/>
        </p:nvCxnSpPr>
        <p:spPr>
          <a:xfrm>
            <a:off x="8480826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0" name="Google Shape;2520;p87"/>
          <p:cNvSpPr txBox="1"/>
          <p:nvPr/>
        </p:nvSpPr>
        <p:spPr>
          <a:xfrm>
            <a:off x="8669477" y="3343400"/>
            <a:ext cx="3837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526" name="Google Shape;2526;p88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all vertices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Remove the closest vertex from the fringe and mark it.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For each outgoing edge v→w: if the edge gives a better distance to w, </a:t>
            </a:r>
            <a:br>
              <a:rPr lang="en"/>
            </a:br>
            <a:r>
              <a:rPr lang="en"/>
              <a:t>     add the edge, and update w in the fringe.</a:t>
            </a:r>
            <a:endParaRPr/>
          </a:p>
        </p:txBody>
      </p:sp>
      <p:sp>
        <p:nvSpPr>
          <p:cNvPr id="2527" name="Google Shape;2527;p88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B=5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D=6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28" name="Google Shape;2528;p88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529" name="Google Shape;2529;p88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0" name="Google Shape;2530;p88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31" name="Google Shape;2531;p88"/>
            <p:cNvCxnSpPr>
              <a:stCxn id="2530" idx="2"/>
              <a:endCxn id="2532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33" name="Google Shape;2533;p88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4" name="Google Shape;2534;p88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2" name="Google Shape;2532;p88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35" name="Google Shape;2535;p88"/>
            <p:cNvCxnSpPr>
              <a:endCxn id="2533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36" name="Google Shape;2536;p88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37" name="Google Shape;2537;p88"/>
            <p:cNvCxnSpPr>
              <a:endCxn id="2534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38" name="Google Shape;2538;p88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39" name="Google Shape;2539;p88"/>
            <p:cNvCxnSpPr>
              <a:endCxn id="2534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540" name="Google Shape;2540;p88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1" name="Google Shape;2541;p88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42" name="Google Shape;2542;p88"/>
            <p:cNvCxnSpPr>
              <a:endCxn id="2533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43" name="Google Shape;2543;p88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4" name="Google Shape;2544;p88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5" name="Google Shape;2545;p88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6" name="Google Shape;2546;p88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47" name="Google Shape;2547;p88"/>
            <p:cNvCxnSpPr>
              <a:stCxn id="2533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48" name="Google Shape;2548;p88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9" name="Google Shape;2549;p88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0" name="Google Shape;2550;p88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551" name="Google Shape;2551;p88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2" name="Google Shape;2552;p88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3" name="Google Shape;2553;p88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4" name="Google Shape;2554;p88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5" name="Google Shape;2555;p88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6" name="Google Shape;2556;p88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7" name="Google Shape;2557;p88"/>
          <p:cNvCxnSpPr/>
          <p:nvPr/>
        </p:nvCxnSpPr>
        <p:spPr>
          <a:xfrm>
            <a:off x="67214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8" name="Google Shape;2558;p88"/>
          <p:cNvSpPr txBox="1"/>
          <p:nvPr/>
        </p:nvSpPr>
        <p:spPr>
          <a:xfrm>
            <a:off x="6910073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9" name="Google Shape;2559;p88"/>
          <p:cNvCxnSpPr/>
          <p:nvPr/>
        </p:nvCxnSpPr>
        <p:spPr>
          <a:xfrm>
            <a:off x="8480826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0" name="Google Shape;2560;p88"/>
          <p:cNvSpPr txBox="1"/>
          <p:nvPr/>
        </p:nvSpPr>
        <p:spPr>
          <a:xfrm>
            <a:off x="8669477" y="3343400"/>
            <a:ext cx="3837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Finding a Shortest Paths Tree Algorithmically</a:t>
            </a:r>
            <a:endParaRPr/>
          </a:p>
        </p:txBody>
      </p:sp>
      <p:sp>
        <p:nvSpPr>
          <p:cNvPr id="2566" name="Google Shape;2566;p89"/>
          <p:cNvSpPr txBox="1"/>
          <p:nvPr>
            <p:ph idx="1" type="body"/>
          </p:nvPr>
        </p:nvSpPr>
        <p:spPr>
          <a:xfrm>
            <a:off x="107050" y="402200"/>
            <a:ext cx="8520600" cy="20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Add all vertices to the fringe.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fringe is not empty: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Remove the closest vertex from the fringe and mark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b="1" lang="en"/>
              <a:t>For each outgoing edge v→w: if the edge gives a better distance to w, </a:t>
            </a:r>
            <a:br>
              <a:rPr lang="en"/>
            </a:br>
            <a:r>
              <a:rPr lang="en"/>
              <a:t>     </a:t>
            </a:r>
            <a:r>
              <a:rPr b="1" lang="en"/>
              <a:t>add the edge, and update w in the fringe.</a:t>
            </a:r>
            <a:endParaRPr/>
          </a:p>
        </p:txBody>
      </p:sp>
      <p:sp>
        <p:nvSpPr>
          <p:cNvPr id="2567" name="Google Shape;2567;p89"/>
          <p:cNvSpPr txBox="1"/>
          <p:nvPr/>
        </p:nvSpPr>
        <p:spPr>
          <a:xfrm>
            <a:off x="304500" y="4059375"/>
            <a:ext cx="34443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Fringe: [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A=0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C=1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B=5</a:t>
            </a:r>
            <a:r>
              <a:rPr lang="en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 strike="sng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D=6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]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Removed vertex: 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8" name="Google Shape;2568;p89"/>
          <p:cNvSpPr txBox="1"/>
          <p:nvPr/>
        </p:nvSpPr>
        <p:spPr>
          <a:xfrm>
            <a:off x="304500" y="2671100"/>
            <a:ext cx="20034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No outgoing edges from D, so do nothing.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69" name="Google Shape;2569;p89"/>
          <p:cNvGrpSpPr/>
          <p:nvPr/>
        </p:nvGrpSpPr>
        <p:grpSpPr>
          <a:xfrm>
            <a:off x="4178393" y="2613040"/>
            <a:ext cx="4292402" cy="2093617"/>
            <a:chOff x="2425793" y="2079640"/>
            <a:chExt cx="4292402" cy="2093617"/>
          </a:xfrm>
        </p:grpSpPr>
        <p:sp>
          <p:nvSpPr>
            <p:cNvPr id="2570" name="Google Shape;2570;p89"/>
            <p:cNvSpPr txBox="1"/>
            <p:nvPr/>
          </p:nvSpPr>
          <p:spPr>
            <a:xfrm>
              <a:off x="6362027" y="2792671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1" name="Google Shape;2571;p89"/>
            <p:cNvSpPr txBox="1"/>
            <p:nvPr/>
          </p:nvSpPr>
          <p:spPr>
            <a:xfrm>
              <a:off x="4477277" y="2568428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2" name="Google Shape;2572;p89"/>
            <p:cNvCxnSpPr>
              <a:stCxn id="2571" idx="2"/>
              <a:endCxn id="2573" idx="3"/>
            </p:cNvCxnSpPr>
            <p:nvPr/>
          </p:nvCxnSpPr>
          <p:spPr>
            <a:xfrm rot="5400000">
              <a:off x="3556577" y="2251928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74" name="Google Shape;2574;p89"/>
            <p:cNvSpPr/>
            <p:nvPr/>
          </p:nvSpPr>
          <p:spPr>
            <a:xfrm>
              <a:off x="4516260" y="2433876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5" name="Google Shape;2575;p89"/>
            <p:cNvSpPr/>
            <p:nvPr/>
          </p:nvSpPr>
          <p:spPr>
            <a:xfrm>
              <a:off x="4516260" y="3683599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3" name="Google Shape;2573;p89"/>
            <p:cNvSpPr/>
            <p:nvPr/>
          </p:nvSpPr>
          <p:spPr>
            <a:xfrm>
              <a:off x="2701625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76" name="Google Shape;2576;p89"/>
            <p:cNvCxnSpPr>
              <a:endCxn id="2574" idx="1"/>
            </p:cNvCxnSpPr>
            <p:nvPr/>
          </p:nvCxnSpPr>
          <p:spPr>
            <a:xfrm flipH="1" rot="10800000">
              <a:off x="3076260" y="2586126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77" name="Google Shape;2577;p89"/>
            <p:cNvSpPr txBox="1"/>
            <p:nvPr/>
          </p:nvSpPr>
          <p:spPr>
            <a:xfrm>
              <a:off x="2425793" y="3037878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78" name="Google Shape;2578;p89"/>
            <p:cNvCxnSpPr>
              <a:endCxn id="2575" idx="1"/>
            </p:cNvCxnSpPr>
            <p:nvPr/>
          </p:nvCxnSpPr>
          <p:spPr>
            <a:xfrm>
              <a:off x="3085860" y="3431449"/>
              <a:ext cx="1430400" cy="40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79" name="Google Shape;2579;p89"/>
            <p:cNvSpPr/>
            <p:nvPr/>
          </p:nvSpPr>
          <p:spPr>
            <a:xfrm>
              <a:off x="3609377" y="2745514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80" name="Google Shape;2580;p89"/>
            <p:cNvCxnSpPr>
              <a:endCxn id="2575" idx="3"/>
            </p:cNvCxnSpPr>
            <p:nvPr/>
          </p:nvCxnSpPr>
          <p:spPr>
            <a:xfrm flipH="1">
              <a:off x="4903560" y="3408349"/>
              <a:ext cx="1452000" cy="427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581" name="Google Shape;2581;p89"/>
            <p:cNvSpPr/>
            <p:nvPr/>
          </p:nvSpPr>
          <p:spPr>
            <a:xfrm>
              <a:off x="5464780" y="3476263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2" name="Google Shape;2582;p89"/>
            <p:cNvSpPr/>
            <p:nvPr/>
          </p:nvSpPr>
          <p:spPr>
            <a:xfrm>
              <a:off x="6330894" y="3134945"/>
              <a:ext cx="387300" cy="3045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sz="17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83" name="Google Shape;2583;p89"/>
            <p:cNvCxnSpPr>
              <a:endCxn id="2574" idx="2"/>
            </p:cNvCxnSpPr>
            <p:nvPr/>
          </p:nvCxnSpPr>
          <p:spPr>
            <a:xfrm rot="10800000">
              <a:off x="4709910" y="2738376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84" name="Google Shape;2584;p89"/>
            <p:cNvSpPr/>
            <p:nvPr/>
          </p:nvSpPr>
          <p:spPr>
            <a:xfrm>
              <a:off x="4583486" y="3094442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5" name="Google Shape;2585;p89"/>
            <p:cNvSpPr txBox="1"/>
            <p:nvPr/>
          </p:nvSpPr>
          <p:spPr>
            <a:xfrm>
              <a:off x="4566458" y="3868756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6" name="Google Shape;2586;p89"/>
            <p:cNvSpPr txBox="1"/>
            <p:nvPr/>
          </p:nvSpPr>
          <p:spPr>
            <a:xfrm>
              <a:off x="2772808" y="2798509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6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7" name="Google Shape;2587;p89"/>
            <p:cNvSpPr txBox="1"/>
            <p:nvPr/>
          </p:nvSpPr>
          <p:spPr>
            <a:xfrm>
              <a:off x="4575681" y="2079640"/>
              <a:ext cx="317400" cy="3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43F0"/>
                  </a:solidFill>
                  <a:latin typeface="Roboto"/>
                  <a:ea typeface="Roboto"/>
                  <a:cs typeface="Roboto"/>
                  <a:sym typeface="Roboto"/>
                </a:rPr>
                <a:t>∞</a:t>
              </a:r>
              <a:endParaRPr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88" name="Google Shape;2588;p89"/>
            <p:cNvCxnSpPr>
              <a:stCxn id="2574" idx="3"/>
            </p:cNvCxnSpPr>
            <p:nvPr/>
          </p:nvCxnSpPr>
          <p:spPr>
            <a:xfrm>
              <a:off x="4903560" y="2586126"/>
              <a:ext cx="1452000" cy="5844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89" name="Google Shape;2589;p89"/>
            <p:cNvSpPr/>
            <p:nvPr/>
          </p:nvSpPr>
          <p:spPr>
            <a:xfrm>
              <a:off x="3811348" y="3034325"/>
              <a:ext cx="2886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0" name="Google Shape;2590;p89"/>
            <p:cNvSpPr/>
            <p:nvPr/>
          </p:nvSpPr>
          <p:spPr>
            <a:xfrm>
              <a:off x="5416702" y="2714677"/>
              <a:ext cx="2529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1" name="Google Shape;2591;p89"/>
            <p:cNvSpPr/>
            <p:nvPr/>
          </p:nvSpPr>
          <p:spPr>
            <a:xfrm>
              <a:off x="3543100" y="3463700"/>
              <a:ext cx="317400" cy="2529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592" name="Google Shape;2592;p89"/>
          <p:cNvCxnSpPr/>
          <p:nvPr/>
        </p:nvCxnSpPr>
        <p:spPr>
          <a:xfrm>
            <a:off x="64166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3" name="Google Shape;2593;p89"/>
          <p:cNvSpPr txBox="1"/>
          <p:nvPr/>
        </p:nvSpPr>
        <p:spPr>
          <a:xfrm>
            <a:off x="6652215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4" name="Google Shape;2594;p89"/>
          <p:cNvCxnSpPr/>
          <p:nvPr/>
        </p:nvCxnSpPr>
        <p:spPr>
          <a:xfrm>
            <a:off x="6416615" y="456949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5" name="Google Shape;2595;p89"/>
          <p:cNvSpPr txBox="1"/>
          <p:nvPr/>
        </p:nvSpPr>
        <p:spPr>
          <a:xfrm>
            <a:off x="6652215" y="442368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6" name="Google Shape;2596;p89"/>
          <p:cNvCxnSpPr/>
          <p:nvPr/>
        </p:nvCxnSpPr>
        <p:spPr>
          <a:xfrm>
            <a:off x="8189438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7" name="Google Shape;2597;p89"/>
          <p:cNvSpPr txBox="1"/>
          <p:nvPr/>
        </p:nvSpPr>
        <p:spPr>
          <a:xfrm>
            <a:off x="8425038" y="334340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8" name="Google Shape;2598;p89"/>
          <p:cNvCxnSpPr/>
          <p:nvPr/>
        </p:nvCxnSpPr>
        <p:spPr>
          <a:xfrm>
            <a:off x="6721415" y="2789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9" name="Google Shape;2599;p89"/>
          <p:cNvSpPr txBox="1"/>
          <p:nvPr/>
        </p:nvSpPr>
        <p:spPr>
          <a:xfrm>
            <a:off x="6910073" y="26441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00" name="Google Shape;2600;p89"/>
          <p:cNvCxnSpPr/>
          <p:nvPr/>
        </p:nvCxnSpPr>
        <p:spPr>
          <a:xfrm>
            <a:off x="8480826" y="3489207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1" name="Google Shape;2601;p89"/>
          <p:cNvSpPr txBox="1"/>
          <p:nvPr/>
        </p:nvSpPr>
        <p:spPr>
          <a:xfrm>
            <a:off x="8669477" y="3343400"/>
            <a:ext cx="3837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5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p9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24, CS61B, </a:t>
            </a:r>
            <a:r>
              <a:rPr lang="en"/>
              <a:t>Spring 2024</a:t>
            </a:r>
            <a:endParaRPr/>
          </a:p>
        </p:txBody>
      </p:sp>
      <p:sp>
        <p:nvSpPr>
          <p:cNvPr id="2607" name="Google Shape;2607;p9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Shortest Paths: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BFS Doesn’t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Goal: The Shortest Paths 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Dijkstra’s Algorithm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oboto"/>
              <a:buChar char="•"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Dijkstra’s Algorithm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Why Dijkstra’s is Correct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 Analysis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Idea and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Heuristics (CS188 Preview)</a:t>
            </a:r>
            <a:endParaRPr/>
          </a:p>
        </p:txBody>
      </p:sp>
      <p:sp>
        <p:nvSpPr>
          <p:cNvPr id="2608" name="Google Shape;2608;p9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Dijkstra's Algorithm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2614" name="Google Shape;2614;p91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  <p:sp>
        <p:nvSpPr>
          <p:cNvPr id="2615" name="Google Shape;2615;p9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6" name="Google Shape;2616;p9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7" name="Google Shape;2617;p9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8" name="Google Shape;2618;p9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9" name="Google Shape;2619;p9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0" name="Google Shape;2620;p9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1" name="Google Shape;2621;p91"/>
          <p:cNvCxnSpPr>
            <a:stCxn id="2615" idx="2"/>
            <a:endCxn id="2616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2" name="Google Shape;2622;p91"/>
          <p:cNvCxnSpPr>
            <a:stCxn id="2615" idx="3"/>
            <a:endCxn id="2618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3" name="Google Shape;2623;p91"/>
          <p:cNvCxnSpPr>
            <a:stCxn id="2617" idx="2"/>
            <a:endCxn id="2618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4" name="Google Shape;2624;p91"/>
          <p:cNvCxnSpPr>
            <a:stCxn id="2620" idx="2"/>
            <a:endCxn id="2619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5" name="Google Shape;2625;p91"/>
          <p:cNvCxnSpPr>
            <a:stCxn id="2618" idx="2"/>
            <a:endCxn id="2619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6" name="Google Shape;2626;p91"/>
          <p:cNvCxnSpPr>
            <a:stCxn id="2616" idx="3"/>
            <a:endCxn id="2619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7" name="Google Shape;2627;p9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8" name="Google Shape;2628;p91"/>
          <p:cNvCxnSpPr>
            <a:stCxn id="2627" idx="3"/>
            <a:endCxn id="2615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9" name="Google Shape;2629;p9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630" name="Google Shape;2630;p91"/>
          <p:cNvCxnSpPr>
            <a:stCxn id="2627" idx="3"/>
            <a:endCxn id="2616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1" name="Google Shape;2631;p91"/>
          <p:cNvCxnSpPr>
            <a:stCxn id="2618" idx="3"/>
            <a:endCxn id="2620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2" name="Google Shape;2632;p91"/>
          <p:cNvCxnSpPr>
            <a:stCxn id="2615" idx="3"/>
            <a:endCxn id="2617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3" name="Google Shape;2633;p9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634" name="Google Shape;2634;p91"/>
          <p:cNvCxnSpPr>
            <a:stCxn id="2620" idx="0"/>
            <a:endCxn id="2617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5" name="Google Shape;2635;p9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36" name="Google Shape;2636;p9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37" name="Google Shape;2637;p9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638" name="Google Shape;2638;p9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39" name="Google Shape;2639;p91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40" name="Google Shape;2640;p9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641" name="Google Shape;2641;p9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642" name="Google Shape;2642;p9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43" name="Google Shape;2643;p9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44" name="Google Shape;2644;p9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645" name="Google Shape;2645;p91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646" name="Google Shape;2646;p91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2647" name="Google Shape;2647;p91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48" name="Google Shape;2648;p91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49" name="Google Shape;2649;p91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50" name="Google Shape;2650;p91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51" name="Google Shape;2651;p91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652" name="Google Shape;2652;p91"/>
          <p:cNvCxnSpPr>
            <a:stCxn id="2618" idx="1"/>
            <a:endCxn id="261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3" name="Google Shape;2653;p9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7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2659" name="Google Shape;2659;p9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0" name="Google Shape;2660;p9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1" name="Google Shape;2661;p9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2" name="Google Shape;2662;p9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3" name="Google Shape;2663;p9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4" name="Google Shape;2664;p9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5" name="Google Shape;2665;p92"/>
          <p:cNvCxnSpPr>
            <a:stCxn id="2659" idx="2"/>
            <a:endCxn id="266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6" name="Google Shape;2666;p92"/>
          <p:cNvCxnSpPr>
            <a:stCxn id="2659" idx="3"/>
            <a:endCxn id="266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7" name="Google Shape;2667;p92"/>
          <p:cNvCxnSpPr>
            <a:stCxn id="2661" idx="2"/>
            <a:endCxn id="266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8" name="Google Shape;2668;p92"/>
          <p:cNvCxnSpPr>
            <a:stCxn id="2664" idx="2"/>
            <a:endCxn id="266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9" name="Google Shape;2669;p92"/>
          <p:cNvCxnSpPr>
            <a:stCxn id="2662" idx="2"/>
            <a:endCxn id="266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0" name="Google Shape;2670;p92"/>
          <p:cNvCxnSpPr>
            <a:stCxn id="2660" idx="3"/>
            <a:endCxn id="266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1" name="Google Shape;2671;p9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2" name="Google Shape;2672;p92"/>
          <p:cNvCxnSpPr>
            <a:stCxn id="2671" idx="3"/>
            <a:endCxn id="265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3" name="Google Shape;2673;p9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674" name="Google Shape;2674;p92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75" name="Google Shape;2675;p92"/>
          <p:cNvCxnSpPr>
            <a:stCxn id="2671" idx="3"/>
            <a:endCxn id="266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6" name="Google Shape;2676;p92"/>
          <p:cNvCxnSpPr>
            <a:stCxn id="2662" idx="3"/>
            <a:endCxn id="266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7" name="Google Shape;2677;p92"/>
          <p:cNvCxnSpPr>
            <a:stCxn id="2659" idx="3"/>
            <a:endCxn id="266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8" name="Google Shape;2678;p9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679" name="Google Shape;2679;p92"/>
          <p:cNvCxnSpPr>
            <a:stCxn id="2664" idx="0"/>
            <a:endCxn id="266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0" name="Google Shape;2680;p9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81" name="Google Shape;2681;p9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82" name="Google Shape;2682;p9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683" name="Google Shape;2683;p9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84" name="Google Shape;2684;p92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85" name="Google Shape;2685;p9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686" name="Google Shape;2686;p9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687" name="Google Shape;2687;p9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88" name="Google Shape;2688;p9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89" name="Google Shape;2689;p92"/>
          <p:cNvSpPr txBox="1"/>
          <p:nvPr/>
        </p:nvSpPr>
        <p:spPr>
          <a:xfrm>
            <a:off x="1645500" y="4545600"/>
            <a:ext cx="7848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[(B: ∞), (C: ∞), 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0" name="Google Shape;2690;p9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691" name="Google Shape;2691;p92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692" name="Google Shape;2692;p92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2693" name="Google Shape;2693;p92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94" name="Google Shape;2694;p92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95" name="Google Shape;2695;p92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96" name="Google Shape;2696;p92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697" name="Google Shape;2697;p92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698" name="Google Shape;2698;p92"/>
          <p:cNvCxnSpPr>
            <a:stCxn id="2699" idx="1"/>
            <a:endCxn id="2700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1" name="Google Shape;2701;p9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02" name="Google Shape;2702;p92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733" y="1913894"/>
            <a:ext cx="2201224" cy="308295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for Mapping Applications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107050" y="402200"/>
            <a:ext cx="852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trying to get from s to t.</a:t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5054900" y="3326550"/>
            <a:ext cx="165900" cy="165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4969251" y="3242046"/>
            <a:ext cx="344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s</a:t>
            </a:r>
            <a:endParaRPr sz="1200"/>
          </a:p>
        </p:txBody>
      </p:sp>
      <p:sp>
        <p:nvSpPr>
          <p:cNvPr id="190" name="Google Shape;190;p30"/>
          <p:cNvSpPr/>
          <p:nvPr/>
        </p:nvSpPr>
        <p:spPr>
          <a:xfrm>
            <a:off x="4231250" y="4868538"/>
            <a:ext cx="165900" cy="165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4153996" y="4800849"/>
            <a:ext cx="3024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</a:t>
            </a:r>
            <a:endParaRPr sz="1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6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2708" name="Google Shape;2708;p9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9" name="Google Shape;2709;p9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0" name="Google Shape;2710;p9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1" name="Google Shape;2711;p9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2" name="Google Shape;2712;p9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3" name="Google Shape;2713;p9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14" name="Google Shape;2714;p93"/>
          <p:cNvCxnSpPr>
            <a:stCxn id="2708" idx="2"/>
            <a:endCxn id="270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5" name="Google Shape;2715;p93"/>
          <p:cNvCxnSpPr>
            <a:stCxn id="2708" idx="3"/>
            <a:endCxn id="271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6" name="Google Shape;2716;p93"/>
          <p:cNvCxnSpPr>
            <a:stCxn id="2710" idx="2"/>
            <a:endCxn id="271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7" name="Google Shape;2717;p93"/>
          <p:cNvCxnSpPr>
            <a:stCxn id="2713" idx="2"/>
            <a:endCxn id="271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8" name="Google Shape;2718;p93"/>
          <p:cNvCxnSpPr>
            <a:stCxn id="2711" idx="2"/>
            <a:endCxn id="271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9" name="Google Shape;2719;p93"/>
          <p:cNvCxnSpPr>
            <a:stCxn id="2709" idx="3"/>
            <a:endCxn id="271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0" name="Google Shape;2720;p9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1" name="Google Shape;2721;p93"/>
          <p:cNvCxnSpPr>
            <a:stCxn id="2720" idx="3"/>
            <a:endCxn id="270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2" name="Google Shape;2722;p9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723" name="Google Shape;2723;p93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24" name="Google Shape;2724;p93"/>
          <p:cNvCxnSpPr>
            <a:stCxn id="2720" idx="3"/>
            <a:endCxn id="270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5" name="Google Shape;2725;p93"/>
          <p:cNvCxnSpPr>
            <a:stCxn id="2711" idx="3"/>
            <a:endCxn id="271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6" name="Google Shape;2726;p93"/>
          <p:cNvCxnSpPr>
            <a:stCxn id="2708" idx="3"/>
            <a:endCxn id="271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7" name="Google Shape;2727;p9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728" name="Google Shape;2728;p93"/>
          <p:cNvCxnSpPr>
            <a:stCxn id="2713" idx="0"/>
            <a:endCxn id="271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9" name="Google Shape;2729;p9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30" name="Google Shape;2730;p9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31" name="Google Shape;2731;p9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732" name="Google Shape;2732;p9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33" name="Google Shape;2733;p93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34" name="Google Shape;2734;p9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735" name="Google Shape;2735;p9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736" name="Google Shape;2736;p9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37" name="Google Shape;2737;p9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38" name="Google Shape;2738;p93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(C: 1),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(B: 2), 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9" name="Google Shape;2739;p9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740" name="Google Shape;2740;p93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741" name="Google Shape;2741;p93"/>
          <p:cNvSpPr txBox="1"/>
          <p:nvPr/>
        </p:nvSpPr>
        <p:spPr>
          <a:xfrm>
            <a:off x="5052827" y="18937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43F0"/>
                </a:solidFill>
              </a:rPr>
              <a:t>∞</a:t>
            </a:r>
            <a:endParaRPr b="1" sz="1800">
              <a:solidFill>
                <a:srgbClr val="FF43F0"/>
              </a:solidFill>
            </a:endParaRPr>
          </a:p>
        </p:txBody>
      </p:sp>
      <p:sp>
        <p:nvSpPr>
          <p:cNvPr id="2742" name="Google Shape;2742;p93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743" name="Google Shape;2743;p93"/>
          <p:cNvSpPr txBox="1"/>
          <p:nvPr/>
        </p:nvSpPr>
        <p:spPr>
          <a:xfrm>
            <a:off x="5199892" y="34306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744" name="Google Shape;2744;p93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745" name="Google Shape;2745;p93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746" name="Google Shape;2746;p93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747" name="Google Shape;2747;p93"/>
          <p:cNvCxnSpPr/>
          <p:nvPr/>
        </p:nvCxnSpPr>
        <p:spPr>
          <a:xfrm>
            <a:off x="5143500" y="204155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8" name="Google Shape;2748;p93"/>
          <p:cNvCxnSpPr/>
          <p:nvPr/>
        </p:nvCxnSpPr>
        <p:spPr>
          <a:xfrm>
            <a:off x="5256811" y="3576246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9" name="Google Shape;2749;p93"/>
          <p:cNvSpPr txBox="1"/>
          <p:nvPr/>
        </p:nvSpPr>
        <p:spPr>
          <a:xfrm>
            <a:off x="5499292" y="326304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750" name="Google Shape;2750;p93"/>
          <p:cNvSpPr txBox="1"/>
          <p:nvPr/>
        </p:nvSpPr>
        <p:spPr>
          <a:xfrm>
            <a:off x="5318692" y="1773167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751" name="Google Shape;2751;p93"/>
          <p:cNvCxnSpPr>
            <a:stCxn id="2752" idx="1"/>
            <a:endCxn id="275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4" name="Google Shape;2754;p9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55" name="Google Shape;2755;p93"/>
          <p:cNvSpPr/>
          <p:nvPr/>
        </p:nvSpPr>
        <p:spPr>
          <a:xfrm>
            <a:off x="2170371" y="2418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93"/>
          <p:cNvSpPr/>
          <p:nvPr/>
        </p:nvSpPr>
        <p:spPr>
          <a:xfrm>
            <a:off x="1179771" y="2418150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93"/>
          <p:cNvSpPr/>
          <p:nvPr/>
        </p:nvSpPr>
        <p:spPr>
          <a:xfrm>
            <a:off x="2725339" y="4647975"/>
            <a:ext cx="15597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Google Shape;2758;p93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2764" name="Google Shape;2764;p9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5" name="Google Shape;2765;p9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6" name="Google Shape;2766;p9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7" name="Google Shape;2767;p9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8" name="Google Shape;2768;p9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9" name="Google Shape;2769;p9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70" name="Google Shape;2770;p94"/>
          <p:cNvCxnSpPr>
            <a:stCxn id="2764" idx="2"/>
            <a:endCxn id="276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1" name="Google Shape;2771;p94"/>
          <p:cNvCxnSpPr>
            <a:stCxn id="2764" idx="3"/>
            <a:endCxn id="276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2" name="Google Shape;2772;p94"/>
          <p:cNvCxnSpPr>
            <a:stCxn id="2766" idx="2"/>
            <a:endCxn id="276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3" name="Google Shape;2773;p94"/>
          <p:cNvCxnSpPr>
            <a:stCxn id="2769" idx="2"/>
            <a:endCxn id="276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4" name="Google Shape;2774;p94"/>
          <p:cNvCxnSpPr>
            <a:stCxn id="2767" idx="2"/>
            <a:endCxn id="276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5" name="Google Shape;2775;p94"/>
          <p:cNvCxnSpPr>
            <a:stCxn id="2765" idx="3"/>
            <a:endCxn id="276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6" name="Google Shape;2776;p9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77" name="Google Shape;2777;p94"/>
          <p:cNvCxnSpPr>
            <a:stCxn id="2776" idx="3"/>
            <a:endCxn id="276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8" name="Google Shape;2778;p9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779" name="Google Shape;2779;p94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80" name="Google Shape;2780;p94"/>
          <p:cNvCxnSpPr>
            <a:stCxn id="2776" idx="3"/>
            <a:endCxn id="276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1" name="Google Shape;2781;p94"/>
          <p:cNvCxnSpPr>
            <a:stCxn id="2767" idx="3"/>
            <a:endCxn id="276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2" name="Google Shape;2782;p94"/>
          <p:cNvCxnSpPr>
            <a:stCxn id="2764" idx="3"/>
            <a:endCxn id="276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3" name="Google Shape;2783;p9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784" name="Google Shape;2784;p94"/>
          <p:cNvCxnSpPr>
            <a:stCxn id="2769" idx="0"/>
            <a:endCxn id="276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5" name="Google Shape;2785;p9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86" name="Google Shape;2786;p9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87" name="Google Shape;2787;p9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788" name="Google Shape;2788;p9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789" name="Google Shape;2789;p94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790" name="Google Shape;2790;p9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791" name="Google Shape;2791;p9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792" name="Google Shape;2792;p9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93" name="Google Shape;2793;p9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794" name="Google Shape;2794;p94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[(B: 2), (D: ∞), (E: ∞), (F: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5" name="Google Shape;2795;p9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796" name="Google Shape;2796;p94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797" name="Google Shape;2797;p94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798" name="Google Shape;2798;p94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799" name="Google Shape;2799;p94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00" name="Google Shape;2800;p94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01" name="Google Shape;2801;p94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02" name="Google Shape;2802;p94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803" name="Google Shape;2803;p94"/>
          <p:cNvCxnSpPr>
            <a:stCxn id="2804" idx="1"/>
            <a:endCxn id="280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6" name="Google Shape;2806;p9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07" name="Google Shape;2807;p94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2813" name="Google Shape;2813;p95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4" name="Google Shape;2814;p95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5" name="Google Shape;2815;p95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6" name="Google Shape;2816;p95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7" name="Google Shape;2817;p95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8" name="Google Shape;2818;p95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19" name="Google Shape;2819;p95"/>
          <p:cNvCxnSpPr>
            <a:stCxn id="2813" idx="2"/>
            <a:endCxn id="281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0" name="Google Shape;2820;p95"/>
          <p:cNvCxnSpPr>
            <a:stCxn id="2813" idx="3"/>
            <a:endCxn id="281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1" name="Google Shape;2821;p95"/>
          <p:cNvCxnSpPr>
            <a:stCxn id="2815" idx="2"/>
            <a:endCxn id="281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2" name="Google Shape;2822;p95"/>
          <p:cNvCxnSpPr>
            <a:stCxn id="2818" idx="2"/>
            <a:endCxn id="281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3" name="Google Shape;2823;p95"/>
          <p:cNvCxnSpPr>
            <a:stCxn id="2816" idx="2"/>
            <a:endCxn id="281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4" name="Google Shape;2824;p95"/>
          <p:cNvCxnSpPr>
            <a:stCxn id="2814" idx="3"/>
            <a:endCxn id="281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5" name="Google Shape;2825;p95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6" name="Google Shape;2826;p95"/>
          <p:cNvCxnSpPr>
            <a:stCxn id="2825" idx="3"/>
            <a:endCxn id="281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7" name="Google Shape;2827;p95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828" name="Google Shape;2828;p95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16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29" name="Google Shape;2829;p95"/>
          <p:cNvCxnSpPr>
            <a:stCxn id="2825" idx="3"/>
            <a:endCxn id="281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0" name="Google Shape;2830;p95"/>
          <p:cNvCxnSpPr>
            <a:stCxn id="2816" idx="3"/>
            <a:endCxn id="281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1" name="Google Shape;2831;p95"/>
          <p:cNvCxnSpPr>
            <a:stCxn id="2813" idx="3"/>
            <a:endCxn id="281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2" name="Google Shape;2832;p95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833" name="Google Shape;2833;p95"/>
          <p:cNvCxnSpPr>
            <a:stCxn id="2818" idx="0"/>
            <a:endCxn id="281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4" name="Google Shape;2834;p95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35" name="Google Shape;2835;p95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36" name="Google Shape;2836;p95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837" name="Google Shape;2837;p95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38" name="Google Shape;2838;p95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39" name="Google Shape;2839;p95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840" name="Google Shape;2840;p95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841" name="Google Shape;2841;p95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42" name="Google Shape;2842;p95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43" name="Google Shape;2843;p95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Fringe: [(B: 2), 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(F: 16), 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(D: ∞), (E: ∞),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4" name="Google Shape;2844;p95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845" name="Google Shape;2845;p95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846" name="Google Shape;2846;p95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47" name="Google Shape;2847;p95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48" name="Google Shape;2848;p95"/>
          <p:cNvSpPr txBox="1"/>
          <p:nvPr/>
        </p:nvSpPr>
        <p:spPr>
          <a:xfrm>
            <a:off x="7291060" y="371737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49" name="Google Shape;2849;p95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850" name="Google Shape;2850;p95"/>
          <p:cNvCxnSpPr/>
          <p:nvPr/>
        </p:nvCxnSpPr>
        <p:spPr>
          <a:xfrm>
            <a:off x="7355550" y="386405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1" name="Google Shape;2851;p95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52" name="Google Shape;2852;p95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853" name="Google Shape;2853;p95"/>
          <p:cNvSpPr txBox="1"/>
          <p:nvPr/>
        </p:nvSpPr>
        <p:spPr>
          <a:xfrm>
            <a:off x="7396100" y="36189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16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854" name="Google Shape;2854;p95"/>
          <p:cNvCxnSpPr>
            <a:stCxn id="2855" idx="1"/>
            <a:endCxn id="285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7" name="Google Shape;2857;p95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58" name="Google Shape;2858;p95"/>
          <p:cNvSpPr/>
          <p:nvPr/>
        </p:nvSpPr>
        <p:spPr>
          <a:xfrm>
            <a:off x="1236154" y="3424650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95"/>
          <p:cNvSpPr/>
          <p:nvPr/>
        </p:nvSpPr>
        <p:spPr>
          <a:xfrm>
            <a:off x="2158440" y="3424650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p95"/>
          <p:cNvSpPr/>
          <p:nvPr/>
        </p:nvSpPr>
        <p:spPr>
          <a:xfrm>
            <a:off x="3619924" y="4647975"/>
            <a:ext cx="753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1" name="Google Shape;2861;p95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5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2867" name="Google Shape;2867;p96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8" name="Google Shape;2868;p96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9" name="Google Shape;2869;p96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0" name="Google Shape;2870;p96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1" name="Google Shape;2871;p96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2" name="Google Shape;2872;p96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3" name="Google Shape;2873;p96"/>
          <p:cNvCxnSpPr>
            <a:stCxn id="2867" idx="2"/>
            <a:endCxn id="2868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4" name="Google Shape;2874;p96"/>
          <p:cNvCxnSpPr>
            <a:stCxn id="2867" idx="3"/>
            <a:endCxn id="2870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5" name="Google Shape;2875;p96"/>
          <p:cNvCxnSpPr>
            <a:stCxn id="2869" idx="2"/>
            <a:endCxn id="2870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6" name="Google Shape;2876;p96"/>
          <p:cNvCxnSpPr>
            <a:stCxn id="2872" idx="2"/>
            <a:endCxn id="2871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7" name="Google Shape;2877;p96"/>
          <p:cNvCxnSpPr>
            <a:stCxn id="2870" idx="2"/>
            <a:endCxn id="2871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8" name="Google Shape;2878;p96"/>
          <p:cNvCxnSpPr>
            <a:stCxn id="2868" idx="3"/>
            <a:endCxn id="2871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9" name="Google Shape;2879;p96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80" name="Google Shape;2880;p96"/>
          <p:cNvCxnSpPr>
            <a:stCxn id="2879" idx="3"/>
            <a:endCxn id="2867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1" name="Google Shape;2881;p96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882" name="Google Shape;2882;p96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16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83" name="Google Shape;2883;p96"/>
          <p:cNvCxnSpPr>
            <a:stCxn id="2879" idx="3"/>
            <a:endCxn id="2868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4" name="Google Shape;2884;p96"/>
          <p:cNvCxnSpPr>
            <a:stCxn id="2870" idx="3"/>
            <a:endCxn id="2872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5" name="Google Shape;2885;p96"/>
          <p:cNvCxnSpPr>
            <a:stCxn id="2867" idx="3"/>
            <a:endCxn id="2869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6" name="Google Shape;2886;p96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887" name="Google Shape;2887;p96"/>
          <p:cNvCxnSpPr>
            <a:stCxn id="2872" idx="0"/>
            <a:endCxn id="2869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8" name="Google Shape;2888;p96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89" name="Google Shape;2889;p96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90" name="Google Shape;2890;p96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891" name="Google Shape;2891;p96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92" name="Google Shape;2892;p96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93" name="Google Shape;2893;p96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894" name="Google Shape;2894;p96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895" name="Google Shape;2895;p96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96" name="Google Shape;2896;p96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897" name="Google Shape;2897;p96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(F: 16), (D: ∞), (E: ∞), (G: ∞)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8" name="Google Shape;2898;p96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899" name="Google Shape;2899;p96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900" name="Google Shape;2900;p96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01" name="Google Shape;2901;p96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02" name="Google Shape;2902;p96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03" name="Google Shape;2903;p96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04" name="Google Shape;2904;p96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05" name="Google Shape;2905;p96"/>
          <p:cNvSpPr txBox="1"/>
          <p:nvPr/>
        </p:nvSpPr>
        <p:spPr>
          <a:xfrm>
            <a:off x="7319900" y="3638796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16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906" name="Google Shape;2906;p96"/>
          <p:cNvCxnSpPr>
            <a:stCxn id="2907" idx="1"/>
            <a:endCxn id="290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9" name="Google Shape;2909;p96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10" name="Google Shape;2910;p96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4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2916" name="Google Shape;2916;p97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7" name="Google Shape;2917;p97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8" name="Google Shape;2918;p97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9" name="Google Shape;2919;p97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0" name="Google Shape;2920;p97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1" name="Google Shape;2921;p97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22" name="Google Shape;2922;p97"/>
          <p:cNvCxnSpPr>
            <a:stCxn id="2916" idx="2"/>
            <a:endCxn id="2917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3" name="Google Shape;2923;p97"/>
          <p:cNvCxnSpPr>
            <a:stCxn id="2916" idx="3"/>
            <a:endCxn id="2919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4" name="Google Shape;2924;p97"/>
          <p:cNvCxnSpPr>
            <a:stCxn id="2918" idx="2"/>
            <a:endCxn id="2919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5" name="Google Shape;2925;p97"/>
          <p:cNvCxnSpPr>
            <a:stCxn id="2921" idx="2"/>
            <a:endCxn id="2920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6" name="Google Shape;2926;p97"/>
          <p:cNvCxnSpPr>
            <a:stCxn id="2919" idx="2"/>
            <a:endCxn id="2920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7" name="Google Shape;2927;p97"/>
          <p:cNvCxnSpPr>
            <a:stCxn id="2917" idx="3"/>
            <a:endCxn id="2920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8" name="Google Shape;2928;p97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29" name="Google Shape;2929;p97"/>
          <p:cNvCxnSpPr>
            <a:stCxn id="2928" idx="3"/>
            <a:endCxn id="2916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0" name="Google Shape;2930;p97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931" name="Google Shape;2931;p97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13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16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32" name="Google Shape;2932;p97"/>
          <p:cNvCxnSpPr>
            <a:stCxn id="2928" idx="3"/>
            <a:endCxn id="2917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3" name="Google Shape;2933;p97"/>
          <p:cNvCxnSpPr>
            <a:stCxn id="2919" idx="3"/>
            <a:endCxn id="2921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4" name="Google Shape;2934;p97"/>
          <p:cNvCxnSpPr>
            <a:stCxn id="2916" idx="3"/>
            <a:endCxn id="2918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5" name="Google Shape;2935;p97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936" name="Google Shape;2936;p97"/>
          <p:cNvCxnSpPr>
            <a:stCxn id="2921" idx="0"/>
            <a:endCxn id="2918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7" name="Google Shape;2937;p97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938" name="Google Shape;2938;p97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39" name="Google Shape;2939;p97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940" name="Google Shape;2940;p97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41" name="Google Shape;2941;p97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942" name="Google Shape;2942;p97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2943" name="Google Shape;2943;p97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944" name="Google Shape;2944;p97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45" name="Google Shape;2945;p97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46" name="Google Shape;2946;p97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[(E: 5), (D: 13), (F: 16), (G: ∞)]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7" name="Google Shape;2947;p97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948" name="Google Shape;2948;p97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2949" name="Google Shape;2949;p97"/>
          <p:cNvSpPr txBox="1"/>
          <p:nvPr/>
        </p:nvSpPr>
        <p:spPr>
          <a:xfrm>
            <a:off x="6804222" y="171448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50" name="Google Shape;2950;p97"/>
          <p:cNvSpPr txBox="1"/>
          <p:nvPr/>
        </p:nvSpPr>
        <p:spPr>
          <a:xfrm>
            <a:off x="7067773" y="2653233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51" name="Google Shape;2951;p97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52" name="Google Shape;2952;p97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53" name="Google Shape;2953;p97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54" name="Google Shape;2954;p97"/>
          <p:cNvSpPr txBox="1"/>
          <p:nvPr/>
        </p:nvSpPr>
        <p:spPr>
          <a:xfrm>
            <a:off x="7319900" y="3638796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16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955" name="Google Shape;2955;p97"/>
          <p:cNvCxnSpPr/>
          <p:nvPr/>
        </p:nvCxnSpPr>
        <p:spPr>
          <a:xfrm>
            <a:off x="7132275" y="2822163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6" name="Google Shape;2956;p97"/>
          <p:cNvCxnSpPr/>
          <p:nvPr/>
        </p:nvCxnSpPr>
        <p:spPr>
          <a:xfrm>
            <a:off x="6844300" y="186377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7" name="Google Shape;2957;p97"/>
          <p:cNvSpPr txBox="1"/>
          <p:nvPr/>
        </p:nvSpPr>
        <p:spPr>
          <a:xfrm>
            <a:off x="7304688" y="2528608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2958" name="Google Shape;2958;p97"/>
          <p:cNvSpPr txBox="1"/>
          <p:nvPr/>
        </p:nvSpPr>
        <p:spPr>
          <a:xfrm>
            <a:off x="6515919" y="1952875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2959" name="Google Shape;2959;p97"/>
          <p:cNvCxnSpPr>
            <a:stCxn id="2960" idx="1"/>
            <a:endCxn id="296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2" name="Google Shape;2962;p97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63" name="Google Shape;2963;p97"/>
          <p:cNvSpPr txBox="1"/>
          <p:nvPr/>
        </p:nvSpPr>
        <p:spPr>
          <a:xfrm>
            <a:off x="2523200" y="4094075"/>
            <a:ext cx="33339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Vertex C unchanged since 2+5 &gt; 1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4" name="Google Shape;2964;p97"/>
          <p:cNvSpPr/>
          <p:nvPr/>
        </p:nvSpPr>
        <p:spPr>
          <a:xfrm>
            <a:off x="1196532" y="2931725"/>
            <a:ext cx="3174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5" name="Google Shape;2965;p97"/>
          <p:cNvSpPr/>
          <p:nvPr/>
        </p:nvSpPr>
        <p:spPr>
          <a:xfrm>
            <a:off x="2177198" y="2931729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6" name="Google Shape;2966;p97"/>
          <p:cNvSpPr/>
          <p:nvPr/>
        </p:nvSpPr>
        <p:spPr>
          <a:xfrm>
            <a:off x="2715452" y="4647975"/>
            <a:ext cx="16578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7" name="Google Shape;2967;p97"/>
          <p:cNvSpPr txBox="1"/>
          <p:nvPr/>
        </p:nvSpPr>
        <p:spPr>
          <a:xfrm>
            <a:off x="7337650" y="4546875"/>
            <a:ext cx="14736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vertex is removed next?</a:t>
            </a:r>
            <a:endParaRPr/>
          </a:p>
        </p:txBody>
      </p:sp>
      <p:sp>
        <p:nvSpPr>
          <p:cNvPr id="2968" name="Google Shape;2968;p97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2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2974" name="Google Shape;2974;p9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5" name="Google Shape;2975;p9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6" name="Google Shape;2976;p9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7" name="Google Shape;2977;p9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8" name="Google Shape;2978;p9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9" name="Google Shape;2979;p9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0" name="Google Shape;2980;p98"/>
          <p:cNvCxnSpPr>
            <a:stCxn id="2974" idx="2"/>
            <a:endCxn id="2975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1" name="Google Shape;2981;p98"/>
          <p:cNvCxnSpPr>
            <a:stCxn id="2974" idx="3"/>
            <a:endCxn id="2977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2" name="Google Shape;2982;p98"/>
          <p:cNvCxnSpPr>
            <a:stCxn id="2976" idx="2"/>
            <a:endCxn id="2977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3" name="Google Shape;2983;p98"/>
          <p:cNvCxnSpPr>
            <a:stCxn id="2979" idx="2"/>
            <a:endCxn id="2978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4" name="Google Shape;2984;p98"/>
          <p:cNvCxnSpPr>
            <a:stCxn id="2977" idx="2"/>
            <a:endCxn id="2978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5" name="Google Shape;2985;p98"/>
          <p:cNvCxnSpPr>
            <a:stCxn id="2975" idx="3"/>
            <a:endCxn id="2978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6" name="Google Shape;2986;p9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7" name="Google Shape;2987;p98"/>
          <p:cNvCxnSpPr>
            <a:stCxn id="2986" idx="3"/>
            <a:endCxn id="2974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8" name="Google Shape;2988;p98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2989" name="Google Shape;2989;p98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13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16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90" name="Google Shape;2990;p98"/>
          <p:cNvCxnSpPr>
            <a:stCxn id="2986" idx="3"/>
            <a:endCxn id="2975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1" name="Google Shape;2991;p98"/>
          <p:cNvCxnSpPr>
            <a:stCxn id="2977" idx="3"/>
            <a:endCxn id="2979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2" name="Google Shape;2992;p98"/>
          <p:cNvCxnSpPr>
            <a:stCxn id="2974" idx="3"/>
            <a:endCxn id="2976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3" name="Google Shape;2993;p98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2994" name="Google Shape;2994;p98"/>
          <p:cNvCxnSpPr>
            <a:stCxn id="2979" idx="0"/>
            <a:endCxn id="2976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5" name="Google Shape;2995;p98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996" name="Google Shape;2996;p98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997" name="Google Shape;2997;p98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2998" name="Google Shape;2998;p98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999" name="Google Shape;2999;p98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00" name="Google Shape;3000;p98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001" name="Google Shape;3001;p98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002" name="Google Shape;3002;p98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03" name="Google Shape;3003;p98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04" name="Google Shape;3004;p98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(D: 13), (F: 16), (G: ∞)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5" name="Google Shape;3005;p98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006" name="Google Shape;3006;p98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007" name="Google Shape;3007;p98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08" name="Google Shape;3008;p98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09" name="Google Shape;3009;p98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10" name="Google Shape;3010;p98"/>
          <p:cNvSpPr txBox="1"/>
          <p:nvPr/>
        </p:nvSpPr>
        <p:spPr>
          <a:xfrm>
            <a:off x="7319900" y="3638796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16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11" name="Google Shape;3011;p98"/>
          <p:cNvSpPr txBox="1"/>
          <p:nvPr/>
        </p:nvSpPr>
        <p:spPr>
          <a:xfrm>
            <a:off x="7106325" y="263367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12" name="Google Shape;3012;p98"/>
          <p:cNvSpPr txBox="1"/>
          <p:nvPr/>
        </p:nvSpPr>
        <p:spPr>
          <a:xfrm>
            <a:off x="6644944" y="17510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013" name="Google Shape;3013;p98"/>
          <p:cNvCxnSpPr>
            <a:stCxn id="3014" idx="1"/>
            <a:endCxn id="3015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6" name="Google Shape;3016;p98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17" name="Google Shape;3017;p98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3023" name="Google Shape;3023;p99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4" name="Google Shape;3024;p99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5" name="Google Shape;3025;p9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6" name="Google Shape;3026;p99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7" name="Google Shape;3027;p99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8" name="Google Shape;3028;p99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9" name="Google Shape;3029;p99"/>
          <p:cNvCxnSpPr>
            <a:stCxn id="3023" idx="2"/>
            <a:endCxn id="302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0" name="Google Shape;3030;p99"/>
          <p:cNvCxnSpPr>
            <a:stCxn id="3023" idx="3"/>
            <a:endCxn id="302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1" name="Google Shape;3031;p99"/>
          <p:cNvCxnSpPr>
            <a:stCxn id="3025" idx="2"/>
            <a:endCxn id="3026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2" name="Google Shape;3032;p99"/>
          <p:cNvCxnSpPr>
            <a:stCxn id="3028" idx="2"/>
            <a:endCxn id="302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3" name="Google Shape;3033;p99"/>
          <p:cNvCxnSpPr>
            <a:stCxn id="3026" idx="2"/>
            <a:endCxn id="302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4" name="Google Shape;3034;p99"/>
          <p:cNvCxnSpPr>
            <a:stCxn id="3024" idx="3"/>
            <a:endCxn id="302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5" name="Google Shape;3035;p99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6" name="Google Shape;3036;p99"/>
          <p:cNvCxnSpPr>
            <a:stCxn id="3035" idx="3"/>
            <a:endCxn id="302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7" name="Google Shape;3037;p99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038" name="Google Shape;3038;p99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13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16       C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∞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39" name="Google Shape;3039;p99"/>
          <p:cNvCxnSpPr>
            <a:stCxn id="3035" idx="3"/>
            <a:endCxn id="302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0" name="Google Shape;3040;p99"/>
          <p:cNvCxnSpPr>
            <a:stCxn id="3026" idx="3"/>
            <a:endCxn id="302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1" name="Google Shape;3041;p99"/>
          <p:cNvCxnSpPr>
            <a:stCxn id="3023" idx="3"/>
            <a:endCxn id="302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2" name="Google Shape;3042;p99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043" name="Google Shape;3043;p99"/>
          <p:cNvCxnSpPr>
            <a:stCxn id="3028" idx="0"/>
            <a:endCxn id="302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4" name="Google Shape;3044;p99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45" name="Google Shape;3045;p99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46" name="Google Shape;3046;p99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047" name="Google Shape;3047;p99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48" name="Google Shape;3048;p99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49" name="Google Shape;3049;p99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050" name="Google Shape;3050;p99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051" name="Google Shape;3051;p99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52" name="Google Shape;3052;p99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53" name="Google Shape;3053;p99"/>
          <p:cNvSpPr txBox="1"/>
          <p:nvPr/>
        </p:nvSpPr>
        <p:spPr>
          <a:xfrm>
            <a:off x="1645500" y="4545600"/>
            <a:ext cx="7446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(D: 13), (F: 16), (G: ∞)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4" name="Google Shape;3054;p99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055" name="Google Shape;3055;p99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056" name="Google Shape;3056;p99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57" name="Google Shape;3057;p99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58" name="Google Shape;3058;p99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59" name="Google Shape;3059;p99"/>
          <p:cNvSpPr txBox="1"/>
          <p:nvPr/>
        </p:nvSpPr>
        <p:spPr>
          <a:xfrm>
            <a:off x="7319900" y="3638796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16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60" name="Google Shape;3060;p99"/>
          <p:cNvSpPr txBox="1"/>
          <p:nvPr/>
        </p:nvSpPr>
        <p:spPr>
          <a:xfrm>
            <a:off x="7106325" y="263367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061" name="Google Shape;3061;p99"/>
          <p:cNvSpPr txBox="1"/>
          <p:nvPr/>
        </p:nvSpPr>
        <p:spPr>
          <a:xfrm>
            <a:off x="6644944" y="17510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062" name="Google Shape;3062;p99"/>
          <p:cNvCxnSpPr>
            <a:stCxn id="3063" idx="1"/>
            <a:endCxn id="3064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5" name="Google Shape;3065;p99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66" name="Google Shape;3066;p99"/>
          <p:cNvSpPr txBox="1"/>
          <p:nvPr>
            <p:ph idx="1" type="body"/>
          </p:nvPr>
        </p:nvSpPr>
        <p:spPr>
          <a:xfrm>
            <a:off x="107050" y="402200"/>
            <a:ext cx="85206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Repeat: Remove (closest) vertex v from PQ, and relax all edges pointing from v.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distTo, edgeTo, and fringe after relaxation.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0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3072" name="Google Shape;3072;p100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3" name="Google Shape;3073;p100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4" name="Google Shape;3074;p10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5" name="Google Shape;3075;p100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6" name="Google Shape;3076;p100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7" name="Google Shape;3077;p100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78" name="Google Shape;3078;p100"/>
          <p:cNvCxnSpPr>
            <a:stCxn id="3072" idx="2"/>
            <a:endCxn id="307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9" name="Google Shape;3079;p100"/>
          <p:cNvCxnSpPr>
            <a:stCxn id="3072" idx="3"/>
            <a:endCxn id="307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0" name="Google Shape;3080;p100"/>
          <p:cNvCxnSpPr>
            <a:stCxn id="3074" idx="2"/>
            <a:endCxn id="307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1" name="Google Shape;3081;p100"/>
          <p:cNvCxnSpPr>
            <a:stCxn id="3077" idx="2"/>
            <a:endCxn id="307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2" name="Google Shape;3082;p100"/>
          <p:cNvCxnSpPr>
            <a:stCxn id="3075" idx="2"/>
            <a:endCxn id="307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3" name="Google Shape;3083;p100"/>
          <p:cNvCxnSpPr>
            <a:stCxn id="3073" idx="3"/>
            <a:endCxn id="307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4" name="Google Shape;3084;p100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85" name="Google Shape;3085;p100"/>
          <p:cNvCxnSpPr>
            <a:stCxn id="3084" idx="3"/>
            <a:endCxn id="3072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6" name="Google Shape;3086;p100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087" name="Google Shape;3087;p100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13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9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10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88" name="Google Shape;3088;p100"/>
          <p:cNvCxnSpPr>
            <a:stCxn id="3084" idx="3"/>
            <a:endCxn id="307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9" name="Google Shape;3089;p100"/>
          <p:cNvCxnSpPr>
            <a:stCxn id="3075" idx="3"/>
            <a:endCxn id="3077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0" name="Google Shape;3090;p100"/>
          <p:cNvCxnSpPr>
            <a:stCxn id="3072" idx="3"/>
            <a:endCxn id="3074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1" name="Google Shape;3091;p100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092" name="Google Shape;3092;p100"/>
          <p:cNvCxnSpPr>
            <a:stCxn id="3077" idx="0"/>
            <a:endCxn id="307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3" name="Google Shape;3093;p100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94" name="Google Shape;3094;p100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095" name="Google Shape;3095;p100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096" name="Google Shape;3096;p100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97" name="Google Shape;3097;p100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98" name="Google Shape;3098;p100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099" name="Google Shape;3099;p100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100" name="Google Shape;3100;p100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01" name="Google Shape;3101;p100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02" name="Google Shape;3102;p100"/>
          <p:cNvSpPr txBox="1"/>
          <p:nvPr/>
        </p:nvSpPr>
        <p:spPr>
          <a:xfrm>
            <a:off x="2102700" y="4545600"/>
            <a:ext cx="415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[(F: 9), (G: 10), (D: 13)]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3" name="Google Shape;3103;p100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104" name="Google Shape;3104;p100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105" name="Google Shape;3105;p100"/>
          <p:cNvSpPr txBox="1"/>
          <p:nvPr/>
        </p:nvSpPr>
        <p:spPr>
          <a:xfrm>
            <a:off x="8552135" y="244500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∞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06" name="Google Shape;3106;p100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07" name="Google Shape;3107;p100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08" name="Google Shape;3108;p100"/>
          <p:cNvSpPr txBox="1"/>
          <p:nvPr/>
        </p:nvSpPr>
        <p:spPr>
          <a:xfrm>
            <a:off x="7319900" y="3638796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16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09" name="Google Shape;3109;p100"/>
          <p:cNvSpPr txBox="1"/>
          <p:nvPr/>
        </p:nvSpPr>
        <p:spPr>
          <a:xfrm>
            <a:off x="7106325" y="263367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10" name="Google Shape;3110;p100"/>
          <p:cNvSpPr txBox="1"/>
          <p:nvPr/>
        </p:nvSpPr>
        <p:spPr>
          <a:xfrm>
            <a:off x="6644944" y="17510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111" name="Google Shape;3111;p100"/>
          <p:cNvCxnSpPr>
            <a:stCxn id="3112" idx="1"/>
            <a:endCxn id="3113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4" name="Google Shape;3114;p100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cxnSp>
        <p:nvCxnSpPr>
          <p:cNvPr id="3115" name="Google Shape;3115;p100"/>
          <p:cNvCxnSpPr/>
          <p:nvPr/>
        </p:nvCxnSpPr>
        <p:spPr>
          <a:xfrm>
            <a:off x="7466300" y="3766550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6" name="Google Shape;3116;p100"/>
          <p:cNvCxnSpPr/>
          <p:nvPr/>
        </p:nvCxnSpPr>
        <p:spPr>
          <a:xfrm>
            <a:off x="8616625" y="260407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7" name="Google Shape;3117;p100"/>
          <p:cNvSpPr txBox="1"/>
          <p:nvPr/>
        </p:nvSpPr>
        <p:spPr>
          <a:xfrm>
            <a:off x="7472300" y="338262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9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18" name="Google Shape;3118;p100"/>
          <p:cNvSpPr txBox="1"/>
          <p:nvPr/>
        </p:nvSpPr>
        <p:spPr>
          <a:xfrm>
            <a:off x="8616625" y="2242833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19" name="Google Shape;3119;p100"/>
          <p:cNvSpPr txBox="1"/>
          <p:nvPr/>
        </p:nvSpPr>
        <p:spPr>
          <a:xfrm>
            <a:off x="2523200" y="4094075"/>
            <a:ext cx="33339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2 unchanged since 5+1 &gt; 1 </a:t>
            </a:r>
            <a:endParaRPr/>
          </a:p>
        </p:txBody>
      </p:sp>
      <p:sp>
        <p:nvSpPr>
          <p:cNvPr id="3120" name="Google Shape;3120;p100"/>
          <p:cNvSpPr/>
          <p:nvPr/>
        </p:nvSpPr>
        <p:spPr>
          <a:xfrm>
            <a:off x="1196532" y="3455214"/>
            <a:ext cx="3174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1" name="Google Shape;3121;p100"/>
          <p:cNvSpPr/>
          <p:nvPr/>
        </p:nvSpPr>
        <p:spPr>
          <a:xfrm>
            <a:off x="2177198" y="3455219"/>
            <a:ext cx="277500" cy="5253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2" name="Google Shape;3122;p100"/>
          <p:cNvSpPr/>
          <p:nvPr/>
        </p:nvSpPr>
        <p:spPr>
          <a:xfrm>
            <a:off x="3172652" y="4647975"/>
            <a:ext cx="16578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3" name="Google Shape;3123;p100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7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3129" name="Google Shape;3129;p101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0" name="Google Shape;3130;p101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1" name="Google Shape;3131;p101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2" name="Google Shape;3132;p101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3" name="Google Shape;3133;p101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4" name="Google Shape;3134;p101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35" name="Google Shape;3135;p101"/>
          <p:cNvCxnSpPr>
            <a:stCxn id="3129" idx="2"/>
            <a:endCxn id="3130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6" name="Google Shape;3136;p101"/>
          <p:cNvCxnSpPr>
            <a:stCxn id="3129" idx="3"/>
            <a:endCxn id="3132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7" name="Google Shape;3137;p101"/>
          <p:cNvCxnSpPr>
            <a:stCxn id="3131" idx="2"/>
            <a:endCxn id="3132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8" name="Google Shape;3138;p101"/>
          <p:cNvCxnSpPr>
            <a:stCxn id="3134" idx="2"/>
            <a:endCxn id="3133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9" name="Google Shape;3139;p101"/>
          <p:cNvCxnSpPr>
            <a:stCxn id="3132" idx="2"/>
            <a:endCxn id="3133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0" name="Google Shape;3140;p101"/>
          <p:cNvCxnSpPr>
            <a:stCxn id="3130" idx="3"/>
            <a:endCxn id="3133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1" name="Google Shape;3141;p101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42" name="Google Shape;3142;p101"/>
          <p:cNvCxnSpPr>
            <a:stCxn id="3141" idx="3"/>
            <a:endCxn id="3129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3" name="Google Shape;3143;p101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144" name="Google Shape;3144;p101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13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9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10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45" name="Google Shape;3145;p101"/>
          <p:cNvCxnSpPr>
            <a:stCxn id="3141" idx="3"/>
            <a:endCxn id="3130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6" name="Google Shape;3146;p101"/>
          <p:cNvCxnSpPr>
            <a:stCxn id="3132" idx="3"/>
            <a:endCxn id="3134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7" name="Google Shape;3147;p101"/>
          <p:cNvCxnSpPr>
            <a:stCxn id="3129" idx="3"/>
            <a:endCxn id="3131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8" name="Google Shape;3148;p101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149" name="Google Shape;3149;p101"/>
          <p:cNvCxnSpPr>
            <a:stCxn id="3134" idx="0"/>
            <a:endCxn id="3131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0" name="Google Shape;3150;p101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51" name="Google Shape;3151;p101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52" name="Google Shape;3152;p101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153" name="Google Shape;3153;p101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154" name="Google Shape;3154;p101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55" name="Google Shape;3155;p101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156" name="Google Shape;3156;p101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157" name="Google Shape;3157;p101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58" name="Google Shape;3158;p101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59" name="Google Shape;3159;p101"/>
          <p:cNvSpPr txBox="1"/>
          <p:nvPr/>
        </p:nvSpPr>
        <p:spPr>
          <a:xfrm>
            <a:off x="2102700" y="4545600"/>
            <a:ext cx="415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[(G: 10), (D: 13)]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0" name="Google Shape;3160;p101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161" name="Google Shape;3161;p101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162" name="Google Shape;3162;p101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63" name="Google Shape;3163;p101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64" name="Google Shape;3164;p101"/>
          <p:cNvSpPr txBox="1"/>
          <p:nvPr/>
        </p:nvSpPr>
        <p:spPr>
          <a:xfrm>
            <a:off x="7106325" y="263367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65" name="Google Shape;3165;p101"/>
          <p:cNvSpPr txBox="1"/>
          <p:nvPr/>
        </p:nvSpPr>
        <p:spPr>
          <a:xfrm>
            <a:off x="6644944" y="17510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166" name="Google Shape;3166;p101"/>
          <p:cNvCxnSpPr>
            <a:stCxn id="3167" idx="1"/>
            <a:endCxn id="3168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9" name="Google Shape;3169;p101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170" name="Google Shape;3170;p101"/>
          <p:cNvSpPr txBox="1"/>
          <p:nvPr/>
        </p:nvSpPr>
        <p:spPr>
          <a:xfrm>
            <a:off x="7299338" y="369090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9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71" name="Google Shape;3171;p101"/>
          <p:cNvSpPr txBox="1"/>
          <p:nvPr/>
        </p:nvSpPr>
        <p:spPr>
          <a:xfrm>
            <a:off x="8616625" y="24051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172" name="Google Shape;3172;p101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3178" name="Google Shape;3178;p102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9" name="Google Shape;3179;p102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0" name="Google Shape;3180;p102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1" name="Google Shape;3181;p102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2" name="Google Shape;3182;p102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3" name="Google Shape;3183;p102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4" name="Google Shape;3184;p102"/>
          <p:cNvCxnSpPr>
            <a:stCxn id="3178" idx="2"/>
            <a:endCxn id="3179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5" name="Google Shape;3185;p102"/>
          <p:cNvCxnSpPr>
            <a:stCxn id="3178" idx="3"/>
            <a:endCxn id="3181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6" name="Google Shape;3186;p102"/>
          <p:cNvCxnSpPr>
            <a:stCxn id="3180" idx="2"/>
            <a:endCxn id="3181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7" name="Google Shape;3187;p102"/>
          <p:cNvCxnSpPr>
            <a:stCxn id="3183" idx="2"/>
            <a:endCxn id="3182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8" name="Google Shape;3188;p102"/>
          <p:cNvCxnSpPr>
            <a:stCxn id="3181" idx="2"/>
            <a:endCxn id="3182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9" name="Google Shape;3189;p102"/>
          <p:cNvCxnSpPr>
            <a:stCxn id="3179" idx="3"/>
            <a:endCxn id="3182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0" name="Google Shape;3190;p102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91" name="Google Shape;3191;p102"/>
          <p:cNvCxnSpPr>
            <a:stCxn id="3190" idx="3"/>
            <a:endCxn id="3178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2" name="Google Shape;3192;p102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193" name="Google Shape;3193;p102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11       G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9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10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94" name="Google Shape;3194;p102"/>
          <p:cNvCxnSpPr>
            <a:stCxn id="3190" idx="3"/>
            <a:endCxn id="3179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5" name="Google Shape;3195;p102"/>
          <p:cNvCxnSpPr>
            <a:stCxn id="3181" idx="3"/>
            <a:endCxn id="3183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6" name="Google Shape;3196;p102"/>
          <p:cNvCxnSpPr>
            <a:stCxn id="3178" idx="3"/>
            <a:endCxn id="3180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7" name="Google Shape;3197;p102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198" name="Google Shape;3198;p102"/>
          <p:cNvCxnSpPr>
            <a:stCxn id="3183" idx="0"/>
            <a:endCxn id="3180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9" name="Google Shape;3199;p102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200" name="Google Shape;3200;p102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01" name="Google Shape;3201;p102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202" name="Google Shape;3202;p102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03" name="Google Shape;3203;p102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204" name="Google Shape;3204;p102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205" name="Google Shape;3205;p102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206" name="Google Shape;3206;p102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07" name="Google Shape;3207;p102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08" name="Google Shape;3208;p102"/>
          <p:cNvSpPr txBox="1"/>
          <p:nvPr/>
        </p:nvSpPr>
        <p:spPr>
          <a:xfrm>
            <a:off x="2102700" y="4545600"/>
            <a:ext cx="415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[(D: 11)]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9" name="Google Shape;3209;p102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210" name="Google Shape;3210;p102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211" name="Google Shape;3211;p102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12" name="Google Shape;3212;p102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13" name="Google Shape;3213;p102"/>
          <p:cNvSpPr txBox="1"/>
          <p:nvPr/>
        </p:nvSpPr>
        <p:spPr>
          <a:xfrm>
            <a:off x="7106325" y="263367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14" name="Google Shape;3214;p102"/>
          <p:cNvSpPr txBox="1"/>
          <p:nvPr/>
        </p:nvSpPr>
        <p:spPr>
          <a:xfrm>
            <a:off x="6644944" y="17510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13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215" name="Google Shape;3215;p102"/>
          <p:cNvCxnSpPr>
            <a:stCxn id="3216" idx="1"/>
            <a:endCxn id="3217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8" name="Google Shape;3218;p102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19" name="Google Shape;3219;p102"/>
          <p:cNvSpPr txBox="1"/>
          <p:nvPr/>
        </p:nvSpPr>
        <p:spPr>
          <a:xfrm>
            <a:off x="7299338" y="369090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9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20" name="Google Shape;3220;p102"/>
          <p:cNvSpPr txBox="1"/>
          <p:nvPr/>
        </p:nvSpPr>
        <p:spPr>
          <a:xfrm>
            <a:off x="8616625" y="24051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221" name="Google Shape;3221;p102"/>
          <p:cNvCxnSpPr/>
          <p:nvPr/>
        </p:nvCxnSpPr>
        <p:spPr>
          <a:xfrm>
            <a:off x="6816125" y="1907925"/>
            <a:ext cx="188400" cy="1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2" name="Google Shape;3222;p102"/>
          <p:cNvSpPr txBox="1"/>
          <p:nvPr/>
        </p:nvSpPr>
        <p:spPr>
          <a:xfrm>
            <a:off x="6572925" y="202407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23" name="Google Shape;3223;p102"/>
          <p:cNvSpPr/>
          <p:nvPr/>
        </p:nvSpPr>
        <p:spPr>
          <a:xfrm>
            <a:off x="1236154" y="2930892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4" name="Google Shape;3224;p102"/>
          <p:cNvSpPr/>
          <p:nvPr/>
        </p:nvSpPr>
        <p:spPr>
          <a:xfrm>
            <a:off x="2158440" y="2930892"/>
            <a:ext cx="277500" cy="280800"/>
          </a:xfrm>
          <a:prstGeom prst="ellipse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5" name="Google Shape;3225;p102"/>
          <p:cNvSpPr/>
          <p:nvPr/>
        </p:nvSpPr>
        <p:spPr>
          <a:xfrm>
            <a:off x="3182545" y="4647975"/>
            <a:ext cx="753300" cy="252900"/>
          </a:xfrm>
          <a:prstGeom prst="rect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6" name="Google Shape;3226;p102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for Mapping Applications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107050" y="402200"/>
            <a:ext cx="8520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trying to get from s to t.</a:t>
            </a:r>
            <a:endParaRPr/>
          </a:p>
        </p:txBody>
      </p:sp>
      <p:grpSp>
        <p:nvGrpSpPr>
          <p:cNvPr id="198" name="Google Shape;198;p31"/>
          <p:cNvGrpSpPr/>
          <p:nvPr/>
        </p:nvGrpSpPr>
        <p:grpSpPr>
          <a:xfrm>
            <a:off x="3266733" y="1913894"/>
            <a:ext cx="2743495" cy="3204954"/>
            <a:chOff x="3266733" y="1913894"/>
            <a:chExt cx="2743495" cy="3204954"/>
          </a:xfrm>
        </p:grpSpPr>
        <p:pic>
          <p:nvPicPr>
            <p:cNvPr id="199" name="Google Shape;199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66733" y="1913894"/>
              <a:ext cx="2201224" cy="30829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31"/>
            <p:cNvSpPr/>
            <p:nvPr/>
          </p:nvSpPr>
          <p:spPr>
            <a:xfrm>
              <a:off x="5054900" y="3326550"/>
              <a:ext cx="165900" cy="1659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1"/>
            <p:cNvSpPr txBox="1"/>
            <p:nvPr/>
          </p:nvSpPr>
          <p:spPr>
            <a:xfrm>
              <a:off x="4969251" y="3242046"/>
              <a:ext cx="3441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 s</a:t>
              </a:r>
              <a:endParaRPr sz="1200"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4231250" y="4868538"/>
              <a:ext cx="165900" cy="165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1"/>
            <p:cNvSpPr txBox="1"/>
            <p:nvPr/>
          </p:nvSpPr>
          <p:spPr>
            <a:xfrm>
              <a:off x="4153996" y="4800849"/>
              <a:ext cx="3024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 t</a:t>
              </a:r>
              <a:endParaRPr sz="1200"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3878525" y="374478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4927425" y="227628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5220800" y="4339363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4879945" y="4689270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5238911" y="4617015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5036650" y="2450400"/>
              <a:ext cx="199225" cy="896500"/>
            </a:xfrm>
            <a:custGeom>
              <a:rect b="b" l="l" r="r" t="t"/>
              <a:pathLst>
                <a:path extrusionOk="0" h="35860" w="7969">
                  <a:moveTo>
                    <a:pt x="0" y="0"/>
                  </a:moveTo>
                  <a:lnTo>
                    <a:pt x="4346" y="8331"/>
                  </a:lnTo>
                  <a:lnTo>
                    <a:pt x="7969" y="27891"/>
                  </a:lnTo>
                  <a:lnTo>
                    <a:pt x="6882" y="358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0" name="Google Shape;210;p31"/>
            <p:cNvSpPr/>
            <p:nvPr/>
          </p:nvSpPr>
          <p:spPr>
            <a:xfrm>
              <a:off x="3424775" y="1979525"/>
              <a:ext cx="1657150" cy="1774875"/>
            </a:xfrm>
            <a:custGeom>
              <a:rect b="b" l="l" r="r" t="t"/>
              <a:pathLst>
                <a:path extrusionOk="0" h="70995" w="66286">
                  <a:moveTo>
                    <a:pt x="66286" y="53970"/>
                  </a:moveTo>
                  <a:lnTo>
                    <a:pt x="51435" y="5795"/>
                  </a:lnTo>
                  <a:lnTo>
                    <a:pt x="44191" y="0"/>
                  </a:lnTo>
                  <a:lnTo>
                    <a:pt x="4347" y="11591"/>
                  </a:lnTo>
                  <a:lnTo>
                    <a:pt x="724" y="15938"/>
                  </a:lnTo>
                  <a:lnTo>
                    <a:pt x="0" y="19560"/>
                  </a:lnTo>
                  <a:lnTo>
                    <a:pt x="12315" y="64837"/>
                  </a:lnTo>
                  <a:lnTo>
                    <a:pt x="15213" y="68459"/>
                  </a:lnTo>
                  <a:lnTo>
                    <a:pt x="18111" y="709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31"/>
            <p:cNvSpPr/>
            <p:nvPr/>
          </p:nvSpPr>
          <p:spPr>
            <a:xfrm>
              <a:off x="4927425" y="356003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5054750" y="3500850"/>
              <a:ext cx="72450" cy="72425"/>
            </a:xfrm>
            <a:custGeom>
              <a:rect b="b" l="l" r="r" t="t"/>
              <a:pathLst>
                <a:path extrusionOk="0" h="2897" w="2898">
                  <a:moveTo>
                    <a:pt x="2898" y="0"/>
                  </a:moveTo>
                  <a:lnTo>
                    <a:pt x="0" y="2897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3" name="Google Shape;213;p31"/>
            <p:cNvSpPr/>
            <p:nvPr/>
          </p:nvSpPr>
          <p:spPr>
            <a:xfrm>
              <a:off x="4040550" y="3600450"/>
              <a:ext cx="887425" cy="190175"/>
            </a:xfrm>
            <a:custGeom>
              <a:rect b="b" l="l" r="r" t="t"/>
              <a:pathLst>
                <a:path extrusionOk="0" h="7607" w="35497">
                  <a:moveTo>
                    <a:pt x="35497" y="1087"/>
                  </a:moveTo>
                  <a:lnTo>
                    <a:pt x="30064" y="0"/>
                  </a:lnTo>
                  <a:lnTo>
                    <a:pt x="0" y="7607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4" name="Google Shape;214;p31"/>
            <p:cNvSpPr/>
            <p:nvPr/>
          </p:nvSpPr>
          <p:spPr>
            <a:xfrm>
              <a:off x="3968100" y="3926450"/>
              <a:ext cx="289775" cy="941775"/>
            </a:xfrm>
            <a:custGeom>
              <a:rect b="b" l="l" r="r" t="t"/>
              <a:pathLst>
                <a:path extrusionOk="0" h="37671" w="11591">
                  <a:moveTo>
                    <a:pt x="0" y="0"/>
                  </a:moveTo>
                  <a:lnTo>
                    <a:pt x="11591" y="3767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5" name="Google Shape;215;p31"/>
            <p:cNvSpPr/>
            <p:nvPr/>
          </p:nvSpPr>
          <p:spPr>
            <a:xfrm>
              <a:off x="4393700" y="4786725"/>
              <a:ext cx="489000" cy="163000"/>
            </a:xfrm>
            <a:custGeom>
              <a:rect b="b" l="l" r="r" t="t"/>
              <a:pathLst>
                <a:path extrusionOk="0" h="6520" w="19560">
                  <a:moveTo>
                    <a:pt x="0" y="6520"/>
                  </a:moveTo>
                  <a:lnTo>
                    <a:pt x="1956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6" name="Google Shape;216;p31"/>
            <p:cNvSpPr/>
            <p:nvPr/>
          </p:nvSpPr>
          <p:spPr>
            <a:xfrm>
              <a:off x="5100025" y="3718175"/>
              <a:ext cx="199225" cy="615775"/>
            </a:xfrm>
            <a:custGeom>
              <a:rect b="b" l="l" r="r" t="t"/>
              <a:pathLst>
                <a:path extrusionOk="0" h="24631" w="7969">
                  <a:moveTo>
                    <a:pt x="0" y="0"/>
                  </a:moveTo>
                  <a:lnTo>
                    <a:pt x="6882" y="8693"/>
                  </a:lnTo>
                  <a:lnTo>
                    <a:pt x="7969" y="2463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7" name="Google Shape;217;p31"/>
            <p:cNvSpPr/>
            <p:nvPr/>
          </p:nvSpPr>
          <p:spPr>
            <a:xfrm>
              <a:off x="5009475" y="4469775"/>
              <a:ext cx="208275" cy="226375"/>
            </a:xfrm>
            <a:custGeom>
              <a:rect b="b" l="l" r="r" t="t"/>
              <a:pathLst>
                <a:path extrusionOk="0" h="9055" w="8331">
                  <a:moveTo>
                    <a:pt x="8331" y="0"/>
                  </a:moveTo>
                  <a:lnTo>
                    <a:pt x="5796" y="4347"/>
                  </a:lnTo>
                  <a:lnTo>
                    <a:pt x="0" y="905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8" name="Google Shape;218;p31"/>
            <p:cNvSpPr/>
            <p:nvPr/>
          </p:nvSpPr>
          <p:spPr>
            <a:xfrm>
              <a:off x="5036650" y="4732375"/>
              <a:ext cx="208275" cy="36225"/>
            </a:xfrm>
            <a:custGeom>
              <a:rect b="b" l="l" r="r" t="t"/>
              <a:pathLst>
                <a:path extrusionOk="0" h="1449" w="8331">
                  <a:moveTo>
                    <a:pt x="8331" y="0"/>
                  </a:moveTo>
                  <a:lnTo>
                    <a:pt x="0" y="1449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9" name="Google Shape;219;p31"/>
            <p:cNvSpPr/>
            <p:nvPr/>
          </p:nvSpPr>
          <p:spPr>
            <a:xfrm>
              <a:off x="5308300" y="4515050"/>
              <a:ext cx="18125" cy="108675"/>
            </a:xfrm>
            <a:custGeom>
              <a:rect b="b" l="l" r="r" t="t"/>
              <a:pathLst>
                <a:path extrusionOk="0" h="4347" w="725">
                  <a:moveTo>
                    <a:pt x="0" y="0"/>
                  </a:moveTo>
                  <a:lnTo>
                    <a:pt x="725" y="4347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0" name="Google Shape;220;p31"/>
            <p:cNvSpPr txBox="1"/>
            <p:nvPr/>
          </p:nvSpPr>
          <p:spPr>
            <a:xfrm>
              <a:off x="3791478" y="21466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260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31"/>
            <p:cNvSpPr txBox="1"/>
            <p:nvPr/>
          </p:nvSpPr>
          <p:spPr>
            <a:xfrm>
              <a:off x="5127203" y="251612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31"/>
            <p:cNvSpPr txBox="1"/>
            <p:nvPr/>
          </p:nvSpPr>
          <p:spPr>
            <a:xfrm>
              <a:off x="4189353" y="338873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31"/>
            <p:cNvSpPr txBox="1"/>
            <p:nvPr/>
          </p:nvSpPr>
          <p:spPr>
            <a:xfrm>
              <a:off x="5036653" y="338873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31"/>
            <p:cNvSpPr txBox="1"/>
            <p:nvPr/>
          </p:nvSpPr>
          <p:spPr>
            <a:xfrm>
              <a:off x="4040553" y="41787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31"/>
            <p:cNvSpPr txBox="1"/>
            <p:nvPr/>
          </p:nvSpPr>
          <p:spPr>
            <a:xfrm>
              <a:off x="4435365" y="45596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31"/>
            <p:cNvSpPr txBox="1"/>
            <p:nvPr/>
          </p:nvSpPr>
          <p:spPr>
            <a:xfrm>
              <a:off x="5081928" y="4750400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p31"/>
            <p:cNvSpPr txBox="1"/>
            <p:nvPr/>
          </p:nvSpPr>
          <p:spPr>
            <a:xfrm>
              <a:off x="5244928" y="43651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31"/>
            <p:cNvSpPr txBox="1"/>
            <p:nvPr/>
          </p:nvSpPr>
          <p:spPr>
            <a:xfrm>
              <a:off x="4879953" y="4365163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31"/>
            <p:cNvSpPr txBox="1"/>
            <p:nvPr/>
          </p:nvSpPr>
          <p:spPr>
            <a:xfrm>
              <a:off x="4939203" y="388278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</a:t>
              </a: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Google Shape;3231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3232" name="Google Shape;3232;p103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3" name="Google Shape;3233;p103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4" name="Google Shape;3234;p103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5" name="Google Shape;3235;p103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6" name="Google Shape;3236;p103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7" name="Google Shape;3237;p103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38" name="Google Shape;3238;p103"/>
          <p:cNvCxnSpPr>
            <a:stCxn id="3232" idx="2"/>
            <a:endCxn id="3233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9" name="Google Shape;3239;p103"/>
          <p:cNvCxnSpPr>
            <a:stCxn id="3232" idx="3"/>
            <a:endCxn id="3235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0" name="Google Shape;3240;p103"/>
          <p:cNvCxnSpPr>
            <a:stCxn id="3234" idx="2"/>
            <a:endCxn id="3235" idx="0"/>
          </p:cNvCxnSpPr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1" name="Google Shape;3241;p103"/>
          <p:cNvCxnSpPr>
            <a:stCxn id="3237" idx="2"/>
            <a:endCxn id="3236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2" name="Google Shape;3242;p103"/>
          <p:cNvCxnSpPr>
            <a:stCxn id="3235" idx="2"/>
            <a:endCxn id="3236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3" name="Google Shape;3243;p103"/>
          <p:cNvCxnSpPr>
            <a:stCxn id="3233" idx="3"/>
            <a:endCxn id="3236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4" name="Google Shape;3244;p103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45" name="Google Shape;3245;p103"/>
          <p:cNvCxnSpPr>
            <a:stCxn id="3244" idx="3"/>
            <a:endCxn id="3232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6" name="Google Shape;3246;p103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247" name="Google Shape;3247;p103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11       G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9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10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48" name="Google Shape;3248;p103"/>
          <p:cNvCxnSpPr>
            <a:stCxn id="3244" idx="3"/>
            <a:endCxn id="3233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9" name="Google Shape;3249;p103"/>
          <p:cNvCxnSpPr>
            <a:stCxn id="3235" idx="3"/>
            <a:endCxn id="3237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0" name="Google Shape;3250;p103"/>
          <p:cNvCxnSpPr>
            <a:stCxn id="3232" idx="3"/>
            <a:endCxn id="3234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1" name="Google Shape;3251;p103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252" name="Google Shape;3252;p103"/>
          <p:cNvCxnSpPr>
            <a:stCxn id="3237" idx="0"/>
            <a:endCxn id="3234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3" name="Google Shape;3253;p103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254" name="Google Shape;3254;p103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55" name="Google Shape;3255;p103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256" name="Google Shape;3256;p103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57" name="Google Shape;3257;p103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258" name="Google Shape;3258;p103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259" name="Google Shape;3259;p103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260" name="Google Shape;3260;p103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61" name="Google Shape;3261;p103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62" name="Google Shape;3262;p103"/>
          <p:cNvSpPr txBox="1"/>
          <p:nvPr/>
        </p:nvSpPr>
        <p:spPr>
          <a:xfrm>
            <a:off x="2102700" y="4545600"/>
            <a:ext cx="415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3" name="Google Shape;3263;p103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3264" name="Google Shape;3264;p103"/>
          <p:cNvSpPr txBox="1"/>
          <p:nvPr/>
        </p:nvSpPr>
        <p:spPr>
          <a:xfrm>
            <a:off x="3478554" y="27650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0</a:t>
            </a:r>
            <a:endParaRPr sz="1600">
              <a:solidFill>
                <a:srgbClr val="FF43F0"/>
              </a:solidFill>
            </a:endParaRPr>
          </a:p>
        </p:txBody>
      </p:sp>
      <p:sp>
        <p:nvSpPr>
          <p:cNvPr id="3265" name="Google Shape;3265;p103"/>
          <p:cNvSpPr txBox="1"/>
          <p:nvPr/>
        </p:nvSpPr>
        <p:spPr>
          <a:xfrm>
            <a:off x="5207250" y="341082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66" name="Google Shape;3266;p103"/>
          <p:cNvSpPr txBox="1"/>
          <p:nvPr/>
        </p:nvSpPr>
        <p:spPr>
          <a:xfrm>
            <a:off x="5082067" y="1861886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67" name="Google Shape;3267;p103"/>
          <p:cNvSpPr txBox="1"/>
          <p:nvPr/>
        </p:nvSpPr>
        <p:spPr>
          <a:xfrm>
            <a:off x="7106325" y="2633671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5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68" name="Google Shape;3268;p103"/>
          <p:cNvSpPr txBox="1"/>
          <p:nvPr/>
        </p:nvSpPr>
        <p:spPr>
          <a:xfrm>
            <a:off x="6644944" y="17510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269" name="Google Shape;3269;p103"/>
          <p:cNvCxnSpPr>
            <a:stCxn id="3270" idx="1"/>
            <a:endCxn id="3271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2" name="Google Shape;3272;p103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273" name="Google Shape;3273;p103"/>
          <p:cNvSpPr txBox="1"/>
          <p:nvPr/>
        </p:nvSpPr>
        <p:spPr>
          <a:xfrm>
            <a:off x="7299338" y="369090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9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74" name="Google Shape;3274;p103"/>
          <p:cNvSpPr txBox="1"/>
          <p:nvPr/>
        </p:nvSpPr>
        <p:spPr>
          <a:xfrm>
            <a:off x="8616625" y="2405144"/>
            <a:ext cx="4812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275" name="Google Shape;3275;p103"/>
          <p:cNvSpPr txBox="1"/>
          <p:nvPr/>
        </p:nvSpPr>
        <p:spPr>
          <a:xfrm>
            <a:off x="3443625" y="4237925"/>
            <a:ext cx="5654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Vertex E unchanged since 11 + 2 &gt; 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Note: If non-negative weights,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impossible for any inactive vertex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(white, not on fringe)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to be improved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!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6" name="Google Shape;3276;p103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0" name="Shape 3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1" name="Google Shape;3281;p104"/>
          <p:cNvCxnSpPr/>
          <p:nvPr/>
        </p:nvCxnSpPr>
        <p:spPr>
          <a:xfrm flipH="1">
            <a:off x="7037941" y="1841300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2" name="Google Shape;3282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Demo</a:t>
            </a:r>
            <a:endParaRPr/>
          </a:p>
        </p:txBody>
      </p:sp>
      <p:sp>
        <p:nvSpPr>
          <p:cNvPr id="3283" name="Google Shape;3283;p104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B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4" name="Google Shape;3284;p104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C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5" name="Google Shape;3285;p104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D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6" name="Google Shape;3286;p104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7" name="Google Shape;3287;p104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F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8" name="Google Shape;3288;p104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G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89" name="Google Shape;3289;p104"/>
          <p:cNvCxnSpPr>
            <a:stCxn id="3283" idx="2"/>
            <a:endCxn id="3284" idx="0"/>
          </p:cNvCxnSpPr>
          <p:nvPr/>
        </p:nvCxnSpPr>
        <p:spPr>
          <a:xfrm flipH="1">
            <a:off x="5177140" y="2521201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0" name="Google Shape;3290;p104"/>
          <p:cNvCxnSpPr>
            <a:stCxn id="3283" idx="3"/>
            <a:endCxn id="3286" idx="1"/>
          </p:cNvCxnSpPr>
          <p:nvPr/>
        </p:nvCxnSpPr>
        <p:spPr>
          <a:xfrm>
            <a:off x="5421190" y="2368951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1" name="Google Shape;3291;p104"/>
          <p:cNvCxnSpPr>
            <a:stCxn id="3288" idx="2"/>
            <a:endCxn id="328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2" name="Google Shape;3292;p104"/>
          <p:cNvCxnSpPr>
            <a:stCxn id="3286" idx="2"/>
            <a:endCxn id="328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3" name="Google Shape;3293;p104"/>
          <p:cNvCxnSpPr>
            <a:stCxn id="3284" idx="3"/>
            <a:endCxn id="3287" idx="1"/>
          </p:cNvCxnSpPr>
          <p:nvPr/>
        </p:nvCxnSpPr>
        <p:spPr>
          <a:xfrm>
            <a:off x="5370837" y="3923475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4" name="Google Shape;3294;p104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A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95" name="Google Shape;3295;p104"/>
          <p:cNvCxnSpPr>
            <a:stCxn id="3294" idx="3"/>
            <a:endCxn id="3283" idx="1"/>
          </p:cNvCxnSpPr>
          <p:nvPr/>
        </p:nvCxnSpPr>
        <p:spPr>
          <a:xfrm flipH="1" rot="10800000">
            <a:off x="3830925" y="2369039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6" name="Google Shape;3296;p104"/>
          <p:cNvSpPr txBox="1"/>
          <p:nvPr/>
        </p:nvSpPr>
        <p:spPr>
          <a:xfrm>
            <a:off x="3167793" y="30493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297" name="Google Shape;3297;p104"/>
          <p:cNvSpPr txBox="1"/>
          <p:nvPr/>
        </p:nvSpPr>
        <p:spPr>
          <a:xfrm>
            <a:off x="176300" y="1864750"/>
            <a:ext cx="32673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  distTo    edgeTo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A        0        -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B        2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        1        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        11       G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E        5        B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        9 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G        10       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98" name="Google Shape;3298;p104"/>
          <p:cNvCxnSpPr>
            <a:stCxn id="3294" idx="3"/>
            <a:endCxn id="328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9" name="Google Shape;3299;p104"/>
          <p:cNvCxnSpPr>
            <a:stCxn id="3286" idx="3"/>
            <a:endCxn id="3288" idx="1"/>
          </p:cNvCxnSpPr>
          <p:nvPr/>
        </p:nvCxnSpPr>
        <p:spPr>
          <a:xfrm flipH="1" rot="10800000">
            <a:off x="7231594" y="2914920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0" name="Google Shape;3300;p104"/>
          <p:cNvCxnSpPr>
            <a:stCxn id="3283" idx="3"/>
            <a:endCxn id="3285" idx="1"/>
          </p:cNvCxnSpPr>
          <p:nvPr/>
        </p:nvCxnSpPr>
        <p:spPr>
          <a:xfrm flipH="1" rot="10800000">
            <a:off x="5421190" y="1689151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1" name="Google Shape;3301;p104"/>
          <p:cNvSpPr/>
          <p:nvPr/>
        </p:nvSpPr>
        <p:spPr>
          <a:xfrm>
            <a:off x="5065790" y="2949743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3302" name="Google Shape;3302;p104"/>
          <p:cNvCxnSpPr>
            <a:stCxn id="3288" idx="0"/>
            <a:endCxn id="328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3" name="Google Shape;3303;p104"/>
          <p:cNvSpPr/>
          <p:nvPr/>
        </p:nvSpPr>
        <p:spPr>
          <a:xfrm>
            <a:off x="4294998" y="2700560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04" name="Google Shape;3304;p104"/>
          <p:cNvSpPr/>
          <p:nvPr/>
        </p:nvSpPr>
        <p:spPr>
          <a:xfrm>
            <a:off x="4218798" y="34077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05" name="Google Shape;3305;p104"/>
          <p:cNvSpPr/>
          <p:nvPr/>
        </p:nvSpPr>
        <p:spPr>
          <a:xfrm>
            <a:off x="6056000" y="3921475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3306" name="Google Shape;3306;p104"/>
          <p:cNvSpPr/>
          <p:nvPr/>
        </p:nvSpPr>
        <p:spPr>
          <a:xfrm>
            <a:off x="6006302" y="263999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07" name="Google Shape;3307;p104"/>
          <p:cNvSpPr/>
          <p:nvPr/>
        </p:nvSpPr>
        <p:spPr>
          <a:xfrm>
            <a:off x="6908514" y="22516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08" name="Google Shape;3308;p104"/>
          <p:cNvSpPr/>
          <p:nvPr/>
        </p:nvSpPr>
        <p:spPr>
          <a:xfrm>
            <a:off x="5966017" y="1891633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3309" name="Google Shape;3309;p104"/>
          <p:cNvSpPr/>
          <p:nvPr/>
        </p:nvSpPr>
        <p:spPr>
          <a:xfrm>
            <a:off x="7706689" y="29041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3310" name="Google Shape;3310;p104"/>
          <p:cNvSpPr/>
          <p:nvPr/>
        </p:nvSpPr>
        <p:spPr>
          <a:xfrm>
            <a:off x="7968747" y="3493981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11" name="Google Shape;3311;p104"/>
          <p:cNvSpPr/>
          <p:nvPr/>
        </p:nvSpPr>
        <p:spPr>
          <a:xfrm>
            <a:off x="7840072" y="21162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12" name="Google Shape;3312;p104"/>
          <p:cNvSpPr txBox="1"/>
          <p:nvPr/>
        </p:nvSpPr>
        <p:spPr>
          <a:xfrm>
            <a:off x="2102700" y="4545600"/>
            <a:ext cx="415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Fringe: []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3" name="Google Shape;3313;p104"/>
          <p:cNvSpPr/>
          <p:nvPr/>
        </p:nvSpPr>
        <p:spPr>
          <a:xfrm>
            <a:off x="7001553" y="34845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3314" name="Google Shape;3314;p104"/>
          <p:cNvCxnSpPr>
            <a:stCxn id="3315" idx="1"/>
            <a:endCxn id="3316" idx="3"/>
          </p:cNvCxnSpPr>
          <p:nvPr/>
        </p:nvCxnSpPr>
        <p:spPr>
          <a:xfrm flipH="1">
            <a:off x="5370694" y="3146220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7" name="Google Shape;3317;p104"/>
          <p:cNvSpPr/>
          <p:nvPr/>
        </p:nvSpPr>
        <p:spPr>
          <a:xfrm>
            <a:off x="5988090" y="339849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318" name="Google Shape;3318;p104"/>
          <p:cNvSpPr txBox="1"/>
          <p:nvPr>
            <p:ph idx="1" type="body"/>
          </p:nvPr>
        </p:nvSpPr>
        <p:spPr>
          <a:xfrm>
            <a:off x="107050" y="402200"/>
            <a:ext cx="85206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fringe PQ, storing vertices in order of distance from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Repeat: Remove (closest) vertex v from PQ, and relax all edges pointing from v.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2" name="Shape 3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Google Shape;3323;p10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24, CS61B, </a:t>
            </a:r>
            <a:r>
              <a:rPr lang="en"/>
              <a:t>Spring 2024</a:t>
            </a:r>
            <a:endParaRPr/>
          </a:p>
        </p:txBody>
      </p:sp>
      <p:sp>
        <p:nvSpPr>
          <p:cNvPr id="3324" name="Google Shape;3324;p10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Shortest Paths: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BFS Doesn’t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Goal: The Shortest Paths 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Dijkstra’s Algorithm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oboto"/>
              <a:buChar char="•"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Why Dijkstra’s is Correct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 Analysis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Idea and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Heuristics (CS188 Preview)</a:t>
            </a:r>
            <a:endParaRPr/>
          </a:p>
        </p:txBody>
      </p:sp>
      <p:sp>
        <p:nvSpPr>
          <p:cNvPr id="3325" name="Google Shape;3325;p10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Dijkstra's is Correct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9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Google Shape;3330;p10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Pseudocode</a:t>
            </a:r>
            <a:endParaRPr/>
          </a:p>
        </p:txBody>
      </p:sp>
      <p:sp>
        <p:nvSpPr>
          <p:cNvPr id="3331" name="Google Shape;3331;p106"/>
          <p:cNvSpPr txBox="1"/>
          <p:nvPr>
            <p:ph idx="1" type="body"/>
          </p:nvPr>
        </p:nvSpPr>
        <p:spPr>
          <a:xfrm>
            <a:off x="5015350" y="511600"/>
            <a:ext cx="3976200" cy="4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invariants: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edgeTo[v] is the best known predecessor of v.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distTo[v] is the best known total distance from source to v.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PQ contains all unvisited vertices in order of distTo.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Important properties: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visits vertices in order of total distance from source.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Relaxation always fails on edges to visited (white) vertices.</a:t>
            </a:r>
            <a:br>
              <a:rPr lang="en"/>
            </a:br>
            <a:endParaRPr/>
          </a:p>
        </p:txBody>
      </p:sp>
      <p:sp>
        <p:nvSpPr>
          <p:cNvPr id="3332" name="Google Shape;3332;p106"/>
          <p:cNvSpPr txBox="1"/>
          <p:nvPr>
            <p:ph idx="1" type="body"/>
          </p:nvPr>
        </p:nvSpPr>
        <p:spPr>
          <a:xfrm>
            <a:off x="243000" y="556500"/>
            <a:ext cx="4910100" cy="4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Dijkstra’s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PQ.add(source, 0)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other vertices v, PQ.add(v, infinity)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PQ is not empty: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 = PQ.removeSmallest()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Relax all edges from 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Relaxing</a:t>
            </a:r>
            <a:r>
              <a:rPr lang="en"/>
              <a:t> an edge p → q with weight w: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distTo[p] + w &lt; distTo[q]: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distTo[q] = distTo[p] + w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edgeTo[q] = p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PQ.changePriority(q, distTo[q])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p10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Optimality</a:t>
            </a:r>
            <a:endParaRPr/>
          </a:p>
        </p:txBody>
      </p:sp>
      <p:sp>
        <p:nvSpPr>
          <p:cNvPr id="3338" name="Google Shape;3338;p10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 vertices in</a:t>
            </a:r>
            <a:r>
              <a:rPr b="1" lang="en"/>
              <a:t> order of</a:t>
            </a:r>
            <a:r>
              <a:rPr lang="en"/>
              <a:t> </a:t>
            </a:r>
            <a:r>
              <a:rPr b="1" lang="en"/>
              <a:t>best-known distance</a:t>
            </a:r>
            <a:r>
              <a:rPr lang="en"/>
              <a:t> from source. On visit, </a:t>
            </a:r>
            <a:r>
              <a:rPr b="1" i="1" lang="en"/>
              <a:t>relax</a:t>
            </a:r>
            <a:r>
              <a:rPr lang="en"/>
              <a:t> every edge from the visited vertex.</a:t>
            </a:r>
            <a:endParaRPr/>
          </a:p>
        </p:txBody>
      </p:sp>
      <p:sp>
        <p:nvSpPr>
          <p:cNvPr id="3339" name="Google Shape;3339;p107"/>
          <p:cNvSpPr txBox="1"/>
          <p:nvPr>
            <p:ph idx="1" type="body"/>
          </p:nvPr>
        </p:nvSpPr>
        <p:spPr>
          <a:xfrm>
            <a:off x="243000" y="2004300"/>
            <a:ext cx="88320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is guaranteed to return a correct result if all edges are non-negative.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3" name="Shape 3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4" name="Google Shape;3344;p10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Optimality</a:t>
            </a:r>
            <a:endParaRPr/>
          </a:p>
        </p:txBody>
      </p:sp>
      <p:sp>
        <p:nvSpPr>
          <p:cNvPr id="3345" name="Google Shape;3345;p10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is guaranteed to be optimal so long as there are no negative edges.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relies on the property that relaxation always fails on edges to visited (white) vertices.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Proof sketch: Assume all edges have non-negative weights.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start, distTo[source] = 0, which is optimal.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relaxing all edges from source, let vertex v1 be the vertex with minimum weight, i.e. that is closest to the source. Claim: distTo[v1] is optimal, and thus future relaxations will fail. Why? 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distTo[p]         ≥ distTo[v1] for all p, therefore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distTo[p] + w </a:t>
            </a:r>
            <a:r>
              <a:rPr lang="en"/>
              <a:t>≥ distTo[v1]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induction to prove that this holds for all vertices after dequeuing.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9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10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Optimality</a:t>
            </a:r>
            <a:endParaRPr/>
          </a:p>
        </p:txBody>
      </p:sp>
      <p:sp>
        <p:nvSpPr>
          <p:cNvPr id="3351" name="Google Shape;3351;p109"/>
          <p:cNvSpPr txBox="1"/>
          <p:nvPr>
            <p:ph idx="1" type="body"/>
          </p:nvPr>
        </p:nvSpPr>
        <p:spPr>
          <a:xfrm>
            <a:off x="107050" y="402200"/>
            <a:ext cx="85206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start, distTo[source] = 0, which is optimal.</a:t>
            </a:r>
            <a:endParaRPr/>
          </a:p>
        </p:txBody>
      </p:sp>
      <p:sp>
        <p:nvSpPr>
          <p:cNvPr id="3352" name="Google Shape;3352;p109"/>
          <p:cNvSpPr/>
          <p:nvPr/>
        </p:nvSpPr>
        <p:spPr>
          <a:xfrm>
            <a:off x="1157625" y="333938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3" name="Google Shape;3353;p109"/>
          <p:cNvSpPr txBox="1"/>
          <p:nvPr/>
        </p:nvSpPr>
        <p:spPr>
          <a:xfrm>
            <a:off x="881793" y="32779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4" name="Google Shape;3354;p109"/>
          <p:cNvSpPr txBox="1"/>
          <p:nvPr/>
        </p:nvSpPr>
        <p:spPr>
          <a:xfrm>
            <a:off x="1192554" y="29936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6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5" name="Google Shape;3355;p109"/>
          <p:cNvSpPr/>
          <p:nvPr/>
        </p:nvSpPr>
        <p:spPr>
          <a:xfrm>
            <a:off x="2747890" y="24453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v2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6" name="Google Shape;3356;p109"/>
          <p:cNvSpPr/>
          <p:nvPr/>
        </p:nvSpPr>
        <p:spPr>
          <a:xfrm>
            <a:off x="2697537" y="415222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v1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57" name="Google Shape;3357;p109"/>
          <p:cNvCxnSpPr>
            <a:endCxn id="3355" idx="1"/>
          </p:cNvCxnSpPr>
          <p:nvPr/>
        </p:nvCxnSpPr>
        <p:spPr>
          <a:xfrm flipH="1" rot="10800000">
            <a:off x="1544890" y="2597551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8" name="Google Shape;3358;p109"/>
          <p:cNvCxnSpPr>
            <a:stCxn id="3352" idx="3"/>
            <a:endCxn id="3356" idx="1"/>
          </p:cNvCxnSpPr>
          <p:nvPr/>
        </p:nvCxnSpPr>
        <p:spPr>
          <a:xfrm>
            <a:off x="1544925" y="3491639"/>
            <a:ext cx="1152600" cy="812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9" name="Google Shape;3359;p109"/>
          <p:cNvSpPr/>
          <p:nvPr/>
        </p:nvSpPr>
        <p:spPr>
          <a:xfrm>
            <a:off x="1932800" y="29291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0" name="Google Shape;3360;p109"/>
          <p:cNvSpPr/>
          <p:nvPr/>
        </p:nvSpPr>
        <p:spPr>
          <a:xfrm>
            <a:off x="1912680" y="37125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1" name="Google Shape;3361;p109"/>
          <p:cNvSpPr txBox="1"/>
          <p:nvPr/>
        </p:nvSpPr>
        <p:spPr>
          <a:xfrm>
            <a:off x="2766825" y="2088800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2" name="Google Shape;3362;p109"/>
          <p:cNvSpPr txBox="1"/>
          <p:nvPr/>
        </p:nvSpPr>
        <p:spPr>
          <a:xfrm>
            <a:off x="2813302" y="379154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3" name="Google Shape;3363;p109"/>
          <p:cNvSpPr/>
          <p:nvPr/>
        </p:nvSpPr>
        <p:spPr>
          <a:xfrm>
            <a:off x="3452015" y="292915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v3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4" name="Google Shape;3364;p109"/>
          <p:cNvCxnSpPr>
            <a:stCxn id="3352" idx="3"/>
            <a:endCxn id="3363" idx="1"/>
          </p:cNvCxnSpPr>
          <p:nvPr/>
        </p:nvCxnSpPr>
        <p:spPr>
          <a:xfrm flipH="1" rot="10800000">
            <a:off x="1544925" y="3081539"/>
            <a:ext cx="1907100" cy="41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5" name="Google Shape;3365;p109"/>
          <p:cNvSpPr/>
          <p:nvPr/>
        </p:nvSpPr>
        <p:spPr>
          <a:xfrm>
            <a:off x="2440800" y="31601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6" name="Google Shape;3366;p109"/>
          <p:cNvSpPr txBox="1"/>
          <p:nvPr/>
        </p:nvSpPr>
        <p:spPr>
          <a:xfrm>
            <a:off x="3498967" y="2570726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7" name="Google Shape;3367;p109"/>
          <p:cNvCxnSpPr>
            <a:stCxn id="3352" idx="3"/>
            <a:endCxn id="3368" idx="1"/>
          </p:cNvCxnSpPr>
          <p:nvPr/>
        </p:nvCxnSpPr>
        <p:spPr>
          <a:xfrm>
            <a:off x="1544925" y="3491639"/>
            <a:ext cx="2667300" cy="201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9" name="Google Shape;3369;p109"/>
          <p:cNvSpPr/>
          <p:nvPr/>
        </p:nvSpPr>
        <p:spPr>
          <a:xfrm>
            <a:off x="2705000" y="34758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8" name="Google Shape;3368;p109"/>
          <p:cNvSpPr/>
          <p:nvPr/>
        </p:nvSpPr>
        <p:spPr>
          <a:xfrm>
            <a:off x="4212215" y="354047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v4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0" name="Google Shape;3370;p109"/>
          <p:cNvSpPr txBox="1"/>
          <p:nvPr/>
        </p:nvSpPr>
        <p:spPr>
          <a:xfrm>
            <a:off x="4259167" y="3182051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∞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p11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Optimality</a:t>
            </a:r>
            <a:endParaRPr/>
          </a:p>
        </p:txBody>
      </p:sp>
      <p:sp>
        <p:nvSpPr>
          <p:cNvPr id="3376" name="Google Shape;3376;p110"/>
          <p:cNvSpPr txBox="1"/>
          <p:nvPr>
            <p:ph idx="1" type="body"/>
          </p:nvPr>
        </p:nvSpPr>
        <p:spPr>
          <a:xfrm>
            <a:off x="107050" y="402200"/>
            <a:ext cx="85206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relaxing all edges from source, let vertex v1 be the vertex with minimum weight, i.e. that is closest to the source.</a:t>
            </a:r>
            <a:endParaRPr/>
          </a:p>
        </p:txBody>
      </p:sp>
      <p:sp>
        <p:nvSpPr>
          <p:cNvPr id="3377" name="Google Shape;3377;p110"/>
          <p:cNvSpPr/>
          <p:nvPr/>
        </p:nvSpPr>
        <p:spPr>
          <a:xfrm>
            <a:off x="1157625" y="33393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8" name="Google Shape;3378;p110"/>
          <p:cNvSpPr txBox="1"/>
          <p:nvPr/>
        </p:nvSpPr>
        <p:spPr>
          <a:xfrm>
            <a:off x="881793" y="32779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9" name="Google Shape;3379;p110"/>
          <p:cNvSpPr txBox="1"/>
          <p:nvPr/>
        </p:nvSpPr>
        <p:spPr>
          <a:xfrm>
            <a:off x="1192554" y="29936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6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0" name="Google Shape;3380;p110"/>
          <p:cNvSpPr/>
          <p:nvPr/>
        </p:nvSpPr>
        <p:spPr>
          <a:xfrm>
            <a:off x="2747890" y="24453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v2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1" name="Google Shape;3381;p110"/>
          <p:cNvSpPr/>
          <p:nvPr/>
        </p:nvSpPr>
        <p:spPr>
          <a:xfrm>
            <a:off x="2697537" y="4152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v1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82" name="Google Shape;3382;p110"/>
          <p:cNvCxnSpPr>
            <a:endCxn id="3380" idx="1"/>
          </p:cNvCxnSpPr>
          <p:nvPr/>
        </p:nvCxnSpPr>
        <p:spPr>
          <a:xfrm flipH="1" rot="10800000">
            <a:off x="1544890" y="2597551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3" name="Google Shape;3383;p110"/>
          <p:cNvCxnSpPr>
            <a:stCxn id="3377" idx="3"/>
            <a:endCxn id="3381" idx="1"/>
          </p:cNvCxnSpPr>
          <p:nvPr/>
        </p:nvCxnSpPr>
        <p:spPr>
          <a:xfrm>
            <a:off x="1544925" y="3491639"/>
            <a:ext cx="1152600" cy="812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4" name="Google Shape;3384;p110"/>
          <p:cNvSpPr/>
          <p:nvPr/>
        </p:nvSpPr>
        <p:spPr>
          <a:xfrm>
            <a:off x="1932800" y="29291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5" name="Google Shape;3385;p110"/>
          <p:cNvSpPr/>
          <p:nvPr/>
        </p:nvSpPr>
        <p:spPr>
          <a:xfrm>
            <a:off x="1912680" y="37125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6" name="Google Shape;3386;p110"/>
          <p:cNvSpPr txBox="1"/>
          <p:nvPr/>
        </p:nvSpPr>
        <p:spPr>
          <a:xfrm>
            <a:off x="2766825" y="2088800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7" name="Google Shape;3387;p110"/>
          <p:cNvSpPr txBox="1"/>
          <p:nvPr/>
        </p:nvSpPr>
        <p:spPr>
          <a:xfrm>
            <a:off x="2880362" y="379154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8" name="Google Shape;3388;p110"/>
          <p:cNvSpPr/>
          <p:nvPr/>
        </p:nvSpPr>
        <p:spPr>
          <a:xfrm>
            <a:off x="3452015" y="292915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v3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89" name="Google Shape;3389;p110"/>
          <p:cNvCxnSpPr>
            <a:stCxn id="3377" idx="3"/>
            <a:endCxn id="3388" idx="1"/>
          </p:cNvCxnSpPr>
          <p:nvPr/>
        </p:nvCxnSpPr>
        <p:spPr>
          <a:xfrm flipH="1" rot="10800000">
            <a:off x="1544925" y="3081539"/>
            <a:ext cx="1907100" cy="41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0" name="Google Shape;3390;p110"/>
          <p:cNvSpPr/>
          <p:nvPr/>
        </p:nvSpPr>
        <p:spPr>
          <a:xfrm>
            <a:off x="2440800" y="31601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1" name="Google Shape;3391;p110"/>
          <p:cNvSpPr txBox="1"/>
          <p:nvPr/>
        </p:nvSpPr>
        <p:spPr>
          <a:xfrm>
            <a:off x="3498967" y="2570726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92" name="Google Shape;3392;p110"/>
          <p:cNvCxnSpPr>
            <a:stCxn id="3377" idx="3"/>
            <a:endCxn id="3393" idx="1"/>
          </p:cNvCxnSpPr>
          <p:nvPr/>
        </p:nvCxnSpPr>
        <p:spPr>
          <a:xfrm>
            <a:off x="1544925" y="3491639"/>
            <a:ext cx="2667300" cy="201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4" name="Google Shape;3394;p110"/>
          <p:cNvSpPr/>
          <p:nvPr/>
        </p:nvSpPr>
        <p:spPr>
          <a:xfrm>
            <a:off x="2705000" y="34758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3" name="Google Shape;3393;p110"/>
          <p:cNvSpPr/>
          <p:nvPr/>
        </p:nvSpPr>
        <p:spPr>
          <a:xfrm>
            <a:off x="4212215" y="354047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v4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5" name="Google Shape;3395;p110"/>
          <p:cNvSpPr txBox="1"/>
          <p:nvPr/>
        </p:nvSpPr>
        <p:spPr>
          <a:xfrm>
            <a:off x="4259167" y="3182051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9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p1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Optimality</a:t>
            </a:r>
            <a:endParaRPr/>
          </a:p>
        </p:txBody>
      </p:sp>
      <p:sp>
        <p:nvSpPr>
          <p:cNvPr id="3401" name="Google Shape;3401;p111"/>
          <p:cNvSpPr txBox="1"/>
          <p:nvPr>
            <p:ph idx="1" type="body"/>
          </p:nvPr>
        </p:nvSpPr>
        <p:spPr>
          <a:xfrm>
            <a:off x="107050" y="402200"/>
            <a:ext cx="8520600" cy="1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Claim: distTo[v1] is optimal, and thus future relaxations will fail. Why?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E0712"/>
                </a:solidFill>
              </a:rPr>
              <a:t>distTo[p] </a:t>
            </a:r>
            <a:r>
              <a:rPr lang="en"/>
              <a:t>        ≥ </a:t>
            </a:r>
            <a:r>
              <a:rPr lang="en">
                <a:solidFill>
                  <a:schemeClr val="accent5"/>
                </a:solidFill>
              </a:rPr>
              <a:t>distTo[v1]</a:t>
            </a:r>
            <a:r>
              <a:rPr lang="en"/>
              <a:t> for all p, therefore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E0712"/>
                </a:solidFill>
              </a:rPr>
              <a:t>distTo[p]</a:t>
            </a:r>
            <a:r>
              <a:rPr lang="en"/>
              <a:t> + </a:t>
            </a:r>
            <a:r>
              <a:rPr lang="en">
                <a:solidFill>
                  <a:schemeClr val="accent3"/>
                </a:solidFill>
              </a:rPr>
              <a:t>w</a:t>
            </a:r>
            <a:r>
              <a:rPr lang="en"/>
              <a:t> ≥ </a:t>
            </a:r>
            <a:r>
              <a:rPr lang="en">
                <a:solidFill>
                  <a:schemeClr val="accent5"/>
                </a:solidFill>
              </a:rPr>
              <a:t>distTo[v1]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402" name="Google Shape;3402;p111"/>
          <p:cNvSpPr/>
          <p:nvPr/>
        </p:nvSpPr>
        <p:spPr>
          <a:xfrm>
            <a:off x="1157625" y="33393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3" name="Google Shape;3403;p111"/>
          <p:cNvSpPr txBox="1"/>
          <p:nvPr/>
        </p:nvSpPr>
        <p:spPr>
          <a:xfrm>
            <a:off x="881793" y="32779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4" name="Google Shape;3404;p111"/>
          <p:cNvSpPr txBox="1"/>
          <p:nvPr/>
        </p:nvSpPr>
        <p:spPr>
          <a:xfrm>
            <a:off x="1192554" y="29936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6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5" name="Google Shape;3405;p111"/>
          <p:cNvSpPr/>
          <p:nvPr/>
        </p:nvSpPr>
        <p:spPr>
          <a:xfrm>
            <a:off x="2747890" y="24453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v2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6" name="Google Shape;3406;p111"/>
          <p:cNvSpPr/>
          <p:nvPr/>
        </p:nvSpPr>
        <p:spPr>
          <a:xfrm>
            <a:off x="2697537" y="4152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v1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07" name="Google Shape;3407;p111"/>
          <p:cNvCxnSpPr>
            <a:endCxn id="3405" idx="1"/>
          </p:cNvCxnSpPr>
          <p:nvPr/>
        </p:nvCxnSpPr>
        <p:spPr>
          <a:xfrm flipH="1" rot="10800000">
            <a:off x="1544890" y="2597551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8" name="Google Shape;3408;p111"/>
          <p:cNvCxnSpPr>
            <a:stCxn id="3402" idx="3"/>
            <a:endCxn id="3406" idx="1"/>
          </p:cNvCxnSpPr>
          <p:nvPr/>
        </p:nvCxnSpPr>
        <p:spPr>
          <a:xfrm>
            <a:off x="1544925" y="3491639"/>
            <a:ext cx="1152600" cy="812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9" name="Google Shape;3409;p111"/>
          <p:cNvSpPr/>
          <p:nvPr/>
        </p:nvSpPr>
        <p:spPr>
          <a:xfrm>
            <a:off x="1932800" y="29291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0" name="Google Shape;3410;p111"/>
          <p:cNvSpPr/>
          <p:nvPr/>
        </p:nvSpPr>
        <p:spPr>
          <a:xfrm>
            <a:off x="1912680" y="37125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1" name="Google Shape;3411;p111"/>
          <p:cNvSpPr txBox="1"/>
          <p:nvPr/>
        </p:nvSpPr>
        <p:spPr>
          <a:xfrm>
            <a:off x="2766825" y="2088800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2" name="Google Shape;3412;p111"/>
          <p:cNvSpPr txBox="1"/>
          <p:nvPr/>
        </p:nvSpPr>
        <p:spPr>
          <a:xfrm>
            <a:off x="2880362" y="379154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3" name="Google Shape;3413;p111"/>
          <p:cNvSpPr/>
          <p:nvPr/>
        </p:nvSpPr>
        <p:spPr>
          <a:xfrm>
            <a:off x="3452015" y="292915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v3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14" name="Google Shape;3414;p111"/>
          <p:cNvCxnSpPr>
            <a:stCxn id="3402" idx="3"/>
            <a:endCxn id="3413" idx="1"/>
          </p:cNvCxnSpPr>
          <p:nvPr/>
        </p:nvCxnSpPr>
        <p:spPr>
          <a:xfrm flipH="1" rot="10800000">
            <a:off x="1544925" y="3081539"/>
            <a:ext cx="1907100" cy="41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5" name="Google Shape;3415;p111"/>
          <p:cNvSpPr/>
          <p:nvPr/>
        </p:nvSpPr>
        <p:spPr>
          <a:xfrm>
            <a:off x="2440800" y="31601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6" name="Google Shape;3416;p111"/>
          <p:cNvSpPr txBox="1"/>
          <p:nvPr/>
        </p:nvSpPr>
        <p:spPr>
          <a:xfrm>
            <a:off x="3498967" y="2570726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17" name="Google Shape;3417;p111"/>
          <p:cNvCxnSpPr>
            <a:stCxn id="3402" idx="3"/>
            <a:endCxn id="3418" idx="1"/>
          </p:cNvCxnSpPr>
          <p:nvPr/>
        </p:nvCxnSpPr>
        <p:spPr>
          <a:xfrm>
            <a:off x="1544925" y="3491639"/>
            <a:ext cx="2667300" cy="201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9" name="Google Shape;3419;p111"/>
          <p:cNvSpPr/>
          <p:nvPr/>
        </p:nvSpPr>
        <p:spPr>
          <a:xfrm>
            <a:off x="2705000" y="34758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8" name="Google Shape;3418;p111"/>
          <p:cNvSpPr/>
          <p:nvPr/>
        </p:nvSpPr>
        <p:spPr>
          <a:xfrm>
            <a:off x="4212215" y="354047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0" name="Google Shape;3420;p111"/>
          <p:cNvSpPr txBox="1"/>
          <p:nvPr/>
        </p:nvSpPr>
        <p:spPr>
          <a:xfrm>
            <a:off x="4259167" y="3182051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1" name="Google Shape;3421;p111"/>
          <p:cNvSpPr/>
          <p:nvPr/>
        </p:nvSpPr>
        <p:spPr>
          <a:xfrm>
            <a:off x="3091475" y="3687700"/>
            <a:ext cx="2312125" cy="943275"/>
          </a:xfrm>
          <a:custGeom>
            <a:rect b="b" l="l" r="r" t="t"/>
            <a:pathLst>
              <a:path extrusionOk="0" h="37731" w="92485">
                <a:moveTo>
                  <a:pt x="60354" y="0"/>
                </a:moveTo>
                <a:cubicBezTo>
                  <a:pt x="64914" y="2057"/>
                  <a:pt x="82439" y="8047"/>
                  <a:pt x="87714" y="12339"/>
                </a:cubicBezTo>
                <a:cubicBezTo>
                  <a:pt x="92989" y="16631"/>
                  <a:pt x="92856" y="21638"/>
                  <a:pt x="92006" y="25751"/>
                </a:cubicBezTo>
                <a:cubicBezTo>
                  <a:pt x="91157" y="29864"/>
                  <a:pt x="89770" y="35408"/>
                  <a:pt x="82617" y="37017"/>
                </a:cubicBezTo>
                <a:cubicBezTo>
                  <a:pt x="75464" y="38627"/>
                  <a:pt x="59012" y="37062"/>
                  <a:pt x="49087" y="35408"/>
                </a:cubicBezTo>
                <a:cubicBezTo>
                  <a:pt x="39162" y="33754"/>
                  <a:pt x="31249" y="28970"/>
                  <a:pt x="23068" y="27092"/>
                </a:cubicBezTo>
                <a:cubicBezTo>
                  <a:pt x="14887" y="25214"/>
                  <a:pt x="3845" y="24634"/>
                  <a:pt x="0" y="24142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22" name="Google Shape;3422;p111"/>
          <p:cNvSpPr txBox="1"/>
          <p:nvPr/>
        </p:nvSpPr>
        <p:spPr>
          <a:xfrm>
            <a:off x="5359762" y="4051624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3" name="Google Shape;3423;p111"/>
          <p:cNvSpPr txBox="1"/>
          <p:nvPr/>
        </p:nvSpPr>
        <p:spPr>
          <a:xfrm>
            <a:off x="6142700" y="1206475"/>
            <a:ext cx="26673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argument holds no matter which vertex you label as p.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Here, we set p = v4.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7" name="Shape 3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" name="Google Shape;3428;p1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Optimality</a:t>
            </a:r>
            <a:endParaRPr/>
          </a:p>
        </p:txBody>
      </p:sp>
      <p:sp>
        <p:nvSpPr>
          <p:cNvPr id="3429" name="Google Shape;3429;p112"/>
          <p:cNvSpPr txBox="1"/>
          <p:nvPr>
            <p:ph idx="1" type="body"/>
          </p:nvPr>
        </p:nvSpPr>
        <p:spPr>
          <a:xfrm>
            <a:off x="107050" y="402200"/>
            <a:ext cx="8520600" cy="1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Claim: distTo[v1] is optimal, and thus future relaxations will fail. Why?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E0712"/>
                </a:solidFill>
              </a:rPr>
              <a:t>distTo[p] </a:t>
            </a:r>
            <a:r>
              <a:rPr lang="en"/>
              <a:t>        ≥ </a:t>
            </a:r>
            <a:r>
              <a:rPr lang="en">
                <a:solidFill>
                  <a:schemeClr val="accent5"/>
                </a:solidFill>
              </a:rPr>
              <a:t>distTo[v1]</a:t>
            </a:r>
            <a:r>
              <a:rPr lang="en"/>
              <a:t> for all p, therefore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E0712"/>
                </a:solidFill>
              </a:rPr>
              <a:t>distTo[p]</a:t>
            </a:r>
            <a:r>
              <a:rPr lang="en"/>
              <a:t> + </a:t>
            </a:r>
            <a:r>
              <a:rPr lang="en">
                <a:solidFill>
                  <a:schemeClr val="accent3"/>
                </a:solidFill>
              </a:rPr>
              <a:t>w</a:t>
            </a:r>
            <a:r>
              <a:rPr lang="en"/>
              <a:t> ≥ </a:t>
            </a:r>
            <a:r>
              <a:rPr lang="en">
                <a:solidFill>
                  <a:schemeClr val="accent5"/>
                </a:solidFill>
              </a:rPr>
              <a:t>distTo[v1]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430" name="Google Shape;3430;p112"/>
          <p:cNvSpPr/>
          <p:nvPr/>
        </p:nvSpPr>
        <p:spPr>
          <a:xfrm>
            <a:off x="1157625" y="3339389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1" name="Google Shape;3431;p112"/>
          <p:cNvSpPr txBox="1"/>
          <p:nvPr/>
        </p:nvSpPr>
        <p:spPr>
          <a:xfrm>
            <a:off x="881793" y="32779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2" name="Google Shape;3432;p112"/>
          <p:cNvSpPr txBox="1"/>
          <p:nvPr/>
        </p:nvSpPr>
        <p:spPr>
          <a:xfrm>
            <a:off x="1192554" y="2993602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6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3" name="Google Shape;3433;p112"/>
          <p:cNvSpPr/>
          <p:nvPr/>
        </p:nvSpPr>
        <p:spPr>
          <a:xfrm>
            <a:off x="2747890" y="24453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v2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4" name="Google Shape;3434;p112"/>
          <p:cNvSpPr/>
          <p:nvPr/>
        </p:nvSpPr>
        <p:spPr>
          <a:xfrm>
            <a:off x="2697537" y="4152225"/>
            <a:ext cx="3873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v1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35" name="Google Shape;3435;p112"/>
          <p:cNvCxnSpPr>
            <a:endCxn id="3433" idx="1"/>
          </p:cNvCxnSpPr>
          <p:nvPr/>
        </p:nvCxnSpPr>
        <p:spPr>
          <a:xfrm flipH="1" rot="10800000">
            <a:off x="1544890" y="2597551"/>
            <a:ext cx="1203000" cy="89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6" name="Google Shape;3436;p112"/>
          <p:cNvCxnSpPr>
            <a:stCxn id="3430" idx="3"/>
            <a:endCxn id="3434" idx="1"/>
          </p:cNvCxnSpPr>
          <p:nvPr/>
        </p:nvCxnSpPr>
        <p:spPr>
          <a:xfrm>
            <a:off x="1544925" y="3491639"/>
            <a:ext cx="1152600" cy="812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37" name="Google Shape;3437;p112"/>
          <p:cNvSpPr/>
          <p:nvPr/>
        </p:nvSpPr>
        <p:spPr>
          <a:xfrm>
            <a:off x="1932800" y="29291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8" name="Google Shape;3438;p112"/>
          <p:cNvSpPr/>
          <p:nvPr/>
        </p:nvSpPr>
        <p:spPr>
          <a:xfrm>
            <a:off x="1912680" y="371252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9" name="Google Shape;3439;p112"/>
          <p:cNvSpPr txBox="1"/>
          <p:nvPr/>
        </p:nvSpPr>
        <p:spPr>
          <a:xfrm>
            <a:off x="2766825" y="2088800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0" name="Google Shape;3440;p112"/>
          <p:cNvSpPr txBox="1"/>
          <p:nvPr/>
        </p:nvSpPr>
        <p:spPr>
          <a:xfrm>
            <a:off x="2880362" y="379154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1" name="Google Shape;3441;p112"/>
          <p:cNvSpPr/>
          <p:nvPr/>
        </p:nvSpPr>
        <p:spPr>
          <a:xfrm>
            <a:off x="3452015" y="292915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v3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2" name="Google Shape;3442;p112"/>
          <p:cNvCxnSpPr>
            <a:stCxn id="3430" idx="3"/>
            <a:endCxn id="3441" idx="1"/>
          </p:cNvCxnSpPr>
          <p:nvPr/>
        </p:nvCxnSpPr>
        <p:spPr>
          <a:xfrm flipH="1" rot="10800000">
            <a:off x="1544925" y="3081539"/>
            <a:ext cx="1907100" cy="410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3" name="Google Shape;3443;p112"/>
          <p:cNvSpPr/>
          <p:nvPr/>
        </p:nvSpPr>
        <p:spPr>
          <a:xfrm>
            <a:off x="2440800" y="31601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4" name="Google Shape;3444;p112"/>
          <p:cNvSpPr txBox="1"/>
          <p:nvPr/>
        </p:nvSpPr>
        <p:spPr>
          <a:xfrm>
            <a:off x="3498967" y="2570726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45" name="Google Shape;3445;p112"/>
          <p:cNvCxnSpPr>
            <a:stCxn id="3430" idx="3"/>
            <a:endCxn id="3446" idx="1"/>
          </p:cNvCxnSpPr>
          <p:nvPr/>
        </p:nvCxnSpPr>
        <p:spPr>
          <a:xfrm>
            <a:off x="1544925" y="3491639"/>
            <a:ext cx="2667300" cy="201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7" name="Google Shape;3447;p112"/>
          <p:cNvSpPr/>
          <p:nvPr/>
        </p:nvSpPr>
        <p:spPr>
          <a:xfrm>
            <a:off x="2705000" y="3475850"/>
            <a:ext cx="473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6" name="Google Shape;3446;p112"/>
          <p:cNvSpPr/>
          <p:nvPr/>
        </p:nvSpPr>
        <p:spPr>
          <a:xfrm>
            <a:off x="4212215" y="354047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v4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8" name="Google Shape;3448;p112"/>
          <p:cNvSpPr txBox="1"/>
          <p:nvPr/>
        </p:nvSpPr>
        <p:spPr>
          <a:xfrm>
            <a:off x="4259167" y="3182051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FF43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9" name="Google Shape;3449;p112"/>
          <p:cNvSpPr txBox="1"/>
          <p:nvPr/>
        </p:nvSpPr>
        <p:spPr>
          <a:xfrm>
            <a:off x="5842587" y="3791549"/>
            <a:ext cx="317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50" name="Google Shape;3450;p112"/>
          <p:cNvCxnSpPr>
            <a:stCxn id="3441" idx="3"/>
            <a:endCxn id="3451" idx="1"/>
          </p:cNvCxnSpPr>
          <p:nvPr/>
        </p:nvCxnSpPr>
        <p:spPr>
          <a:xfrm flipH="1" rot="10800000">
            <a:off x="3839315" y="2902001"/>
            <a:ext cx="1263900" cy="1794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1" name="Google Shape;3451;p112"/>
          <p:cNvSpPr/>
          <p:nvPr/>
        </p:nvSpPr>
        <p:spPr>
          <a:xfrm>
            <a:off x="5103215" y="2749801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2" name="Google Shape;3452;p112"/>
          <p:cNvSpPr txBox="1"/>
          <p:nvPr/>
        </p:nvSpPr>
        <p:spPr>
          <a:xfrm>
            <a:off x="5149699" y="2414301"/>
            <a:ext cx="4731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&gt;c</a:t>
            </a:r>
            <a:endParaRPr sz="1800"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3" name="Google Shape;3453;p112"/>
          <p:cNvSpPr/>
          <p:nvPr/>
        </p:nvSpPr>
        <p:spPr>
          <a:xfrm>
            <a:off x="3078050" y="2903100"/>
            <a:ext cx="2886225" cy="1599875"/>
          </a:xfrm>
          <a:custGeom>
            <a:rect b="b" l="l" r="r" t="t"/>
            <a:pathLst>
              <a:path extrusionOk="0" h="63995" w="115449">
                <a:moveTo>
                  <a:pt x="96566" y="0"/>
                </a:moveTo>
                <a:cubicBezTo>
                  <a:pt x="99696" y="5231"/>
                  <a:pt x="116192" y="20878"/>
                  <a:pt x="115343" y="31384"/>
                </a:cubicBezTo>
                <a:cubicBezTo>
                  <a:pt x="114494" y="41890"/>
                  <a:pt x="107654" y="59057"/>
                  <a:pt x="91470" y="63036"/>
                </a:cubicBezTo>
                <a:cubicBezTo>
                  <a:pt x="75286" y="67015"/>
                  <a:pt x="33485" y="56643"/>
                  <a:pt x="18240" y="55257"/>
                </a:cubicBezTo>
                <a:cubicBezTo>
                  <a:pt x="2995" y="53871"/>
                  <a:pt x="3040" y="54810"/>
                  <a:pt x="0" y="54721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4" name="Google Shape;3454;p112"/>
          <p:cNvSpPr txBox="1"/>
          <p:nvPr/>
        </p:nvSpPr>
        <p:spPr>
          <a:xfrm>
            <a:off x="6142700" y="1206475"/>
            <a:ext cx="26673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argument holds no matter which vertex you label as p.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Here, we set p = some deeper vertex. Cost is still &gt;c because you reach p via v3.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for Mapping Applications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107050" y="393600"/>
            <a:ext cx="85206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BFS yields the wrong route from s to 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No: BFS yields a route of length ~330 m instead of ~130 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an algorithm that takes into account edge distances, also known as “edge weights”!</a:t>
            </a:r>
            <a:endParaRPr/>
          </a:p>
        </p:txBody>
      </p:sp>
      <p:sp>
        <p:nvSpPr>
          <p:cNvPr id="236" name="Google Shape;236;p32"/>
          <p:cNvSpPr txBox="1"/>
          <p:nvPr/>
        </p:nvSpPr>
        <p:spPr>
          <a:xfrm>
            <a:off x="4435494" y="1787279"/>
            <a:ext cx="137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Result</a:t>
            </a:r>
            <a:endParaRPr/>
          </a:p>
        </p:txBody>
      </p:sp>
      <p:sp>
        <p:nvSpPr>
          <p:cNvPr id="237" name="Google Shape;237;p32"/>
          <p:cNvSpPr txBox="1"/>
          <p:nvPr/>
        </p:nvSpPr>
        <p:spPr>
          <a:xfrm>
            <a:off x="88494" y="1787279"/>
            <a:ext cx="1370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Result</a:t>
            </a:r>
            <a:endParaRPr/>
          </a:p>
        </p:txBody>
      </p:sp>
      <p:grpSp>
        <p:nvGrpSpPr>
          <p:cNvPr id="238" name="Google Shape;238;p32"/>
          <p:cNvGrpSpPr/>
          <p:nvPr/>
        </p:nvGrpSpPr>
        <p:grpSpPr>
          <a:xfrm>
            <a:off x="1458608" y="1898094"/>
            <a:ext cx="2743495" cy="3204954"/>
            <a:chOff x="1458608" y="1898094"/>
            <a:chExt cx="2743495" cy="3204954"/>
          </a:xfrm>
        </p:grpSpPr>
        <p:pic>
          <p:nvPicPr>
            <p:cNvPr id="239" name="Google Shape;23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58608" y="1898094"/>
              <a:ext cx="2201224" cy="30829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32"/>
            <p:cNvSpPr/>
            <p:nvPr/>
          </p:nvSpPr>
          <p:spPr>
            <a:xfrm>
              <a:off x="3246775" y="3310750"/>
              <a:ext cx="165900" cy="1659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2"/>
            <p:cNvSpPr txBox="1"/>
            <p:nvPr/>
          </p:nvSpPr>
          <p:spPr>
            <a:xfrm>
              <a:off x="3161126" y="3226246"/>
              <a:ext cx="3441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 s</a:t>
              </a:r>
              <a:endParaRPr sz="1200"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2423125" y="4852738"/>
              <a:ext cx="165900" cy="165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 txBox="1"/>
            <p:nvPr/>
          </p:nvSpPr>
          <p:spPr>
            <a:xfrm>
              <a:off x="2345871" y="4785049"/>
              <a:ext cx="3024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 t</a:t>
              </a:r>
              <a:endParaRPr sz="1200"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2070400" y="372898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3119300" y="226048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3412675" y="4323563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3071820" y="4673470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3430786" y="4601215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3228525" y="2434600"/>
              <a:ext cx="199225" cy="896500"/>
            </a:xfrm>
            <a:custGeom>
              <a:rect b="b" l="l" r="r" t="t"/>
              <a:pathLst>
                <a:path extrusionOk="0" h="35860" w="7969">
                  <a:moveTo>
                    <a:pt x="0" y="0"/>
                  </a:moveTo>
                  <a:lnTo>
                    <a:pt x="4346" y="8331"/>
                  </a:lnTo>
                  <a:lnTo>
                    <a:pt x="7969" y="27891"/>
                  </a:lnTo>
                  <a:lnTo>
                    <a:pt x="6882" y="358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0" name="Google Shape;250;p32"/>
            <p:cNvSpPr/>
            <p:nvPr/>
          </p:nvSpPr>
          <p:spPr>
            <a:xfrm>
              <a:off x="1616650" y="1963725"/>
              <a:ext cx="1657150" cy="1774875"/>
            </a:xfrm>
            <a:custGeom>
              <a:rect b="b" l="l" r="r" t="t"/>
              <a:pathLst>
                <a:path extrusionOk="0" h="70995" w="66286">
                  <a:moveTo>
                    <a:pt x="66286" y="53970"/>
                  </a:moveTo>
                  <a:lnTo>
                    <a:pt x="51435" y="5795"/>
                  </a:lnTo>
                  <a:lnTo>
                    <a:pt x="44191" y="0"/>
                  </a:lnTo>
                  <a:lnTo>
                    <a:pt x="4347" y="11591"/>
                  </a:lnTo>
                  <a:lnTo>
                    <a:pt x="724" y="15938"/>
                  </a:lnTo>
                  <a:lnTo>
                    <a:pt x="0" y="19560"/>
                  </a:lnTo>
                  <a:lnTo>
                    <a:pt x="12315" y="64837"/>
                  </a:lnTo>
                  <a:lnTo>
                    <a:pt x="15213" y="68459"/>
                  </a:lnTo>
                  <a:lnTo>
                    <a:pt x="18111" y="7099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1" name="Google Shape;251;p32"/>
            <p:cNvSpPr/>
            <p:nvPr/>
          </p:nvSpPr>
          <p:spPr>
            <a:xfrm>
              <a:off x="3119300" y="354423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3246625" y="3485050"/>
              <a:ext cx="72450" cy="72425"/>
            </a:xfrm>
            <a:custGeom>
              <a:rect b="b" l="l" r="r" t="t"/>
              <a:pathLst>
                <a:path extrusionOk="0" h="2897" w="2898">
                  <a:moveTo>
                    <a:pt x="2898" y="0"/>
                  </a:moveTo>
                  <a:lnTo>
                    <a:pt x="0" y="2897"/>
                  </a:ln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3" name="Google Shape;253;p32"/>
            <p:cNvSpPr/>
            <p:nvPr/>
          </p:nvSpPr>
          <p:spPr>
            <a:xfrm>
              <a:off x="2232425" y="3584650"/>
              <a:ext cx="887425" cy="190175"/>
            </a:xfrm>
            <a:custGeom>
              <a:rect b="b" l="l" r="r" t="t"/>
              <a:pathLst>
                <a:path extrusionOk="0" h="7607" w="35497">
                  <a:moveTo>
                    <a:pt x="35497" y="1087"/>
                  </a:moveTo>
                  <a:lnTo>
                    <a:pt x="30064" y="0"/>
                  </a:lnTo>
                  <a:lnTo>
                    <a:pt x="0" y="7607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4" name="Google Shape;254;p32"/>
            <p:cNvSpPr/>
            <p:nvPr/>
          </p:nvSpPr>
          <p:spPr>
            <a:xfrm>
              <a:off x="2159975" y="3910650"/>
              <a:ext cx="289775" cy="941775"/>
            </a:xfrm>
            <a:custGeom>
              <a:rect b="b" l="l" r="r" t="t"/>
              <a:pathLst>
                <a:path extrusionOk="0" h="37671" w="11591">
                  <a:moveTo>
                    <a:pt x="0" y="0"/>
                  </a:moveTo>
                  <a:lnTo>
                    <a:pt x="11591" y="3767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32"/>
            <p:cNvSpPr/>
            <p:nvPr/>
          </p:nvSpPr>
          <p:spPr>
            <a:xfrm>
              <a:off x="2585575" y="4770925"/>
              <a:ext cx="489000" cy="163000"/>
            </a:xfrm>
            <a:custGeom>
              <a:rect b="b" l="l" r="r" t="t"/>
              <a:pathLst>
                <a:path extrusionOk="0" h="6520" w="19560">
                  <a:moveTo>
                    <a:pt x="0" y="6520"/>
                  </a:moveTo>
                  <a:lnTo>
                    <a:pt x="19560" y="0"/>
                  </a:ln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32"/>
            <p:cNvSpPr/>
            <p:nvPr/>
          </p:nvSpPr>
          <p:spPr>
            <a:xfrm>
              <a:off x="3291900" y="3702375"/>
              <a:ext cx="199225" cy="615775"/>
            </a:xfrm>
            <a:custGeom>
              <a:rect b="b" l="l" r="r" t="t"/>
              <a:pathLst>
                <a:path extrusionOk="0" h="24631" w="7969">
                  <a:moveTo>
                    <a:pt x="0" y="0"/>
                  </a:moveTo>
                  <a:lnTo>
                    <a:pt x="6882" y="8693"/>
                  </a:lnTo>
                  <a:lnTo>
                    <a:pt x="7969" y="24631"/>
                  </a:ln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7" name="Google Shape;257;p32"/>
            <p:cNvSpPr/>
            <p:nvPr/>
          </p:nvSpPr>
          <p:spPr>
            <a:xfrm>
              <a:off x="3201350" y="4453975"/>
              <a:ext cx="208275" cy="226375"/>
            </a:xfrm>
            <a:custGeom>
              <a:rect b="b" l="l" r="r" t="t"/>
              <a:pathLst>
                <a:path extrusionOk="0" h="9055" w="8331">
                  <a:moveTo>
                    <a:pt x="8331" y="0"/>
                  </a:moveTo>
                  <a:lnTo>
                    <a:pt x="5796" y="4347"/>
                  </a:lnTo>
                  <a:lnTo>
                    <a:pt x="0" y="9055"/>
                  </a:ln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8" name="Google Shape;258;p32"/>
            <p:cNvSpPr/>
            <p:nvPr/>
          </p:nvSpPr>
          <p:spPr>
            <a:xfrm>
              <a:off x="3228525" y="4716575"/>
              <a:ext cx="208275" cy="36225"/>
            </a:xfrm>
            <a:custGeom>
              <a:rect b="b" l="l" r="r" t="t"/>
              <a:pathLst>
                <a:path extrusionOk="0" h="1449" w="8331">
                  <a:moveTo>
                    <a:pt x="8331" y="0"/>
                  </a:moveTo>
                  <a:lnTo>
                    <a:pt x="0" y="1449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9" name="Google Shape;259;p32"/>
            <p:cNvSpPr/>
            <p:nvPr/>
          </p:nvSpPr>
          <p:spPr>
            <a:xfrm>
              <a:off x="3500175" y="4499250"/>
              <a:ext cx="18125" cy="108675"/>
            </a:xfrm>
            <a:custGeom>
              <a:rect b="b" l="l" r="r" t="t"/>
              <a:pathLst>
                <a:path extrusionOk="0" h="4347" w="725">
                  <a:moveTo>
                    <a:pt x="0" y="0"/>
                  </a:moveTo>
                  <a:lnTo>
                    <a:pt x="725" y="4347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0" name="Google Shape;260;p32"/>
            <p:cNvSpPr txBox="1"/>
            <p:nvPr/>
          </p:nvSpPr>
          <p:spPr>
            <a:xfrm>
              <a:off x="1983353" y="21308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260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32"/>
            <p:cNvSpPr txBox="1"/>
            <p:nvPr/>
          </p:nvSpPr>
          <p:spPr>
            <a:xfrm>
              <a:off x="3319078" y="250032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32"/>
            <p:cNvSpPr txBox="1"/>
            <p:nvPr/>
          </p:nvSpPr>
          <p:spPr>
            <a:xfrm>
              <a:off x="2381228" y="337293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p32"/>
            <p:cNvSpPr txBox="1"/>
            <p:nvPr/>
          </p:nvSpPr>
          <p:spPr>
            <a:xfrm>
              <a:off x="3228528" y="337293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32"/>
            <p:cNvSpPr txBox="1"/>
            <p:nvPr/>
          </p:nvSpPr>
          <p:spPr>
            <a:xfrm>
              <a:off x="2232428" y="41629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32"/>
            <p:cNvSpPr txBox="1"/>
            <p:nvPr/>
          </p:nvSpPr>
          <p:spPr>
            <a:xfrm>
              <a:off x="3071828" y="4349363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32"/>
            <p:cNvSpPr txBox="1"/>
            <p:nvPr/>
          </p:nvSpPr>
          <p:spPr>
            <a:xfrm>
              <a:off x="2627240" y="45438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32"/>
            <p:cNvSpPr txBox="1"/>
            <p:nvPr/>
          </p:nvSpPr>
          <p:spPr>
            <a:xfrm>
              <a:off x="3273803" y="4734600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32"/>
            <p:cNvSpPr txBox="1"/>
            <p:nvPr/>
          </p:nvSpPr>
          <p:spPr>
            <a:xfrm>
              <a:off x="3436803" y="43493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32"/>
            <p:cNvSpPr txBox="1"/>
            <p:nvPr/>
          </p:nvSpPr>
          <p:spPr>
            <a:xfrm>
              <a:off x="3131078" y="386698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" name="Google Shape;270;p32"/>
          <p:cNvGrpSpPr/>
          <p:nvPr/>
        </p:nvGrpSpPr>
        <p:grpSpPr>
          <a:xfrm>
            <a:off x="5501883" y="1787269"/>
            <a:ext cx="2743495" cy="3204954"/>
            <a:chOff x="3266733" y="1913894"/>
            <a:chExt cx="2743495" cy="3204954"/>
          </a:xfrm>
        </p:grpSpPr>
        <p:pic>
          <p:nvPicPr>
            <p:cNvPr id="271" name="Google Shape;271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66733" y="1913894"/>
              <a:ext cx="2201224" cy="30829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Google Shape;272;p32"/>
            <p:cNvSpPr/>
            <p:nvPr/>
          </p:nvSpPr>
          <p:spPr>
            <a:xfrm>
              <a:off x="5054900" y="3326550"/>
              <a:ext cx="165900" cy="1659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 txBox="1"/>
            <p:nvPr/>
          </p:nvSpPr>
          <p:spPr>
            <a:xfrm>
              <a:off x="4969251" y="3242046"/>
              <a:ext cx="3441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 s</a:t>
              </a:r>
              <a:endParaRPr sz="1200"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4231250" y="4868538"/>
              <a:ext cx="165900" cy="1659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 txBox="1"/>
            <p:nvPr/>
          </p:nvSpPr>
          <p:spPr>
            <a:xfrm>
              <a:off x="4153996" y="4800849"/>
              <a:ext cx="3024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 t</a:t>
              </a:r>
              <a:endParaRPr sz="1200"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3878525" y="374478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4927425" y="227628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5220800" y="4339363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4879945" y="4689270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5238911" y="4617015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5036650" y="2450400"/>
              <a:ext cx="199225" cy="896500"/>
            </a:xfrm>
            <a:custGeom>
              <a:rect b="b" l="l" r="r" t="t"/>
              <a:pathLst>
                <a:path extrusionOk="0" h="35860" w="7969">
                  <a:moveTo>
                    <a:pt x="0" y="0"/>
                  </a:moveTo>
                  <a:lnTo>
                    <a:pt x="4346" y="8331"/>
                  </a:lnTo>
                  <a:lnTo>
                    <a:pt x="7969" y="27891"/>
                  </a:lnTo>
                  <a:lnTo>
                    <a:pt x="6882" y="3586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2" name="Google Shape;282;p32"/>
            <p:cNvSpPr/>
            <p:nvPr/>
          </p:nvSpPr>
          <p:spPr>
            <a:xfrm>
              <a:off x="3424775" y="1979525"/>
              <a:ext cx="1657150" cy="1774875"/>
            </a:xfrm>
            <a:custGeom>
              <a:rect b="b" l="l" r="r" t="t"/>
              <a:pathLst>
                <a:path extrusionOk="0" h="70995" w="66286">
                  <a:moveTo>
                    <a:pt x="66286" y="53970"/>
                  </a:moveTo>
                  <a:lnTo>
                    <a:pt x="51435" y="5795"/>
                  </a:lnTo>
                  <a:lnTo>
                    <a:pt x="44191" y="0"/>
                  </a:lnTo>
                  <a:lnTo>
                    <a:pt x="4347" y="11591"/>
                  </a:lnTo>
                  <a:lnTo>
                    <a:pt x="724" y="15938"/>
                  </a:lnTo>
                  <a:lnTo>
                    <a:pt x="0" y="19560"/>
                  </a:lnTo>
                  <a:lnTo>
                    <a:pt x="12315" y="64837"/>
                  </a:lnTo>
                  <a:lnTo>
                    <a:pt x="15213" y="68459"/>
                  </a:lnTo>
                  <a:lnTo>
                    <a:pt x="18111" y="70995"/>
                  </a:ln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3" name="Google Shape;283;p32"/>
            <p:cNvSpPr/>
            <p:nvPr/>
          </p:nvSpPr>
          <p:spPr>
            <a:xfrm>
              <a:off x="4927425" y="3560038"/>
              <a:ext cx="165900" cy="165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5054750" y="3500850"/>
              <a:ext cx="72450" cy="72425"/>
            </a:xfrm>
            <a:custGeom>
              <a:rect b="b" l="l" r="r" t="t"/>
              <a:pathLst>
                <a:path extrusionOk="0" h="2897" w="2898">
                  <a:moveTo>
                    <a:pt x="2898" y="0"/>
                  </a:moveTo>
                  <a:lnTo>
                    <a:pt x="0" y="2897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5" name="Google Shape;285;p32"/>
            <p:cNvSpPr/>
            <p:nvPr/>
          </p:nvSpPr>
          <p:spPr>
            <a:xfrm>
              <a:off x="4040550" y="3600450"/>
              <a:ext cx="887425" cy="190175"/>
            </a:xfrm>
            <a:custGeom>
              <a:rect b="b" l="l" r="r" t="t"/>
              <a:pathLst>
                <a:path extrusionOk="0" h="7607" w="35497">
                  <a:moveTo>
                    <a:pt x="35497" y="1087"/>
                  </a:moveTo>
                  <a:lnTo>
                    <a:pt x="30064" y="0"/>
                  </a:lnTo>
                  <a:lnTo>
                    <a:pt x="0" y="7607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6" name="Google Shape;286;p32"/>
            <p:cNvSpPr/>
            <p:nvPr/>
          </p:nvSpPr>
          <p:spPr>
            <a:xfrm>
              <a:off x="3968100" y="3926450"/>
              <a:ext cx="289775" cy="941775"/>
            </a:xfrm>
            <a:custGeom>
              <a:rect b="b" l="l" r="r" t="t"/>
              <a:pathLst>
                <a:path extrusionOk="0" h="37671" w="11591">
                  <a:moveTo>
                    <a:pt x="0" y="0"/>
                  </a:moveTo>
                  <a:lnTo>
                    <a:pt x="11591" y="37671"/>
                  </a:ln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7" name="Google Shape;287;p32"/>
            <p:cNvSpPr/>
            <p:nvPr/>
          </p:nvSpPr>
          <p:spPr>
            <a:xfrm>
              <a:off x="4393700" y="4786725"/>
              <a:ext cx="489000" cy="163000"/>
            </a:xfrm>
            <a:custGeom>
              <a:rect b="b" l="l" r="r" t="t"/>
              <a:pathLst>
                <a:path extrusionOk="0" h="6520" w="19560">
                  <a:moveTo>
                    <a:pt x="0" y="6520"/>
                  </a:moveTo>
                  <a:lnTo>
                    <a:pt x="1956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8" name="Google Shape;288;p32"/>
            <p:cNvSpPr/>
            <p:nvPr/>
          </p:nvSpPr>
          <p:spPr>
            <a:xfrm>
              <a:off x="5100025" y="3718175"/>
              <a:ext cx="199225" cy="615775"/>
            </a:xfrm>
            <a:custGeom>
              <a:rect b="b" l="l" r="r" t="t"/>
              <a:pathLst>
                <a:path extrusionOk="0" h="24631" w="7969">
                  <a:moveTo>
                    <a:pt x="0" y="0"/>
                  </a:moveTo>
                  <a:lnTo>
                    <a:pt x="6882" y="8693"/>
                  </a:lnTo>
                  <a:lnTo>
                    <a:pt x="7969" y="24631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9" name="Google Shape;289;p32"/>
            <p:cNvSpPr/>
            <p:nvPr/>
          </p:nvSpPr>
          <p:spPr>
            <a:xfrm>
              <a:off x="5009475" y="4469775"/>
              <a:ext cx="208275" cy="226375"/>
            </a:xfrm>
            <a:custGeom>
              <a:rect b="b" l="l" r="r" t="t"/>
              <a:pathLst>
                <a:path extrusionOk="0" h="9055" w="8331">
                  <a:moveTo>
                    <a:pt x="8331" y="0"/>
                  </a:moveTo>
                  <a:lnTo>
                    <a:pt x="5796" y="4347"/>
                  </a:lnTo>
                  <a:lnTo>
                    <a:pt x="0" y="9055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0" name="Google Shape;290;p32"/>
            <p:cNvSpPr/>
            <p:nvPr/>
          </p:nvSpPr>
          <p:spPr>
            <a:xfrm>
              <a:off x="5036650" y="4732375"/>
              <a:ext cx="208275" cy="36225"/>
            </a:xfrm>
            <a:custGeom>
              <a:rect b="b" l="l" r="r" t="t"/>
              <a:pathLst>
                <a:path extrusionOk="0" h="1449" w="8331">
                  <a:moveTo>
                    <a:pt x="8331" y="0"/>
                  </a:moveTo>
                  <a:lnTo>
                    <a:pt x="0" y="1449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1" name="Google Shape;291;p32"/>
            <p:cNvSpPr/>
            <p:nvPr/>
          </p:nvSpPr>
          <p:spPr>
            <a:xfrm>
              <a:off x="5308300" y="4515050"/>
              <a:ext cx="18125" cy="108675"/>
            </a:xfrm>
            <a:custGeom>
              <a:rect b="b" l="l" r="r" t="t"/>
              <a:pathLst>
                <a:path extrusionOk="0" h="4347" w="725">
                  <a:moveTo>
                    <a:pt x="0" y="0"/>
                  </a:moveTo>
                  <a:lnTo>
                    <a:pt x="725" y="4347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2" name="Google Shape;292;p32"/>
            <p:cNvSpPr txBox="1"/>
            <p:nvPr/>
          </p:nvSpPr>
          <p:spPr>
            <a:xfrm>
              <a:off x="3791478" y="21466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260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32"/>
            <p:cNvSpPr txBox="1"/>
            <p:nvPr/>
          </p:nvSpPr>
          <p:spPr>
            <a:xfrm>
              <a:off x="5127203" y="251612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32"/>
            <p:cNvSpPr txBox="1"/>
            <p:nvPr/>
          </p:nvSpPr>
          <p:spPr>
            <a:xfrm>
              <a:off x="4189353" y="338873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32"/>
            <p:cNvSpPr txBox="1"/>
            <p:nvPr/>
          </p:nvSpPr>
          <p:spPr>
            <a:xfrm>
              <a:off x="5036653" y="338873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32"/>
            <p:cNvSpPr txBox="1"/>
            <p:nvPr/>
          </p:nvSpPr>
          <p:spPr>
            <a:xfrm>
              <a:off x="4040553" y="41787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70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" name="Google Shape;297;p32"/>
            <p:cNvSpPr txBox="1"/>
            <p:nvPr/>
          </p:nvSpPr>
          <p:spPr>
            <a:xfrm>
              <a:off x="4435365" y="45596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32"/>
            <p:cNvSpPr txBox="1"/>
            <p:nvPr/>
          </p:nvSpPr>
          <p:spPr>
            <a:xfrm>
              <a:off x="5081928" y="4750400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32"/>
            <p:cNvSpPr txBox="1"/>
            <p:nvPr/>
          </p:nvSpPr>
          <p:spPr>
            <a:xfrm>
              <a:off x="5244928" y="4365175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32"/>
            <p:cNvSpPr txBox="1"/>
            <p:nvPr/>
          </p:nvSpPr>
          <p:spPr>
            <a:xfrm>
              <a:off x="4879953" y="4365163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32"/>
            <p:cNvSpPr txBox="1"/>
            <p:nvPr/>
          </p:nvSpPr>
          <p:spPr>
            <a:xfrm>
              <a:off x="4939203" y="3882788"/>
              <a:ext cx="7653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8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p11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Edges</a:t>
            </a:r>
            <a:endParaRPr/>
          </a:p>
        </p:txBody>
      </p:sp>
      <p:sp>
        <p:nvSpPr>
          <p:cNvPr id="3460" name="Google Shape;3460;p11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 vertices in </a:t>
            </a:r>
            <a:r>
              <a:rPr b="1" lang="en"/>
              <a:t>order of best-known distance</a:t>
            </a:r>
            <a:r>
              <a:rPr lang="en"/>
              <a:t> from source. On visit, </a:t>
            </a:r>
            <a:r>
              <a:rPr b="1" i="1" lang="en"/>
              <a:t>relax</a:t>
            </a:r>
            <a:r>
              <a:rPr lang="en"/>
              <a:t> every edge from the visited vertex.</a:t>
            </a:r>
            <a:endParaRPr/>
          </a:p>
        </p:txBody>
      </p:sp>
      <p:sp>
        <p:nvSpPr>
          <p:cNvPr id="3461" name="Google Shape;3461;p113"/>
          <p:cNvSpPr txBox="1"/>
          <p:nvPr>
            <p:ph idx="1" type="body"/>
          </p:nvPr>
        </p:nvSpPr>
        <p:spPr>
          <a:xfrm>
            <a:off x="90600" y="1851900"/>
            <a:ext cx="8832000" cy="1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Dijkstra’s can fail if graph has negative weight edges. Why?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idea of visiting vertices in order of distance no longer makes sense.</a:t>
            </a:r>
            <a:endParaRPr/>
          </a:p>
        </p:txBody>
      </p:sp>
      <p:sp>
        <p:nvSpPr>
          <p:cNvPr id="3462" name="Google Shape;3462;p113"/>
          <p:cNvSpPr txBox="1"/>
          <p:nvPr/>
        </p:nvSpPr>
        <p:spPr>
          <a:xfrm>
            <a:off x="277788" y="3025575"/>
            <a:ext cx="406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#2 (dummy nodes) visits: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1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2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every node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3 away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etc.</a:t>
            </a:r>
            <a:endParaRPr/>
          </a:p>
        </p:txBody>
      </p:sp>
      <p:sp>
        <p:nvSpPr>
          <p:cNvPr id="3463" name="Google Shape;3463;p113"/>
          <p:cNvSpPr/>
          <p:nvPr/>
        </p:nvSpPr>
        <p:spPr>
          <a:xfrm>
            <a:off x="2000638" y="3399125"/>
            <a:ext cx="1716600" cy="849300"/>
          </a:xfrm>
          <a:prstGeom prst="rect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4" name="Google Shape;3464;p113"/>
          <p:cNvSpPr txBox="1"/>
          <p:nvPr/>
        </p:nvSpPr>
        <p:spPr>
          <a:xfrm>
            <a:off x="6494364" y="3029478"/>
            <a:ext cx="229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5" name="Google Shape;3465;p113"/>
          <p:cNvCxnSpPr>
            <a:stCxn id="3464" idx="2"/>
            <a:endCxn id="3466" idx="3"/>
          </p:cNvCxnSpPr>
          <p:nvPr/>
        </p:nvCxnSpPr>
        <p:spPr>
          <a:xfrm rot="5400000">
            <a:off x="5573664" y="2712978"/>
            <a:ext cx="567600" cy="1503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7" name="Google Shape;3467;p113"/>
          <p:cNvSpPr/>
          <p:nvPr/>
        </p:nvSpPr>
        <p:spPr>
          <a:xfrm>
            <a:off x="6533347" y="2894926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468" name="Google Shape;3468;p113"/>
          <p:cNvSpPr/>
          <p:nvPr/>
        </p:nvSpPr>
        <p:spPr>
          <a:xfrm>
            <a:off x="6533347" y="4144649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466" name="Google Shape;3466;p113"/>
          <p:cNvSpPr/>
          <p:nvPr/>
        </p:nvSpPr>
        <p:spPr>
          <a:xfrm>
            <a:off x="4718713" y="359599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cxnSp>
        <p:nvCxnSpPr>
          <p:cNvPr id="3469" name="Google Shape;3469;p113"/>
          <p:cNvCxnSpPr>
            <a:endCxn id="3467" idx="1"/>
          </p:cNvCxnSpPr>
          <p:nvPr/>
        </p:nvCxnSpPr>
        <p:spPr>
          <a:xfrm flipH="1" rot="10800000">
            <a:off x="5093347" y="3047176"/>
            <a:ext cx="1440000" cy="552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0" name="Google Shape;3470;p113"/>
          <p:cNvCxnSpPr>
            <a:endCxn id="3468" idx="1"/>
          </p:cNvCxnSpPr>
          <p:nvPr/>
        </p:nvCxnSpPr>
        <p:spPr>
          <a:xfrm>
            <a:off x="5102947" y="3892499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1" name="Google Shape;3471;p113"/>
          <p:cNvCxnSpPr>
            <a:endCxn id="3468" idx="3"/>
          </p:cNvCxnSpPr>
          <p:nvPr/>
        </p:nvCxnSpPr>
        <p:spPr>
          <a:xfrm flipH="1">
            <a:off x="6920647" y="3869399"/>
            <a:ext cx="1452000" cy="42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72" name="Google Shape;3472;p113"/>
          <p:cNvSpPr/>
          <p:nvPr/>
        </p:nvSpPr>
        <p:spPr>
          <a:xfrm>
            <a:off x="8347982" y="3595995"/>
            <a:ext cx="3873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cxnSp>
        <p:nvCxnSpPr>
          <p:cNvPr id="3473" name="Google Shape;3473;p113"/>
          <p:cNvCxnSpPr>
            <a:endCxn id="3467" idx="2"/>
          </p:cNvCxnSpPr>
          <p:nvPr/>
        </p:nvCxnSpPr>
        <p:spPr>
          <a:xfrm rot="10800000">
            <a:off x="6726997" y="3199426"/>
            <a:ext cx="0" cy="945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4" name="Google Shape;3474;p113"/>
          <p:cNvCxnSpPr>
            <a:stCxn id="3467" idx="3"/>
          </p:cNvCxnSpPr>
          <p:nvPr/>
        </p:nvCxnSpPr>
        <p:spPr>
          <a:xfrm>
            <a:off x="6920647" y="3047176"/>
            <a:ext cx="1452000" cy="58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5" name="Google Shape;3475;p113"/>
          <p:cNvSpPr/>
          <p:nvPr/>
        </p:nvSpPr>
        <p:spPr>
          <a:xfrm>
            <a:off x="5855263" y="345947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6" name="Google Shape;3476;p113"/>
          <p:cNvSpPr/>
          <p:nvPr/>
        </p:nvSpPr>
        <p:spPr>
          <a:xfrm>
            <a:off x="7426863" y="3164925"/>
            <a:ext cx="317400" cy="317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7" name="Google Shape;3477;p113"/>
          <p:cNvSpPr/>
          <p:nvPr/>
        </p:nvSpPr>
        <p:spPr>
          <a:xfrm>
            <a:off x="5201725" y="34194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8" name="Google Shape;3478;p113"/>
          <p:cNvSpPr/>
          <p:nvPr/>
        </p:nvSpPr>
        <p:spPr>
          <a:xfrm>
            <a:off x="5498288" y="330575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9" name="Google Shape;3479;p113"/>
          <p:cNvSpPr/>
          <p:nvPr/>
        </p:nvSpPr>
        <p:spPr>
          <a:xfrm>
            <a:off x="5855263" y="31582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0" name="Google Shape;3480;p113"/>
          <p:cNvSpPr/>
          <p:nvPr/>
        </p:nvSpPr>
        <p:spPr>
          <a:xfrm>
            <a:off x="6174813" y="30294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1" name="Google Shape;3481;p113"/>
          <p:cNvSpPr/>
          <p:nvPr/>
        </p:nvSpPr>
        <p:spPr>
          <a:xfrm>
            <a:off x="6992963" y="4138275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2" name="Google Shape;3482;p113"/>
          <p:cNvSpPr/>
          <p:nvPr/>
        </p:nvSpPr>
        <p:spPr>
          <a:xfrm>
            <a:off x="7319725" y="404170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3" name="Google Shape;3483;p113"/>
          <p:cNvSpPr/>
          <p:nvPr/>
        </p:nvSpPr>
        <p:spPr>
          <a:xfrm>
            <a:off x="7664675" y="3935610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4" name="Google Shape;3484;p113"/>
          <p:cNvSpPr/>
          <p:nvPr/>
        </p:nvSpPr>
        <p:spPr>
          <a:xfrm>
            <a:off x="7966050" y="3850193"/>
            <a:ext cx="212100" cy="212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5" name="Google Shape;3485;p113"/>
          <p:cNvSpPr txBox="1"/>
          <p:nvPr/>
        </p:nvSpPr>
        <p:spPr>
          <a:xfrm>
            <a:off x="4718713" y="4470200"/>
            <a:ext cx="40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Add negatively many dummy nodes??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6" name="Google Shape;3486;p113"/>
          <p:cNvSpPr txBox="1"/>
          <p:nvPr/>
        </p:nvSpPr>
        <p:spPr>
          <a:xfrm>
            <a:off x="322663" y="4470200"/>
            <a:ext cx="390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Nodes that are distance -1 away??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0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" name="Google Shape;3491;p11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Edges</a:t>
            </a:r>
            <a:endParaRPr/>
          </a:p>
        </p:txBody>
      </p:sp>
      <p:sp>
        <p:nvSpPr>
          <p:cNvPr id="3492" name="Google Shape;3492;p11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 vertices in </a:t>
            </a:r>
            <a:r>
              <a:rPr b="1" lang="en"/>
              <a:t>order of </a:t>
            </a:r>
            <a:r>
              <a:rPr b="1" lang="en"/>
              <a:t>best-known </a:t>
            </a:r>
            <a:r>
              <a:rPr b="1" lang="en"/>
              <a:t>distance</a:t>
            </a:r>
            <a:r>
              <a:rPr lang="en"/>
              <a:t> from source. On visit, </a:t>
            </a:r>
            <a:r>
              <a:rPr b="1" i="1" lang="en"/>
              <a:t>relax</a:t>
            </a:r>
            <a:r>
              <a:rPr lang="en"/>
              <a:t> every edge from the visited vertex.</a:t>
            </a:r>
            <a:endParaRPr/>
          </a:p>
        </p:txBody>
      </p:sp>
      <p:sp>
        <p:nvSpPr>
          <p:cNvPr id="3493" name="Google Shape;3493;p114"/>
          <p:cNvSpPr txBox="1"/>
          <p:nvPr>
            <p:ph idx="1" type="body"/>
          </p:nvPr>
        </p:nvSpPr>
        <p:spPr>
          <a:xfrm>
            <a:off x="90600" y="1851900"/>
            <a:ext cx="8832000" cy="1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can fail if graph has negative weight edges. Why?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Relaxation of already visited vertices can succeed.</a:t>
            </a:r>
            <a:endParaRPr/>
          </a:p>
        </p:txBody>
      </p:sp>
      <p:sp>
        <p:nvSpPr>
          <p:cNvPr id="3494" name="Google Shape;3494;p114"/>
          <p:cNvSpPr/>
          <p:nvPr/>
        </p:nvSpPr>
        <p:spPr>
          <a:xfrm>
            <a:off x="1250953" y="4257550"/>
            <a:ext cx="5091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X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5" name="Google Shape;3495;p114"/>
          <p:cNvSpPr/>
          <p:nvPr/>
        </p:nvSpPr>
        <p:spPr>
          <a:xfrm>
            <a:off x="3109873" y="3703050"/>
            <a:ext cx="4668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96" name="Google Shape;3496;p114"/>
          <p:cNvCxnSpPr>
            <a:stCxn id="3495" idx="2"/>
            <a:endCxn id="3494" idx="3"/>
          </p:cNvCxnSpPr>
          <p:nvPr/>
        </p:nvCxnSpPr>
        <p:spPr>
          <a:xfrm rot="5400000">
            <a:off x="2350573" y="3417150"/>
            <a:ext cx="402300" cy="15831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7" name="Google Shape;3497;p114"/>
          <p:cNvSpPr/>
          <p:nvPr/>
        </p:nvSpPr>
        <p:spPr>
          <a:xfrm>
            <a:off x="2455300" y="4156950"/>
            <a:ext cx="5385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-67</a:t>
            </a:r>
            <a:endParaRPr sz="1800"/>
          </a:p>
        </p:txBody>
      </p:sp>
      <p:sp>
        <p:nvSpPr>
          <p:cNvPr id="3498" name="Google Shape;3498;p114"/>
          <p:cNvSpPr txBox="1"/>
          <p:nvPr/>
        </p:nvSpPr>
        <p:spPr>
          <a:xfrm>
            <a:off x="1270605" y="3893375"/>
            <a:ext cx="509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43F0"/>
                </a:solidFill>
              </a:rPr>
              <a:t>82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499" name="Google Shape;3499;p114"/>
          <p:cNvSpPr txBox="1"/>
          <p:nvPr/>
        </p:nvSpPr>
        <p:spPr>
          <a:xfrm>
            <a:off x="3088724" y="3301150"/>
            <a:ext cx="639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500" name="Google Shape;3500;p114"/>
          <p:cNvCxnSpPr/>
          <p:nvPr/>
        </p:nvCxnSpPr>
        <p:spPr>
          <a:xfrm>
            <a:off x="-189625" y="3952574"/>
            <a:ext cx="1430400" cy="40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1" name="Google Shape;3501;p114"/>
          <p:cNvCxnSpPr>
            <a:endCxn id="3495" idx="1"/>
          </p:cNvCxnSpPr>
          <p:nvPr/>
        </p:nvCxnSpPr>
        <p:spPr>
          <a:xfrm>
            <a:off x="-61427" y="3168900"/>
            <a:ext cx="3171300" cy="68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5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p11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Edges</a:t>
            </a:r>
            <a:endParaRPr/>
          </a:p>
        </p:txBody>
      </p:sp>
      <p:sp>
        <p:nvSpPr>
          <p:cNvPr id="3507" name="Google Shape;3507;p11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Visit vertices in</a:t>
            </a:r>
            <a:r>
              <a:rPr b="1" lang="en"/>
              <a:t> order of best-known distance </a:t>
            </a:r>
            <a:r>
              <a:rPr lang="en"/>
              <a:t>from source. On visit, </a:t>
            </a:r>
            <a:r>
              <a:rPr b="1" i="1" lang="en"/>
              <a:t>relax</a:t>
            </a:r>
            <a:r>
              <a:rPr lang="en"/>
              <a:t> every edge from the visited vertex.</a:t>
            </a:r>
            <a:endParaRPr/>
          </a:p>
        </p:txBody>
      </p:sp>
      <p:sp>
        <p:nvSpPr>
          <p:cNvPr id="3508" name="Google Shape;3508;p115"/>
          <p:cNvSpPr txBox="1"/>
          <p:nvPr>
            <p:ph idx="1" type="body"/>
          </p:nvPr>
        </p:nvSpPr>
        <p:spPr>
          <a:xfrm>
            <a:off x="90600" y="1851900"/>
            <a:ext cx="8832000" cy="1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can fail if graph has negative weight edges. Why?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Relaxation of already visited vertices can succeed.</a:t>
            </a:r>
            <a:endParaRPr/>
          </a:p>
        </p:txBody>
      </p:sp>
      <p:sp>
        <p:nvSpPr>
          <p:cNvPr id="3509" name="Google Shape;3509;p115"/>
          <p:cNvSpPr/>
          <p:nvPr/>
        </p:nvSpPr>
        <p:spPr>
          <a:xfrm>
            <a:off x="1250953" y="4257550"/>
            <a:ext cx="5091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X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0" name="Google Shape;3510;p115"/>
          <p:cNvSpPr/>
          <p:nvPr/>
        </p:nvSpPr>
        <p:spPr>
          <a:xfrm>
            <a:off x="3109873" y="3703050"/>
            <a:ext cx="4668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11" name="Google Shape;3511;p115"/>
          <p:cNvCxnSpPr>
            <a:stCxn id="3510" idx="2"/>
            <a:endCxn id="3509" idx="3"/>
          </p:cNvCxnSpPr>
          <p:nvPr/>
        </p:nvCxnSpPr>
        <p:spPr>
          <a:xfrm rot="5400000">
            <a:off x="2350573" y="3417150"/>
            <a:ext cx="402300" cy="15831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2" name="Google Shape;3512;p115"/>
          <p:cNvSpPr/>
          <p:nvPr/>
        </p:nvSpPr>
        <p:spPr>
          <a:xfrm>
            <a:off x="2455300" y="4156950"/>
            <a:ext cx="5385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-67</a:t>
            </a:r>
            <a:endParaRPr sz="1800"/>
          </a:p>
        </p:txBody>
      </p:sp>
      <p:sp>
        <p:nvSpPr>
          <p:cNvPr id="3513" name="Google Shape;3513;p115"/>
          <p:cNvSpPr txBox="1"/>
          <p:nvPr/>
        </p:nvSpPr>
        <p:spPr>
          <a:xfrm>
            <a:off x="1270605" y="3893375"/>
            <a:ext cx="509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82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514" name="Google Shape;3514;p115"/>
          <p:cNvSpPr txBox="1"/>
          <p:nvPr/>
        </p:nvSpPr>
        <p:spPr>
          <a:xfrm>
            <a:off x="3088724" y="3301150"/>
            <a:ext cx="639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101</a:t>
            </a:r>
            <a:endParaRPr sz="1800">
              <a:solidFill>
                <a:srgbClr val="FF43F0"/>
              </a:solidFill>
            </a:endParaRPr>
          </a:p>
        </p:txBody>
      </p:sp>
      <p:cxnSp>
        <p:nvCxnSpPr>
          <p:cNvPr id="3515" name="Google Shape;3515;p115"/>
          <p:cNvCxnSpPr/>
          <p:nvPr/>
        </p:nvCxnSpPr>
        <p:spPr>
          <a:xfrm>
            <a:off x="-189625" y="3952574"/>
            <a:ext cx="1430400" cy="404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6" name="Google Shape;3516;p115"/>
          <p:cNvCxnSpPr>
            <a:endCxn id="3510" idx="1"/>
          </p:cNvCxnSpPr>
          <p:nvPr/>
        </p:nvCxnSpPr>
        <p:spPr>
          <a:xfrm>
            <a:off x="-61427" y="3168900"/>
            <a:ext cx="3171300" cy="68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7" name="Google Shape;3517;p115"/>
          <p:cNvCxnSpPr/>
          <p:nvPr/>
        </p:nvCxnSpPr>
        <p:spPr>
          <a:xfrm>
            <a:off x="1354275" y="4039175"/>
            <a:ext cx="311400" cy="193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8" name="Google Shape;3518;p115"/>
          <p:cNvSpPr txBox="1"/>
          <p:nvPr/>
        </p:nvSpPr>
        <p:spPr>
          <a:xfrm>
            <a:off x="965130" y="3680450"/>
            <a:ext cx="509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43F0"/>
                </a:solidFill>
              </a:rPr>
              <a:t>34</a:t>
            </a:r>
            <a:endParaRPr sz="1800">
              <a:solidFill>
                <a:srgbClr val="FF43F0"/>
              </a:solidFill>
            </a:endParaRPr>
          </a:p>
        </p:txBody>
      </p:sp>
      <p:sp>
        <p:nvSpPr>
          <p:cNvPr id="3519" name="Google Shape;3519;p115"/>
          <p:cNvSpPr txBox="1"/>
          <p:nvPr/>
        </p:nvSpPr>
        <p:spPr>
          <a:xfrm>
            <a:off x="4570875" y="3778950"/>
            <a:ext cx="38811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Even though vertex Y has greater distTo at the time of its visit, it is still able to modify the distTo of a visited (white) vertex.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520" name="Google Shape;3520;p115"/>
          <p:cNvCxnSpPr>
            <a:stCxn id="3519" idx="1"/>
            <a:endCxn id="3510" idx="3"/>
          </p:cNvCxnSpPr>
          <p:nvPr/>
        </p:nvCxnSpPr>
        <p:spPr>
          <a:xfrm rot="10800000">
            <a:off x="3576675" y="3855450"/>
            <a:ext cx="994200" cy="312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4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p11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24, CS61B, </a:t>
            </a:r>
            <a:r>
              <a:rPr lang="en"/>
              <a:t>Spring 2024</a:t>
            </a:r>
            <a:endParaRPr/>
          </a:p>
        </p:txBody>
      </p:sp>
      <p:sp>
        <p:nvSpPr>
          <p:cNvPr id="3526" name="Google Shape;3526;p11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Shortest Paths: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BFS Doesn’t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Goal: The Shortest Paths 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Dijkstra’s Algorithm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Why Dijkstra’s is Correct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oboto"/>
              <a:buChar char="•"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Runtime Analysis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A*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Idea and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Heuristics (CS188 Preview)</a:t>
            </a:r>
            <a:endParaRPr/>
          </a:p>
        </p:txBody>
      </p:sp>
      <p:sp>
        <p:nvSpPr>
          <p:cNvPr id="3527" name="Google Shape;3527;p11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Analysis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Google Shape;3532;p11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Runtime</a:t>
            </a:r>
            <a:endParaRPr/>
          </a:p>
        </p:txBody>
      </p:sp>
      <p:sp>
        <p:nvSpPr>
          <p:cNvPr id="3533" name="Google Shape;3533;p11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operation count, assuming binary heap based PQ: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add: V, each costing O(log V)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removeSmallest: V, each costing O(log V)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changePriority: E, each costing O(log V)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runtime: O(V*log(V) + V*log(V) + E*logV).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Assuming E &gt; V, this is just O(E log V) for a connected graph.</a:t>
            </a:r>
            <a:endParaRPr/>
          </a:p>
        </p:txBody>
      </p:sp>
      <p:graphicFrame>
        <p:nvGraphicFramePr>
          <p:cNvPr id="3534" name="Google Shape;3534;p117"/>
          <p:cNvGraphicFramePr/>
          <p:nvPr/>
        </p:nvGraphicFramePr>
        <p:xfrm>
          <a:off x="1302600" y="320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{D0822CEC-7026-47F1-ACE5-8528136F0BA8}</a:tableStyleId>
              </a:tblPr>
              <a:tblGrid>
                <a:gridCol w="1877000"/>
                <a:gridCol w="1242200"/>
                <a:gridCol w="1721100"/>
                <a:gridCol w="139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# Operations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Cost per operation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cost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PQ add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O(log V)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O(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 log V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PQ removeSmallest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V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O(log V)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O(V log V)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PQ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changePriority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O(log V)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O(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 log V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8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1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24, CS61B, </a:t>
            </a:r>
            <a:r>
              <a:rPr lang="en"/>
              <a:t>Spring 2024</a:t>
            </a:r>
            <a:endParaRPr/>
          </a:p>
        </p:txBody>
      </p:sp>
      <p:sp>
        <p:nvSpPr>
          <p:cNvPr id="3540" name="Google Shape;3540;p1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Shortest Paths: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BFS Doesn’t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Goal: The Shortest Paths Tree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Some Bad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Dijkstra’s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Why Dijkstra’s is Correct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Runtime Analysis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A*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oboto"/>
              <a:buChar char="•"/>
            </a:pPr>
            <a:r>
              <a:rPr b="1" lang="en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rPr>
              <a:t>A* Idea and Demo</a:t>
            </a:r>
            <a:endParaRPr b="1">
              <a:solidFill>
                <a:srgbClr val="0B539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A* Heuristics (CS188 Preview)</a:t>
            </a:r>
            <a:endParaRPr/>
          </a:p>
        </p:txBody>
      </p:sp>
      <p:sp>
        <p:nvSpPr>
          <p:cNvPr id="3541" name="Google Shape;3541;p1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Idea and Demo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545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11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Target Dijkstra’s</a:t>
            </a:r>
            <a:endParaRPr/>
          </a:p>
        </p:txBody>
      </p:sp>
      <p:sp>
        <p:nvSpPr>
          <p:cNvPr id="3547" name="Google Shape;3547;p11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this a good algorithm for a navigation application?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it find the shortest path?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it be efficient?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8" name="Google Shape;3548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2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p12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Dijkstra’s</a:t>
            </a:r>
            <a:endParaRPr/>
          </a:p>
        </p:txBody>
      </p:sp>
      <p:sp>
        <p:nvSpPr>
          <p:cNvPr id="3554" name="Google Shape;3554;p12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will explore every place within nearly two thousand miles of Denver before it locates NYC. </a:t>
            </a:r>
            <a:endParaRPr/>
          </a:p>
        </p:txBody>
      </p:sp>
      <p:pic>
        <p:nvPicPr>
          <p:cNvPr id="3555" name="Google Shape;3555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9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Google Shape;3560;p12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Dijkstra’s</a:t>
            </a:r>
            <a:endParaRPr/>
          </a:p>
        </p:txBody>
      </p:sp>
      <p:sp>
        <p:nvSpPr>
          <p:cNvPr id="3561" name="Google Shape;3561;p12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only a </a:t>
            </a:r>
            <a:r>
              <a:rPr b="1" i="1" lang="en"/>
              <a:t>single target</a:t>
            </a:r>
            <a:r>
              <a:rPr lang="en"/>
              <a:t> in mind, so we need a different algorithm. How can we do better?</a:t>
            </a:r>
            <a:endParaRPr/>
          </a:p>
        </p:txBody>
      </p:sp>
      <p:pic>
        <p:nvPicPr>
          <p:cNvPr id="3562" name="Google Shape;3562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6" name="Shape 3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Google Shape;3567;p12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do Better?</a:t>
            </a:r>
            <a:endParaRPr/>
          </a:p>
        </p:txBody>
      </p:sp>
      <p:sp>
        <p:nvSpPr>
          <p:cNvPr id="3568" name="Google Shape;3568;p12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Explore eastwards first?</a:t>
            </a:r>
            <a:endParaRPr/>
          </a:p>
        </p:txBody>
      </p:sp>
      <p:pic>
        <p:nvPicPr>
          <p:cNvPr id="3569" name="Google Shape;3569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0" name="Google Shape;3570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050" y="1572075"/>
            <a:ext cx="68580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