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Lst>
  <p:sldSz cy="5143500" cx="9144000"/>
  <p:notesSz cx="6858000" cy="9144000"/>
  <p:embeddedFontLst>
    <p:embeddedFont>
      <p:font typeface="Roboto Medium"/>
      <p:regular r:id="rId65"/>
      <p:bold r:id="rId66"/>
      <p:italic r:id="rId67"/>
      <p:boldItalic r:id="rId68"/>
    </p:embeddedFont>
    <p:embeddedFont>
      <p:font typeface="Roboto"/>
      <p:regular r:id="rId69"/>
      <p:bold r:id="rId70"/>
      <p:italic r:id="rId71"/>
      <p:boldItalic r:id="rId72"/>
    </p:embeddedFont>
    <p:embeddedFont>
      <p:font typeface="Roboto Light"/>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4B5357-B1AD-41A5-8FD6-9C45A2802DA1}">
  <a:tblStyle styleId="{764B5357-B1AD-41A5-8FD6-9C45A2802DA1}"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obotoLight-regular.fntdata"/><Relationship Id="rId72" Type="http://schemas.openxmlformats.org/officeDocument/2006/relationships/font" Target="fonts/Roboto-boldItalic.fntdata"/><Relationship Id="rId31" Type="http://schemas.openxmlformats.org/officeDocument/2006/relationships/slide" Target="slides/slide26.xml"/><Relationship Id="rId75" Type="http://schemas.openxmlformats.org/officeDocument/2006/relationships/font" Target="fonts/RobotoLight-italic.fntdata"/><Relationship Id="rId30" Type="http://schemas.openxmlformats.org/officeDocument/2006/relationships/slide" Target="slides/slide25.xml"/><Relationship Id="rId74" Type="http://schemas.openxmlformats.org/officeDocument/2006/relationships/font" Target="fonts/RobotoLight-bold.fntdata"/><Relationship Id="rId33" Type="http://schemas.openxmlformats.org/officeDocument/2006/relationships/slide" Target="slides/slide28.xml"/><Relationship Id="rId32" Type="http://schemas.openxmlformats.org/officeDocument/2006/relationships/slide" Target="slides/slide27.xml"/><Relationship Id="rId76" Type="http://schemas.openxmlformats.org/officeDocument/2006/relationships/font" Target="fonts/RobotoLight-boldItalic.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Roboto-italic.fntdata"/><Relationship Id="rId70" Type="http://schemas.openxmlformats.org/officeDocument/2006/relationships/font" Target="fonts/Roboto-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RobotoMedium-bold.fntdata"/><Relationship Id="rId21" Type="http://schemas.openxmlformats.org/officeDocument/2006/relationships/slide" Target="slides/slide16.xml"/><Relationship Id="rId65" Type="http://schemas.openxmlformats.org/officeDocument/2006/relationships/font" Target="fonts/RobotoMedium-regular.fntdata"/><Relationship Id="rId24" Type="http://schemas.openxmlformats.org/officeDocument/2006/relationships/slide" Target="slides/slide19.xml"/><Relationship Id="rId68" Type="http://schemas.openxmlformats.org/officeDocument/2006/relationships/font" Target="fonts/RobotoMedium-boldItalic.fntdata"/><Relationship Id="rId23" Type="http://schemas.openxmlformats.org/officeDocument/2006/relationships/slide" Target="slides/slide18.xml"/><Relationship Id="rId67" Type="http://schemas.openxmlformats.org/officeDocument/2006/relationships/font" Target="fonts/RobotoMedium-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f155b838b_0_20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5f155b838b_0_2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5f155b838b_0_1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5f155b838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5f155b838b_0_2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5f155b838b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5f155b838b_0_2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5f155b838b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5f155b838b_0_27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5f155b838b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5f155b838b_0_36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5f155b838b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5f155b838b_0_42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5f155b838b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5f155b838b_0_23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5f155b838b_0_2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5f155b838b_0_43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5f155b838b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5f155b838b_0_4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5f155b838b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5f155b838b_0_4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5f155b838b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f155b838b_0_217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f155b838b_0_2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5f155b838b_0_49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25f155b838b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5f155b838b_0_56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25f155b838b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25f155b838b_0_63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25f155b838b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25f155b838b_0_7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25f155b838b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25f155b838b_0_8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25f155b838b_0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25f155b838b_0_23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25f155b838b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25f155b838b_0_8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25f155b838b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25f155b838b_0_8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25f155b838b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25f155b838b_0_9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25f155b838b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g25f155b838b_0_103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2" name="Google Shape;1182;g25f155b838b_0_1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f155b838b_0_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f155b838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g25f155b838b_0_107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1" name="Google Shape;1221;g25f155b838b_0_1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25f155b838b_0_108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25f155b838b_0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25f155b838b_0_11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25f155b838b_0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g25f155b838b_0_23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1" name="Google Shape;1271;g25f155b838b_0_2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g25f155b838b_0_11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25f155b838b_0_1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3" name="Shape 1333"/>
        <p:cNvGrpSpPr/>
        <p:nvPr/>
      </p:nvGrpSpPr>
      <p:grpSpPr>
        <a:xfrm>
          <a:off x="0" y="0"/>
          <a:ext cx="0" cy="0"/>
          <a:chOff x="0" y="0"/>
          <a:chExt cx="0" cy="0"/>
        </a:xfrm>
      </p:grpSpPr>
      <p:sp>
        <p:nvSpPr>
          <p:cNvPr id="1334" name="Google Shape;1334;g25f155b838b_0_118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5" name="Google Shape;1335;g25f155b838b_0_1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g25f155b838b_0_121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5" name="Google Shape;1365;g25f155b838b_0_1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g25f155b838b_0_124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4" name="Google Shape;1394;g25f155b838b_0_1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25f155b838b_0_12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25f155b838b_0_1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0" name="Shape 1450"/>
        <p:cNvGrpSpPr/>
        <p:nvPr/>
      </p:nvGrpSpPr>
      <p:grpSpPr>
        <a:xfrm>
          <a:off x="0" y="0"/>
          <a:ext cx="0" cy="0"/>
          <a:chOff x="0" y="0"/>
          <a:chExt cx="0" cy="0"/>
        </a:xfrm>
      </p:grpSpPr>
      <p:sp>
        <p:nvSpPr>
          <p:cNvPr id="1451" name="Google Shape;1451;g25f155b838b_0_129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2" name="Google Shape;1452;g25f155b838b_0_1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f155b838b_0_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f155b838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g25f155b838b_0_13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3" name="Google Shape;1483;g25f155b838b_0_1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g25f155b838b_0_13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5" name="Google Shape;1515;g25f155b838b_0_1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6" name="Shape 1546"/>
        <p:cNvGrpSpPr/>
        <p:nvPr/>
      </p:nvGrpSpPr>
      <p:grpSpPr>
        <a:xfrm>
          <a:off x="0" y="0"/>
          <a:ext cx="0" cy="0"/>
          <a:chOff x="0" y="0"/>
          <a:chExt cx="0" cy="0"/>
        </a:xfrm>
      </p:grpSpPr>
      <p:sp>
        <p:nvSpPr>
          <p:cNvPr id="1547" name="Google Shape;1547;g25f155b838b_0_139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8" name="Google Shape;1548;g25f155b838b_0_1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0" name="Shape 1580"/>
        <p:cNvGrpSpPr/>
        <p:nvPr/>
      </p:nvGrpSpPr>
      <p:grpSpPr>
        <a:xfrm>
          <a:off x="0" y="0"/>
          <a:ext cx="0" cy="0"/>
          <a:chOff x="0" y="0"/>
          <a:chExt cx="0" cy="0"/>
        </a:xfrm>
      </p:grpSpPr>
      <p:sp>
        <p:nvSpPr>
          <p:cNvPr id="1581" name="Google Shape;1581;g25f155b838b_0_14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2" name="Google Shape;1582;g25f155b838b_0_1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4" name="Shape 1614"/>
        <p:cNvGrpSpPr/>
        <p:nvPr/>
      </p:nvGrpSpPr>
      <p:grpSpPr>
        <a:xfrm>
          <a:off x="0" y="0"/>
          <a:ext cx="0" cy="0"/>
          <a:chOff x="0" y="0"/>
          <a:chExt cx="0" cy="0"/>
        </a:xfrm>
      </p:grpSpPr>
      <p:sp>
        <p:nvSpPr>
          <p:cNvPr id="1615" name="Google Shape;1615;g25f155b838b_0_145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6" name="Google Shape;1616;g25f155b838b_0_1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5" name="Shape 1645"/>
        <p:cNvGrpSpPr/>
        <p:nvPr/>
      </p:nvGrpSpPr>
      <p:grpSpPr>
        <a:xfrm>
          <a:off x="0" y="0"/>
          <a:ext cx="0" cy="0"/>
          <a:chOff x="0" y="0"/>
          <a:chExt cx="0" cy="0"/>
        </a:xfrm>
      </p:grpSpPr>
      <p:sp>
        <p:nvSpPr>
          <p:cNvPr id="1646" name="Google Shape;1646;g25f155b838b_0_148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7" name="Google Shape;1647;g25f155b838b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g25f155b838b_0_15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25f155b838b_0_1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0" name="Shape 1710"/>
        <p:cNvGrpSpPr/>
        <p:nvPr/>
      </p:nvGrpSpPr>
      <p:grpSpPr>
        <a:xfrm>
          <a:off x="0" y="0"/>
          <a:ext cx="0" cy="0"/>
          <a:chOff x="0" y="0"/>
          <a:chExt cx="0" cy="0"/>
        </a:xfrm>
      </p:grpSpPr>
      <p:sp>
        <p:nvSpPr>
          <p:cNvPr id="1711" name="Google Shape;1711;g25f155b838b_0_155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2" name="Google Shape;1712;g25f155b838b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9" name="Shape 1739"/>
        <p:cNvGrpSpPr/>
        <p:nvPr/>
      </p:nvGrpSpPr>
      <p:grpSpPr>
        <a:xfrm>
          <a:off x="0" y="0"/>
          <a:ext cx="0" cy="0"/>
          <a:chOff x="0" y="0"/>
          <a:chExt cx="0" cy="0"/>
        </a:xfrm>
      </p:grpSpPr>
      <p:sp>
        <p:nvSpPr>
          <p:cNvPr id="1740" name="Google Shape;1740;g25f155b838b_0_157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1" name="Google Shape;1741;g25f155b838b_0_1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8" name="Shape 1768"/>
        <p:cNvGrpSpPr/>
        <p:nvPr/>
      </p:nvGrpSpPr>
      <p:grpSpPr>
        <a:xfrm>
          <a:off x="0" y="0"/>
          <a:ext cx="0" cy="0"/>
          <a:chOff x="0" y="0"/>
          <a:chExt cx="0" cy="0"/>
        </a:xfrm>
      </p:grpSpPr>
      <p:sp>
        <p:nvSpPr>
          <p:cNvPr id="1769" name="Google Shape;1769;g25f155b838b_0_233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0" name="Google Shape;1770;g25f155b838b_0_2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5f155b838b_0_7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5f155b838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5" name="Shape 1775"/>
        <p:cNvGrpSpPr/>
        <p:nvPr/>
      </p:nvGrpSpPr>
      <p:grpSpPr>
        <a:xfrm>
          <a:off x="0" y="0"/>
          <a:ext cx="0" cy="0"/>
          <a:chOff x="0" y="0"/>
          <a:chExt cx="0" cy="0"/>
        </a:xfrm>
      </p:grpSpPr>
      <p:sp>
        <p:nvSpPr>
          <p:cNvPr id="1776" name="Google Shape;1776;g25f155b838b_0_16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7" name="Google Shape;1777;g25f155b838b_0_1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2" name="Shape 1782"/>
        <p:cNvGrpSpPr/>
        <p:nvPr/>
      </p:nvGrpSpPr>
      <p:grpSpPr>
        <a:xfrm>
          <a:off x="0" y="0"/>
          <a:ext cx="0" cy="0"/>
          <a:chOff x="0" y="0"/>
          <a:chExt cx="0" cy="0"/>
        </a:xfrm>
      </p:grpSpPr>
      <p:sp>
        <p:nvSpPr>
          <p:cNvPr id="1783" name="Google Shape;1783;g25f155b838b_0_16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4" name="Google Shape;1784;g25f155b838b_0_1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7" name="Shape 1827"/>
        <p:cNvGrpSpPr/>
        <p:nvPr/>
      </p:nvGrpSpPr>
      <p:grpSpPr>
        <a:xfrm>
          <a:off x="0" y="0"/>
          <a:ext cx="0" cy="0"/>
          <a:chOff x="0" y="0"/>
          <a:chExt cx="0" cy="0"/>
        </a:xfrm>
      </p:grpSpPr>
      <p:sp>
        <p:nvSpPr>
          <p:cNvPr id="1828" name="Google Shape;1828;g25f155b838b_0_16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9" name="Google Shape;1829;g25f155b838b_0_1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7" name="Shape 1867"/>
        <p:cNvGrpSpPr/>
        <p:nvPr/>
      </p:nvGrpSpPr>
      <p:grpSpPr>
        <a:xfrm>
          <a:off x="0" y="0"/>
          <a:ext cx="0" cy="0"/>
          <a:chOff x="0" y="0"/>
          <a:chExt cx="0" cy="0"/>
        </a:xfrm>
      </p:grpSpPr>
      <p:sp>
        <p:nvSpPr>
          <p:cNvPr id="1868" name="Google Shape;1868;g25f155b838b_0_169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9" name="Google Shape;1869;g25f155b838b_0_1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4" name="Shape 1874"/>
        <p:cNvGrpSpPr/>
        <p:nvPr/>
      </p:nvGrpSpPr>
      <p:grpSpPr>
        <a:xfrm>
          <a:off x="0" y="0"/>
          <a:ext cx="0" cy="0"/>
          <a:chOff x="0" y="0"/>
          <a:chExt cx="0" cy="0"/>
        </a:xfrm>
      </p:grpSpPr>
      <p:sp>
        <p:nvSpPr>
          <p:cNvPr id="1875" name="Google Shape;1875;g25f155b838b_0_170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6" name="Google Shape;1876;g25f155b838b_0_1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0" name="Shape 1930"/>
        <p:cNvGrpSpPr/>
        <p:nvPr/>
      </p:nvGrpSpPr>
      <p:grpSpPr>
        <a:xfrm>
          <a:off x="0" y="0"/>
          <a:ext cx="0" cy="0"/>
          <a:chOff x="0" y="0"/>
          <a:chExt cx="0" cy="0"/>
        </a:xfrm>
      </p:grpSpPr>
      <p:sp>
        <p:nvSpPr>
          <p:cNvPr id="1931" name="Google Shape;1931;g25f155b838b_0_17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2" name="Google Shape;1932;g25f155b838b_0_1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6" name="Shape 1986"/>
        <p:cNvGrpSpPr/>
        <p:nvPr/>
      </p:nvGrpSpPr>
      <p:grpSpPr>
        <a:xfrm>
          <a:off x="0" y="0"/>
          <a:ext cx="0" cy="0"/>
          <a:chOff x="0" y="0"/>
          <a:chExt cx="0" cy="0"/>
        </a:xfrm>
      </p:grpSpPr>
      <p:sp>
        <p:nvSpPr>
          <p:cNvPr id="1987" name="Google Shape;1987;g25f155b838b_0_18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8" name="Google Shape;1988;g25f155b838b_0_1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1" name="Shape 2021"/>
        <p:cNvGrpSpPr/>
        <p:nvPr/>
      </p:nvGrpSpPr>
      <p:grpSpPr>
        <a:xfrm>
          <a:off x="0" y="0"/>
          <a:ext cx="0" cy="0"/>
          <a:chOff x="0" y="0"/>
          <a:chExt cx="0" cy="0"/>
        </a:xfrm>
      </p:grpSpPr>
      <p:sp>
        <p:nvSpPr>
          <p:cNvPr id="2022" name="Google Shape;2022;g25f155b838b_0_234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3" name="Google Shape;2023;g25f155b838b_0_2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8" name="Shape 2028"/>
        <p:cNvGrpSpPr/>
        <p:nvPr/>
      </p:nvGrpSpPr>
      <p:grpSpPr>
        <a:xfrm>
          <a:off x="0" y="0"/>
          <a:ext cx="0" cy="0"/>
          <a:chOff x="0" y="0"/>
          <a:chExt cx="0" cy="0"/>
        </a:xfrm>
      </p:grpSpPr>
      <p:sp>
        <p:nvSpPr>
          <p:cNvPr id="2029" name="Google Shape;2029;g25f155b838b_0_185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0" name="Google Shape;2030;g25f155b838b_0_1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4" name="Shape 2034"/>
        <p:cNvGrpSpPr/>
        <p:nvPr/>
      </p:nvGrpSpPr>
      <p:grpSpPr>
        <a:xfrm>
          <a:off x="0" y="0"/>
          <a:ext cx="0" cy="0"/>
          <a:chOff x="0" y="0"/>
          <a:chExt cx="0" cy="0"/>
        </a:xfrm>
      </p:grpSpPr>
      <p:sp>
        <p:nvSpPr>
          <p:cNvPr id="2035" name="Google Shape;2035;g25f155b838b_0_185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6" name="Google Shape;2036;g25f155b838b_0_1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5f155b838b_0_8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5f155b838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5f155b838b_0_9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5f155b838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5f155b838b_0_12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5f155b838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5f155b838b_0_1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5f155b838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12" name="Google Shape;12;p2"/>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1"/>
          <p:cNvSpPr txBox="1"/>
          <p:nvPr>
            <p:ph idx="1"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8" name="Google Shape;7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79" name="Google Shape;79;p11"/>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
        <p:nvSpPr>
          <p:cNvPr id="80" name="Google Shape;80;p11"/>
          <p:cNvSpPr txBox="1"/>
          <p:nvPr>
            <p:ph idx="2" type="body"/>
          </p:nvPr>
        </p:nvSpPr>
        <p:spPr>
          <a:xfrm>
            <a:off x="9543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84" name="Google Shape;84;p12"/>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1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Google Shape;8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_3">
  <p:cSld name="SECTION_TITLE_AND_DESCRIPTION_3">
    <p:spTree>
      <p:nvGrpSpPr>
        <p:cNvPr id="88" name="Shape 88"/>
        <p:cNvGrpSpPr/>
        <p:nvPr/>
      </p:nvGrpSpPr>
      <p:grpSpPr>
        <a:xfrm>
          <a:off x="0" y="0"/>
          <a:ext cx="0" cy="0"/>
          <a:chOff x="0" y="0"/>
          <a:chExt cx="0" cy="0"/>
        </a:xfrm>
      </p:grpSpPr>
      <p:sp>
        <p:nvSpPr>
          <p:cNvPr id="89" name="Google Shape;89;p14"/>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 name="Google Shape;91;p1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92" name="Google Shape;9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4"/>
          <p:cNvSpPr txBox="1"/>
          <p:nvPr>
            <p:ph idx="2"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15"/>
          <p:cNvSpPr txBox="1"/>
          <p:nvPr>
            <p:ph type="title"/>
          </p:nvPr>
        </p:nvSpPr>
        <p:spPr>
          <a:xfrm>
            <a:off x="95425" y="4382350"/>
            <a:ext cx="8425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cxnSp>
        <p:nvCxnSpPr>
          <p:cNvPr id="97" name="Google Shape;97;p15"/>
          <p:cNvCxnSpPr/>
          <p:nvPr/>
        </p:nvCxnSpPr>
        <p:spPr>
          <a:xfrm>
            <a:off x="168250" y="4288400"/>
            <a:ext cx="87570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dk1"/>
        </a:solidFill>
      </p:bgPr>
    </p:bg>
    <p:spTree>
      <p:nvGrpSpPr>
        <p:cNvPr id="100" name="Shape 100"/>
        <p:cNvGrpSpPr/>
        <p:nvPr/>
      </p:nvGrpSpPr>
      <p:grpSpPr>
        <a:xfrm>
          <a:off x="0" y="0"/>
          <a:ext cx="0" cy="0"/>
          <a:chOff x="0" y="0"/>
          <a:chExt cx="0" cy="0"/>
        </a:xfrm>
      </p:grpSpPr>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lude">
  <p:cSld name="SECTION_TITLE_AND_DESCRIPTION_1_3">
    <p:spTree>
      <p:nvGrpSpPr>
        <p:cNvPr id="102" name="Shape 102"/>
        <p:cNvGrpSpPr/>
        <p:nvPr/>
      </p:nvGrpSpPr>
      <p:grpSpPr>
        <a:xfrm>
          <a:off x="0" y="0"/>
          <a:ext cx="0" cy="0"/>
          <a:chOff x="0" y="0"/>
          <a:chExt cx="0" cy="0"/>
        </a:xfrm>
      </p:grpSpPr>
      <p:sp>
        <p:nvSpPr>
          <p:cNvPr id="103" name="Google Shape;103;p18"/>
          <p:cNvSpPr/>
          <p:nvPr/>
        </p:nvSpPr>
        <p:spPr>
          <a:xfrm>
            <a:off x="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1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pic>
        <p:nvPicPr>
          <p:cNvPr id="106" name="Google Shape;106;p1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107" name="Google Shape;107;p1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cxnSp>
        <p:nvCxnSpPr>
          <p:cNvPr id="108" name="Google Shape;108;p18"/>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109" name="Google Shape;109;p1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Clr>
                <a:schemeClr val="lt1"/>
              </a:buClr>
              <a:buSzPts val="1800"/>
              <a:buNone/>
              <a:defRPr>
                <a:solidFill>
                  <a:schemeClr val="lt1"/>
                </a:solidFill>
              </a:defRPr>
            </a:lvl1pPr>
            <a:lvl2pPr lvl="1" rtl="0">
              <a:lnSpc>
                <a:spcPct val="100000"/>
              </a:lnSpc>
              <a:spcBef>
                <a:spcPts val="600"/>
              </a:spcBef>
              <a:spcAft>
                <a:spcPts val="0"/>
              </a:spcAft>
              <a:buClr>
                <a:schemeClr val="lt1"/>
              </a:buClr>
              <a:buSzPts val="2100"/>
              <a:buNone/>
              <a:defRPr sz="2100">
                <a:solidFill>
                  <a:schemeClr val="lt1"/>
                </a:solidFill>
              </a:defRPr>
            </a:lvl2pPr>
            <a:lvl3pPr lvl="2" rtl="0">
              <a:lnSpc>
                <a:spcPct val="100000"/>
              </a:lnSpc>
              <a:spcBef>
                <a:spcPts val="600"/>
              </a:spcBef>
              <a:spcAft>
                <a:spcPts val="0"/>
              </a:spcAft>
              <a:buClr>
                <a:schemeClr val="lt1"/>
              </a:buClr>
              <a:buSzPts val="2100"/>
              <a:buNone/>
              <a:defRPr sz="2100">
                <a:solidFill>
                  <a:schemeClr val="lt1"/>
                </a:solidFill>
              </a:defRPr>
            </a:lvl3pPr>
            <a:lvl4pPr lvl="3" rtl="0">
              <a:lnSpc>
                <a:spcPct val="100000"/>
              </a:lnSpc>
              <a:spcBef>
                <a:spcPts val="600"/>
              </a:spcBef>
              <a:spcAft>
                <a:spcPts val="0"/>
              </a:spcAft>
              <a:buClr>
                <a:schemeClr val="lt1"/>
              </a:buClr>
              <a:buSzPts val="2100"/>
              <a:buNone/>
              <a:defRPr sz="2100">
                <a:solidFill>
                  <a:schemeClr val="lt1"/>
                </a:solidFill>
              </a:defRPr>
            </a:lvl4pPr>
            <a:lvl5pPr lvl="4" rtl="0">
              <a:lnSpc>
                <a:spcPct val="100000"/>
              </a:lnSpc>
              <a:spcBef>
                <a:spcPts val="600"/>
              </a:spcBef>
              <a:spcAft>
                <a:spcPts val="0"/>
              </a:spcAft>
              <a:buClr>
                <a:schemeClr val="lt1"/>
              </a:buClr>
              <a:buSzPts val="2100"/>
              <a:buNone/>
              <a:defRPr sz="2100">
                <a:solidFill>
                  <a:schemeClr val="lt1"/>
                </a:solidFill>
              </a:defRPr>
            </a:lvl5pPr>
            <a:lvl6pPr lvl="5" rtl="0">
              <a:lnSpc>
                <a:spcPct val="100000"/>
              </a:lnSpc>
              <a:spcBef>
                <a:spcPts val="600"/>
              </a:spcBef>
              <a:spcAft>
                <a:spcPts val="0"/>
              </a:spcAft>
              <a:buClr>
                <a:schemeClr val="lt1"/>
              </a:buClr>
              <a:buSzPts val="2100"/>
              <a:buNone/>
              <a:defRPr sz="2100">
                <a:solidFill>
                  <a:schemeClr val="lt1"/>
                </a:solidFill>
              </a:defRPr>
            </a:lvl6pPr>
            <a:lvl7pPr lvl="6" rtl="0">
              <a:lnSpc>
                <a:spcPct val="100000"/>
              </a:lnSpc>
              <a:spcBef>
                <a:spcPts val="600"/>
              </a:spcBef>
              <a:spcAft>
                <a:spcPts val="0"/>
              </a:spcAft>
              <a:buClr>
                <a:schemeClr val="lt1"/>
              </a:buClr>
              <a:buSzPts val="2100"/>
              <a:buNone/>
              <a:defRPr sz="2100">
                <a:solidFill>
                  <a:schemeClr val="lt1"/>
                </a:solidFill>
              </a:defRPr>
            </a:lvl7pPr>
            <a:lvl8pPr lvl="7" rtl="0">
              <a:lnSpc>
                <a:spcPct val="100000"/>
              </a:lnSpc>
              <a:spcBef>
                <a:spcPts val="600"/>
              </a:spcBef>
              <a:spcAft>
                <a:spcPts val="0"/>
              </a:spcAft>
              <a:buClr>
                <a:schemeClr val="lt1"/>
              </a:buClr>
              <a:buSzPts val="2100"/>
              <a:buNone/>
              <a:defRPr sz="2100">
                <a:solidFill>
                  <a:schemeClr val="lt1"/>
                </a:solidFill>
              </a:defRPr>
            </a:lvl8pPr>
            <a:lvl9pPr lvl="8" rtl="0">
              <a:lnSpc>
                <a:spcPct val="100000"/>
              </a:lnSpc>
              <a:spcBef>
                <a:spcPts val="60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_1">
    <p:spTree>
      <p:nvGrpSpPr>
        <p:cNvPr id="110" name="Shape 110"/>
        <p:cNvGrpSpPr/>
        <p:nvPr/>
      </p:nvGrpSpPr>
      <p:grpSpPr>
        <a:xfrm>
          <a:off x="0" y="0"/>
          <a:ext cx="0" cy="0"/>
          <a:chOff x="0" y="0"/>
          <a:chExt cx="0" cy="0"/>
        </a:xfrm>
      </p:grpSpPr>
      <p:sp>
        <p:nvSpPr>
          <p:cNvPr id="111" name="Google Shape;111;p19"/>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3" name="Google Shape;113;p1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14" name="Google Shape;114;p1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left">
  <p:cSld name="SECTION_TITLE_AND_DESCRIPTION_1_1_1">
    <p:spTree>
      <p:nvGrpSpPr>
        <p:cNvPr id="116" name="Shape 116"/>
        <p:cNvGrpSpPr/>
        <p:nvPr/>
      </p:nvGrpSpPr>
      <p:grpSpPr>
        <a:xfrm>
          <a:off x="0" y="0"/>
          <a:ext cx="0" cy="0"/>
          <a:chOff x="0" y="0"/>
          <a:chExt cx="0" cy="0"/>
        </a:xfrm>
      </p:grpSpPr>
      <p:sp>
        <p:nvSpPr>
          <p:cNvPr id="117" name="Google Shape;117;p20"/>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0" name="Google Shape;120;p20"/>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1" name="Google Shape;121;p20"/>
          <p:cNvSpPr txBox="1"/>
          <p:nvPr>
            <p:ph type="title"/>
          </p:nvPr>
        </p:nvSpPr>
        <p:spPr>
          <a:xfrm>
            <a:off x="48829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2" name="Google Shape;122;p20"/>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3"/>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left, Heading">
  <p:cSld name="SECTION_TITLE_AND_DESCRIPTION_1_1_1_1">
    <p:spTree>
      <p:nvGrpSpPr>
        <p:cNvPr id="123" name="Shape 123"/>
        <p:cNvGrpSpPr/>
        <p:nvPr/>
      </p:nvGrpSpPr>
      <p:grpSpPr>
        <a:xfrm>
          <a:off x="0" y="0"/>
          <a:ext cx="0" cy="0"/>
          <a:chOff x="0" y="0"/>
          <a:chExt cx="0" cy="0"/>
        </a:xfrm>
      </p:grpSpPr>
      <p:sp>
        <p:nvSpPr>
          <p:cNvPr id="124" name="Google Shape;124;p21"/>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21"/>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7" name="Google Shape;127;p21"/>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8" name="Google Shape;128;p21"/>
          <p:cNvSpPr txBox="1"/>
          <p:nvPr>
            <p:ph idx="3"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29" name="Google Shape;129;p21"/>
          <p:cNvSpPr txBox="1"/>
          <p:nvPr>
            <p:ph type="title"/>
          </p:nvPr>
        </p:nvSpPr>
        <p:spPr>
          <a:xfrm>
            <a:off x="208450" y="3418425"/>
            <a:ext cx="3950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pic>
        <p:nvPicPr>
          <p:cNvPr id="130" name="Google Shape;130;p21"/>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3" name="Google Shape;13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right">
  <p:cSld name="SECTION_TITLE_AND_DESCRIPTION_1_2">
    <p:spTree>
      <p:nvGrpSpPr>
        <p:cNvPr id="134" name="Shape 134"/>
        <p:cNvGrpSpPr/>
        <p:nvPr/>
      </p:nvGrpSpPr>
      <p:grpSpPr>
        <a:xfrm>
          <a:off x="0" y="0"/>
          <a:ext cx="0" cy="0"/>
          <a:chOff x="0" y="0"/>
          <a:chExt cx="0" cy="0"/>
        </a:xfrm>
      </p:grpSpPr>
      <p:sp>
        <p:nvSpPr>
          <p:cNvPr id="135" name="Google Shape;135;p23"/>
          <p:cNvSpPr/>
          <p:nvPr/>
        </p:nvSpPr>
        <p:spPr>
          <a:xfrm>
            <a:off x="457200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3"/>
          <p:cNvSpPr txBox="1"/>
          <p:nvPr>
            <p:ph idx="1" type="body"/>
          </p:nvPr>
        </p:nvSpPr>
        <p:spPr>
          <a:xfrm>
            <a:off x="3117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8" name="Google Shape;138;p23"/>
          <p:cNvSpPr txBox="1"/>
          <p:nvPr>
            <p:ph idx="2" type="body"/>
          </p:nvPr>
        </p:nvSpPr>
        <p:spPr>
          <a:xfrm>
            <a:off x="4882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9" name="Google Shape;139;p23"/>
          <p:cNvSpPr txBox="1"/>
          <p:nvPr>
            <p:ph type="title"/>
          </p:nvPr>
        </p:nvSpPr>
        <p:spPr>
          <a:xfrm>
            <a:off x="3117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2" name="Google Shape;22;p4"/>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SECTION_TITLE_AND_DESCRIPTION_1">
    <p:spTree>
      <p:nvGrpSpPr>
        <p:cNvPr id="23" name="Shape 23"/>
        <p:cNvGrpSpPr/>
        <p:nvPr/>
      </p:nvGrpSpPr>
      <p:grpSpPr>
        <a:xfrm>
          <a:off x="0" y="0"/>
          <a:ext cx="0" cy="0"/>
          <a:chOff x="0" y="0"/>
          <a:chExt cx="0" cy="0"/>
        </a:xfrm>
      </p:grpSpPr>
      <p:sp>
        <p:nvSpPr>
          <p:cNvPr id="24" name="Google Shape;24;p5"/>
          <p:cNvSpPr/>
          <p:nvPr/>
        </p:nvSpPr>
        <p:spPr>
          <a:xfrm>
            <a:off x="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1pPr>
            <a:lvl2pPr indent="-342900" lvl="1" marL="9144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2pPr>
            <a:lvl3pPr indent="-342900" lvl="2" marL="13716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3pPr>
            <a:lvl4pPr indent="-342900" lvl="3" marL="18288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4pPr>
            <a:lvl5pPr indent="-342900" lvl="4" marL="22860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5pPr>
            <a:lvl6pPr indent="-342900" lvl="5" marL="27432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6pPr>
            <a:lvl7pPr indent="-342900" lvl="6" marL="32004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7pPr>
            <a:lvl8pPr indent="-342900" lvl="7" marL="36576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8pPr>
            <a:lvl9pPr indent="-342900" lvl="8" marL="41148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9pPr>
          </a:lstStyle>
          <a:p/>
        </p:txBody>
      </p:sp>
      <p:pic>
        <p:nvPicPr>
          <p:cNvPr id="27" name="Google Shape;27;p5"/>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28" name="Google Shape;28;p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cxnSp>
        <p:nvCxnSpPr>
          <p:cNvPr id="29" name="Google Shape;29;p5"/>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30" name="Google Shape;30;p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SzPts val="1800"/>
              <a:buNone/>
              <a:defRPr/>
            </a:lvl1pPr>
            <a:lvl2pPr lvl="1" rtl="0">
              <a:lnSpc>
                <a:spcPct val="100000"/>
              </a:lnSpc>
              <a:spcBef>
                <a:spcPts val="600"/>
              </a:spcBef>
              <a:spcAft>
                <a:spcPts val="0"/>
              </a:spcAft>
              <a:buSzPts val="2100"/>
              <a:buNone/>
              <a:defRPr sz="2100"/>
            </a:lvl2pPr>
            <a:lvl3pPr lvl="2" rtl="0">
              <a:lnSpc>
                <a:spcPct val="100000"/>
              </a:lnSpc>
              <a:spcBef>
                <a:spcPts val="600"/>
              </a:spcBef>
              <a:spcAft>
                <a:spcPts val="0"/>
              </a:spcAft>
              <a:buSzPts val="2100"/>
              <a:buNone/>
              <a:defRPr sz="2100"/>
            </a:lvl3pPr>
            <a:lvl4pPr lvl="3" rtl="0">
              <a:lnSpc>
                <a:spcPct val="100000"/>
              </a:lnSpc>
              <a:spcBef>
                <a:spcPts val="600"/>
              </a:spcBef>
              <a:spcAft>
                <a:spcPts val="0"/>
              </a:spcAft>
              <a:buSzPts val="2100"/>
              <a:buNone/>
              <a:defRPr sz="2100"/>
            </a:lvl4pPr>
            <a:lvl5pPr lvl="4" rtl="0">
              <a:lnSpc>
                <a:spcPct val="100000"/>
              </a:lnSpc>
              <a:spcBef>
                <a:spcPts val="600"/>
              </a:spcBef>
              <a:spcAft>
                <a:spcPts val="0"/>
              </a:spcAft>
              <a:buSzPts val="2100"/>
              <a:buNone/>
              <a:defRPr sz="2100"/>
            </a:lvl5pPr>
            <a:lvl6pPr lvl="5" rtl="0">
              <a:lnSpc>
                <a:spcPct val="100000"/>
              </a:lnSpc>
              <a:spcBef>
                <a:spcPts val="600"/>
              </a:spcBef>
              <a:spcAft>
                <a:spcPts val="0"/>
              </a:spcAft>
              <a:buSzPts val="2100"/>
              <a:buNone/>
              <a:defRPr sz="2100"/>
            </a:lvl6pPr>
            <a:lvl7pPr lvl="6" rtl="0">
              <a:lnSpc>
                <a:spcPct val="100000"/>
              </a:lnSpc>
              <a:spcBef>
                <a:spcPts val="600"/>
              </a:spcBef>
              <a:spcAft>
                <a:spcPts val="0"/>
              </a:spcAft>
              <a:buSzPts val="2100"/>
              <a:buNone/>
              <a:defRPr sz="2100"/>
            </a:lvl7pPr>
            <a:lvl8pPr lvl="7" rtl="0">
              <a:lnSpc>
                <a:spcPct val="100000"/>
              </a:lnSpc>
              <a:spcBef>
                <a:spcPts val="600"/>
              </a:spcBef>
              <a:spcAft>
                <a:spcPts val="0"/>
              </a:spcAft>
              <a:buSzPts val="2100"/>
              <a:buNone/>
              <a:defRPr sz="2100"/>
            </a:lvl8pPr>
            <a:lvl9pPr lvl="8" rtl="0">
              <a:lnSpc>
                <a:spcPct val="100000"/>
              </a:lnSpc>
              <a:spcBef>
                <a:spcPts val="60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right">
  <p:cSld name="SECTION_TITLE_AND_DESCRIPTION_2">
    <p:spTree>
      <p:nvGrpSpPr>
        <p:cNvPr id="31" name="Shape 31"/>
        <p:cNvGrpSpPr/>
        <p:nvPr/>
      </p:nvGrpSpPr>
      <p:grpSpPr>
        <a:xfrm>
          <a:off x="0" y="0"/>
          <a:ext cx="0" cy="0"/>
          <a:chOff x="0" y="0"/>
          <a:chExt cx="0" cy="0"/>
        </a:xfrm>
      </p:grpSpPr>
      <p:sp>
        <p:nvSpPr>
          <p:cNvPr id="32" name="Google Shape;32;p6"/>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idx="1" type="subTitle"/>
          </p:nvPr>
        </p:nvSpPr>
        <p:spPr>
          <a:xfrm>
            <a:off x="4835400" y="4198275"/>
            <a:ext cx="4045200" cy="465000"/>
          </a:xfrm>
          <a:prstGeom prst="rect">
            <a:avLst/>
          </a:prstGeom>
        </p:spPr>
        <p:txBody>
          <a:bodyPr anchorCtr="0" anchor="t" bIns="91425" lIns="91425" spcFirstLastPara="1" rIns="91425" wrap="square" tIns="91425">
            <a:noAutofit/>
          </a:bodyPr>
          <a:lstStyle>
            <a:lvl1pPr lvl="0" rtl="0" algn="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txBox="1"/>
          <p:nvPr/>
        </p:nvSpPr>
        <p:spPr>
          <a:xfrm>
            <a:off x="6365900" y="3724875"/>
            <a:ext cx="2591100" cy="569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36" name="Google Shape;36;p6"/>
          <p:cNvSpPr txBox="1"/>
          <p:nvPr>
            <p:ph idx="2" type="body"/>
          </p:nvPr>
        </p:nvSpPr>
        <p:spPr>
          <a:xfrm>
            <a:off x="95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37" name="Google Shape;37;p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8" name="Google Shape;38;p6"/>
          <p:cNvCxnSpPr/>
          <p:nvPr/>
        </p:nvCxnSpPr>
        <p:spPr>
          <a:xfrm>
            <a:off x="95431" y="402210"/>
            <a:ext cx="43521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left">
  <p:cSld name="SECTION_TITLE_AND_DESCRIPTION_2_1">
    <p:spTree>
      <p:nvGrpSpPr>
        <p:cNvPr id="39" name="Shape 39"/>
        <p:cNvGrpSpPr/>
        <p:nvPr/>
      </p:nvGrpSpPr>
      <p:grpSpPr>
        <a:xfrm>
          <a:off x="0" y="0"/>
          <a:ext cx="0" cy="0"/>
          <a:chOff x="0" y="0"/>
          <a:chExt cx="0" cy="0"/>
        </a:xfrm>
      </p:grpSpPr>
      <p:sp>
        <p:nvSpPr>
          <p:cNvPr id="40" name="Google Shape;40;p7"/>
          <p:cNvSpPr/>
          <p:nvPr/>
        </p:nvSpPr>
        <p:spPr>
          <a:xfrm>
            <a:off x="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idx="1"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42" name="Google Shape;42;p7"/>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43" name="Google Shape;43;p7"/>
          <p:cNvSpPr txBox="1"/>
          <p:nvPr>
            <p:ph idx="2" type="body"/>
          </p:nvPr>
        </p:nvSpPr>
        <p:spPr>
          <a:xfrm>
            <a:off x="4667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44" name="Google Shape;44;p7"/>
          <p:cNvSpPr txBox="1"/>
          <p:nvPr>
            <p:ph type="title"/>
          </p:nvPr>
        </p:nvSpPr>
        <p:spPr>
          <a:xfrm>
            <a:off x="4572000" y="0"/>
            <a:ext cx="45720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5" name="Google Shape;45;p7"/>
          <p:cNvCxnSpPr/>
          <p:nvPr/>
        </p:nvCxnSpPr>
        <p:spPr>
          <a:xfrm>
            <a:off x="4667431" y="402210"/>
            <a:ext cx="4352100" cy="0"/>
          </a:xfrm>
          <a:prstGeom prst="straightConnector1">
            <a:avLst/>
          </a:prstGeom>
          <a:noFill/>
          <a:ln cap="flat" cmpd="sng" w="19050">
            <a:solidFill>
              <a:srgbClr val="BF9000"/>
            </a:solidFill>
            <a:prstDash val="solid"/>
            <a:round/>
            <a:headEnd len="med" w="med" type="none"/>
            <a:tailEnd len="med" w="med" type="none"/>
          </a:ln>
        </p:spPr>
      </p:cxnSp>
      <p:pic>
        <p:nvPicPr>
          <p:cNvPr id="46" name="Google Shape;46;p7"/>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47" name="Google Shape;4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p:cSld name="SECTION_TITLE_AND_DESCRIPTION_2_1_1">
    <p:spTree>
      <p:nvGrpSpPr>
        <p:cNvPr id="48" name="Shape 48"/>
        <p:cNvGrpSpPr/>
        <p:nvPr/>
      </p:nvGrpSpPr>
      <p:grpSpPr>
        <a:xfrm>
          <a:off x="0" y="0"/>
          <a:ext cx="0" cy="0"/>
          <a:chOff x="0" y="0"/>
          <a:chExt cx="0" cy="0"/>
        </a:xfrm>
      </p:grpSpPr>
      <p:sp>
        <p:nvSpPr>
          <p:cNvPr id="49" name="Google Shape;49;p8"/>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51" name="Google Shape;51;p8"/>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52" name="Google Shape;52;p8"/>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53" name="Google Shape;53;p8"/>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54" name="Google Shape;54;p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8"/>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a:t>
            </a:r>
            <a:endParaRPr b="1" sz="2500">
              <a:solidFill>
                <a:schemeClr val="accent3"/>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1">
  <p:cSld name="SECTION_TITLE_AND_DESCRIPTION_2_1_1_2">
    <p:spTree>
      <p:nvGrpSpPr>
        <p:cNvPr id="57" name="Shape 57"/>
        <p:cNvGrpSpPr/>
        <p:nvPr/>
      </p:nvGrpSpPr>
      <p:grpSpPr>
        <a:xfrm>
          <a:off x="0" y="0"/>
          <a:ext cx="0" cy="0"/>
          <a:chOff x="0" y="0"/>
          <a:chExt cx="0" cy="0"/>
        </a:xfrm>
      </p:grpSpPr>
      <p:sp>
        <p:nvSpPr>
          <p:cNvPr id="58" name="Google Shape;58;p9"/>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0" name="Google Shape;60;p9"/>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Compare</a:t>
            </a:r>
            <a:endParaRPr b="1" sz="2500">
              <a:solidFill>
                <a:schemeClr val="accent3"/>
              </a:solidFill>
              <a:latin typeface="Roboto"/>
              <a:ea typeface="Roboto"/>
              <a:cs typeface="Roboto"/>
              <a:sym typeface="Roboto"/>
            </a:endParaRPr>
          </a:p>
        </p:txBody>
      </p:sp>
      <p:sp>
        <p:nvSpPr>
          <p:cNvPr id="61" name="Google Shape;61;p9"/>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62" name="Google Shape;62;p9"/>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63" name="Google Shape;63;p9"/>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64" name="Google Shape;64;p9"/>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65" name="Google Shape;6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Solution">
  <p:cSld name="SECTION_TITLE_AND_DESCRIPTION_2_1_1_1">
    <p:spTree>
      <p:nvGrpSpPr>
        <p:cNvPr id="66" name="Shape 66"/>
        <p:cNvGrpSpPr/>
        <p:nvPr/>
      </p:nvGrpSpPr>
      <p:grpSpPr>
        <a:xfrm>
          <a:off x="0" y="0"/>
          <a:ext cx="0" cy="0"/>
          <a:chOff x="0" y="0"/>
          <a:chExt cx="0" cy="0"/>
        </a:xfrm>
      </p:grpSpPr>
      <p:sp>
        <p:nvSpPr>
          <p:cNvPr id="67" name="Google Shape;67;p10"/>
          <p:cNvSpPr/>
          <p:nvPr/>
        </p:nvSpPr>
        <p:spPr>
          <a:xfrm>
            <a:off x="0" y="-125"/>
            <a:ext cx="27765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9" name="Google Shape;69;p10"/>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Solution</a:t>
            </a:r>
            <a:endParaRPr b="1" sz="2500">
              <a:solidFill>
                <a:schemeClr val="accent3"/>
              </a:solidFill>
              <a:latin typeface="Roboto"/>
              <a:ea typeface="Roboto"/>
              <a:cs typeface="Roboto"/>
              <a:sym typeface="Roboto"/>
            </a:endParaRPr>
          </a:p>
        </p:txBody>
      </p:sp>
      <p:sp>
        <p:nvSpPr>
          <p:cNvPr id="70" name="Google Shape;70;p10"/>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1" name="Google Shape;71;p10"/>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72" name="Google Shape;72;p10"/>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73" name="Google Shape;73;p10"/>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74" name="Google Shape;7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1.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8520600" cy="393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B5394"/>
              </a:buClr>
              <a:buSzPts val="1600"/>
              <a:buFont typeface="Roboto Medium"/>
              <a:buNone/>
              <a:defRPr sz="1600">
                <a:solidFill>
                  <a:srgbClr val="0B5394"/>
                </a:solidFill>
                <a:latin typeface="Roboto Medium"/>
                <a:ea typeface="Roboto Medium"/>
                <a:cs typeface="Roboto Medium"/>
                <a:sym typeface="Roboto Medium"/>
              </a:defRPr>
            </a:lvl1pPr>
            <a:lvl2pPr lvl="1"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2pPr>
            <a:lvl3pPr lvl="2"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3pPr>
            <a:lvl4pPr lvl="3"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4pPr>
            <a:lvl5pPr lvl="4"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5pPr>
            <a:lvl6pPr lvl="5"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6pPr>
            <a:lvl7pPr lvl="6"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7pPr>
            <a:lvl8pPr lvl="7"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8pPr>
            <a:lvl9pPr lvl="8"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9pPr>
          </a:lstStyle>
          <a:p/>
        </p:txBody>
      </p:sp>
      <p:sp>
        <p:nvSpPr>
          <p:cNvPr id="7" name="Google Shape;7;p1"/>
          <p:cNvSpPr txBox="1"/>
          <p:nvPr>
            <p:ph idx="1" type="body"/>
          </p:nvPr>
        </p:nvSpPr>
        <p:spPr>
          <a:xfrm>
            <a:off x="311700" y="572700"/>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42900" lvl="1" marL="914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2pPr>
            <a:lvl3pPr indent="-342900" lvl="2" marL="1371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3pPr>
            <a:lvl4pPr indent="-342900" lvl="3" marL="1828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4pPr>
            <a:lvl5pPr indent="-342900" lvl="4" marL="22860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5pPr>
            <a:lvl6pPr indent="-342900" lvl="5" marL="2743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6pPr>
            <a:lvl7pPr indent="-342900" lvl="6" marL="3200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7pPr>
            <a:lvl8pPr indent="-342900" lvl="7" marL="3657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8pPr>
            <a:lvl9pPr indent="-342900" lvl="8" marL="4114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0" y="4983478"/>
            <a:ext cx="457200" cy="16002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cs.princeton.edu/courses/archive/spring15/cos226/demo/52DemoTrie.mov"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s://en.wikipedia.org/wiki/Suffix_tree" TargetMode="External"/><Relationship Id="rId4" Type="http://schemas.openxmlformats.org/officeDocument/2006/relationships/hyperlink" Target="https://en.wikipedia.org/wiki/Deterministic_acyclic_finite_state_automat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5" name="Google Shape;145;p24"/>
          <p:cNvSpPr txBox="1"/>
          <p:nvPr/>
        </p:nvSpPr>
        <p:spPr>
          <a:xfrm>
            <a:off x="311700" y="3854350"/>
            <a:ext cx="8520600" cy="658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600">
                <a:latin typeface="Roboto Medium"/>
                <a:ea typeface="Roboto Medium"/>
                <a:cs typeface="Roboto Medium"/>
                <a:sym typeface="Roboto Medium"/>
              </a:rPr>
              <a:t>CS61B, </a:t>
            </a:r>
            <a:r>
              <a:rPr lang="en" sz="1600">
                <a:latin typeface="Roboto Medium"/>
                <a:ea typeface="Roboto Medium"/>
                <a:cs typeface="Roboto Medium"/>
                <a:sym typeface="Roboto Medium"/>
              </a:rPr>
              <a:t>Spring 2024</a:t>
            </a:r>
            <a:r>
              <a:rPr lang="en" sz="1600">
                <a:solidFill>
                  <a:srgbClr val="000000"/>
                </a:solidFill>
                <a:latin typeface="Roboto Medium"/>
                <a:ea typeface="Roboto Medium"/>
                <a:cs typeface="Roboto Medium"/>
                <a:sym typeface="Roboto Medium"/>
              </a:rPr>
              <a:t> @ UC Berkeley</a:t>
            </a:r>
            <a:endParaRPr sz="1600">
              <a:solidFill>
                <a:srgbClr val="000000"/>
              </a:solidFill>
              <a:latin typeface="Roboto Medium"/>
              <a:ea typeface="Roboto Medium"/>
              <a:cs typeface="Roboto Medium"/>
              <a:sym typeface="Roboto Medium"/>
            </a:endParaRPr>
          </a:p>
          <a:p>
            <a:pPr indent="0" lvl="0" marL="0" rtl="0" algn="l">
              <a:spcBef>
                <a:spcPts val="600"/>
              </a:spcBef>
              <a:spcAft>
                <a:spcPts val="0"/>
              </a:spcAft>
              <a:buNone/>
            </a:pPr>
            <a:r>
              <a:rPr lang="en" sz="1600">
                <a:latin typeface="Roboto Light"/>
                <a:ea typeface="Roboto Light"/>
                <a:cs typeface="Roboto Light"/>
                <a:sym typeface="Roboto Light"/>
              </a:rPr>
              <a:t>Slides credit: Josh Hug</a:t>
            </a:r>
            <a:endParaRPr sz="1600">
              <a:solidFill>
                <a:srgbClr val="000000"/>
              </a:solidFill>
              <a:latin typeface="Roboto Light"/>
              <a:ea typeface="Roboto Light"/>
              <a:cs typeface="Roboto Light"/>
              <a:sym typeface="Roboto Light"/>
            </a:endParaRPr>
          </a:p>
        </p:txBody>
      </p:sp>
      <p:sp>
        <p:nvSpPr>
          <p:cNvPr id="146" name="Google Shape;146;p24"/>
          <p:cNvSpPr txBox="1"/>
          <p:nvPr/>
        </p:nvSpPr>
        <p:spPr>
          <a:xfrm>
            <a:off x="311700" y="1658975"/>
            <a:ext cx="8709600" cy="205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0B5394"/>
                </a:solidFill>
                <a:latin typeface="Roboto Medium"/>
                <a:ea typeface="Roboto Medium"/>
                <a:cs typeface="Roboto Medium"/>
                <a:sym typeface="Roboto Medium"/>
              </a:rPr>
              <a:t>Tries</a:t>
            </a:r>
            <a:endParaRPr sz="3600">
              <a:solidFill>
                <a:srgbClr val="0B5394"/>
              </a:solidFill>
              <a:latin typeface="Roboto Medium"/>
              <a:ea typeface="Roboto Medium"/>
              <a:cs typeface="Roboto Medium"/>
              <a:sym typeface="Roboto Medium"/>
            </a:endParaRPr>
          </a:p>
        </p:txBody>
      </p:sp>
      <p:sp>
        <p:nvSpPr>
          <p:cNvPr id="147" name="Google Shape;147;p24"/>
          <p:cNvSpPr txBox="1"/>
          <p:nvPr/>
        </p:nvSpPr>
        <p:spPr>
          <a:xfrm>
            <a:off x="345775" y="2740300"/>
            <a:ext cx="2762700" cy="2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F9000"/>
                </a:solidFill>
                <a:latin typeface="Roboto Medium"/>
                <a:ea typeface="Roboto Medium"/>
                <a:cs typeface="Roboto Medium"/>
                <a:sym typeface="Roboto Medium"/>
              </a:rPr>
              <a:t>Lecture 28</a:t>
            </a:r>
            <a:endParaRPr sz="1200">
              <a:solidFill>
                <a:srgbClr val="BF9000"/>
              </a:solidFill>
              <a:latin typeface="Roboto Medium"/>
              <a:ea typeface="Roboto Medium"/>
              <a:cs typeface="Roboto Medium"/>
              <a:sym typeface="Roboto Medium"/>
            </a:endParaRPr>
          </a:p>
        </p:txBody>
      </p:sp>
      <p:pic>
        <p:nvPicPr>
          <p:cNvPr id="148" name="Google Shape;148;p24"/>
          <p:cNvPicPr preferRelativeResize="0"/>
          <p:nvPr/>
        </p:nvPicPr>
        <p:blipFill>
          <a:blip r:embed="rId3">
            <a:alphaModFix/>
          </a:blip>
          <a:stretch>
            <a:fillRect/>
          </a:stretch>
        </p:blipFill>
        <p:spPr>
          <a:xfrm>
            <a:off x="2184871" y="478575"/>
            <a:ext cx="6675755" cy="1788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308" name="Shape 308"/>
        <p:cNvGrpSpPr/>
        <p:nvPr/>
      </p:nvGrpSpPr>
      <p:grpSpPr>
        <a:xfrm>
          <a:off x="0" y="0"/>
          <a:ext cx="0" cy="0"/>
          <a:chOff x="0" y="0"/>
          <a:chExt cx="0" cy="0"/>
        </a:xfrm>
      </p:grpSpPr>
      <p:sp>
        <p:nvSpPr>
          <p:cNvPr id="309" name="Google Shape;309;p3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Tries: Each Node Stores One Character</a:t>
            </a:r>
            <a:endParaRPr/>
          </a:p>
        </p:txBody>
      </p:sp>
      <p:sp>
        <p:nvSpPr>
          <p:cNvPr id="310" name="Google Shape;310;p33"/>
          <p:cNvSpPr txBox="1"/>
          <p:nvPr>
            <p:ph idx="1" type="body"/>
          </p:nvPr>
        </p:nvSpPr>
        <p:spPr>
          <a:xfrm>
            <a:off x="90600" y="404100"/>
            <a:ext cx="8443800" cy="434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String keys, we can use a “Trie”. Key ideas:</a:t>
            </a:r>
            <a:endParaRPr/>
          </a:p>
          <a:p>
            <a:pPr indent="-342900" lvl="0" marL="457200" rtl="0" algn="l">
              <a:spcBef>
                <a:spcPts val="600"/>
              </a:spcBef>
              <a:spcAft>
                <a:spcPts val="0"/>
              </a:spcAft>
              <a:buSzPts val="1800"/>
              <a:buChar char="●"/>
            </a:pPr>
            <a:r>
              <a:rPr lang="en"/>
              <a:t>Every node stores only one letter.</a:t>
            </a:r>
            <a:endParaRPr/>
          </a:p>
          <a:p>
            <a:pPr indent="-342900" lvl="0" marL="457200" rtl="0" algn="l">
              <a:spcBef>
                <a:spcPts val="600"/>
              </a:spcBef>
              <a:spcAft>
                <a:spcPts val="0"/>
              </a:spcAft>
              <a:buSzPts val="1800"/>
              <a:buChar char="●"/>
            </a:pPr>
            <a:r>
              <a:rPr lang="en"/>
              <a:t>Nodes can be shared by multiple keys.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Try to figure out a way to make it clear that our set contains “sam”, “sad”, “sap”, “same”, “a”, and “awls”, but not “aw”, “awl”, “sa”, etc.</a:t>
            </a:r>
            <a:endParaRPr/>
          </a:p>
        </p:txBody>
      </p:sp>
      <p:sp>
        <p:nvSpPr>
          <p:cNvPr id="311" name="Google Shape;311;p33"/>
          <p:cNvSpPr/>
          <p:nvPr/>
        </p:nvSpPr>
        <p:spPr>
          <a:xfrm>
            <a:off x="6209129" y="764400"/>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312" name="Google Shape;312;p33"/>
          <p:cNvSpPr/>
          <p:nvPr/>
        </p:nvSpPr>
        <p:spPr>
          <a:xfrm>
            <a:off x="6406904" y="14541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s</a:t>
            </a:r>
            <a:endParaRPr>
              <a:latin typeface="Consolas"/>
              <a:ea typeface="Consolas"/>
              <a:cs typeface="Consolas"/>
              <a:sym typeface="Consolas"/>
            </a:endParaRPr>
          </a:p>
        </p:txBody>
      </p:sp>
      <p:sp>
        <p:nvSpPr>
          <p:cNvPr id="313" name="Google Shape;313;p33"/>
          <p:cNvSpPr/>
          <p:nvPr/>
        </p:nvSpPr>
        <p:spPr>
          <a:xfrm>
            <a:off x="6406904" y="222072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a:t>
            </a:r>
            <a:endParaRPr>
              <a:latin typeface="Consolas"/>
              <a:ea typeface="Consolas"/>
              <a:cs typeface="Consolas"/>
              <a:sym typeface="Consolas"/>
            </a:endParaRPr>
          </a:p>
        </p:txBody>
      </p:sp>
      <p:sp>
        <p:nvSpPr>
          <p:cNvPr id="314" name="Google Shape;314;p33"/>
          <p:cNvSpPr/>
          <p:nvPr/>
        </p:nvSpPr>
        <p:spPr>
          <a:xfrm>
            <a:off x="6406904" y="29872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m</a:t>
            </a:r>
            <a:endParaRPr>
              <a:latin typeface="Consolas"/>
              <a:ea typeface="Consolas"/>
              <a:cs typeface="Consolas"/>
              <a:sym typeface="Consolas"/>
            </a:endParaRPr>
          </a:p>
        </p:txBody>
      </p:sp>
      <p:cxnSp>
        <p:nvCxnSpPr>
          <p:cNvPr id="315" name="Google Shape;315;p33"/>
          <p:cNvCxnSpPr>
            <a:stCxn id="311" idx="4"/>
            <a:endCxn id="312" idx="0"/>
          </p:cNvCxnSpPr>
          <p:nvPr/>
        </p:nvCxnSpPr>
        <p:spPr>
          <a:xfrm>
            <a:off x="6425579" y="1197300"/>
            <a:ext cx="197700" cy="256800"/>
          </a:xfrm>
          <a:prstGeom prst="straightConnector1">
            <a:avLst/>
          </a:prstGeom>
          <a:noFill/>
          <a:ln cap="flat" cmpd="sng" w="9525">
            <a:solidFill>
              <a:schemeClr val="dk2"/>
            </a:solidFill>
            <a:prstDash val="solid"/>
            <a:round/>
            <a:headEnd len="med" w="med" type="none"/>
            <a:tailEnd len="med" w="med" type="none"/>
          </a:ln>
        </p:spPr>
      </p:cxnSp>
      <p:cxnSp>
        <p:nvCxnSpPr>
          <p:cNvPr id="316" name="Google Shape;316;p33"/>
          <p:cNvCxnSpPr>
            <a:stCxn id="312" idx="4"/>
            <a:endCxn id="313" idx="0"/>
          </p:cNvCxnSpPr>
          <p:nvPr/>
        </p:nvCxnSpPr>
        <p:spPr>
          <a:xfrm>
            <a:off x="6623354" y="1887075"/>
            <a:ext cx="0" cy="333600"/>
          </a:xfrm>
          <a:prstGeom prst="straightConnector1">
            <a:avLst/>
          </a:prstGeom>
          <a:noFill/>
          <a:ln cap="flat" cmpd="sng" w="9525">
            <a:solidFill>
              <a:schemeClr val="dk2"/>
            </a:solidFill>
            <a:prstDash val="solid"/>
            <a:round/>
            <a:headEnd len="med" w="med" type="none"/>
            <a:tailEnd len="med" w="med" type="none"/>
          </a:ln>
        </p:spPr>
      </p:cxnSp>
      <p:cxnSp>
        <p:nvCxnSpPr>
          <p:cNvPr id="317" name="Google Shape;317;p33"/>
          <p:cNvCxnSpPr>
            <a:stCxn id="313" idx="4"/>
            <a:endCxn id="314" idx="0"/>
          </p:cNvCxnSpPr>
          <p:nvPr/>
        </p:nvCxnSpPr>
        <p:spPr>
          <a:xfrm>
            <a:off x="6623354" y="2653625"/>
            <a:ext cx="0" cy="333600"/>
          </a:xfrm>
          <a:prstGeom prst="straightConnector1">
            <a:avLst/>
          </a:prstGeom>
          <a:noFill/>
          <a:ln cap="flat" cmpd="sng" w="9525">
            <a:solidFill>
              <a:schemeClr val="dk2"/>
            </a:solidFill>
            <a:prstDash val="solid"/>
            <a:round/>
            <a:headEnd len="med" w="med" type="none"/>
            <a:tailEnd len="med" w="med" type="none"/>
          </a:ln>
        </p:spPr>
      </p:cxnSp>
      <p:sp>
        <p:nvSpPr>
          <p:cNvPr id="318" name="Google Shape;318;p33"/>
          <p:cNvSpPr/>
          <p:nvPr/>
        </p:nvSpPr>
        <p:spPr>
          <a:xfrm>
            <a:off x="5776229" y="29872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d</a:t>
            </a:r>
            <a:endParaRPr>
              <a:latin typeface="Consolas"/>
              <a:ea typeface="Consolas"/>
              <a:cs typeface="Consolas"/>
              <a:sym typeface="Consolas"/>
            </a:endParaRPr>
          </a:p>
        </p:txBody>
      </p:sp>
      <p:cxnSp>
        <p:nvCxnSpPr>
          <p:cNvPr id="319" name="Google Shape;319;p33"/>
          <p:cNvCxnSpPr>
            <a:stCxn id="313" idx="4"/>
            <a:endCxn id="318" idx="0"/>
          </p:cNvCxnSpPr>
          <p:nvPr/>
        </p:nvCxnSpPr>
        <p:spPr>
          <a:xfrm flipH="1">
            <a:off x="5992754" y="2653625"/>
            <a:ext cx="630600" cy="333600"/>
          </a:xfrm>
          <a:prstGeom prst="straightConnector1">
            <a:avLst/>
          </a:prstGeom>
          <a:noFill/>
          <a:ln cap="flat" cmpd="sng" w="9525">
            <a:solidFill>
              <a:schemeClr val="dk2"/>
            </a:solidFill>
            <a:prstDash val="solid"/>
            <a:round/>
            <a:headEnd len="med" w="med" type="none"/>
            <a:tailEnd len="med" w="med" type="none"/>
          </a:ln>
        </p:spPr>
      </p:cxnSp>
      <p:sp>
        <p:nvSpPr>
          <p:cNvPr id="320" name="Google Shape;320;p33"/>
          <p:cNvSpPr/>
          <p:nvPr/>
        </p:nvSpPr>
        <p:spPr>
          <a:xfrm>
            <a:off x="7018829" y="29872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p</a:t>
            </a:r>
            <a:endParaRPr>
              <a:latin typeface="Consolas"/>
              <a:ea typeface="Consolas"/>
              <a:cs typeface="Consolas"/>
              <a:sym typeface="Consolas"/>
            </a:endParaRPr>
          </a:p>
        </p:txBody>
      </p:sp>
      <p:cxnSp>
        <p:nvCxnSpPr>
          <p:cNvPr id="321" name="Google Shape;321;p33"/>
          <p:cNvCxnSpPr>
            <a:stCxn id="313" idx="4"/>
            <a:endCxn id="320" idx="0"/>
          </p:cNvCxnSpPr>
          <p:nvPr/>
        </p:nvCxnSpPr>
        <p:spPr>
          <a:xfrm>
            <a:off x="6623354" y="2653625"/>
            <a:ext cx="612000" cy="333600"/>
          </a:xfrm>
          <a:prstGeom prst="straightConnector1">
            <a:avLst/>
          </a:prstGeom>
          <a:noFill/>
          <a:ln cap="flat" cmpd="sng" w="9525">
            <a:solidFill>
              <a:schemeClr val="dk2"/>
            </a:solidFill>
            <a:prstDash val="solid"/>
            <a:round/>
            <a:headEnd len="med" w="med" type="none"/>
            <a:tailEnd len="med" w="med" type="none"/>
          </a:ln>
        </p:spPr>
      </p:cxnSp>
      <p:sp>
        <p:nvSpPr>
          <p:cNvPr id="322" name="Google Shape;322;p33"/>
          <p:cNvSpPr/>
          <p:nvPr/>
        </p:nvSpPr>
        <p:spPr>
          <a:xfrm>
            <a:off x="6406904" y="3628850"/>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a:t>
            </a:r>
            <a:endParaRPr>
              <a:latin typeface="Consolas"/>
              <a:ea typeface="Consolas"/>
              <a:cs typeface="Consolas"/>
              <a:sym typeface="Consolas"/>
            </a:endParaRPr>
          </a:p>
        </p:txBody>
      </p:sp>
      <p:cxnSp>
        <p:nvCxnSpPr>
          <p:cNvPr id="323" name="Google Shape;323;p33"/>
          <p:cNvCxnSpPr>
            <a:stCxn id="314" idx="4"/>
            <a:endCxn id="322" idx="0"/>
          </p:cNvCxnSpPr>
          <p:nvPr/>
        </p:nvCxnSpPr>
        <p:spPr>
          <a:xfrm>
            <a:off x="6623354" y="3420175"/>
            <a:ext cx="0" cy="208800"/>
          </a:xfrm>
          <a:prstGeom prst="straightConnector1">
            <a:avLst/>
          </a:prstGeom>
          <a:noFill/>
          <a:ln cap="flat" cmpd="sng" w="9525">
            <a:solidFill>
              <a:schemeClr val="dk2"/>
            </a:solidFill>
            <a:prstDash val="solid"/>
            <a:round/>
            <a:headEnd len="med" w="med" type="none"/>
            <a:tailEnd len="med" w="med" type="none"/>
          </a:ln>
        </p:spPr>
      </p:cxnSp>
      <p:sp>
        <p:nvSpPr>
          <p:cNvPr id="324" name="Google Shape;324;p33"/>
          <p:cNvSpPr/>
          <p:nvPr/>
        </p:nvSpPr>
        <p:spPr>
          <a:xfrm>
            <a:off x="5236179" y="14541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a:t>
            </a:r>
            <a:endParaRPr>
              <a:latin typeface="Consolas"/>
              <a:ea typeface="Consolas"/>
              <a:cs typeface="Consolas"/>
              <a:sym typeface="Consolas"/>
            </a:endParaRPr>
          </a:p>
        </p:txBody>
      </p:sp>
      <p:cxnSp>
        <p:nvCxnSpPr>
          <p:cNvPr id="325" name="Google Shape;325;p33"/>
          <p:cNvCxnSpPr>
            <a:stCxn id="311" idx="4"/>
            <a:endCxn id="324" idx="0"/>
          </p:cNvCxnSpPr>
          <p:nvPr/>
        </p:nvCxnSpPr>
        <p:spPr>
          <a:xfrm flipH="1">
            <a:off x="5452679" y="1197300"/>
            <a:ext cx="972900" cy="256800"/>
          </a:xfrm>
          <a:prstGeom prst="straightConnector1">
            <a:avLst/>
          </a:prstGeom>
          <a:noFill/>
          <a:ln cap="flat" cmpd="sng" w="9525">
            <a:solidFill>
              <a:schemeClr val="dk2"/>
            </a:solidFill>
            <a:prstDash val="solid"/>
            <a:round/>
            <a:headEnd len="med" w="med" type="none"/>
            <a:tailEnd len="med" w="med" type="none"/>
          </a:ln>
        </p:spPr>
      </p:cxnSp>
      <p:sp>
        <p:nvSpPr>
          <p:cNvPr id="326" name="Google Shape;326;p33"/>
          <p:cNvSpPr/>
          <p:nvPr/>
        </p:nvSpPr>
        <p:spPr>
          <a:xfrm>
            <a:off x="4998579" y="2314750"/>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w</a:t>
            </a:r>
            <a:endParaRPr>
              <a:latin typeface="Consolas"/>
              <a:ea typeface="Consolas"/>
              <a:cs typeface="Consolas"/>
              <a:sym typeface="Consolas"/>
            </a:endParaRPr>
          </a:p>
        </p:txBody>
      </p:sp>
      <p:sp>
        <p:nvSpPr>
          <p:cNvPr id="327" name="Google Shape;327;p33"/>
          <p:cNvSpPr/>
          <p:nvPr/>
        </p:nvSpPr>
        <p:spPr>
          <a:xfrm>
            <a:off x="5019779" y="293772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a:t>
            </a:r>
            <a:endParaRPr>
              <a:latin typeface="Consolas"/>
              <a:ea typeface="Consolas"/>
              <a:cs typeface="Consolas"/>
              <a:sym typeface="Consolas"/>
            </a:endParaRPr>
          </a:p>
        </p:txBody>
      </p:sp>
      <p:sp>
        <p:nvSpPr>
          <p:cNvPr id="328" name="Google Shape;328;p33"/>
          <p:cNvSpPr/>
          <p:nvPr/>
        </p:nvSpPr>
        <p:spPr>
          <a:xfrm>
            <a:off x="5039129" y="3560700"/>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s</a:t>
            </a:r>
            <a:endParaRPr>
              <a:latin typeface="Consolas"/>
              <a:ea typeface="Consolas"/>
              <a:cs typeface="Consolas"/>
              <a:sym typeface="Consolas"/>
            </a:endParaRPr>
          </a:p>
        </p:txBody>
      </p:sp>
      <p:cxnSp>
        <p:nvCxnSpPr>
          <p:cNvPr id="329" name="Google Shape;329;p33"/>
          <p:cNvCxnSpPr>
            <a:stCxn id="324" idx="4"/>
            <a:endCxn id="326" idx="0"/>
          </p:cNvCxnSpPr>
          <p:nvPr/>
        </p:nvCxnSpPr>
        <p:spPr>
          <a:xfrm flipH="1">
            <a:off x="5215029" y="1887075"/>
            <a:ext cx="237600" cy="427800"/>
          </a:xfrm>
          <a:prstGeom prst="straightConnector1">
            <a:avLst/>
          </a:prstGeom>
          <a:noFill/>
          <a:ln cap="flat" cmpd="sng" w="9525">
            <a:solidFill>
              <a:schemeClr val="dk2"/>
            </a:solidFill>
            <a:prstDash val="solid"/>
            <a:round/>
            <a:headEnd len="med" w="med" type="none"/>
            <a:tailEnd len="med" w="med" type="none"/>
          </a:ln>
        </p:spPr>
      </p:cxnSp>
      <p:cxnSp>
        <p:nvCxnSpPr>
          <p:cNvPr id="330" name="Google Shape;330;p33"/>
          <p:cNvCxnSpPr>
            <a:stCxn id="326" idx="4"/>
            <a:endCxn id="327" idx="0"/>
          </p:cNvCxnSpPr>
          <p:nvPr/>
        </p:nvCxnSpPr>
        <p:spPr>
          <a:xfrm>
            <a:off x="5215029" y="2747650"/>
            <a:ext cx="21300" cy="190200"/>
          </a:xfrm>
          <a:prstGeom prst="straightConnector1">
            <a:avLst/>
          </a:prstGeom>
          <a:noFill/>
          <a:ln cap="flat" cmpd="sng" w="9525">
            <a:solidFill>
              <a:schemeClr val="dk2"/>
            </a:solidFill>
            <a:prstDash val="solid"/>
            <a:round/>
            <a:headEnd len="med" w="med" type="none"/>
            <a:tailEnd len="med" w="med" type="none"/>
          </a:ln>
        </p:spPr>
      </p:cxnSp>
      <p:cxnSp>
        <p:nvCxnSpPr>
          <p:cNvPr id="331" name="Google Shape;331;p33"/>
          <p:cNvCxnSpPr>
            <a:stCxn id="327" idx="4"/>
            <a:endCxn id="328" idx="0"/>
          </p:cNvCxnSpPr>
          <p:nvPr/>
        </p:nvCxnSpPr>
        <p:spPr>
          <a:xfrm>
            <a:off x="5236229" y="3370625"/>
            <a:ext cx="19500" cy="190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5" name="Shape 335"/>
        <p:cNvGrpSpPr/>
        <p:nvPr/>
      </p:nvGrpSpPr>
      <p:grpSpPr>
        <a:xfrm>
          <a:off x="0" y="0"/>
          <a:ext cx="0" cy="0"/>
          <a:chOff x="0" y="0"/>
          <a:chExt cx="0" cy="0"/>
        </a:xfrm>
      </p:grpSpPr>
      <p:sp>
        <p:nvSpPr>
          <p:cNvPr id="336" name="Google Shape;336;p3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Tries: Each Node Stores One Character</a:t>
            </a:r>
            <a:endParaRPr/>
          </a:p>
        </p:txBody>
      </p:sp>
      <p:sp>
        <p:nvSpPr>
          <p:cNvPr id="337" name="Google Shape;337;p34"/>
          <p:cNvSpPr txBox="1"/>
          <p:nvPr>
            <p:ph idx="1" type="body"/>
          </p:nvPr>
        </p:nvSpPr>
        <p:spPr>
          <a:xfrm>
            <a:off x="90600" y="404100"/>
            <a:ext cx="8443800" cy="434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String keys, we can use a “Trie”. Key ideas:</a:t>
            </a:r>
            <a:endParaRPr/>
          </a:p>
          <a:p>
            <a:pPr indent="-342900" lvl="0" marL="457200" rtl="0" algn="l">
              <a:spcBef>
                <a:spcPts val="600"/>
              </a:spcBef>
              <a:spcAft>
                <a:spcPts val="0"/>
              </a:spcAft>
              <a:buSzPts val="1800"/>
              <a:buChar char="●"/>
            </a:pPr>
            <a:r>
              <a:rPr lang="en"/>
              <a:t>Every node stores only one letter.</a:t>
            </a:r>
            <a:endParaRPr/>
          </a:p>
          <a:p>
            <a:pPr indent="-342900" lvl="0" marL="457200" rtl="0" algn="l">
              <a:spcBef>
                <a:spcPts val="600"/>
              </a:spcBef>
              <a:spcAft>
                <a:spcPts val="0"/>
              </a:spcAft>
              <a:buSzPts val="1800"/>
              <a:buChar char="●"/>
            </a:pPr>
            <a:r>
              <a:rPr lang="en"/>
              <a:t>Nodes can be shared by multiple keys.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Try to figure out a way to make it clear that our set contains “sam”, “sad”, “sap”, “same”, “a”, and “awls”, but not “aw”, “awl”, “sa”, etc.</a:t>
            </a:r>
            <a:endParaRPr/>
          </a:p>
        </p:txBody>
      </p:sp>
      <p:sp>
        <p:nvSpPr>
          <p:cNvPr id="338" name="Google Shape;338;p34"/>
          <p:cNvSpPr/>
          <p:nvPr/>
        </p:nvSpPr>
        <p:spPr>
          <a:xfrm>
            <a:off x="6209129" y="764400"/>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339" name="Google Shape;339;p34"/>
          <p:cNvSpPr/>
          <p:nvPr/>
        </p:nvSpPr>
        <p:spPr>
          <a:xfrm>
            <a:off x="6406904" y="14541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s</a:t>
            </a:r>
            <a:endParaRPr>
              <a:latin typeface="Consolas"/>
              <a:ea typeface="Consolas"/>
              <a:cs typeface="Consolas"/>
              <a:sym typeface="Consolas"/>
            </a:endParaRPr>
          </a:p>
        </p:txBody>
      </p:sp>
      <p:sp>
        <p:nvSpPr>
          <p:cNvPr id="340" name="Google Shape;340;p34"/>
          <p:cNvSpPr/>
          <p:nvPr/>
        </p:nvSpPr>
        <p:spPr>
          <a:xfrm>
            <a:off x="6406904" y="222072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a:t>
            </a:r>
            <a:endParaRPr>
              <a:latin typeface="Consolas"/>
              <a:ea typeface="Consolas"/>
              <a:cs typeface="Consolas"/>
              <a:sym typeface="Consolas"/>
            </a:endParaRPr>
          </a:p>
        </p:txBody>
      </p:sp>
      <p:sp>
        <p:nvSpPr>
          <p:cNvPr id="341" name="Google Shape;341;p34"/>
          <p:cNvSpPr/>
          <p:nvPr/>
        </p:nvSpPr>
        <p:spPr>
          <a:xfrm>
            <a:off x="6406904" y="2987275"/>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m</a:t>
            </a:r>
            <a:endParaRPr>
              <a:latin typeface="Consolas"/>
              <a:ea typeface="Consolas"/>
              <a:cs typeface="Consolas"/>
              <a:sym typeface="Consolas"/>
            </a:endParaRPr>
          </a:p>
        </p:txBody>
      </p:sp>
      <p:cxnSp>
        <p:nvCxnSpPr>
          <p:cNvPr id="342" name="Google Shape;342;p34"/>
          <p:cNvCxnSpPr>
            <a:stCxn id="338" idx="4"/>
            <a:endCxn id="339" idx="0"/>
          </p:cNvCxnSpPr>
          <p:nvPr/>
        </p:nvCxnSpPr>
        <p:spPr>
          <a:xfrm>
            <a:off x="6425579" y="1197300"/>
            <a:ext cx="197700" cy="256800"/>
          </a:xfrm>
          <a:prstGeom prst="straightConnector1">
            <a:avLst/>
          </a:prstGeom>
          <a:noFill/>
          <a:ln cap="flat" cmpd="sng" w="9525">
            <a:solidFill>
              <a:schemeClr val="dk2"/>
            </a:solidFill>
            <a:prstDash val="solid"/>
            <a:round/>
            <a:headEnd len="med" w="med" type="none"/>
            <a:tailEnd len="med" w="med" type="none"/>
          </a:ln>
        </p:spPr>
      </p:cxnSp>
      <p:cxnSp>
        <p:nvCxnSpPr>
          <p:cNvPr id="343" name="Google Shape;343;p34"/>
          <p:cNvCxnSpPr>
            <a:stCxn id="339" idx="4"/>
            <a:endCxn id="340" idx="0"/>
          </p:cNvCxnSpPr>
          <p:nvPr/>
        </p:nvCxnSpPr>
        <p:spPr>
          <a:xfrm>
            <a:off x="6623354" y="1887075"/>
            <a:ext cx="0" cy="33360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34"/>
          <p:cNvCxnSpPr>
            <a:stCxn id="340" idx="4"/>
            <a:endCxn id="341" idx="0"/>
          </p:cNvCxnSpPr>
          <p:nvPr/>
        </p:nvCxnSpPr>
        <p:spPr>
          <a:xfrm>
            <a:off x="6623354" y="2653625"/>
            <a:ext cx="0" cy="333600"/>
          </a:xfrm>
          <a:prstGeom prst="straightConnector1">
            <a:avLst/>
          </a:prstGeom>
          <a:noFill/>
          <a:ln cap="flat" cmpd="sng" w="9525">
            <a:solidFill>
              <a:schemeClr val="dk2"/>
            </a:solidFill>
            <a:prstDash val="solid"/>
            <a:round/>
            <a:headEnd len="med" w="med" type="none"/>
            <a:tailEnd len="med" w="med" type="none"/>
          </a:ln>
        </p:spPr>
      </p:cxnSp>
      <p:sp>
        <p:nvSpPr>
          <p:cNvPr id="345" name="Google Shape;345;p34"/>
          <p:cNvSpPr/>
          <p:nvPr/>
        </p:nvSpPr>
        <p:spPr>
          <a:xfrm>
            <a:off x="5776229" y="2987275"/>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d</a:t>
            </a:r>
            <a:endParaRPr>
              <a:latin typeface="Consolas"/>
              <a:ea typeface="Consolas"/>
              <a:cs typeface="Consolas"/>
              <a:sym typeface="Consolas"/>
            </a:endParaRPr>
          </a:p>
        </p:txBody>
      </p:sp>
      <p:cxnSp>
        <p:nvCxnSpPr>
          <p:cNvPr id="346" name="Google Shape;346;p34"/>
          <p:cNvCxnSpPr>
            <a:stCxn id="340" idx="4"/>
            <a:endCxn id="345" idx="0"/>
          </p:cNvCxnSpPr>
          <p:nvPr/>
        </p:nvCxnSpPr>
        <p:spPr>
          <a:xfrm flipH="1">
            <a:off x="5992754" y="2653625"/>
            <a:ext cx="630600" cy="333600"/>
          </a:xfrm>
          <a:prstGeom prst="straightConnector1">
            <a:avLst/>
          </a:prstGeom>
          <a:noFill/>
          <a:ln cap="flat" cmpd="sng" w="9525">
            <a:solidFill>
              <a:schemeClr val="dk2"/>
            </a:solidFill>
            <a:prstDash val="solid"/>
            <a:round/>
            <a:headEnd len="med" w="med" type="none"/>
            <a:tailEnd len="med" w="med" type="none"/>
          </a:ln>
        </p:spPr>
      </p:cxnSp>
      <p:sp>
        <p:nvSpPr>
          <p:cNvPr id="347" name="Google Shape;347;p34"/>
          <p:cNvSpPr/>
          <p:nvPr/>
        </p:nvSpPr>
        <p:spPr>
          <a:xfrm>
            <a:off x="7018829" y="2987275"/>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p</a:t>
            </a:r>
            <a:endParaRPr>
              <a:latin typeface="Consolas"/>
              <a:ea typeface="Consolas"/>
              <a:cs typeface="Consolas"/>
              <a:sym typeface="Consolas"/>
            </a:endParaRPr>
          </a:p>
        </p:txBody>
      </p:sp>
      <p:cxnSp>
        <p:nvCxnSpPr>
          <p:cNvPr id="348" name="Google Shape;348;p34"/>
          <p:cNvCxnSpPr>
            <a:stCxn id="340" idx="4"/>
            <a:endCxn id="347" idx="0"/>
          </p:cNvCxnSpPr>
          <p:nvPr/>
        </p:nvCxnSpPr>
        <p:spPr>
          <a:xfrm>
            <a:off x="6623354" y="2653625"/>
            <a:ext cx="612000" cy="333600"/>
          </a:xfrm>
          <a:prstGeom prst="straightConnector1">
            <a:avLst/>
          </a:prstGeom>
          <a:noFill/>
          <a:ln cap="flat" cmpd="sng" w="9525">
            <a:solidFill>
              <a:schemeClr val="dk2"/>
            </a:solidFill>
            <a:prstDash val="solid"/>
            <a:round/>
            <a:headEnd len="med" w="med" type="none"/>
            <a:tailEnd len="med" w="med" type="none"/>
          </a:ln>
        </p:spPr>
      </p:cxnSp>
      <p:sp>
        <p:nvSpPr>
          <p:cNvPr id="349" name="Google Shape;349;p34"/>
          <p:cNvSpPr/>
          <p:nvPr/>
        </p:nvSpPr>
        <p:spPr>
          <a:xfrm>
            <a:off x="6406904" y="3628850"/>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a:t>
            </a:r>
            <a:endParaRPr>
              <a:latin typeface="Consolas"/>
              <a:ea typeface="Consolas"/>
              <a:cs typeface="Consolas"/>
              <a:sym typeface="Consolas"/>
            </a:endParaRPr>
          </a:p>
        </p:txBody>
      </p:sp>
      <p:cxnSp>
        <p:nvCxnSpPr>
          <p:cNvPr id="350" name="Google Shape;350;p34"/>
          <p:cNvCxnSpPr>
            <a:stCxn id="341" idx="4"/>
            <a:endCxn id="349" idx="0"/>
          </p:cNvCxnSpPr>
          <p:nvPr/>
        </p:nvCxnSpPr>
        <p:spPr>
          <a:xfrm>
            <a:off x="6623354" y="3420175"/>
            <a:ext cx="0" cy="208800"/>
          </a:xfrm>
          <a:prstGeom prst="straightConnector1">
            <a:avLst/>
          </a:prstGeom>
          <a:noFill/>
          <a:ln cap="flat" cmpd="sng" w="9525">
            <a:solidFill>
              <a:schemeClr val="dk2"/>
            </a:solidFill>
            <a:prstDash val="solid"/>
            <a:round/>
            <a:headEnd len="med" w="med" type="none"/>
            <a:tailEnd len="med" w="med" type="none"/>
          </a:ln>
        </p:spPr>
      </p:cxnSp>
      <p:sp>
        <p:nvSpPr>
          <p:cNvPr id="351" name="Google Shape;351;p34"/>
          <p:cNvSpPr/>
          <p:nvPr/>
        </p:nvSpPr>
        <p:spPr>
          <a:xfrm>
            <a:off x="5236179" y="1454175"/>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a:t>
            </a:r>
            <a:endParaRPr>
              <a:latin typeface="Consolas"/>
              <a:ea typeface="Consolas"/>
              <a:cs typeface="Consolas"/>
              <a:sym typeface="Consolas"/>
            </a:endParaRPr>
          </a:p>
        </p:txBody>
      </p:sp>
      <p:cxnSp>
        <p:nvCxnSpPr>
          <p:cNvPr id="352" name="Google Shape;352;p34"/>
          <p:cNvCxnSpPr>
            <a:stCxn id="338" idx="4"/>
            <a:endCxn id="351" idx="0"/>
          </p:cNvCxnSpPr>
          <p:nvPr/>
        </p:nvCxnSpPr>
        <p:spPr>
          <a:xfrm flipH="1">
            <a:off x="5452679" y="1197300"/>
            <a:ext cx="972900" cy="256800"/>
          </a:xfrm>
          <a:prstGeom prst="straightConnector1">
            <a:avLst/>
          </a:prstGeom>
          <a:noFill/>
          <a:ln cap="flat" cmpd="sng" w="9525">
            <a:solidFill>
              <a:schemeClr val="dk2"/>
            </a:solidFill>
            <a:prstDash val="solid"/>
            <a:round/>
            <a:headEnd len="med" w="med" type="none"/>
            <a:tailEnd len="med" w="med" type="none"/>
          </a:ln>
        </p:spPr>
      </p:cxnSp>
      <p:sp>
        <p:nvSpPr>
          <p:cNvPr id="353" name="Google Shape;353;p34"/>
          <p:cNvSpPr/>
          <p:nvPr/>
        </p:nvSpPr>
        <p:spPr>
          <a:xfrm>
            <a:off x="4998579" y="2314750"/>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w</a:t>
            </a:r>
            <a:endParaRPr>
              <a:latin typeface="Consolas"/>
              <a:ea typeface="Consolas"/>
              <a:cs typeface="Consolas"/>
              <a:sym typeface="Consolas"/>
            </a:endParaRPr>
          </a:p>
        </p:txBody>
      </p:sp>
      <p:sp>
        <p:nvSpPr>
          <p:cNvPr id="354" name="Google Shape;354;p34"/>
          <p:cNvSpPr/>
          <p:nvPr/>
        </p:nvSpPr>
        <p:spPr>
          <a:xfrm>
            <a:off x="5019779" y="293772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a:t>
            </a:r>
            <a:endParaRPr>
              <a:latin typeface="Consolas"/>
              <a:ea typeface="Consolas"/>
              <a:cs typeface="Consolas"/>
              <a:sym typeface="Consolas"/>
            </a:endParaRPr>
          </a:p>
        </p:txBody>
      </p:sp>
      <p:sp>
        <p:nvSpPr>
          <p:cNvPr id="355" name="Google Shape;355;p34"/>
          <p:cNvSpPr/>
          <p:nvPr/>
        </p:nvSpPr>
        <p:spPr>
          <a:xfrm>
            <a:off x="5039129" y="3560700"/>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s</a:t>
            </a:r>
            <a:endParaRPr>
              <a:latin typeface="Consolas"/>
              <a:ea typeface="Consolas"/>
              <a:cs typeface="Consolas"/>
              <a:sym typeface="Consolas"/>
            </a:endParaRPr>
          </a:p>
        </p:txBody>
      </p:sp>
      <p:cxnSp>
        <p:nvCxnSpPr>
          <p:cNvPr id="356" name="Google Shape;356;p34"/>
          <p:cNvCxnSpPr>
            <a:stCxn id="351" idx="4"/>
            <a:endCxn id="353" idx="0"/>
          </p:cNvCxnSpPr>
          <p:nvPr/>
        </p:nvCxnSpPr>
        <p:spPr>
          <a:xfrm flipH="1">
            <a:off x="5215029" y="1887075"/>
            <a:ext cx="237600" cy="427800"/>
          </a:xfrm>
          <a:prstGeom prst="straightConnector1">
            <a:avLst/>
          </a:prstGeom>
          <a:noFill/>
          <a:ln cap="flat" cmpd="sng" w="9525">
            <a:solidFill>
              <a:schemeClr val="dk2"/>
            </a:solidFill>
            <a:prstDash val="solid"/>
            <a:round/>
            <a:headEnd len="med" w="med" type="none"/>
            <a:tailEnd len="med" w="med" type="none"/>
          </a:ln>
        </p:spPr>
      </p:cxnSp>
      <p:cxnSp>
        <p:nvCxnSpPr>
          <p:cNvPr id="357" name="Google Shape;357;p34"/>
          <p:cNvCxnSpPr>
            <a:stCxn id="353" idx="4"/>
            <a:endCxn id="354" idx="0"/>
          </p:cNvCxnSpPr>
          <p:nvPr/>
        </p:nvCxnSpPr>
        <p:spPr>
          <a:xfrm>
            <a:off x="5215029" y="2747650"/>
            <a:ext cx="21300" cy="190200"/>
          </a:xfrm>
          <a:prstGeom prst="straightConnector1">
            <a:avLst/>
          </a:prstGeom>
          <a:noFill/>
          <a:ln cap="flat" cmpd="sng" w="9525">
            <a:solidFill>
              <a:schemeClr val="dk2"/>
            </a:solidFill>
            <a:prstDash val="solid"/>
            <a:round/>
            <a:headEnd len="med" w="med" type="none"/>
            <a:tailEnd len="med" w="med" type="none"/>
          </a:ln>
        </p:spPr>
      </p:cxnSp>
      <p:cxnSp>
        <p:nvCxnSpPr>
          <p:cNvPr id="358" name="Google Shape;358;p34"/>
          <p:cNvCxnSpPr>
            <a:stCxn id="354" idx="4"/>
            <a:endCxn id="355" idx="0"/>
          </p:cNvCxnSpPr>
          <p:nvPr/>
        </p:nvCxnSpPr>
        <p:spPr>
          <a:xfrm>
            <a:off x="5236229" y="3370625"/>
            <a:ext cx="19500" cy="190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Tries: Search Hits and Misses</a:t>
            </a:r>
            <a:endParaRPr/>
          </a:p>
        </p:txBody>
      </p:sp>
      <p:sp>
        <p:nvSpPr>
          <p:cNvPr id="364" name="Google Shape;364;p35"/>
          <p:cNvSpPr txBox="1"/>
          <p:nvPr>
            <p:ph idx="1" type="body"/>
          </p:nvPr>
        </p:nvSpPr>
        <p:spPr>
          <a:xfrm>
            <a:off x="90600" y="404100"/>
            <a:ext cx="8443800" cy="2150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insert “sam”, “sad”, “sap”, “same”, “a”, and “awls”.</a:t>
            </a:r>
            <a:endParaRPr/>
          </a:p>
          <a:p>
            <a:pPr indent="-342900" lvl="0" marL="457200" rtl="0" algn="l">
              <a:spcBef>
                <a:spcPts val="600"/>
              </a:spcBef>
              <a:spcAft>
                <a:spcPts val="0"/>
              </a:spcAft>
              <a:buSzPts val="1800"/>
              <a:buChar char="●"/>
            </a:pPr>
            <a:r>
              <a:rPr lang="en"/>
              <a:t>contains(“sam”):</a:t>
            </a:r>
            <a:endParaRPr/>
          </a:p>
          <a:p>
            <a:pPr indent="-342900" lvl="0" marL="457200" rtl="0" algn="l">
              <a:spcBef>
                <a:spcPts val="0"/>
              </a:spcBef>
              <a:spcAft>
                <a:spcPts val="0"/>
              </a:spcAft>
              <a:buSzPts val="1800"/>
              <a:buChar char="●"/>
            </a:pPr>
            <a:r>
              <a:rPr lang="en"/>
              <a:t>contains(“sa”):</a:t>
            </a:r>
            <a:endParaRPr/>
          </a:p>
          <a:p>
            <a:pPr indent="-342900" lvl="0" marL="457200" rtl="0" algn="l">
              <a:spcBef>
                <a:spcPts val="0"/>
              </a:spcBef>
              <a:spcAft>
                <a:spcPts val="0"/>
              </a:spcAft>
              <a:buSzPts val="1800"/>
              <a:buChar char="●"/>
            </a:pPr>
            <a:r>
              <a:rPr lang="en"/>
              <a:t>contains(“a”):</a:t>
            </a:r>
            <a:endParaRPr/>
          </a:p>
          <a:p>
            <a:pPr indent="-342900" lvl="0" marL="457200" rtl="0" algn="l">
              <a:spcBef>
                <a:spcPts val="0"/>
              </a:spcBef>
              <a:spcAft>
                <a:spcPts val="0"/>
              </a:spcAft>
              <a:buSzPts val="1800"/>
              <a:buChar char="●"/>
            </a:pPr>
            <a:r>
              <a:rPr lang="en"/>
              <a:t>contains(“saq”):</a:t>
            </a:r>
            <a:endParaRPr/>
          </a:p>
        </p:txBody>
      </p:sp>
      <p:sp>
        <p:nvSpPr>
          <p:cNvPr id="365" name="Google Shape;365;p35"/>
          <p:cNvSpPr/>
          <p:nvPr/>
        </p:nvSpPr>
        <p:spPr>
          <a:xfrm>
            <a:off x="7191630" y="11331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366" name="Google Shape;366;p35"/>
          <p:cNvSpPr/>
          <p:nvPr/>
        </p:nvSpPr>
        <p:spPr>
          <a:xfrm>
            <a:off x="7867175" y="18860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367" name="Google Shape;367;p35"/>
          <p:cNvSpPr/>
          <p:nvPr/>
        </p:nvSpPr>
        <p:spPr>
          <a:xfrm>
            <a:off x="7867175" y="25213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368" name="Google Shape;368;p35"/>
          <p:cNvSpPr/>
          <p:nvPr/>
        </p:nvSpPr>
        <p:spPr>
          <a:xfrm>
            <a:off x="7867175" y="31566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369" name="Google Shape;369;p35"/>
          <p:cNvSpPr/>
          <p:nvPr/>
        </p:nvSpPr>
        <p:spPr>
          <a:xfrm>
            <a:off x="7237675" y="31566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370" name="Google Shape;370;p35"/>
          <p:cNvSpPr/>
          <p:nvPr/>
        </p:nvSpPr>
        <p:spPr>
          <a:xfrm>
            <a:off x="8496675" y="31566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371" name="Google Shape;371;p35"/>
          <p:cNvSpPr/>
          <p:nvPr/>
        </p:nvSpPr>
        <p:spPr>
          <a:xfrm>
            <a:off x="7867175" y="3791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372" name="Google Shape;372;p35"/>
          <p:cNvSpPr/>
          <p:nvPr/>
        </p:nvSpPr>
        <p:spPr>
          <a:xfrm>
            <a:off x="6541600" y="18861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373" name="Google Shape;373;p35"/>
          <p:cNvSpPr/>
          <p:nvPr/>
        </p:nvSpPr>
        <p:spPr>
          <a:xfrm>
            <a:off x="6541600" y="25213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374" name="Google Shape;374;p35"/>
          <p:cNvSpPr/>
          <p:nvPr/>
        </p:nvSpPr>
        <p:spPr>
          <a:xfrm>
            <a:off x="6541600" y="31566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375" name="Google Shape;375;p35"/>
          <p:cNvCxnSpPr/>
          <p:nvPr/>
        </p:nvCxnSpPr>
        <p:spPr>
          <a:xfrm>
            <a:off x="8083625" y="3589552"/>
            <a:ext cx="0" cy="0"/>
          </a:xfrm>
          <a:prstGeom prst="straightConnector1">
            <a:avLst/>
          </a:prstGeom>
          <a:noFill/>
          <a:ln cap="flat" cmpd="sng" w="19050">
            <a:solidFill>
              <a:schemeClr val="dk2"/>
            </a:solidFill>
            <a:prstDash val="solid"/>
            <a:round/>
            <a:headEnd len="med" w="med" type="none"/>
            <a:tailEnd len="med" w="med" type="none"/>
          </a:ln>
        </p:spPr>
      </p:cxnSp>
      <p:cxnSp>
        <p:nvCxnSpPr>
          <p:cNvPr id="376" name="Google Shape;376;p35"/>
          <p:cNvCxnSpPr>
            <a:stCxn id="365" idx="5"/>
            <a:endCxn id="366" idx="0"/>
          </p:cNvCxnSpPr>
          <p:nvPr/>
        </p:nvCxnSpPr>
        <p:spPr>
          <a:xfrm>
            <a:off x="7561133" y="1502678"/>
            <a:ext cx="522600" cy="383400"/>
          </a:xfrm>
          <a:prstGeom prst="straightConnector1">
            <a:avLst/>
          </a:prstGeom>
          <a:noFill/>
          <a:ln cap="flat" cmpd="sng" w="28575">
            <a:solidFill>
              <a:schemeClr val="dk2"/>
            </a:solidFill>
            <a:prstDash val="solid"/>
            <a:round/>
            <a:headEnd len="med" w="med" type="none"/>
            <a:tailEnd len="med" w="med" type="none"/>
          </a:ln>
        </p:spPr>
      </p:cxnSp>
      <p:cxnSp>
        <p:nvCxnSpPr>
          <p:cNvPr id="377" name="Google Shape;377;p35"/>
          <p:cNvCxnSpPr>
            <a:stCxn id="366" idx="4"/>
            <a:endCxn id="367" idx="0"/>
          </p:cNvCxnSpPr>
          <p:nvPr/>
        </p:nvCxnSpPr>
        <p:spPr>
          <a:xfrm>
            <a:off x="8083625" y="23189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378" name="Google Shape;378;p35"/>
          <p:cNvCxnSpPr>
            <a:stCxn id="367" idx="4"/>
            <a:endCxn id="368" idx="0"/>
          </p:cNvCxnSpPr>
          <p:nvPr/>
        </p:nvCxnSpPr>
        <p:spPr>
          <a:xfrm>
            <a:off x="8083625" y="2954273"/>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379" name="Google Shape;379;p35"/>
          <p:cNvCxnSpPr>
            <a:stCxn id="367" idx="3"/>
            <a:endCxn id="369" idx="0"/>
          </p:cNvCxnSpPr>
          <p:nvPr/>
        </p:nvCxnSpPr>
        <p:spPr>
          <a:xfrm flipH="1">
            <a:off x="7454172" y="289087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380" name="Google Shape;380;p35"/>
          <p:cNvCxnSpPr>
            <a:stCxn id="367" idx="5"/>
            <a:endCxn id="370" idx="0"/>
          </p:cNvCxnSpPr>
          <p:nvPr/>
        </p:nvCxnSpPr>
        <p:spPr>
          <a:xfrm>
            <a:off x="8236678" y="289087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381" name="Google Shape;381;p35"/>
          <p:cNvCxnSpPr>
            <a:stCxn id="368" idx="4"/>
            <a:endCxn id="371" idx="0"/>
          </p:cNvCxnSpPr>
          <p:nvPr/>
        </p:nvCxnSpPr>
        <p:spPr>
          <a:xfrm>
            <a:off x="8083625" y="3589552"/>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382" name="Google Shape;382;p35"/>
          <p:cNvCxnSpPr>
            <a:stCxn id="365" idx="3"/>
            <a:endCxn id="372" idx="0"/>
          </p:cNvCxnSpPr>
          <p:nvPr/>
        </p:nvCxnSpPr>
        <p:spPr>
          <a:xfrm flipH="1">
            <a:off x="6757926" y="1502678"/>
            <a:ext cx="497100" cy="383400"/>
          </a:xfrm>
          <a:prstGeom prst="straightConnector1">
            <a:avLst/>
          </a:prstGeom>
          <a:noFill/>
          <a:ln cap="flat" cmpd="sng" w="28575">
            <a:solidFill>
              <a:schemeClr val="dk2"/>
            </a:solidFill>
            <a:prstDash val="solid"/>
            <a:round/>
            <a:headEnd len="med" w="med" type="none"/>
            <a:tailEnd len="med" w="med" type="none"/>
          </a:ln>
        </p:spPr>
      </p:cxnSp>
      <p:cxnSp>
        <p:nvCxnSpPr>
          <p:cNvPr id="383" name="Google Shape;383;p35"/>
          <p:cNvCxnSpPr>
            <a:endCxn id="373" idx="0"/>
          </p:cNvCxnSpPr>
          <p:nvPr/>
        </p:nvCxnSpPr>
        <p:spPr>
          <a:xfrm>
            <a:off x="6758050" y="231888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384" name="Google Shape;384;p35"/>
          <p:cNvCxnSpPr>
            <a:endCxn id="374" idx="0"/>
          </p:cNvCxnSpPr>
          <p:nvPr/>
        </p:nvCxnSpPr>
        <p:spPr>
          <a:xfrm>
            <a:off x="6758050" y="2954161"/>
            <a:ext cx="0" cy="202500"/>
          </a:xfrm>
          <a:prstGeom prst="straightConnector1">
            <a:avLst/>
          </a:prstGeom>
          <a:noFill/>
          <a:ln cap="flat" cmpd="sng" w="28575">
            <a:solidFill>
              <a:schemeClr val="dk2"/>
            </a:solidFill>
            <a:prstDash val="solid"/>
            <a:round/>
            <a:headEnd len="med" w="med" type="none"/>
            <a:tailEnd len="med" w="med" type="none"/>
          </a:ln>
        </p:spPr>
      </p:cxnSp>
      <p:sp>
        <p:nvSpPr>
          <p:cNvPr id="385" name="Google Shape;385;p35"/>
          <p:cNvSpPr/>
          <p:nvPr/>
        </p:nvSpPr>
        <p:spPr>
          <a:xfrm>
            <a:off x="6541600" y="3791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386" name="Google Shape;386;p35"/>
          <p:cNvCxnSpPr>
            <a:stCxn id="374" idx="4"/>
            <a:endCxn id="385" idx="0"/>
          </p:cNvCxnSpPr>
          <p:nvPr/>
        </p:nvCxnSpPr>
        <p:spPr>
          <a:xfrm>
            <a:off x="6758050" y="3589561"/>
            <a:ext cx="0" cy="202500"/>
          </a:xfrm>
          <a:prstGeom prst="straightConnector1">
            <a:avLst/>
          </a:prstGeom>
          <a:noFill/>
          <a:ln cap="flat" cmpd="sng" w="28575">
            <a:solidFill>
              <a:schemeClr val="dk2"/>
            </a:solidFill>
            <a:prstDash val="solid"/>
            <a:round/>
            <a:headEnd len="med" w="med" type="none"/>
            <a:tailEnd len="med" w="med" type="none"/>
          </a:ln>
        </p:spPr>
      </p:cxnSp>
      <p:sp>
        <p:nvSpPr>
          <p:cNvPr id="387" name="Google Shape;387;p35"/>
          <p:cNvSpPr txBox="1"/>
          <p:nvPr/>
        </p:nvSpPr>
        <p:spPr>
          <a:xfrm>
            <a:off x="243000" y="2895900"/>
            <a:ext cx="4919100" cy="1541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chemeClr val="dk1"/>
                </a:solidFill>
                <a:latin typeface="Roboto"/>
                <a:ea typeface="Roboto"/>
                <a:cs typeface="Roboto"/>
                <a:sym typeface="Roboto"/>
              </a:rPr>
              <a:t>Two ways to have a search “miss”:</a:t>
            </a:r>
            <a:endParaRPr sz="1800">
              <a:solidFill>
                <a:schemeClr val="dk1"/>
              </a:solidFill>
              <a:latin typeface="Roboto"/>
              <a:ea typeface="Roboto"/>
              <a:cs typeface="Roboto"/>
              <a:sym typeface="Roboto"/>
            </a:endParaRPr>
          </a:p>
          <a:p>
            <a:pPr indent="-342900" lvl="0" marL="457200" rtl="0" algn="l">
              <a:spcBef>
                <a:spcPts val="600"/>
              </a:spcBef>
              <a:spcAft>
                <a:spcPts val="0"/>
              </a:spcAft>
              <a:buClr>
                <a:schemeClr val="dk1"/>
              </a:buClr>
              <a:buSzPts val="1800"/>
              <a:buFont typeface="Roboto"/>
              <a:buChar char="●"/>
            </a:pPr>
            <a:r>
              <a:rPr lang="en" sz="1800">
                <a:solidFill>
                  <a:schemeClr val="dk1"/>
                </a:solidFill>
                <a:latin typeface="Roboto"/>
                <a:ea typeface="Roboto"/>
                <a:cs typeface="Roboto"/>
                <a:sym typeface="Roboto"/>
              </a:rPr>
              <a:t>If the final node is white.</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If we fall off the tree, e.g. contains(“sax”).</a:t>
            </a:r>
            <a:endParaRPr sz="1800">
              <a:solidFill>
                <a:schemeClr val="dk1"/>
              </a:solidFill>
              <a:latin typeface="Roboto"/>
              <a:ea typeface="Roboto"/>
              <a:cs typeface="Roboto"/>
              <a:sym typeface="Roboto"/>
            </a:endParaRPr>
          </a:p>
        </p:txBody>
      </p:sp>
      <p:sp>
        <p:nvSpPr>
          <p:cNvPr id="388" name="Google Shape;388;p35"/>
          <p:cNvSpPr txBox="1"/>
          <p:nvPr/>
        </p:nvSpPr>
        <p:spPr>
          <a:xfrm>
            <a:off x="2366866" y="860144"/>
            <a:ext cx="1494600" cy="332100"/>
          </a:xfrm>
          <a:prstGeom prst="rect">
            <a:avLst/>
          </a:prstGeom>
          <a:noFill/>
          <a:ln>
            <a:noFill/>
          </a:ln>
        </p:spPr>
        <p:txBody>
          <a:bodyPr anchorCtr="0" anchor="ctr" bIns="0" lIns="0" spcFirstLastPara="1" rIns="0" wrap="square" tIns="0">
            <a:noAutofit/>
          </a:bodyPr>
          <a:lstStyle/>
          <a:p>
            <a:pPr indent="0" lvl="0" marL="0" rtl="0" algn="l">
              <a:spcBef>
                <a:spcPts val="600"/>
              </a:spcBef>
              <a:spcAft>
                <a:spcPts val="0"/>
              </a:spcAft>
              <a:buNone/>
            </a:pPr>
            <a:r>
              <a:rPr lang="en" sz="1800">
                <a:solidFill>
                  <a:schemeClr val="dk1"/>
                </a:solidFill>
                <a:latin typeface="Roboto"/>
                <a:ea typeface="Roboto"/>
                <a:cs typeface="Roboto"/>
                <a:sym typeface="Roboto"/>
              </a:rPr>
              <a:t>true, blue node</a:t>
            </a:r>
            <a:endParaRPr sz="1800">
              <a:latin typeface="Roboto"/>
              <a:ea typeface="Roboto"/>
              <a:cs typeface="Roboto"/>
              <a:sym typeface="Roboto"/>
            </a:endParaRPr>
          </a:p>
        </p:txBody>
      </p:sp>
      <p:sp>
        <p:nvSpPr>
          <p:cNvPr id="389" name="Google Shape;389;p35"/>
          <p:cNvSpPr txBox="1"/>
          <p:nvPr/>
        </p:nvSpPr>
        <p:spPr>
          <a:xfrm>
            <a:off x="2171926" y="1143805"/>
            <a:ext cx="1758600" cy="317400"/>
          </a:xfrm>
          <a:prstGeom prst="rect">
            <a:avLst/>
          </a:prstGeom>
          <a:noFill/>
          <a:ln>
            <a:noFill/>
          </a:ln>
        </p:spPr>
        <p:txBody>
          <a:bodyPr anchorCtr="0" anchor="ctr" bIns="0" lIns="0" spcFirstLastPara="1" rIns="0" wrap="square" tIns="0">
            <a:noAutofit/>
          </a:bodyPr>
          <a:lstStyle/>
          <a:p>
            <a:pPr indent="0" lvl="0" marL="0" rtl="0" algn="l">
              <a:spcBef>
                <a:spcPts val="600"/>
              </a:spcBef>
              <a:spcAft>
                <a:spcPts val="0"/>
              </a:spcAft>
              <a:buNone/>
            </a:pPr>
            <a:r>
              <a:rPr lang="en" sz="1800">
                <a:solidFill>
                  <a:schemeClr val="dk1"/>
                </a:solidFill>
                <a:latin typeface="Roboto"/>
                <a:ea typeface="Roboto"/>
                <a:cs typeface="Roboto"/>
                <a:sym typeface="Roboto"/>
              </a:rPr>
              <a:t>false, white node</a:t>
            </a:r>
            <a:endParaRPr sz="1800">
              <a:latin typeface="Roboto"/>
              <a:ea typeface="Roboto"/>
              <a:cs typeface="Roboto"/>
              <a:sym typeface="Roboto"/>
            </a:endParaRPr>
          </a:p>
        </p:txBody>
      </p:sp>
      <p:sp>
        <p:nvSpPr>
          <p:cNvPr id="390" name="Google Shape;390;p35"/>
          <p:cNvSpPr txBox="1"/>
          <p:nvPr/>
        </p:nvSpPr>
        <p:spPr>
          <a:xfrm>
            <a:off x="2056248" y="1411385"/>
            <a:ext cx="1669800" cy="332100"/>
          </a:xfrm>
          <a:prstGeom prst="rect">
            <a:avLst/>
          </a:prstGeom>
          <a:noFill/>
          <a:ln>
            <a:noFill/>
          </a:ln>
        </p:spPr>
        <p:txBody>
          <a:bodyPr anchorCtr="0" anchor="ctr" bIns="0" lIns="0" spcFirstLastPara="1" rIns="0" wrap="square" tIns="0">
            <a:noAutofit/>
          </a:bodyPr>
          <a:lstStyle/>
          <a:p>
            <a:pPr indent="0" lvl="0" marL="0" rtl="0" algn="l">
              <a:spcBef>
                <a:spcPts val="600"/>
              </a:spcBef>
              <a:spcAft>
                <a:spcPts val="0"/>
              </a:spcAft>
              <a:buNone/>
            </a:pPr>
            <a:r>
              <a:rPr lang="en" sz="1800">
                <a:solidFill>
                  <a:schemeClr val="dk1"/>
                </a:solidFill>
                <a:latin typeface="Roboto"/>
                <a:ea typeface="Roboto"/>
                <a:cs typeface="Roboto"/>
                <a:sym typeface="Roboto"/>
              </a:rPr>
              <a:t>true, blue node</a:t>
            </a:r>
            <a:endParaRPr sz="1800">
              <a:latin typeface="Roboto"/>
              <a:ea typeface="Roboto"/>
              <a:cs typeface="Roboto"/>
              <a:sym typeface="Roboto"/>
            </a:endParaRPr>
          </a:p>
        </p:txBody>
      </p:sp>
      <p:sp>
        <p:nvSpPr>
          <p:cNvPr id="391" name="Google Shape;391;p35"/>
          <p:cNvSpPr txBox="1"/>
          <p:nvPr/>
        </p:nvSpPr>
        <p:spPr>
          <a:xfrm>
            <a:off x="2308714" y="1692989"/>
            <a:ext cx="1758600" cy="317400"/>
          </a:xfrm>
          <a:prstGeom prst="rect">
            <a:avLst/>
          </a:prstGeom>
          <a:noFill/>
          <a:ln>
            <a:noFill/>
          </a:ln>
        </p:spPr>
        <p:txBody>
          <a:bodyPr anchorCtr="0" anchor="ctr" bIns="0" lIns="0" spcFirstLastPara="1" rIns="0" wrap="square" tIns="0">
            <a:noAutofit/>
          </a:bodyPr>
          <a:lstStyle/>
          <a:p>
            <a:pPr indent="0" lvl="0" marL="0" rtl="0" algn="l">
              <a:spcBef>
                <a:spcPts val="600"/>
              </a:spcBef>
              <a:spcAft>
                <a:spcPts val="0"/>
              </a:spcAft>
              <a:buNone/>
            </a:pPr>
            <a:r>
              <a:rPr lang="en" sz="1800">
                <a:solidFill>
                  <a:schemeClr val="dk1"/>
                </a:solidFill>
                <a:latin typeface="Roboto"/>
                <a:ea typeface="Roboto"/>
                <a:cs typeface="Roboto"/>
                <a:sym typeface="Roboto"/>
              </a:rPr>
              <a:t>false, fell off tree</a:t>
            </a:r>
            <a:endParaRPr sz="1800">
              <a:latin typeface="Roboto"/>
              <a:ea typeface="Roboto"/>
              <a:cs typeface="Roboto"/>
              <a:sym typeface="Roboto"/>
            </a:endParaRPr>
          </a:p>
        </p:txBody>
      </p:sp>
      <p:grpSp>
        <p:nvGrpSpPr>
          <p:cNvPr id="392" name="Google Shape;392;p35"/>
          <p:cNvGrpSpPr/>
          <p:nvPr/>
        </p:nvGrpSpPr>
        <p:grpSpPr>
          <a:xfrm>
            <a:off x="3751325" y="999400"/>
            <a:ext cx="2118667" cy="1257375"/>
            <a:chOff x="4132325" y="1304200"/>
            <a:chExt cx="2118667" cy="1257375"/>
          </a:xfrm>
        </p:grpSpPr>
        <p:cxnSp>
          <p:nvCxnSpPr>
            <p:cNvPr id="393" name="Google Shape;393;p35"/>
            <p:cNvCxnSpPr/>
            <p:nvPr/>
          </p:nvCxnSpPr>
          <p:spPr>
            <a:xfrm rot="10800000">
              <a:off x="4332850" y="1304200"/>
              <a:ext cx="1108800" cy="573000"/>
            </a:xfrm>
            <a:prstGeom prst="straightConnector1">
              <a:avLst/>
            </a:prstGeom>
            <a:noFill/>
            <a:ln cap="flat" cmpd="sng" w="9525">
              <a:solidFill>
                <a:srgbClr val="BE0712"/>
              </a:solidFill>
              <a:prstDash val="solid"/>
              <a:round/>
              <a:headEnd len="med" w="med" type="none"/>
              <a:tailEnd len="med" w="med" type="triangle"/>
            </a:ln>
          </p:spPr>
        </p:cxnSp>
        <p:cxnSp>
          <p:nvCxnSpPr>
            <p:cNvPr id="394" name="Google Shape;394;p35"/>
            <p:cNvCxnSpPr/>
            <p:nvPr/>
          </p:nvCxnSpPr>
          <p:spPr>
            <a:xfrm flipH="1">
              <a:off x="4132325" y="1877575"/>
              <a:ext cx="1314000" cy="32700"/>
            </a:xfrm>
            <a:prstGeom prst="straightConnector1">
              <a:avLst/>
            </a:prstGeom>
            <a:noFill/>
            <a:ln cap="flat" cmpd="sng" w="9525">
              <a:solidFill>
                <a:srgbClr val="BE0712"/>
              </a:solidFill>
              <a:prstDash val="solid"/>
              <a:round/>
              <a:headEnd len="med" w="med" type="none"/>
              <a:tailEnd len="med" w="med" type="triangle"/>
            </a:ln>
          </p:spPr>
        </p:cxnSp>
        <p:cxnSp>
          <p:nvCxnSpPr>
            <p:cNvPr id="395" name="Google Shape;395;p35"/>
            <p:cNvCxnSpPr/>
            <p:nvPr/>
          </p:nvCxnSpPr>
          <p:spPr>
            <a:xfrm rot="10800000">
              <a:off x="4421150" y="2217825"/>
              <a:ext cx="908700" cy="232800"/>
            </a:xfrm>
            <a:prstGeom prst="straightConnector1">
              <a:avLst/>
            </a:prstGeom>
            <a:noFill/>
            <a:ln cap="flat" cmpd="sng" w="9525">
              <a:solidFill>
                <a:srgbClr val="BE0712"/>
              </a:solidFill>
              <a:prstDash val="solid"/>
              <a:round/>
              <a:headEnd len="med" w="med" type="none"/>
              <a:tailEnd len="med" w="med" type="triangle"/>
            </a:ln>
          </p:spPr>
        </p:cxnSp>
        <p:cxnSp>
          <p:nvCxnSpPr>
            <p:cNvPr id="396" name="Google Shape;396;p35"/>
            <p:cNvCxnSpPr/>
            <p:nvPr/>
          </p:nvCxnSpPr>
          <p:spPr>
            <a:xfrm rot="10800000">
              <a:off x="4360875" y="1653825"/>
              <a:ext cx="978300" cy="796800"/>
            </a:xfrm>
            <a:prstGeom prst="straightConnector1">
              <a:avLst/>
            </a:prstGeom>
            <a:noFill/>
            <a:ln cap="flat" cmpd="sng" w="9525">
              <a:solidFill>
                <a:srgbClr val="BE0712"/>
              </a:solidFill>
              <a:prstDash val="solid"/>
              <a:round/>
              <a:headEnd len="med" w="med" type="none"/>
              <a:tailEnd len="med" w="med" type="triangle"/>
            </a:ln>
          </p:spPr>
        </p:cxnSp>
        <p:sp>
          <p:nvSpPr>
            <p:cNvPr id="397" name="Google Shape;397;p35"/>
            <p:cNvSpPr txBox="1"/>
            <p:nvPr/>
          </p:nvSpPr>
          <p:spPr>
            <a:xfrm>
              <a:off x="5477592" y="1731475"/>
              <a:ext cx="773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“hit”</a:t>
              </a:r>
              <a:endParaRPr>
                <a:solidFill>
                  <a:srgbClr val="BE0712"/>
                </a:solidFill>
                <a:latin typeface="Roboto"/>
                <a:ea typeface="Roboto"/>
                <a:cs typeface="Roboto"/>
                <a:sym typeface="Roboto"/>
              </a:endParaRPr>
            </a:p>
          </p:txBody>
        </p:sp>
        <p:sp>
          <p:nvSpPr>
            <p:cNvPr id="398" name="Google Shape;398;p35"/>
            <p:cNvSpPr txBox="1"/>
            <p:nvPr/>
          </p:nvSpPr>
          <p:spPr>
            <a:xfrm>
              <a:off x="5284867" y="2359075"/>
              <a:ext cx="773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“miss”</a:t>
              </a:r>
              <a:endParaRPr>
                <a:solidFill>
                  <a:srgbClr val="BE0712"/>
                </a:solidFill>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 Maps</a:t>
            </a:r>
            <a:endParaRPr/>
          </a:p>
        </p:txBody>
      </p:sp>
      <p:sp>
        <p:nvSpPr>
          <p:cNvPr id="404" name="Google Shape;404;p36"/>
          <p:cNvSpPr txBox="1"/>
          <p:nvPr>
            <p:ph idx="1" type="body"/>
          </p:nvPr>
        </p:nvSpPr>
        <p:spPr>
          <a:xfrm>
            <a:off x="90600" y="404100"/>
            <a:ext cx="8443800" cy="665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Tries can also be maps, of course.</a:t>
            </a:r>
            <a:endParaRPr/>
          </a:p>
        </p:txBody>
      </p:sp>
      <p:sp>
        <p:nvSpPr>
          <p:cNvPr id="405" name="Google Shape;405;p36"/>
          <p:cNvSpPr txBox="1"/>
          <p:nvPr>
            <p:ph idx="1" type="body"/>
          </p:nvPr>
        </p:nvSpPr>
        <p:spPr>
          <a:xfrm>
            <a:off x="166800" y="4326100"/>
            <a:ext cx="8443800" cy="665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an animated demo of the creation of this map, see this </a:t>
            </a:r>
            <a:r>
              <a:rPr lang="en" u="sng">
                <a:solidFill>
                  <a:schemeClr val="hlink"/>
                </a:solidFill>
                <a:hlinkClick r:id="rId3"/>
              </a:rPr>
              <a:t>demo</a:t>
            </a:r>
            <a:r>
              <a:rPr lang="en"/>
              <a:t> from our optional Algorithms textbook.</a:t>
            </a:r>
            <a:endParaRPr/>
          </a:p>
        </p:txBody>
      </p:sp>
      <p:grpSp>
        <p:nvGrpSpPr>
          <p:cNvPr id="406" name="Google Shape;406;p36"/>
          <p:cNvGrpSpPr/>
          <p:nvPr/>
        </p:nvGrpSpPr>
        <p:grpSpPr>
          <a:xfrm>
            <a:off x="954400" y="1807050"/>
            <a:ext cx="741300" cy="370800"/>
            <a:chOff x="2944975" y="2412200"/>
            <a:chExt cx="741300" cy="370800"/>
          </a:xfrm>
        </p:grpSpPr>
        <p:sp>
          <p:nvSpPr>
            <p:cNvPr id="407" name="Google Shape;407;p36"/>
            <p:cNvSpPr/>
            <p:nvPr/>
          </p:nvSpPr>
          <p:spPr>
            <a:xfrm>
              <a:off x="2944975" y="2412200"/>
              <a:ext cx="741300" cy="3708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y  4</a:t>
              </a:r>
              <a:endParaRPr sz="1800">
                <a:latin typeface="Consolas"/>
                <a:ea typeface="Consolas"/>
                <a:cs typeface="Consolas"/>
                <a:sym typeface="Consolas"/>
              </a:endParaRPr>
            </a:p>
          </p:txBody>
        </p:sp>
        <p:cxnSp>
          <p:nvCxnSpPr>
            <p:cNvPr id="408" name="Google Shape;408;p36"/>
            <p:cNvCxnSpPr>
              <a:stCxn id="407" idx="2"/>
              <a:endCxn id="407" idx="0"/>
            </p:cNvCxnSpPr>
            <p:nvPr/>
          </p:nvCxnSpPr>
          <p:spPr>
            <a:xfrm rot="10800000">
              <a:off x="3315625" y="24122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09" name="Google Shape;409;p36"/>
          <p:cNvGrpSpPr/>
          <p:nvPr/>
        </p:nvGrpSpPr>
        <p:grpSpPr>
          <a:xfrm>
            <a:off x="954400" y="1237000"/>
            <a:ext cx="741300" cy="370800"/>
            <a:chOff x="2944975" y="2640800"/>
            <a:chExt cx="741300" cy="370800"/>
          </a:xfrm>
        </p:grpSpPr>
        <p:sp>
          <p:nvSpPr>
            <p:cNvPr id="410" name="Google Shape;410;p36"/>
            <p:cNvSpPr/>
            <p:nvPr/>
          </p:nvSpPr>
          <p:spPr>
            <a:xfrm>
              <a:off x="2944975" y="2640800"/>
              <a:ext cx="741300" cy="370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b  </a:t>
              </a:r>
              <a:endParaRPr sz="1800">
                <a:latin typeface="Consolas"/>
                <a:ea typeface="Consolas"/>
                <a:cs typeface="Consolas"/>
                <a:sym typeface="Consolas"/>
              </a:endParaRPr>
            </a:p>
          </p:txBody>
        </p:sp>
        <p:cxnSp>
          <p:nvCxnSpPr>
            <p:cNvPr id="411" name="Google Shape;411;p36"/>
            <p:cNvCxnSpPr>
              <a:stCxn id="410" idx="2"/>
              <a:endCxn id="410" idx="0"/>
            </p:cNvCxnSpPr>
            <p:nvPr/>
          </p:nvCxnSpPr>
          <p:spPr>
            <a:xfrm rot="10800000">
              <a:off x="33156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12" name="Google Shape;412;p36"/>
          <p:cNvGrpSpPr/>
          <p:nvPr/>
        </p:nvGrpSpPr>
        <p:grpSpPr>
          <a:xfrm>
            <a:off x="3322850" y="1237000"/>
            <a:ext cx="741300" cy="370800"/>
            <a:chOff x="2944975" y="2773800"/>
            <a:chExt cx="741300" cy="370800"/>
          </a:xfrm>
        </p:grpSpPr>
        <p:sp>
          <p:nvSpPr>
            <p:cNvPr id="413" name="Google Shape;413;p36"/>
            <p:cNvSpPr/>
            <p:nvPr/>
          </p:nvSpPr>
          <p:spPr>
            <a:xfrm>
              <a:off x="2944975" y="2773800"/>
              <a:ext cx="741300" cy="370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  </a:t>
              </a:r>
              <a:endParaRPr sz="1800">
                <a:latin typeface="Consolas"/>
                <a:ea typeface="Consolas"/>
                <a:cs typeface="Consolas"/>
                <a:sym typeface="Consolas"/>
              </a:endParaRPr>
            </a:p>
          </p:txBody>
        </p:sp>
        <p:cxnSp>
          <p:nvCxnSpPr>
            <p:cNvPr id="414" name="Google Shape;414;p36"/>
            <p:cNvCxnSpPr>
              <a:stCxn id="413" idx="2"/>
              <a:endCxn id="413" idx="0"/>
            </p:cNvCxnSpPr>
            <p:nvPr/>
          </p:nvCxnSpPr>
          <p:spPr>
            <a:xfrm rot="10800000">
              <a:off x="3315625" y="2773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15" name="Google Shape;415;p36"/>
          <p:cNvGrpSpPr/>
          <p:nvPr/>
        </p:nvGrpSpPr>
        <p:grpSpPr>
          <a:xfrm>
            <a:off x="2433725" y="1807050"/>
            <a:ext cx="741300" cy="370800"/>
            <a:chOff x="2944975" y="2640800"/>
            <a:chExt cx="741300" cy="370800"/>
          </a:xfrm>
        </p:grpSpPr>
        <p:sp>
          <p:nvSpPr>
            <p:cNvPr id="416" name="Google Shape;416;p36"/>
            <p:cNvSpPr/>
            <p:nvPr/>
          </p:nvSpPr>
          <p:spPr>
            <a:xfrm>
              <a:off x="2944975" y="2640800"/>
              <a:ext cx="741300" cy="370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 </a:t>
              </a:r>
              <a:endParaRPr sz="1800">
                <a:latin typeface="Consolas"/>
                <a:ea typeface="Consolas"/>
                <a:cs typeface="Consolas"/>
                <a:sym typeface="Consolas"/>
              </a:endParaRPr>
            </a:p>
          </p:txBody>
        </p:sp>
        <p:cxnSp>
          <p:nvCxnSpPr>
            <p:cNvPr id="417" name="Google Shape;417;p36"/>
            <p:cNvCxnSpPr>
              <a:stCxn id="416" idx="2"/>
              <a:endCxn id="416" idx="0"/>
            </p:cNvCxnSpPr>
            <p:nvPr/>
          </p:nvCxnSpPr>
          <p:spPr>
            <a:xfrm rot="10800000">
              <a:off x="33156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18" name="Google Shape;418;p36"/>
          <p:cNvGrpSpPr/>
          <p:nvPr/>
        </p:nvGrpSpPr>
        <p:grpSpPr>
          <a:xfrm>
            <a:off x="1912225" y="2377100"/>
            <a:ext cx="741300" cy="370800"/>
            <a:chOff x="2792575" y="2640800"/>
            <a:chExt cx="741300" cy="370800"/>
          </a:xfrm>
        </p:grpSpPr>
        <p:sp>
          <p:nvSpPr>
            <p:cNvPr id="419" name="Google Shape;419;p36"/>
            <p:cNvSpPr/>
            <p:nvPr/>
          </p:nvSpPr>
          <p:spPr>
            <a:xfrm>
              <a:off x="2792575" y="2640800"/>
              <a:ext cx="741300" cy="3708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  6</a:t>
              </a:r>
              <a:endParaRPr sz="1800">
                <a:latin typeface="Consolas"/>
                <a:ea typeface="Consolas"/>
                <a:cs typeface="Consolas"/>
                <a:sym typeface="Consolas"/>
              </a:endParaRPr>
            </a:p>
          </p:txBody>
        </p:sp>
        <p:cxnSp>
          <p:nvCxnSpPr>
            <p:cNvPr id="420" name="Google Shape;420;p36"/>
            <p:cNvCxnSpPr>
              <a:stCxn id="419" idx="2"/>
              <a:endCxn id="419" idx="0"/>
            </p:cNvCxnSpPr>
            <p:nvPr/>
          </p:nvCxnSpPr>
          <p:spPr>
            <a:xfrm rot="10800000">
              <a:off x="31632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21" name="Google Shape;421;p36"/>
          <p:cNvGrpSpPr/>
          <p:nvPr/>
        </p:nvGrpSpPr>
        <p:grpSpPr>
          <a:xfrm>
            <a:off x="3143400" y="2377100"/>
            <a:ext cx="741300" cy="370800"/>
            <a:chOff x="2944975" y="2640800"/>
            <a:chExt cx="741300" cy="370800"/>
          </a:xfrm>
        </p:grpSpPr>
        <p:sp>
          <p:nvSpPr>
            <p:cNvPr id="422" name="Google Shape;422;p36"/>
            <p:cNvSpPr/>
            <p:nvPr/>
          </p:nvSpPr>
          <p:spPr>
            <a:xfrm>
              <a:off x="2944975" y="2640800"/>
              <a:ext cx="741300" cy="370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 </a:t>
              </a:r>
              <a:endParaRPr sz="1800">
                <a:latin typeface="Consolas"/>
                <a:ea typeface="Consolas"/>
                <a:cs typeface="Consolas"/>
                <a:sym typeface="Consolas"/>
              </a:endParaRPr>
            </a:p>
          </p:txBody>
        </p:sp>
        <p:cxnSp>
          <p:nvCxnSpPr>
            <p:cNvPr id="423" name="Google Shape;423;p36"/>
            <p:cNvCxnSpPr>
              <a:stCxn id="422" idx="2"/>
              <a:endCxn id="422" idx="0"/>
            </p:cNvCxnSpPr>
            <p:nvPr/>
          </p:nvCxnSpPr>
          <p:spPr>
            <a:xfrm rot="10800000">
              <a:off x="33156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24" name="Google Shape;424;p36"/>
          <p:cNvGrpSpPr/>
          <p:nvPr/>
        </p:nvGrpSpPr>
        <p:grpSpPr>
          <a:xfrm>
            <a:off x="3143400" y="2943950"/>
            <a:ext cx="741300" cy="370800"/>
            <a:chOff x="2944975" y="2640800"/>
            <a:chExt cx="741300" cy="370800"/>
          </a:xfrm>
        </p:grpSpPr>
        <p:sp>
          <p:nvSpPr>
            <p:cNvPr id="425" name="Google Shape;425;p36"/>
            <p:cNvSpPr/>
            <p:nvPr/>
          </p:nvSpPr>
          <p:spPr>
            <a:xfrm>
              <a:off x="2944975" y="2640800"/>
              <a:ext cx="741300" cy="370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 </a:t>
              </a:r>
              <a:endParaRPr sz="1800">
                <a:latin typeface="Consolas"/>
                <a:ea typeface="Consolas"/>
                <a:cs typeface="Consolas"/>
                <a:sym typeface="Consolas"/>
              </a:endParaRPr>
            </a:p>
          </p:txBody>
        </p:sp>
        <p:cxnSp>
          <p:nvCxnSpPr>
            <p:cNvPr id="426" name="Google Shape;426;p36"/>
            <p:cNvCxnSpPr>
              <a:stCxn id="425" idx="2"/>
              <a:endCxn id="425" idx="0"/>
            </p:cNvCxnSpPr>
            <p:nvPr/>
          </p:nvCxnSpPr>
          <p:spPr>
            <a:xfrm rot="10800000">
              <a:off x="33156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27" name="Google Shape;427;p36"/>
          <p:cNvGrpSpPr/>
          <p:nvPr/>
        </p:nvGrpSpPr>
        <p:grpSpPr>
          <a:xfrm>
            <a:off x="3143400" y="3517200"/>
            <a:ext cx="741300" cy="370800"/>
            <a:chOff x="2944975" y="2640800"/>
            <a:chExt cx="741300" cy="370800"/>
          </a:xfrm>
        </p:grpSpPr>
        <p:sp>
          <p:nvSpPr>
            <p:cNvPr id="428" name="Google Shape;428;p36"/>
            <p:cNvSpPr/>
            <p:nvPr/>
          </p:nvSpPr>
          <p:spPr>
            <a:xfrm>
              <a:off x="2944975" y="2640800"/>
              <a:ext cx="741300" cy="3708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  1 </a:t>
              </a:r>
              <a:endParaRPr sz="1800">
                <a:latin typeface="Consolas"/>
                <a:ea typeface="Consolas"/>
                <a:cs typeface="Consolas"/>
                <a:sym typeface="Consolas"/>
              </a:endParaRPr>
            </a:p>
          </p:txBody>
        </p:sp>
        <p:cxnSp>
          <p:nvCxnSpPr>
            <p:cNvPr id="429" name="Google Shape;429;p36"/>
            <p:cNvCxnSpPr>
              <a:stCxn id="428" idx="2"/>
              <a:endCxn id="428" idx="0"/>
            </p:cNvCxnSpPr>
            <p:nvPr/>
          </p:nvCxnSpPr>
          <p:spPr>
            <a:xfrm rot="10800000">
              <a:off x="33156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30" name="Google Shape;430;p36"/>
          <p:cNvGrpSpPr/>
          <p:nvPr/>
        </p:nvGrpSpPr>
        <p:grpSpPr>
          <a:xfrm>
            <a:off x="4744489" y="1807050"/>
            <a:ext cx="741300" cy="370800"/>
            <a:chOff x="2944975" y="2640800"/>
            <a:chExt cx="741300" cy="370800"/>
          </a:xfrm>
        </p:grpSpPr>
        <p:sp>
          <p:nvSpPr>
            <p:cNvPr id="431" name="Google Shape;431;p36"/>
            <p:cNvSpPr/>
            <p:nvPr/>
          </p:nvSpPr>
          <p:spPr>
            <a:xfrm>
              <a:off x="2944975" y="2640800"/>
              <a:ext cx="741300" cy="370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h </a:t>
              </a:r>
              <a:endParaRPr sz="1800">
                <a:latin typeface="Consolas"/>
                <a:ea typeface="Consolas"/>
                <a:cs typeface="Consolas"/>
                <a:sym typeface="Consolas"/>
              </a:endParaRPr>
            </a:p>
          </p:txBody>
        </p:sp>
        <p:cxnSp>
          <p:nvCxnSpPr>
            <p:cNvPr id="432" name="Google Shape;432;p36"/>
            <p:cNvCxnSpPr>
              <a:stCxn id="431" idx="2"/>
              <a:endCxn id="431" idx="0"/>
            </p:cNvCxnSpPr>
            <p:nvPr/>
          </p:nvCxnSpPr>
          <p:spPr>
            <a:xfrm rot="10800000">
              <a:off x="33156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33" name="Google Shape;433;p36"/>
          <p:cNvGrpSpPr/>
          <p:nvPr/>
        </p:nvGrpSpPr>
        <p:grpSpPr>
          <a:xfrm>
            <a:off x="4211089" y="2377100"/>
            <a:ext cx="741300" cy="370800"/>
            <a:chOff x="2944975" y="2640800"/>
            <a:chExt cx="741300" cy="370800"/>
          </a:xfrm>
        </p:grpSpPr>
        <p:sp>
          <p:nvSpPr>
            <p:cNvPr id="434" name="Google Shape;434;p36"/>
            <p:cNvSpPr/>
            <p:nvPr/>
          </p:nvSpPr>
          <p:spPr>
            <a:xfrm>
              <a:off x="2944975" y="2640800"/>
              <a:ext cx="741300" cy="3708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  0 </a:t>
              </a:r>
              <a:endParaRPr sz="1800">
                <a:latin typeface="Consolas"/>
                <a:ea typeface="Consolas"/>
                <a:cs typeface="Consolas"/>
                <a:sym typeface="Consolas"/>
              </a:endParaRPr>
            </a:p>
          </p:txBody>
        </p:sp>
        <p:cxnSp>
          <p:nvCxnSpPr>
            <p:cNvPr id="435" name="Google Shape;435;p36"/>
            <p:cNvCxnSpPr>
              <a:stCxn id="434" idx="2"/>
              <a:endCxn id="434" idx="0"/>
            </p:cNvCxnSpPr>
            <p:nvPr/>
          </p:nvCxnSpPr>
          <p:spPr>
            <a:xfrm rot="10800000">
              <a:off x="33156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36" name="Google Shape;436;p36"/>
          <p:cNvGrpSpPr/>
          <p:nvPr/>
        </p:nvGrpSpPr>
        <p:grpSpPr>
          <a:xfrm>
            <a:off x="4211089" y="2947150"/>
            <a:ext cx="741300" cy="370800"/>
            <a:chOff x="2944975" y="2640800"/>
            <a:chExt cx="741300" cy="370800"/>
          </a:xfrm>
        </p:grpSpPr>
        <p:sp>
          <p:nvSpPr>
            <p:cNvPr id="437" name="Google Shape;437;p36"/>
            <p:cNvSpPr/>
            <p:nvPr/>
          </p:nvSpPr>
          <p:spPr>
            <a:xfrm>
              <a:off x="2944975" y="2640800"/>
              <a:ext cx="741300" cy="370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 </a:t>
              </a:r>
              <a:endParaRPr sz="1800">
                <a:latin typeface="Consolas"/>
                <a:ea typeface="Consolas"/>
                <a:cs typeface="Consolas"/>
                <a:sym typeface="Consolas"/>
              </a:endParaRPr>
            </a:p>
          </p:txBody>
        </p:sp>
        <p:cxnSp>
          <p:nvCxnSpPr>
            <p:cNvPr id="438" name="Google Shape;438;p36"/>
            <p:cNvCxnSpPr>
              <a:stCxn id="437" idx="2"/>
              <a:endCxn id="437" idx="0"/>
            </p:cNvCxnSpPr>
            <p:nvPr/>
          </p:nvCxnSpPr>
          <p:spPr>
            <a:xfrm rot="10800000">
              <a:off x="33156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39" name="Google Shape;439;p36"/>
          <p:cNvGrpSpPr/>
          <p:nvPr/>
        </p:nvGrpSpPr>
        <p:grpSpPr>
          <a:xfrm>
            <a:off x="4211089" y="3517200"/>
            <a:ext cx="741300" cy="370800"/>
            <a:chOff x="2944975" y="2640800"/>
            <a:chExt cx="741300" cy="370800"/>
          </a:xfrm>
        </p:grpSpPr>
        <p:sp>
          <p:nvSpPr>
            <p:cNvPr id="440" name="Google Shape;440;p36"/>
            <p:cNvSpPr/>
            <p:nvPr/>
          </p:nvSpPr>
          <p:spPr>
            <a:xfrm>
              <a:off x="2944975" y="2640800"/>
              <a:ext cx="741300" cy="370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 </a:t>
              </a:r>
              <a:endParaRPr sz="1800">
                <a:latin typeface="Consolas"/>
                <a:ea typeface="Consolas"/>
                <a:cs typeface="Consolas"/>
                <a:sym typeface="Consolas"/>
              </a:endParaRPr>
            </a:p>
          </p:txBody>
        </p:sp>
        <p:cxnSp>
          <p:nvCxnSpPr>
            <p:cNvPr id="441" name="Google Shape;441;p36"/>
            <p:cNvCxnSpPr>
              <a:stCxn id="440" idx="2"/>
              <a:endCxn id="440" idx="0"/>
            </p:cNvCxnSpPr>
            <p:nvPr/>
          </p:nvCxnSpPr>
          <p:spPr>
            <a:xfrm rot="10800000">
              <a:off x="33156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42" name="Google Shape;442;p36"/>
          <p:cNvGrpSpPr/>
          <p:nvPr/>
        </p:nvGrpSpPr>
        <p:grpSpPr>
          <a:xfrm>
            <a:off x="4211089" y="4087250"/>
            <a:ext cx="741300" cy="370800"/>
            <a:chOff x="2944975" y="2640800"/>
            <a:chExt cx="741300" cy="370800"/>
          </a:xfrm>
        </p:grpSpPr>
        <p:sp>
          <p:nvSpPr>
            <p:cNvPr id="443" name="Google Shape;443;p36"/>
            <p:cNvSpPr/>
            <p:nvPr/>
          </p:nvSpPr>
          <p:spPr>
            <a:xfrm>
              <a:off x="2944975" y="2640800"/>
              <a:ext cx="741300" cy="3708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  3 </a:t>
              </a:r>
              <a:endParaRPr sz="1800">
                <a:latin typeface="Consolas"/>
                <a:ea typeface="Consolas"/>
                <a:cs typeface="Consolas"/>
                <a:sym typeface="Consolas"/>
              </a:endParaRPr>
            </a:p>
          </p:txBody>
        </p:sp>
        <p:cxnSp>
          <p:nvCxnSpPr>
            <p:cNvPr id="444" name="Google Shape;444;p36"/>
            <p:cNvCxnSpPr>
              <a:stCxn id="443" idx="2"/>
              <a:endCxn id="443" idx="0"/>
            </p:cNvCxnSpPr>
            <p:nvPr/>
          </p:nvCxnSpPr>
          <p:spPr>
            <a:xfrm rot="10800000">
              <a:off x="33156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45" name="Google Shape;445;p36"/>
          <p:cNvGrpSpPr/>
          <p:nvPr/>
        </p:nvGrpSpPr>
        <p:grpSpPr>
          <a:xfrm>
            <a:off x="5292650" y="2377100"/>
            <a:ext cx="741300" cy="370800"/>
            <a:chOff x="2944975" y="2640800"/>
            <a:chExt cx="741300" cy="370800"/>
          </a:xfrm>
        </p:grpSpPr>
        <p:sp>
          <p:nvSpPr>
            <p:cNvPr id="446" name="Google Shape;446;p36"/>
            <p:cNvSpPr/>
            <p:nvPr/>
          </p:nvSpPr>
          <p:spPr>
            <a:xfrm>
              <a:off x="2944975" y="2640800"/>
              <a:ext cx="741300" cy="370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o </a:t>
              </a:r>
              <a:endParaRPr sz="1800">
                <a:latin typeface="Consolas"/>
                <a:ea typeface="Consolas"/>
                <a:cs typeface="Consolas"/>
                <a:sym typeface="Consolas"/>
              </a:endParaRPr>
            </a:p>
          </p:txBody>
        </p:sp>
        <p:cxnSp>
          <p:nvCxnSpPr>
            <p:cNvPr id="447" name="Google Shape;447;p36"/>
            <p:cNvCxnSpPr>
              <a:stCxn id="446" idx="2"/>
              <a:endCxn id="446" idx="0"/>
            </p:cNvCxnSpPr>
            <p:nvPr/>
          </p:nvCxnSpPr>
          <p:spPr>
            <a:xfrm rot="10800000">
              <a:off x="33156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48" name="Google Shape;448;p36"/>
          <p:cNvGrpSpPr/>
          <p:nvPr/>
        </p:nvGrpSpPr>
        <p:grpSpPr>
          <a:xfrm>
            <a:off x="5292650" y="2943950"/>
            <a:ext cx="741300" cy="370800"/>
            <a:chOff x="2944975" y="2640800"/>
            <a:chExt cx="741300" cy="370800"/>
          </a:xfrm>
        </p:grpSpPr>
        <p:sp>
          <p:nvSpPr>
            <p:cNvPr id="449" name="Google Shape;449;p36"/>
            <p:cNvSpPr/>
            <p:nvPr/>
          </p:nvSpPr>
          <p:spPr>
            <a:xfrm>
              <a:off x="2944975" y="2640800"/>
              <a:ext cx="741300" cy="370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r</a:t>
              </a:r>
              <a:endParaRPr sz="1800">
                <a:latin typeface="Consolas"/>
                <a:ea typeface="Consolas"/>
                <a:cs typeface="Consolas"/>
                <a:sym typeface="Consolas"/>
              </a:endParaRPr>
            </a:p>
          </p:txBody>
        </p:sp>
        <p:cxnSp>
          <p:nvCxnSpPr>
            <p:cNvPr id="450" name="Google Shape;450;p36"/>
            <p:cNvCxnSpPr>
              <a:stCxn id="449" idx="2"/>
              <a:endCxn id="449" idx="0"/>
            </p:cNvCxnSpPr>
            <p:nvPr/>
          </p:nvCxnSpPr>
          <p:spPr>
            <a:xfrm rot="10800000">
              <a:off x="33156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51" name="Google Shape;451;p36"/>
          <p:cNvGrpSpPr/>
          <p:nvPr/>
        </p:nvGrpSpPr>
        <p:grpSpPr>
          <a:xfrm>
            <a:off x="5292650" y="3517200"/>
            <a:ext cx="741300" cy="370800"/>
            <a:chOff x="2944975" y="2640800"/>
            <a:chExt cx="741300" cy="370800"/>
          </a:xfrm>
        </p:grpSpPr>
        <p:sp>
          <p:nvSpPr>
            <p:cNvPr id="452" name="Google Shape;452;p36"/>
            <p:cNvSpPr/>
            <p:nvPr/>
          </p:nvSpPr>
          <p:spPr>
            <a:xfrm>
              <a:off x="2944975" y="2640800"/>
              <a:ext cx="741300" cy="3708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  7</a:t>
              </a:r>
              <a:endParaRPr sz="1800">
                <a:latin typeface="Consolas"/>
                <a:ea typeface="Consolas"/>
                <a:cs typeface="Consolas"/>
                <a:sym typeface="Consolas"/>
              </a:endParaRPr>
            </a:p>
          </p:txBody>
        </p:sp>
        <p:cxnSp>
          <p:nvCxnSpPr>
            <p:cNvPr id="453" name="Google Shape;453;p36"/>
            <p:cNvCxnSpPr>
              <a:stCxn id="452" idx="2"/>
              <a:endCxn id="452" idx="0"/>
            </p:cNvCxnSpPr>
            <p:nvPr/>
          </p:nvCxnSpPr>
          <p:spPr>
            <a:xfrm rot="10800000">
              <a:off x="33156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54" name="Google Shape;454;p36"/>
          <p:cNvGrpSpPr/>
          <p:nvPr/>
        </p:nvGrpSpPr>
        <p:grpSpPr>
          <a:xfrm>
            <a:off x="6471900" y="1237000"/>
            <a:ext cx="741300" cy="370800"/>
            <a:chOff x="2944975" y="2640800"/>
            <a:chExt cx="741300" cy="370800"/>
          </a:xfrm>
        </p:grpSpPr>
        <p:sp>
          <p:nvSpPr>
            <p:cNvPr id="455" name="Google Shape;455;p36"/>
            <p:cNvSpPr/>
            <p:nvPr/>
          </p:nvSpPr>
          <p:spPr>
            <a:xfrm>
              <a:off x="2944975" y="2640800"/>
              <a:ext cx="741300" cy="370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t</a:t>
              </a:r>
              <a:endParaRPr sz="1800">
                <a:latin typeface="Consolas"/>
                <a:ea typeface="Consolas"/>
                <a:cs typeface="Consolas"/>
                <a:sym typeface="Consolas"/>
              </a:endParaRPr>
            </a:p>
          </p:txBody>
        </p:sp>
        <p:cxnSp>
          <p:nvCxnSpPr>
            <p:cNvPr id="456" name="Google Shape;456;p36"/>
            <p:cNvCxnSpPr>
              <a:stCxn id="455" idx="2"/>
              <a:endCxn id="455" idx="0"/>
            </p:cNvCxnSpPr>
            <p:nvPr/>
          </p:nvCxnSpPr>
          <p:spPr>
            <a:xfrm rot="10800000">
              <a:off x="33156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57" name="Google Shape;457;p36"/>
          <p:cNvGrpSpPr/>
          <p:nvPr/>
        </p:nvGrpSpPr>
        <p:grpSpPr>
          <a:xfrm>
            <a:off x="6471900" y="1807050"/>
            <a:ext cx="741300" cy="370800"/>
            <a:chOff x="2944975" y="2640800"/>
            <a:chExt cx="741300" cy="370800"/>
          </a:xfrm>
        </p:grpSpPr>
        <p:sp>
          <p:nvSpPr>
            <p:cNvPr id="458" name="Google Shape;458;p36"/>
            <p:cNvSpPr/>
            <p:nvPr/>
          </p:nvSpPr>
          <p:spPr>
            <a:xfrm>
              <a:off x="2944975" y="2640800"/>
              <a:ext cx="741300" cy="370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h</a:t>
              </a:r>
              <a:endParaRPr sz="1800">
                <a:latin typeface="Consolas"/>
                <a:ea typeface="Consolas"/>
                <a:cs typeface="Consolas"/>
                <a:sym typeface="Consolas"/>
              </a:endParaRPr>
            </a:p>
          </p:txBody>
        </p:sp>
        <p:cxnSp>
          <p:nvCxnSpPr>
            <p:cNvPr id="459" name="Google Shape;459;p36"/>
            <p:cNvCxnSpPr>
              <a:stCxn id="458" idx="2"/>
              <a:endCxn id="458" idx="0"/>
            </p:cNvCxnSpPr>
            <p:nvPr/>
          </p:nvCxnSpPr>
          <p:spPr>
            <a:xfrm rot="10800000">
              <a:off x="33156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60" name="Google Shape;460;p36"/>
          <p:cNvGrpSpPr/>
          <p:nvPr/>
        </p:nvGrpSpPr>
        <p:grpSpPr>
          <a:xfrm>
            <a:off x="6471900" y="2377100"/>
            <a:ext cx="741300" cy="370800"/>
            <a:chOff x="2944975" y="2640800"/>
            <a:chExt cx="741300" cy="370800"/>
          </a:xfrm>
        </p:grpSpPr>
        <p:sp>
          <p:nvSpPr>
            <p:cNvPr id="461" name="Google Shape;461;p36"/>
            <p:cNvSpPr/>
            <p:nvPr/>
          </p:nvSpPr>
          <p:spPr>
            <a:xfrm>
              <a:off x="2944975" y="2640800"/>
              <a:ext cx="741300" cy="3708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  5</a:t>
              </a:r>
              <a:endParaRPr sz="1800">
                <a:latin typeface="Consolas"/>
                <a:ea typeface="Consolas"/>
                <a:cs typeface="Consolas"/>
                <a:sym typeface="Consolas"/>
              </a:endParaRPr>
            </a:p>
          </p:txBody>
        </p:sp>
        <p:cxnSp>
          <p:nvCxnSpPr>
            <p:cNvPr id="462" name="Google Shape;462;p36"/>
            <p:cNvCxnSpPr>
              <a:stCxn id="461" idx="2"/>
              <a:endCxn id="461" idx="0"/>
            </p:cNvCxnSpPr>
            <p:nvPr/>
          </p:nvCxnSpPr>
          <p:spPr>
            <a:xfrm rot="10800000">
              <a:off x="33156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63" name="Google Shape;463;p36"/>
          <p:cNvGrpSpPr/>
          <p:nvPr/>
        </p:nvGrpSpPr>
        <p:grpSpPr>
          <a:xfrm>
            <a:off x="4179925" y="666950"/>
            <a:ext cx="741300" cy="370800"/>
            <a:chOff x="2944975" y="2773800"/>
            <a:chExt cx="741300" cy="370800"/>
          </a:xfrm>
        </p:grpSpPr>
        <p:sp>
          <p:nvSpPr>
            <p:cNvPr id="464" name="Google Shape;464;p36"/>
            <p:cNvSpPr/>
            <p:nvPr/>
          </p:nvSpPr>
          <p:spPr>
            <a:xfrm>
              <a:off x="2944975" y="2773800"/>
              <a:ext cx="741300" cy="370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p:txBody>
        </p:sp>
        <p:cxnSp>
          <p:nvCxnSpPr>
            <p:cNvPr id="465" name="Google Shape;465;p36"/>
            <p:cNvCxnSpPr>
              <a:stCxn id="464" idx="2"/>
              <a:endCxn id="464" idx="0"/>
            </p:cNvCxnSpPr>
            <p:nvPr/>
          </p:nvCxnSpPr>
          <p:spPr>
            <a:xfrm rot="10800000">
              <a:off x="3315625" y="2773800"/>
              <a:ext cx="0" cy="370800"/>
            </a:xfrm>
            <a:prstGeom prst="straightConnector1">
              <a:avLst/>
            </a:prstGeom>
            <a:noFill/>
            <a:ln cap="flat" cmpd="sng" w="9525">
              <a:solidFill>
                <a:schemeClr val="dk2"/>
              </a:solidFill>
              <a:prstDash val="solid"/>
              <a:round/>
              <a:headEnd len="med" w="med" type="none"/>
              <a:tailEnd len="med" w="med" type="none"/>
            </a:ln>
          </p:spPr>
        </p:cxnSp>
      </p:grpSp>
      <p:cxnSp>
        <p:nvCxnSpPr>
          <p:cNvPr id="466" name="Google Shape;466;p36"/>
          <p:cNvCxnSpPr>
            <a:stCxn id="464" idx="2"/>
            <a:endCxn id="410" idx="0"/>
          </p:cNvCxnSpPr>
          <p:nvPr/>
        </p:nvCxnSpPr>
        <p:spPr>
          <a:xfrm flipH="1">
            <a:off x="1324975" y="1037750"/>
            <a:ext cx="3225600" cy="199200"/>
          </a:xfrm>
          <a:prstGeom prst="straightConnector1">
            <a:avLst/>
          </a:prstGeom>
          <a:noFill/>
          <a:ln cap="flat" cmpd="sng" w="19050">
            <a:solidFill>
              <a:srgbClr val="000000"/>
            </a:solidFill>
            <a:prstDash val="solid"/>
            <a:round/>
            <a:headEnd len="med" w="med" type="none"/>
            <a:tailEnd len="med" w="med" type="none"/>
          </a:ln>
        </p:spPr>
      </p:cxnSp>
      <p:cxnSp>
        <p:nvCxnSpPr>
          <p:cNvPr id="467" name="Google Shape;467;p36"/>
          <p:cNvCxnSpPr>
            <a:stCxn id="464" idx="2"/>
            <a:endCxn id="413" idx="0"/>
          </p:cNvCxnSpPr>
          <p:nvPr/>
        </p:nvCxnSpPr>
        <p:spPr>
          <a:xfrm flipH="1">
            <a:off x="3693475" y="1037750"/>
            <a:ext cx="857100" cy="199200"/>
          </a:xfrm>
          <a:prstGeom prst="straightConnector1">
            <a:avLst/>
          </a:prstGeom>
          <a:noFill/>
          <a:ln cap="flat" cmpd="sng" w="19050">
            <a:solidFill>
              <a:srgbClr val="000000"/>
            </a:solidFill>
            <a:prstDash val="solid"/>
            <a:round/>
            <a:headEnd len="med" w="med" type="none"/>
            <a:tailEnd len="med" w="med" type="none"/>
          </a:ln>
        </p:spPr>
      </p:cxnSp>
      <p:cxnSp>
        <p:nvCxnSpPr>
          <p:cNvPr id="468" name="Google Shape;468;p36"/>
          <p:cNvCxnSpPr>
            <a:stCxn id="464" idx="2"/>
            <a:endCxn id="455" idx="0"/>
          </p:cNvCxnSpPr>
          <p:nvPr/>
        </p:nvCxnSpPr>
        <p:spPr>
          <a:xfrm>
            <a:off x="4550575" y="1037750"/>
            <a:ext cx="2292000" cy="199200"/>
          </a:xfrm>
          <a:prstGeom prst="straightConnector1">
            <a:avLst/>
          </a:prstGeom>
          <a:noFill/>
          <a:ln cap="flat" cmpd="sng" w="19050">
            <a:solidFill>
              <a:srgbClr val="000000"/>
            </a:solidFill>
            <a:prstDash val="solid"/>
            <a:round/>
            <a:headEnd len="med" w="med" type="none"/>
            <a:tailEnd len="med" w="med" type="none"/>
          </a:ln>
        </p:spPr>
      </p:cxnSp>
      <p:cxnSp>
        <p:nvCxnSpPr>
          <p:cNvPr id="469" name="Google Shape;469;p36"/>
          <p:cNvCxnSpPr>
            <a:stCxn id="413" idx="2"/>
            <a:endCxn id="416" idx="0"/>
          </p:cNvCxnSpPr>
          <p:nvPr/>
        </p:nvCxnSpPr>
        <p:spPr>
          <a:xfrm flipH="1">
            <a:off x="2804300" y="1607800"/>
            <a:ext cx="889200" cy="199200"/>
          </a:xfrm>
          <a:prstGeom prst="straightConnector1">
            <a:avLst/>
          </a:prstGeom>
          <a:noFill/>
          <a:ln cap="flat" cmpd="sng" w="19050">
            <a:solidFill>
              <a:srgbClr val="000000"/>
            </a:solidFill>
            <a:prstDash val="solid"/>
            <a:round/>
            <a:headEnd len="med" w="med" type="none"/>
            <a:tailEnd len="med" w="med" type="none"/>
          </a:ln>
        </p:spPr>
      </p:cxnSp>
      <p:cxnSp>
        <p:nvCxnSpPr>
          <p:cNvPr id="470" name="Google Shape;470;p36"/>
          <p:cNvCxnSpPr>
            <a:stCxn id="413" idx="2"/>
            <a:endCxn id="431" idx="0"/>
          </p:cNvCxnSpPr>
          <p:nvPr/>
        </p:nvCxnSpPr>
        <p:spPr>
          <a:xfrm>
            <a:off x="3693500" y="1607800"/>
            <a:ext cx="1421700" cy="199200"/>
          </a:xfrm>
          <a:prstGeom prst="straightConnector1">
            <a:avLst/>
          </a:prstGeom>
          <a:noFill/>
          <a:ln cap="flat" cmpd="sng" w="19050">
            <a:solidFill>
              <a:srgbClr val="000000"/>
            </a:solidFill>
            <a:prstDash val="solid"/>
            <a:round/>
            <a:headEnd len="med" w="med" type="none"/>
            <a:tailEnd len="med" w="med" type="none"/>
          </a:ln>
        </p:spPr>
      </p:cxnSp>
      <p:cxnSp>
        <p:nvCxnSpPr>
          <p:cNvPr id="471" name="Google Shape;471;p36"/>
          <p:cNvCxnSpPr>
            <a:stCxn id="410" idx="2"/>
            <a:endCxn id="407" idx="0"/>
          </p:cNvCxnSpPr>
          <p:nvPr/>
        </p:nvCxnSpPr>
        <p:spPr>
          <a:xfrm>
            <a:off x="1325050" y="1607800"/>
            <a:ext cx="0" cy="199200"/>
          </a:xfrm>
          <a:prstGeom prst="straightConnector1">
            <a:avLst/>
          </a:prstGeom>
          <a:noFill/>
          <a:ln cap="flat" cmpd="sng" w="19050">
            <a:solidFill>
              <a:srgbClr val="000000"/>
            </a:solidFill>
            <a:prstDash val="solid"/>
            <a:round/>
            <a:headEnd len="med" w="med" type="none"/>
            <a:tailEnd len="med" w="med" type="none"/>
          </a:ln>
        </p:spPr>
      </p:cxnSp>
      <p:cxnSp>
        <p:nvCxnSpPr>
          <p:cNvPr id="472" name="Google Shape;472;p36"/>
          <p:cNvCxnSpPr>
            <a:stCxn id="416" idx="2"/>
            <a:endCxn id="419" idx="0"/>
          </p:cNvCxnSpPr>
          <p:nvPr/>
        </p:nvCxnSpPr>
        <p:spPr>
          <a:xfrm flipH="1">
            <a:off x="2282975" y="2177850"/>
            <a:ext cx="521400" cy="199200"/>
          </a:xfrm>
          <a:prstGeom prst="straightConnector1">
            <a:avLst/>
          </a:prstGeom>
          <a:noFill/>
          <a:ln cap="flat" cmpd="sng" w="19050">
            <a:solidFill>
              <a:srgbClr val="000000"/>
            </a:solidFill>
            <a:prstDash val="solid"/>
            <a:round/>
            <a:headEnd len="med" w="med" type="none"/>
            <a:tailEnd len="med" w="med" type="none"/>
          </a:ln>
        </p:spPr>
      </p:cxnSp>
      <p:cxnSp>
        <p:nvCxnSpPr>
          <p:cNvPr id="473" name="Google Shape;473;p36"/>
          <p:cNvCxnSpPr>
            <a:stCxn id="416" idx="2"/>
            <a:endCxn id="422" idx="0"/>
          </p:cNvCxnSpPr>
          <p:nvPr/>
        </p:nvCxnSpPr>
        <p:spPr>
          <a:xfrm>
            <a:off x="2804375" y="2177850"/>
            <a:ext cx="709800" cy="199200"/>
          </a:xfrm>
          <a:prstGeom prst="straightConnector1">
            <a:avLst/>
          </a:prstGeom>
          <a:noFill/>
          <a:ln cap="flat" cmpd="sng" w="19050">
            <a:solidFill>
              <a:srgbClr val="000000"/>
            </a:solidFill>
            <a:prstDash val="solid"/>
            <a:round/>
            <a:headEnd len="med" w="med" type="none"/>
            <a:tailEnd len="med" w="med" type="none"/>
          </a:ln>
        </p:spPr>
      </p:cxnSp>
      <p:cxnSp>
        <p:nvCxnSpPr>
          <p:cNvPr id="474" name="Google Shape;474;p36"/>
          <p:cNvCxnSpPr>
            <a:stCxn id="425" idx="0"/>
            <a:endCxn id="422" idx="2"/>
          </p:cNvCxnSpPr>
          <p:nvPr/>
        </p:nvCxnSpPr>
        <p:spPr>
          <a:xfrm rot="10800000">
            <a:off x="3514050" y="2748050"/>
            <a:ext cx="0" cy="195900"/>
          </a:xfrm>
          <a:prstGeom prst="straightConnector1">
            <a:avLst/>
          </a:prstGeom>
          <a:noFill/>
          <a:ln cap="flat" cmpd="sng" w="19050">
            <a:solidFill>
              <a:srgbClr val="000000"/>
            </a:solidFill>
            <a:prstDash val="solid"/>
            <a:round/>
            <a:headEnd len="med" w="med" type="none"/>
            <a:tailEnd len="med" w="med" type="none"/>
          </a:ln>
        </p:spPr>
      </p:cxnSp>
      <p:cxnSp>
        <p:nvCxnSpPr>
          <p:cNvPr id="475" name="Google Shape;475;p36"/>
          <p:cNvCxnSpPr>
            <a:stCxn id="425" idx="2"/>
            <a:endCxn id="428" idx="0"/>
          </p:cNvCxnSpPr>
          <p:nvPr/>
        </p:nvCxnSpPr>
        <p:spPr>
          <a:xfrm>
            <a:off x="3514050" y="3314750"/>
            <a:ext cx="0" cy="202500"/>
          </a:xfrm>
          <a:prstGeom prst="straightConnector1">
            <a:avLst/>
          </a:prstGeom>
          <a:noFill/>
          <a:ln cap="flat" cmpd="sng" w="19050">
            <a:solidFill>
              <a:srgbClr val="000000"/>
            </a:solidFill>
            <a:prstDash val="solid"/>
            <a:round/>
            <a:headEnd len="med" w="med" type="none"/>
            <a:tailEnd len="med" w="med" type="none"/>
          </a:ln>
        </p:spPr>
      </p:cxnSp>
      <p:cxnSp>
        <p:nvCxnSpPr>
          <p:cNvPr id="476" name="Google Shape;476;p36"/>
          <p:cNvCxnSpPr>
            <a:stCxn id="431" idx="2"/>
            <a:endCxn id="434" idx="0"/>
          </p:cNvCxnSpPr>
          <p:nvPr/>
        </p:nvCxnSpPr>
        <p:spPr>
          <a:xfrm flipH="1">
            <a:off x="4581739" y="2177850"/>
            <a:ext cx="533400" cy="199200"/>
          </a:xfrm>
          <a:prstGeom prst="straightConnector1">
            <a:avLst/>
          </a:prstGeom>
          <a:noFill/>
          <a:ln cap="flat" cmpd="sng" w="19050">
            <a:solidFill>
              <a:srgbClr val="000000"/>
            </a:solidFill>
            <a:prstDash val="solid"/>
            <a:round/>
            <a:headEnd len="med" w="med" type="none"/>
            <a:tailEnd len="med" w="med" type="none"/>
          </a:ln>
        </p:spPr>
      </p:cxnSp>
      <p:cxnSp>
        <p:nvCxnSpPr>
          <p:cNvPr id="477" name="Google Shape;477;p36"/>
          <p:cNvCxnSpPr>
            <a:stCxn id="434" idx="2"/>
            <a:endCxn id="437" idx="0"/>
          </p:cNvCxnSpPr>
          <p:nvPr/>
        </p:nvCxnSpPr>
        <p:spPr>
          <a:xfrm>
            <a:off x="4581739" y="2747900"/>
            <a:ext cx="0" cy="199200"/>
          </a:xfrm>
          <a:prstGeom prst="straightConnector1">
            <a:avLst/>
          </a:prstGeom>
          <a:noFill/>
          <a:ln cap="flat" cmpd="sng" w="19050">
            <a:solidFill>
              <a:srgbClr val="000000"/>
            </a:solidFill>
            <a:prstDash val="solid"/>
            <a:round/>
            <a:headEnd len="med" w="med" type="none"/>
            <a:tailEnd len="med" w="med" type="none"/>
          </a:ln>
        </p:spPr>
      </p:cxnSp>
      <p:cxnSp>
        <p:nvCxnSpPr>
          <p:cNvPr id="478" name="Google Shape;478;p36"/>
          <p:cNvCxnSpPr>
            <a:stCxn id="440" idx="0"/>
            <a:endCxn id="437" idx="2"/>
          </p:cNvCxnSpPr>
          <p:nvPr/>
        </p:nvCxnSpPr>
        <p:spPr>
          <a:xfrm rot="10800000">
            <a:off x="4581739" y="3318000"/>
            <a:ext cx="0" cy="199200"/>
          </a:xfrm>
          <a:prstGeom prst="straightConnector1">
            <a:avLst/>
          </a:prstGeom>
          <a:noFill/>
          <a:ln cap="flat" cmpd="sng" w="19050">
            <a:solidFill>
              <a:srgbClr val="000000"/>
            </a:solidFill>
            <a:prstDash val="solid"/>
            <a:round/>
            <a:headEnd len="med" w="med" type="none"/>
            <a:tailEnd len="med" w="med" type="none"/>
          </a:ln>
        </p:spPr>
      </p:cxnSp>
      <p:cxnSp>
        <p:nvCxnSpPr>
          <p:cNvPr id="479" name="Google Shape;479;p36"/>
          <p:cNvCxnSpPr>
            <a:stCxn id="443" idx="0"/>
            <a:endCxn id="440" idx="2"/>
          </p:cNvCxnSpPr>
          <p:nvPr/>
        </p:nvCxnSpPr>
        <p:spPr>
          <a:xfrm rot="10800000">
            <a:off x="4581739" y="3888050"/>
            <a:ext cx="0" cy="199200"/>
          </a:xfrm>
          <a:prstGeom prst="straightConnector1">
            <a:avLst/>
          </a:prstGeom>
          <a:noFill/>
          <a:ln cap="flat" cmpd="sng" w="19050">
            <a:solidFill>
              <a:srgbClr val="000000"/>
            </a:solidFill>
            <a:prstDash val="solid"/>
            <a:round/>
            <a:headEnd len="med" w="med" type="none"/>
            <a:tailEnd len="med" w="med" type="none"/>
          </a:ln>
        </p:spPr>
      </p:cxnSp>
      <p:cxnSp>
        <p:nvCxnSpPr>
          <p:cNvPr id="480" name="Google Shape;480;p36"/>
          <p:cNvCxnSpPr>
            <a:stCxn id="446" idx="0"/>
            <a:endCxn id="431" idx="2"/>
          </p:cNvCxnSpPr>
          <p:nvPr/>
        </p:nvCxnSpPr>
        <p:spPr>
          <a:xfrm rot="10800000">
            <a:off x="5115200" y="2177900"/>
            <a:ext cx="548100" cy="199200"/>
          </a:xfrm>
          <a:prstGeom prst="straightConnector1">
            <a:avLst/>
          </a:prstGeom>
          <a:noFill/>
          <a:ln cap="flat" cmpd="sng" w="19050">
            <a:solidFill>
              <a:srgbClr val="000000"/>
            </a:solidFill>
            <a:prstDash val="solid"/>
            <a:round/>
            <a:headEnd len="med" w="med" type="none"/>
            <a:tailEnd len="med" w="med" type="none"/>
          </a:ln>
        </p:spPr>
      </p:cxnSp>
      <p:cxnSp>
        <p:nvCxnSpPr>
          <p:cNvPr id="481" name="Google Shape;481;p36"/>
          <p:cNvCxnSpPr>
            <a:stCxn id="446" idx="2"/>
            <a:endCxn id="449" idx="0"/>
          </p:cNvCxnSpPr>
          <p:nvPr/>
        </p:nvCxnSpPr>
        <p:spPr>
          <a:xfrm>
            <a:off x="5663300" y="2747900"/>
            <a:ext cx="0" cy="196200"/>
          </a:xfrm>
          <a:prstGeom prst="straightConnector1">
            <a:avLst/>
          </a:prstGeom>
          <a:noFill/>
          <a:ln cap="flat" cmpd="sng" w="19050">
            <a:solidFill>
              <a:srgbClr val="000000"/>
            </a:solidFill>
            <a:prstDash val="solid"/>
            <a:round/>
            <a:headEnd len="med" w="med" type="none"/>
            <a:tailEnd len="med" w="med" type="none"/>
          </a:ln>
        </p:spPr>
      </p:cxnSp>
      <p:cxnSp>
        <p:nvCxnSpPr>
          <p:cNvPr id="482" name="Google Shape;482;p36"/>
          <p:cNvCxnSpPr>
            <a:stCxn id="449" idx="2"/>
            <a:endCxn id="452" idx="0"/>
          </p:cNvCxnSpPr>
          <p:nvPr/>
        </p:nvCxnSpPr>
        <p:spPr>
          <a:xfrm>
            <a:off x="5663300" y="3314750"/>
            <a:ext cx="0" cy="202500"/>
          </a:xfrm>
          <a:prstGeom prst="straightConnector1">
            <a:avLst/>
          </a:prstGeom>
          <a:noFill/>
          <a:ln cap="flat" cmpd="sng" w="19050">
            <a:solidFill>
              <a:srgbClr val="000000"/>
            </a:solidFill>
            <a:prstDash val="solid"/>
            <a:round/>
            <a:headEnd len="med" w="med" type="none"/>
            <a:tailEnd len="med" w="med" type="none"/>
          </a:ln>
        </p:spPr>
      </p:cxnSp>
      <p:cxnSp>
        <p:nvCxnSpPr>
          <p:cNvPr id="483" name="Google Shape;483;p36"/>
          <p:cNvCxnSpPr>
            <a:stCxn id="455" idx="2"/>
            <a:endCxn id="458" idx="0"/>
          </p:cNvCxnSpPr>
          <p:nvPr/>
        </p:nvCxnSpPr>
        <p:spPr>
          <a:xfrm>
            <a:off x="6842550" y="1607800"/>
            <a:ext cx="0" cy="199200"/>
          </a:xfrm>
          <a:prstGeom prst="straightConnector1">
            <a:avLst/>
          </a:prstGeom>
          <a:noFill/>
          <a:ln cap="flat" cmpd="sng" w="19050">
            <a:solidFill>
              <a:srgbClr val="000000"/>
            </a:solidFill>
            <a:prstDash val="solid"/>
            <a:round/>
            <a:headEnd len="med" w="med" type="none"/>
            <a:tailEnd len="med" w="med" type="none"/>
          </a:ln>
        </p:spPr>
      </p:cxnSp>
      <p:cxnSp>
        <p:nvCxnSpPr>
          <p:cNvPr id="484" name="Google Shape;484;p36"/>
          <p:cNvCxnSpPr>
            <a:stCxn id="458" idx="2"/>
            <a:endCxn id="461" idx="0"/>
          </p:cNvCxnSpPr>
          <p:nvPr/>
        </p:nvCxnSpPr>
        <p:spPr>
          <a:xfrm>
            <a:off x="6842550" y="2177850"/>
            <a:ext cx="0" cy="199200"/>
          </a:xfrm>
          <a:prstGeom prst="straightConnector1">
            <a:avLst/>
          </a:prstGeom>
          <a:noFill/>
          <a:ln cap="flat" cmpd="sng" w="19050">
            <a:solidFill>
              <a:srgbClr val="000000"/>
            </a:solidFill>
            <a:prstDash val="solid"/>
            <a:round/>
            <a:headEnd len="med" w="med" type="none"/>
            <a:tailEnd len="med" w="med" type="none"/>
          </a:ln>
        </p:spPr>
      </p:cxnSp>
      <p:sp>
        <p:nvSpPr>
          <p:cNvPr id="485" name="Google Shape;485;p36"/>
          <p:cNvSpPr txBox="1"/>
          <p:nvPr>
            <p:ph idx="1" type="body"/>
          </p:nvPr>
        </p:nvSpPr>
        <p:spPr>
          <a:xfrm>
            <a:off x="220600" y="2919425"/>
            <a:ext cx="2292000" cy="665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e.g. maps “by” to 4.</a:t>
            </a:r>
            <a:endParaRPr/>
          </a:p>
          <a:p>
            <a:pPr indent="0" lvl="0" marL="0" rtl="0" algn="l">
              <a:spcBef>
                <a:spcPts val="6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Tries: A Digit-by-Digit Set Representation</a:t>
            </a:r>
            <a:endParaRPr/>
          </a:p>
        </p:txBody>
      </p:sp>
      <p:sp>
        <p:nvSpPr>
          <p:cNvPr id="491" name="Google Shape;491;p37"/>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92" name="Google Shape;492;p37"/>
          <p:cNvSpPr/>
          <p:nvPr/>
        </p:nvSpPr>
        <p:spPr>
          <a:xfrm>
            <a:off x="7191630" y="11331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493" name="Google Shape;493;p37"/>
          <p:cNvSpPr/>
          <p:nvPr/>
        </p:nvSpPr>
        <p:spPr>
          <a:xfrm>
            <a:off x="7867175" y="18860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494" name="Google Shape;494;p37"/>
          <p:cNvSpPr/>
          <p:nvPr/>
        </p:nvSpPr>
        <p:spPr>
          <a:xfrm>
            <a:off x="7867175" y="25213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495" name="Google Shape;495;p37"/>
          <p:cNvSpPr/>
          <p:nvPr/>
        </p:nvSpPr>
        <p:spPr>
          <a:xfrm>
            <a:off x="7867175" y="31566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496" name="Google Shape;496;p37"/>
          <p:cNvSpPr/>
          <p:nvPr/>
        </p:nvSpPr>
        <p:spPr>
          <a:xfrm>
            <a:off x="7237675" y="31566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497" name="Google Shape;497;p37"/>
          <p:cNvSpPr/>
          <p:nvPr/>
        </p:nvSpPr>
        <p:spPr>
          <a:xfrm>
            <a:off x="8496675" y="31566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498" name="Google Shape;498;p37"/>
          <p:cNvSpPr/>
          <p:nvPr/>
        </p:nvSpPr>
        <p:spPr>
          <a:xfrm>
            <a:off x="7867175" y="3791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499" name="Google Shape;499;p37"/>
          <p:cNvSpPr/>
          <p:nvPr/>
        </p:nvSpPr>
        <p:spPr>
          <a:xfrm>
            <a:off x="6541600" y="18861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500" name="Google Shape;500;p37"/>
          <p:cNvSpPr/>
          <p:nvPr/>
        </p:nvSpPr>
        <p:spPr>
          <a:xfrm>
            <a:off x="6541600" y="25213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501" name="Google Shape;501;p37"/>
          <p:cNvSpPr/>
          <p:nvPr/>
        </p:nvSpPr>
        <p:spPr>
          <a:xfrm>
            <a:off x="6541600" y="31566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502" name="Google Shape;502;p37"/>
          <p:cNvCxnSpPr/>
          <p:nvPr/>
        </p:nvCxnSpPr>
        <p:spPr>
          <a:xfrm>
            <a:off x="8083625" y="3589552"/>
            <a:ext cx="0" cy="0"/>
          </a:xfrm>
          <a:prstGeom prst="straightConnector1">
            <a:avLst/>
          </a:prstGeom>
          <a:noFill/>
          <a:ln cap="flat" cmpd="sng" w="19050">
            <a:solidFill>
              <a:schemeClr val="dk2"/>
            </a:solidFill>
            <a:prstDash val="solid"/>
            <a:round/>
            <a:headEnd len="med" w="med" type="none"/>
            <a:tailEnd len="med" w="med" type="none"/>
          </a:ln>
        </p:spPr>
      </p:cxnSp>
      <p:cxnSp>
        <p:nvCxnSpPr>
          <p:cNvPr id="503" name="Google Shape;503;p37"/>
          <p:cNvCxnSpPr>
            <a:stCxn id="492" idx="5"/>
            <a:endCxn id="493" idx="0"/>
          </p:cNvCxnSpPr>
          <p:nvPr/>
        </p:nvCxnSpPr>
        <p:spPr>
          <a:xfrm>
            <a:off x="7561133" y="1502678"/>
            <a:ext cx="522600" cy="383400"/>
          </a:xfrm>
          <a:prstGeom prst="straightConnector1">
            <a:avLst/>
          </a:prstGeom>
          <a:noFill/>
          <a:ln cap="flat" cmpd="sng" w="28575">
            <a:solidFill>
              <a:schemeClr val="dk2"/>
            </a:solidFill>
            <a:prstDash val="solid"/>
            <a:round/>
            <a:headEnd len="med" w="med" type="none"/>
            <a:tailEnd len="med" w="med" type="none"/>
          </a:ln>
        </p:spPr>
      </p:cxnSp>
      <p:cxnSp>
        <p:nvCxnSpPr>
          <p:cNvPr id="504" name="Google Shape;504;p37"/>
          <p:cNvCxnSpPr>
            <a:stCxn id="493" idx="4"/>
            <a:endCxn id="494" idx="0"/>
          </p:cNvCxnSpPr>
          <p:nvPr/>
        </p:nvCxnSpPr>
        <p:spPr>
          <a:xfrm>
            <a:off x="8083625" y="23189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505" name="Google Shape;505;p37"/>
          <p:cNvCxnSpPr>
            <a:stCxn id="494" idx="4"/>
            <a:endCxn id="495" idx="0"/>
          </p:cNvCxnSpPr>
          <p:nvPr/>
        </p:nvCxnSpPr>
        <p:spPr>
          <a:xfrm>
            <a:off x="8083625" y="2954273"/>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506" name="Google Shape;506;p37"/>
          <p:cNvCxnSpPr>
            <a:stCxn id="494" idx="3"/>
            <a:endCxn id="496" idx="0"/>
          </p:cNvCxnSpPr>
          <p:nvPr/>
        </p:nvCxnSpPr>
        <p:spPr>
          <a:xfrm flipH="1">
            <a:off x="7454172" y="289087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507" name="Google Shape;507;p37"/>
          <p:cNvCxnSpPr>
            <a:stCxn id="494" idx="5"/>
            <a:endCxn id="497" idx="0"/>
          </p:cNvCxnSpPr>
          <p:nvPr/>
        </p:nvCxnSpPr>
        <p:spPr>
          <a:xfrm>
            <a:off x="8236678" y="289087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508" name="Google Shape;508;p37"/>
          <p:cNvCxnSpPr>
            <a:stCxn id="495" idx="4"/>
            <a:endCxn id="498" idx="0"/>
          </p:cNvCxnSpPr>
          <p:nvPr/>
        </p:nvCxnSpPr>
        <p:spPr>
          <a:xfrm>
            <a:off x="8083625" y="3589552"/>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509" name="Google Shape;509;p37"/>
          <p:cNvCxnSpPr>
            <a:stCxn id="492" idx="3"/>
            <a:endCxn id="499" idx="0"/>
          </p:cNvCxnSpPr>
          <p:nvPr/>
        </p:nvCxnSpPr>
        <p:spPr>
          <a:xfrm flipH="1">
            <a:off x="6757926" y="1502678"/>
            <a:ext cx="497100" cy="383400"/>
          </a:xfrm>
          <a:prstGeom prst="straightConnector1">
            <a:avLst/>
          </a:prstGeom>
          <a:noFill/>
          <a:ln cap="flat" cmpd="sng" w="28575">
            <a:solidFill>
              <a:schemeClr val="dk2"/>
            </a:solidFill>
            <a:prstDash val="solid"/>
            <a:round/>
            <a:headEnd len="med" w="med" type="none"/>
            <a:tailEnd len="med" w="med" type="none"/>
          </a:ln>
        </p:spPr>
      </p:cxnSp>
      <p:cxnSp>
        <p:nvCxnSpPr>
          <p:cNvPr id="510" name="Google Shape;510;p37"/>
          <p:cNvCxnSpPr>
            <a:endCxn id="500" idx="0"/>
          </p:cNvCxnSpPr>
          <p:nvPr/>
        </p:nvCxnSpPr>
        <p:spPr>
          <a:xfrm>
            <a:off x="6758050" y="231888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511" name="Google Shape;511;p37"/>
          <p:cNvCxnSpPr>
            <a:endCxn id="501" idx="0"/>
          </p:cNvCxnSpPr>
          <p:nvPr/>
        </p:nvCxnSpPr>
        <p:spPr>
          <a:xfrm>
            <a:off x="6758050" y="2954161"/>
            <a:ext cx="0" cy="202500"/>
          </a:xfrm>
          <a:prstGeom prst="straightConnector1">
            <a:avLst/>
          </a:prstGeom>
          <a:noFill/>
          <a:ln cap="flat" cmpd="sng" w="28575">
            <a:solidFill>
              <a:schemeClr val="dk2"/>
            </a:solidFill>
            <a:prstDash val="solid"/>
            <a:round/>
            <a:headEnd len="med" w="med" type="none"/>
            <a:tailEnd len="med" w="med" type="none"/>
          </a:ln>
        </p:spPr>
      </p:cxnSp>
      <p:sp>
        <p:nvSpPr>
          <p:cNvPr id="512" name="Google Shape;512;p37"/>
          <p:cNvSpPr/>
          <p:nvPr/>
        </p:nvSpPr>
        <p:spPr>
          <a:xfrm>
            <a:off x="6541600" y="3791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513" name="Google Shape;513;p37"/>
          <p:cNvCxnSpPr>
            <a:stCxn id="501" idx="4"/>
            <a:endCxn id="512" idx="0"/>
          </p:cNvCxnSpPr>
          <p:nvPr/>
        </p:nvCxnSpPr>
        <p:spPr>
          <a:xfrm>
            <a:off x="6758050" y="3589561"/>
            <a:ext cx="0" cy="202500"/>
          </a:xfrm>
          <a:prstGeom prst="straightConnector1">
            <a:avLst/>
          </a:prstGeom>
          <a:noFill/>
          <a:ln cap="flat" cmpd="sng" w="28575">
            <a:solidFill>
              <a:schemeClr val="dk2"/>
            </a:solidFill>
            <a:prstDash val="solid"/>
            <a:round/>
            <a:headEnd len="med" w="med" type="none"/>
            <a:tailEnd len="med" w="med" type="none"/>
          </a:ln>
        </p:spPr>
      </p:cxnSp>
      <p:sp>
        <p:nvSpPr>
          <p:cNvPr id="514" name="Google Shape;514;p37"/>
          <p:cNvSpPr/>
          <p:nvPr/>
        </p:nvSpPr>
        <p:spPr>
          <a:xfrm>
            <a:off x="1196501" y="206425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sad</a:t>
            </a:r>
            <a:endParaRPr/>
          </a:p>
        </p:txBody>
      </p:sp>
      <p:sp>
        <p:nvSpPr>
          <p:cNvPr id="515" name="Google Shape;515;p37"/>
          <p:cNvSpPr/>
          <p:nvPr/>
        </p:nvSpPr>
        <p:spPr>
          <a:xfrm>
            <a:off x="1791263" y="285240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same</a:t>
            </a:r>
            <a:endParaRPr/>
          </a:p>
        </p:txBody>
      </p:sp>
      <p:sp>
        <p:nvSpPr>
          <p:cNvPr id="516" name="Google Shape;516;p37"/>
          <p:cNvSpPr/>
          <p:nvPr/>
        </p:nvSpPr>
        <p:spPr>
          <a:xfrm>
            <a:off x="2280651" y="360095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sap</a:t>
            </a:r>
            <a:endParaRPr/>
          </a:p>
        </p:txBody>
      </p:sp>
      <p:cxnSp>
        <p:nvCxnSpPr>
          <p:cNvPr id="517" name="Google Shape;517;p37"/>
          <p:cNvCxnSpPr>
            <a:stCxn id="514" idx="2"/>
            <a:endCxn id="515" idx="0"/>
          </p:cNvCxnSpPr>
          <p:nvPr/>
        </p:nvCxnSpPr>
        <p:spPr>
          <a:xfrm>
            <a:off x="1580051" y="2497150"/>
            <a:ext cx="594900" cy="355200"/>
          </a:xfrm>
          <a:prstGeom prst="straightConnector1">
            <a:avLst/>
          </a:prstGeom>
          <a:noFill/>
          <a:ln cap="flat" cmpd="sng" w="19050">
            <a:solidFill>
              <a:schemeClr val="dk2"/>
            </a:solidFill>
            <a:prstDash val="solid"/>
            <a:round/>
            <a:headEnd len="med" w="med" type="none"/>
            <a:tailEnd len="med" w="med" type="none"/>
          </a:ln>
        </p:spPr>
      </p:cxnSp>
      <p:cxnSp>
        <p:nvCxnSpPr>
          <p:cNvPr id="518" name="Google Shape;518;p37"/>
          <p:cNvCxnSpPr>
            <a:stCxn id="515" idx="2"/>
            <a:endCxn id="516" idx="0"/>
          </p:cNvCxnSpPr>
          <p:nvPr/>
        </p:nvCxnSpPr>
        <p:spPr>
          <a:xfrm>
            <a:off x="2174813" y="3285300"/>
            <a:ext cx="489300" cy="315600"/>
          </a:xfrm>
          <a:prstGeom prst="straightConnector1">
            <a:avLst/>
          </a:prstGeom>
          <a:noFill/>
          <a:ln cap="flat" cmpd="sng" w="19050">
            <a:solidFill>
              <a:schemeClr val="dk2"/>
            </a:solidFill>
            <a:prstDash val="solid"/>
            <a:round/>
            <a:headEnd len="med" w="med" type="none"/>
            <a:tailEnd len="med" w="med" type="none"/>
          </a:ln>
        </p:spPr>
      </p:cxnSp>
      <p:sp>
        <p:nvSpPr>
          <p:cNvPr id="519" name="Google Shape;519;p37"/>
          <p:cNvSpPr/>
          <p:nvPr/>
        </p:nvSpPr>
        <p:spPr>
          <a:xfrm>
            <a:off x="502836" y="285240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awls</a:t>
            </a:r>
            <a:endParaRPr/>
          </a:p>
        </p:txBody>
      </p:sp>
      <p:sp>
        <p:nvSpPr>
          <p:cNvPr id="520" name="Google Shape;520;p37"/>
          <p:cNvSpPr/>
          <p:nvPr/>
        </p:nvSpPr>
        <p:spPr>
          <a:xfrm>
            <a:off x="119325" y="360095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cxnSp>
        <p:nvCxnSpPr>
          <p:cNvPr id="521" name="Google Shape;521;p37"/>
          <p:cNvCxnSpPr>
            <a:stCxn id="514" idx="2"/>
            <a:endCxn id="519" idx="0"/>
          </p:cNvCxnSpPr>
          <p:nvPr/>
        </p:nvCxnSpPr>
        <p:spPr>
          <a:xfrm flipH="1">
            <a:off x="886451" y="2497150"/>
            <a:ext cx="693600" cy="355200"/>
          </a:xfrm>
          <a:prstGeom prst="straightConnector1">
            <a:avLst/>
          </a:prstGeom>
          <a:noFill/>
          <a:ln cap="flat" cmpd="sng" w="19050">
            <a:solidFill>
              <a:schemeClr val="dk2"/>
            </a:solidFill>
            <a:prstDash val="solid"/>
            <a:round/>
            <a:headEnd len="med" w="med" type="none"/>
            <a:tailEnd len="med" w="med" type="none"/>
          </a:ln>
        </p:spPr>
      </p:cxnSp>
      <p:cxnSp>
        <p:nvCxnSpPr>
          <p:cNvPr id="522" name="Google Shape;522;p37"/>
          <p:cNvCxnSpPr>
            <a:stCxn id="519" idx="2"/>
            <a:endCxn id="520" idx="0"/>
          </p:cNvCxnSpPr>
          <p:nvPr/>
        </p:nvCxnSpPr>
        <p:spPr>
          <a:xfrm flipH="1">
            <a:off x="502986" y="3285300"/>
            <a:ext cx="383400" cy="315600"/>
          </a:xfrm>
          <a:prstGeom prst="straightConnector1">
            <a:avLst/>
          </a:prstGeom>
          <a:noFill/>
          <a:ln cap="flat" cmpd="sng" w="19050">
            <a:solidFill>
              <a:schemeClr val="dk2"/>
            </a:solidFill>
            <a:prstDash val="solid"/>
            <a:round/>
            <a:headEnd len="med" w="med" type="none"/>
            <a:tailEnd len="med" w="med" type="none"/>
          </a:ln>
        </p:spPr>
      </p:cxnSp>
      <p:sp>
        <p:nvSpPr>
          <p:cNvPr id="523" name="Google Shape;523;p37"/>
          <p:cNvSpPr/>
          <p:nvPr/>
        </p:nvSpPr>
        <p:spPr>
          <a:xfrm>
            <a:off x="3614488" y="3033268"/>
            <a:ext cx="493200" cy="45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524" name="Google Shape;524;p37"/>
          <p:cNvSpPr/>
          <p:nvPr/>
        </p:nvSpPr>
        <p:spPr>
          <a:xfrm>
            <a:off x="3614488" y="3481701"/>
            <a:ext cx="493200" cy="45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525" name="Google Shape;525;p37"/>
          <p:cNvSpPr/>
          <p:nvPr/>
        </p:nvSpPr>
        <p:spPr>
          <a:xfrm>
            <a:off x="3614488" y="2588884"/>
            <a:ext cx="493200" cy="45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526" name="Google Shape;526;p37"/>
          <p:cNvSpPr txBox="1"/>
          <p:nvPr/>
        </p:nvSpPr>
        <p:spPr>
          <a:xfrm>
            <a:off x="3342663" y="2153827"/>
            <a:ext cx="288300" cy="1782300"/>
          </a:xfrm>
          <a:prstGeom prst="rect">
            <a:avLst/>
          </a:prstGeom>
          <a:noFill/>
          <a:ln>
            <a:noFill/>
          </a:ln>
        </p:spPr>
        <p:txBody>
          <a:bodyPr anchorCtr="0" anchor="t" bIns="91425" lIns="91425" spcFirstLastPara="1" rIns="91425" wrap="square" tIns="91425">
            <a:noAutofit/>
          </a:bodyPr>
          <a:lstStyle/>
          <a:p>
            <a:pPr indent="0" lvl="0" marL="0" rtl="0" algn="r">
              <a:lnSpc>
                <a:spcPct val="200000"/>
              </a:lnSpc>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lnSpc>
                <a:spcPct val="200000"/>
              </a:lnSpc>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lnSpc>
                <a:spcPct val="200000"/>
              </a:lnSpc>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lnSpc>
                <a:spcPct val="200000"/>
              </a:lnSpc>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sp>
        <p:nvSpPr>
          <p:cNvPr id="527" name="Google Shape;527;p37"/>
          <p:cNvSpPr/>
          <p:nvPr/>
        </p:nvSpPr>
        <p:spPr>
          <a:xfrm>
            <a:off x="3614488" y="2140450"/>
            <a:ext cx="493200" cy="45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28" name="Google Shape;528;p37"/>
          <p:cNvCxnSpPr/>
          <p:nvPr/>
        </p:nvCxnSpPr>
        <p:spPr>
          <a:xfrm>
            <a:off x="3852389" y="2363795"/>
            <a:ext cx="568800" cy="0"/>
          </a:xfrm>
          <a:prstGeom prst="straightConnector1">
            <a:avLst/>
          </a:prstGeom>
          <a:noFill/>
          <a:ln cap="flat" cmpd="sng" w="19050">
            <a:solidFill>
              <a:srgbClr val="666666"/>
            </a:solidFill>
            <a:prstDash val="solid"/>
            <a:round/>
            <a:headEnd len="med" w="med" type="none"/>
            <a:tailEnd len="med" w="med" type="triangle"/>
          </a:ln>
        </p:spPr>
      </p:cxnSp>
      <p:cxnSp>
        <p:nvCxnSpPr>
          <p:cNvPr id="529" name="Google Shape;529;p37"/>
          <p:cNvCxnSpPr/>
          <p:nvPr/>
        </p:nvCxnSpPr>
        <p:spPr>
          <a:xfrm>
            <a:off x="3864263" y="2839575"/>
            <a:ext cx="559200" cy="0"/>
          </a:xfrm>
          <a:prstGeom prst="straightConnector1">
            <a:avLst/>
          </a:prstGeom>
          <a:noFill/>
          <a:ln cap="flat" cmpd="sng" w="19050">
            <a:solidFill>
              <a:srgbClr val="666666"/>
            </a:solidFill>
            <a:prstDash val="solid"/>
            <a:round/>
            <a:headEnd len="med" w="med" type="none"/>
            <a:tailEnd len="med" w="med" type="triangle"/>
          </a:ln>
        </p:spPr>
      </p:cxnSp>
      <p:cxnSp>
        <p:nvCxnSpPr>
          <p:cNvPr id="530" name="Google Shape;530;p37"/>
          <p:cNvCxnSpPr/>
          <p:nvPr/>
        </p:nvCxnSpPr>
        <p:spPr>
          <a:xfrm>
            <a:off x="3887650" y="3710186"/>
            <a:ext cx="535800" cy="0"/>
          </a:xfrm>
          <a:prstGeom prst="straightConnector1">
            <a:avLst/>
          </a:prstGeom>
          <a:noFill/>
          <a:ln cap="flat" cmpd="sng" w="19050">
            <a:solidFill>
              <a:srgbClr val="666666"/>
            </a:solidFill>
            <a:prstDash val="solid"/>
            <a:round/>
            <a:headEnd len="med" w="med" type="none"/>
            <a:tailEnd len="med" w="med" type="triangle"/>
          </a:ln>
        </p:spPr>
      </p:cxnSp>
      <p:cxnSp>
        <p:nvCxnSpPr>
          <p:cNvPr id="531" name="Google Shape;531;p37"/>
          <p:cNvCxnSpPr/>
          <p:nvPr/>
        </p:nvCxnSpPr>
        <p:spPr>
          <a:xfrm>
            <a:off x="3871084" y="3283132"/>
            <a:ext cx="559200" cy="0"/>
          </a:xfrm>
          <a:prstGeom prst="straightConnector1">
            <a:avLst/>
          </a:prstGeom>
          <a:noFill/>
          <a:ln cap="flat" cmpd="sng" w="19050">
            <a:solidFill>
              <a:srgbClr val="666666"/>
            </a:solidFill>
            <a:prstDash val="solid"/>
            <a:round/>
            <a:headEnd len="med" w="med" type="none"/>
            <a:tailEnd len="med" w="med" type="triangle"/>
          </a:ln>
        </p:spPr>
      </p:cxnSp>
      <p:sp>
        <p:nvSpPr>
          <p:cNvPr id="532" name="Google Shape;532;p37"/>
          <p:cNvSpPr txBox="1"/>
          <p:nvPr/>
        </p:nvSpPr>
        <p:spPr>
          <a:xfrm>
            <a:off x="4496310" y="2140450"/>
            <a:ext cx="679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sad</a:t>
            </a:r>
            <a:endParaRPr sz="1500">
              <a:latin typeface="Consolas"/>
              <a:ea typeface="Consolas"/>
              <a:cs typeface="Consolas"/>
              <a:sym typeface="Consolas"/>
            </a:endParaRPr>
          </a:p>
        </p:txBody>
      </p:sp>
      <p:sp>
        <p:nvSpPr>
          <p:cNvPr id="533" name="Google Shape;533;p37"/>
          <p:cNvSpPr txBox="1"/>
          <p:nvPr/>
        </p:nvSpPr>
        <p:spPr>
          <a:xfrm>
            <a:off x="4509952" y="2618125"/>
            <a:ext cx="6336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awls</a:t>
            </a:r>
            <a:endParaRPr sz="1500">
              <a:latin typeface="Consolas"/>
              <a:ea typeface="Consolas"/>
              <a:cs typeface="Consolas"/>
              <a:sym typeface="Consolas"/>
            </a:endParaRPr>
          </a:p>
        </p:txBody>
      </p:sp>
      <p:sp>
        <p:nvSpPr>
          <p:cNvPr id="534" name="Google Shape;534;p37"/>
          <p:cNvSpPr txBox="1"/>
          <p:nvPr/>
        </p:nvSpPr>
        <p:spPr>
          <a:xfrm>
            <a:off x="4523583" y="3075325"/>
            <a:ext cx="535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a</a:t>
            </a:r>
            <a:endParaRPr sz="1500">
              <a:latin typeface="Consolas"/>
              <a:ea typeface="Consolas"/>
              <a:cs typeface="Consolas"/>
              <a:sym typeface="Consolas"/>
            </a:endParaRPr>
          </a:p>
        </p:txBody>
      </p:sp>
      <p:sp>
        <p:nvSpPr>
          <p:cNvPr id="535" name="Google Shape;535;p37"/>
          <p:cNvSpPr txBox="1"/>
          <p:nvPr/>
        </p:nvSpPr>
        <p:spPr>
          <a:xfrm>
            <a:off x="4523573" y="3532525"/>
            <a:ext cx="679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same</a:t>
            </a:r>
            <a:endParaRPr sz="1500">
              <a:latin typeface="Consolas"/>
              <a:ea typeface="Consolas"/>
              <a:cs typeface="Consolas"/>
              <a:sym typeface="Consolas"/>
            </a:endParaRPr>
          </a:p>
        </p:txBody>
      </p:sp>
      <p:sp>
        <p:nvSpPr>
          <p:cNvPr id="536" name="Google Shape;536;p37"/>
          <p:cNvSpPr txBox="1"/>
          <p:nvPr/>
        </p:nvSpPr>
        <p:spPr>
          <a:xfrm>
            <a:off x="5693870" y="3075325"/>
            <a:ext cx="535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sap</a:t>
            </a:r>
            <a:endParaRPr sz="1500">
              <a:latin typeface="Consolas"/>
              <a:ea typeface="Consolas"/>
              <a:cs typeface="Consolas"/>
              <a:sym typeface="Consolas"/>
            </a:endParaRPr>
          </a:p>
        </p:txBody>
      </p:sp>
      <p:cxnSp>
        <p:nvCxnSpPr>
          <p:cNvPr id="537" name="Google Shape;537;p37"/>
          <p:cNvCxnSpPr/>
          <p:nvPr/>
        </p:nvCxnSpPr>
        <p:spPr>
          <a:xfrm>
            <a:off x="5014084" y="3283132"/>
            <a:ext cx="559200" cy="0"/>
          </a:xfrm>
          <a:prstGeom prst="straightConnector1">
            <a:avLst/>
          </a:prstGeom>
          <a:noFill/>
          <a:ln cap="flat" cmpd="sng" w="19050">
            <a:solidFill>
              <a:srgbClr val="666666"/>
            </a:solidFill>
            <a:prstDash val="solid"/>
            <a:round/>
            <a:headEnd len="med" w="med" type="none"/>
            <a:tailEnd len="med" w="med" type="triangle"/>
          </a:ln>
        </p:spPr>
      </p:cxnSp>
      <p:sp>
        <p:nvSpPr>
          <p:cNvPr id="538" name="Google Shape;538;p37"/>
          <p:cNvSpPr/>
          <p:nvPr/>
        </p:nvSpPr>
        <p:spPr>
          <a:xfrm>
            <a:off x="1297786" y="360095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sam</a:t>
            </a:r>
            <a:endParaRPr/>
          </a:p>
        </p:txBody>
      </p:sp>
      <p:cxnSp>
        <p:nvCxnSpPr>
          <p:cNvPr id="539" name="Google Shape;539;p37"/>
          <p:cNvCxnSpPr>
            <a:stCxn id="515" idx="2"/>
            <a:endCxn id="538" idx="0"/>
          </p:cNvCxnSpPr>
          <p:nvPr/>
        </p:nvCxnSpPr>
        <p:spPr>
          <a:xfrm flipH="1">
            <a:off x="1681313" y="3285300"/>
            <a:ext cx="493500" cy="315600"/>
          </a:xfrm>
          <a:prstGeom prst="straightConnector1">
            <a:avLst/>
          </a:prstGeom>
          <a:noFill/>
          <a:ln cap="flat" cmpd="sng" w="19050">
            <a:solidFill>
              <a:schemeClr val="dk2"/>
            </a:solidFill>
            <a:prstDash val="solid"/>
            <a:round/>
            <a:headEnd len="med" w="med" type="none"/>
            <a:tailEnd len="med" w="med" type="none"/>
          </a:ln>
        </p:spPr>
      </p:cxnSp>
      <p:cxnSp>
        <p:nvCxnSpPr>
          <p:cNvPr id="540" name="Google Shape;540;p37"/>
          <p:cNvCxnSpPr/>
          <p:nvPr/>
        </p:nvCxnSpPr>
        <p:spPr>
          <a:xfrm>
            <a:off x="5045059" y="2367707"/>
            <a:ext cx="559200" cy="0"/>
          </a:xfrm>
          <a:prstGeom prst="straightConnector1">
            <a:avLst/>
          </a:prstGeom>
          <a:noFill/>
          <a:ln cap="flat" cmpd="sng" w="19050">
            <a:solidFill>
              <a:srgbClr val="666666"/>
            </a:solidFill>
            <a:prstDash val="solid"/>
            <a:round/>
            <a:headEnd len="med" w="med" type="none"/>
            <a:tailEnd len="med" w="med" type="triangle"/>
          </a:ln>
        </p:spPr>
      </p:cxnSp>
      <p:sp>
        <p:nvSpPr>
          <p:cNvPr id="541" name="Google Shape;541;p37"/>
          <p:cNvSpPr txBox="1"/>
          <p:nvPr/>
        </p:nvSpPr>
        <p:spPr>
          <a:xfrm>
            <a:off x="5688354" y="2130721"/>
            <a:ext cx="679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sam</a:t>
            </a:r>
            <a:endParaRPr sz="1500">
              <a:latin typeface="Consolas"/>
              <a:ea typeface="Consolas"/>
              <a:cs typeface="Consolas"/>
              <a:sym typeface="Consolas"/>
            </a:endParaRPr>
          </a:p>
        </p:txBody>
      </p:sp>
      <p:sp>
        <p:nvSpPr>
          <p:cNvPr id="542" name="Google Shape;542;p37"/>
          <p:cNvSpPr txBox="1"/>
          <p:nvPr/>
        </p:nvSpPr>
        <p:spPr>
          <a:xfrm>
            <a:off x="460600" y="4172925"/>
            <a:ext cx="2362800" cy="45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BST</a:t>
            </a:r>
            <a:endParaRPr sz="1800">
              <a:latin typeface="Roboto"/>
              <a:ea typeface="Roboto"/>
              <a:cs typeface="Roboto"/>
              <a:sym typeface="Roboto"/>
            </a:endParaRPr>
          </a:p>
        </p:txBody>
      </p:sp>
      <p:sp>
        <p:nvSpPr>
          <p:cNvPr id="543" name="Google Shape;543;p37"/>
          <p:cNvSpPr txBox="1"/>
          <p:nvPr/>
        </p:nvSpPr>
        <p:spPr>
          <a:xfrm>
            <a:off x="3403400" y="4137225"/>
            <a:ext cx="2669700" cy="7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HashSet</a:t>
            </a:r>
            <a:endParaRPr sz="24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544" name="Google Shape;544;p37"/>
          <p:cNvSpPr txBox="1"/>
          <p:nvPr/>
        </p:nvSpPr>
        <p:spPr>
          <a:xfrm>
            <a:off x="7454175" y="4310400"/>
            <a:ext cx="9846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a:ea typeface="Roboto"/>
                <a:cs typeface="Roboto"/>
                <a:sym typeface="Roboto"/>
              </a:rPr>
              <a:t>Trie</a:t>
            </a:r>
            <a:endParaRPr sz="24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Tries</a:t>
            </a:r>
            <a:endParaRPr/>
          </a:p>
        </p:txBody>
      </p:sp>
      <p:sp>
        <p:nvSpPr>
          <p:cNvPr id="550" name="Google Shape;550;p3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Trie:</a:t>
            </a:r>
            <a:endParaRPr/>
          </a:p>
          <a:p>
            <a:pPr indent="-342900" lvl="0" marL="457200" rtl="0" algn="l">
              <a:spcBef>
                <a:spcPts val="600"/>
              </a:spcBef>
              <a:spcAft>
                <a:spcPts val="0"/>
              </a:spcAft>
              <a:buSzPts val="1800"/>
              <a:buChar char="●"/>
            </a:pPr>
            <a:r>
              <a:rPr lang="en"/>
              <a:t>Short for Re</a:t>
            </a:r>
            <a:r>
              <a:rPr b="1" lang="en"/>
              <a:t>trie</a:t>
            </a:r>
            <a:r>
              <a:rPr lang="en"/>
              <a:t>val Tree.</a:t>
            </a:r>
            <a:endParaRPr/>
          </a:p>
          <a:p>
            <a:pPr indent="-342900" lvl="0" marL="457200" rtl="0" algn="l">
              <a:spcBef>
                <a:spcPts val="0"/>
              </a:spcBef>
              <a:spcAft>
                <a:spcPts val="0"/>
              </a:spcAft>
              <a:buSzPts val="1800"/>
              <a:buChar char="●"/>
            </a:pPr>
            <a:r>
              <a:rPr lang="en"/>
              <a:t>Inventor Edward Fredkin suggested it should be pronounced “tree”, but almost everyone pronounces it like “try”.</a:t>
            </a:r>
            <a:endParaRPr/>
          </a:p>
        </p:txBody>
      </p:sp>
      <p:pic>
        <p:nvPicPr>
          <p:cNvPr descr="Why did Edward Fredkin choose that word?&#10;&#10;Since he pronounced it homophonous to ‘tree’, didn't he realize that it was a pretty stupid choice, because that would make it impossible to distinguish the words in speech? If he was so desperate to combine ‘tree’ and ‘retrieve’, surely he could have done better? Shinobu (talk) 22:06, 5 October 2008 (UTC)" id="551" name="Google Shape;551;p38"/>
          <p:cNvPicPr preferRelativeResize="0"/>
          <p:nvPr/>
        </p:nvPicPr>
        <p:blipFill>
          <a:blip r:embed="rId3">
            <a:alphaModFix/>
          </a:blip>
          <a:stretch>
            <a:fillRect/>
          </a:stretch>
        </p:blipFill>
        <p:spPr>
          <a:xfrm>
            <a:off x="1636263" y="3035262"/>
            <a:ext cx="5871475" cy="13716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39"/>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28</a:t>
            </a:r>
            <a:r>
              <a:rPr lang="en"/>
              <a:t>, CS61B, </a:t>
            </a:r>
            <a:r>
              <a:rPr lang="en"/>
              <a:t>Spring 2024</a:t>
            </a:r>
            <a:endParaRPr/>
          </a:p>
        </p:txBody>
      </p:sp>
      <p:sp>
        <p:nvSpPr>
          <p:cNvPr id="557" name="Google Shape;557;p39"/>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Tries (Conceptual)</a:t>
            </a:r>
            <a:endParaRPr/>
          </a:p>
          <a:p>
            <a:pPr indent="0" lvl="0" marL="0" rtl="0" algn="l">
              <a:spcBef>
                <a:spcPts val="600"/>
              </a:spcBef>
              <a:spcAft>
                <a:spcPts val="0"/>
              </a:spcAft>
              <a:buNone/>
            </a:pPr>
            <a:r>
              <a:rPr b="1" lang="en">
                <a:solidFill>
                  <a:schemeClr val="accent3"/>
                </a:solidFill>
                <a:latin typeface="Roboto"/>
                <a:ea typeface="Roboto"/>
                <a:cs typeface="Roboto"/>
                <a:sym typeface="Roboto"/>
              </a:rPr>
              <a:t>Trie Implementation and Performance</a:t>
            </a:r>
            <a:endParaRPr/>
          </a:p>
          <a:p>
            <a:pPr indent="0" lvl="0" marL="0" rtl="0" algn="l">
              <a:spcBef>
                <a:spcPts val="600"/>
              </a:spcBef>
              <a:spcAft>
                <a:spcPts val="0"/>
              </a:spcAft>
              <a:buNone/>
            </a:pPr>
            <a:r>
              <a:rPr lang="en"/>
              <a:t>Alternate Child Tracking Strategies</a:t>
            </a:r>
            <a:endParaRPr/>
          </a:p>
          <a:p>
            <a:pPr indent="0" lvl="0" marL="0" rtl="0" algn="l">
              <a:spcBef>
                <a:spcPts val="600"/>
              </a:spcBef>
              <a:spcAft>
                <a:spcPts val="0"/>
              </a:spcAft>
              <a:buNone/>
            </a:pPr>
            <a:r>
              <a:rPr lang="en"/>
              <a:t>Trie String Operations</a:t>
            </a:r>
            <a:endParaRPr/>
          </a:p>
          <a:p>
            <a:pPr indent="0" lvl="0" marL="0" rtl="0" algn="l">
              <a:spcBef>
                <a:spcPts val="600"/>
              </a:spcBef>
              <a:spcAft>
                <a:spcPts val="0"/>
              </a:spcAft>
              <a:buNone/>
            </a:pPr>
            <a:r>
              <a:rPr lang="en"/>
              <a:t>Autocomplete</a:t>
            </a:r>
            <a:endParaRPr/>
          </a:p>
          <a:p>
            <a:pPr indent="0" lvl="0" marL="0" rtl="0" algn="l">
              <a:spcBef>
                <a:spcPts val="600"/>
              </a:spcBef>
              <a:spcAft>
                <a:spcPts val="0"/>
              </a:spcAft>
              <a:buNone/>
            </a:pPr>
            <a:r>
              <a:rPr lang="en"/>
              <a:t>Trie Summary</a:t>
            </a:r>
            <a:endParaRPr/>
          </a:p>
        </p:txBody>
      </p:sp>
      <p:sp>
        <p:nvSpPr>
          <p:cNvPr id="558" name="Google Shape;558;p39"/>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Trie Implementation and Performance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Very Basic Trie Implementation</a:t>
            </a:r>
            <a:endParaRPr/>
          </a:p>
        </p:txBody>
      </p:sp>
      <p:sp>
        <p:nvSpPr>
          <p:cNvPr id="564" name="Google Shape;564;p40"/>
          <p:cNvSpPr txBox="1"/>
          <p:nvPr>
            <p:ph idx="1" type="body"/>
          </p:nvPr>
        </p:nvSpPr>
        <p:spPr>
          <a:xfrm>
            <a:off x="166800" y="4041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first approach might look something like the code below.</a:t>
            </a:r>
            <a:endParaRPr/>
          </a:p>
          <a:p>
            <a:pPr indent="-342900" lvl="0" marL="457200" rtl="0" algn="l">
              <a:spcBef>
                <a:spcPts val="600"/>
              </a:spcBef>
              <a:spcAft>
                <a:spcPts val="0"/>
              </a:spcAft>
              <a:buSzPts val="1800"/>
              <a:buChar char="●"/>
            </a:pPr>
            <a:r>
              <a:rPr lang="en"/>
              <a:t>Each node stores a letter, a map from c to all child nodes, and a color.</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565" name="Google Shape;565;p40"/>
          <p:cNvSpPr/>
          <p:nvPr/>
        </p:nvSpPr>
        <p:spPr>
          <a:xfrm>
            <a:off x="7191630" y="18951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566" name="Google Shape;566;p40"/>
          <p:cNvSpPr/>
          <p:nvPr/>
        </p:nvSpPr>
        <p:spPr>
          <a:xfrm>
            <a:off x="7867175" y="26480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567" name="Google Shape;567;p40"/>
          <p:cNvSpPr/>
          <p:nvPr/>
        </p:nvSpPr>
        <p:spPr>
          <a:xfrm>
            <a:off x="7867175" y="32833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568" name="Google Shape;568;p40"/>
          <p:cNvSpPr/>
          <p:nvPr/>
        </p:nvSpPr>
        <p:spPr>
          <a:xfrm>
            <a:off x="7867175" y="39186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569" name="Google Shape;569;p40"/>
          <p:cNvSpPr/>
          <p:nvPr/>
        </p:nvSpPr>
        <p:spPr>
          <a:xfrm>
            <a:off x="7237675" y="39186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570" name="Google Shape;570;p40"/>
          <p:cNvSpPr/>
          <p:nvPr/>
        </p:nvSpPr>
        <p:spPr>
          <a:xfrm>
            <a:off x="8496675" y="39186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571" name="Google Shape;571;p40"/>
          <p:cNvSpPr/>
          <p:nvPr/>
        </p:nvSpPr>
        <p:spPr>
          <a:xfrm>
            <a:off x="7867175" y="4553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572" name="Google Shape;572;p40"/>
          <p:cNvSpPr/>
          <p:nvPr/>
        </p:nvSpPr>
        <p:spPr>
          <a:xfrm>
            <a:off x="6541600" y="26481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573" name="Google Shape;573;p40"/>
          <p:cNvSpPr/>
          <p:nvPr/>
        </p:nvSpPr>
        <p:spPr>
          <a:xfrm>
            <a:off x="6541600" y="32833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574" name="Google Shape;574;p40"/>
          <p:cNvSpPr/>
          <p:nvPr/>
        </p:nvSpPr>
        <p:spPr>
          <a:xfrm>
            <a:off x="6541600" y="39186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575" name="Google Shape;575;p40"/>
          <p:cNvCxnSpPr/>
          <p:nvPr/>
        </p:nvCxnSpPr>
        <p:spPr>
          <a:xfrm>
            <a:off x="8083625" y="4351552"/>
            <a:ext cx="0" cy="0"/>
          </a:xfrm>
          <a:prstGeom prst="straightConnector1">
            <a:avLst/>
          </a:prstGeom>
          <a:noFill/>
          <a:ln cap="flat" cmpd="sng" w="19050">
            <a:solidFill>
              <a:schemeClr val="dk2"/>
            </a:solidFill>
            <a:prstDash val="solid"/>
            <a:round/>
            <a:headEnd len="med" w="med" type="none"/>
            <a:tailEnd len="med" w="med" type="none"/>
          </a:ln>
        </p:spPr>
      </p:cxnSp>
      <p:cxnSp>
        <p:nvCxnSpPr>
          <p:cNvPr id="576" name="Google Shape;576;p40"/>
          <p:cNvCxnSpPr>
            <a:stCxn id="565" idx="5"/>
            <a:endCxn id="566" idx="0"/>
          </p:cNvCxnSpPr>
          <p:nvPr/>
        </p:nvCxnSpPr>
        <p:spPr>
          <a:xfrm>
            <a:off x="7561133" y="2264678"/>
            <a:ext cx="522600" cy="383400"/>
          </a:xfrm>
          <a:prstGeom prst="straightConnector1">
            <a:avLst/>
          </a:prstGeom>
          <a:noFill/>
          <a:ln cap="flat" cmpd="sng" w="28575">
            <a:solidFill>
              <a:schemeClr val="dk2"/>
            </a:solidFill>
            <a:prstDash val="solid"/>
            <a:round/>
            <a:headEnd len="med" w="med" type="none"/>
            <a:tailEnd len="med" w="med" type="none"/>
          </a:ln>
        </p:spPr>
      </p:cxnSp>
      <p:cxnSp>
        <p:nvCxnSpPr>
          <p:cNvPr id="577" name="Google Shape;577;p40"/>
          <p:cNvCxnSpPr>
            <a:stCxn id="566" idx="4"/>
            <a:endCxn id="567" idx="0"/>
          </p:cNvCxnSpPr>
          <p:nvPr/>
        </p:nvCxnSpPr>
        <p:spPr>
          <a:xfrm>
            <a:off x="8083625" y="30809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578" name="Google Shape;578;p40"/>
          <p:cNvCxnSpPr>
            <a:stCxn id="567" idx="4"/>
            <a:endCxn id="568" idx="0"/>
          </p:cNvCxnSpPr>
          <p:nvPr/>
        </p:nvCxnSpPr>
        <p:spPr>
          <a:xfrm>
            <a:off x="8083625" y="3716273"/>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579" name="Google Shape;579;p40"/>
          <p:cNvCxnSpPr>
            <a:stCxn id="567" idx="3"/>
            <a:endCxn id="569" idx="0"/>
          </p:cNvCxnSpPr>
          <p:nvPr/>
        </p:nvCxnSpPr>
        <p:spPr>
          <a:xfrm flipH="1">
            <a:off x="7454172" y="365287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580" name="Google Shape;580;p40"/>
          <p:cNvCxnSpPr>
            <a:stCxn id="567" idx="5"/>
            <a:endCxn id="570" idx="0"/>
          </p:cNvCxnSpPr>
          <p:nvPr/>
        </p:nvCxnSpPr>
        <p:spPr>
          <a:xfrm>
            <a:off x="8236678" y="365287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581" name="Google Shape;581;p40"/>
          <p:cNvCxnSpPr>
            <a:stCxn id="568" idx="4"/>
            <a:endCxn id="571" idx="0"/>
          </p:cNvCxnSpPr>
          <p:nvPr/>
        </p:nvCxnSpPr>
        <p:spPr>
          <a:xfrm>
            <a:off x="8083625" y="4351552"/>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582" name="Google Shape;582;p40"/>
          <p:cNvCxnSpPr>
            <a:stCxn id="565" idx="3"/>
            <a:endCxn id="572" idx="0"/>
          </p:cNvCxnSpPr>
          <p:nvPr/>
        </p:nvCxnSpPr>
        <p:spPr>
          <a:xfrm flipH="1">
            <a:off x="6757926" y="2264678"/>
            <a:ext cx="497100" cy="383400"/>
          </a:xfrm>
          <a:prstGeom prst="straightConnector1">
            <a:avLst/>
          </a:prstGeom>
          <a:noFill/>
          <a:ln cap="flat" cmpd="sng" w="28575">
            <a:solidFill>
              <a:schemeClr val="dk2"/>
            </a:solidFill>
            <a:prstDash val="solid"/>
            <a:round/>
            <a:headEnd len="med" w="med" type="none"/>
            <a:tailEnd len="med" w="med" type="none"/>
          </a:ln>
        </p:spPr>
      </p:cxnSp>
      <p:cxnSp>
        <p:nvCxnSpPr>
          <p:cNvPr id="583" name="Google Shape;583;p40"/>
          <p:cNvCxnSpPr>
            <a:endCxn id="573" idx="0"/>
          </p:cNvCxnSpPr>
          <p:nvPr/>
        </p:nvCxnSpPr>
        <p:spPr>
          <a:xfrm>
            <a:off x="6758050" y="308088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584" name="Google Shape;584;p40"/>
          <p:cNvCxnSpPr>
            <a:endCxn id="574" idx="0"/>
          </p:cNvCxnSpPr>
          <p:nvPr/>
        </p:nvCxnSpPr>
        <p:spPr>
          <a:xfrm>
            <a:off x="6758050" y="3716161"/>
            <a:ext cx="0" cy="202500"/>
          </a:xfrm>
          <a:prstGeom prst="straightConnector1">
            <a:avLst/>
          </a:prstGeom>
          <a:noFill/>
          <a:ln cap="flat" cmpd="sng" w="28575">
            <a:solidFill>
              <a:schemeClr val="dk2"/>
            </a:solidFill>
            <a:prstDash val="solid"/>
            <a:round/>
            <a:headEnd len="med" w="med" type="none"/>
            <a:tailEnd len="med" w="med" type="none"/>
          </a:ln>
        </p:spPr>
      </p:cxnSp>
      <p:sp>
        <p:nvSpPr>
          <p:cNvPr id="585" name="Google Shape;585;p40"/>
          <p:cNvSpPr/>
          <p:nvPr/>
        </p:nvSpPr>
        <p:spPr>
          <a:xfrm>
            <a:off x="6541600" y="4553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586" name="Google Shape;586;p40"/>
          <p:cNvCxnSpPr>
            <a:stCxn id="574" idx="4"/>
            <a:endCxn id="585" idx="0"/>
          </p:cNvCxnSpPr>
          <p:nvPr/>
        </p:nvCxnSpPr>
        <p:spPr>
          <a:xfrm>
            <a:off x="6758050" y="4351561"/>
            <a:ext cx="0" cy="202500"/>
          </a:xfrm>
          <a:prstGeom prst="straightConnector1">
            <a:avLst/>
          </a:prstGeom>
          <a:noFill/>
          <a:ln cap="flat" cmpd="sng" w="28575">
            <a:solidFill>
              <a:schemeClr val="dk2"/>
            </a:solidFill>
            <a:prstDash val="solid"/>
            <a:round/>
            <a:headEnd len="med" w="med" type="none"/>
            <a:tailEnd len="med" w="med" type="none"/>
          </a:ln>
        </p:spPr>
      </p:cxnSp>
      <p:sp>
        <p:nvSpPr>
          <p:cNvPr id="587" name="Google Shape;587;p40"/>
          <p:cNvSpPr txBox="1"/>
          <p:nvPr/>
        </p:nvSpPr>
        <p:spPr>
          <a:xfrm>
            <a:off x="284200" y="1480050"/>
            <a:ext cx="5468700" cy="3583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661111"/>
                </a:solidFill>
                <a:highlight>
                  <a:srgbClr val="EFEFEF"/>
                </a:highlight>
                <a:latin typeface="Consolas"/>
                <a:ea typeface="Consolas"/>
                <a:cs typeface="Consolas"/>
                <a:sym typeface="Consolas"/>
              </a:rPr>
              <a:t>public class</a:t>
            </a:r>
            <a:r>
              <a:rPr lang="en" sz="1600">
                <a:solidFill>
                  <a:schemeClr val="dk1"/>
                </a:solidFill>
                <a:highlight>
                  <a:srgbClr val="EFEFEF"/>
                </a:highlight>
                <a:latin typeface="Consolas"/>
                <a:ea typeface="Consolas"/>
                <a:cs typeface="Consolas"/>
                <a:sym typeface="Consolas"/>
              </a:rPr>
              <a:t> TrieSet</a:t>
            </a:r>
            <a:r>
              <a:rPr b="1" lang="en" sz="1600">
                <a:solidFill>
                  <a:schemeClr val="dk1"/>
                </a:solidFill>
                <a:highlight>
                  <a:srgbClr val="EFEFEF"/>
                </a:highlight>
                <a:latin typeface="Consolas"/>
                <a:ea typeface="Consolas"/>
                <a:cs typeface="Consolas"/>
                <a:sym typeface="Consolas"/>
              </a:rPr>
              <a:t> {</a:t>
            </a:r>
            <a:endParaRPr sz="1600">
              <a:solidFill>
                <a:srgbClr val="EE77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static final</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R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lang="en" sz="1600">
                <a:solidFill>
                  <a:srgbClr val="880022"/>
                </a:solidFill>
                <a:highlight>
                  <a:srgbClr val="EFEFEF"/>
                </a:highlight>
                <a:latin typeface="Consolas"/>
                <a:ea typeface="Consolas"/>
                <a:cs typeface="Consolas"/>
                <a:sym typeface="Consolas"/>
              </a:rPr>
              <a:t>128</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lang="en" sz="1600">
                <a:solidFill>
                  <a:srgbClr val="EE7700"/>
                </a:solidFill>
                <a:highlight>
                  <a:srgbClr val="EFEFEF"/>
                </a:highlight>
                <a:latin typeface="Consolas"/>
                <a:ea typeface="Consolas"/>
                <a:cs typeface="Consolas"/>
                <a:sym typeface="Consolas"/>
              </a:rPr>
              <a:t>// ASCII</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a:t>
            </a:r>
            <a:r>
              <a:rPr lang="en" sz="1600">
                <a:solidFill>
                  <a:schemeClr val="dk1"/>
                </a:solidFill>
                <a:highlight>
                  <a:srgbClr val="EFEFEF"/>
                </a:highlight>
                <a:latin typeface="Consolas"/>
                <a:ea typeface="Consolas"/>
                <a:cs typeface="Consolas"/>
                <a:sym typeface="Consolas"/>
              </a:rPr>
              <a:t> Node root</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lang="en" sz="1600">
                <a:solidFill>
                  <a:srgbClr val="EE7700"/>
                </a:solidFill>
                <a:highlight>
                  <a:srgbClr val="EFEFEF"/>
                </a:highlight>
                <a:latin typeface="Consolas"/>
                <a:ea typeface="Consolas"/>
                <a:cs typeface="Consolas"/>
                <a:sym typeface="Consolas"/>
              </a:rPr>
              <a:t>// root of trie</a:t>
            </a:r>
            <a:endParaRPr sz="1600">
              <a:solidFill>
                <a:srgbClr val="EE77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EE77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static class</a:t>
            </a:r>
            <a:r>
              <a:rPr lang="en" sz="1600">
                <a:solidFill>
                  <a:schemeClr val="dk1"/>
                </a:solidFill>
                <a:highlight>
                  <a:srgbClr val="EFEFEF"/>
                </a:highlight>
                <a:latin typeface="Consolas"/>
                <a:ea typeface="Consolas"/>
                <a:cs typeface="Consolas"/>
                <a:sym typeface="Consolas"/>
              </a:rPr>
              <a:t> Node </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lang="en" sz="1600">
                <a:solidFill>
                  <a:schemeClr val="dk1"/>
                </a:solidFill>
                <a:highlight>
                  <a:srgbClr val="EFEFEF"/>
                </a:highlight>
                <a:latin typeface="Consolas"/>
                <a:ea typeface="Consolas"/>
                <a:cs typeface="Consolas"/>
                <a:sym typeface="Consolas"/>
              </a:rPr>
              <a:t>char ch</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b="1" lang="en" sz="1600">
                <a:solidFill>
                  <a:srgbClr val="000066"/>
                </a:solidFill>
                <a:highlight>
                  <a:srgbClr val="EFEFEF"/>
                </a:highlight>
                <a:latin typeface="Consolas"/>
                <a:ea typeface="Consolas"/>
                <a:cs typeface="Consolas"/>
                <a:sym typeface="Consolas"/>
              </a:rPr>
              <a:t>boolean</a:t>
            </a:r>
            <a:r>
              <a:rPr lang="en" sz="1600">
                <a:solidFill>
                  <a:schemeClr val="dk1"/>
                </a:solidFill>
                <a:highlight>
                  <a:srgbClr val="EFEFEF"/>
                </a:highlight>
                <a:latin typeface="Consolas"/>
                <a:ea typeface="Consolas"/>
                <a:cs typeface="Consolas"/>
                <a:sym typeface="Consolas"/>
              </a:rPr>
              <a:t> isKey</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lang="en" sz="1600">
                <a:solidFill>
                  <a:schemeClr val="dk1"/>
                </a:solidFill>
                <a:highlight>
                  <a:srgbClr val="EFEFEF"/>
                </a:highlight>
                <a:latin typeface="Consolas"/>
                <a:ea typeface="Consolas"/>
                <a:cs typeface="Consolas"/>
                <a:sym typeface="Consolas"/>
              </a:rPr>
              <a:t>DataIndexedCharMap</a:t>
            </a:r>
            <a:r>
              <a:rPr b="1" lang="en" sz="1600">
                <a:solidFill>
                  <a:schemeClr val="dk1"/>
                </a:solidFill>
                <a:highlight>
                  <a:srgbClr val="EFEFEF"/>
                </a:highlight>
                <a:latin typeface="Consolas"/>
                <a:ea typeface="Consolas"/>
                <a:cs typeface="Consolas"/>
                <a:sym typeface="Consolas"/>
              </a:rPr>
              <a:t>&lt;</a:t>
            </a:r>
            <a:r>
              <a:rPr lang="en" sz="1600">
                <a:solidFill>
                  <a:schemeClr val="dk1"/>
                </a:solidFill>
                <a:highlight>
                  <a:srgbClr val="EFEFEF"/>
                </a:highlight>
                <a:latin typeface="Consolas"/>
                <a:ea typeface="Consolas"/>
                <a:cs typeface="Consolas"/>
                <a:sym typeface="Consolas"/>
              </a:rPr>
              <a:t>Node</a:t>
            </a:r>
            <a:r>
              <a:rPr b="1" lang="en" sz="1600">
                <a:solidFill>
                  <a:schemeClr val="dk1"/>
                </a:solidFill>
                <a:highlight>
                  <a:srgbClr val="EFEFEF"/>
                </a:highlight>
                <a:latin typeface="Consolas"/>
                <a:ea typeface="Consolas"/>
                <a:cs typeface="Consolas"/>
                <a:sym typeface="Consolas"/>
              </a:rPr>
              <a:t>&gt;</a:t>
            </a:r>
            <a:r>
              <a:rPr lang="en" sz="1600">
                <a:solidFill>
                  <a:schemeClr val="dk1"/>
                </a:solidFill>
                <a:highlight>
                  <a:srgbClr val="EFEFEF"/>
                </a:highlight>
                <a:latin typeface="Consolas"/>
                <a:ea typeface="Consolas"/>
                <a:cs typeface="Consolas"/>
                <a:sym typeface="Consolas"/>
              </a:rPr>
              <a:t> next</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lang="en" sz="1600">
                <a:solidFill>
                  <a:srgbClr val="004466"/>
                </a:solidFill>
                <a:highlight>
                  <a:srgbClr val="EFEFEF"/>
                </a:highlight>
                <a:latin typeface="Consolas"/>
                <a:ea typeface="Consolas"/>
                <a:cs typeface="Consolas"/>
                <a:sym typeface="Consolas"/>
              </a:rPr>
              <a:t>Node</a:t>
            </a:r>
            <a:r>
              <a:rPr b="1" lang="en" sz="1600">
                <a:solidFill>
                  <a:schemeClr val="dk1"/>
                </a:solidFill>
                <a:highlight>
                  <a:srgbClr val="EFEFEF"/>
                </a:highlight>
                <a:latin typeface="Consolas"/>
                <a:ea typeface="Consolas"/>
                <a:cs typeface="Consolas"/>
                <a:sym typeface="Consolas"/>
              </a:rPr>
              <a:t>(</a:t>
            </a:r>
            <a:r>
              <a:rPr b="1" lang="en" sz="1600">
                <a:solidFill>
                  <a:srgbClr val="000066"/>
                </a:solidFill>
                <a:highlight>
                  <a:srgbClr val="EFEFEF"/>
                </a:highlight>
                <a:latin typeface="Consolas"/>
                <a:ea typeface="Consolas"/>
                <a:cs typeface="Consolas"/>
                <a:sym typeface="Consolas"/>
              </a:rPr>
              <a:t>char</a:t>
            </a:r>
            <a:r>
              <a:rPr lang="en" sz="1600">
                <a:solidFill>
                  <a:schemeClr val="dk1"/>
                </a:solidFill>
                <a:highlight>
                  <a:srgbClr val="EFEFEF"/>
                </a:highlight>
                <a:latin typeface="Consolas"/>
                <a:ea typeface="Consolas"/>
                <a:cs typeface="Consolas"/>
                <a:sym typeface="Consolas"/>
              </a:rPr>
              <a:t> c</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boolean</a:t>
            </a:r>
            <a:r>
              <a:rPr lang="en" sz="1600">
                <a:solidFill>
                  <a:schemeClr val="dk1"/>
                </a:solidFill>
                <a:highlight>
                  <a:srgbClr val="EFEFEF"/>
                </a:highlight>
                <a:latin typeface="Consolas"/>
                <a:ea typeface="Consolas"/>
                <a:cs typeface="Consolas"/>
                <a:sym typeface="Consolas"/>
              </a:rPr>
              <a:t> b</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R</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ch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c</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isKey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b</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next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new</a:t>
            </a:r>
            <a:r>
              <a:rPr lang="en" sz="1600">
                <a:solidFill>
                  <a:schemeClr val="dk1"/>
                </a:solidFill>
                <a:highlight>
                  <a:srgbClr val="EFEFEF"/>
                </a:highlight>
                <a:latin typeface="Consolas"/>
                <a:ea typeface="Consolas"/>
                <a:cs typeface="Consolas"/>
                <a:sym typeface="Consolas"/>
              </a:rPr>
              <a:t> DataIndexedCharMap&lt;&gt;</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R</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600">
              <a:solidFill>
                <a:srgbClr val="661111"/>
              </a:solidFill>
              <a:highlight>
                <a:srgbClr val="EFEFEF"/>
              </a:highlight>
              <a:latin typeface="Consolas"/>
              <a:ea typeface="Consolas"/>
              <a:cs typeface="Consolas"/>
              <a:sym typeface="Consolas"/>
            </a:endParaRPr>
          </a:p>
        </p:txBody>
      </p:sp>
      <p:sp>
        <p:nvSpPr>
          <p:cNvPr id="588" name="Google Shape;588;p40"/>
          <p:cNvSpPr txBox="1"/>
          <p:nvPr/>
        </p:nvSpPr>
        <p:spPr>
          <a:xfrm>
            <a:off x="2081025" y="4341975"/>
            <a:ext cx="3358500" cy="6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Since we know our keys are characters, can use a DataIndexedCharMap.</a:t>
            </a:r>
            <a:endParaRPr>
              <a:solidFill>
                <a:srgbClr val="BE071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Zooming in On a Node</a:t>
            </a:r>
            <a:endParaRPr/>
          </a:p>
        </p:txBody>
      </p:sp>
      <p:sp>
        <p:nvSpPr>
          <p:cNvPr id="594" name="Google Shape;594;p41"/>
          <p:cNvSpPr txBox="1"/>
          <p:nvPr>
            <p:ph idx="1" type="body"/>
          </p:nvPr>
        </p:nvSpPr>
        <p:spPr>
          <a:xfrm>
            <a:off x="166800" y="4041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Each DataIndexedCharMap is an array of 128 possible links, mostly null.</a:t>
            </a:r>
            <a:endParaRPr/>
          </a:p>
        </p:txBody>
      </p:sp>
      <p:sp>
        <p:nvSpPr>
          <p:cNvPr id="595" name="Google Shape;595;p41"/>
          <p:cNvSpPr/>
          <p:nvPr/>
        </p:nvSpPr>
        <p:spPr>
          <a:xfrm>
            <a:off x="573250" y="37458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596" name="Google Shape;596;p41"/>
          <p:cNvSpPr/>
          <p:nvPr/>
        </p:nvSpPr>
        <p:spPr>
          <a:xfrm>
            <a:off x="573250" y="43810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cxnSp>
        <p:nvCxnSpPr>
          <p:cNvPr id="597" name="Google Shape;597;p41"/>
          <p:cNvCxnSpPr>
            <a:endCxn id="596" idx="0"/>
          </p:cNvCxnSpPr>
          <p:nvPr/>
        </p:nvCxnSpPr>
        <p:spPr>
          <a:xfrm>
            <a:off x="789700" y="4178586"/>
            <a:ext cx="0" cy="202500"/>
          </a:xfrm>
          <a:prstGeom prst="straightConnector1">
            <a:avLst/>
          </a:prstGeom>
          <a:noFill/>
          <a:ln cap="flat" cmpd="sng" w="28575">
            <a:solidFill>
              <a:schemeClr val="dk2"/>
            </a:solidFill>
            <a:prstDash val="solid"/>
            <a:round/>
            <a:headEnd len="med" w="med" type="none"/>
            <a:tailEnd len="med" w="med" type="none"/>
          </a:ln>
        </p:spPr>
      </p:cxnSp>
      <p:pic>
        <p:nvPicPr>
          <p:cNvPr id="598" name="Google Shape;598;p41"/>
          <p:cNvPicPr preferRelativeResize="0"/>
          <p:nvPr/>
        </p:nvPicPr>
        <p:blipFill>
          <a:blip r:embed="rId3">
            <a:alphaModFix/>
          </a:blip>
          <a:stretch>
            <a:fillRect/>
          </a:stretch>
        </p:blipFill>
        <p:spPr>
          <a:xfrm>
            <a:off x="1401000" y="3365746"/>
            <a:ext cx="3520414" cy="1451953"/>
          </a:xfrm>
          <a:prstGeom prst="rect">
            <a:avLst/>
          </a:prstGeom>
          <a:noFill/>
          <a:ln>
            <a:noFill/>
          </a:ln>
        </p:spPr>
      </p:pic>
      <p:sp>
        <p:nvSpPr>
          <p:cNvPr id="599" name="Google Shape;599;p41"/>
          <p:cNvSpPr txBox="1"/>
          <p:nvPr/>
        </p:nvSpPr>
        <p:spPr>
          <a:xfrm>
            <a:off x="4905700" y="3386847"/>
            <a:ext cx="6702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pic>
        <p:nvPicPr>
          <p:cNvPr id="600" name="Google Shape;600;p41"/>
          <p:cNvPicPr preferRelativeResize="0"/>
          <p:nvPr/>
        </p:nvPicPr>
        <p:blipFill>
          <a:blip r:embed="rId4">
            <a:alphaModFix/>
          </a:blip>
          <a:stretch>
            <a:fillRect/>
          </a:stretch>
        </p:blipFill>
        <p:spPr>
          <a:xfrm>
            <a:off x="1425376" y="4505695"/>
            <a:ext cx="228650" cy="114325"/>
          </a:xfrm>
          <a:prstGeom prst="rect">
            <a:avLst/>
          </a:prstGeom>
          <a:noFill/>
          <a:ln>
            <a:noFill/>
          </a:ln>
        </p:spPr>
      </p:pic>
      <p:pic>
        <p:nvPicPr>
          <p:cNvPr id="601" name="Google Shape;601;p41"/>
          <p:cNvPicPr preferRelativeResize="0"/>
          <p:nvPr/>
        </p:nvPicPr>
        <p:blipFill>
          <a:blip r:embed="rId5">
            <a:alphaModFix/>
          </a:blip>
          <a:stretch>
            <a:fillRect/>
          </a:stretch>
        </p:blipFill>
        <p:spPr>
          <a:xfrm>
            <a:off x="5225401" y="1823799"/>
            <a:ext cx="3576633" cy="1977750"/>
          </a:xfrm>
          <a:prstGeom prst="rect">
            <a:avLst/>
          </a:prstGeom>
          <a:noFill/>
          <a:ln>
            <a:noFill/>
          </a:ln>
        </p:spPr>
      </p:pic>
      <p:sp>
        <p:nvSpPr>
          <p:cNvPr id="602" name="Google Shape;602;p41"/>
          <p:cNvSpPr txBox="1"/>
          <p:nvPr/>
        </p:nvSpPr>
        <p:spPr>
          <a:xfrm>
            <a:off x="8805812" y="1887808"/>
            <a:ext cx="6702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603" name="Google Shape;603;p41"/>
          <p:cNvSpPr txBox="1"/>
          <p:nvPr/>
        </p:nvSpPr>
        <p:spPr>
          <a:xfrm>
            <a:off x="147150" y="1094900"/>
            <a:ext cx="5088900" cy="2252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661111"/>
                </a:solidFill>
                <a:highlight>
                  <a:srgbClr val="EFEFEF"/>
                </a:highlight>
                <a:latin typeface="Consolas"/>
                <a:ea typeface="Consolas"/>
                <a:cs typeface="Consolas"/>
                <a:sym typeface="Consolas"/>
              </a:rPr>
              <a:t>private static class</a:t>
            </a:r>
            <a:r>
              <a:rPr lang="en" sz="1600">
                <a:solidFill>
                  <a:schemeClr val="dk1"/>
                </a:solidFill>
                <a:highlight>
                  <a:srgbClr val="EFEFEF"/>
                </a:highlight>
                <a:latin typeface="Consolas"/>
                <a:ea typeface="Consolas"/>
                <a:cs typeface="Consolas"/>
                <a:sym typeface="Consolas"/>
              </a:rPr>
              <a:t> Node </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lang="en" sz="1600">
                <a:solidFill>
                  <a:schemeClr val="dk1"/>
                </a:solidFill>
                <a:highlight>
                  <a:srgbClr val="EFEFEF"/>
                </a:highlight>
                <a:latin typeface="Consolas"/>
                <a:ea typeface="Consolas"/>
                <a:cs typeface="Consolas"/>
                <a:sym typeface="Consolas"/>
              </a:rPr>
              <a:t>char ch</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b="1" lang="en" sz="1600">
                <a:solidFill>
                  <a:srgbClr val="000066"/>
                </a:solidFill>
                <a:highlight>
                  <a:srgbClr val="EFEFEF"/>
                </a:highlight>
                <a:latin typeface="Consolas"/>
                <a:ea typeface="Consolas"/>
                <a:cs typeface="Consolas"/>
                <a:sym typeface="Consolas"/>
              </a:rPr>
              <a:t>boolean</a:t>
            </a:r>
            <a:r>
              <a:rPr lang="en" sz="1600">
                <a:solidFill>
                  <a:schemeClr val="dk1"/>
                </a:solidFill>
                <a:highlight>
                  <a:srgbClr val="EFEFEF"/>
                </a:highlight>
                <a:latin typeface="Consolas"/>
                <a:ea typeface="Consolas"/>
                <a:cs typeface="Consolas"/>
                <a:sym typeface="Consolas"/>
              </a:rPr>
              <a:t> isKey</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lang="en" sz="1600">
                <a:solidFill>
                  <a:schemeClr val="dk1"/>
                </a:solidFill>
                <a:highlight>
                  <a:srgbClr val="EFEFEF"/>
                </a:highlight>
                <a:latin typeface="Consolas"/>
                <a:ea typeface="Consolas"/>
                <a:cs typeface="Consolas"/>
                <a:sym typeface="Consolas"/>
              </a:rPr>
              <a:t>DataIndexedCharMap</a:t>
            </a:r>
            <a:r>
              <a:rPr b="1" lang="en" sz="1600">
                <a:solidFill>
                  <a:schemeClr val="dk1"/>
                </a:solidFill>
                <a:highlight>
                  <a:srgbClr val="EFEFEF"/>
                </a:highlight>
                <a:latin typeface="Consolas"/>
                <a:ea typeface="Consolas"/>
                <a:cs typeface="Consolas"/>
                <a:sym typeface="Consolas"/>
              </a:rPr>
              <a:t>&lt;</a:t>
            </a:r>
            <a:r>
              <a:rPr lang="en" sz="1600">
                <a:solidFill>
                  <a:schemeClr val="dk1"/>
                </a:solidFill>
                <a:highlight>
                  <a:srgbClr val="EFEFEF"/>
                </a:highlight>
                <a:latin typeface="Consolas"/>
                <a:ea typeface="Consolas"/>
                <a:cs typeface="Consolas"/>
                <a:sym typeface="Consolas"/>
              </a:rPr>
              <a:t>Node</a:t>
            </a:r>
            <a:r>
              <a:rPr b="1" lang="en" sz="1600">
                <a:solidFill>
                  <a:schemeClr val="dk1"/>
                </a:solidFill>
                <a:highlight>
                  <a:srgbClr val="EFEFEF"/>
                </a:highlight>
                <a:latin typeface="Consolas"/>
                <a:ea typeface="Consolas"/>
                <a:cs typeface="Consolas"/>
                <a:sym typeface="Consolas"/>
              </a:rPr>
              <a:t>&gt;</a:t>
            </a:r>
            <a:r>
              <a:rPr lang="en" sz="1600">
                <a:solidFill>
                  <a:schemeClr val="dk1"/>
                </a:solidFill>
                <a:highlight>
                  <a:srgbClr val="EFEFEF"/>
                </a:highlight>
                <a:latin typeface="Consolas"/>
                <a:ea typeface="Consolas"/>
                <a:cs typeface="Consolas"/>
                <a:sym typeface="Consolas"/>
              </a:rPr>
              <a:t> next</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lang="en" sz="1600">
                <a:solidFill>
                  <a:srgbClr val="004466"/>
                </a:solidFill>
                <a:highlight>
                  <a:srgbClr val="EFEFEF"/>
                </a:highlight>
                <a:latin typeface="Consolas"/>
                <a:ea typeface="Consolas"/>
                <a:cs typeface="Consolas"/>
                <a:sym typeface="Consolas"/>
              </a:rPr>
              <a:t>Node</a:t>
            </a:r>
            <a:r>
              <a:rPr b="1" lang="en" sz="1600">
                <a:solidFill>
                  <a:schemeClr val="dk1"/>
                </a:solidFill>
                <a:highlight>
                  <a:srgbClr val="EFEFEF"/>
                </a:highlight>
                <a:latin typeface="Consolas"/>
                <a:ea typeface="Consolas"/>
                <a:cs typeface="Consolas"/>
                <a:sym typeface="Consolas"/>
              </a:rPr>
              <a:t>(</a:t>
            </a:r>
            <a:r>
              <a:rPr b="1" lang="en" sz="1600">
                <a:solidFill>
                  <a:srgbClr val="000066"/>
                </a:solidFill>
                <a:highlight>
                  <a:srgbClr val="EFEFEF"/>
                </a:highlight>
                <a:latin typeface="Consolas"/>
                <a:ea typeface="Consolas"/>
                <a:cs typeface="Consolas"/>
                <a:sym typeface="Consolas"/>
              </a:rPr>
              <a:t>char</a:t>
            </a:r>
            <a:r>
              <a:rPr lang="en" sz="1600">
                <a:solidFill>
                  <a:schemeClr val="dk1"/>
                </a:solidFill>
                <a:highlight>
                  <a:srgbClr val="EFEFEF"/>
                </a:highlight>
                <a:latin typeface="Consolas"/>
                <a:ea typeface="Consolas"/>
                <a:cs typeface="Consolas"/>
                <a:sym typeface="Consolas"/>
              </a:rPr>
              <a:t> c</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boolean</a:t>
            </a:r>
            <a:r>
              <a:rPr lang="en" sz="1600">
                <a:solidFill>
                  <a:schemeClr val="dk1"/>
                </a:solidFill>
                <a:highlight>
                  <a:srgbClr val="EFEFEF"/>
                </a:highlight>
                <a:latin typeface="Consolas"/>
                <a:ea typeface="Consolas"/>
                <a:cs typeface="Consolas"/>
                <a:sym typeface="Consolas"/>
              </a:rPr>
              <a:t> b</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R</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ch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c</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isKey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b</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next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new</a:t>
            </a:r>
            <a:r>
              <a:rPr lang="en" sz="1600">
                <a:solidFill>
                  <a:schemeClr val="dk1"/>
                </a:solidFill>
                <a:highlight>
                  <a:srgbClr val="EFEFEF"/>
                </a:highlight>
                <a:latin typeface="Consolas"/>
                <a:ea typeface="Consolas"/>
                <a:cs typeface="Consolas"/>
                <a:sym typeface="Consolas"/>
              </a:rPr>
              <a:t> DataIndexedCharMap</a:t>
            </a:r>
            <a:r>
              <a:rPr b="1" lang="en" sz="1600">
                <a:solidFill>
                  <a:schemeClr val="dk1"/>
                </a:solidFill>
                <a:highlight>
                  <a:srgbClr val="EFEFEF"/>
                </a:highlight>
                <a:latin typeface="Consolas"/>
                <a:ea typeface="Consolas"/>
                <a:cs typeface="Consolas"/>
                <a:sym typeface="Consolas"/>
              </a:rPr>
              <a:t>&lt;&gt;(</a:t>
            </a:r>
            <a:r>
              <a:rPr lang="en" sz="1600">
                <a:solidFill>
                  <a:schemeClr val="dk1"/>
                </a:solidFill>
                <a:highlight>
                  <a:srgbClr val="EFEFEF"/>
                </a:highlight>
                <a:latin typeface="Consolas"/>
                <a:ea typeface="Consolas"/>
                <a:cs typeface="Consolas"/>
                <a:sym typeface="Consolas"/>
              </a:rPr>
              <a:t>R</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600">
              <a:solidFill>
                <a:srgbClr val="661111"/>
              </a:solidFill>
              <a:highlight>
                <a:srgbClr val="EFEFEF"/>
              </a:highlight>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Zooming in On a Node</a:t>
            </a:r>
            <a:endParaRPr/>
          </a:p>
        </p:txBody>
      </p:sp>
      <p:sp>
        <p:nvSpPr>
          <p:cNvPr id="609" name="Google Shape;609;p42"/>
          <p:cNvSpPr txBox="1"/>
          <p:nvPr>
            <p:ph idx="1" type="body"/>
          </p:nvPr>
        </p:nvSpPr>
        <p:spPr>
          <a:xfrm>
            <a:off x="166800" y="4041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Better drawing of a DataIndexedCharMap based trie is shown to the right.</a:t>
            </a:r>
            <a:endParaRPr/>
          </a:p>
        </p:txBody>
      </p:sp>
      <p:sp>
        <p:nvSpPr>
          <p:cNvPr id="610" name="Google Shape;610;p42"/>
          <p:cNvSpPr/>
          <p:nvPr/>
        </p:nvSpPr>
        <p:spPr>
          <a:xfrm>
            <a:off x="573250" y="37458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611" name="Google Shape;611;p42"/>
          <p:cNvSpPr/>
          <p:nvPr/>
        </p:nvSpPr>
        <p:spPr>
          <a:xfrm>
            <a:off x="573250" y="43810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cxnSp>
        <p:nvCxnSpPr>
          <p:cNvPr id="612" name="Google Shape;612;p42"/>
          <p:cNvCxnSpPr>
            <a:endCxn id="611" idx="0"/>
          </p:cNvCxnSpPr>
          <p:nvPr/>
        </p:nvCxnSpPr>
        <p:spPr>
          <a:xfrm>
            <a:off x="789700" y="4178586"/>
            <a:ext cx="0" cy="202500"/>
          </a:xfrm>
          <a:prstGeom prst="straightConnector1">
            <a:avLst/>
          </a:prstGeom>
          <a:noFill/>
          <a:ln cap="flat" cmpd="sng" w="28575">
            <a:solidFill>
              <a:schemeClr val="dk2"/>
            </a:solidFill>
            <a:prstDash val="solid"/>
            <a:round/>
            <a:headEnd len="med" w="med" type="none"/>
            <a:tailEnd len="med" w="med" type="none"/>
          </a:ln>
        </p:spPr>
      </p:cxnSp>
      <p:sp>
        <p:nvSpPr>
          <p:cNvPr id="613" name="Google Shape;613;p42"/>
          <p:cNvSpPr txBox="1"/>
          <p:nvPr/>
        </p:nvSpPr>
        <p:spPr>
          <a:xfrm>
            <a:off x="147150" y="1094900"/>
            <a:ext cx="5088900" cy="2252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661111"/>
                </a:solidFill>
                <a:highlight>
                  <a:srgbClr val="EFEFEF"/>
                </a:highlight>
                <a:latin typeface="Consolas"/>
                <a:ea typeface="Consolas"/>
                <a:cs typeface="Consolas"/>
                <a:sym typeface="Consolas"/>
              </a:rPr>
              <a:t>private static class</a:t>
            </a:r>
            <a:r>
              <a:rPr lang="en" sz="1600">
                <a:solidFill>
                  <a:schemeClr val="dk1"/>
                </a:solidFill>
                <a:highlight>
                  <a:srgbClr val="EFEFEF"/>
                </a:highlight>
                <a:latin typeface="Consolas"/>
                <a:ea typeface="Consolas"/>
                <a:cs typeface="Consolas"/>
                <a:sym typeface="Consolas"/>
              </a:rPr>
              <a:t> Node </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lang="en" sz="1600">
                <a:solidFill>
                  <a:schemeClr val="dk1"/>
                </a:solidFill>
                <a:highlight>
                  <a:srgbClr val="EFEFEF"/>
                </a:highlight>
                <a:latin typeface="Consolas"/>
                <a:ea typeface="Consolas"/>
                <a:cs typeface="Consolas"/>
                <a:sym typeface="Consolas"/>
              </a:rPr>
              <a:t>char ch</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b="1" lang="en" sz="1600">
                <a:solidFill>
                  <a:srgbClr val="000066"/>
                </a:solidFill>
                <a:highlight>
                  <a:srgbClr val="EFEFEF"/>
                </a:highlight>
                <a:latin typeface="Consolas"/>
                <a:ea typeface="Consolas"/>
                <a:cs typeface="Consolas"/>
                <a:sym typeface="Consolas"/>
              </a:rPr>
              <a:t>boolean</a:t>
            </a:r>
            <a:r>
              <a:rPr lang="en" sz="1600">
                <a:solidFill>
                  <a:schemeClr val="dk1"/>
                </a:solidFill>
                <a:highlight>
                  <a:srgbClr val="EFEFEF"/>
                </a:highlight>
                <a:latin typeface="Consolas"/>
                <a:ea typeface="Consolas"/>
                <a:cs typeface="Consolas"/>
                <a:sym typeface="Consolas"/>
              </a:rPr>
              <a:t> isKey</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lang="en" sz="1600">
                <a:solidFill>
                  <a:schemeClr val="dk1"/>
                </a:solidFill>
                <a:highlight>
                  <a:srgbClr val="EFEFEF"/>
                </a:highlight>
                <a:latin typeface="Consolas"/>
                <a:ea typeface="Consolas"/>
                <a:cs typeface="Consolas"/>
                <a:sym typeface="Consolas"/>
              </a:rPr>
              <a:t>DataIndexedCharMap</a:t>
            </a:r>
            <a:r>
              <a:rPr b="1" lang="en" sz="1600">
                <a:solidFill>
                  <a:schemeClr val="dk1"/>
                </a:solidFill>
                <a:highlight>
                  <a:srgbClr val="EFEFEF"/>
                </a:highlight>
                <a:latin typeface="Consolas"/>
                <a:ea typeface="Consolas"/>
                <a:cs typeface="Consolas"/>
                <a:sym typeface="Consolas"/>
              </a:rPr>
              <a:t>&lt;</a:t>
            </a:r>
            <a:r>
              <a:rPr lang="en" sz="1600">
                <a:solidFill>
                  <a:schemeClr val="dk1"/>
                </a:solidFill>
                <a:highlight>
                  <a:srgbClr val="EFEFEF"/>
                </a:highlight>
                <a:latin typeface="Consolas"/>
                <a:ea typeface="Consolas"/>
                <a:cs typeface="Consolas"/>
                <a:sym typeface="Consolas"/>
              </a:rPr>
              <a:t>Node</a:t>
            </a:r>
            <a:r>
              <a:rPr b="1" lang="en" sz="1600">
                <a:solidFill>
                  <a:schemeClr val="dk1"/>
                </a:solidFill>
                <a:highlight>
                  <a:srgbClr val="EFEFEF"/>
                </a:highlight>
                <a:latin typeface="Consolas"/>
                <a:ea typeface="Consolas"/>
                <a:cs typeface="Consolas"/>
                <a:sym typeface="Consolas"/>
              </a:rPr>
              <a:t>&gt;</a:t>
            </a:r>
            <a:r>
              <a:rPr lang="en" sz="1600">
                <a:solidFill>
                  <a:schemeClr val="dk1"/>
                </a:solidFill>
                <a:highlight>
                  <a:srgbClr val="EFEFEF"/>
                </a:highlight>
                <a:latin typeface="Consolas"/>
                <a:ea typeface="Consolas"/>
                <a:cs typeface="Consolas"/>
                <a:sym typeface="Consolas"/>
              </a:rPr>
              <a:t> next</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lang="en" sz="1600">
                <a:solidFill>
                  <a:srgbClr val="004466"/>
                </a:solidFill>
                <a:highlight>
                  <a:srgbClr val="EFEFEF"/>
                </a:highlight>
                <a:latin typeface="Consolas"/>
                <a:ea typeface="Consolas"/>
                <a:cs typeface="Consolas"/>
                <a:sym typeface="Consolas"/>
              </a:rPr>
              <a:t>Node</a:t>
            </a:r>
            <a:r>
              <a:rPr b="1" lang="en" sz="1600">
                <a:solidFill>
                  <a:schemeClr val="dk1"/>
                </a:solidFill>
                <a:highlight>
                  <a:srgbClr val="EFEFEF"/>
                </a:highlight>
                <a:latin typeface="Consolas"/>
                <a:ea typeface="Consolas"/>
                <a:cs typeface="Consolas"/>
                <a:sym typeface="Consolas"/>
              </a:rPr>
              <a:t>(</a:t>
            </a:r>
            <a:r>
              <a:rPr b="1" lang="en" sz="1600">
                <a:solidFill>
                  <a:srgbClr val="000066"/>
                </a:solidFill>
                <a:highlight>
                  <a:srgbClr val="EFEFEF"/>
                </a:highlight>
                <a:latin typeface="Consolas"/>
                <a:ea typeface="Consolas"/>
                <a:cs typeface="Consolas"/>
                <a:sym typeface="Consolas"/>
              </a:rPr>
              <a:t>char</a:t>
            </a:r>
            <a:r>
              <a:rPr lang="en" sz="1600">
                <a:solidFill>
                  <a:schemeClr val="dk1"/>
                </a:solidFill>
                <a:highlight>
                  <a:srgbClr val="EFEFEF"/>
                </a:highlight>
                <a:latin typeface="Consolas"/>
                <a:ea typeface="Consolas"/>
                <a:cs typeface="Consolas"/>
                <a:sym typeface="Consolas"/>
              </a:rPr>
              <a:t> c</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boolean</a:t>
            </a:r>
            <a:r>
              <a:rPr lang="en" sz="1600">
                <a:solidFill>
                  <a:schemeClr val="dk1"/>
                </a:solidFill>
                <a:highlight>
                  <a:srgbClr val="EFEFEF"/>
                </a:highlight>
                <a:latin typeface="Consolas"/>
                <a:ea typeface="Consolas"/>
                <a:cs typeface="Consolas"/>
                <a:sym typeface="Consolas"/>
              </a:rPr>
              <a:t> b</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R</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ch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c</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isKey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b</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next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new</a:t>
            </a:r>
            <a:r>
              <a:rPr lang="en" sz="1600">
                <a:solidFill>
                  <a:schemeClr val="dk1"/>
                </a:solidFill>
                <a:highlight>
                  <a:srgbClr val="EFEFEF"/>
                </a:highlight>
                <a:latin typeface="Consolas"/>
                <a:ea typeface="Consolas"/>
                <a:cs typeface="Consolas"/>
                <a:sym typeface="Consolas"/>
              </a:rPr>
              <a:t> DataIndexedCharMap</a:t>
            </a:r>
            <a:r>
              <a:rPr b="1" lang="en" sz="1600">
                <a:solidFill>
                  <a:schemeClr val="dk1"/>
                </a:solidFill>
                <a:highlight>
                  <a:srgbClr val="EFEFEF"/>
                </a:highlight>
                <a:latin typeface="Consolas"/>
                <a:ea typeface="Consolas"/>
                <a:cs typeface="Consolas"/>
                <a:sym typeface="Consolas"/>
              </a:rPr>
              <a:t>&lt;&gt;(</a:t>
            </a:r>
            <a:r>
              <a:rPr lang="en" sz="1600">
                <a:solidFill>
                  <a:schemeClr val="dk1"/>
                </a:solidFill>
                <a:highlight>
                  <a:srgbClr val="EFEFEF"/>
                </a:highlight>
                <a:latin typeface="Consolas"/>
                <a:ea typeface="Consolas"/>
                <a:cs typeface="Consolas"/>
                <a:sym typeface="Consolas"/>
              </a:rPr>
              <a:t>R</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600">
              <a:solidFill>
                <a:srgbClr val="661111"/>
              </a:solidFill>
              <a:highlight>
                <a:srgbClr val="EFEFEF"/>
              </a:highlight>
              <a:latin typeface="Consolas"/>
              <a:ea typeface="Consolas"/>
              <a:cs typeface="Consolas"/>
              <a:sym typeface="Consolas"/>
            </a:endParaRPr>
          </a:p>
        </p:txBody>
      </p:sp>
      <p:sp>
        <p:nvSpPr>
          <p:cNvPr id="614" name="Google Shape;614;p42"/>
          <p:cNvSpPr/>
          <p:nvPr/>
        </p:nvSpPr>
        <p:spPr>
          <a:xfrm>
            <a:off x="2182100" y="3707136"/>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615" name="Google Shape;615;p42"/>
          <p:cNvSpPr/>
          <p:nvPr/>
        </p:nvSpPr>
        <p:spPr>
          <a:xfrm>
            <a:off x="2822200" y="4340586"/>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cxnSp>
        <p:nvCxnSpPr>
          <p:cNvPr id="616" name="Google Shape;616;p42"/>
          <p:cNvCxnSpPr/>
          <p:nvPr/>
        </p:nvCxnSpPr>
        <p:spPr>
          <a:xfrm>
            <a:off x="2398550" y="4140036"/>
            <a:ext cx="0" cy="202500"/>
          </a:xfrm>
          <a:prstGeom prst="straightConnector1">
            <a:avLst/>
          </a:prstGeom>
          <a:noFill/>
          <a:ln cap="flat" cmpd="sng" w="28575">
            <a:solidFill>
              <a:srgbClr val="666666"/>
            </a:solidFill>
            <a:prstDash val="solid"/>
            <a:round/>
            <a:headEnd len="med" w="med" type="none"/>
            <a:tailEnd len="med" w="med" type="none"/>
          </a:ln>
        </p:spPr>
      </p:cxnSp>
      <p:cxnSp>
        <p:nvCxnSpPr>
          <p:cNvPr id="617" name="Google Shape;617;p42"/>
          <p:cNvCxnSpPr/>
          <p:nvPr/>
        </p:nvCxnSpPr>
        <p:spPr>
          <a:xfrm flipH="1">
            <a:off x="2239996" y="4158020"/>
            <a:ext cx="145200" cy="317700"/>
          </a:xfrm>
          <a:prstGeom prst="straightConnector1">
            <a:avLst/>
          </a:prstGeom>
          <a:noFill/>
          <a:ln cap="flat" cmpd="sng" w="28575">
            <a:solidFill>
              <a:srgbClr val="666666"/>
            </a:solidFill>
            <a:prstDash val="solid"/>
            <a:round/>
            <a:headEnd len="med" w="med" type="none"/>
            <a:tailEnd len="med" w="med" type="none"/>
          </a:ln>
        </p:spPr>
      </p:cxnSp>
      <p:cxnSp>
        <p:nvCxnSpPr>
          <p:cNvPr id="618" name="Google Shape;618;p42"/>
          <p:cNvCxnSpPr/>
          <p:nvPr/>
        </p:nvCxnSpPr>
        <p:spPr>
          <a:xfrm flipH="1">
            <a:off x="2128096" y="4158020"/>
            <a:ext cx="257100" cy="200400"/>
          </a:xfrm>
          <a:prstGeom prst="straightConnector1">
            <a:avLst/>
          </a:prstGeom>
          <a:noFill/>
          <a:ln cap="flat" cmpd="sng" w="28575">
            <a:solidFill>
              <a:srgbClr val="666666"/>
            </a:solidFill>
            <a:prstDash val="solid"/>
            <a:round/>
            <a:headEnd len="med" w="med" type="none"/>
            <a:tailEnd len="med" w="med" type="none"/>
          </a:ln>
        </p:spPr>
      </p:cxnSp>
      <p:cxnSp>
        <p:nvCxnSpPr>
          <p:cNvPr id="619" name="Google Shape;619;p42"/>
          <p:cNvCxnSpPr/>
          <p:nvPr/>
        </p:nvCxnSpPr>
        <p:spPr>
          <a:xfrm>
            <a:off x="2385196" y="4158020"/>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620" name="Google Shape;620;p42"/>
          <p:cNvCxnSpPr>
            <a:endCxn id="615" idx="0"/>
          </p:cNvCxnSpPr>
          <p:nvPr/>
        </p:nvCxnSpPr>
        <p:spPr>
          <a:xfrm>
            <a:off x="2385250" y="4157886"/>
            <a:ext cx="653400" cy="182700"/>
          </a:xfrm>
          <a:prstGeom prst="straightConnector1">
            <a:avLst/>
          </a:prstGeom>
          <a:noFill/>
          <a:ln cap="flat" cmpd="sng" w="28575">
            <a:solidFill>
              <a:srgbClr val="666666"/>
            </a:solidFill>
            <a:prstDash val="solid"/>
            <a:round/>
            <a:headEnd len="med" w="med" type="none"/>
            <a:tailEnd len="med" w="med" type="none"/>
          </a:ln>
        </p:spPr>
      </p:cxnSp>
      <p:sp>
        <p:nvSpPr>
          <p:cNvPr id="621" name="Google Shape;621;p42"/>
          <p:cNvSpPr txBox="1"/>
          <p:nvPr/>
        </p:nvSpPr>
        <p:spPr>
          <a:xfrm>
            <a:off x="2735600" y="3953200"/>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a:t>
            </a:r>
            <a:endParaRPr/>
          </a:p>
        </p:txBody>
      </p:sp>
      <p:sp>
        <p:nvSpPr>
          <p:cNvPr id="622" name="Google Shape;622;p42"/>
          <p:cNvSpPr txBox="1"/>
          <p:nvPr/>
        </p:nvSpPr>
        <p:spPr>
          <a:xfrm>
            <a:off x="2301275" y="4293625"/>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623" name="Google Shape;623;p42"/>
          <p:cNvSpPr txBox="1"/>
          <p:nvPr/>
        </p:nvSpPr>
        <p:spPr>
          <a:xfrm>
            <a:off x="4090100" y="3506100"/>
            <a:ext cx="3032700" cy="2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128 links, with one used, and 127 equal to null.</a:t>
            </a:r>
            <a:endParaRPr>
              <a:solidFill>
                <a:srgbClr val="BE0712"/>
              </a:solidFill>
            </a:endParaRPr>
          </a:p>
        </p:txBody>
      </p:sp>
      <p:cxnSp>
        <p:nvCxnSpPr>
          <p:cNvPr id="624" name="Google Shape;624;p42"/>
          <p:cNvCxnSpPr/>
          <p:nvPr/>
        </p:nvCxnSpPr>
        <p:spPr>
          <a:xfrm flipH="1">
            <a:off x="2647275" y="3749150"/>
            <a:ext cx="1452900" cy="3657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28</a:t>
            </a:r>
            <a:r>
              <a:rPr lang="en"/>
              <a:t>, CS61B, </a:t>
            </a:r>
            <a:r>
              <a:rPr lang="en"/>
              <a:t>Spring 2024</a:t>
            </a:r>
            <a:endParaRPr/>
          </a:p>
        </p:txBody>
      </p:sp>
      <p:sp>
        <p:nvSpPr>
          <p:cNvPr id="154" name="Google Shape;154;p2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chemeClr val="accent3"/>
                </a:solidFill>
                <a:latin typeface="Roboto"/>
                <a:ea typeface="Roboto"/>
                <a:cs typeface="Roboto"/>
                <a:sym typeface="Roboto"/>
              </a:rPr>
              <a:t>Tries (Conceptual)</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t>Trie Implementation and</a:t>
            </a:r>
            <a:br>
              <a:rPr lang="en"/>
            </a:br>
            <a:r>
              <a:rPr lang="en"/>
              <a:t>Performance</a:t>
            </a:r>
            <a:endParaRPr/>
          </a:p>
          <a:p>
            <a:pPr indent="0" lvl="0" marL="0" rtl="0" algn="l">
              <a:spcBef>
                <a:spcPts val="600"/>
              </a:spcBef>
              <a:spcAft>
                <a:spcPts val="0"/>
              </a:spcAft>
              <a:buNone/>
            </a:pPr>
            <a:r>
              <a:rPr lang="en"/>
              <a:t>Alternate Child Tracking Strategies</a:t>
            </a:r>
            <a:endParaRPr/>
          </a:p>
          <a:p>
            <a:pPr indent="0" lvl="0" marL="0" rtl="0" algn="l">
              <a:spcBef>
                <a:spcPts val="600"/>
              </a:spcBef>
              <a:spcAft>
                <a:spcPts val="0"/>
              </a:spcAft>
              <a:buNone/>
            </a:pPr>
            <a:r>
              <a:rPr lang="en"/>
              <a:t>Trie String Operations</a:t>
            </a:r>
            <a:endParaRPr/>
          </a:p>
          <a:p>
            <a:pPr indent="0" lvl="0" marL="0" rtl="0" algn="l">
              <a:spcBef>
                <a:spcPts val="600"/>
              </a:spcBef>
              <a:spcAft>
                <a:spcPts val="0"/>
              </a:spcAft>
              <a:buNone/>
            </a:pPr>
            <a:r>
              <a:rPr lang="en"/>
              <a:t>Autocomplete</a:t>
            </a:r>
            <a:endParaRPr/>
          </a:p>
          <a:p>
            <a:pPr indent="0" lvl="0" marL="0" rtl="0" algn="l">
              <a:spcBef>
                <a:spcPts val="600"/>
              </a:spcBef>
              <a:spcAft>
                <a:spcPts val="0"/>
              </a:spcAft>
              <a:buNone/>
            </a:pPr>
            <a:r>
              <a:rPr lang="en"/>
              <a:t>Trie Summary</a:t>
            </a:r>
            <a:endParaRPr/>
          </a:p>
        </p:txBody>
      </p:sp>
      <p:sp>
        <p:nvSpPr>
          <p:cNvPr id="155" name="Google Shape;155;p2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Tries (Conceptual)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4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Very Basic Trie Implementation</a:t>
            </a:r>
            <a:endParaRPr/>
          </a:p>
        </p:txBody>
      </p:sp>
      <p:sp>
        <p:nvSpPr>
          <p:cNvPr id="630" name="Google Shape;630;p43"/>
          <p:cNvSpPr txBox="1"/>
          <p:nvPr>
            <p:ph idx="1" type="body"/>
          </p:nvPr>
        </p:nvSpPr>
        <p:spPr>
          <a:xfrm>
            <a:off x="166800" y="404100"/>
            <a:ext cx="86886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If we use a DataIndexedCharMap to track children, every node has R links.</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631" name="Google Shape;631;p43"/>
          <p:cNvSpPr txBox="1"/>
          <p:nvPr/>
        </p:nvSpPr>
        <p:spPr>
          <a:xfrm>
            <a:off x="284200" y="1480050"/>
            <a:ext cx="5468700" cy="2252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661111"/>
                </a:solidFill>
                <a:highlight>
                  <a:srgbClr val="EFEFEF"/>
                </a:highlight>
                <a:latin typeface="Consolas"/>
                <a:ea typeface="Consolas"/>
                <a:cs typeface="Consolas"/>
                <a:sym typeface="Consolas"/>
              </a:rPr>
              <a:t>private static class</a:t>
            </a:r>
            <a:r>
              <a:rPr lang="en" sz="1600">
                <a:solidFill>
                  <a:schemeClr val="dk1"/>
                </a:solidFill>
                <a:highlight>
                  <a:srgbClr val="EFEFEF"/>
                </a:highlight>
                <a:latin typeface="Consolas"/>
                <a:ea typeface="Consolas"/>
                <a:cs typeface="Consolas"/>
                <a:sym typeface="Consolas"/>
              </a:rPr>
              <a:t> Node </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lang="en" sz="1600">
                <a:solidFill>
                  <a:schemeClr val="dk1"/>
                </a:solidFill>
                <a:highlight>
                  <a:srgbClr val="EFEFEF"/>
                </a:highlight>
                <a:latin typeface="Consolas"/>
                <a:ea typeface="Consolas"/>
                <a:cs typeface="Consolas"/>
                <a:sym typeface="Consolas"/>
              </a:rPr>
              <a:t>char ch</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b="1" lang="en" sz="1600">
                <a:solidFill>
                  <a:srgbClr val="000066"/>
                </a:solidFill>
                <a:highlight>
                  <a:srgbClr val="EFEFEF"/>
                </a:highlight>
                <a:latin typeface="Consolas"/>
                <a:ea typeface="Consolas"/>
                <a:cs typeface="Consolas"/>
                <a:sym typeface="Consolas"/>
              </a:rPr>
              <a:t>boolean</a:t>
            </a:r>
            <a:r>
              <a:rPr lang="en" sz="1600">
                <a:solidFill>
                  <a:schemeClr val="dk1"/>
                </a:solidFill>
                <a:highlight>
                  <a:srgbClr val="EFEFEF"/>
                </a:highlight>
                <a:latin typeface="Consolas"/>
                <a:ea typeface="Consolas"/>
                <a:cs typeface="Consolas"/>
                <a:sym typeface="Consolas"/>
              </a:rPr>
              <a:t> isKey</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lang="en" sz="1600">
                <a:solidFill>
                  <a:schemeClr val="dk1"/>
                </a:solidFill>
                <a:highlight>
                  <a:srgbClr val="EFEFEF"/>
                </a:highlight>
                <a:latin typeface="Consolas"/>
                <a:ea typeface="Consolas"/>
                <a:cs typeface="Consolas"/>
                <a:sym typeface="Consolas"/>
              </a:rPr>
              <a:t>DataIndexedCharMap</a:t>
            </a:r>
            <a:r>
              <a:rPr b="1" lang="en" sz="1600">
                <a:solidFill>
                  <a:schemeClr val="dk1"/>
                </a:solidFill>
                <a:highlight>
                  <a:srgbClr val="EFEFEF"/>
                </a:highlight>
                <a:latin typeface="Consolas"/>
                <a:ea typeface="Consolas"/>
                <a:cs typeface="Consolas"/>
                <a:sym typeface="Consolas"/>
              </a:rPr>
              <a:t>&lt;</a:t>
            </a:r>
            <a:r>
              <a:rPr lang="en" sz="1600">
                <a:solidFill>
                  <a:schemeClr val="dk1"/>
                </a:solidFill>
                <a:highlight>
                  <a:srgbClr val="EFEFEF"/>
                </a:highlight>
                <a:latin typeface="Consolas"/>
                <a:ea typeface="Consolas"/>
                <a:cs typeface="Consolas"/>
                <a:sym typeface="Consolas"/>
              </a:rPr>
              <a:t>Node</a:t>
            </a:r>
            <a:r>
              <a:rPr b="1" lang="en" sz="1600">
                <a:solidFill>
                  <a:schemeClr val="dk1"/>
                </a:solidFill>
                <a:highlight>
                  <a:srgbClr val="EFEFEF"/>
                </a:highlight>
                <a:latin typeface="Consolas"/>
                <a:ea typeface="Consolas"/>
                <a:cs typeface="Consolas"/>
                <a:sym typeface="Consolas"/>
              </a:rPr>
              <a:t>&gt;</a:t>
            </a:r>
            <a:r>
              <a:rPr lang="en" sz="1600">
                <a:solidFill>
                  <a:schemeClr val="dk1"/>
                </a:solidFill>
                <a:highlight>
                  <a:srgbClr val="EFEFEF"/>
                </a:highlight>
                <a:latin typeface="Consolas"/>
                <a:ea typeface="Consolas"/>
                <a:cs typeface="Consolas"/>
                <a:sym typeface="Consolas"/>
              </a:rPr>
              <a:t> next</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lang="en" sz="1600">
                <a:solidFill>
                  <a:srgbClr val="004466"/>
                </a:solidFill>
                <a:highlight>
                  <a:srgbClr val="EFEFEF"/>
                </a:highlight>
                <a:latin typeface="Consolas"/>
                <a:ea typeface="Consolas"/>
                <a:cs typeface="Consolas"/>
                <a:sym typeface="Consolas"/>
              </a:rPr>
              <a:t>Node</a:t>
            </a:r>
            <a:r>
              <a:rPr b="1" lang="en" sz="1600">
                <a:solidFill>
                  <a:schemeClr val="dk1"/>
                </a:solidFill>
                <a:highlight>
                  <a:srgbClr val="EFEFEF"/>
                </a:highlight>
                <a:latin typeface="Consolas"/>
                <a:ea typeface="Consolas"/>
                <a:cs typeface="Consolas"/>
                <a:sym typeface="Consolas"/>
              </a:rPr>
              <a:t>(</a:t>
            </a:r>
            <a:r>
              <a:rPr b="1" lang="en" sz="1600">
                <a:solidFill>
                  <a:srgbClr val="000066"/>
                </a:solidFill>
                <a:highlight>
                  <a:srgbClr val="EFEFEF"/>
                </a:highlight>
                <a:latin typeface="Consolas"/>
                <a:ea typeface="Consolas"/>
                <a:cs typeface="Consolas"/>
                <a:sym typeface="Consolas"/>
              </a:rPr>
              <a:t>char</a:t>
            </a:r>
            <a:r>
              <a:rPr lang="en" sz="1600">
                <a:solidFill>
                  <a:schemeClr val="dk1"/>
                </a:solidFill>
                <a:highlight>
                  <a:srgbClr val="EFEFEF"/>
                </a:highlight>
                <a:latin typeface="Consolas"/>
                <a:ea typeface="Consolas"/>
                <a:cs typeface="Consolas"/>
                <a:sym typeface="Consolas"/>
              </a:rPr>
              <a:t> c</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boolean</a:t>
            </a:r>
            <a:r>
              <a:rPr lang="en" sz="1600">
                <a:solidFill>
                  <a:schemeClr val="dk1"/>
                </a:solidFill>
                <a:highlight>
                  <a:srgbClr val="EFEFEF"/>
                </a:highlight>
                <a:latin typeface="Consolas"/>
                <a:ea typeface="Consolas"/>
                <a:cs typeface="Consolas"/>
                <a:sym typeface="Consolas"/>
              </a:rPr>
              <a:t> b</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R</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ch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c</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isKey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b</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next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new</a:t>
            </a:r>
            <a:r>
              <a:rPr lang="en" sz="1600">
                <a:solidFill>
                  <a:schemeClr val="dk1"/>
                </a:solidFill>
                <a:highlight>
                  <a:srgbClr val="EFEFEF"/>
                </a:highlight>
                <a:latin typeface="Consolas"/>
                <a:ea typeface="Consolas"/>
                <a:cs typeface="Consolas"/>
                <a:sym typeface="Consolas"/>
              </a:rPr>
              <a:t> DataIndexedCharMap</a:t>
            </a:r>
            <a:r>
              <a:rPr b="1" lang="en" sz="1600">
                <a:solidFill>
                  <a:schemeClr val="dk1"/>
                </a:solidFill>
                <a:highlight>
                  <a:srgbClr val="EFEFEF"/>
                </a:highlight>
                <a:latin typeface="Consolas"/>
                <a:ea typeface="Consolas"/>
                <a:cs typeface="Consolas"/>
                <a:sym typeface="Consolas"/>
              </a:rPr>
              <a:t>&lt;&gt;(</a:t>
            </a:r>
            <a:r>
              <a:rPr lang="en" sz="1600">
                <a:solidFill>
                  <a:schemeClr val="dk1"/>
                </a:solidFill>
                <a:highlight>
                  <a:srgbClr val="EFEFEF"/>
                </a:highlight>
                <a:latin typeface="Consolas"/>
                <a:ea typeface="Consolas"/>
                <a:cs typeface="Consolas"/>
                <a:sym typeface="Consolas"/>
              </a:rPr>
              <a:t>R</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600">
              <a:solidFill>
                <a:srgbClr val="661111"/>
              </a:solidFill>
              <a:highlight>
                <a:srgbClr val="EFEFEF"/>
              </a:highlight>
              <a:latin typeface="Consolas"/>
              <a:ea typeface="Consolas"/>
              <a:cs typeface="Consolas"/>
              <a:sym typeface="Consolas"/>
            </a:endParaRPr>
          </a:p>
        </p:txBody>
      </p:sp>
      <p:sp>
        <p:nvSpPr>
          <p:cNvPr id="632" name="Google Shape;632;p43"/>
          <p:cNvSpPr/>
          <p:nvPr/>
        </p:nvSpPr>
        <p:spPr>
          <a:xfrm>
            <a:off x="7115429" y="1437975"/>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633" name="Google Shape;633;p43"/>
          <p:cNvSpPr/>
          <p:nvPr/>
        </p:nvSpPr>
        <p:spPr>
          <a:xfrm>
            <a:off x="8476775" y="2190896"/>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634" name="Google Shape;634;p43"/>
          <p:cNvSpPr/>
          <p:nvPr/>
        </p:nvSpPr>
        <p:spPr>
          <a:xfrm>
            <a:off x="8096200" y="3096848"/>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635" name="Google Shape;635;p43"/>
          <p:cNvSpPr/>
          <p:nvPr/>
        </p:nvSpPr>
        <p:spPr>
          <a:xfrm>
            <a:off x="7563075" y="3857077"/>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636" name="Google Shape;636;p43"/>
          <p:cNvSpPr/>
          <p:nvPr/>
        </p:nvSpPr>
        <p:spPr>
          <a:xfrm>
            <a:off x="5855800" y="2190911"/>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637" name="Google Shape;637;p43"/>
          <p:cNvSpPr/>
          <p:nvPr/>
        </p:nvSpPr>
        <p:spPr>
          <a:xfrm>
            <a:off x="6495900" y="2824361"/>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638" name="Google Shape;638;p43"/>
          <p:cNvSpPr/>
          <p:nvPr/>
        </p:nvSpPr>
        <p:spPr>
          <a:xfrm>
            <a:off x="6495900" y="3688236"/>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639" name="Google Shape;639;p43"/>
          <p:cNvCxnSpPr>
            <a:stCxn id="632" idx="4"/>
            <a:endCxn id="633" idx="0"/>
          </p:cNvCxnSpPr>
          <p:nvPr/>
        </p:nvCxnSpPr>
        <p:spPr>
          <a:xfrm>
            <a:off x="7331879" y="1870875"/>
            <a:ext cx="1361400" cy="320100"/>
          </a:xfrm>
          <a:prstGeom prst="straightConnector1">
            <a:avLst/>
          </a:prstGeom>
          <a:noFill/>
          <a:ln cap="flat" cmpd="sng" w="28575">
            <a:solidFill>
              <a:srgbClr val="666666"/>
            </a:solidFill>
            <a:prstDash val="solid"/>
            <a:round/>
            <a:headEnd len="med" w="med" type="none"/>
            <a:tailEnd len="med" w="med" type="none"/>
          </a:ln>
        </p:spPr>
      </p:cxnSp>
      <p:cxnSp>
        <p:nvCxnSpPr>
          <p:cNvPr id="640" name="Google Shape;640;p43"/>
          <p:cNvCxnSpPr>
            <a:stCxn id="634" idx="4"/>
          </p:cNvCxnSpPr>
          <p:nvPr/>
        </p:nvCxnSpPr>
        <p:spPr>
          <a:xfrm>
            <a:off x="8312650" y="3529748"/>
            <a:ext cx="0" cy="202500"/>
          </a:xfrm>
          <a:prstGeom prst="straightConnector1">
            <a:avLst/>
          </a:prstGeom>
          <a:noFill/>
          <a:ln cap="flat" cmpd="sng" w="28575">
            <a:solidFill>
              <a:srgbClr val="666666"/>
            </a:solidFill>
            <a:prstDash val="solid"/>
            <a:round/>
            <a:headEnd len="med" w="med" type="none"/>
            <a:tailEnd len="med" w="med" type="none"/>
          </a:ln>
        </p:spPr>
      </p:cxnSp>
      <p:cxnSp>
        <p:nvCxnSpPr>
          <p:cNvPr id="641" name="Google Shape;641;p43"/>
          <p:cNvCxnSpPr>
            <a:stCxn id="634" idx="4"/>
          </p:cNvCxnSpPr>
          <p:nvPr/>
        </p:nvCxnSpPr>
        <p:spPr>
          <a:xfrm flipH="1">
            <a:off x="7684450" y="3529748"/>
            <a:ext cx="628200" cy="133800"/>
          </a:xfrm>
          <a:prstGeom prst="straightConnector1">
            <a:avLst/>
          </a:prstGeom>
          <a:noFill/>
          <a:ln cap="flat" cmpd="sng" w="28575">
            <a:solidFill>
              <a:srgbClr val="666666"/>
            </a:solidFill>
            <a:prstDash val="solid"/>
            <a:round/>
            <a:headEnd len="med" w="med" type="none"/>
            <a:tailEnd len="med" w="med" type="none"/>
          </a:ln>
        </p:spPr>
      </p:cxnSp>
      <p:cxnSp>
        <p:nvCxnSpPr>
          <p:cNvPr id="642" name="Google Shape;642;p43"/>
          <p:cNvCxnSpPr>
            <a:stCxn id="632" idx="4"/>
          </p:cNvCxnSpPr>
          <p:nvPr/>
        </p:nvCxnSpPr>
        <p:spPr>
          <a:xfrm flipH="1">
            <a:off x="6072179" y="1870875"/>
            <a:ext cx="1259700" cy="320100"/>
          </a:xfrm>
          <a:prstGeom prst="straightConnector1">
            <a:avLst/>
          </a:prstGeom>
          <a:noFill/>
          <a:ln cap="flat" cmpd="sng" w="28575">
            <a:solidFill>
              <a:srgbClr val="666666"/>
            </a:solidFill>
            <a:prstDash val="solid"/>
            <a:round/>
            <a:headEnd len="med" w="med" type="none"/>
            <a:tailEnd len="med" w="med" type="none"/>
          </a:ln>
        </p:spPr>
      </p:cxnSp>
      <p:cxnSp>
        <p:nvCxnSpPr>
          <p:cNvPr id="643" name="Google Shape;643;p43"/>
          <p:cNvCxnSpPr/>
          <p:nvPr/>
        </p:nvCxnSpPr>
        <p:spPr>
          <a:xfrm>
            <a:off x="6072250" y="2623811"/>
            <a:ext cx="0" cy="202500"/>
          </a:xfrm>
          <a:prstGeom prst="straightConnector1">
            <a:avLst/>
          </a:prstGeom>
          <a:noFill/>
          <a:ln cap="flat" cmpd="sng" w="28575">
            <a:solidFill>
              <a:srgbClr val="666666"/>
            </a:solidFill>
            <a:prstDash val="solid"/>
            <a:round/>
            <a:headEnd len="med" w="med" type="none"/>
            <a:tailEnd len="med" w="med" type="none"/>
          </a:ln>
        </p:spPr>
      </p:cxnSp>
      <p:cxnSp>
        <p:nvCxnSpPr>
          <p:cNvPr id="644" name="Google Shape;644;p43"/>
          <p:cNvCxnSpPr>
            <a:endCxn id="638" idx="0"/>
          </p:cNvCxnSpPr>
          <p:nvPr/>
        </p:nvCxnSpPr>
        <p:spPr>
          <a:xfrm>
            <a:off x="6709050" y="3282936"/>
            <a:ext cx="3300" cy="405300"/>
          </a:xfrm>
          <a:prstGeom prst="straightConnector1">
            <a:avLst/>
          </a:prstGeom>
          <a:noFill/>
          <a:ln cap="flat" cmpd="sng" w="28575">
            <a:solidFill>
              <a:srgbClr val="666666"/>
            </a:solidFill>
            <a:prstDash val="solid"/>
            <a:round/>
            <a:headEnd len="med" w="med" type="none"/>
            <a:tailEnd len="med" w="med" type="none"/>
          </a:ln>
        </p:spPr>
      </p:cxnSp>
      <p:cxnSp>
        <p:nvCxnSpPr>
          <p:cNvPr id="645" name="Google Shape;645;p43"/>
          <p:cNvCxnSpPr>
            <a:stCxn id="632" idx="4"/>
          </p:cNvCxnSpPr>
          <p:nvPr/>
        </p:nvCxnSpPr>
        <p:spPr>
          <a:xfrm flipH="1">
            <a:off x="7026479" y="1870875"/>
            <a:ext cx="305400" cy="324600"/>
          </a:xfrm>
          <a:prstGeom prst="straightConnector1">
            <a:avLst/>
          </a:prstGeom>
          <a:noFill/>
          <a:ln cap="flat" cmpd="sng" w="28575">
            <a:solidFill>
              <a:srgbClr val="666666"/>
            </a:solidFill>
            <a:prstDash val="solid"/>
            <a:round/>
            <a:headEnd len="med" w="med" type="none"/>
            <a:tailEnd len="med" w="med" type="none"/>
          </a:ln>
        </p:spPr>
      </p:cxnSp>
      <p:cxnSp>
        <p:nvCxnSpPr>
          <p:cNvPr id="646" name="Google Shape;646;p43"/>
          <p:cNvCxnSpPr>
            <a:stCxn id="632" idx="4"/>
          </p:cNvCxnSpPr>
          <p:nvPr/>
        </p:nvCxnSpPr>
        <p:spPr>
          <a:xfrm>
            <a:off x="7331879" y="1870875"/>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647" name="Google Shape;647;p43"/>
          <p:cNvCxnSpPr>
            <a:stCxn id="632" idx="4"/>
          </p:cNvCxnSpPr>
          <p:nvPr/>
        </p:nvCxnSpPr>
        <p:spPr>
          <a:xfrm>
            <a:off x="7331879" y="1870875"/>
            <a:ext cx="48900" cy="361500"/>
          </a:xfrm>
          <a:prstGeom prst="straightConnector1">
            <a:avLst/>
          </a:prstGeom>
          <a:noFill/>
          <a:ln cap="flat" cmpd="sng" w="28575">
            <a:solidFill>
              <a:srgbClr val="666666"/>
            </a:solidFill>
            <a:prstDash val="solid"/>
            <a:round/>
            <a:headEnd len="med" w="med" type="none"/>
            <a:tailEnd len="med" w="med" type="none"/>
          </a:ln>
        </p:spPr>
      </p:cxnSp>
      <p:cxnSp>
        <p:nvCxnSpPr>
          <p:cNvPr id="648" name="Google Shape;648;p43"/>
          <p:cNvCxnSpPr>
            <a:stCxn id="632" idx="4"/>
          </p:cNvCxnSpPr>
          <p:nvPr/>
        </p:nvCxnSpPr>
        <p:spPr>
          <a:xfrm flipH="1">
            <a:off x="7222079" y="1870875"/>
            <a:ext cx="109800" cy="336900"/>
          </a:xfrm>
          <a:prstGeom prst="straightConnector1">
            <a:avLst/>
          </a:prstGeom>
          <a:noFill/>
          <a:ln cap="flat" cmpd="sng" w="28575">
            <a:solidFill>
              <a:srgbClr val="666666"/>
            </a:solidFill>
            <a:prstDash val="solid"/>
            <a:round/>
            <a:headEnd len="med" w="med" type="none"/>
            <a:tailEnd len="med" w="med" type="none"/>
          </a:ln>
        </p:spPr>
      </p:cxnSp>
      <p:cxnSp>
        <p:nvCxnSpPr>
          <p:cNvPr id="649" name="Google Shape;649;p43"/>
          <p:cNvCxnSpPr>
            <a:stCxn id="632" idx="4"/>
          </p:cNvCxnSpPr>
          <p:nvPr/>
        </p:nvCxnSpPr>
        <p:spPr>
          <a:xfrm flipH="1">
            <a:off x="6831179" y="1870875"/>
            <a:ext cx="500700" cy="300300"/>
          </a:xfrm>
          <a:prstGeom prst="straightConnector1">
            <a:avLst/>
          </a:prstGeom>
          <a:noFill/>
          <a:ln cap="flat" cmpd="sng" w="28575">
            <a:solidFill>
              <a:srgbClr val="666666"/>
            </a:solidFill>
            <a:prstDash val="solid"/>
            <a:round/>
            <a:headEnd len="med" w="med" type="none"/>
            <a:tailEnd len="med" w="med" type="none"/>
          </a:ln>
        </p:spPr>
      </p:cxnSp>
      <p:cxnSp>
        <p:nvCxnSpPr>
          <p:cNvPr id="650" name="Google Shape;650;p43"/>
          <p:cNvCxnSpPr>
            <a:stCxn id="632" idx="4"/>
          </p:cNvCxnSpPr>
          <p:nvPr/>
        </p:nvCxnSpPr>
        <p:spPr>
          <a:xfrm>
            <a:off x="7331879" y="1870875"/>
            <a:ext cx="391200" cy="227100"/>
          </a:xfrm>
          <a:prstGeom prst="straightConnector1">
            <a:avLst/>
          </a:prstGeom>
          <a:noFill/>
          <a:ln cap="flat" cmpd="sng" w="28575">
            <a:solidFill>
              <a:srgbClr val="666666"/>
            </a:solidFill>
            <a:prstDash val="solid"/>
            <a:round/>
            <a:headEnd len="med" w="med" type="none"/>
            <a:tailEnd len="med" w="med" type="none"/>
          </a:ln>
        </p:spPr>
      </p:cxnSp>
      <p:cxnSp>
        <p:nvCxnSpPr>
          <p:cNvPr id="651" name="Google Shape;651;p43"/>
          <p:cNvCxnSpPr/>
          <p:nvPr/>
        </p:nvCxnSpPr>
        <p:spPr>
          <a:xfrm flipH="1">
            <a:off x="5913696" y="2641795"/>
            <a:ext cx="145200" cy="317700"/>
          </a:xfrm>
          <a:prstGeom prst="straightConnector1">
            <a:avLst/>
          </a:prstGeom>
          <a:noFill/>
          <a:ln cap="flat" cmpd="sng" w="28575">
            <a:solidFill>
              <a:srgbClr val="666666"/>
            </a:solidFill>
            <a:prstDash val="solid"/>
            <a:round/>
            <a:headEnd len="med" w="med" type="none"/>
            <a:tailEnd len="med" w="med" type="none"/>
          </a:ln>
        </p:spPr>
      </p:cxnSp>
      <p:cxnSp>
        <p:nvCxnSpPr>
          <p:cNvPr id="652" name="Google Shape;652;p43"/>
          <p:cNvCxnSpPr/>
          <p:nvPr/>
        </p:nvCxnSpPr>
        <p:spPr>
          <a:xfrm flipH="1">
            <a:off x="5801796" y="2641795"/>
            <a:ext cx="257100" cy="200400"/>
          </a:xfrm>
          <a:prstGeom prst="straightConnector1">
            <a:avLst/>
          </a:prstGeom>
          <a:noFill/>
          <a:ln cap="flat" cmpd="sng" w="28575">
            <a:solidFill>
              <a:srgbClr val="666666"/>
            </a:solidFill>
            <a:prstDash val="solid"/>
            <a:round/>
            <a:headEnd len="med" w="med" type="none"/>
            <a:tailEnd len="med" w="med" type="none"/>
          </a:ln>
        </p:spPr>
      </p:cxnSp>
      <p:cxnSp>
        <p:nvCxnSpPr>
          <p:cNvPr id="653" name="Google Shape;653;p43"/>
          <p:cNvCxnSpPr/>
          <p:nvPr/>
        </p:nvCxnSpPr>
        <p:spPr>
          <a:xfrm>
            <a:off x="6058896" y="2641795"/>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654" name="Google Shape;654;p43"/>
          <p:cNvCxnSpPr>
            <a:endCxn id="637" idx="0"/>
          </p:cNvCxnSpPr>
          <p:nvPr/>
        </p:nvCxnSpPr>
        <p:spPr>
          <a:xfrm>
            <a:off x="6058950" y="2641661"/>
            <a:ext cx="653400" cy="182700"/>
          </a:xfrm>
          <a:prstGeom prst="straightConnector1">
            <a:avLst/>
          </a:prstGeom>
          <a:noFill/>
          <a:ln cap="flat" cmpd="sng" w="28575">
            <a:solidFill>
              <a:srgbClr val="666666"/>
            </a:solidFill>
            <a:prstDash val="solid"/>
            <a:round/>
            <a:headEnd len="med" w="med" type="none"/>
            <a:tailEnd len="med" w="med" type="none"/>
          </a:ln>
        </p:spPr>
      </p:cxnSp>
      <p:grpSp>
        <p:nvGrpSpPr>
          <p:cNvPr id="655" name="Google Shape;655;p43"/>
          <p:cNvGrpSpPr/>
          <p:nvPr/>
        </p:nvGrpSpPr>
        <p:grpSpPr>
          <a:xfrm>
            <a:off x="6210514" y="3261788"/>
            <a:ext cx="891900" cy="324600"/>
            <a:chOff x="4872396" y="2413195"/>
            <a:chExt cx="891900" cy="324600"/>
          </a:xfrm>
        </p:grpSpPr>
        <p:cxnSp>
          <p:nvCxnSpPr>
            <p:cNvPr id="656" name="Google Shape;656;p43"/>
            <p:cNvCxnSpPr/>
            <p:nvPr/>
          </p:nvCxnSpPr>
          <p:spPr>
            <a:xfrm flipH="1">
              <a:off x="5067696" y="2413195"/>
              <a:ext cx="305400" cy="324600"/>
            </a:xfrm>
            <a:prstGeom prst="straightConnector1">
              <a:avLst/>
            </a:prstGeom>
            <a:noFill/>
            <a:ln cap="flat" cmpd="sng" w="28575">
              <a:solidFill>
                <a:srgbClr val="666666"/>
              </a:solidFill>
              <a:prstDash val="solid"/>
              <a:round/>
              <a:headEnd len="med" w="med" type="none"/>
              <a:tailEnd len="med" w="med" type="none"/>
            </a:ln>
          </p:spPr>
        </p:cxnSp>
        <p:cxnSp>
          <p:nvCxnSpPr>
            <p:cNvPr id="657" name="Google Shape;657;p43"/>
            <p:cNvCxnSpPr/>
            <p:nvPr/>
          </p:nvCxnSpPr>
          <p:spPr>
            <a:xfrm flipH="1">
              <a:off x="4872396" y="2413195"/>
              <a:ext cx="500700" cy="300300"/>
            </a:xfrm>
            <a:prstGeom prst="straightConnector1">
              <a:avLst/>
            </a:prstGeom>
            <a:noFill/>
            <a:ln cap="flat" cmpd="sng" w="28575">
              <a:solidFill>
                <a:srgbClr val="666666"/>
              </a:solidFill>
              <a:prstDash val="solid"/>
              <a:round/>
              <a:headEnd len="med" w="med" type="none"/>
              <a:tailEnd len="med" w="med" type="none"/>
            </a:ln>
          </p:spPr>
        </p:cxnSp>
        <p:cxnSp>
          <p:nvCxnSpPr>
            <p:cNvPr id="658" name="Google Shape;658;p43"/>
            <p:cNvCxnSpPr/>
            <p:nvPr/>
          </p:nvCxnSpPr>
          <p:spPr>
            <a:xfrm>
              <a:off x="5373096" y="2413195"/>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659" name="Google Shape;659;p43"/>
            <p:cNvCxnSpPr/>
            <p:nvPr/>
          </p:nvCxnSpPr>
          <p:spPr>
            <a:xfrm>
              <a:off x="5373096" y="2413195"/>
              <a:ext cx="391200" cy="227100"/>
            </a:xfrm>
            <a:prstGeom prst="straightConnector1">
              <a:avLst/>
            </a:prstGeom>
            <a:noFill/>
            <a:ln cap="flat" cmpd="sng" w="28575">
              <a:solidFill>
                <a:srgbClr val="666666"/>
              </a:solidFill>
              <a:prstDash val="solid"/>
              <a:round/>
              <a:headEnd len="med" w="med" type="none"/>
              <a:tailEnd len="med" w="med" type="none"/>
            </a:ln>
          </p:spPr>
        </p:cxnSp>
      </p:grpSp>
      <p:sp>
        <p:nvSpPr>
          <p:cNvPr id="660" name="Google Shape;660;p43"/>
          <p:cNvSpPr txBox="1"/>
          <p:nvPr/>
        </p:nvSpPr>
        <p:spPr>
          <a:xfrm>
            <a:off x="6485500" y="1719125"/>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661" name="Google Shape;661;p43"/>
          <p:cNvSpPr txBox="1"/>
          <p:nvPr/>
        </p:nvSpPr>
        <p:spPr>
          <a:xfrm>
            <a:off x="8128425" y="1719125"/>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662" name="Google Shape;662;p43"/>
          <p:cNvCxnSpPr/>
          <p:nvPr/>
        </p:nvCxnSpPr>
        <p:spPr>
          <a:xfrm flipH="1">
            <a:off x="8663809" y="2628759"/>
            <a:ext cx="26400" cy="324300"/>
          </a:xfrm>
          <a:prstGeom prst="straightConnector1">
            <a:avLst/>
          </a:prstGeom>
          <a:noFill/>
          <a:ln cap="flat" cmpd="sng" w="28575">
            <a:solidFill>
              <a:srgbClr val="666666"/>
            </a:solidFill>
            <a:prstDash val="solid"/>
            <a:round/>
            <a:headEnd len="med" w="med" type="none"/>
            <a:tailEnd len="med" w="med" type="none"/>
          </a:ln>
        </p:spPr>
      </p:cxnSp>
      <p:cxnSp>
        <p:nvCxnSpPr>
          <p:cNvPr id="663" name="Google Shape;663;p43"/>
          <p:cNvCxnSpPr>
            <a:stCxn id="633" idx="4"/>
            <a:endCxn id="634" idx="0"/>
          </p:cNvCxnSpPr>
          <p:nvPr/>
        </p:nvCxnSpPr>
        <p:spPr>
          <a:xfrm flipH="1">
            <a:off x="8312525" y="2623796"/>
            <a:ext cx="380700" cy="473100"/>
          </a:xfrm>
          <a:prstGeom prst="straightConnector1">
            <a:avLst/>
          </a:prstGeom>
          <a:noFill/>
          <a:ln cap="flat" cmpd="sng" w="28575">
            <a:solidFill>
              <a:srgbClr val="666666"/>
            </a:solidFill>
            <a:prstDash val="solid"/>
            <a:round/>
            <a:headEnd len="med" w="med" type="none"/>
            <a:tailEnd len="med" w="med" type="none"/>
          </a:ln>
        </p:spPr>
      </p:cxnSp>
      <p:cxnSp>
        <p:nvCxnSpPr>
          <p:cNvPr id="664" name="Google Shape;664;p43"/>
          <p:cNvCxnSpPr/>
          <p:nvPr/>
        </p:nvCxnSpPr>
        <p:spPr>
          <a:xfrm>
            <a:off x="8690209" y="2628759"/>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665" name="Google Shape;665;p43"/>
          <p:cNvCxnSpPr/>
          <p:nvPr/>
        </p:nvCxnSpPr>
        <p:spPr>
          <a:xfrm>
            <a:off x="8690209" y="2628759"/>
            <a:ext cx="391200" cy="227100"/>
          </a:xfrm>
          <a:prstGeom prst="straightConnector1">
            <a:avLst/>
          </a:prstGeom>
          <a:noFill/>
          <a:ln cap="flat" cmpd="sng" w="28575">
            <a:solidFill>
              <a:srgbClr val="666666"/>
            </a:solidFill>
            <a:prstDash val="solid"/>
            <a:round/>
            <a:headEnd len="med" w="med" type="none"/>
            <a:tailEnd len="med" w="med" type="none"/>
          </a:ln>
        </p:spPr>
      </p:cxnSp>
      <p:cxnSp>
        <p:nvCxnSpPr>
          <p:cNvPr id="666" name="Google Shape;666;p43"/>
          <p:cNvCxnSpPr/>
          <p:nvPr/>
        </p:nvCxnSpPr>
        <p:spPr>
          <a:xfrm flipH="1">
            <a:off x="8067092" y="3527437"/>
            <a:ext cx="250200" cy="265800"/>
          </a:xfrm>
          <a:prstGeom prst="straightConnector1">
            <a:avLst/>
          </a:prstGeom>
          <a:noFill/>
          <a:ln cap="flat" cmpd="sng" w="28575">
            <a:solidFill>
              <a:srgbClr val="666666"/>
            </a:solidFill>
            <a:prstDash val="solid"/>
            <a:round/>
            <a:headEnd len="med" w="med" type="none"/>
            <a:tailEnd len="med" w="med" type="none"/>
          </a:ln>
        </p:spPr>
      </p:cxnSp>
      <p:cxnSp>
        <p:nvCxnSpPr>
          <p:cNvPr id="667" name="Google Shape;667;p43"/>
          <p:cNvCxnSpPr>
            <a:endCxn id="635" idx="0"/>
          </p:cNvCxnSpPr>
          <p:nvPr/>
        </p:nvCxnSpPr>
        <p:spPr>
          <a:xfrm flipH="1">
            <a:off x="7779525" y="3527377"/>
            <a:ext cx="537900" cy="329700"/>
          </a:xfrm>
          <a:prstGeom prst="straightConnector1">
            <a:avLst/>
          </a:prstGeom>
          <a:noFill/>
          <a:ln cap="flat" cmpd="sng" w="28575">
            <a:solidFill>
              <a:srgbClr val="666666"/>
            </a:solidFill>
            <a:prstDash val="solid"/>
            <a:round/>
            <a:headEnd len="med" w="med" type="none"/>
            <a:tailEnd len="med" w="med" type="none"/>
          </a:ln>
        </p:spPr>
      </p:cxnSp>
      <p:cxnSp>
        <p:nvCxnSpPr>
          <p:cNvPr id="668" name="Google Shape;668;p43"/>
          <p:cNvCxnSpPr/>
          <p:nvPr/>
        </p:nvCxnSpPr>
        <p:spPr>
          <a:xfrm>
            <a:off x="8317292" y="3527437"/>
            <a:ext cx="260100" cy="246000"/>
          </a:xfrm>
          <a:prstGeom prst="straightConnector1">
            <a:avLst/>
          </a:prstGeom>
          <a:noFill/>
          <a:ln cap="flat" cmpd="sng" w="28575">
            <a:solidFill>
              <a:srgbClr val="666666"/>
            </a:solidFill>
            <a:prstDash val="solid"/>
            <a:round/>
            <a:headEnd len="med" w="med" type="none"/>
            <a:tailEnd len="med" w="med" type="none"/>
          </a:ln>
        </p:spPr>
      </p:cxnSp>
      <p:cxnSp>
        <p:nvCxnSpPr>
          <p:cNvPr id="669" name="Google Shape;669;p43"/>
          <p:cNvCxnSpPr/>
          <p:nvPr/>
        </p:nvCxnSpPr>
        <p:spPr>
          <a:xfrm>
            <a:off x="8317292" y="3527437"/>
            <a:ext cx="320400" cy="186000"/>
          </a:xfrm>
          <a:prstGeom prst="straightConnector1">
            <a:avLst/>
          </a:prstGeom>
          <a:noFill/>
          <a:ln cap="flat" cmpd="sng" w="28575">
            <a:solidFill>
              <a:srgbClr val="666666"/>
            </a:solidFill>
            <a:prstDash val="solid"/>
            <a:round/>
            <a:headEnd len="med" w="med" type="none"/>
            <a:tailEnd len="med" w="med" type="none"/>
          </a:ln>
        </p:spPr>
      </p:cxnSp>
      <p:grpSp>
        <p:nvGrpSpPr>
          <p:cNvPr id="670" name="Google Shape;670;p43"/>
          <p:cNvGrpSpPr/>
          <p:nvPr/>
        </p:nvGrpSpPr>
        <p:grpSpPr>
          <a:xfrm>
            <a:off x="7365812" y="4294293"/>
            <a:ext cx="730377" cy="265815"/>
            <a:chOff x="4872396" y="2413195"/>
            <a:chExt cx="891900" cy="324600"/>
          </a:xfrm>
        </p:grpSpPr>
        <p:cxnSp>
          <p:nvCxnSpPr>
            <p:cNvPr id="671" name="Google Shape;671;p43"/>
            <p:cNvCxnSpPr/>
            <p:nvPr/>
          </p:nvCxnSpPr>
          <p:spPr>
            <a:xfrm flipH="1">
              <a:off x="5067696" y="2413195"/>
              <a:ext cx="305400" cy="324600"/>
            </a:xfrm>
            <a:prstGeom prst="straightConnector1">
              <a:avLst/>
            </a:prstGeom>
            <a:noFill/>
            <a:ln cap="flat" cmpd="sng" w="28575">
              <a:solidFill>
                <a:srgbClr val="666666"/>
              </a:solidFill>
              <a:prstDash val="solid"/>
              <a:round/>
              <a:headEnd len="med" w="med" type="none"/>
              <a:tailEnd len="med" w="med" type="none"/>
            </a:ln>
          </p:spPr>
        </p:cxnSp>
        <p:cxnSp>
          <p:nvCxnSpPr>
            <p:cNvPr id="672" name="Google Shape;672;p43"/>
            <p:cNvCxnSpPr/>
            <p:nvPr/>
          </p:nvCxnSpPr>
          <p:spPr>
            <a:xfrm flipH="1">
              <a:off x="4872396" y="2413195"/>
              <a:ext cx="500700" cy="300300"/>
            </a:xfrm>
            <a:prstGeom prst="straightConnector1">
              <a:avLst/>
            </a:prstGeom>
            <a:noFill/>
            <a:ln cap="flat" cmpd="sng" w="28575">
              <a:solidFill>
                <a:srgbClr val="666666"/>
              </a:solidFill>
              <a:prstDash val="solid"/>
              <a:round/>
              <a:headEnd len="med" w="med" type="none"/>
              <a:tailEnd len="med" w="med" type="none"/>
            </a:ln>
          </p:spPr>
        </p:cxnSp>
        <p:cxnSp>
          <p:nvCxnSpPr>
            <p:cNvPr id="673" name="Google Shape;673;p43"/>
            <p:cNvCxnSpPr/>
            <p:nvPr/>
          </p:nvCxnSpPr>
          <p:spPr>
            <a:xfrm>
              <a:off x="5373096" y="2413195"/>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674" name="Google Shape;674;p43"/>
            <p:cNvCxnSpPr/>
            <p:nvPr/>
          </p:nvCxnSpPr>
          <p:spPr>
            <a:xfrm>
              <a:off x="5373096" y="2413195"/>
              <a:ext cx="391200" cy="227100"/>
            </a:xfrm>
            <a:prstGeom prst="straightConnector1">
              <a:avLst/>
            </a:prstGeom>
            <a:noFill/>
            <a:ln cap="flat" cmpd="sng" w="28575">
              <a:solidFill>
                <a:srgbClr val="666666"/>
              </a:solidFill>
              <a:prstDash val="solid"/>
              <a:round/>
              <a:headEnd len="med" w="med" type="none"/>
              <a:tailEnd len="med" w="med" type="none"/>
            </a:ln>
          </p:spPr>
        </p:cxnSp>
      </p:grpSp>
      <p:cxnSp>
        <p:nvCxnSpPr>
          <p:cNvPr id="675" name="Google Shape;675;p43"/>
          <p:cNvCxnSpPr/>
          <p:nvPr/>
        </p:nvCxnSpPr>
        <p:spPr>
          <a:xfrm>
            <a:off x="7771017" y="4291627"/>
            <a:ext cx="0" cy="165900"/>
          </a:xfrm>
          <a:prstGeom prst="straightConnector1">
            <a:avLst/>
          </a:prstGeom>
          <a:noFill/>
          <a:ln cap="flat" cmpd="sng" w="28575">
            <a:solidFill>
              <a:srgbClr val="666666"/>
            </a:solidFill>
            <a:prstDash val="solid"/>
            <a:round/>
            <a:headEnd len="med" w="med" type="none"/>
            <a:tailEnd len="med" w="med" type="none"/>
          </a:ln>
        </p:spPr>
      </p:cxnSp>
      <p:cxnSp>
        <p:nvCxnSpPr>
          <p:cNvPr id="676" name="Google Shape;676;p43"/>
          <p:cNvCxnSpPr>
            <a:stCxn id="633" idx="4"/>
          </p:cNvCxnSpPr>
          <p:nvPr/>
        </p:nvCxnSpPr>
        <p:spPr>
          <a:xfrm>
            <a:off x="8693225" y="2623796"/>
            <a:ext cx="117000" cy="304800"/>
          </a:xfrm>
          <a:prstGeom prst="straightConnector1">
            <a:avLst/>
          </a:prstGeom>
          <a:noFill/>
          <a:ln cap="flat" cmpd="sng" w="28575">
            <a:solidFill>
              <a:srgbClr val="666666"/>
            </a:solidFill>
            <a:prstDash val="solid"/>
            <a:round/>
            <a:headEnd len="med" w="med" type="none"/>
            <a:tailEnd len="med" w="med" type="none"/>
          </a:ln>
        </p:spPr>
      </p:cxnSp>
      <p:sp>
        <p:nvSpPr>
          <p:cNvPr id="677" name="Google Shape;677;p43"/>
          <p:cNvSpPr txBox="1"/>
          <p:nvPr/>
        </p:nvSpPr>
        <p:spPr>
          <a:xfrm>
            <a:off x="8208775" y="2656950"/>
            <a:ext cx="212400" cy="1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678" name="Google Shape;678;p43"/>
          <p:cNvSpPr txBox="1"/>
          <p:nvPr/>
        </p:nvSpPr>
        <p:spPr>
          <a:xfrm>
            <a:off x="7661108" y="3532960"/>
            <a:ext cx="212400" cy="1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679" name="Google Shape;679;p43"/>
          <p:cNvSpPr txBox="1"/>
          <p:nvPr/>
        </p:nvSpPr>
        <p:spPr>
          <a:xfrm>
            <a:off x="6409300" y="2436975"/>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a:t>
            </a:r>
            <a:endParaRPr/>
          </a:p>
        </p:txBody>
      </p:sp>
      <p:sp>
        <p:nvSpPr>
          <p:cNvPr id="680" name="Google Shape;680;p43"/>
          <p:cNvSpPr txBox="1"/>
          <p:nvPr/>
        </p:nvSpPr>
        <p:spPr>
          <a:xfrm>
            <a:off x="6702145" y="3360656"/>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681" name="Google Shape;681;p43"/>
          <p:cNvSpPr txBox="1"/>
          <p:nvPr/>
        </p:nvSpPr>
        <p:spPr>
          <a:xfrm>
            <a:off x="5974975" y="2777400"/>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682" name="Google Shape;682;p43"/>
          <p:cNvSpPr txBox="1"/>
          <p:nvPr/>
        </p:nvSpPr>
        <p:spPr>
          <a:xfrm>
            <a:off x="6452325" y="4402800"/>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nvGrpSpPr>
          <p:cNvPr id="683" name="Google Shape;683;p43"/>
          <p:cNvGrpSpPr/>
          <p:nvPr/>
        </p:nvGrpSpPr>
        <p:grpSpPr>
          <a:xfrm>
            <a:off x="6304691" y="4129057"/>
            <a:ext cx="730377" cy="265815"/>
            <a:chOff x="4872396" y="2413195"/>
            <a:chExt cx="891900" cy="324600"/>
          </a:xfrm>
        </p:grpSpPr>
        <p:cxnSp>
          <p:nvCxnSpPr>
            <p:cNvPr id="684" name="Google Shape;684;p43"/>
            <p:cNvCxnSpPr/>
            <p:nvPr/>
          </p:nvCxnSpPr>
          <p:spPr>
            <a:xfrm flipH="1">
              <a:off x="5067696" y="2413195"/>
              <a:ext cx="305400" cy="324600"/>
            </a:xfrm>
            <a:prstGeom prst="straightConnector1">
              <a:avLst/>
            </a:prstGeom>
            <a:noFill/>
            <a:ln cap="flat" cmpd="sng" w="28575">
              <a:solidFill>
                <a:srgbClr val="666666"/>
              </a:solidFill>
              <a:prstDash val="solid"/>
              <a:round/>
              <a:headEnd len="med" w="med" type="none"/>
              <a:tailEnd len="med" w="med" type="none"/>
            </a:ln>
          </p:spPr>
        </p:cxnSp>
        <p:cxnSp>
          <p:nvCxnSpPr>
            <p:cNvPr id="685" name="Google Shape;685;p43"/>
            <p:cNvCxnSpPr/>
            <p:nvPr/>
          </p:nvCxnSpPr>
          <p:spPr>
            <a:xfrm flipH="1">
              <a:off x="4872396" y="2413195"/>
              <a:ext cx="500700" cy="300300"/>
            </a:xfrm>
            <a:prstGeom prst="straightConnector1">
              <a:avLst/>
            </a:prstGeom>
            <a:noFill/>
            <a:ln cap="flat" cmpd="sng" w="28575">
              <a:solidFill>
                <a:srgbClr val="666666"/>
              </a:solidFill>
              <a:prstDash val="solid"/>
              <a:round/>
              <a:headEnd len="med" w="med" type="none"/>
              <a:tailEnd len="med" w="med" type="none"/>
            </a:ln>
          </p:spPr>
        </p:cxnSp>
        <p:cxnSp>
          <p:nvCxnSpPr>
            <p:cNvPr id="686" name="Google Shape;686;p43"/>
            <p:cNvCxnSpPr/>
            <p:nvPr/>
          </p:nvCxnSpPr>
          <p:spPr>
            <a:xfrm>
              <a:off x="5373096" y="2413195"/>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687" name="Google Shape;687;p43"/>
            <p:cNvCxnSpPr/>
            <p:nvPr/>
          </p:nvCxnSpPr>
          <p:spPr>
            <a:xfrm>
              <a:off x="5373096" y="2413195"/>
              <a:ext cx="391200" cy="227100"/>
            </a:xfrm>
            <a:prstGeom prst="straightConnector1">
              <a:avLst/>
            </a:prstGeom>
            <a:noFill/>
            <a:ln cap="flat" cmpd="sng" w="28575">
              <a:solidFill>
                <a:srgbClr val="666666"/>
              </a:solidFill>
              <a:prstDash val="solid"/>
              <a:round/>
              <a:headEnd len="med" w="med" type="none"/>
              <a:tailEnd len="med" w="med" type="none"/>
            </a:ln>
          </p:spPr>
        </p:cxnSp>
      </p:grpSp>
      <p:cxnSp>
        <p:nvCxnSpPr>
          <p:cNvPr id="688" name="Google Shape;688;p43"/>
          <p:cNvCxnSpPr/>
          <p:nvPr/>
        </p:nvCxnSpPr>
        <p:spPr>
          <a:xfrm>
            <a:off x="6709896" y="4126391"/>
            <a:ext cx="0" cy="165900"/>
          </a:xfrm>
          <a:prstGeom prst="straightConnector1">
            <a:avLst/>
          </a:prstGeom>
          <a:noFill/>
          <a:ln cap="flat" cmpd="sng" w="28575">
            <a:solidFill>
              <a:srgbClr val="666666"/>
            </a:solidFill>
            <a:prstDash val="solid"/>
            <a:round/>
            <a:headEnd len="med" w="med" type="none"/>
            <a:tailEnd len="med" w="med" type="none"/>
          </a:ln>
        </p:spPr>
      </p:cxnSp>
      <p:sp>
        <p:nvSpPr>
          <p:cNvPr id="689" name="Google Shape;689;p43"/>
          <p:cNvSpPr txBox="1"/>
          <p:nvPr/>
        </p:nvSpPr>
        <p:spPr>
          <a:xfrm>
            <a:off x="7563150" y="4560100"/>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690" name="Google Shape;690;p43"/>
          <p:cNvSpPr txBox="1"/>
          <p:nvPr/>
        </p:nvSpPr>
        <p:spPr>
          <a:xfrm>
            <a:off x="8243200" y="3688225"/>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691" name="Google Shape;691;p43"/>
          <p:cNvSpPr txBox="1"/>
          <p:nvPr/>
        </p:nvSpPr>
        <p:spPr>
          <a:xfrm>
            <a:off x="8762975" y="2880913"/>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692" name="Google Shape;692;p43"/>
          <p:cNvSpPr txBox="1"/>
          <p:nvPr/>
        </p:nvSpPr>
        <p:spPr>
          <a:xfrm>
            <a:off x="7178588" y="2097963"/>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693" name="Google Shape;693;p43"/>
          <p:cNvSpPr txBox="1"/>
          <p:nvPr/>
        </p:nvSpPr>
        <p:spPr>
          <a:xfrm>
            <a:off x="5868100" y="3531900"/>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694" name="Google Shape;694;p43"/>
          <p:cNvSpPr txBox="1"/>
          <p:nvPr/>
        </p:nvSpPr>
        <p:spPr>
          <a:xfrm>
            <a:off x="7070450" y="3413725"/>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695" name="Google Shape;695;p43"/>
          <p:cNvSpPr txBox="1"/>
          <p:nvPr/>
        </p:nvSpPr>
        <p:spPr>
          <a:xfrm>
            <a:off x="972775" y="3413725"/>
            <a:ext cx="4883100" cy="1660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b="1" lang="en">
                <a:solidFill>
                  <a:srgbClr val="661111"/>
                </a:solidFill>
                <a:highlight>
                  <a:srgbClr val="EFEFEF"/>
                </a:highlight>
                <a:latin typeface="Consolas"/>
                <a:ea typeface="Consolas"/>
                <a:cs typeface="Consolas"/>
                <a:sym typeface="Consolas"/>
              </a:rPr>
              <a:t>public class</a:t>
            </a:r>
            <a:r>
              <a:rPr lang="en">
                <a:solidFill>
                  <a:srgbClr val="000000"/>
                </a:solidFill>
                <a:highlight>
                  <a:srgbClr val="EFEFEF"/>
                </a:highlight>
                <a:latin typeface="Consolas"/>
                <a:ea typeface="Consolas"/>
                <a:cs typeface="Consolas"/>
                <a:sym typeface="Consolas"/>
              </a:rPr>
              <a:t> DataIndexed</a:t>
            </a:r>
            <a:r>
              <a:rPr lang="en">
                <a:highlight>
                  <a:srgbClr val="EFEFEF"/>
                </a:highlight>
                <a:latin typeface="Consolas"/>
                <a:ea typeface="Consolas"/>
                <a:cs typeface="Consolas"/>
                <a:sym typeface="Consolas"/>
              </a:rPr>
              <a:t>CharMap</a:t>
            </a:r>
            <a:r>
              <a:rPr lang="en">
                <a:solidFill>
                  <a:srgbClr val="000000"/>
                </a:solidFill>
                <a:highlight>
                  <a:srgbClr val="EFEFEF"/>
                </a:highlight>
                <a:latin typeface="Consolas"/>
                <a:ea typeface="Consolas"/>
                <a:cs typeface="Consolas"/>
                <a:sym typeface="Consolas"/>
              </a:rPr>
              <a:t>&lt;</a:t>
            </a:r>
            <a:r>
              <a:rPr b="1" lang="en">
                <a:solidFill>
                  <a:srgbClr val="000066"/>
                </a:solidFill>
                <a:highlight>
                  <a:srgbClr val="EFEFEF"/>
                </a:highlight>
                <a:latin typeface="Consolas"/>
                <a:ea typeface="Consolas"/>
                <a:cs typeface="Consolas"/>
                <a:sym typeface="Consolas"/>
              </a:rPr>
              <a:t>V</a:t>
            </a:r>
            <a:r>
              <a:rPr lang="en">
                <a:solidFill>
                  <a:srgbClr val="000000"/>
                </a:solidFill>
                <a:highlight>
                  <a:srgbClr val="EFEFEF"/>
                </a:highlight>
                <a:latin typeface="Consolas"/>
                <a:ea typeface="Consolas"/>
                <a:cs typeface="Consolas"/>
                <a:sym typeface="Consolas"/>
              </a:rPr>
              <a:t>&gt; </a:t>
            </a:r>
            <a:r>
              <a:rPr b="1" lang="en">
                <a:solidFill>
                  <a:srgbClr val="000000"/>
                </a:solidFill>
                <a:highlight>
                  <a:srgbClr val="EFEFEF"/>
                </a:highlight>
                <a:latin typeface="Consolas"/>
                <a:ea typeface="Consolas"/>
                <a:cs typeface="Consolas"/>
                <a:sym typeface="Consolas"/>
              </a:rPr>
              <a:t>{</a:t>
            </a:r>
            <a:endParaRPr b="1">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EFEFEF"/>
                </a:highlight>
                <a:latin typeface="Consolas"/>
                <a:ea typeface="Consolas"/>
                <a:cs typeface="Consolas"/>
                <a:sym typeface="Consolas"/>
              </a:rPr>
              <a:t>   </a:t>
            </a:r>
            <a:r>
              <a:rPr b="1" lang="en">
                <a:solidFill>
                  <a:srgbClr val="661111"/>
                </a:solidFill>
                <a:highlight>
                  <a:srgbClr val="EFEFEF"/>
                </a:highlight>
                <a:latin typeface="Consolas"/>
                <a:ea typeface="Consolas"/>
                <a:cs typeface="Consolas"/>
                <a:sym typeface="Consolas"/>
              </a:rPr>
              <a:t>private </a:t>
            </a:r>
            <a:r>
              <a:rPr b="1" lang="en">
                <a:solidFill>
                  <a:srgbClr val="000066"/>
                </a:solidFill>
                <a:highlight>
                  <a:srgbClr val="EFEFEF"/>
                </a:highlight>
                <a:latin typeface="Consolas"/>
                <a:ea typeface="Consolas"/>
                <a:cs typeface="Consolas"/>
                <a:sym typeface="Consolas"/>
              </a:rPr>
              <a:t>V</a:t>
            </a:r>
            <a:r>
              <a:rPr b="1" lang="en">
                <a:solidFill>
                  <a:srgbClr val="000000"/>
                </a:solidFill>
                <a:highlight>
                  <a:srgbClr val="EFEFEF"/>
                </a:highlight>
                <a:latin typeface="Consolas"/>
                <a:ea typeface="Consolas"/>
                <a:cs typeface="Consolas"/>
                <a:sym typeface="Consolas"/>
              </a:rPr>
              <a:t>[]</a:t>
            </a:r>
            <a:r>
              <a:rPr lang="en">
                <a:solidFill>
                  <a:srgbClr val="000000"/>
                </a:solidFill>
                <a:highlight>
                  <a:srgbClr val="EFEFEF"/>
                </a:highlight>
                <a:latin typeface="Consolas"/>
                <a:ea typeface="Consolas"/>
                <a:cs typeface="Consolas"/>
                <a:sym typeface="Consolas"/>
              </a:rPr>
              <a:t> </a:t>
            </a:r>
            <a:r>
              <a:rPr lang="en">
                <a:highlight>
                  <a:srgbClr val="EFEFEF"/>
                </a:highlight>
                <a:latin typeface="Consolas"/>
                <a:ea typeface="Consolas"/>
                <a:cs typeface="Consolas"/>
                <a:sym typeface="Consolas"/>
              </a:rPr>
              <a:t>items</a:t>
            </a:r>
            <a:r>
              <a:rPr b="1" lang="en">
                <a:solidFill>
                  <a:srgbClr val="000000"/>
                </a:solidFill>
                <a:highlight>
                  <a:srgbClr val="EFEFEF"/>
                </a:highlight>
                <a:latin typeface="Consolas"/>
                <a:ea typeface="Consolas"/>
                <a:cs typeface="Consolas"/>
                <a:sym typeface="Consolas"/>
              </a:rPr>
              <a:t>;</a:t>
            </a:r>
            <a:endParaRPr>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EFEFEF"/>
                </a:highlight>
                <a:latin typeface="Consolas"/>
                <a:ea typeface="Consolas"/>
                <a:cs typeface="Consolas"/>
                <a:sym typeface="Consolas"/>
              </a:rPr>
              <a:t>   </a:t>
            </a:r>
            <a:r>
              <a:rPr b="1" lang="en">
                <a:solidFill>
                  <a:srgbClr val="661111"/>
                </a:solidFill>
                <a:highlight>
                  <a:srgbClr val="EFEFEF"/>
                </a:highlight>
                <a:latin typeface="Consolas"/>
                <a:ea typeface="Consolas"/>
                <a:cs typeface="Consolas"/>
                <a:sym typeface="Consolas"/>
              </a:rPr>
              <a:t>public</a:t>
            </a:r>
            <a:r>
              <a:rPr lang="en">
                <a:solidFill>
                  <a:srgbClr val="000000"/>
                </a:solidFill>
                <a:highlight>
                  <a:srgbClr val="EFEFEF"/>
                </a:highlight>
                <a:latin typeface="Consolas"/>
                <a:ea typeface="Consolas"/>
                <a:cs typeface="Consolas"/>
                <a:sym typeface="Consolas"/>
              </a:rPr>
              <a:t> </a:t>
            </a:r>
            <a:r>
              <a:rPr lang="en">
                <a:solidFill>
                  <a:srgbClr val="004466"/>
                </a:solidFill>
                <a:highlight>
                  <a:srgbClr val="EFEFEF"/>
                </a:highlight>
                <a:latin typeface="Consolas"/>
                <a:ea typeface="Consolas"/>
                <a:cs typeface="Consolas"/>
                <a:sym typeface="Consolas"/>
              </a:rPr>
              <a:t>DataIndexedCharMap</a:t>
            </a:r>
            <a:r>
              <a:rPr b="1" lang="en">
                <a:solidFill>
                  <a:srgbClr val="000000"/>
                </a:solidFill>
                <a:highlight>
                  <a:srgbClr val="EFEFEF"/>
                </a:highlight>
                <a:latin typeface="Consolas"/>
                <a:ea typeface="Consolas"/>
                <a:cs typeface="Consolas"/>
                <a:sym typeface="Consolas"/>
              </a:rPr>
              <a:t>(</a:t>
            </a:r>
            <a:r>
              <a:rPr b="1" lang="en">
                <a:solidFill>
                  <a:srgbClr val="000066"/>
                </a:solidFill>
                <a:highlight>
                  <a:srgbClr val="EFEFEF"/>
                </a:highlight>
                <a:latin typeface="Consolas"/>
                <a:ea typeface="Consolas"/>
                <a:cs typeface="Consolas"/>
                <a:sym typeface="Consolas"/>
              </a:rPr>
              <a:t>int </a:t>
            </a:r>
            <a:r>
              <a:rPr lang="en">
                <a:solidFill>
                  <a:schemeClr val="dk1"/>
                </a:solidFill>
                <a:highlight>
                  <a:srgbClr val="EFEFEF"/>
                </a:highlight>
                <a:latin typeface="Consolas"/>
                <a:ea typeface="Consolas"/>
                <a:cs typeface="Consolas"/>
                <a:sym typeface="Consolas"/>
              </a:rPr>
              <a:t>R</a:t>
            </a:r>
            <a:r>
              <a:rPr b="1" lang="en">
                <a:solidFill>
                  <a:srgbClr val="000000"/>
                </a:solidFill>
                <a:highlight>
                  <a:srgbClr val="EFEFEF"/>
                </a:highlight>
                <a:latin typeface="Consolas"/>
                <a:ea typeface="Consolas"/>
                <a:cs typeface="Consolas"/>
                <a:sym typeface="Consolas"/>
              </a:rPr>
              <a:t>) {</a:t>
            </a:r>
            <a:endParaRPr b="1">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EFEFEF"/>
                </a:highlight>
                <a:latin typeface="Consolas"/>
                <a:ea typeface="Consolas"/>
                <a:cs typeface="Consolas"/>
                <a:sym typeface="Consolas"/>
              </a:rPr>
              <a:t>       </a:t>
            </a:r>
            <a:r>
              <a:rPr lang="en">
                <a:highlight>
                  <a:srgbClr val="EFEFEF"/>
                </a:highlight>
                <a:latin typeface="Consolas"/>
                <a:ea typeface="Consolas"/>
                <a:cs typeface="Consolas"/>
                <a:sym typeface="Consolas"/>
              </a:rPr>
              <a:t>items </a:t>
            </a:r>
            <a:r>
              <a:rPr b="1" lang="en">
                <a:solidFill>
                  <a:srgbClr val="000000"/>
                </a:solidFill>
                <a:highlight>
                  <a:srgbClr val="EFEFEF"/>
                </a:highlight>
                <a:latin typeface="Consolas"/>
                <a:ea typeface="Consolas"/>
                <a:cs typeface="Consolas"/>
                <a:sym typeface="Consolas"/>
              </a:rPr>
              <a:t>= (</a:t>
            </a:r>
            <a:r>
              <a:rPr b="1" lang="en">
                <a:solidFill>
                  <a:srgbClr val="000066"/>
                </a:solidFill>
                <a:highlight>
                  <a:srgbClr val="EFEFEF"/>
                </a:highlight>
                <a:latin typeface="Consolas"/>
                <a:ea typeface="Consolas"/>
                <a:cs typeface="Consolas"/>
                <a:sym typeface="Consolas"/>
              </a:rPr>
              <a:t>V</a:t>
            </a:r>
            <a:r>
              <a:rPr b="1" lang="en">
                <a:solidFill>
                  <a:schemeClr val="dk1"/>
                </a:solidFill>
                <a:highlight>
                  <a:srgbClr val="EFEFEF"/>
                </a:highlight>
                <a:latin typeface="Consolas"/>
                <a:ea typeface="Consolas"/>
                <a:cs typeface="Consolas"/>
                <a:sym typeface="Consolas"/>
              </a:rPr>
              <a:t>[])</a:t>
            </a:r>
            <a:r>
              <a:rPr lang="en">
                <a:solidFill>
                  <a:srgbClr val="000000"/>
                </a:solidFill>
                <a:highlight>
                  <a:srgbClr val="EFEFEF"/>
                </a:highlight>
                <a:latin typeface="Consolas"/>
                <a:ea typeface="Consolas"/>
                <a:cs typeface="Consolas"/>
                <a:sym typeface="Consolas"/>
              </a:rPr>
              <a:t> </a:t>
            </a:r>
            <a:r>
              <a:rPr b="1" lang="en">
                <a:solidFill>
                  <a:srgbClr val="661111"/>
                </a:solidFill>
                <a:highlight>
                  <a:srgbClr val="EFEFEF"/>
                </a:highlight>
                <a:latin typeface="Consolas"/>
                <a:ea typeface="Consolas"/>
                <a:cs typeface="Consolas"/>
                <a:sym typeface="Consolas"/>
              </a:rPr>
              <a:t>new</a:t>
            </a:r>
            <a:r>
              <a:rPr lang="en">
                <a:solidFill>
                  <a:srgbClr val="000000"/>
                </a:solidFill>
                <a:highlight>
                  <a:srgbClr val="EFEFEF"/>
                </a:highlight>
                <a:latin typeface="Consolas"/>
                <a:ea typeface="Consolas"/>
                <a:cs typeface="Consolas"/>
                <a:sym typeface="Consolas"/>
              </a:rPr>
              <a:t> </a:t>
            </a:r>
            <a:r>
              <a:rPr b="1" lang="en">
                <a:solidFill>
                  <a:srgbClr val="000066"/>
                </a:solidFill>
                <a:highlight>
                  <a:srgbClr val="EFEFEF"/>
                </a:highlight>
                <a:latin typeface="Consolas"/>
                <a:ea typeface="Consolas"/>
                <a:cs typeface="Consolas"/>
                <a:sym typeface="Consolas"/>
              </a:rPr>
              <a:t>Object</a:t>
            </a:r>
            <a:r>
              <a:rPr b="1" lang="en">
                <a:solidFill>
                  <a:srgbClr val="000000"/>
                </a:solidFill>
                <a:highlight>
                  <a:srgbClr val="EFEFEF"/>
                </a:highlight>
                <a:latin typeface="Consolas"/>
                <a:ea typeface="Consolas"/>
                <a:cs typeface="Consolas"/>
                <a:sym typeface="Consolas"/>
              </a:rPr>
              <a:t>[</a:t>
            </a:r>
            <a:r>
              <a:rPr lang="en">
                <a:solidFill>
                  <a:schemeClr val="dk1"/>
                </a:solidFill>
                <a:highlight>
                  <a:srgbClr val="EFEFEF"/>
                </a:highlight>
                <a:latin typeface="Consolas"/>
                <a:ea typeface="Consolas"/>
                <a:cs typeface="Consolas"/>
                <a:sym typeface="Consolas"/>
              </a:rPr>
              <a:t>R</a:t>
            </a:r>
            <a:r>
              <a:rPr b="1" lang="en">
                <a:solidFill>
                  <a:srgbClr val="000000"/>
                </a:solidFill>
                <a:highlight>
                  <a:srgbClr val="EFEFEF"/>
                </a:highlight>
                <a:latin typeface="Consolas"/>
                <a:ea typeface="Consolas"/>
                <a:cs typeface="Consolas"/>
                <a:sym typeface="Consolas"/>
              </a:rPr>
              <a:t>];</a:t>
            </a:r>
            <a:endParaRPr b="1">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EFEFEF"/>
                </a:highlight>
                <a:latin typeface="Consolas"/>
                <a:ea typeface="Consolas"/>
                <a:cs typeface="Consolas"/>
                <a:sym typeface="Consolas"/>
              </a:rPr>
              <a:t>   </a:t>
            </a:r>
            <a:r>
              <a:rPr b="1" lang="en">
                <a:solidFill>
                  <a:srgbClr val="000000"/>
                </a:solidFill>
                <a:highlight>
                  <a:srgbClr val="EFEFEF"/>
                </a:highlight>
                <a:latin typeface="Consolas"/>
                <a:ea typeface="Consolas"/>
                <a:cs typeface="Consolas"/>
                <a:sym typeface="Consolas"/>
              </a:rPr>
              <a:t>}</a:t>
            </a:r>
            <a:endParaRPr>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a:highlight>
                  <a:srgbClr val="EFEFEF"/>
                </a:highlight>
                <a:latin typeface="Consolas"/>
                <a:ea typeface="Consolas"/>
                <a:cs typeface="Consolas"/>
                <a:sym typeface="Consolas"/>
              </a:rPr>
              <a:t>   ...</a:t>
            </a:r>
            <a:endParaRPr b="1">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a:solidFill>
                  <a:srgbClr val="000000"/>
                </a:solidFill>
                <a:highlight>
                  <a:srgbClr val="EFEFEF"/>
                </a:highlight>
                <a:latin typeface="Consolas"/>
                <a:ea typeface="Consolas"/>
                <a:cs typeface="Consolas"/>
                <a:sym typeface="Consolas"/>
              </a:rPr>
              <a:t>}</a:t>
            </a:r>
            <a:endParaRPr b="1">
              <a:solidFill>
                <a:srgbClr val="9C20EE"/>
              </a:solidFill>
              <a:highlight>
                <a:srgbClr val="EFEFEF"/>
              </a:highlight>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4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Very Basic Trie Implementation</a:t>
            </a:r>
            <a:endParaRPr/>
          </a:p>
        </p:txBody>
      </p:sp>
      <p:sp>
        <p:nvSpPr>
          <p:cNvPr id="701" name="Google Shape;701;p44"/>
          <p:cNvSpPr txBox="1"/>
          <p:nvPr>
            <p:ph idx="1" type="body"/>
          </p:nvPr>
        </p:nvSpPr>
        <p:spPr>
          <a:xfrm>
            <a:off x="166800" y="404100"/>
            <a:ext cx="86886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Observation: The letter stored inside each node is actually redundant.</a:t>
            </a:r>
            <a:endParaRPr/>
          </a:p>
          <a:p>
            <a:pPr indent="-342900" lvl="0" marL="457200" rtl="0" algn="l">
              <a:spcBef>
                <a:spcPts val="600"/>
              </a:spcBef>
              <a:spcAft>
                <a:spcPts val="0"/>
              </a:spcAft>
              <a:buSzPts val="1800"/>
              <a:buChar char="●"/>
            </a:pPr>
            <a:r>
              <a:rPr lang="en"/>
              <a:t>Can remove from the representation and things will work fine.</a:t>
            </a:r>
            <a:endParaRPr/>
          </a:p>
        </p:txBody>
      </p:sp>
      <p:sp>
        <p:nvSpPr>
          <p:cNvPr id="702" name="Google Shape;702;p44"/>
          <p:cNvSpPr txBox="1"/>
          <p:nvPr/>
        </p:nvSpPr>
        <p:spPr>
          <a:xfrm>
            <a:off x="284200" y="1480050"/>
            <a:ext cx="5468700" cy="3583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661111"/>
                </a:solidFill>
                <a:highlight>
                  <a:srgbClr val="EFEFEF"/>
                </a:highlight>
                <a:latin typeface="Consolas"/>
                <a:ea typeface="Consolas"/>
                <a:cs typeface="Consolas"/>
                <a:sym typeface="Consolas"/>
              </a:rPr>
              <a:t>public class</a:t>
            </a:r>
            <a:r>
              <a:rPr lang="en" sz="1600">
                <a:solidFill>
                  <a:schemeClr val="dk1"/>
                </a:solidFill>
                <a:highlight>
                  <a:srgbClr val="EFEFEF"/>
                </a:highlight>
                <a:latin typeface="Consolas"/>
                <a:ea typeface="Consolas"/>
                <a:cs typeface="Consolas"/>
                <a:sym typeface="Consolas"/>
              </a:rPr>
              <a:t> TrieSet</a:t>
            </a:r>
            <a:r>
              <a:rPr b="1" lang="en" sz="1600">
                <a:solidFill>
                  <a:schemeClr val="dk1"/>
                </a:solidFill>
                <a:highlight>
                  <a:srgbClr val="EFEFEF"/>
                </a:highlight>
                <a:latin typeface="Consolas"/>
                <a:ea typeface="Consolas"/>
                <a:cs typeface="Consolas"/>
                <a:sym typeface="Consolas"/>
              </a:rPr>
              <a:t> {</a:t>
            </a:r>
            <a:endParaRPr sz="1600">
              <a:solidFill>
                <a:srgbClr val="EE77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static final</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R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lang="en" sz="1600">
                <a:solidFill>
                  <a:srgbClr val="880022"/>
                </a:solidFill>
                <a:highlight>
                  <a:srgbClr val="EFEFEF"/>
                </a:highlight>
                <a:latin typeface="Consolas"/>
                <a:ea typeface="Consolas"/>
                <a:cs typeface="Consolas"/>
                <a:sym typeface="Consolas"/>
              </a:rPr>
              <a:t>128</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lang="en" sz="1600">
                <a:solidFill>
                  <a:srgbClr val="EE7700"/>
                </a:solidFill>
                <a:highlight>
                  <a:srgbClr val="EFEFEF"/>
                </a:highlight>
                <a:latin typeface="Consolas"/>
                <a:ea typeface="Consolas"/>
                <a:cs typeface="Consolas"/>
                <a:sym typeface="Consolas"/>
              </a:rPr>
              <a:t>// ASCII</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a:t>
            </a:r>
            <a:r>
              <a:rPr lang="en" sz="1600">
                <a:solidFill>
                  <a:schemeClr val="dk1"/>
                </a:solidFill>
                <a:highlight>
                  <a:srgbClr val="EFEFEF"/>
                </a:highlight>
                <a:latin typeface="Consolas"/>
                <a:ea typeface="Consolas"/>
                <a:cs typeface="Consolas"/>
                <a:sym typeface="Consolas"/>
              </a:rPr>
              <a:t> Node root</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lang="en" sz="1600">
                <a:solidFill>
                  <a:srgbClr val="EE7700"/>
                </a:solidFill>
                <a:highlight>
                  <a:srgbClr val="EFEFEF"/>
                </a:highlight>
                <a:latin typeface="Consolas"/>
                <a:ea typeface="Consolas"/>
                <a:cs typeface="Consolas"/>
                <a:sym typeface="Consolas"/>
              </a:rPr>
              <a:t>// root of trie</a:t>
            </a:r>
            <a:endParaRPr sz="1600">
              <a:solidFill>
                <a:srgbClr val="EE77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EE77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static class</a:t>
            </a:r>
            <a:r>
              <a:rPr lang="en" sz="1600">
                <a:solidFill>
                  <a:schemeClr val="dk1"/>
                </a:solidFill>
                <a:highlight>
                  <a:srgbClr val="EFEFEF"/>
                </a:highlight>
                <a:latin typeface="Consolas"/>
                <a:ea typeface="Consolas"/>
                <a:cs typeface="Consolas"/>
                <a:sym typeface="Consolas"/>
              </a:rPr>
              <a:t> Node </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strike="sngStrike">
                <a:solidFill>
                  <a:schemeClr val="dk1"/>
                </a:solidFill>
                <a:highlight>
                  <a:srgbClr val="EFEFEF"/>
                </a:highlight>
                <a:latin typeface="Consolas"/>
                <a:ea typeface="Consolas"/>
                <a:cs typeface="Consolas"/>
                <a:sym typeface="Consolas"/>
              </a:rPr>
              <a:t>    </a:t>
            </a:r>
            <a:r>
              <a:rPr b="1" lang="en" sz="1600" strike="sngStrike">
                <a:solidFill>
                  <a:srgbClr val="661111"/>
                </a:solidFill>
                <a:highlight>
                  <a:srgbClr val="EFEFEF"/>
                </a:highlight>
                <a:latin typeface="Consolas"/>
                <a:ea typeface="Consolas"/>
                <a:cs typeface="Consolas"/>
                <a:sym typeface="Consolas"/>
              </a:rPr>
              <a:t>private </a:t>
            </a:r>
            <a:r>
              <a:rPr lang="en" sz="1600" strike="sngStrike">
                <a:solidFill>
                  <a:schemeClr val="dk1"/>
                </a:solidFill>
                <a:highlight>
                  <a:srgbClr val="EFEFEF"/>
                </a:highlight>
                <a:latin typeface="Consolas"/>
                <a:ea typeface="Consolas"/>
                <a:cs typeface="Consolas"/>
                <a:sym typeface="Consolas"/>
              </a:rPr>
              <a:t>char ch</a:t>
            </a:r>
            <a:r>
              <a:rPr b="1" lang="en" sz="1600" strike="sngStrike">
                <a:solidFill>
                  <a:schemeClr val="dk1"/>
                </a:solidFill>
                <a:highlight>
                  <a:srgbClr val="EFEFEF"/>
                </a:highlight>
                <a:latin typeface="Consolas"/>
                <a:ea typeface="Consolas"/>
                <a:cs typeface="Consolas"/>
                <a:sym typeface="Consolas"/>
              </a:rPr>
              <a:t>;</a:t>
            </a:r>
            <a:r>
              <a:rPr lang="en" sz="1600" strike="sngStrike">
                <a:solidFill>
                  <a:schemeClr val="dk1"/>
                </a:solidFill>
                <a:highlight>
                  <a:srgbClr val="EFEFEF"/>
                </a:highlight>
                <a:latin typeface="Consolas"/>
                <a:ea typeface="Consolas"/>
                <a:cs typeface="Consolas"/>
                <a:sym typeface="Consolas"/>
              </a:rPr>
              <a:t>  </a:t>
            </a:r>
            <a:endParaRPr sz="1600" strike="sngStrike">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b="1" lang="en" sz="1600">
                <a:solidFill>
                  <a:srgbClr val="000066"/>
                </a:solidFill>
                <a:highlight>
                  <a:srgbClr val="EFEFEF"/>
                </a:highlight>
                <a:latin typeface="Consolas"/>
                <a:ea typeface="Consolas"/>
                <a:cs typeface="Consolas"/>
                <a:sym typeface="Consolas"/>
              </a:rPr>
              <a:t>boolean</a:t>
            </a:r>
            <a:r>
              <a:rPr lang="en" sz="1600">
                <a:solidFill>
                  <a:schemeClr val="dk1"/>
                </a:solidFill>
                <a:highlight>
                  <a:srgbClr val="EFEFEF"/>
                </a:highlight>
                <a:latin typeface="Consolas"/>
                <a:ea typeface="Consolas"/>
                <a:cs typeface="Consolas"/>
                <a:sym typeface="Consolas"/>
              </a:rPr>
              <a:t> isKey</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lang="en" sz="1600">
                <a:solidFill>
                  <a:schemeClr val="dk1"/>
                </a:solidFill>
                <a:highlight>
                  <a:srgbClr val="EFEFEF"/>
                </a:highlight>
                <a:latin typeface="Consolas"/>
                <a:ea typeface="Consolas"/>
                <a:cs typeface="Consolas"/>
                <a:sym typeface="Consolas"/>
              </a:rPr>
              <a:t>DataIndexedCharMap</a:t>
            </a:r>
            <a:r>
              <a:rPr b="1" lang="en" sz="1600">
                <a:solidFill>
                  <a:schemeClr val="dk1"/>
                </a:solidFill>
                <a:highlight>
                  <a:srgbClr val="EFEFEF"/>
                </a:highlight>
                <a:latin typeface="Consolas"/>
                <a:ea typeface="Consolas"/>
                <a:cs typeface="Consolas"/>
                <a:sym typeface="Consolas"/>
              </a:rPr>
              <a:t>&lt;</a:t>
            </a:r>
            <a:r>
              <a:rPr lang="en" sz="1600">
                <a:solidFill>
                  <a:schemeClr val="dk1"/>
                </a:solidFill>
                <a:highlight>
                  <a:srgbClr val="EFEFEF"/>
                </a:highlight>
                <a:latin typeface="Consolas"/>
                <a:ea typeface="Consolas"/>
                <a:cs typeface="Consolas"/>
                <a:sym typeface="Consolas"/>
              </a:rPr>
              <a:t>Node</a:t>
            </a:r>
            <a:r>
              <a:rPr b="1" lang="en" sz="1600">
                <a:solidFill>
                  <a:schemeClr val="dk1"/>
                </a:solidFill>
                <a:highlight>
                  <a:srgbClr val="EFEFEF"/>
                </a:highlight>
                <a:latin typeface="Consolas"/>
                <a:ea typeface="Consolas"/>
                <a:cs typeface="Consolas"/>
                <a:sym typeface="Consolas"/>
              </a:rPr>
              <a:t>&gt;</a:t>
            </a:r>
            <a:r>
              <a:rPr lang="en" sz="1600">
                <a:solidFill>
                  <a:schemeClr val="dk1"/>
                </a:solidFill>
                <a:highlight>
                  <a:srgbClr val="EFEFEF"/>
                </a:highlight>
                <a:latin typeface="Consolas"/>
                <a:ea typeface="Consolas"/>
                <a:cs typeface="Consolas"/>
                <a:sym typeface="Consolas"/>
              </a:rPr>
              <a:t> next</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lang="en" sz="1600">
                <a:solidFill>
                  <a:srgbClr val="004466"/>
                </a:solidFill>
                <a:highlight>
                  <a:srgbClr val="EFEFEF"/>
                </a:highlight>
                <a:latin typeface="Consolas"/>
                <a:ea typeface="Consolas"/>
                <a:cs typeface="Consolas"/>
                <a:sym typeface="Consolas"/>
              </a:rPr>
              <a:t>Node</a:t>
            </a:r>
            <a:r>
              <a:rPr b="1" lang="en" sz="1600">
                <a:solidFill>
                  <a:schemeClr val="dk1"/>
                </a:solidFill>
                <a:highlight>
                  <a:srgbClr val="EFEFEF"/>
                </a:highlight>
                <a:latin typeface="Consolas"/>
                <a:ea typeface="Consolas"/>
                <a:cs typeface="Consolas"/>
                <a:sym typeface="Consolas"/>
              </a:rPr>
              <a:t>(</a:t>
            </a:r>
            <a:r>
              <a:rPr b="1" lang="en" sz="1600" strike="sngStrike">
                <a:solidFill>
                  <a:srgbClr val="000066"/>
                </a:solidFill>
                <a:highlight>
                  <a:srgbClr val="EFEFEF"/>
                </a:highlight>
                <a:latin typeface="Consolas"/>
                <a:ea typeface="Consolas"/>
                <a:cs typeface="Consolas"/>
                <a:sym typeface="Consolas"/>
              </a:rPr>
              <a:t>char</a:t>
            </a:r>
            <a:r>
              <a:rPr lang="en" sz="1600" strike="sngStrike">
                <a:solidFill>
                  <a:schemeClr val="dk1"/>
                </a:solidFill>
                <a:highlight>
                  <a:srgbClr val="EFEFEF"/>
                </a:highlight>
                <a:latin typeface="Consolas"/>
                <a:ea typeface="Consolas"/>
                <a:cs typeface="Consolas"/>
                <a:sym typeface="Consolas"/>
              </a:rPr>
              <a:t> c</a:t>
            </a:r>
            <a:r>
              <a:rPr b="1" lang="en" sz="1600" strike="sngStrike">
                <a:solidFill>
                  <a:schemeClr val="dk1"/>
                </a:solidFill>
                <a:highlight>
                  <a:srgbClr val="EFEFEF"/>
                </a:highlight>
                <a:latin typeface="Consolas"/>
                <a:ea typeface="Consolas"/>
                <a:cs typeface="Consolas"/>
                <a:sym typeface="Consolas"/>
              </a:rPr>
              <a:t>,</a:t>
            </a:r>
            <a:r>
              <a:rPr lang="en" sz="1600" strike="sngStrike">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boolean</a:t>
            </a:r>
            <a:r>
              <a:rPr lang="en" sz="1600">
                <a:solidFill>
                  <a:schemeClr val="dk1"/>
                </a:solidFill>
                <a:highlight>
                  <a:srgbClr val="EFEFEF"/>
                </a:highlight>
                <a:latin typeface="Consolas"/>
                <a:ea typeface="Consolas"/>
                <a:cs typeface="Consolas"/>
                <a:sym typeface="Consolas"/>
              </a:rPr>
              <a:t> b</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R</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lang="en" sz="1600" strike="sngStrike">
                <a:solidFill>
                  <a:schemeClr val="dk1"/>
                </a:solidFill>
                <a:highlight>
                  <a:srgbClr val="EFEFEF"/>
                </a:highlight>
                <a:latin typeface="Consolas"/>
                <a:ea typeface="Consolas"/>
                <a:cs typeface="Consolas"/>
                <a:sym typeface="Consolas"/>
              </a:rPr>
              <a:t>ch </a:t>
            </a:r>
            <a:r>
              <a:rPr b="1" lang="en" sz="1600" strike="sngStrike">
                <a:solidFill>
                  <a:schemeClr val="dk1"/>
                </a:solidFill>
                <a:highlight>
                  <a:srgbClr val="EFEFEF"/>
                </a:highlight>
                <a:latin typeface="Consolas"/>
                <a:ea typeface="Consolas"/>
                <a:cs typeface="Consolas"/>
                <a:sym typeface="Consolas"/>
              </a:rPr>
              <a:t>=</a:t>
            </a:r>
            <a:r>
              <a:rPr lang="en" sz="1600" strike="sngStrike">
                <a:solidFill>
                  <a:schemeClr val="dk1"/>
                </a:solidFill>
                <a:highlight>
                  <a:srgbClr val="EFEFEF"/>
                </a:highlight>
                <a:latin typeface="Consolas"/>
                <a:ea typeface="Consolas"/>
                <a:cs typeface="Consolas"/>
                <a:sym typeface="Consolas"/>
              </a:rPr>
              <a:t> c</a:t>
            </a:r>
            <a:r>
              <a:rPr b="1" lang="en" sz="1600" strike="sngStrike">
                <a:solidFill>
                  <a:schemeClr val="dk1"/>
                </a:solidFill>
                <a:highlight>
                  <a:srgbClr val="EFEFEF"/>
                </a:highlight>
                <a:latin typeface="Consolas"/>
                <a:ea typeface="Consolas"/>
                <a:cs typeface="Consolas"/>
                <a:sym typeface="Consolas"/>
              </a:rPr>
              <a:t>;</a:t>
            </a:r>
            <a:r>
              <a:rPr lang="en" sz="1600" strike="sngStrike">
                <a:solidFill>
                  <a:schemeClr val="dk1"/>
                </a:solidFill>
                <a:highlight>
                  <a:srgbClr val="EFEFEF"/>
                </a:highlight>
                <a:latin typeface="Consolas"/>
                <a:ea typeface="Consolas"/>
                <a:cs typeface="Consolas"/>
                <a:sym typeface="Consolas"/>
              </a:rPr>
              <a:t> </a:t>
            </a:r>
            <a:r>
              <a:rPr lang="en" sz="1600">
                <a:solidFill>
                  <a:schemeClr val="dk1"/>
                </a:solidFill>
                <a:highlight>
                  <a:srgbClr val="EFEFEF"/>
                </a:highlight>
                <a:latin typeface="Consolas"/>
                <a:ea typeface="Consolas"/>
                <a:cs typeface="Consolas"/>
                <a:sym typeface="Consolas"/>
              </a:rPr>
              <a:t>isKey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b</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next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new</a:t>
            </a:r>
            <a:r>
              <a:rPr lang="en" sz="1600">
                <a:solidFill>
                  <a:schemeClr val="dk1"/>
                </a:solidFill>
                <a:highlight>
                  <a:srgbClr val="EFEFEF"/>
                </a:highlight>
                <a:latin typeface="Consolas"/>
                <a:ea typeface="Consolas"/>
                <a:cs typeface="Consolas"/>
                <a:sym typeface="Consolas"/>
              </a:rPr>
              <a:t> DataIndexedCharMap</a:t>
            </a:r>
            <a:r>
              <a:rPr b="1" lang="en" sz="1600">
                <a:solidFill>
                  <a:schemeClr val="dk1"/>
                </a:solidFill>
                <a:highlight>
                  <a:srgbClr val="EFEFEF"/>
                </a:highlight>
                <a:latin typeface="Consolas"/>
                <a:ea typeface="Consolas"/>
                <a:cs typeface="Consolas"/>
                <a:sym typeface="Consolas"/>
              </a:rPr>
              <a:t>&lt;&gt;(</a:t>
            </a:r>
            <a:r>
              <a:rPr lang="en" sz="1600">
                <a:solidFill>
                  <a:schemeClr val="dk1"/>
                </a:solidFill>
                <a:highlight>
                  <a:srgbClr val="EFEFEF"/>
                </a:highlight>
                <a:latin typeface="Consolas"/>
                <a:ea typeface="Consolas"/>
                <a:cs typeface="Consolas"/>
                <a:sym typeface="Consolas"/>
              </a:rPr>
              <a:t>R</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600">
              <a:solidFill>
                <a:srgbClr val="661111"/>
              </a:solidFill>
              <a:highlight>
                <a:srgbClr val="EFEFEF"/>
              </a:highlight>
              <a:latin typeface="Consolas"/>
              <a:ea typeface="Consolas"/>
              <a:cs typeface="Consolas"/>
              <a:sym typeface="Consolas"/>
            </a:endParaRPr>
          </a:p>
        </p:txBody>
      </p:sp>
      <p:sp>
        <p:nvSpPr>
          <p:cNvPr id="703" name="Google Shape;703;p44"/>
          <p:cNvSpPr/>
          <p:nvPr/>
        </p:nvSpPr>
        <p:spPr>
          <a:xfrm>
            <a:off x="7115429" y="1437975"/>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704" name="Google Shape;704;p44"/>
          <p:cNvSpPr/>
          <p:nvPr/>
        </p:nvSpPr>
        <p:spPr>
          <a:xfrm>
            <a:off x="8476775" y="2190896"/>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705" name="Google Shape;705;p44"/>
          <p:cNvSpPr/>
          <p:nvPr/>
        </p:nvSpPr>
        <p:spPr>
          <a:xfrm>
            <a:off x="8096200" y="3096848"/>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706" name="Google Shape;706;p44"/>
          <p:cNvSpPr/>
          <p:nvPr/>
        </p:nvSpPr>
        <p:spPr>
          <a:xfrm>
            <a:off x="7563075" y="3857077"/>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707" name="Google Shape;707;p44"/>
          <p:cNvSpPr/>
          <p:nvPr/>
        </p:nvSpPr>
        <p:spPr>
          <a:xfrm>
            <a:off x="5855800" y="2190911"/>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708" name="Google Shape;708;p44"/>
          <p:cNvSpPr/>
          <p:nvPr/>
        </p:nvSpPr>
        <p:spPr>
          <a:xfrm>
            <a:off x="6495900" y="2824361"/>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709" name="Google Shape;709;p44"/>
          <p:cNvSpPr/>
          <p:nvPr/>
        </p:nvSpPr>
        <p:spPr>
          <a:xfrm>
            <a:off x="6495900" y="3688236"/>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cxnSp>
        <p:nvCxnSpPr>
          <p:cNvPr id="710" name="Google Shape;710;p44"/>
          <p:cNvCxnSpPr>
            <a:stCxn id="703" idx="4"/>
            <a:endCxn id="704" idx="0"/>
          </p:cNvCxnSpPr>
          <p:nvPr/>
        </p:nvCxnSpPr>
        <p:spPr>
          <a:xfrm>
            <a:off x="7331879" y="1870875"/>
            <a:ext cx="1361400" cy="320100"/>
          </a:xfrm>
          <a:prstGeom prst="straightConnector1">
            <a:avLst/>
          </a:prstGeom>
          <a:noFill/>
          <a:ln cap="flat" cmpd="sng" w="28575">
            <a:solidFill>
              <a:srgbClr val="666666"/>
            </a:solidFill>
            <a:prstDash val="solid"/>
            <a:round/>
            <a:headEnd len="med" w="med" type="none"/>
            <a:tailEnd len="med" w="med" type="none"/>
          </a:ln>
        </p:spPr>
      </p:cxnSp>
      <p:cxnSp>
        <p:nvCxnSpPr>
          <p:cNvPr id="711" name="Google Shape;711;p44"/>
          <p:cNvCxnSpPr>
            <a:stCxn id="705" idx="4"/>
          </p:cNvCxnSpPr>
          <p:nvPr/>
        </p:nvCxnSpPr>
        <p:spPr>
          <a:xfrm>
            <a:off x="8312650" y="3529748"/>
            <a:ext cx="0" cy="202500"/>
          </a:xfrm>
          <a:prstGeom prst="straightConnector1">
            <a:avLst/>
          </a:prstGeom>
          <a:noFill/>
          <a:ln cap="flat" cmpd="sng" w="28575">
            <a:solidFill>
              <a:srgbClr val="666666"/>
            </a:solidFill>
            <a:prstDash val="solid"/>
            <a:round/>
            <a:headEnd len="med" w="med" type="none"/>
            <a:tailEnd len="med" w="med" type="none"/>
          </a:ln>
        </p:spPr>
      </p:cxnSp>
      <p:cxnSp>
        <p:nvCxnSpPr>
          <p:cNvPr id="712" name="Google Shape;712;p44"/>
          <p:cNvCxnSpPr>
            <a:stCxn id="705" idx="4"/>
          </p:cNvCxnSpPr>
          <p:nvPr/>
        </p:nvCxnSpPr>
        <p:spPr>
          <a:xfrm flipH="1">
            <a:off x="7684450" y="3529748"/>
            <a:ext cx="628200" cy="133800"/>
          </a:xfrm>
          <a:prstGeom prst="straightConnector1">
            <a:avLst/>
          </a:prstGeom>
          <a:noFill/>
          <a:ln cap="flat" cmpd="sng" w="28575">
            <a:solidFill>
              <a:srgbClr val="666666"/>
            </a:solidFill>
            <a:prstDash val="solid"/>
            <a:round/>
            <a:headEnd len="med" w="med" type="none"/>
            <a:tailEnd len="med" w="med" type="none"/>
          </a:ln>
        </p:spPr>
      </p:cxnSp>
      <p:cxnSp>
        <p:nvCxnSpPr>
          <p:cNvPr id="713" name="Google Shape;713;p44"/>
          <p:cNvCxnSpPr>
            <a:stCxn id="703" idx="4"/>
          </p:cNvCxnSpPr>
          <p:nvPr/>
        </p:nvCxnSpPr>
        <p:spPr>
          <a:xfrm flipH="1">
            <a:off x="6072179" y="1870875"/>
            <a:ext cx="1259700" cy="320100"/>
          </a:xfrm>
          <a:prstGeom prst="straightConnector1">
            <a:avLst/>
          </a:prstGeom>
          <a:noFill/>
          <a:ln cap="flat" cmpd="sng" w="28575">
            <a:solidFill>
              <a:srgbClr val="666666"/>
            </a:solidFill>
            <a:prstDash val="solid"/>
            <a:round/>
            <a:headEnd len="med" w="med" type="none"/>
            <a:tailEnd len="med" w="med" type="none"/>
          </a:ln>
        </p:spPr>
      </p:cxnSp>
      <p:cxnSp>
        <p:nvCxnSpPr>
          <p:cNvPr id="714" name="Google Shape;714;p44"/>
          <p:cNvCxnSpPr/>
          <p:nvPr/>
        </p:nvCxnSpPr>
        <p:spPr>
          <a:xfrm>
            <a:off x="6072250" y="2623811"/>
            <a:ext cx="0" cy="202500"/>
          </a:xfrm>
          <a:prstGeom prst="straightConnector1">
            <a:avLst/>
          </a:prstGeom>
          <a:noFill/>
          <a:ln cap="flat" cmpd="sng" w="28575">
            <a:solidFill>
              <a:srgbClr val="666666"/>
            </a:solidFill>
            <a:prstDash val="solid"/>
            <a:round/>
            <a:headEnd len="med" w="med" type="none"/>
            <a:tailEnd len="med" w="med" type="none"/>
          </a:ln>
        </p:spPr>
      </p:cxnSp>
      <p:cxnSp>
        <p:nvCxnSpPr>
          <p:cNvPr id="715" name="Google Shape;715;p44"/>
          <p:cNvCxnSpPr>
            <a:endCxn id="709" idx="0"/>
          </p:cNvCxnSpPr>
          <p:nvPr/>
        </p:nvCxnSpPr>
        <p:spPr>
          <a:xfrm>
            <a:off x="6709050" y="3282936"/>
            <a:ext cx="3300" cy="405300"/>
          </a:xfrm>
          <a:prstGeom prst="straightConnector1">
            <a:avLst/>
          </a:prstGeom>
          <a:noFill/>
          <a:ln cap="flat" cmpd="sng" w="28575">
            <a:solidFill>
              <a:srgbClr val="666666"/>
            </a:solidFill>
            <a:prstDash val="solid"/>
            <a:round/>
            <a:headEnd len="med" w="med" type="none"/>
            <a:tailEnd len="med" w="med" type="none"/>
          </a:ln>
        </p:spPr>
      </p:cxnSp>
      <p:cxnSp>
        <p:nvCxnSpPr>
          <p:cNvPr id="716" name="Google Shape;716;p44"/>
          <p:cNvCxnSpPr>
            <a:stCxn id="703" idx="4"/>
          </p:cNvCxnSpPr>
          <p:nvPr/>
        </p:nvCxnSpPr>
        <p:spPr>
          <a:xfrm flipH="1">
            <a:off x="7026479" y="1870875"/>
            <a:ext cx="305400" cy="324600"/>
          </a:xfrm>
          <a:prstGeom prst="straightConnector1">
            <a:avLst/>
          </a:prstGeom>
          <a:noFill/>
          <a:ln cap="flat" cmpd="sng" w="28575">
            <a:solidFill>
              <a:srgbClr val="666666"/>
            </a:solidFill>
            <a:prstDash val="solid"/>
            <a:round/>
            <a:headEnd len="med" w="med" type="none"/>
            <a:tailEnd len="med" w="med" type="none"/>
          </a:ln>
        </p:spPr>
      </p:cxnSp>
      <p:cxnSp>
        <p:nvCxnSpPr>
          <p:cNvPr id="717" name="Google Shape;717;p44"/>
          <p:cNvCxnSpPr>
            <a:stCxn id="703" idx="4"/>
          </p:cNvCxnSpPr>
          <p:nvPr/>
        </p:nvCxnSpPr>
        <p:spPr>
          <a:xfrm>
            <a:off x="7331879" y="1870875"/>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718" name="Google Shape;718;p44"/>
          <p:cNvCxnSpPr>
            <a:stCxn id="703" idx="4"/>
          </p:cNvCxnSpPr>
          <p:nvPr/>
        </p:nvCxnSpPr>
        <p:spPr>
          <a:xfrm>
            <a:off x="7331879" y="1870875"/>
            <a:ext cx="48900" cy="361500"/>
          </a:xfrm>
          <a:prstGeom prst="straightConnector1">
            <a:avLst/>
          </a:prstGeom>
          <a:noFill/>
          <a:ln cap="flat" cmpd="sng" w="28575">
            <a:solidFill>
              <a:srgbClr val="666666"/>
            </a:solidFill>
            <a:prstDash val="solid"/>
            <a:round/>
            <a:headEnd len="med" w="med" type="none"/>
            <a:tailEnd len="med" w="med" type="none"/>
          </a:ln>
        </p:spPr>
      </p:cxnSp>
      <p:cxnSp>
        <p:nvCxnSpPr>
          <p:cNvPr id="719" name="Google Shape;719;p44"/>
          <p:cNvCxnSpPr>
            <a:stCxn id="703" idx="4"/>
          </p:cNvCxnSpPr>
          <p:nvPr/>
        </p:nvCxnSpPr>
        <p:spPr>
          <a:xfrm flipH="1">
            <a:off x="7222079" y="1870875"/>
            <a:ext cx="109800" cy="336900"/>
          </a:xfrm>
          <a:prstGeom prst="straightConnector1">
            <a:avLst/>
          </a:prstGeom>
          <a:noFill/>
          <a:ln cap="flat" cmpd="sng" w="28575">
            <a:solidFill>
              <a:srgbClr val="666666"/>
            </a:solidFill>
            <a:prstDash val="solid"/>
            <a:round/>
            <a:headEnd len="med" w="med" type="none"/>
            <a:tailEnd len="med" w="med" type="none"/>
          </a:ln>
        </p:spPr>
      </p:cxnSp>
      <p:cxnSp>
        <p:nvCxnSpPr>
          <p:cNvPr id="720" name="Google Shape;720;p44"/>
          <p:cNvCxnSpPr>
            <a:stCxn id="703" idx="4"/>
          </p:cNvCxnSpPr>
          <p:nvPr/>
        </p:nvCxnSpPr>
        <p:spPr>
          <a:xfrm flipH="1">
            <a:off x="6831179" y="1870875"/>
            <a:ext cx="500700" cy="300300"/>
          </a:xfrm>
          <a:prstGeom prst="straightConnector1">
            <a:avLst/>
          </a:prstGeom>
          <a:noFill/>
          <a:ln cap="flat" cmpd="sng" w="28575">
            <a:solidFill>
              <a:srgbClr val="666666"/>
            </a:solidFill>
            <a:prstDash val="solid"/>
            <a:round/>
            <a:headEnd len="med" w="med" type="none"/>
            <a:tailEnd len="med" w="med" type="none"/>
          </a:ln>
        </p:spPr>
      </p:cxnSp>
      <p:cxnSp>
        <p:nvCxnSpPr>
          <p:cNvPr id="721" name="Google Shape;721;p44"/>
          <p:cNvCxnSpPr>
            <a:stCxn id="703" idx="4"/>
          </p:cNvCxnSpPr>
          <p:nvPr/>
        </p:nvCxnSpPr>
        <p:spPr>
          <a:xfrm>
            <a:off x="7331879" y="1870875"/>
            <a:ext cx="391200" cy="227100"/>
          </a:xfrm>
          <a:prstGeom prst="straightConnector1">
            <a:avLst/>
          </a:prstGeom>
          <a:noFill/>
          <a:ln cap="flat" cmpd="sng" w="28575">
            <a:solidFill>
              <a:srgbClr val="666666"/>
            </a:solidFill>
            <a:prstDash val="solid"/>
            <a:round/>
            <a:headEnd len="med" w="med" type="none"/>
            <a:tailEnd len="med" w="med" type="none"/>
          </a:ln>
        </p:spPr>
      </p:cxnSp>
      <p:cxnSp>
        <p:nvCxnSpPr>
          <p:cNvPr id="722" name="Google Shape;722;p44"/>
          <p:cNvCxnSpPr/>
          <p:nvPr/>
        </p:nvCxnSpPr>
        <p:spPr>
          <a:xfrm flipH="1">
            <a:off x="5913696" y="2641795"/>
            <a:ext cx="145200" cy="317700"/>
          </a:xfrm>
          <a:prstGeom prst="straightConnector1">
            <a:avLst/>
          </a:prstGeom>
          <a:noFill/>
          <a:ln cap="flat" cmpd="sng" w="28575">
            <a:solidFill>
              <a:srgbClr val="666666"/>
            </a:solidFill>
            <a:prstDash val="solid"/>
            <a:round/>
            <a:headEnd len="med" w="med" type="none"/>
            <a:tailEnd len="med" w="med" type="none"/>
          </a:ln>
        </p:spPr>
      </p:cxnSp>
      <p:cxnSp>
        <p:nvCxnSpPr>
          <p:cNvPr id="723" name="Google Shape;723;p44"/>
          <p:cNvCxnSpPr/>
          <p:nvPr/>
        </p:nvCxnSpPr>
        <p:spPr>
          <a:xfrm flipH="1">
            <a:off x="5801796" y="2641795"/>
            <a:ext cx="257100" cy="200400"/>
          </a:xfrm>
          <a:prstGeom prst="straightConnector1">
            <a:avLst/>
          </a:prstGeom>
          <a:noFill/>
          <a:ln cap="flat" cmpd="sng" w="28575">
            <a:solidFill>
              <a:srgbClr val="666666"/>
            </a:solidFill>
            <a:prstDash val="solid"/>
            <a:round/>
            <a:headEnd len="med" w="med" type="none"/>
            <a:tailEnd len="med" w="med" type="none"/>
          </a:ln>
        </p:spPr>
      </p:cxnSp>
      <p:cxnSp>
        <p:nvCxnSpPr>
          <p:cNvPr id="724" name="Google Shape;724;p44"/>
          <p:cNvCxnSpPr/>
          <p:nvPr/>
        </p:nvCxnSpPr>
        <p:spPr>
          <a:xfrm>
            <a:off x="6058896" y="2641795"/>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725" name="Google Shape;725;p44"/>
          <p:cNvCxnSpPr>
            <a:endCxn id="708" idx="0"/>
          </p:cNvCxnSpPr>
          <p:nvPr/>
        </p:nvCxnSpPr>
        <p:spPr>
          <a:xfrm>
            <a:off x="6058950" y="2641661"/>
            <a:ext cx="653400" cy="182700"/>
          </a:xfrm>
          <a:prstGeom prst="straightConnector1">
            <a:avLst/>
          </a:prstGeom>
          <a:noFill/>
          <a:ln cap="flat" cmpd="sng" w="28575">
            <a:solidFill>
              <a:srgbClr val="666666"/>
            </a:solidFill>
            <a:prstDash val="solid"/>
            <a:round/>
            <a:headEnd len="med" w="med" type="none"/>
            <a:tailEnd len="med" w="med" type="none"/>
          </a:ln>
        </p:spPr>
      </p:cxnSp>
      <p:grpSp>
        <p:nvGrpSpPr>
          <p:cNvPr id="726" name="Google Shape;726;p44"/>
          <p:cNvGrpSpPr/>
          <p:nvPr/>
        </p:nvGrpSpPr>
        <p:grpSpPr>
          <a:xfrm>
            <a:off x="6210514" y="3261788"/>
            <a:ext cx="891900" cy="324600"/>
            <a:chOff x="4872396" y="2413195"/>
            <a:chExt cx="891900" cy="324600"/>
          </a:xfrm>
        </p:grpSpPr>
        <p:cxnSp>
          <p:nvCxnSpPr>
            <p:cNvPr id="727" name="Google Shape;727;p44"/>
            <p:cNvCxnSpPr/>
            <p:nvPr/>
          </p:nvCxnSpPr>
          <p:spPr>
            <a:xfrm flipH="1">
              <a:off x="5067696" y="2413195"/>
              <a:ext cx="305400" cy="324600"/>
            </a:xfrm>
            <a:prstGeom prst="straightConnector1">
              <a:avLst/>
            </a:prstGeom>
            <a:noFill/>
            <a:ln cap="flat" cmpd="sng" w="28575">
              <a:solidFill>
                <a:srgbClr val="666666"/>
              </a:solidFill>
              <a:prstDash val="solid"/>
              <a:round/>
              <a:headEnd len="med" w="med" type="none"/>
              <a:tailEnd len="med" w="med" type="none"/>
            </a:ln>
          </p:spPr>
        </p:cxnSp>
        <p:cxnSp>
          <p:nvCxnSpPr>
            <p:cNvPr id="728" name="Google Shape;728;p44"/>
            <p:cNvCxnSpPr/>
            <p:nvPr/>
          </p:nvCxnSpPr>
          <p:spPr>
            <a:xfrm flipH="1">
              <a:off x="4872396" y="2413195"/>
              <a:ext cx="500700" cy="300300"/>
            </a:xfrm>
            <a:prstGeom prst="straightConnector1">
              <a:avLst/>
            </a:prstGeom>
            <a:noFill/>
            <a:ln cap="flat" cmpd="sng" w="28575">
              <a:solidFill>
                <a:srgbClr val="666666"/>
              </a:solidFill>
              <a:prstDash val="solid"/>
              <a:round/>
              <a:headEnd len="med" w="med" type="none"/>
              <a:tailEnd len="med" w="med" type="none"/>
            </a:ln>
          </p:spPr>
        </p:cxnSp>
        <p:cxnSp>
          <p:nvCxnSpPr>
            <p:cNvPr id="729" name="Google Shape;729;p44"/>
            <p:cNvCxnSpPr/>
            <p:nvPr/>
          </p:nvCxnSpPr>
          <p:spPr>
            <a:xfrm>
              <a:off x="5373096" y="2413195"/>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730" name="Google Shape;730;p44"/>
            <p:cNvCxnSpPr/>
            <p:nvPr/>
          </p:nvCxnSpPr>
          <p:spPr>
            <a:xfrm>
              <a:off x="5373096" y="2413195"/>
              <a:ext cx="391200" cy="227100"/>
            </a:xfrm>
            <a:prstGeom prst="straightConnector1">
              <a:avLst/>
            </a:prstGeom>
            <a:noFill/>
            <a:ln cap="flat" cmpd="sng" w="28575">
              <a:solidFill>
                <a:srgbClr val="666666"/>
              </a:solidFill>
              <a:prstDash val="solid"/>
              <a:round/>
              <a:headEnd len="med" w="med" type="none"/>
              <a:tailEnd len="med" w="med" type="none"/>
            </a:ln>
          </p:spPr>
        </p:cxnSp>
      </p:grpSp>
      <p:sp>
        <p:nvSpPr>
          <p:cNvPr id="731" name="Google Shape;731;p44"/>
          <p:cNvSpPr txBox="1"/>
          <p:nvPr/>
        </p:nvSpPr>
        <p:spPr>
          <a:xfrm>
            <a:off x="6485500" y="1719125"/>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732" name="Google Shape;732;p44"/>
          <p:cNvSpPr txBox="1"/>
          <p:nvPr/>
        </p:nvSpPr>
        <p:spPr>
          <a:xfrm>
            <a:off x="8128425" y="1719125"/>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733" name="Google Shape;733;p44"/>
          <p:cNvCxnSpPr/>
          <p:nvPr/>
        </p:nvCxnSpPr>
        <p:spPr>
          <a:xfrm flipH="1">
            <a:off x="8663809" y="2628759"/>
            <a:ext cx="26400" cy="324300"/>
          </a:xfrm>
          <a:prstGeom prst="straightConnector1">
            <a:avLst/>
          </a:prstGeom>
          <a:noFill/>
          <a:ln cap="flat" cmpd="sng" w="28575">
            <a:solidFill>
              <a:srgbClr val="666666"/>
            </a:solidFill>
            <a:prstDash val="solid"/>
            <a:round/>
            <a:headEnd len="med" w="med" type="none"/>
            <a:tailEnd len="med" w="med" type="none"/>
          </a:ln>
        </p:spPr>
      </p:cxnSp>
      <p:cxnSp>
        <p:nvCxnSpPr>
          <p:cNvPr id="734" name="Google Shape;734;p44"/>
          <p:cNvCxnSpPr>
            <a:stCxn id="704" idx="4"/>
            <a:endCxn id="705" idx="0"/>
          </p:cNvCxnSpPr>
          <p:nvPr/>
        </p:nvCxnSpPr>
        <p:spPr>
          <a:xfrm flipH="1">
            <a:off x="8312525" y="2623796"/>
            <a:ext cx="380700" cy="473100"/>
          </a:xfrm>
          <a:prstGeom prst="straightConnector1">
            <a:avLst/>
          </a:prstGeom>
          <a:noFill/>
          <a:ln cap="flat" cmpd="sng" w="28575">
            <a:solidFill>
              <a:srgbClr val="666666"/>
            </a:solidFill>
            <a:prstDash val="solid"/>
            <a:round/>
            <a:headEnd len="med" w="med" type="none"/>
            <a:tailEnd len="med" w="med" type="none"/>
          </a:ln>
        </p:spPr>
      </p:cxnSp>
      <p:cxnSp>
        <p:nvCxnSpPr>
          <p:cNvPr id="735" name="Google Shape;735;p44"/>
          <p:cNvCxnSpPr/>
          <p:nvPr/>
        </p:nvCxnSpPr>
        <p:spPr>
          <a:xfrm>
            <a:off x="8690209" y="2628759"/>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736" name="Google Shape;736;p44"/>
          <p:cNvCxnSpPr/>
          <p:nvPr/>
        </p:nvCxnSpPr>
        <p:spPr>
          <a:xfrm>
            <a:off x="8690209" y="2628759"/>
            <a:ext cx="391200" cy="227100"/>
          </a:xfrm>
          <a:prstGeom prst="straightConnector1">
            <a:avLst/>
          </a:prstGeom>
          <a:noFill/>
          <a:ln cap="flat" cmpd="sng" w="28575">
            <a:solidFill>
              <a:srgbClr val="666666"/>
            </a:solidFill>
            <a:prstDash val="solid"/>
            <a:round/>
            <a:headEnd len="med" w="med" type="none"/>
            <a:tailEnd len="med" w="med" type="none"/>
          </a:ln>
        </p:spPr>
      </p:cxnSp>
      <p:cxnSp>
        <p:nvCxnSpPr>
          <p:cNvPr id="737" name="Google Shape;737;p44"/>
          <p:cNvCxnSpPr/>
          <p:nvPr/>
        </p:nvCxnSpPr>
        <p:spPr>
          <a:xfrm flipH="1">
            <a:off x="8067092" y="3527437"/>
            <a:ext cx="250200" cy="265800"/>
          </a:xfrm>
          <a:prstGeom prst="straightConnector1">
            <a:avLst/>
          </a:prstGeom>
          <a:noFill/>
          <a:ln cap="flat" cmpd="sng" w="28575">
            <a:solidFill>
              <a:srgbClr val="666666"/>
            </a:solidFill>
            <a:prstDash val="solid"/>
            <a:round/>
            <a:headEnd len="med" w="med" type="none"/>
            <a:tailEnd len="med" w="med" type="none"/>
          </a:ln>
        </p:spPr>
      </p:cxnSp>
      <p:cxnSp>
        <p:nvCxnSpPr>
          <p:cNvPr id="738" name="Google Shape;738;p44"/>
          <p:cNvCxnSpPr>
            <a:endCxn id="706" idx="0"/>
          </p:cNvCxnSpPr>
          <p:nvPr/>
        </p:nvCxnSpPr>
        <p:spPr>
          <a:xfrm flipH="1">
            <a:off x="7779525" y="3527377"/>
            <a:ext cx="537900" cy="329700"/>
          </a:xfrm>
          <a:prstGeom prst="straightConnector1">
            <a:avLst/>
          </a:prstGeom>
          <a:noFill/>
          <a:ln cap="flat" cmpd="sng" w="28575">
            <a:solidFill>
              <a:srgbClr val="666666"/>
            </a:solidFill>
            <a:prstDash val="solid"/>
            <a:round/>
            <a:headEnd len="med" w="med" type="none"/>
            <a:tailEnd len="med" w="med" type="none"/>
          </a:ln>
        </p:spPr>
      </p:cxnSp>
      <p:cxnSp>
        <p:nvCxnSpPr>
          <p:cNvPr id="739" name="Google Shape;739;p44"/>
          <p:cNvCxnSpPr/>
          <p:nvPr/>
        </p:nvCxnSpPr>
        <p:spPr>
          <a:xfrm>
            <a:off x="8317292" y="3527437"/>
            <a:ext cx="260100" cy="246000"/>
          </a:xfrm>
          <a:prstGeom prst="straightConnector1">
            <a:avLst/>
          </a:prstGeom>
          <a:noFill/>
          <a:ln cap="flat" cmpd="sng" w="28575">
            <a:solidFill>
              <a:srgbClr val="666666"/>
            </a:solidFill>
            <a:prstDash val="solid"/>
            <a:round/>
            <a:headEnd len="med" w="med" type="none"/>
            <a:tailEnd len="med" w="med" type="none"/>
          </a:ln>
        </p:spPr>
      </p:cxnSp>
      <p:cxnSp>
        <p:nvCxnSpPr>
          <p:cNvPr id="740" name="Google Shape;740;p44"/>
          <p:cNvCxnSpPr/>
          <p:nvPr/>
        </p:nvCxnSpPr>
        <p:spPr>
          <a:xfrm>
            <a:off x="8317292" y="3527437"/>
            <a:ext cx="320400" cy="186000"/>
          </a:xfrm>
          <a:prstGeom prst="straightConnector1">
            <a:avLst/>
          </a:prstGeom>
          <a:noFill/>
          <a:ln cap="flat" cmpd="sng" w="28575">
            <a:solidFill>
              <a:srgbClr val="666666"/>
            </a:solidFill>
            <a:prstDash val="solid"/>
            <a:round/>
            <a:headEnd len="med" w="med" type="none"/>
            <a:tailEnd len="med" w="med" type="none"/>
          </a:ln>
        </p:spPr>
      </p:cxnSp>
      <p:grpSp>
        <p:nvGrpSpPr>
          <p:cNvPr id="741" name="Google Shape;741;p44"/>
          <p:cNvGrpSpPr/>
          <p:nvPr/>
        </p:nvGrpSpPr>
        <p:grpSpPr>
          <a:xfrm>
            <a:off x="7365812" y="4294293"/>
            <a:ext cx="730377" cy="265815"/>
            <a:chOff x="4872396" y="2413195"/>
            <a:chExt cx="891900" cy="324600"/>
          </a:xfrm>
        </p:grpSpPr>
        <p:cxnSp>
          <p:nvCxnSpPr>
            <p:cNvPr id="742" name="Google Shape;742;p44"/>
            <p:cNvCxnSpPr/>
            <p:nvPr/>
          </p:nvCxnSpPr>
          <p:spPr>
            <a:xfrm flipH="1">
              <a:off x="5067696" y="2413195"/>
              <a:ext cx="305400" cy="324600"/>
            </a:xfrm>
            <a:prstGeom prst="straightConnector1">
              <a:avLst/>
            </a:prstGeom>
            <a:noFill/>
            <a:ln cap="flat" cmpd="sng" w="28575">
              <a:solidFill>
                <a:srgbClr val="666666"/>
              </a:solidFill>
              <a:prstDash val="solid"/>
              <a:round/>
              <a:headEnd len="med" w="med" type="none"/>
              <a:tailEnd len="med" w="med" type="none"/>
            </a:ln>
          </p:spPr>
        </p:cxnSp>
        <p:cxnSp>
          <p:nvCxnSpPr>
            <p:cNvPr id="743" name="Google Shape;743;p44"/>
            <p:cNvCxnSpPr/>
            <p:nvPr/>
          </p:nvCxnSpPr>
          <p:spPr>
            <a:xfrm flipH="1">
              <a:off x="4872396" y="2413195"/>
              <a:ext cx="500700" cy="300300"/>
            </a:xfrm>
            <a:prstGeom prst="straightConnector1">
              <a:avLst/>
            </a:prstGeom>
            <a:noFill/>
            <a:ln cap="flat" cmpd="sng" w="28575">
              <a:solidFill>
                <a:srgbClr val="666666"/>
              </a:solidFill>
              <a:prstDash val="solid"/>
              <a:round/>
              <a:headEnd len="med" w="med" type="none"/>
              <a:tailEnd len="med" w="med" type="none"/>
            </a:ln>
          </p:spPr>
        </p:cxnSp>
        <p:cxnSp>
          <p:nvCxnSpPr>
            <p:cNvPr id="744" name="Google Shape;744;p44"/>
            <p:cNvCxnSpPr/>
            <p:nvPr/>
          </p:nvCxnSpPr>
          <p:spPr>
            <a:xfrm>
              <a:off x="5373096" y="2413195"/>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745" name="Google Shape;745;p44"/>
            <p:cNvCxnSpPr/>
            <p:nvPr/>
          </p:nvCxnSpPr>
          <p:spPr>
            <a:xfrm>
              <a:off x="5373096" y="2413195"/>
              <a:ext cx="391200" cy="227100"/>
            </a:xfrm>
            <a:prstGeom prst="straightConnector1">
              <a:avLst/>
            </a:prstGeom>
            <a:noFill/>
            <a:ln cap="flat" cmpd="sng" w="28575">
              <a:solidFill>
                <a:srgbClr val="666666"/>
              </a:solidFill>
              <a:prstDash val="solid"/>
              <a:round/>
              <a:headEnd len="med" w="med" type="none"/>
              <a:tailEnd len="med" w="med" type="none"/>
            </a:ln>
          </p:spPr>
        </p:cxnSp>
      </p:grpSp>
      <p:cxnSp>
        <p:nvCxnSpPr>
          <p:cNvPr id="746" name="Google Shape;746;p44"/>
          <p:cNvCxnSpPr/>
          <p:nvPr/>
        </p:nvCxnSpPr>
        <p:spPr>
          <a:xfrm>
            <a:off x="7771017" y="4291627"/>
            <a:ext cx="0" cy="165900"/>
          </a:xfrm>
          <a:prstGeom prst="straightConnector1">
            <a:avLst/>
          </a:prstGeom>
          <a:noFill/>
          <a:ln cap="flat" cmpd="sng" w="28575">
            <a:solidFill>
              <a:srgbClr val="666666"/>
            </a:solidFill>
            <a:prstDash val="solid"/>
            <a:round/>
            <a:headEnd len="med" w="med" type="none"/>
            <a:tailEnd len="med" w="med" type="none"/>
          </a:ln>
        </p:spPr>
      </p:cxnSp>
      <p:cxnSp>
        <p:nvCxnSpPr>
          <p:cNvPr id="747" name="Google Shape;747;p44"/>
          <p:cNvCxnSpPr>
            <a:stCxn id="704" idx="4"/>
          </p:cNvCxnSpPr>
          <p:nvPr/>
        </p:nvCxnSpPr>
        <p:spPr>
          <a:xfrm>
            <a:off x="8693225" y="2623796"/>
            <a:ext cx="117000" cy="304800"/>
          </a:xfrm>
          <a:prstGeom prst="straightConnector1">
            <a:avLst/>
          </a:prstGeom>
          <a:noFill/>
          <a:ln cap="flat" cmpd="sng" w="28575">
            <a:solidFill>
              <a:srgbClr val="666666"/>
            </a:solidFill>
            <a:prstDash val="solid"/>
            <a:round/>
            <a:headEnd len="med" w="med" type="none"/>
            <a:tailEnd len="med" w="med" type="none"/>
          </a:ln>
        </p:spPr>
      </p:cxnSp>
      <p:sp>
        <p:nvSpPr>
          <p:cNvPr id="748" name="Google Shape;748;p44"/>
          <p:cNvSpPr txBox="1"/>
          <p:nvPr/>
        </p:nvSpPr>
        <p:spPr>
          <a:xfrm>
            <a:off x="8208775" y="2656950"/>
            <a:ext cx="212400" cy="1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749" name="Google Shape;749;p44"/>
          <p:cNvSpPr txBox="1"/>
          <p:nvPr/>
        </p:nvSpPr>
        <p:spPr>
          <a:xfrm>
            <a:off x="7661108" y="3532960"/>
            <a:ext cx="212400" cy="1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750" name="Google Shape;750;p44"/>
          <p:cNvSpPr txBox="1"/>
          <p:nvPr/>
        </p:nvSpPr>
        <p:spPr>
          <a:xfrm>
            <a:off x="6409300" y="2436975"/>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a:t>
            </a:r>
            <a:endParaRPr/>
          </a:p>
        </p:txBody>
      </p:sp>
      <p:sp>
        <p:nvSpPr>
          <p:cNvPr id="751" name="Google Shape;751;p44"/>
          <p:cNvSpPr txBox="1"/>
          <p:nvPr/>
        </p:nvSpPr>
        <p:spPr>
          <a:xfrm>
            <a:off x="6702145" y="3360656"/>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752" name="Google Shape;752;p44"/>
          <p:cNvSpPr txBox="1"/>
          <p:nvPr/>
        </p:nvSpPr>
        <p:spPr>
          <a:xfrm>
            <a:off x="5974975" y="2777400"/>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753" name="Google Shape;753;p44"/>
          <p:cNvSpPr txBox="1"/>
          <p:nvPr/>
        </p:nvSpPr>
        <p:spPr>
          <a:xfrm>
            <a:off x="6452325" y="4402800"/>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nvGrpSpPr>
          <p:cNvPr id="754" name="Google Shape;754;p44"/>
          <p:cNvGrpSpPr/>
          <p:nvPr/>
        </p:nvGrpSpPr>
        <p:grpSpPr>
          <a:xfrm>
            <a:off x="6304691" y="4129057"/>
            <a:ext cx="730377" cy="265815"/>
            <a:chOff x="4872396" y="2413195"/>
            <a:chExt cx="891900" cy="324600"/>
          </a:xfrm>
        </p:grpSpPr>
        <p:cxnSp>
          <p:nvCxnSpPr>
            <p:cNvPr id="755" name="Google Shape;755;p44"/>
            <p:cNvCxnSpPr/>
            <p:nvPr/>
          </p:nvCxnSpPr>
          <p:spPr>
            <a:xfrm flipH="1">
              <a:off x="5067696" y="2413195"/>
              <a:ext cx="305400" cy="324600"/>
            </a:xfrm>
            <a:prstGeom prst="straightConnector1">
              <a:avLst/>
            </a:prstGeom>
            <a:noFill/>
            <a:ln cap="flat" cmpd="sng" w="28575">
              <a:solidFill>
                <a:srgbClr val="666666"/>
              </a:solidFill>
              <a:prstDash val="solid"/>
              <a:round/>
              <a:headEnd len="med" w="med" type="none"/>
              <a:tailEnd len="med" w="med" type="none"/>
            </a:ln>
          </p:spPr>
        </p:cxnSp>
        <p:cxnSp>
          <p:nvCxnSpPr>
            <p:cNvPr id="756" name="Google Shape;756;p44"/>
            <p:cNvCxnSpPr/>
            <p:nvPr/>
          </p:nvCxnSpPr>
          <p:spPr>
            <a:xfrm flipH="1">
              <a:off x="4872396" y="2413195"/>
              <a:ext cx="500700" cy="300300"/>
            </a:xfrm>
            <a:prstGeom prst="straightConnector1">
              <a:avLst/>
            </a:prstGeom>
            <a:noFill/>
            <a:ln cap="flat" cmpd="sng" w="28575">
              <a:solidFill>
                <a:srgbClr val="666666"/>
              </a:solidFill>
              <a:prstDash val="solid"/>
              <a:round/>
              <a:headEnd len="med" w="med" type="none"/>
              <a:tailEnd len="med" w="med" type="none"/>
            </a:ln>
          </p:spPr>
        </p:cxnSp>
        <p:cxnSp>
          <p:nvCxnSpPr>
            <p:cNvPr id="757" name="Google Shape;757;p44"/>
            <p:cNvCxnSpPr/>
            <p:nvPr/>
          </p:nvCxnSpPr>
          <p:spPr>
            <a:xfrm>
              <a:off x="5373096" y="2413195"/>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758" name="Google Shape;758;p44"/>
            <p:cNvCxnSpPr/>
            <p:nvPr/>
          </p:nvCxnSpPr>
          <p:spPr>
            <a:xfrm>
              <a:off x="5373096" y="2413195"/>
              <a:ext cx="391200" cy="227100"/>
            </a:xfrm>
            <a:prstGeom prst="straightConnector1">
              <a:avLst/>
            </a:prstGeom>
            <a:noFill/>
            <a:ln cap="flat" cmpd="sng" w="28575">
              <a:solidFill>
                <a:srgbClr val="666666"/>
              </a:solidFill>
              <a:prstDash val="solid"/>
              <a:round/>
              <a:headEnd len="med" w="med" type="none"/>
              <a:tailEnd len="med" w="med" type="none"/>
            </a:ln>
          </p:spPr>
        </p:cxnSp>
      </p:grpSp>
      <p:cxnSp>
        <p:nvCxnSpPr>
          <p:cNvPr id="759" name="Google Shape;759;p44"/>
          <p:cNvCxnSpPr/>
          <p:nvPr/>
        </p:nvCxnSpPr>
        <p:spPr>
          <a:xfrm>
            <a:off x="6709896" y="4126391"/>
            <a:ext cx="0" cy="165900"/>
          </a:xfrm>
          <a:prstGeom prst="straightConnector1">
            <a:avLst/>
          </a:prstGeom>
          <a:noFill/>
          <a:ln cap="flat" cmpd="sng" w="28575">
            <a:solidFill>
              <a:srgbClr val="666666"/>
            </a:solidFill>
            <a:prstDash val="solid"/>
            <a:round/>
            <a:headEnd len="med" w="med" type="none"/>
            <a:tailEnd len="med" w="med" type="none"/>
          </a:ln>
        </p:spPr>
      </p:cxnSp>
      <p:sp>
        <p:nvSpPr>
          <p:cNvPr id="760" name="Google Shape;760;p44"/>
          <p:cNvSpPr txBox="1"/>
          <p:nvPr/>
        </p:nvSpPr>
        <p:spPr>
          <a:xfrm>
            <a:off x="7563150" y="4560100"/>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761" name="Google Shape;761;p44"/>
          <p:cNvSpPr txBox="1"/>
          <p:nvPr/>
        </p:nvSpPr>
        <p:spPr>
          <a:xfrm>
            <a:off x="8243200" y="3688225"/>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762" name="Google Shape;762;p44"/>
          <p:cNvSpPr txBox="1"/>
          <p:nvPr/>
        </p:nvSpPr>
        <p:spPr>
          <a:xfrm>
            <a:off x="8762975" y="2880913"/>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763" name="Google Shape;763;p44"/>
          <p:cNvSpPr txBox="1"/>
          <p:nvPr/>
        </p:nvSpPr>
        <p:spPr>
          <a:xfrm>
            <a:off x="7178588" y="2097963"/>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764" name="Google Shape;764;p44"/>
          <p:cNvSpPr txBox="1"/>
          <p:nvPr/>
        </p:nvSpPr>
        <p:spPr>
          <a:xfrm>
            <a:off x="5868100" y="3531900"/>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765" name="Google Shape;765;p44"/>
          <p:cNvSpPr txBox="1"/>
          <p:nvPr/>
        </p:nvSpPr>
        <p:spPr>
          <a:xfrm>
            <a:off x="7070450" y="3413725"/>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769" name="Shape 769"/>
        <p:cNvGrpSpPr/>
        <p:nvPr/>
      </p:nvGrpSpPr>
      <p:grpSpPr>
        <a:xfrm>
          <a:off x="0" y="0"/>
          <a:ext cx="0" cy="0"/>
          <a:chOff x="0" y="0"/>
          <a:chExt cx="0" cy="0"/>
        </a:xfrm>
      </p:grpSpPr>
      <p:sp>
        <p:nvSpPr>
          <p:cNvPr id="770" name="Google Shape;770;p4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 Performance in Terms of N</a:t>
            </a:r>
            <a:endParaRPr/>
          </a:p>
        </p:txBody>
      </p:sp>
      <p:sp>
        <p:nvSpPr>
          <p:cNvPr id="771" name="Google Shape;771;p45"/>
          <p:cNvSpPr txBox="1"/>
          <p:nvPr>
            <p:ph idx="1" type="body"/>
          </p:nvPr>
        </p:nvSpPr>
        <p:spPr>
          <a:xfrm>
            <a:off x="90600" y="404100"/>
            <a:ext cx="89010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Given a Trie with N keys. What is the:                                           [N = 6]</a:t>
            </a:r>
            <a:endParaRPr/>
          </a:p>
          <a:p>
            <a:pPr indent="-342900" lvl="0" marL="457200" rtl="0" algn="l">
              <a:spcBef>
                <a:spcPts val="600"/>
              </a:spcBef>
              <a:spcAft>
                <a:spcPts val="0"/>
              </a:spcAft>
              <a:buSzPts val="1800"/>
              <a:buChar char="●"/>
            </a:pPr>
            <a:r>
              <a:rPr lang="en"/>
              <a:t>Add runtime? </a:t>
            </a:r>
            <a:endParaRPr/>
          </a:p>
          <a:p>
            <a:pPr indent="-342900" lvl="0" marL="457200" rtl="0" algn="l">
              <a:spcBef>
                <a:spcPts val="0"/>
              </a:spcBef>
              <a:spcAft>
                <a:spcPts val="0"/>
              </a:spcAft>
              <a:buSzPts val="1800"/>
              <a:buChar char="●"/>
            </a:pPr>
            <a:r>
              <a:rPr lang="en"/>
              <a:t>Contains runtime?</a:t>
            </a:r>
            <a:endParaRPr/>
          </a:p>
        </p:txBody>
      </p:sp>
      <p:sp>
        <p:nvSpPr>
          <p:cNvPr id="772" name="Google Shape;772;p45"/>
          <p:cNvSpPr/>
          <p:nvPr/>
        </p:nvSpPr>
        <p:spPr>
          <a:xfrm>
            <a:off x="6454581" y="1018047"/>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773" name="Google Shape;773;p45"/>
          <p:cNvSpPr/>
          <p:nvPr/>
        </p:nvSpPr>
        <p:spPr>
          <a:xfrm>
            <a:off x="7815926" y="1770967"/>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774" name="Google Shape;774;p45"/>
          <p:cNvSpPr/>
          <p:nvPr/>
        </p:nvSpPr>
        <p:spPr>
          <a:xfrm>
            <a:off x="7435351" y="2676920"/>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775" name="Google Shape;775;p45"/>
          <p:cNvSpPr/>
          <p:nvPr/>
        </p:nvSpPr>
        <p:spPr>
          <a:xfrm>
            <a:off x="6902226" y="3437148"/>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776" name="Google Shape;776;p45"/>
          <p:cNvSpPr/>
          <p:nvPr/>
        </p:nvSpPr>
        <p:spPr>
          <a:xfrm>
            <a:off x="5194951" y="1770983"/>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777" name="Google Shape;777;p45"/>
          <p:cNvSpPr/>
          <p:nvPr/>
        </p:nvSpPr>
        <p:spPr>
          <a:xfrm>
            <a:off x="5835051" y="240443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778" name="Google Shape;778;p45"/>
          <p:cNvSpPr/>
          <p:nvPr/>
        </p:nvSpPr>
        <p:spPr>
          <a:xfrm>
            <a:off x="5835051" y="3268308"/>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cxnSp>
        <p:nvCxnSpPr>
          <p:cNvPr id="779" name="Google Shape;779;p45"/>
          <p:cNvCxnSpPr>
            <a:stCxn id="772" idx="4"/>
            <a:endCxn id="773" idx="0"/>
          </p:cNvCxnSpPr>
          <p:nvPr/>
        </p:nvCxnSpPr>
        <p:spPr>
          <a:xfrm>
            <a:off x="6671031" y="1450947"/>
            <a:ext cx="1361400" cy="320100"/>
          </a:xfrm>
          <a:prstGeom prst="straightConnector1">
            <a:avLst/>
          </a:prstGeom>
          <a:noFill/>
          <a:ln cap="flat" cmpd="sng" w="28575">
            <a:solidFill>
              <a:schemeClr val="dk2"/>
            </a:solidFill>
            <a:prstDash val="solid"/>
            <a:round/>
            <a:headEnd len="med" w="med" type="none"/>
            <a:tailEnd len="med" w="med" type="none"/>
          </a:ln>
        </p:spPr>
      </p:cxnSp>
      <p:cxnSp>
        <p:nvCxnSpPr>
          <p:cNvPr id="780" name="Google Shape;780;p45"/>
          <p:cNvCxnSpPr>
            <a:stCxn id="774" idx="4"/>
            <a:endCxn id="781" idx="0"/>
          </p:cNvCxnSpPr>
          <p:nvPr/>
        </p:nvCxnSpPr>
        <p:spPr>
          <a:xfrm>
            <a:off x="7651801" y="3109820"/>
            <a:ext cx="244500" cy="515700"/>
          </a:xfrm>
          <a:prstGeom prst="straightConnector1">
            <a:avLst/>
          </a:prstGeom>
          <a:noFill/>
          <a:ln cap="flat" cmpd="sng" w="28575">
            <a:solidFill>
              <a:schemeClr val="dk2"/>
            </a:solidFill>
            <a:prstDash val="solid"/>
            <a:round/>
            <a:headEnd len="med" w="med" type="none"/>
            <a:tailEnd len="med" w="med" type="none"/>
          </a:ln>
        </p:spPr>
      </p:cxnSp>
      <p:cxnSp>
        <p:nvCxnSpPr>
          <p:cNvPr id="782" name="Google Shape;782;p45"/>
          <p:cNvCxnSpPr>
            <a:stCxn id="774" idx="4"/>
          </p:cNvCxnSpPr>
          <p:nvPr/>
        </p:nvCxnSpPr>
        <p:spPr>
          <a:xfrm flipH="1">
            <a:off x="7023601" y="3109820"/>
            <a:ext cx="628200" cy="133800"/>
          </a:xfrm>
          <a:prstGeom prst="straightConnector1">
            <a:avLst/>
          </a:prstGeom>
          <a:noFill/>
          <a:ln cap="flat" cmpd="sng" w="28575">
            <a:solidFill>
              <a:schemeClr val="dk2"/>
            </a:solidFill>
            <a:prstDash val="solid"/>
            <a:round/>
            <a:headEnd len="med" w="med" type="none"/>
            <a:tailEnd len="med" w="med" type="none"/>
          </a:ln>
        </p:spPr>
      </p:cxnSp>
      <p:cxnSp>
        <p:nvCxnSpPr>
          <p:cNvPr id="783" name="Google Shape;783;p45"/>
          <p:cNvCxnSpPr>
            <a:stCxn id="772" idx="4"/>
          </p:cNvCxnSpPr>
          <p:nvPr/>
        </p:nvCxnSpPr>
        <p:spPr>
          <a:xfrm flipH="1">
            <a:off x="5411331" y="1450947"/>
            <a:ext cx="1259700" cy="320100"/>
          </a:xfrm>
          <a:prstGeom prst="straightConnector1">
            <a:avLst/>
          </a:prstGeom>
          <a:noFill/>
          <a:ln cap="flat" cmpd="sng" w="28575">
            <a:solidFill>
              <a:schemeClr val="dk2"/>
            </a:solidFill>
            <a:prstDash val="solid"/>
            <a:round/>
            <a:headEnd len="med" w="med" type="none"/>
            <a:tailEnd len="med" w="med" type="none"/>
          </a:ln>
        </p:spPr>
      </p:cxnSp>
      <p:cxnSp>
        <p:nvCxnSpPr>
          <p:cNvPr id="784" name="Google Shape;784;p45"/>
          <p:cNvCxnSpPr/>
          <p:nvPr/>
        </p:nvCxnSpPr>
        <p:spPr>
          <a:xfrm>
            <a:off x="5411401" y="2203883"/>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785" name="Google Shape;785;p45"/>
          <p:cNvCxnSpPr>
            <a:endCxn id="778" idx="0"/>
          </p:cNvCxnSpPr>
          <p:nvPr/>
        </p:nvCxnSpPr>
        <p:spPr>
          <a:xfrm>
            <a:off x="6048201" y="2863008"/>
            <a:ext cx="3300" cy="405300"/>
          </a:xfrm>
          <a:prstGeom prst="straightConnector1">
            <a:avLst/>
          </a:prstGeom>
          <a:noFill/>
          <a:ln cap="flat" cmpd="sng" w="28575">
            <a:solidFill>
              <a:schemeClr val="dk2"/>
            </a:solidFill>
            <a:prstDash val="solid"/>
            <a:round/>
            <a:headEnd len="med" w="med" type="none"/>
            <a:tailEnd len="med" w="med" type="none"/>
          </a:ln>
        </p:spPr>
      </p:cxnSp>
      <p:cxnSp>
        <p:nvCxnSpPr>
          <p:cNvPr id="786" name="Google Shape;786;p45"/>
          <p:cNvCxnSpPr>
            <a:stCxn id="772" idx="4"/>
          </p:cNvCxnSpPr>
          <p:nvPr/>
        </p:nvCxnSpPr>
        <p:spPr>
          <a:xfrm flipH="1">
            <a:off x="6365631" y="1450947"/>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787" name="Google Shape;787;p45"/>
          <p:cNvCxnSpPr>
            <a:stCxn id="772" idx="4"/>
          </p:cNvCxnSpPr>
          <p:nvPr/>
        </p:nvCxnSpPr>
        <p:spPr>
          <a:xfrm>
            <a:off x="6671031" y="1450947"/>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788" name="Google Shape;788;p45"/>
          <p:cNvCxnSpPr>
            <a:stCxn id="772" idx="4"/>
          </p:cNvCxnSpPr>
          <p:nvPr/>
        </p:nvCxnSpPr>
        <p:spPr>
          <a:xfrm>
            <a:off x="6671031" y="1450947"/>
            <a:ext cx="48900" cy="361500"/>
          </a:xfrm>
          <a:prstGeom prst="straightConnector1">
            <a:avLst/>
          </a:prstGeom>
          <a:noFill/>
          <a:ln cap="flat" cmpd="sng" w="28575">
            <a:solidFill>
              <a:schemeClr val="dk2"/>
            </a:solidFill>
            <a:prstDash val="solid"/>
            <a:round/>
            <a:headEnd len="med" w="med" type="none"/>
            <a:tailEnd len="med" w="med" type="none"/>
          </a:ln>
        </p:spPr>
      </p:cxnSp>
      <p:cxnSp>
        <p:nvCxnSpPr>
          <p:cNvPr id="789" name="Google Shape;789;p45"/>
          <p:cNvCxnSpPr>
            <a:stCxn id="772" idx="4"/>
          </p:cNvCxnSpPr>
          <p:nvPr/>
        </p:nvCxnSpPr>
        <p:spPr>
          <a:xfrm flipH="1">
            <a:off x="6561231" y="1450947"/>
            <a:ext cx="109800" cy="336900"/>
          </a:xfrm>
          <a:prstGeom prst="straightConnector1">
            <a:avLst/>
          </a:prstGeom>
          <a:noFill/>
          <a:ln cap="flat" cmpd="sng" w="28575">
            <a:solidFill>
              <a:schemeClr val="dk2"/>
            </a:solidFill>
            <a:prstDash val="solid"/>
            <a:round/>
            <a:headEnd len="med" w="med" type="none"/>
            <a:tailEnd len="med" w="med" type="none"/>
          </a:ln>
        </p:spPr>
      </p:cxnSp>
      <p:cxnSp>
        <p:nvCxnSpPr>
          <p:cNvPr id="790" name="Google Shape;790;p45"/>
          <p:cNvCxnSpPr>
            <a:stCxn id="772" idx="4"/>
          </p:cNvCxnSpPr>
          <p:nvPr/>
        </p:nvCxnSpPr>
        <p:spPr>
          <a:xfrm flipH="1">
            <a:off x="6170331" y="1450947"/>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791" name="Google Shape;791;p45"/>
          <p:cNvCxnSpPr>
            <a:stCxn id="772" idx="4"/>
          </p:cNvCxnSpPr>
          <p:nvPr/>
        </p:nvCxnSpPr>
        <p:spPr>
          <a:xfrm>
            <a:off x="6671031" y="1450947"/>
            <a:ext cx="391200" cy="227100"/>
          </a:xfrm>
          <a:prstGeom prst="straightConnector1">
            <a:avLst/>
          </a:prstGeom>
          <a:noFill/>
          <a:ln cap="flat" cmpd="sng" w="28575">
            <a:solidFill>
              <a:schemeClr val="dk2"/>
            </a:solidFill>
            <a:prstDash val="solid"/>
            <a:round/>
            <a:headEnd len="med" w="med" type="none"/>
            <a:tailEnd len="med" w="med" type="none"/>
          </a:ln>
        </p:spPr>
      </p:cxnSp>
      <p:cxnSp>
        <p:nvCxnSpPr>
          <p:cNvPr id="792" name="Google Shape;792;p45"/>
          <p:cNvCxnSpPr/>
          <p:nvPr/>
        </p:nvCxnSpPr>
        <p:spPr>
          <a:xfrm flipH="1">
            <a:off x="5092648" y="2221867"/>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793" name="Google Shape;793;p45"/>
          <p:cNvCxnSpPr/>
          <p:nvPr/>
        </p:nvCxnSpPr>
        <p:spPr>
          <a:xfrm flipH="1">
            <a:off x="4897348" y="2221867"/>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794" name="Google Shape;794;p45"/>
          <p:cNvCxnSpPr/>
          <p:nvPr/>
        </p:nvCxnSpPr>
        <p:spPr>
          <a:xfrm>
            <a:off x="5398048" y="2221867"/>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795" name="Google Shape;795;p45"/>
          <p:cNvCxnSpPr>
            <a:endCxn id="777" idx="0"/>
          </p:cNvCxnSpPr>
          <p:nvPr/>
        </p:nvCxnSpPr>
        <p:spPr>
          <a:xfrm>
            <a:off x="5398101" y="2221733"/>
            <a:ext cx="653400" cy="182700"/>
          </a:xfrm>
          <a:prstGeom prst="straightConnector1">
            <a:avLst/>
          </a:prstGeom>
          <a:noFill/>
          <a:ln cap="flat" cmpd="sng" w="28575">
            <a:solidFill>
              <a:schemeClr val="dk2"/>
            </a:solidFill>
            <a:prstDash val="solid"/>
            <a:round/>
            <a:headEnd len="med" w="med" type="none"/>
            <a:tailEnd len="med" w="med" type="none"/>
          </a:ln>
        </p:spPr>
      </p:cxnSp>
      <p:grpSp>
        <p:nvGrpSpPr>
          <p:cNvPr id="796" name="Google Shape;796;p45"/>
          <p:cNvGrpSpPr/>
          <p:nvPr/>
        </p:nvGrpSpPr>
        <p:grpSpPr>
          <a:xfrm>
            <a:off x="5549665" y="2841859"/>
            <a:ext cx="891900" cy="324600"/>
            <a:chOff x="4872396" y="2413195"/>
            <a:chExt cx="891900" cy="324600"/>
          </a:xfrm>
        </p:grpSpPr>
        <p:cxnSp>
          <p:nvCxnSpPr>
            <p:cNvPr id="797" name="Google Shape;797;p45"/>
            <p:cNvCxnSpPr/>
            <p:nvPr/>
          </p:nvCxnSpPr>
          <p:spPr>
            <a:xfrm flipH="1">
              <a:off x="5067696" y="2413195"/>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798" name="Google Shape;798;p45"/>
            <p:cNvCxnSpPr/>
            <p:nvPr/>
          </p:nvCxnSpPr>
          <p:spPr>
            <a:xfrm flipH="1">
              <a:off x="4872396" y="2413195"/>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799" name="Google Shape;799;p45"/>
            <p:cNvCxnSpPr/>
            <p:nvPr/>
          </p:nvCxnSpPr>
          <p:spPr>
            <a:xfrm>
              <a:off x="5373096" y="2413195"/>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800" name="Google Shape;800;p45"/>
            <p:cNvCxnSpPr/>
            <p:nvPr/>
          </p:nvCxnSpPr>
          <p:spPr>
            <a:xfrm>
              <a:off x="5373096" y="2413195"/>
              <a:ext cx="391200" cy="227100"/>
            </a:xfrm>
            <a:prstGeom prst="straightConnector1">
              <a:avLst/>
            </a:prstGeom>
            <a:noFill/>
            <a:ln cap="flat" cmpd="sng" w="28575">
              <a:solidFill>
                <a:schemeClr val="dk2"/>
              </a:solidFill>
              <a:prstDash val="solid"/>
              <a:round/>
              <a:headEnd len="med" w="med" type="none"/>
              <a:tailEnd len="med" w="med" type="none"/>
            </a:ln>
          </p:spPr>
        </p:cxnSp>
      </p:grpSp>
      <p:sp>
        <p:nvSpPr>
          <p:cNvPr id="801" name="Google Shape;801;p45"/>
          <p:cNvSpPr txBox="1"/>
          <p:nvPr/>
        </p:nvSpPr>
        <p:spPr>
          <a:xfrm>
            <a:off x="5824651" y="1299197"/>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802" name="Google Shape;802;p45"/>
          <p:cNvSpPr txBox="1"/>
          <p:nvPr/>
        </p:nvSpPr>
        <p:spPr>
          <a:xfrm>
            <a:off x="7467576" y="1299197"/>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803" name="Google Shape;803;p45"/>
          <p:cNvCxnSpPr/>
          <p:nvPr/>
        </p:nvCxnSpPr>
        <p:spPr>
          <a:xfrm flipH="1">
            <a:off x="8002960" y="2208831"/>
            <a:ext cx="26400" cy="324300"/>
          </a:xfrm>
          <a:prstGeom prst="straightConnector1">
            <a:avLst/>
          </a:prstGeom>
          <a:noFill/>
          <a:ln cap="flat" cmpd="sng" w="28575">
            <a:solidFill>
              <a:schemeClr val="dk2"/>
            </a:solidFill>
            <a:prstDash val="solid"/>
            <a:round/>
            <a:headEnd len="med" w="med" type="none"/>
            <a:tailEnd len="med" w="med" type="none"/>
          </a:ln>
        </p:spPr>
      </p:cxnSp>
      <p:cxnSp>
        <p:nvCxnSpPr>
          <p:cNvPr id="804" name="Google Shape;804;p45"/>
          <p:cNvCxnSpPr>
            <a:stCxn id="773" idx="4"/>
            <a:endCxn id="774" idx="0"/>
          </p:cNvCxnSpPr>
          <p:nvPr/>
        </p:nvCxnSpPr>
        <p:spPr>
          <a:xfrm flipH="1">
            <a:off x="7651676" y="2203867"/>
            <a:ext cx="380700" cy="473100"/>
          </a:xfrm>
          <a:prstGeom prst="straightConnector1">
            <a:avLst/>
          </a:prstGeom>
          <a:noFill/>
          <a:ln cap="flat" cmpd="sng" w="28575">
            <a:solidFill>
              <a:schemeClr val="dk2"/>
            </a:solidFill>
            <a:prstDash val="solid"/>
            <a:round/>
            <a:headEnd len="med" w="med" type="none"/>
            <a:tailEnd len="med" w="med" type="none"/>
          </a:ln>
        </p:spPr>
      </p:cxnSp>
      <p:cxnSp>
        <p:nvCxnSpPr>
          <p:cNvPr id="805" name="Google Shape;805;p45"/>
          <p:cNvCxnSpPr/>
          <p:nvPr/>
        </p:nvCxnSpPr>
        <p:spPr>
          <a:xfrm>
            <a:off x="8029360" y="2208831"/>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806" name="Google Shape;806;p45"/>
          <p:cNvCxnSpPr/>
          <p:nvPr/>
        </p:nvCxnSpPr>
        <p:spPr>
          <a:xfrm>
            <a:off x="8029360" y="2208831"/>
            <a:ext cx="391200" cy="227100"/>
          </a:xfrm>
          <a:prstGeom prst="straightConnector1">
            <a:avLst/>
          </a:prstGeom>
          <a:noFill/>
          <a:ln cap="flat" cmpd="sng" w="28575">
            <a:solidFill>
              <a:schemeClr val="dk2"/>
            </a:solidFill>
            <a:prstDash val="solid"/>
            <a:round/>
            <a:headEnd len="med" w="med" type="none"/>
            <a:tailEnd len="med" w="med" type="none"/>
          </a:ln>
        </p:spPr>
      </p:cxnSp>
      <p:cxnSp>
        <p:nvCxnSpPr>
          <p:cNvPr id="807" name="Google Shape;807;p45"/>
          <p:cNvCxnSpPr/>
          <p:nvPr/>
        </p:nvCxnSpPr>
        <p:spPr>
          <a:xfrm flipH="1">
            <a:off x="7406244" y="3107509"/>
            <a:ext cx="250200" cy="265800"/>
          </a:xfrm>
          <a:prstGeom prst="straightConnector1">
            <a:avLst/>
          </a:prstGeom>
          <a:noFill/>
          <a:ln cap="flat" cmpd="sng" w="28575">
            <a:solidFill>
              <a:schemeClr val="dk2"/>
            </a:solidFill>
            <a:prstDash val="solid"/>
            <a:round/>
            <a:headEnd len="med" w="med" type="none"/>
            <a:tailEnd len="med" w="med" type="none"/>
          </a:ln>
        </p:spPr>
      </p:cxnSp>
      <p:cxnSp>
        <p:nvCxnSpPr>
          <p:cNvPr id="808" name="Google Shape;808;p45"/>
          <p:cNvCxnSpPr>
            <a:endCxn id="775" idx="0"/>
          </p:cNvCxnSpPr>
          <p:nvPr/>
        </p:nvCxnSpPr>
        <p:spPr>
          <a:xfrm flipH="1">
            <a:off x="7118676" y="3107448"/>
            <a:ext cx="537900" cy="329700"/>
          </a:xfrm>
          <a:prstGeom prst="straightConnector1">
            <a:avLst/>
          </a:prstGeom>
          <a:noFill/>
          <a:ln cap="flat" cmpd="sng" w="28575">
            <a:solidFill>
              <a:schemeClr val="dk2"/>
            </a:solidFill>
            <a:prstDash val="solid"/>
            <a:round/>
            <a:headEnd len="med" w="med" type="none"/>
            <a:tailEnd len="med" w="med" type="none"/>
          </a:ln>
        </p:spPr>
      </p:cxnSp>
      <p:cxnSp>
        <p:nvCxnSpPr>
          <p:cNvPr id="809" name="Google Shape;809;p45"/>
          <p:cNvCxnSpPr>
            <a:endCxn id="810" idx="0"/>
          </p:cNvCxnSpPr>
          <p:nvPr/>
        </p:nvCxnSpPr>
        <p:spPr>
          <a:xfrm>
            <a:off x="7656526" y="3107473"/>
            <a:ext cx="794100" cy="434400"/>
          </a:xfrm>
          <a:prstGeom prst="straightConnector1">
            <a:avLst/>
          </a:prstGeom>
          <a:noFill/>
          <a:ln cap="flat" cmpd="sng" w="28575">
            <a:solidFill>
              <a:schemeClr val="dk2"/>
            </a:solidFill>
            <a:prstDash val="solid"/>
            <a:round/>
            <a:headEnd len="med" w="med" type="none"/>
            <a:tailEnd len="med" w="med" type="none"/>
          </a:ln>
        </p:spPr>
      </p:cxnSp>
      <p:cxnSp>
        <p:nvCxnSpPr>
          <p:cNvPr id="811" name="Google Shape;811;p45"/>
          <p:cNvCxnSpPr/>
          <p:nvPr/>
        </p:nvCxnSpPr>
        <p:spPr>
          <a:xfrm>
            <a:off x="7656444" y="3107509"/>
            <a:ext cx="423600" cy="106800"/>
          </a:xfrm>
          <a:prstGeom prst="straightConnector1">
            <a:avLst/>
          </a:prstGeom>
          <a:noFill/>
          <a:ln cap="flat" cmpd="sng" w="28575">
            <a:solidFill>
              <a:schemeClr val="dk2"/>
            </a:solidFill>
            <a:prstDash val="solid"/>
            <a:round/>
            <a:headEnd len="med" w="med" type="none"/>
            <a:tailEnd len="med" w="med" type="none"/>
          </a:ln>
        </p:spPr>
      </p:cxnSp>
      <p:grpSp>
        <p:nvGrpSpPr>
          <p:cNvPr id="812" name="Google Shape;812;p45"/>
          <p:cNvGrpSpPr/>
          <p:nvPr/>
        </p:nvGrpSpPr>
        <p:grpSpPr>
          <a:xfrm>
            <a:off x="6704963" y="3874364"/>
            <a:ext cx="730377" cy="265815"/>
            <a:chOff x="4872396" y="2413195"/>
            <a:chExt cx="891900" cy="324600"/>
          </a:xfrm>
        </p:grpSpPr>
        <p:cxnSp>
          <p:nvCxnSpPr>
            <p:cNvPr id="813" name="Google Shape;813;p45"/>
            <p:cNvCxnSpPr/>
            <p:nvPr/>
          </p:nvCxnSpPr>
          <p:spPr>
            <a:xfrm flipH="1">
              <a:off x="5067696" y="2413195"/>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814" name="Google Shape;814;p45"/>
            <p:cNvCxnSpPr/>
            <p:nvPr/>
          </p:nvCxnSpPr>
          <p:spPr>
            <a:xfrm flipH="1">
              <a:off x="4872396" y="2413195"/>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815" name="Google Shape;815;p45"/>
            <p:cNvCxnSpPr/>
            <p:nvPr/>
          </p:nvCxnSpPr>
          <p:spPr>
            <a:xfrm>
              <a:off x="5373096" y="2413195"/>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816" name="Google Shape;816;p45"/>
            <p:cNvCxnSpPr/>
            <p:nvPr/>
          </p:nvCxnSpPr>
          <p:spPr>
            <a:xfrm>
              <a:off x="5373096" y="2413195"/>
              <a:ext cx="391200" cy="227100"/>
            </a:xfrm>
            <a:prstGeom prst="straightConnector1">
              <a:avLst/>
            </a:prstGeom>
            <a:noFill/>
            <a:ln cap="flat" cmpd="sng" w="28575">
              <a:solidFill>
                <a:schemeClr val="dk2"/>
              </a:solidFill>
              <a:prstDash val="solid"/>
              <a:round/>
              <a:headEnd len="med" w="med" type="none"/>
              <a:tailEnd len="med" w="med" type="none"/>
            </a:ln>
          </p:spPr>
        </p:cxnSp>
      </p:grpSp>
      <p:cxnSp>
        <p:nvCxnSpPr>
          <p:cNvPr id="817" name="Google Shape;817;p45"/>
          <p:cNvCxnSpPr/>
          <p:nvPr/>
        </p:nvCxnSpPr>
        <p:spPr>
          <a:xfrm>
            <a:off x="7110169" y="3871699"/>
            <a:ext cx="0" cy="165900"/>
          </a:xfrm>
          <a:prstGeom prst="straightConnector1">
            <a:avLst/>
          </a:prstGeom>
          <a:noFill/>
          <a:ln cap="flat" cmpd="sng" w="28575">
            <a:solidFill>
              <a:schemeClr val="dk2"/>
            </a:solidFill>
            <a:prstDash val="solid"/>
            <a:round/>
            <a:headEnd len="med" w="med" type="none"/>
            <a:tailEnd len="med" w="med" type="none"/>
          </a:ln>
        </p:spPr>
      </p:cxnSp>
      <p:cxnSp>
        <p:nvCxnSpPr>
          <p:cNvPr id="818" name="Google Shape;818;p45"/>
          <p:cNvCxnSpPr>
            <a:stCxn id="773" idx="4"/>
          </p:cNvCxnSpPr>
          <p:nvPr/>
        </p:nvCxnSpPr>
        <p:spPr>
          <a:xfrm>
            <a:off x="8032376" y="2203867"/>
            <a:ext cx="117000" cy="304800"/>
          </a:xfrm>
          <a:prstGeom prst="straightConnector1">
            <a:avLst/>
          </a:prstGeom>
          <a:noFill/>
          <a:ln cap="flat" cmpd="sng" w="28575">
            <a:solidFill>
              <a:schemeClr val="dk2"/>
            </a:solidFill>
            <a:prstDash val="solid"/>
            <a:round/>
            <a:headEnd len="med" w="med" type="none"/>
            <a:tailEnd len="med" w="med" type="none"/>
          </a:ln>
        </p:spPr>
      </p:cxnSp>
      <p:sp>
        <p:nvSpPr>
          <p:cNvPr id="819" name="Google Shape;819;p45"/>
          <p:cNvSpPr txBox="1"/>
          <p:nvPr/>
        </p:nvSpPr>
        <p:spPr>
          <a:xfrm>
            <a:off x="7547926" y="2237022"/>
            <a:ext cx="212400" cy="1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820" name="Google Shape;820;p45"/>
          <p:cNvSpPr txBox="1"/>
          <p:nvPr/>
        </p:nvSpPr>
        <p:spPr>
          <a:xfrm>
            <a:off x="7000259" y="3113032"/>
            <a:ext cx="212400" cy="1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821" name="Google Shape;821;p45"/>
          <p:cNvSpPr txBox="1"/>
          <p:nvPr/>
        </p:nvSpPr>
        <p:spPr>
          <a:xfrm>
            <a:off x="5748451" y="2017047"/>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a:t>
            </a:r>
            <a:endParaRPr/>
          </a:p>
        </p:txBody>
      </p:sp>
      <p:sp>
        <p:nvSpPr>
          <p:cNvPr id="822" name="Google Shape;822;p45"/>
          <p:cNvSpPr txBox="1"/>
          <p:nvPr/>
        </p:nvSpPr>
        <p:spPr>
          <a:xfrm>
            <a:off x="6041296" y="2940728"/>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823" name="Google Shape;823;p45"/>
          <p:cNvSpPr txBox="1"/>
          <p:nvPr/>
        </p:nvSpPr>
        <p:spPr>
          <a:xfrm>
            <a:off x="4933126" y="2509872"/>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824" name="Google Shape;824;p45"/>
          <p:cNvSpPr txBox="1"/>
          <p:nvPr/>
        </p:nvSpPr>
        <p:spPr>
          <a:xfrm>
            <a:off x="5840851" y="4524272"/>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nvGrpSpPr>
          <p:cNvPr id="825" name="Google Shape;825;p45"/>
          <p:cNvGrpSpPr/>
          <p:nvPr/>
        </p:nvGrpSpPr>
        <p:grpSpPr>
          <a:xfrm>
            <a:off x="5643842" y="3709129"/>
            <a:ext cx="730377" cy="265815"/>
            <a:chOff x="4872396" y="2413195"/>
            <a:chExt cx="891900" cy="324600"/>
          </a:xfrm>
        </p:grpSpPr>
        <p:cxnSp>
          <p:nvCxnSpPr>
            <p:cNvPr id="826" name="Google Shape;826;p45"/>
            <p:cNvCxnSpPr/>
            <p:nvPr/>
          </p:nvCxnSpPr>
          <p:spPr>
            <a:xfrm flipH="1">
              <a:off x="5067696" y="2413195"/>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827" name="Google Shape;827;p45"/>
            <p:cNvCxnSpPr/>
            <p:nvPr/>
          </p:nvCxnSpPr>
          <p:spPr>
            <a:xfrm flipH="1">
              <a:off x="4872396" y="2413195"/>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828" name="Google Shape;828;p45"/>
            <p:cNvCxnSpPr/>
            <p:nvPr/>
          </p:nvCxnSpPr>
          <p:spPr>
            <a:xfrm>
              <a:off x="5373096" y="2413195"/>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829" name="Google Shape;829;p45"/>
            <p:cNvCxnSpPr/>
            <p:nvPr/>
          </p:nvCxnSpPr>
          <p:spPr>
            <a:xfrm>
              <a:off x="5373096" y="2413195"/>
              <a:ext cx="391200" cy="227100"/>
            </a:xfrm>
            <a:prstGeom prst="straightConnector1">
              <a:avLst/>
            </a:prstGeom>
            <a:noFill/>
            <a:ln cap="flat" cmpd="sng" w="28575">
              <a:solidFill>
                <a:schemeClr val="dk2"/>
              </a:solidFill>
              <a:prstDash val="solid"/>
              <a:round/>
              <a:headEnd len="med" w="med" type="none"/>
              <a:tailEnd len="med" w="med" type="none"/>
            </a:ln>
          </p:spPr>
        </p:cxnSp>
      </p:grpSp>
      <p:cxnSp>
        <p:nvCxnSpPr>
          <p:cNvPr id="830" name="Google Shape;830;p45"/>
          <p:cNvCxnSpPr>
            <a:endCxn id="831" idx="0"/>
          </p:cNvCxnSpPr>
          <p:nvPr/>
        </p:nvCxnSpPr>
        <p:spPr>
          <a:xfrm>
            <a:off x="6049101" y="3706458"/>
            <a:ext cx="2400" cy="268500"/>
          </a:xfrm>
          <a:prstGeom prst="straightConnector1">
            <a:avLst/>
          </a:prstGeom>
          <a:noFill/>
          <a:ln cap="flat" cmpd="sng" w="28575">
            <a:solidFill>
              <a:schemeClr val="dk2"/>
            </a:solidFill>
            <a:prstDash val="solid"/>
            <a:round/>
            <a:headEnd len="med" w="med" type="none"/>
            <a:tailEnd len="med" w="med" type="none"/>
          </a:ln>
        </p:spPr>
      </p:cxnSp>
      <p:sp>
        <p:nvSpPr>
          <p:cNvPr id="832" name="Google Shape;832;p45"/>
          <p:cNvSpPr txBox="1"/>
          <p:nvPr/>
        </p:nvSpPr>
        <p:spPr>
          <a:xfrm>
            <a:off x="6902301" y="4140172"/>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833" name="Google Shape;833;p45"/>
          <p:cNvSpPr txBox="1"/>
          <p:nvPr/>
        </p:nvSpPr>
        <p:spPr>
          <a:xfrm>
            <a:off x="8510426" y="4172147"/>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834" name="Google Shape;834;p45"/>
          <p:cNvSpPr txBox="1"/>
          <p:nvPr/>
        </p:nvSpPr>
        <p:spPr>
          <a:xfrm>
            <a:off x="8102126" y="2460984"/>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835" name="Google Shape;835;p45"/>
          <p:cNvSpPr txBox="1"/>
          <p:nvPr/>
        </p:nvSpPr>
        <p:spPr>
          <a:xfrm>
            <a:off x="6517739" y="1678034"/>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836" name="Google Shape;836;p45"/>
          <p:cNvSpPr txBox="1"/>
          <p:nvPr/>
        </p:nvSpPr>
        <p:spPr>
          <a:xfrm>
            <a:off x="5207251" y="3111972"/>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837" name="Google Shape;837;p45"/>
          <p:cNvSpPr txBox="1"/>
          <p:nvPr/>
        </p:nvSpPr>
        <p:spPr>
          <a:xfrm>
            <a:off x="6409601" y="2993797"/>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831" name="Google Shape;831;p45"/>
          <p:cNvSpPr/>
          <p:nvPr/>
        </p:nvSpPr>
        <p:spPr>
          <a:xfrm>
            <a:off x="5835051" y="3974958"/>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838" name="Google Shape;838;p45"/>
          <p:cNvSpPr txBox="1"/>
          <p:nvPr/>
        </p:nvSpPr>
        <p:spPr>
          <a:xfrm>
            <a:off x="5813764" y="3708979"/>
            <a:ext cx="1821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grpSp>
        <p:nvGrpSpPr>
          <p:cNvPr id="839" name="Google Shape;839;p45"/>
          <p:cNvGrpSpPr/>
          <p:nvPr/>
        </p:nvGrpSpPr>
        <p:grpSpPr>
          <a:xfrm>
            <a:off x="5644222" y="4420007"/>
            <a:ext cx="730377" cy="265815"/>
            <a:chOff x="4872396" y="2413195"/>
            <a:chExt cx="891900" cy="324600"/>
          </a:xfrm>
        </p:grpSpPr>
        <p:cxnSp>
          <p:nvCxnSpPr>
            <p:cNvPr id="840" name="Google Shape;840;p45"/>
            <p:cNvCxnSpPr/>
            <p:nvPr/>
          </p:nvCxnSpPr>
          <p:spPr>
            <a:xfrm flipH="1">
              <a:off x="5067696" y="2413195"/>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841" name="Google Shape;841;p45"/>
            <p:cNvCxnSpPr/>
            <p:nvPr/>
          </p:nvCxnSpPr>
          <p:spPr>
            <a:xfrm flipH="1">
              <a:off x="4872396" y="2413195"/>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842" name="Google Shape;842;p45"/>
            <p:cNvCxnSpPr/>
            <p:nvPr/>
          </p:nvCxnSpPr>
          <p:spPr>
            <a:xfrm>
              <a:off x="5373096" y="2413195"/>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843" name="Google Shape;843;p45"/>
            <p:cNvCxnSpPr/>
            <p:nvPr/>
          </p:nvCxnSpPr>
          <p:spPr>
            <a:xfrm>
              <a:off x="5373096" y="2413195"/>
              <a:ext cx="391200" cy="227100"/>
            </a:xfrm>
            <a:prstGeom prst="straightConnector1">
              <a:avLst/>
            </a:prstGeom>
            <a:noFill/>
            <a:ln cap="flat" cmpd="sng" w="28575">
              <a:solidFill>
                <a:schemeClr val="dk2"/>
              </a:solidFill>
              <a:prstDash val="solid"/>
              <a:round/>
              <a:headEnd len="med" w="med" type="none"/>
              <a:tailEnd len="med" w="med" type="none"/>
            </a:ln>
          </p:spPr>
        </p:cxnSp>
      </p:grpSp>
      <p:cxnSp>
        <p:nvCxnSpPr>
          <p:cNvPr id="844" name="Google Shape;844;p45"/>
          <p:cNvCxnSpPr/>
          <p:nvPr/>
        </p:nvCxnSpPr>
        <p:spPr>
          <a:xfrm>
            <a:off x="6049428" y="4417342"/>
            <a:ext cx="0" cy="165900"/>
          </a:xfrm>
          <a:prstGeom prst="straightConnector1">
            <a:avLst/>
          </a:prstGeom>
          <a:noFill/>
          <a:ln cap="flat" cmpd="sng" w="28575">
            <a:solidFill>
              <a:schemeClr val="dk2"/>
            </a:solidFill>
            <a:prstDash val="solid"/>
            <a:round/>
            <a:headEnd len="med" w="med" type="none"/>
            <a:tailEnd len="med" w="med" type="none"/>
          </a:ln>
        </p:spPr>
      </p:cxnSp>
      <p:sp>
        <p:nvSpPr>
          <p:cNvPr id="781" name="Google Shape;781;p45"/>
          <p:cNvSpPr/>
          <p:nvPr/>
        </p:nvSpPr>
        <p:spPr>
          <a:xfrm>
            <a:off x="7679976" y="362558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810" name="Google Shape;810;p45"/>
          <p:cNvSpPr/>
          <p:nvPr/>
        </p:nvSpPr>
        <p:spPr>
          <a:xfrm>
            <a:off x="8234176" y="3541873"/>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845" name="Google Shape;845;p45"/>
          <p:cNvSpPr/>
          <p:nvPr/>
        </p:nvSpPr>
        <p:spPr>
          <a:xfrm>
            <a:off x="7603776" y="4333323"/>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846" name="Google Shape;846;p45"/>
          <p:cNvSpPr txBox="1"/>
          <p:nvPr/>
        </p:nvSpPr>
        <p:spPr>
          <a:xfrm>
            <a:off x="7471726" y="3255472"/>
            <a:ext cx="212400" cy="1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t>
            </a:r>
            <a:endParaRPr/>
          </a:p>
        </p:txBody>
      </p:sp>
      <p:sp>
        <p:nvSpPr>
          <p:cNvPr id="847" name="Google Shape;847;p45"/>
          <p:cNvSpPr txBox="1"/>
          <p:nvPr/>
        </p:nvSpPr>
        <p:spPr>
          <a:xfrm>
            <a:off x="7984676" y="3312172"/>
            <a:ext cx="212400" cy="1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848" name="Google Shape;848;p45"/>
          <p:cNvSpPr txBox="1"/>
          <p:nvPr/>
        </p:nvSpPr>
        <p:spPr>
          <a:xfrm>
            <a:off x="7828326" y="4036906"/>
            <a:ext cx="212400" cy="1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t>
            </a:r>
            <a:endParaRPr/>
          </a:p>
        </p:txBody>
      </p:sp>
      <p:cxnSp>
        <p:nvCxnSpPr>
          <p:cNvPr id="849" name="Google Shape;849;p45"/>
          <p:cNvCxnSpPr>
            <a:stCxn id="781" idx="4"/>
            <a:endCxn id="845" idx="0"/>
          </p:cNvCxnSpPr>
          <p:nvPr/>
        </p:nvCxnSpPr>
        <p:spPr>
          <a:xfrm flipH="1">
            <a:off x="7820226" y="4058486"/>
            <a:ext cx="76200" cy="274800"/>
          </a:xfrm>
          <a:prstGeom prst="straightConnector1">
            <a:avLst/>
          </a:prstGeom>
          <a:noFill/>
          <a:ln cap="flat" cmpd="sng" w="28575">
            <a:solidFill>
              <a:schemeClr val="dk2"/>
            </a:solidFill>
            <a:prstDash val="solid"/>
            <a:round/>
            <a:headEnd len="med" w="med" type="none"/>
            <a:tailEnd len="med" w="med" type="none"/>
          </a:ln>
        </p:spPr>
      </p:cxnSp>
      <p:cxnSp>
        <p:nvCxnSpPr>
          <p:cNvPr id="850" name="Google Shape;850;p45"/>
          <p:cNvCxnSpPr/>
          <p:nvPr/>
        </p:nvCxnSpPr>
        <p:spPr>
          <a:xfrm flipH="1">
            <a:off x="8412735" y="3999109"/>
            <a:ext cx="26400" cy="324300"/>
          </a:xfrm>
          <a:prstGeom prst="straightConnector1">
            <a:avLst/>
          </a:prstGeom>
          <a:noFill/>
          <a:ln cap="flat" cmpd="sng" w="28575">
            <a:solidFill>
              <a:schemeClr val="dk2"/>
            </a:solidFill>
            <a:prstDash val="solid"/>
            <a:round/>
            <a:headEnd len="med" w="med" type="none"/>
            <a:tailEnd len="med" w="med" type="none"/>
          </a:ln>
        </p:spPr>
      </p:cxnSp>
      <p:cxnSp>
        <p:nvCxnSpPr>
          <p:cNvPr id="851" name="Google Shape;851;p45"/>
          <p:cNvCxnSpPr/>
          <p:nvPr/>
        </p:nvCxnSpPr>
        <p:spPr>
          <a:xfrm>
            <a:off x="8439135" y="3999109"/>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852" name="Google Shape;852;p45"/>
          <p:cNvCxnSpPr/>
          <p:nvPr/>
        </p:nvCxnSpPr>
        <p:spPr>
          <a:xfrm>
            <a:off x="8439135" y="3999109"/>
            <a:ext cx="391200" cy="227100"/>
          </a:xfrm>
          <a:prstGeom prst="straightConnector1">
            <a:avLst/>
          </a:prstGeom>
          <a:noFill/>
          <a:ln cap="flat" cmpd="sng" w="28575">
            <a:solidFill>
              <a:schemeClr val="dk2"/>
            </a:solidFill>
            <a:prstDash val="solid"/>
            <a:round/>
            <a:headEnd len="med" w="med" type="none"/>
            <a:tailEnd len="med" w="med" type="none"/>
          </a:ln>
        </p:spPr>
      </p:cxnSp>
      <p:cxnSp>
        <p:nvCxnSpPr>
          <p:cNvPr id="853" name="Google Shape;853;p45"/>
          <p:cNvCxnSpPr/>
          <p:nvPr/>
        </p:nvCxnSpPr>
        <p:spPr>
          <a:xfrm>
            <a:off x="8442152" y="3994146"/>
            <a:ext cx="117000" cy="304800"/>
          </a:xfrm>
          <a:prstGeom prst="straightConnector1">
            <a:avLst/>
          </a:prstGeom>
          <a:noFill/>
          <a:ln cap="flat" cmpd="sng" w="28575">
            <a:solidFill>
              <a:schemeClr val="dk2"/>
            </a:solidFill>
            <a:prstDash val="solid"/>
            <a:round/>
            <a:headEnd len="med" w="med" type="none"/>
            <a:tailEnd len="med" w="med" type="none"/>
          </a:ln>
        </p:spPr>
      </p:cxnSp>
      <p:sp>
        <p:nvSpPr>
          <p:cNvPr id="854" name="Google Shape;854;p45"/>
          <p:cNvSpPr txBox="1"/>
          <p:nvPr/>
        </p:nvSpPr>
        <p:spPr>
          <a:xfrm>
            <a:off x="8248826" y="3001434"/>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nvGrpSpPr>
          <p:cNvPr id="855" name="Google Shape;855;p45"/>
          <p:cNvGrpSpPr/>
          <p:nvPr/>
        </p:nvGrpSpPr>
        <p:grpSpPr>
          <a:xfrm>
            <a:off x="7408863" y="4790028"/>
            <a:ext cx="730377" cy="265815"/>
            <a:chOff x="4872396" y="2413195"/>
            <a:chExt cx="891900" cy="324600"/>
          </a:xfrm>
        </p:grpSpPr>
        <p:cxnSp>
          <p:nvCxnSpPr>
            <p:cNvPr id="856" name="Google Shape;856;p45"/>
            <p:cNvCxnSpPr/>
            <p:nvPr/>
          </p:nvCxnSpPr>
          <p:spPr>
            <a:xfrm flipH="1">
              <a:off x="5067696" y="2413195"/>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857" name="Google Shape;857;p45"/>
            <p:cNvCxnSpPr/>
            <p:nvPr/>
          </p:nvCxnSpPr>
          <p:spPr>
            <a:xfrm flipH="1">
              <a:off x="4872396" y="2413195"/>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858" name="Google Shape;858;p45"/>
            <p:cNvCxnSpPr/>
            <p:nvPr/>
          </p:nvCxnSpPr>
          <p:spPr>
            <a:xfrm>
              <a:off x="5373096" y="2413195"/>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859" name="Google Shape;859;p45"/>
            <p:cNvCxnSpPr/>
            <p:nvPr/>
          </p:nvCxnSpPr>
          <p:spPr>
            <a:xfrm>
              <a:off x="5373096" y="2413195"/>
              <a:ext cx="391200" cy="227100"/>
            </a:xfrm>
            <a:prstGeom prst="straightConnector1">
              <a:avLst/>
            </a:prstGeom>
            <a:noFill/>
            <a:ln cap="flat" cmpd="sng" w="28575">
              <a:solidFill>
                <a:schemeClr val="dk2"/>
              </a:solidFill>
              <a:prstDash val="solid"/>
              <a:round/>
              <a:headEnd len="med" w="med" type="none"/>
              <a:tailEnd len="med" w="med" type="none"/>
            </a:ln>
          </p:spPr>
        </p:cxnSp>
      </p:grpSp>
      <p:cxnSp>
        <p:nvCxnSpPr>
          <p:cNvPr id="860" name="Google Shape;860;p45"/>
          <p:cNvCxnSpPr/>
          <p:nvPr/>
        </p:nvCxnSpPr>
        <p:spPr>
          <a:xfrm>
            <a:off x="7814069" y="4787363"/>
            <a:ext cx="0" cy="165900"/>
          </a:xfrm>
          <a:prstGeom prst="straightConnector1">
            <a:avLst/>
          </a:prstGeom>
          <a:noFill/>
          <a:ln cap="flat" cmpd="sng" w="28575">
            <a:solidFill>
              <a:schemeClr val="dk2"/>
            </a:solidFill>
            <a:prstDash val="solid"/>
            <a:round/>
            <a:headEnd len="med" w="med" type="none"/>
            <a:tailEnd len="med" w="med" type="none"/>
          </a:ln>
        </p:spPr>
      </p:cxnSp>
      <p:sp>
        <p:nvSpPr>
          <p:cNvPr id="861" name="Google Shape;861;p45"/>
          <p:cNvSpPr txBox="1"/>
          <p:nvPr/>
        </p:nvSpPr>
        <p:spPr>
          <a:xfrm>
            <a:off x="7692276" y="4842461"/>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65" name="Shape 865"/>
        <p:cNvGrpSpPr/>
        <p:nvPr/>
      </p:nvGrpSpPr>
      <p:grpSpPr>
        <a:xfrm>
          <a:off x="0" y="0"/>
          <a:ext cx="0" cy="0"/>
          <a:chOff x="0" y="0"/>
          <a:chExt cx="0" cy="0"/>
        </a:xfrm>
      </p:grpSpPr>
      <p:sp>
        <p:nvSpPr>
          <p:cNvPr id="866" name="Google Shape;866;p4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 Performance in Terms of N</a:t>
            </a:r>
            <a:endParaRPr/>
          </a:p>
        </p:txBody>
      </p:sp>
      <p:sp>
        <p:nvSpPr>
          <p:cNvPr id="867" name="Google Shape;867;p46"/>
          <p:cNvSpPr txBox="1"/>
          <p:nvPr>
            <p:ph idx="1" type="body"/>
          </p:nvPr>
        </p:nvSpPr>
        <p:spPr>
          <a:xfrm>
            <a:off x="90600" y="404100"/>
            <a:ext cx="8901000" cy="150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Given a Trie with N keys. What is the:                                           [N = 6]</a:t>
            </a:r>
            <a:endParaRPr/>
          </a:p>
          <a:p>
            <a:pPr indent="-342900" lvl="0" marL="457200" rtl="0" algn="l">
              <a:spcBef>
                <a:spcPts val="600"/>
              </a:spcBef>
              <a:spcAft>
                <a:spcPts val="0"/>
              </a:spcAft>
              <a:buSzPts val="1800"/>
              <a:buChar char="●"/>
            </a:pPr>
            <a:r>
              <a:rPr lang="en"/>
              <a:t>Add runtime? Θ(1)</a:t>
            </a:r>
            <a:endParaRPr/>
          </a:p>
          <a:p>
            <a:pPr indent="-342900" lvl="0" marL="457200" rtl="0" algn="l">
              <a:spcBef>
                <a:spcPts val="0"/>
              </a:spcBef>
              <a:spcAft>
                <a:spcPts val="0"/>
              </a:spcAft>
              <a:buSzPts val="1800"/>
              <a:buChar char="●"/>
            </a:pPr>
            <a:r>
              <a:rPr lang="en"/>
              <a:t>Contains runtime? Θ(1)</a:t>
            </a:r>
            <a:endParaRPr/>
          </a:p>
        </p:txBody>
      </p:sp>
      <p:sp>
        <p:nvSpPr>
          <p:cNvPr id="868" name="Google Shape;868;p46"/>
          <p:cNvSpPr/>
          <p:nvPr/>
        </p:nvSpPr>
        <p:spPr>
          <a:xfrm>
            <a:off x="6454581" y="1018047"/>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869" name="Google Shape;869;p46"/>
          <p:cNvSpPr/>
          <p:nvPr/>
        </p:nvSpPr>
        <p:spPr>
          <a:xfrm>
            <a:off x="7815926" y="1770967"/>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870" name="Google Shape;870;p46"/>
          <p:cNvSpPr/>
          <p:nvPr/>
        </p:nvSpPr>
        <p:spPr>
          <a:xfrm>
            <a:off x="7435351" y="2676920"/>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871" name="Google Shape;871;p46"/>
          <p:cNvSpPr/>
          <p:nvPr/>
        </p:nvSpPr>
        <p:spPr>
          <a:xfrm>
            <a:off x="6902226" y="3437148"/>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872" name="Google Shape;872;p46"/>
          <p:cNvSpPr/>
          <p:nvPr/>
        </p:nvSpPr>
        <p:spPr>
          <a:xfrm>
            <a:off x="5194951" y="1770983"/>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873" name="Google Shape;873;p46"/>
          <p:cNvSpPr/>
          <p:nvPr/>
        </p:nvSpPr>
        <p:spPr>
          <a:xfrm>
            <a:off x="5835051" y="240443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874" name="Google Shape;874;p46"/>
          <p:cNvSpPr/>
          <p:nvPr/>
        </p:nvSpPr>
        <p:spPr>
          <a:xfrm>
            <a:off x="5835051" y="3268308"/>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cxnSp>
        <p:nvCxnSpPr>
          <p:cNvPr id="875" name="Google Shape;875;p46"/>
          <p:cNvCxnSpPr>
            <a:stCxn id="868" idx="4"/>
            <a:endCxn id="869" idx="0"/>
          </p:cNvCxnSpPr>
          <p:nvPr/>
        </p:nvCxnSpPr>
        <p:spPr>
          <a:xfrm>
            <a:off x="6671031" y="1450947"/>
            <a:ext cx="1361400" cy="320100"/>
          </a:xfrm>
          <a:prstGeom prst="straightConnector1">
            <a:avLst/>
          </a:prstGeom>
          <a:noFill/>
          <a:ln cap="flat" cmpd="sng" w="28575">
            <a:solidFill>
              <a:schemeClr val="dk2"/>
            </a:solidFill>
            <a:prstDash val="solid"/>
            <a:round/>
            <a:headEnd len="med" w="med" type="none"/>
            <a:tailEnd len="med" w="med" type="none"/>
          </a:ln>
        </p:spPr>
      </p:cxnSp>
      <p:cxnSp>
        <p:nvCxnSpPr>
          <p:cNvPr id="876" name="Google Shape;876;p46"/>
          <p:cNvCxnSpPr>
            <a:stCxn id="870" idx="4"/>
            <a:endCxn id="877" idx="0"/>
          </p:cNvCxnSpPr>
          <p:nvPr/>
        </p:nvCxnSpPr>
        <p:spPr>
          <a:xfrm>
            <a:off x="7651801" y="3109820"/>
            <a:ext cx="244500" cy="515700"/>
          </a:xfrm>
          <a:prstGeom prst="straightConnector1">
            <a:avLst/>
          </a:prstGeom>
          <a:noFill/>
          <a:ln cap="flat" cmpd="sng" w="28575">
            <a:solidFill>
              <a:schemeClr val="dk2"/>
            </a:solidFill>
            <a:prstDash val="solid"/>
            <a:round/>
            <a:headEnd len="med" w="med" type="none"/>
            <a:tailEnd len="med" w="med" type="none"/>
          </a:ln>
        </p:spPr>
      </p:cxnSp>
      <p:cxnSp>
        <p:nvCxnSpPr>
          <p:cNvPr id="878" name="Google Shape;878;p46"/>
          <p:cNvCxnSpPr>
            <a:stCxn id="870" idx="4"/>
          </p:cNvCxnSpPr>
          <p:nvPr/>
        </p:nvCxnSpPr>
        <p:spPr>
          <a:xfrm flipH="1">
            <a:off x="7023601" y="3109820"/>
            <a:ext cx="628200" cy="133800"/>
          </a:xfrm>
          <a:prstGeom prst="straightConnector1">
            <a:avLst/>
          </a:prstGeom>
          <a:noFill/>
          <a:ln cap="flat" cmpd="sng" w="28575">
            <a:solidFill>
              <a:schemeClr val="dk2"/>
            </a:solidFill>
            <a:prstDash val="solid"/>
            <a:round/>
            <a:headEnd len="med" w="med" type="none"/>
            <a:tailEnd len="med" w="med" type="none"/>
          </a:ln>
        </p:spPr>
      </p:cxnSp>
      <p:cxnSp>
        <p:nvCxnSpPr>
          <p:cNvPr id="879" name="Google Shape;879;p46"/>
          <p:cNvCxnSpPr>
            <a:stCxn id="868" idx="4"/>
          </p:cNvCxnSpPr>
          <p:nvPr/>
        </p:nvCxnSpPr>
        <p:spPr>
          <a:xfrm flipH="1">
            <a:off x="5411331" y="1450947"/>
            <a:ext cx="1259700" cy="320100"/>
          </a:xfrm>
          <a:prstGeom prst="straightConnector1">
            <a:avLst/>
          </a:prstGeom>
          <a:noFill/>
          <a:ln cap="flat" cmpd="sng" w="28575">
            <a:solidFill>
              <a:schemeClr val="dk2"/>
            </a:solidFill>
            <a:prstDash val="solid"/>
            <a:round/>
            <a:headEnd len="med" w="med" type="none"/>
            <a:tailEnd len="med" w="med" type="none"/>
          </a:ln>
        </p:spPr>
      </p:cxnSp>
      <p:cxnSp>
        <p:nvCxnSpPr>
          <p:cNvPr id="880" name="Google Shape;880;p46"/>
          <p:cNvCxnSpPr/>
          <p:nvPr/>
        </p:nvCxnSpPr>
        <p:spPr>
          <a:xfrm>
            <a:off x="5411401" y="2203883"/>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881" name="Google Shape;881;p46"/>
          <p:cNvCxnSpPr>
            <a:endCxn id="874" idx="0"/>
          </p:cNvCxnSpPr>
          <p:nvPr/>
        </p:nvCxnSpPr>
        <p:spPr>
          <a:xfrm>
            <a:off x="6048201" y="2863008"/>
            <a:ext cx="3300" cy="405300"/>
          </a:xfrm>
          <a:prstGeom prst="straightConnector1">
            <a:avLst/>
          </a:prstGeom>
          <a:noFill/>
          <a:ln cap="flat" cmpd="sng" w="28575">
            <a:solidFill>
              <a:schemeClr val="dk2"/>
            </a:solidFill>
            <a:prstDash val="solid"/>
            <a:round/>
            <a:headEnd len="med" w="med" type="none"/>
            <a:tailEnd len="med" w="med" type="none"/>
          </a:ln>
        </p:spPr>
      </p:cxnSp>
      <p:cxnSp>
        <p:nvCxnSpPr>
          <p:cNvPr id="882" name="Google Shape;882;p46"/>
          <p:cNvCxnSpPr>
            <a:stCxn id="868" idx="4"/>
          </p:cNvCxnSpPr>
          <p:nvPr/>
        </p:nvCxnSpPr>
        <p:spPr>
          <a:xfrm flipH="1">
            <a:off x="6365631" y="1450947"/>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883" name="Google Shape;883;p46"/>
          <p:cNvCxnSpPr>
            <a:stCxn id="868" idx="4"/>
          </p:cNvCxnSpPr>
          <p:nvPr/>
        </p:nvCxnSpPr>
        <p:spPr>
          <a:xfrm>
            <a:off x="6671031" y="1450947"/>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884" name="Google Shape;884;p46"/>
          <p:cNvCxnSpPr>
            <a:stCxn id="868" idx="4"/>
          </p:cNvCxnSpPr>
          <p:nvPr/>
        </p:nvCxnSpPr>
        <p:spPr>
          <a:xfrm>
            <a:off x="6671031" y="1450947"/>
            <a:ext cx="48900" cy="361500"/>
          </a:xfrm>
          <a:prstGeom prst="straightConnector1">
            <a:avLst/>
          </a:prstGeom>
          <a:noFill/>
          <a:ln cap="flat" cmpd="sng" w="28575">
            <a:solidFill>
              <a:schemeClr val="dk2"/>
            </a:solidFill>
            <a:prstDash val="solid"/>
            <a:round/>
            <a:headEnd len="med" w="med" type="none"/>
            <a:tailEnd len="med" w="med" type="none"/>
          </a:ln>
        </p:spPr>
      </p:cxnSp>
      <p:cxnSp>
        <p:nvCxnSpPr>
          <p:cNvPr id="885" name="Google Shape;885;p46"/>
          <p:cNvCxnSpPr>
            <a:stCxn id="868" idx="4"/>
          </p:cNvCxnSpPr>
          <p:nvPr/>
        </p:nvCxnSpPr>
        <p:spPr>
          <a:xfrm flipH="1">
            <a:off x="6561231" y="1450947"/>
            <a:ext cx="109800" cy="336900"/>
          </a:xfrm>
          <a:prstGeom prst="straightConnector1">
            <a:avLst/>
          </a:prstGeom>
          <a:noFill/>
          <a:ln cap="flat" cmpd="sng" w="28575">
            <a:solidFill>
              <a:schemeClr val="dk2"/>
            </a:solidFill>
            <a:prstDash val="solid"/>
            <a:round/>
            <a:headEnd len="med" w="med" type="none"/>
            <a:tailEnd len="med" w="med" type="none"/>
          </a:ln>
        </p:spPr>
      </p:cxnSp>
      <p:cxnSp>
        <p:nvCxnSpPr>
          <p:cNvPr id="886" name="Google Shape;886;p46"/>
          <p:cNvCxnSpPr>
            <a:stCxn id="868" idx="4"/>
          </p:cNvCxnSpPr>
          <p:nvPr/>
        </p:nvCxnSpPr>
        <p:spPr>
          <a:xfrm flipH="1">
            <a:off x="6170331" y="1450947"/>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887" name="Google Shape;887;p46"/>
          <p:cNvCxnSpPr>
            <a:stCxn id="868" idx="4"/>
          </p:cNvCxnSpPr>
          <p:nvPr/>
        </p:nvCxnSpPr>
        <p:spPr>
          <a:xfrm>
            <a:off x="6671031" y="1450947"/>
            <a:ext cx="391200" cy="227100"/>
          </a:xfrm>
          <a:prstGeom prst="straightConnector1">
            <a:avLst/>
          </a:prstGeom>
          <a:noFill/>
          <a:ln cap="flat" cmpd="sng" w="28575">
            <a:solidFill>
              <a:schemeClr val="dk2"/>
            </a:solidFill>
            <a:prstDash val="solid"/>
            <a:round/>
            <a:headEnd len="med" w="med" type="none"/>
            <a:tailEnd len="med" w="med" type="none"/>
          </a:ln>
        </p:spPr>
      </p:cxnSp>
      <p:cxnSp>
        <p:nvCxnSpPr>
          <p:cNvPr id="888" name="Google Shape;888;p46"/>
          <p:cNvCxnSpPr/>
          <p:nvPr/>
        </p:nvCxnSpPr>
        <p:spPr>
          <a:xfrm flipH="1">
            <a:off x="5092648" y="2221867"/>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889" name="Google Shape;889;p46"/>
          <p:cNvCxnSpPr/>
          <p:nvPr/>
        </p:nvCxnSpPr>
        <p:spPr>
          <a:xfrm flipH="1">
            <a:off x="4897348" y="2221867"/>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890" name="Google Shape;890;p46"/>
          <p:cNvCxnSpPr/>
          <p:nvPr/>
        </p:nvCxnSpPr>
        <p:spPr>
          <a:xfrm>
            <a:off x="5398048" y="2221867"/>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891" name="Google Shape;891;p46"/>
          <p:cNvCxnSpPr>
            <a:endCxn id="873" idx="0"/>
          </p:cNvCxnSpPr>
          <p:nvPr/>
        </p:nvCxnSpPr>
        <p:spPr>
          <a:xfrm>
            <a:off x="5398101" y="2221733"/>
            <a:ext cx="653400" cy="182700"/>
          </a:xfrm>
          <a:prstGeom prst="straightConnector1">
            <a:avLst/>
          </a:prstGeom>
          <a:noFill/>
          <a:ln cap="flat" cmpd="sng" w="28575">
            <a:solidFill>
              <a:schemeClr val="dk2"/>
            </a:solidFill>
            <a:prstDash val="solid"/>
            <a:round/>
            <a:headEnd len="med" w="med" type="none"/>
            <a:tailEnd len="med" w="med" type="none"/>
          </a:ln>
        </p:spPr>
      </p:cxnSp>
      <p:grpSp>
        <p:nvGrpSpPr>
          <p:cNvPr id="892" name="Google Shape;892;p46"/>
          <p:cNvGrpSpPr/>
          <p:nvPr/>
        </p:nvGrpSpPr>
        <p:grpSpPr>
          <a:xfrm>
            <a:off x="5549665" y="2841859"/>
            <a:ext cx="891900" cy="324600"/>
            <a:chOff x="4872396" y="2413195"/>
            <a:chExt cx="891900" cy="324600"/>
          </a:xfrm>
        </p:grpSpPr>
        <p:cxnSp>
          <p:nvCxnSpPr>
            <p:cNvPr id="893" name="Google Shape;893;p46"/>
            <p:cNvCxnSpPr/>
            <p:nvPr/>
          </p:nvCxnSpPr>
          <p:spPr>
            <a:xfrm flipH="1">
              <a:off x="5067696" y="2413195"/>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894" name="Google Shape;894;p46"/>
            <p:cNvCxnSpPr/>
            <p:nvPr/>
          </p:nvCxnSpPr>
          <p:spPr>
            <a:xfrm flipH="1">
              <a:off x="4872396" y="2413195"/>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895" name="Google Shape;895;p46"/>
            <p:cNvCxnSpPr/>
            <p:nvPr/>
          </p:nvCxnSpPr>
          <p:spPr>
            <a:xfrm>
              <a:off x="5373096" y="2413195"/>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896" name="Google Shape;896;p46"/>
            <p:cNvCxnSpPr/>
            <p:nvPr/>
          </p:nvCxnSpPr>
          <p:spPr>
            <a:xfrm>
              <a:off x="5373096" y="2413195"/>
              <a:ext cx="391200" cy="227100"/>
            </a:xfrm>
            <a:prstGeom prst="straightConnector1">
              <a:avLst/>
            </a:prstGeom>
            <a:noFill/>
            <a:ln cap="flat" cmpd="sng" w="28575">
              <a:solidFill>
                <a:schemeClr val="dk2"/>
              </a:solidFill>
              <a:prstDash val="solid"/>
              <a:round/>
              <a:headEnd len="med" w="med" type="none"/>
              <a:tailEnd len="med" w="med" type="none"/>
            </a:ln>
          </p:spPr>
        </p:cxnSp>
      </p:grpSp>
      <p:sp>
        <p:nvSpPr>
          <p:cNvPr id="897" name="Google Shape;897;p46"/>
          <p:cNvSpPr txBox="1"/>
          <p:nvPr/>
        </p:nvSpPr>
        <p:spPr>
          <a:xfrm>
            <a:off x="5824651" y="1299197"/>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898" name="Google Shape;898;p46"/>
          <p:cNvSpPr txBox="1"/>
          <p:nvPr/>
        </p:nvSpPr>
        <p:spPr>
          <a:xfrm>
            <a:off x="7467576" y="1299197"/>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899" name="Google Shape;899;p46"/>
          <p:cNvCxnSpPr/>
          <p:nvPr/>
        </p:nvCxnSpPr>
        <p:spPr>
          <a:xfrm flipH="1">
            <a:off x="8002960" y="2208831"/>
            <a:ext cx="26400" cy="324300"/>
          </a:xfrm>
          <a:prstGeom prst="straightConnector1">
            <a:avLst/>
          </a:prstGeom>
          <a:noFill/>
          <a:ln cap="flat" cmpd="sng" w="28575">
            <a:solidFill>
              <a:schemeClr val="dk2"/>
            </a:solidFill>
            <a:prstDash val="solid"/>
            <a:round/>
            <a:headEnd len="med" w="med" type="none"/>
            <a:tailEnd len="med" w="med" type="none"/>
          </a:ln>
        </p:spPr>
      </p:cxnSp>
      <p:cxnSp>
        <p:nvCxnSpPr>
          <p:cNvPr id="900" name="Google Shape;900;p46"/>
          <p:cNvCxnSpPr>
            <a:stCxn id="869" idx="4"/>
            <a:endCxn id="870" idx="0"/>
          </p:cNvCxnSpPr>
          <p:nvPr/>
        </p:nvCxnSpPr>
        <p:spPr>
          <a:xfrm flipH="1">
            <a:off x="7651676" y="2203867"/>
            <a:ext cx="380700" cy="473100"/>
          </a:xfrm>
          <a:prstGeom prst="straightConnector1">
            <a:avLst/>
          </a:prstGeom>
          <a:noFill/>
          <a:ln cap="flat" cmpd="sng" w="28575">
            <a:solidFill>
              <a:schemeClr val="dk2"/>
            </a:solidFill>
            <a:prstDash val="solid"/>
            <a:round/>
            <a:headEnd len="med" w="med" type="none"/>
            <a:tailEnd len="med" w="med" type="none"/>
          </a:ln>
        </p:spPr>
      </p:cxnSp>
      <p:cxnSp>
        <p:nvCxnSpPr>
          <p:cNvPr id="901" name="Google Shape;901;p46"/>
          <p:cNvCxnSpPr/>
          <p:nvPr/>
        </p:nvCxnSpPr>
        <p:spPr>
          <a:xfrm>
            <a:off x="8029360" y="2208831"/>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902" name="Google Shape;902;p46"/>
          <p:cNvCxnSpPr/>
          <p:nvPr/>
        </p:nvCxnSpPr>
        <p:spPr>
          <a:xfrm>
            <a:off x="8029360" y="2208831"/>
            <a:ext cx="391200" cy="227100"/>
          </a:xfrm>
          <a:prstGeom prst="straightConnector1">
            <a:avLst/>
          </a:prstGeom>
          <a:noFill/>
          <a:ln cap="flat" cmpd="sng" w="28575">
            <a:solidFill>
              <a:schemeClr val="dk2"/>
            </a:solidFill>
            <a:prstDash val="solid"/>
            <a:round/>
            <a:headEnd len="med" w="med" type="none"/>
            <a:tailEnd len="med" w="med" type="none"/>
          </a:ln>
        </p:spPr>
      </p:cxnSp>
      <p:cxnSp>
        <p:nvCxnSpPr>
          <p:cNvPr id="903" name="Google Shape;903;p46"/>
          <p:cNvCxnSpPr/>
          <p:nvPr/>
        </p:nvCxnSpPr>
        <p:spPr>
          <a:xfrm flipH="1">
            <a:off x="7406244" y="3107509"/>
            <a:ext cx="250200" cy="265800"/>
          </a:xfrm>
          <a:prstGeom prst="straightConnector1">
            <a:avLst/>
          </a:prstGeom>
          <a:noFill/>
          <a:ln cap="flat" cmpd="sng" w="28575">
            <a:solidFill>
              <a:schemeClr val="dk2"/>
            </a:solidFill>
            <a:prstDash val="solid"/>
            <a:round/>
            <a:headEnd len="med" w="med" type="none"/>
            <a:tailEnd len="med" w="med" type="none"/>
          </a:ln>
        </p:spPr>
      </p:cxnSp>
      <p:cxnSp>
        <p:nvCxnSpPr>
          <p:cNvPr id="904" name="Google Shape;904;p46"/>
          <p:cNvCxnSpPr>
            <a:endCxn id="871" idx="0"/>
          </p:cNvCxnSpPr>
          <p:nvPr/>
        </p:nvCxnSpPr>
        <p:spPr>
          <a:xfrm flipH="1">
            <a:off x="7118676" y="3107448"/>
            <a:ext cx="537900" cy="329700"/>
          </a:xfrm>
          <a:prstGeom prst="straightConnector1">
            <a:avLst/>
          </a:prstGeom>
          <a:noFill/>
          <a:ln cap="flat" cmpd="sng" w="28575">
            <a:solidFill>
              <a:schemeClr val="dk2"/>
            </a:solidFill>
            <a:prstDash val="solid"/>
            <a:round/>
            <a:headEnd len="med" w="med" type="none"/>
            <a:tailEnd len="med" w="med" type="none"/>
          </a:ln>
        </p:spPr>
      </p:cxnSp>
      <p:cxnSp>
        <p:nvCxnSpPr>
          <p:cNvPr id="905" name="Google Shape;905;p46"/>
          <p:cNvCxnSpPr>
            <a:endCxn id="906" idx="0"/>
          </p:cNvCxnSpPr>
          <p:nvPr/>
        </p:nvCxnSpPr>
        <p:spPr>
          <a:xfrm>
            <a:off x="7656526" y="3107473"/>
            <a:ext cx="794100" cy="434400"/>
          </a:xfrm>
          <a:prstGeom prst="straightConnector1">
            <a:avLst/>
          </a:prstGeom>
          <a:noFill/>
          <a:ln cap="flat" cmpd="sng" w="28575">
            <a:solidFill>
              <a:schemeClr val="dk2"/>
            </a:solidFill>
            <a:prstDash val="solid"/>
            <a:round/>
            <a:headEnd len="med" w="med" type="none"/>
            <a:tailEnd len="med" w="med" type="none"/>
          </a:ln>
        </p:spPr>
      </p:cxnSp>
      <p:cxnSp>
        <p:nvCxnSpPr>
          <p:cNvPr id="907" name="Google Shape;907;p46"/>
          <p:cNvCxnSpPr/>
          <p:nvPr/>
        </p:nvCxnSpPr>
        <p:spPr>
          <a:xfrm>
            <a:off x="7656444" y="3107509"/>
            <a:ext cx="423600" cy="106800"/>
          </a:xfrm>
          <a:prstGeom prst="straightConnector1">
            <a:avLst/>
          </a:prstGeom>
          <a:noFill/>
          <a:ln cap="flat" cmpd="sng" w="28575">
            <a:solidFill>
              <a:schemeClr val="dk2"/>
            </a:solidFill>
            <a:prstDash val="solid"/>
            <a:round/>
            <a:headEnd len="med" w="med" type="none"/>
            <a:tailEnd len="med" w="med" type="none"/>
          </a:ln>
        </p:spPr>
      </p:cxnSp>
      <p:grpSp>
        <p:nvGrpSpPr>
          <p:cNvPr id="908" name="Google Shape;908;p46"/>
          <p:cNvGrpSpPr/>
          <p:nvPr/>
        </p:nvGrpSpPr>
        <p:grpSpPr>
          <a:xfrm>
            <a:off x="6704963" y="3874364"/>
            <a:ext cx="730377" cy="265815"/>
            <a:chOff x="4872396" y="2413195"/>
            <a:chExt cx="891900" cy="324600"/>
          </a:xfrm>
        </p:grpSpPr>
        <p:cxnSp>
          <p:nvCxnSpPr>
            <p:cNvPr id="909" name="Google Shape;909;p46"/>
            <p:cNvCxnSpPr/>
            <p:nvPr/>
          </p:nvCxnSpPr>
          <p:spPr>
            <a:xfrm flipH="1">
              <a:off x="5067696" y="2413195"/>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910" name="Google Shape;910;p46"/>
            <p:cNvCxnSpPr/>
            <p:nvPr/>
          </p:nvCxnSpPr>
          <p:spPr>
            <a:xfrm flipH="1">
              <a:off x="4872396" y="2413195"/>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911" name="Google Shape;911;p46"/>
            <p:cNvCxnSpPr/>
            <p:nvPr/>
          </p:nvCxnSpPr>
          <p:spPr>
            <a:xfrm>
              <a:off x="5373096" y="2413195"/>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912" name="Google Shape;912;p46"/>
            <p:cNvCxnSpPr/>
            <p:nvPr/>
          </p:nvCxnSpPr>
          <p:spPr>
            <a:xfrm>
              <a:off x="5373096" y="2413195"/>
              <a:ext cx="391200" cy="227100"/>
            </a:xfrm>
            <a:prstGeom prst="straightConnector1">
              <a:avLst/>
            </a:prstGeom>
            <a:noFill/>
            <a:ln cap="flat" cmpd="sng" w="28575">
              <a:solidFill>
                <a:schemeClr val="dk2"/>
              </a:solidFill>
              <a:prstDash val="solid"/>
              <a:round/>
              <a:headEnd len="med" w="med" type="none"/>
              <a:tailEnd len="med" w="med" type="none"/>
            </a:ln>
          </p:spPr>
        </p:cxnSp>
      </p:grpSp>
      <p:cxnSp>
        <p:nvCxnSpPr>
          <p:cNvPr id="913" name="Google Shape;913;p46"/>
          <p:cNvCxnSpPr/>
          <p:nvPr/>
        </p:nvCxnSpPr>
        <p:spPr>
          <a:xfrm>
            <a:off x="7110169" y="3871699"/>
            <a:ext cx="0" cy="165900"/>
          </a:xfrm>
          <a:prstGeom prst="straightConnector1">
            <a:avLst/>
          </a:prstGeom>
          <a:noFill/>
          <a:ln cap="flat" cmpd="sng" w="28575">
            <a:solidFill>
              <a:schemeClr val="dk2"/>
            </a:solidFill>
            <a:prstDash val="solid"/>
            <a:round/>
            <a:headEnd len="med" w="med" type="none"/>
            <a:tailEnd len="med" w="med" type="none"/>
          </a:ln>
        </p:spPr>
      </p:cxnSp>
      <p:cxnSp>
        <p:nvCxnSpPr>
          <p:cNvPr id="914" name="Google Shape;914;p46"/>
          <p:cNvCxnSpPr>
            <a:stCxn id="869" idx="4"/>
          </p:cNvCxnSpPr>
          <p:nvPr/>
        </p:nvCxnSpPr>
        <p:spPr>
          <a:xfrm>
            <a:off x="8032376" y="2203867"/>
            <a:ext cx="117000" cy="304800"/>
          </a:xfrm>
          <a:prstGeom prst="straightConnector1">
            <a:avLst/>
          </a:prstGeom>
          <a:noFill/>
          <a:ln cap="flat" cmpd="sng" w="28575">
            <a:solidFill>
              <a:schemeClr val="dk2"/>
            </a:solidFill>
            <a:prstDash val="solid"/>
            <a:round/>
            <a:headEnd len="med" w="med" type="none"/>
            <a:tailEnd len="med" w="med" type="none"/>
          </a:ln>
        </p:spPr>
      </p:cxnSp>
      <p:sp>
        <p:nvSpPr>
          <p:cNvPr id="915" name="Google Shape;915;p46"/>
          <p:cNvSpPr txBox="1"/>
          <p:nvPr/>
        </p:nvSpPr>
        <p:spPr>
          <a:xfrm>
            <a:off x="7547926" y="2237022"/>
            <a:ext cx="212400" cy="1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916" name="Google Shape;916;p46"/>
          <p:cNvSpPr txBox="1"/>
          <p:nvPr/>
        </p:nvSpPr>
        <p:spPr>
          <a:xfrm>
            <a:off x="7000259" y="3113032"/>
            <a:ext cx="212400" cy="1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917" name="Google Shape;917;p46"/>
          <p:cNvSpPr txBox="1"/>
          <p:nvPr/>
        </p:nvSpPr>
        <p:spPr>
          <a:xfrm>
            <a:off x="5748451" y="2017047"/>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a:t>
            </a:r>
            <a:endParaRPr/>
          </a:p>
        </p:txBody>
      </p:sp>
      <p:sp>
        <p:nvSpPr>
          <p:cNvPr id="918" name="Google Shape;918;p46"/>
          <p:cNvSpPr txBox="1"/>
          <p:nvPr/>
        </p:nvSpPr>
        <p:spPr>
          <a:xfrm>
            <a:off x="6041296" y="2940728"/>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919" name="Google Shape;919;p46"/>
          <p:cNvSpPr txBox="1"/>
          <p:nvPr/>
        </p:nvSpPr>
        <p:spPr>
          <a:xfrm>
            <a:off x="4933126" y="2509872"/>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920" name="Google Shape;920;p46"/>
          <p:cNvSpPr txBox="1"/>
          <p:nvPr/>
        </p:nvSpPr>
        <p:spPr>
          <a:xfrm>
            <a:off x="5840851" y="4524272"/>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nvGrpSpPr>
          <p:cNvPr id="921" name="Google Shape;921;p46"/>
          <p:cNvGrpSpPr/>
          <p:nvPr/>
        </p:nvGrpSpPr>
        <p:grpSpPr>
          <a:xfrm>
            <a:off x="5643842" y="3709129"/>
            <a:ext cx="730377" cy="265815"/>
            <a:chOff x="4872396" y="2413195"/>
            <a:chExt cx="891900" cy="324600"/>
          </a:xfrm>
        </p:grpSpPr>
        <p:cxnSp>
          <p:nvCxnSpPr>
            <p:cNvPr id="922" name="Google Shape;922;p46"/>
            <p:cNvCxnSpPr/>
            <p:nvPr/>
          </p:nvCxnSpPr>
          <p:spPr>
            <a:xfrm flipH="1">
              <a:off x="5067696" y="2413195"/>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923" name="Google Shape;923;p46"/>
            <p:cNvCxnSpPr/>
            <p:nvPr/>
          </p:nvCxnSpPr>
          <p:spPr>
            <a:xfrm flipH="1">
              <a:off x="4872396" y="2413195"/>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924" name="Google Shape;924;p46"/>
            <p:cNvCxnSpPr/>
            <p:nvPr/>
          </p:nvCxnSpPr>
          <p:spPr>
            <a:xfrm>
              <a:off x="5373096" y="2413195"/>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925" name="Google Shape;925;p46"/>
            <p:cNvCxnSpPr/>
            <p:nvPr/>
          </p:nvCxnSpPr>
          <p:spPr>
            <a:xfrm>
              <a:off x="5373096" y="2413195"/>
              <a:ext cx="391200" cy="227100"/>
            </a:xfrm>
            <a:prstGeom prst="straightConnector1">
              <a:avLst/>
            </a:prstGeom>
            <a:noFill/>
            <a:ln cap="flat" cmpd="sng" w="28575">
              <a:solidFill>
                <a:schemeClr val="dk2"/>
              </a:solidFill>
              <a:prstDash val="solid"/>
              <a:round/>
              <a:headEnd len="med" w="med" type="none"/>
              <a:tailEnd len="med" w="med" type="none"/>
            </a:ln>
          </p:spPr>
        </p:cxnSp>
      </p:grpSp>
      <p:cxnSp>
        <p:nvCxnSpPr>
          <p:cNvPr id="926" name="Google Shape;926;p46"/>
          <p:cNvCxnSpPr>
            <a:endCxn id="927" idx="0"/>
          </p:cNvCxnSpPr>
          <p:nvPr/>
        </p:nvCxnSpPr>
        <p:spPr>
          <a:xfrm>
            <a:off x="6049101" y="3706458"/>
            <a:ext cx="2400" cy="268500"/>
          </a:xfrm>
          <a:prstGeom prst="straightConnector1">
            <a:avLst/>
          </a:prstGeom>
          <a:noFill/>
          <a:ln cap="flat" cmpd="sng" w="28575">
            <a:solidFill>
              <a:schemeClr val="dk2"/>
            </a:solidFill>
            <a:prstDash val="solid"/>
            <a:round/>
            <a:headEnd len="med" w="med" type="none"/>
            <a:tailEnd len="med" w="med" type="none"/>
          </a:ln>
        </p:spPr>
      </p:cxnSp>
      <p:sp>
        <p:nvSpPr>
          <p:cNvPr id="928" name="Google Shape;928;p46"/>
          <p:cNvSpPr txBox="1"/>
          <p:nvPr/>
        </p:nvSpPr>
        <p:spPr>
          <a:xfrm>
            <a:off x="6902301" y="4140172"/>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929" name="Google Shape;929;p46"/>
          <p:cNvSpPr txBox="1"/>
          <p:nvPr/>
        </p:nvSpPr>
        <p:spPr>
          <a:xfrm>
            <a:off x="8510426" y="4172147"/>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930" name="Google Shape;930;p46"/>
          <p:cNvSpPr txBox="1"/>
          <p:nvPr/>
        </p:nvSpPr>
        <p:spPr>
          <a:xfrm>
            <a:off x="8102126" y="2460984"/>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931" name="Google Shape;931;p46"/>
          <p:cNvSpPr txBox="1"/>
          <p:nvPr/>
        </p:nvSpPr>
        <p:spPr>
          <a:xfrm>
            <a:off x="6517739" y="1678034"/>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932" name="Google Shape;932;p46"/>
          <p:cNvSpPr txBox="1"/>
          <p:nvPr/>
        </p:nvSpPr>
        <p:spPr>
          <a:xfrm>
            <a:off x="5207251" y="3111972"/>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933" name="Google Shape;933;p46"/>
          <p:cNvSpPr txBox="1"/>
          <p:nvPr/>
        </p:nvSpPr>
        <p:spPr>
          <a:xfrm>
            <a:off x="6409601" y="2993797"/>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927" name="Google Shape;927;p46"/>
          <p:cNvSpPr/>
          <p:nvPr/>
        </p:nvSpPr>
        <p:spPr>
          <a:xfrm>
            <a:off x="5835051" y="3974958"/>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934" name="Google Shape;934;p46"/>
          <p:cNvSpPr txBox="1"/>
          <p:nvPr/>
        </p:nvSpPr>
        <p:spPr>
          <a:xfrm>
            <a:off x="5813764" y="3708979"/>
            <a:ext cx="1821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grpSp>
        <p:nvGrpSpPr>
          <p:cNvPr id="935" name="Google Shape;935;p46"/>
          <p:cNvGrpSpPr/>
          <p:nvPr/>
        </p:nvGrpSpPr>
        <p:grpSpPr>
          <a:xfrm>
            <a:off x="5644222" y="4420007"/>
            <a:ext cx="730377" cy="265815"/>
            <a:chOff x="4872396" y="2413195"/>
            <a:chExt cx="891900" cy="324600"/>
          </a:xfrm>
        </p:grpSpPr>
        <p:cxnSp>
          <p:nvCxnSpPr>
            <p:cNvPr id="936" name="Google Shape;936;p46"/>
            <p:cNvCxnSpPr/>
            <p:nvPr/>
          </p:nvCxnSpPr>
          <p:spPr>
            <a:xfrm flipH="1">
              <a:off x="5067696" y="2413195"/>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937" name="Google Shape;937;p46"/>
            <p:cNvCxnSpPr/>
            <p:nvPr/>
          </p:nvCxnSpPr>
          <p:spPr>
            <a:xfrm flipH="1">
              <a:off x="4872396" y="2413195"/>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938" name="Google Shape;938;p46"/>
            <p:cNvCxnSpPr/>
            <p:nvPr/>
          </p:nvCxnSpPr>
          <p:spPr>
            <a:xfrm>
              <a:off x="5373096" y="2413195"/>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939" name="Google Shape;939;p46"/>
            <p:cNvCxnSpPr/>
            <p:nvPr/>
          </p:nvCxnSpPr>
          <p:spPr>
            <a:xfrm>
              <a:off x="5373096" y="2413195"/>
              <a:ext cx="391200" cy="227100"/>
            </a:xfrm>
            <a:prstGeom prst="straightConnector1">
              <a:avLst/>
            </a:prstGeom>
            <a:noFill/>
            <a:ln cap="flat" cmpd="sng" w="28575">
              <a:solidFill>
                <a:schemeClr val="dk2"/>
              </a:solidFill>
              <a:prstDash val="solid"/>
              <a:round/>
              <a:headEnd len="med" w="med" type="none"/>
              <a:tailEnd len="med" w="med" type="none"/>
            </a:ln>
          </p:spPr>
        </p:cxnSp>
      </p:grpSp>
      <p:cxnSp>
        <p:nvCxnSpPr>
          <p:cNvPr id="940" name="Google Shape;940;p46"/>
          <p:cNvCxnSpPr/>
          <p:nvPr/>
        </p:nvCxnSpPr>
        <p:spPr>
          <a:xfrm>
            <a:off x="6049428" y="4417342"/>
            <a:ext cx="0" cy="165900"/>
          </a:xfrm>
          <a:prstGeom prst="straightConnector1">
            <a:avLst/>
          </a:prstGeom>
          <a:noFill/>
          <a:ln cap="flat" cmpd="sng" w="28575">
            <a:solidFill>
              <a:schemeClr val="dk2"/>
            </a:solidFill>
            <a:prstDash val="solid"/>
            <a:round/>
            <a:headEnd len="med" w="med" type="none"/>
            <a:tailEnd len="med" w="med" type="none"/>
          </a:ln>
        </p:spPr>
      </p:cxnSp>
      <p:sp>
        <p:nvSpPr>
          <p:cNvPr id="877" name="Google Shape;877;p46"/>
          <p:cNvSpPr/>
          <p:nvPr/>
        </p:nvSpPr>
        <p:spPr>
          <a:xfrm>
            <a:off x="7679976" y="362558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906" name="Google Shape;906;p46"/>
          <p:cNvSpPr/>
          <p:nvPr/>
        </p:nvSpPr>
        <p:spPr>
          <a:xfrm>
            <a:off x="8234176" y="3541873"/>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941" name="Google Shape;941;p46"/>
          <p:cNvSpPr/>
          <p:nvPr/>
        </p:nvSpPr>
        <p:spPr>
          <a:xfrm>
            <a:off x="7603776" y="4333323"/>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942" name="Google Shape;942;p46"/>
          <p:cNvSpPr txBox="1"/>
          <p:nvPr/>
        </p:nvSpPr>
        <p:spPr>
          <a:xfrm>
            <a:off x="7471726" y="3255472"/>
            <a:ext cx="212400" cy="1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t>
            </a:r>
            <a:endParaRPr/>
          </a:p>
        </p:txBody>
      </p:sp>
      <p:sp>
        <p:nvSpPr>
          <p:cNvPr id="943" name="Google Shape;943;p46"/>
          <p:cNvSpPr txBox="1"/>
          <p:nvPr/>
        </p:nvSpPr>
        <p:spPr>
          <a:xfrm>
            <a:off x="7984676" y="3312172"/>
            <a:ext cx="212400" cy="1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944" name="Google Shape;944;p46"/>
          <p:cNvSpPr txBox="1"/>
          <p:nvPr/>
        </p:nvSpPr>
        <p:spPr>
          <a:xfrm>
            <a:off x="7828326" y="4036906"/>
            <a:ext cx="212400" cy="1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t>
            </a:r>
            <a:endParaRPr/>
          </a:p>
        </p:txBody>
      </p:sp>
      <p:cxnSp>
        <p:nvCxnSpPr>
          <p:cNvPr id="945" name="Google Shape;945;p46"/>
          <p:cNvCxnSpPr>
            <a:stCxn id="877" idx="4"/>
            <a:endCxn id="941" idx="0"/>
          </p:cNvCxnSpPr>
          <p:nvPr/>
        </p:nvCxnSpPr>
        <p:spPr>
          <a:xfrm flipH="1">
            <a:off x="7820226" y="4058486"/>
            <a:ext cx="76200" cy="274800"/>
          </a:xfrm>
          <a:prstGeom prst="straightConnector1">
            <a:avLst/>
          </a:prstGeom>
          <a:noFill/>
          <a:ln cap="flat" cmpd="sng" w="28575">
            <a:solidFill>
              <a:schemeClr val="dk2"/>
            </a:solidFill>
            <a:prstDash val="solid"/>
            <a:round/>
            <a:headEnd len="med" w="med" type="none"/>
            <a:tailEnd len="med" w="med" type="none"/>
          </a:ln>
        </p:spPr>
      </p:cxnSp>
      <p:cxnSp>
        <p:nvCxnSpPr>
          <p:cNvPr id="946" name="Google Shape;946;p46"/>
          <p:cNvCxnSpPr/>
          <p:nvPr/>
        </p:nvCxnSpPr>
        <p:spPr>
          <a:xfrm flipH="1">
            <a:off x="8412735" y="3999109"/>
            <a:ext cx="26400" cy="324300"/>
          </a:xfrm>
          <a:prstGeom prst="straightConnector1">
            <a:avLst/>
          </a:prstGeom>
          <a:noFill/>
          <a:ln cap="flat" cmpd="sng" w="28575">
            <a:solidFill>
              <a:schemeClr val="dk2"/>
            </a:solidFill>
            <a:prstDash val="solid"/>
            <a:round/>
            <a:headEnd len="med" w="med" type="none"/>
            <a:tailEnd len="med" w="med" type="none"/>
          </a:ln>
        </p:spPr>
      </p:cxnSp>
      <p:cxnSp>
        <p:nvCxnSpPr>
          <p:cNvPr id="947" name="Google Shape;947;p46"/>
          <p:cNvCxnSpPr/>
          <p:nvPr/>
        </p:nvCxnSpPr>
        <p:spPr>
          <a:xfrm>
            <a:off x="8439135" y="3999109"/>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948" name="Google Shape;948;p46"/>
          <p:cNvCxnSpPr/>
          <p:nvPr/>
        </p:nvCxnSpPr>
        <p:spPr>
          <a:xfrm>
            <a:off x="8439135" y="3999109"/>
            <a:ext cx="391200" cy="227100"/>
          </a:xfrm>
          <a:prstGeom prst="straightConnector1">
            <a:avLst/>
          </a:prstGeom>
          <a:noFill/>
          <a:ln cap="flat" cmpd="sng" w="28575">
            <a:solidFill>
              <a:schemeClr val="dk2"/>
            </a:solidFill>
            <a:prstDash val="solid"/>
            <a:round/>
            <a:headEnd len="med" w="med" type="none"/>
            <a:tailEnd len="med" w="med" type="none"/>
          </a:ln>
        </p:spPr>
      </p:cxnSp>
      <p:cxnSp>
        <p:nvCxnSpPr>
          <p:cNvPr id="949" name="Google Shape;949;p46"/>
          <p:cNvCxnSpPr/>
          <p:nvPr/>
        </p:nvCxnSpPr>
        <p:spPr>
          <a:xfrm>
            <a:off x="8442152" y="3994146"/>
            <a:ext cx="117000" cy="304800"/>
          </a:xfrm>
          <a:prstGeom prst="straightConnector1">
            <a:avLst/>
          </a:prstGeom>
          <a:noFill/>
          <a:ln cap="flat" cmpd="sng" w="28575">
            <a:solidFill>
              <a:schemeClr val="dk2"/>
            </a:solidFill>
            <a:prstDash val="solid"/>
            <a:round/>
            <a:headEnd len="med" w="med" type="none"/>
            <a:tailEnd len="med" w="med" type="none"/>
          </a:ln>
        </p:spPr>
      </p:cxnSp>
      <p:sp>
        <p:nvSpPr>
          <p:cNvPr id="950" name="Google Shape;950;p46"/>
          <p:cNvSpPr txBox="1"/>
          <p:nvPr/>
        </p:nvSpPr>
        <p:spPr>
          <a:xfrm>
            <a:off x="8248826" y="3001434"/>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nvGrpSpPr>
          <p:cNvPr id="951" name="Google Shape;951;p46"/>
          <p:cNvGrpSpPr/>
          <p:nvPr/>
        </p:nvGrpSpPr>
        <p:grpSpPr>
          <a:xfrm>
            <a:off x="7408863" y="4790028"/>
            <a:ext cx="730377" cy="265815"/>
            <a:chOff x="4872396" y="2413195"/>
            <a:chExt cx="891900" cy="324600"/>
          </a:xfrm>
        </p:grpSpPr>
        <p:cxnSp>
          <p:nvCxnSpPr>
            <p:cNvPr id="952" name="Google Shape;952;p46"/>
            <p:cNvCxnSpPr/>
            <p:nvPr/>
          </p:nvCxnSpPr>
          <p:spPr>
            <a:xfrm flipH="1">
              <a:off x="5067696" y="2413195"/>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953" name="Google Shape;953;p46"/>
            <p:cNvCxnSpPr/>
            <p:nvPr/>
          </p:nvCxnSpPr>
          <p:spPr>
            <a:xfrm flipH="1">
              <a:off x="4872396" y="2413195"/>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954" name="Google Shape;954;p46"/>
            <p:cNvCxnSpPr/>
            <p:nvPr/>
          </p:nvCxnSpPr>
          <p:spPr>
            <a:xfrm>
              <a:off x="5373096" y="2413195"/>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955" name="Google Shape;955;p46"/>
            <p:cNvCxnSpPr/>
            <p:nvPr/>
          </p:nvCxnSpPr>
          <p:spPr>
            <a:xfrm>
              <a:off x="5373096" y="2413195"/>
              <a:ext cx="391200" cy="227100"/>
            </a:xfrm>
            <a:prstGeom prst="straightConnector1">
              <a:avLst/>
            </a:prstGeom>
            <a:noFill/>
            <a:ln cap="flat" cmpd="sng" w="28575">
              <a:solidFill>
                <a:schemeClr val="dk2"/>
              </a:solidFill>
              <a:prstDash val="solid"/>
              <a:round/>
              <a:headEnd len="med" w="med" type="none"/>
              <a:tailEnd len="med" w="med" type="none"/>
            </a:ln>
          </p:spPr>
        </p:cxnSp>
      </p:grpSp>
      <p:cxnSp>
        <p:nvCxnSpPr>
          <p:cNvPr id="956" name="Google Shape;956;p46"/>
          <p:cNvCxnSpPr/>
          <p:nvPr/>
        </p:nvCxnSpPr>
        <p:spPr>
          <a:xfrm>
            <a:off x="7814069" y="4787363"/>
            <a:ext cx="0" cy="165900"/>
          </a:xfrm>
          <a:prstGeom prst="straightConnector1">
            <a:avLst/>
          </a:prstGeom>
          <a:noFill/>
          <a:ln cap="flat" cmpd="sng" w="28575">
            <a:solidFill>
              <a:schemeClr val="dk2"/>
            </a:solidFill>
            <a:prstDash val="solid"/>
            <a:round/>
            <a:headEnd len="med" w="med" type="none"/>
            <a:tailEnd len="med" w="med" type="none"/>
          </a:ln>
        </p:spPr>
      </p:cxnSp>
      <p:sp>
        <p:nvSpPr>
          <p:cNvPr id="957" name="Google Shape;957;p46"/>
          <p:cNvSpPr txBox="1"/>
          <p:nvPr/>
        </p:nvSpPr>
        <p:spPr>
          <a:xfrm>
            <a:off x="7692276" y="4842461"/>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958" name="Google Shape;958;p46"/>
          <p:cNvSpPr txBox="1"/>
          <p:nvPr/>
        </p:nvSpPr>
        <p:spPr>
          <a:xfrm>
            <a:off x="228600" y="1295400"/>
            <a:ext cx="4739100" cy="30000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t/>
            </a:r>
            <a:endParaRPr sz="1800">
              <a:solidFill>
                <a:schemeClr val="dk1"/>
              </a:solidFill>
              <a:latin typeface="Roboto"/>
              <a:ea typeface="Roboto"/>
              <a:cs typeface="Roboto"/>
              <a:sym typeface="Roboto"/>
            </a:endParaRPr>
          </a:p>
          <a:p>
            <a:pPr indent="0" lvl="0" marL="0" rtl="0" algn="l">
              <a:spcBef>
                <a:spcPts val="600"/>
              </a:spcBef>
              <a:spcAft>
                <a:spcPts val="0"/>
              </a:spcAft>
              <a:buNone/>
            </a:pPr>
            <a:r>
              <a:t/>
            </a:r>
            <a:endParaRPr sz="1800">
              <a:solidFill>
                <a:schemeClr val="dk1"/>
              </a:solidFill>
              <a:latin typeface="Roboto"/>
              <a:ea typeface="Roboto"/>
              <a:cs typeface="Roboto"/>
              <a:sym typeface="Roboto"/>
            </a:endParaRPr>
          </a:p>
          <a:p>
            <a:pPr indent="0" lvl="0" marL="0" rtl="0" algn="l">
              <a:spcBef>
                <a:spcPts val="600"/>
              </a:spcBef>
              <a:spcAft>
                <a:spcPts val="0"/>
              </a:spcAft>
              <a:buNone/>
            </a:pPr>
            <a:r>
              <a:t/>
            </a:r>
            <a:endParaRPr sz="1800">
              <a:solidFill>
                <a:schemeClr val="dk1"/>
              </a:solidFill>
              <a:latin typeface="Roboto"/>
              <a:ea typeface="Roboto"/>
              <a:cs typeface="Roboto"/>
              <a:sym typeface="Roboto"/>
            </a:endParaRPr>
          </a:p>
          <a:p>
            <a:pPr indent="0" lvl="0" marL="0" rtl="0" algn="l">
              <a:spcBef>
                <a:spcPts val="600"/>
              </a:spcBef>
              <a:spcAft>
                <a:spcPts val="0"/>
              </a:spcAft>
              <a:buNone/>
            </a:pPr>
            <a:r>
              <a:rPr lang="en" sz="1800">
                <a:solidFill>
                  <a:schemeClr val="dk1"/>
                </a:solidFill>
                <a:latin typeface="Roboto"/>
                <a:ea typeface="Roboto"/>
                <a:cs typeface="Roboto"/>
                <a:sym typeface="Roboto"/>
              </a:rPr>
              <a:t>Runtimes independent of number of keys!</a:t>
            </a:r>
            <a:endParaRPr sz="1800">
              <a:solidFill>
                <a:schemeClr val="dk1"/>
              </a:solidFill>
              <a:latin typeface="Roboto"/>
              <a:ea typeface="Roboto"/>
              <a:cs typeface="Roboto"/>
              <a:sym typeface="Roboto"/>
            </a:endParaRPr>
          </a:p>
          <a:p>
            <a:pPr indent="0" lvl="0" marL="0" rtl="0" algn="l">
              <a:spcBef>
                <a:spcPts val="600"/>
              </a:spcBef>
              <a:spcAft>
                <a:spcPts val="0"/>
              </a:spcAft>
              <a:buNone/>
            </a:pPr>
            <a:r>
              <a:t/>
            </a:r>
            <a:endParaRPr sz="1800">
              <a:solidFill>
                <a:schemeClr val="dk1"/>
              </a:solidFill>
              <a:latin typeface="Roboto"/>
              <a:ea typeface="Roboto"/>
              <a:cs typeface="Roboto"/>
              <a:sym typeface="Roboto"/>
            </a:endParaRPr>
          </a:p>
          <a:p>
            <a:pPr indent="0" lvl="0" marL="0" rtl="0" algn="l">
              <a:spcBef>
                <a:spcPts val="600"/>
              </a:spcBef>
              <a:spcAft>
                <a:spcPts val="0"/>
              </a:spcAft>
              <a:buNone/>
            </a:pPr>
            <a:r>
              <a:rPr lang="en" sz="1800">
                <a:solidFill>
                  <a:schemeClr val="dk1"/>
                </a:solidFill>
                <a:latin typeface="Roboto"/>
                <a:ea typeface="Roboto"/>
                <a:cs typeface="Roboto"/>
                <a:sym typeface="Roboto"/>
              </a:rPr>
              <a:t>Or in terms of L, the length of the key:</a:t>
            </a:r>
            <a:endParaRPr sz="1800">
              <a:solidFill>
                <a:schemeClr val="dk1"/>
              </a:solidFill>
              <a:latin typeface="Roboto"/>
              <a:ea typeface="Roboto"/>
              <a:cs typeface="Roboto"/>
              <a:sym typeface="Roboto"/>
            </a:endParaRPr>
          </a:p>
          <a:p>
            <a:pPr indent="-342900" lvl="0" marL="457200" rtl="0" algn="l">
              <a:spcBef>
                <a:spcPts val="600"/>
              </a:spcBef>
              <a:spcAft>
                <a:spcPts val="0"/>
              </a:spcAft>
              <a:buClr>
                <a:schemeClr val="dk1"/>
              </a:buClr>
              <a:buSzPts val="1800"/>
              <a:buFont typeface="Roboto"/>
              <a:buChar char="●"/>
            </a:pPr>
            <a:r>
              <a:rPr lang="en" sz="1800">
                <a:solidFill>
                  <a:schemeClr val="dk1"/>
                </a:solidFill>
                <a:latin typeface="Roboto"/>
                <a:ea typeface="Roboto"/>
                <a:cs typeface="Roboto"/>
                <a:sym typeface="Roboto"/>
              </a:rPr>
              <a:t>Add: Θ(L)</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Contains: O(L)</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8">
                                            <p:txEl>
                                              <p:pRg end="0" st="0"/>
                                            </p:txEl>
                                          </p:spTgt>
                                        </p:tgtEl>
                                        <p:attrNameLst>
                                          <p:attrName>style.visibility</p:attrName>
                                        </p:attrNameLst>
                                      </p:cBhvr>
                                      <p:to>
                                        <p:strVal val="visible"/>
                                      </p:to>
                                    </p:set>
                                    <p:animEffect filter="fade" transition="in">
                                      <p:cBhvr>
                                        <p:cTn dur="1"/>
                                        <p:tgtEl>
                                          <p:spTgt spid="9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8">
                                            <p:txEl>
                                              <p:pRg end="1" st="1"/>
                                            </p:txEl>
                                          </p:spTgt>
                                        </p:tgtEl>
                                        <p:attrNameLst>
                                          <p:attrName>style.visibility</p:attrName>
                                        </p:attrNameLst>
                                      </p:cBhvr>
                                      <p:to>
                                        <p:strVal val="visible"/>
                                      </p:to>
                                    </p:set>
                                    <p:animEffect filter="fade" transition="in">
                                      <p:cBhvr>
                                        <p:cTn dur="1"/>
                                        <p:tgtEl>
                                          <p:spTgt spid="9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8">
                                            <p:txEl>
                                              <p:pRg end="2" st="2"/>
                                            </p:txEl>
                                          </p:spTgt>
                                        </p:tgtEl>
                                        <p:attrNameLst>
                                          <p:attrName>style.visibility</p:attrName>
                                        </p:attrNameLst>
                                      </p:cBhvr>
                                      <p:to>
                                        <p:strVal val="visible"/>
                                      </p:to>
                                    </p:set>
                                    <p:animEffect filter="fade" transition="in">
                                      <p:cBhvr>
                                        <p:cTn dur="1"/>
                                        <p:tgtEl>
                                          <p:spTgt spid="9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8">
                                            <p:txEl>
                                              <p:pRg end="3" st="3"/>
                                            </p:txEl>
                                          </p:spTgt>
                                        </p:tgtEl>
                                        <p:attrNameLst>
                                          <p:attrName>style.visibility</p:attrName>
                                        </p:attrNameLst>
                                      </p:cBhvr>
                                      <p:to>
                                        <p:strVal val="visible"/>
                                      </p:to>
                                    </p:set>
                                    <p:animEffect filter="fade" transition="in">
                                      <p:cBhvr>
                                        <p:cTn dur="1"/>
                                        <p:tgtEl>
                                          <p:spTgt spid="9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8">
                                            <p:txEl>
                                              <p:pRg end="4" st="4"/>
                                            </p:txEl>
                                          </p:spTgt>
                                        </p:tgtEl>
                                        <p:attrNameLst>
                                          <p:attrName>style.visibility</p:attrName>
                                        </p:attrNameLst>
                                      </p:cBhvr>
                                      <p:to>
                                        <p:strVal val="visible"/>
                                      </p:to>
                                    </p:set>
                                    <p:animEffect filter="fade" transition="in">
                                      <p:cBhvr>
                                        <p:cTn dur="1"/>
                                        <p:tgtEl>
                                          <p:spTgt spid="9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8">
                                            <p:txEl>
                                              <p:pRg end="5" st="5"/>
                                            </p:txEl>
                                          </p:spTgt>
                                        </p:tgtEl>
                                        <p:attrNameLst>
                                          <p:attrName>style.visibility</p:attrName>
                                        </p:attrNameLst>
                                      </p:cBhvr>
                                      <p:to>
                                        <p:strVal val="visible"/>
                                      </p:to>
                                    </p:set>
                                    <p:animEffect filter="fade" transition="in">
                                      <p:cBhvr>
                                        <p:cTn dur="1"/>
                                        <p:tgtEl>
                                          <p:spTgt spid="9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8">
                                            <p:txEl>
                                              <p:pRg end="6" st="6"/>
                                            </p:txEl>
                                          </p:spTgt>
                                        </p:tgtEl>
                                        <p:attrNameLst>
                                          <p:attrName>style.visibility</p:attrName>
                                        </p:attrNameLst>
                                      </p:cBhvr>
                                      <p:to>
                                        <p:strVal val="visible"/>
                                      </p:to>
                                    </p:set>
                                    <p:animEffect filter="fade" transition="in">
                                      <p:cBhvr>
                                        <p:cTn dur="1"/>
                                        <p:tgtEl>
                                          <p:spTgt spid="9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8">
                                            <p:txEl>
                                              <p:pRg end="7" st="7"/>
                                            </p:txEl>
                                          </p:spTgt>
                                        </p:tgtEl>
                                        <p:attrNameLst>
                                          <p:attrName>style.visibility</p:attrName>
                                        </p:attrNameLst>
                                      </p:cBhvr>
                                      <p:to>
                                        <p:strVal val="visible"/>
                                      </p:to>
                                    </p:set>
                                    <p:animEffect filter="fade" transition="in">
                                      <p:cBhvr>
                                        <p:cTn dur="1"/>
                                        <p:tgtEl>
                                          <p:spTgt spid="95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4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 Performance in Terms of N</a:t>
            </a:r>
            <a:endParaRPr/>
          </a:p>
        </p:txBody>
      </p:sp>
      <p:sp>
        <p:nvSpPr>
          <p:cNvPr id="964" name="Google Shape;964;p47"/>
          <p:cNvSpPr txBox="1"/>
          <p:nvPr>
            <p:ph idx="1" type="body"/>
          </p:nvPr>
        </p:nvSpPr>
        <p:spPr>
          <a:xfrm>
            <a:off x="90600" y="404100"/>
            <a:ext cx="41736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our keys are strings, Tries give us slightly better performance on contains and add.</a:t>
            </a:r>
            <a:endParaRPr/>
          </a:p>
        </p:txBody>
      </p:sp>
      <p:sp>
        <p:nvSpPr>
          <p:cNvPr id="965" name="Google Shape;965;p47"/>
          <p:cNvSpPr txBox="1"/>
          <p:nvPr/>
        </p:nvSpPr>
        <p:spPr>
          <a:xfrm>
            <a:off x="90600" y="3761325"/>
            <a:ext cx="8311500" cy="568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chemeClr val="dk1"/>
                </a:solidFill>
                <a:latin typeface="Roboto"/>
                <a:ea typeface="Roboto"/>
                <a:cs typeface="Roboto"/>
                <a:sym typeface="Roboto"/>
              </a:rPr>
              <a:t>One downside of the DataIndexedCharMap-based Trie is the huge memory cost of storing R links per node.</a:t>
            </a:r>
            <a:endParaRPr sz="1800">
              <a:solidFill>
                <a:schemeClr val="dk1"/>
              </a:solidFill>
              <a:latin typeface="Roboto"/>
              <a:ea typeface="Roboto"/>
              <a:cs typeface="Roboto"/>
              <a:sym typeface="Roboto"/>
            </a:endParaRPr>
          </a:p>
          <a:p>
            <a:pPr indent="-342900" lvl="0" marL="457200" rtl="0" algn="l">
              <a:spcBef>
                <a:spcPts val="600"/>
              </a:spcBef>
              <a:spcAft>
                <a:spcPts val="0"/>
              </a:spcAft>
              <a:buClr>
                <a:schemeClr val="dk1"/>
              </a:buClr>
              <a:buSzPts val="1800"/>
              <a:buFont typeface="Roboto"/>
              <a:buChar char="●"/>
            </a:pPr>
            <a:r>
              <a:rPr lang="en" sz="1800">
                <a:solidFill>
                  <a:schemeClr val="dk1"/>
                </a:solidFill>
                <a:latin typeface="Roboto"/>
                <a:ea typeface="Roboto"/>
                <a:cs typeface="Roboto"/>
                <a:sym typeface="Roboto"/>
              </a:rPr>
              <a:t>Wasteful because most links are unused in real world usage.</a:t>
            </a:r>
            <a:endParaRPr sz="1800">
              <a:solidFill>
                <a:schemeClr val="dk1"/>
              </a:solidFill>
              <a:latin typeface="Roboto"/>
              <a:ea typeface="Roboto"/>
              <a:cs typeface="Roboto"/>
              <a:sym typeface="Roboto"/>
            </a:endParaRPr>
          </a:p>
        </p:txBody>
      </p:sp>
      <p:sp>
        <p:nvSpPr>
          <p:cNvPr id="966" name="Google Shape;966;p47"/>
          <p:cNvSpPr txBox="1"/>
          <p:nvPr/>
        </p:nvSpPr>
        <p:spPr>
          <a:xfrm>
            <a:off x="4406525" y="496925"/>
            <a:ext cx="43518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Runtimes treating length of keys as a constant</a:t>
            </a:r>
            <a:endParaRPr>
              <a:latin typeface="Roboto"/>
              <a:ea typeface="Roboto"/>
              <a:cs typeface="Roboto"/>
              <a:sym typeface="Roboto"/>
            </a:endParaRPr>
          </a:p>
        </p:txBody>
      </p:sp>
      <p:graphicFrame>
        <p:nvGraphicFramePr>
          <p:cNvPr id="967" name="Google Shape;967;p47"/>
          <p:cNvGraphicFramePr/>
          <p:nvPr/>
        </p:nvGraphicFramePr>
        <p:xfrm>
          <a:off x="4406525" y="917150"/>
          <a:ext cx="3000000" cy="3000000"/>
        </p:xfrm>
        <a:graphic>
          <a:graphicData uri="http://schemas.openxmlformats.org/drawingml/2006/table">
            <a:tbl>
              <a:tblPr>
                <a:noFill/>
                <a:tableStyleId>{764B5357-B1AD-41A5-8FD6-9C45A2802DA1}</a:tableStyleId>
              </a:tblPr>
              <a:tblGrid>
                <a:gridCol w="1598500"/>
                <a:gridCol w="1017950"/>
                <a:gridCol w="1075525"/>
                <a:gridCol w="971775"/>
              </a:tblGrid>
              <a:tr h="396200">
                <a:tc>
                  <a:txBody>
                    <a:bodyPr/>
                    <a:lstStyle/>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key type</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get(x)</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add(x)</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sz="1200">
                          <a:latin typeface="Roboto"/>
                          <a:ea typeface="Roboto"/>
                          <a:cs typeface="Roboto"/>
                          <a:sym typeface="Roboto"/>
                        </a:rPr>
                        <a:t>Balanced BST</a:t>
                      </a:r>
                      <a:endParaRPr sz="1200">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comparable</a:t>
                      </a:r>
                      <a:endParaRPr sz="1200">
                        <a:solidFill>
                          <a:srgbClr val="000000"/>
                        </a:solidFill>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lang="en" sz="1200">
                          <a:solidFill>
                            <a:srgbClr val="000000"/>
                          </a:solidFill>
                          <a:latin typeface="Roboto"/>
                          <a:ea typeface="Roboto"/>
                          <a:cs typeface="Roboto"/>
                          <a:sym typeface="Roboto"/>
                        </a:rPr>
                        <a:t>Θ(log N)</a:t>
                      </a:r>
                      <a:endParaRPr sz="1200">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lang="en" sz="1200">
                          <a:solidFill>
                            <a:srgbClr val="000000"/>
                          </a:solidFill>
                          <a:latin typeface="Roboto"/>
                          <a:ea typeface="Roboto"/>
                          <a:cs typeface="Roboto"/>
                          <a:sym typeface="Roboto"/>
                        </a:rPr>
                        <a:t>Θ(log N)</a:t>
                      </a:r>
                      <a:endParaRPr sz="1200">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r>
              <a:tr h="381000">
                <a:tc>
                  <a:txBody>
                    <a:bodyPr/>
                    <a:lstStyle/>
                    <a:p>
                      <a:pPr indent="0" lvl="0" marL="0" rtl="0" algn="l">
                        <a:spcBef>
                          <a:spcPts val="0"/>
                        </a:spcBef>
                        <a:spcAft>
                          <a:spcPts val="0"/>
                        </a:spcAft>
                        <a:buNone/>
                      </a:pPr>
                      <a:r>
                        <a:rPr lang="en" sz="1200">
                          <a:latin typeface="Roboto"/>
                          <a:ea typeface="Roboto"/>
                          <a:cs typeface="Roboto"/>
                          <a:sym typeface="Roboto"/>
                        </a:rPr>
                        <a:t>Resizing Separate Chaining Hash Table</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hashable</a:t>
                      </a:r>
                      <a:endParaRPr sz="1200">
                        <a:solidFill>
                          <a:srgbClr val="000000"/>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p>
                      <a:pPr indent="0" lvl="0" marL="0" rtl="0" algn="ctr">
                        <a:spcBef>
                          <a:spcPts val="0"/>
                        </a:spcBef>
                        <a:spcAft>
                          <a:spcPts val="0"/>
                        </a:spcAft>
                        <a:buNone/>
                      </a:pPr>
                      <a:r>
                        <a:rPr lang="en" sz="600">
                          <a:solidFill>
                            <a:schemeClr val="dk1"/>
                          </a:solidFill>
                          <a:latin typeface="Roboto"/>
                          <a:ea typeface="Roboto"/>
                          <a:cs typeface="Roboto"/>
                          <a:sym typeface="Roboto"/>
                        </a:rPr>
                        <a:t>assuming even spread</a:t>
                      </a:r>
                      <a:endParaRPr sz="10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p>
                      <a:pPr indent="0" lvl="0" marL="0" rtl="0" algn="ctr">
                        <a:spcBef>
                          <a:spcPts val="0"/>
                        </a:spcBef>
                        <a:spcAft>
                          <a:spcPts val="0"/>
                        </a:spcAft>
                        <a:buNone/>
                      </a:pPr>
                      <a:r>
                        <a:rPr lang="en" sz="600">
                          <a:solidFill>
                            <a:schemeClr val="dk1"/>
                          </a:solidFill>
                          <a:latin typeface="Roboto"/>
                          <a:ea typeface="Roboto"/>
                          <a:cs typeface="Roboto"/>
                          <a:sym typeface="Roboto"/>
                        </a:rPr>
                        <a:t>on average,</a:t>
                      </a:r>
                      <a:endParaRPr sz="600">
                        <a:solidFill>
                          <a:schemeClr val="dk1"/>
                        </a:solidFill>
                        <a:latin typeface="Roboto"/>
                        <a:ea typeface="Roboto"/>
                        <a:cs typeface="Roboto"/>
                        <a:sym typeface="Roboto"/>
                      </a:endParaRPr>
                    </a:p>
                    <a:p>
                      <a:pPr indent="0" lvl="0" marL="0" rtl="0" algn="ctr">
                        <a:spcBef>
                          <a:spcPts val="0"/>
                        </a:spcBef>
                        <a:spcAft>
                          <a:spcPts val="0"/>
                        </a:spcAft>
                        <a:buNone/>
                      </a:pPr>
                      <a:r>
                        <a:rPr lang="en" sz="600">
                          <a:solidFill>
                            <a:schemeClr val="dk1"/>
                          </a:solidFill>
                          <a:latin typeface="Roboto"/>
                          <a:ea typeface="Roboto"/>
                          <a:cs typeface="Roboto"/>
                          <a:sym typeface="Roboto"/>
                        </a:rPr>
                        <a:t>assuming even spread</a:t>
                      </a:r>
                      <a:endParaRPr sz="6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r>
              <a:tr h="381000">
                <a:tc>
                  <a:txBody>
                    <a:bodyPr/>
                    <a:lstStyle/>
                    <a:p>
                      <a:pPr indent="0" lvl="0" marL="0" rtl="0" algn="l">
                        <a:spcBef>
                          <a:spcPts val="0"/>
                        </a:spcBef>
                        <a:spcAft>
                          <a:spcPts val="0"/>
                        </a:spcAft>
                        <a:buNone/>
                      </a:pPr>
                      <a:r>
                        <a:rPr lang="en" sz="1200">
                          <a:latin typeface="Roboto"/>
                          <a:ea typeface="Roboto"/>
                          <a:cs typeface="Roboto"/>
                          <a:sym typeface="Roboto"/>
                        </a:rPr>
                        <a:t>data indexed array</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chars</a:t>
                      </a:r>
                      <a:endParaRPr sz="1200">
                        <a:solidFill>
                          <a:srgbClr val="000000"/>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r>
              <a:tr h="381000">
                <a:tc>
                  <a:txBody>
                    <a:bodyPr/>
                    <a:lstStyle/>
                    <a:p>
                      <a:pPr indent="0" lvl="0" marL="0" rtl="0" algn="l">
                        <a:spcBef>
                          <a:spcPts val="0"/>
                        </a:spcBef>
                        <a:spcAft>
                          <a:spcPts val="0"/>
                        </a:spcAft>
                        <a:buNone/>
                      </a:pPr>
                      <a:r>
                        <a:rPr lang="en" sz="1200">
                          <a:latin typeface="Roboto"/>
                          <a:ea typeface="Roboto"/>
                          <a:cs typeface="Roboto"/>
                          <a:sym typeface="Roboto"/>
                        </a:rPr>
                        <a:t>Tries</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Strings</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4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28</a:t>
            </a:r>
            <a:r>
              <a:rPr lang="en"/>
              <a:t>, CS61B, </a:t>
            </a:r>
            <a:r>
              <a:rPr lang="en"/>
              <a:t>Spring 2024</a:t>
            </a:r>
            <a:endParaRPr/>
          </a:p>
        </p:txBody>
      </p:sp>
      <p:sp>
        <p:nvSpPr>
          <p:cNvPr id="973" name="Google Shape;973;p4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Tries (Conceptual)</a:t>
            </a:r>
            <a:endParaRPr/>
          </a:p>
          <a:p>
            <a:pPr indent="0" lvl="0" marL="0" rtl="0" algn="l">
              <a:spcBef>
                <a:spcPts val="600"/>
              </a:spcBef>
              <a:spcAft>
                <a:spcPts val="0"/>
              </a:spcAft>
              <a:buNone/>
            </a:pPr>
            <a:r>
              <a:rPr lang="en"/>
              <a:t>Trie Implementation and</a:t>
            </a:r>
            <a:br>
              <a:rPr lang="en"/>
            </a:br>
            <a:r>
              <a:rPr lang="en"/>
              <a:t>Performance</a:t>
            </a:r>
            <a:endParaRPr/>
          </a:p>
          <a:p>
            <a:pPr indent="0" lvl="0" marL="0" rtl="0" algn="l">
              <a:spcBef>
                <a:spcPts val="600"/>
              </a:spcBef>
              <a:spcAft>
                <a:spcPts val="0"/>
              </a:spcAft>
              <a:buNone/>
            </a:pPr>
            <a:r>
              <a:rPr b="1" lang="en">
                <a:solidFill>
                  <a:schemeClr val="accent3"/>
                </a:solidFill>
                <a:latin typeface="Roboto"/>
                <a:ea typeface="Roboto"/>
                <a:cs typeface="Roboto"/>
                <a:sym typeface="Roboto"/>
              </a:rPr>
              <a:t>Alternate Child Tracking Strategies</a:t>
            </a:r>
            <a:endParaRPr/>
          </a:p>
          <a:p>
            <a:pPr indent="0" lvl="0" marL="0" rtl="0" algn="l">
              <a:spcBef>
                <a:spcPts val="600"/>
              </a:spcBef>
              <a:spcAft>
                <a:spcPts val="0"/>
              </a:spcAft>
              <a:buNone/>
            </a:pPr>
            <a:r>
              <a:rPr lang="en"/>
              <a:t>Trie String Operations</a:t>
            </a:r>
            <a:endParaRPr/>
          </a:p>
          <a:p>
            <a:pPr indent="0" lvl="0" marL="0" rtl="0" algn="l">
              <a:spcBef>
                <a:spcPts val="600"/>
              </a:spcBef>
              <a:spcAft>
                <a:spcPts val="0"/>
              </a:spcAft>
              <a:buNone/>
            </a:pPr>
            <a:r>
              <a:rPr lang="en"/>
              <a:t>Autocomplete</a:t>
            </a:r>
            <a:endParaRPr/>
          </a:p>
          <a:p>
            <a:pPr indent="0" lvl="0" marL="0" rtl="0" algn="l">
              <a:spcBef>
                <a:spcPts val="600"/>
              </a:spcBef>
              <a:spcAft>
                <a:spcPts val="0"/>
              </a:spcAft>
              <a:buNone/>
            </a:pPr>
            <a:r>
              <a:rPr lang="en"/>
              <a:t>Trie Summary</a:t>
            </a:r>
            <a:endParaRPr/>
          </a:p>
        </p:txBody>
      </p:sp>
      <p:sp>
        <p:nvSpPr>
          <p:cNvPr id="974" name="Google Shape;974;p4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Alternate Child Tracking Strategies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4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 Performance in Terms of N</a:t>
            </a:r>
            <a:endParaRPr/>
          </a:p>
        </p:txBody>
      </p:sp>
      <p:sp>
        <p:nvSpPr>
          <p:cNvPr id="980" name="Google Shape;980;p49"/>
          <p:cNvSpPr txBox="1"/>
          <p:nvPr>
            <p:ph idx="1" type="body"/>
          </p:nvPr>
        </p:nvSpPr>
        <p:spPr>
          <a:xfrm>
            <a:off x="90600" y="404100"/>
            <a:ext cx="8683500" cy="95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Using a DataIndexedCharMap is very memory hungry.</a:t>
            </a:r>
            <a:endParaRPr/>
          </a:p>
          <a:p>
            <a:pPr indent="-342900" lvl="0" marL="457200" rtl="0" algn="l">
              <a:spcBef>
                <a:spcPts val="600"/>
              </a:spcBef>
              <a:spcAft>
                <a:spcPts val="0"/>
              </a:spcAft>
              <a:buSzPts val="1800"/>
              <a:buChar char="●"/>
            </a:pPr>
            <a:r>
              <a:rPr lang="en"/>
              <a:t>Every node has to store R links, most of which are null.</a:t>
            </a:r>
            <a:endParaRPr/>
          </a:p>
        </p:txBody>
      </p:sp>
      <p:sp>
        <p:nvSpPr>
          <p:cNvPr id="981" name="Google Shape;981;p49"/>
          <p:cNvSpPr/>
          <p:nvPr/>
        </p:nvSpPr>
        <p:spPr>
          <a:xfrm>
            <a:off x="6963029" y="15903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982" name="Google Shape;982;p49"/>
          <p:cNvSpPr/>
          <p:nvPr/>
        </p:nvSpPr>
        <p:spPr>
          <a:xfrm>
            <a:off x="8324375" y="23432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983" name="Google Shape;983;p49"/>
          <p:cNvSpPr/>
          <p:nvPr/>
        </p:nvSpPr>
        <p:spPr>
          <a:xfrm>
            <a:off x="7943800" y="3249248"/>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984" name="Google Shape;984;p49"/>
          <p:cNvSpPr/>
          <p:nvPr/>
        </p:nvSpPr>
        <p:spPr>
          <a:xfrm>
            <a:off x="7410675" y="40094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985" name="Google Shape;985;p49"/>
          <p:cNvSpPr/>
          <p:nvPr/>
        </p:nvSpPr>
        <p:spPr>
          <a:xfrm>
            <a:off x="5703400" y="23433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986" name="Google Shape;986;p49"/>
          <p:cNvSpPr/>
          <p:nvPr/>
        </p:nvSpPr>
        <p:spPr>
          <a:xfrm>
            <a:off x="6343500" y="29767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987" name="Google Shape;987;p49"/>
          <p:cNvSpPr/>
          <p:nvPr/>
        </p:nvSpPr>
        <p:spPr>
          <a:xfrm>
            <a:off x="6343500" y="384063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cxnSp>
        <p:nvCxnSpPr>
          <p:cNvPr id="988" name="Google Shape;988;p49"/>
          <p:cNvCxnSpPr>
            <a:stCxn id="981" idx="4"/>
            <a:endCxn id="982" idx="0"/>
          </p:cNvCxnSpPr>
          <p:nvPr/>
        </p:nvCxnSpPr>
        <p:spPr>
          <a:xfrm>
            <a:off x="7179479" y="2023275"/>
            <a:ext cx="1361400" cy="320100"/>
          </a:xfrm>
          <a:prstGeom prst="straightConnector1">
            <a:avLst/>
          </a:prstGeom>
          <a:noFill/>
          <a:ln cap="flat" cmpd="sng" w="28575">
            <a:solidFill>
              <a:schemeClr val="dk2"/>
            </a:solidFill>
            <a:prstDash val="solid"/>
            <a:round/>
            <a:headEnd len="med" w="med" type="none"/>
            <a:tailEnd len="med" w="med" type="none"/>
          </a:ln>
        </p:spPr>
      </p:cxnSp>
      <p:cxnSp>
        <p:nvCxnSpPr>
          <p:cNvPr id="989" name="Google Shape;989;p49"/>
          <p:cNvCxnSpPr>
            <a:stCxn id="983" idx="4"/>
          </p:cNvCxnSpPr>
          <p:nvPr/>
        </p:nvCxnSpPr>
        <p:spPr>
          <a:xfrm>
            <a:off x="8160250" y="3682148"/>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990" name="Google Shape;990;p49"/>
          <p:cNvCxnSpPr>
            <a:stCxn id="983" idx="4"/>
          </p:cNvCxnSpPr>
          <p:nvPr/>
        </p:nvCxnSpPr>
        <p:spPr>
          <a:xfrm flipH="1">
            <a:off x="7532050" y="3682148"/>
            <a:ext cx="628200" cy="133800"/>
          </a:xfrm>
          <a:prstGeom prst="straightConnector1">
            <a:avLst/>
          </a:prstGeom>
          <a:noFill/>
          <a:ln cap="flat" cmpd="sng" w="28575">
            <a:solidFill>
              <a:schemeClr val="dk2"/>
            </a:solidFill>
            <a:prstDash val="solid"/>
            <a:round/>
            <a:headEnd len="med" w="med" type="none"/>
            <a:tailEnd len="med" w="med" type="none"/>
          </a:ln>
        </p:spPr>
      </p:cxnSp>
      <p:cxnSp>
        <p:nvCxnSpPr>
          <p:cNvPr id="991" name="Google Shape;991;p49"/>
          <p:cNvCxnSpPr>
            <a:stCxn id="981" idx="4"/>
          </p:cNvCxnSpPr>
          <p:nvPr/>
        </p:nvCxnSpPr>
        <p:spPr>
          <a:xfrm flipH="1">
            <a:off x="5919779" y="2023275"/>
            <a:ext cx="1259700" cy="320100"/>
          </a:xfrm>
          <a:prstGeom prst="straightConnector1">
            <a:avLst/>
          </a:prstGeom>
          <a:noFill/>
          <a:ln cap="flat" cmpd="sng" w="28575">
            <a:solidFill>
              <a:schemeClr val="dk2"/>
            </a:solidFill>
            <a:prstDash val="solid"/>
            <a:round/>
            <a:headEnd len="med" w="med" type="none"/>
            <a:tailEnd len="med" w="med" type="none"/>
          </a:ln>
        </p:spPr>
      </p:cxnSp>
      <p:cxnSp>
        <p:nvCxnSpPr>
          <p:cNvPr id="992" name="Google Shape;992;p49"/>
          <p:cNvCxnSpPr/>
          <p:nvPr/>
        </p:nvCxnSpPr>
        <p:spPr>
          <a:xfrm>
            <a:off x="5919850" y="2776211"/>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993" name="Google Shape;993;p49"/>
          <p:cNvCxnSpPr>
            <a:endCxn id="987" idx="0"/>
          </p:cNvCxnSpPr>
          <p:nvPr/>
        </p:nvCxnSpPr>
        <p:spPr>
          <a:xfrm>
            <a:off x="6556650" y="3435336"/>
            <a:ext cx="3300" cy="405300"/>
          </a:xfrm>
          <a:prstGeom prst="straightConnector1">
            <a:avLst/>
          </a:prstGeom>
          <a:noFill/>
          <a:ln cap="flat" cmpd="sng" w="28575">
            <a:solidFill>
              <a:schemeClr val="dk2"/>
            </a:solidFill>
            <a:prstDash val="solid"/>
            <a:round/>
            <a:headEnd len="med" w="med" type="none"/>
            <a:tailEnd len="med" w="med" type="none"/>
          </a:ln>
        </p:spPr>
      </p:cxnSp>
      <p:cxnSp>
        <p:nvCxnSpPr>
          <p:cNvPr id="994" name="Google Shape;994;p49"/>
          <p:cNvCxnSpPr>
            <a:stCxn id="981" idx="4"/>
          </p:cNvCxnSpPr>
          <p:nvPr/>
        </p:nvCxnSpPr>
        <p:spPr>
          <a:xfrm flipH="1">
            <a:off x="6874079" y="2023275"/>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995" name="Google Shape;995;p49"/>
          <p:cNvCxnSpPr>
            <a:stCxn id="981" idx="4"/>
          </p:cNvCxnSpPr>
          <p:nvPr/>
        </p:nvCxnSpPr>
        <p:spPr>
          <a:xfrm>
            <a:off x="7179479" y="2023275"/>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996" name="Google Shape;996;p49"/>
          <p:cNvCxnSpPr>
            <a:stCxn id="981" idx="4"/>
          </p:cNvCxnSpPr>
          <p:nvPr/>
        </p:nvCxnSpPr>
        <p:spPr>
          <a:xfrm>
            <a:off x="7179479" y="2023275"/>
            <a:ext cx="48900" cy="361500"/>
          </a:xfrm>
          <a:prstGeom prst="straightConnector1">
            <a:avLst/>
          </a:prstGeom>
          <a:noFill/>
          <a:ln cap="flat" cmpd="sng" w="28575">
            <a:solidFill>
              <a:schemeClr val="dk2"/>
            </a:solidFill>
            <a:prstDash val="solid"/>
            <a:round/>
            <a:headEnd len="med" w="med" type="none"/>
            <a:tailEnd len="med" w="med" type="none"/>
          </a:ln>
        </p:spPr>
      </p:cxnSp>
      <p:cxnSp>
        <p:nvCxnSpPr>
          <p:cNvPr id="997" name="Google Shape;997;p49"/>
          <p:cNvCxnSpPr>
            <a:stCxn id="981" idx="4"/>
          </p:cNvCxnSpPr>
          <p:nvPr/>
        </p:nvCxnSpPr>
        <p:spPr>
          <a:xfrm flipH="1">
            <a:off x="7069679" y="2023275"/>
            <a:ext cx="109800" cy="336900"/>
          </a:xfrm>
          <a:prstGeom prst="straightConnector1">
            <a:avLst/>
          </a:prstGeom>
          <a:noFill/>
          <a:ln cap="flat" cmpd="sng" w="28575">
            <a:solidFill>
              <a:schemeClr val="dk2"/>
            </a:solidFill>
            <a:prstDash val="solid"/>
            <a:round/>
            <a:headEnd len="med" w="med" type="none"/>
            <a:tailEnd len="med" w="med" type="none"/>
          </a:ln>
        </p:spPr>
      </p:cxnSp>
      <p:cxnSp>
        <p:nvCxnSpPr>
          <p:cNvPr id="998" name="Google Shape;998;p49"/>
          <p:cNvCxnSpPr>
            <a:stCxn id="981" idx="4"/>
          </p:cNvCxnSpPr>
          <p:nvPr/>
        </p:nvCxnSpPr>
        <p:spPr>
          <a:xfrm flipH="1">
            <a:off x="6678779" y="2023275"/>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999" name="Google Shape;999;p49"/>
          <p:cNvCxnSpPr>
            <a:stCxn id="981" idx="4"/>
          </p:cNvCxnSpPr>
          <p:nvPr/>
        </p:nvCxnSpPr>
        <p:spPr>
          <a:xfrm>
            <a:off x="7179479" y="2023275"/>
            <a:ext cx="391200" cy="227100"/>
          </a:xfrm>
          <a:prstGeom prst="straightConnector1">
            <a:avLst/>
          </a:prstGeom>
          <a:noFill/>
          <a:ln cap="flat" cmpd="sng" w="28575">
            <a:solidFill>
              <a:schemeClr val="dk2"/>
            </a:solidFill>
            <a:prstDash val="solid"/>
            <a:round/>
            <a:headEnd len="med" w="med" type="none"/>
            <a:tailEnd len="med" w="med" type="none"/>
          </a:ln>
        </p:spPr>
      </p:cxnSp>
      <p:cxnSp>
        <p:nvCxnSpPr>
          <p:cNvPr id="1000" name="Google Shape;1000;p49"/>
          <p:cNvCxnSpPr/>
          <p:nvPr/>
        </p:nvCxnSpPr>
        <p:spPr>
          <a:xfrm flipH="1">
            <a:off x="5601096" y="2794195"/>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1001" name="Google Shape;1001;p49"/>
          <p:cNvCxnSpPr/>
          <p:nvPr/>
        </p:nvCxnSpPr>
        <p:spPr>
          <a:xfrm flipH="1">
            <a:off x="5405796" y="2794195"/>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1002" name="Google Shape;1002;p49"/>
          <p:cNvCxnSpPr/>
          <p:nvPr/>
        </p:nvCxnSpPr>
        <p:spPr>
          <a:xfrm>
            <a:off x="5906496" y="2794195"/>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1003" name="Google Shape;1003;p49"/>
          <p:cNvCxnSpPr>
            <a:endCxn id="986" idx="0"/>
          </p:cNvCxnSpPr>
          <p:nvPr/>
        </p:nvCxnSpPr>
        <p:spPr>
          <a:xfrm>
            <a:off x="5906550" y="2794061"/>
            <a:ext cx="653400" cy="182700"/>
          </a:xfrm>
          <a:prstGeom prst="straightConnector1">
            <a:avLst/>
          </a:prstGeom>
          <a:noFill/>
          <a:ln cap="flat" cmpd="sng" w="28575">
            <a:solidFill>
              <a:schemeClr val="dk2"/>
            </a:solidFill>
            <a:prstDash val="solid"/>
            <a:round/>
            <a:headEnd len="med" w="med" type="none"/>
            <a:tailEnd len="med" w="med" type="none"/>
          </a:ln>
        </p:spPr>
      </p:cxnSp>
      <p:grpSp>
        <p:nvGrpSpPr>
          <p:cNvPr id="1004" name="Google Shape;1004;p49"/>
          <p:cNvGrpSpPr/>
          <p:nvPr/>
        </p:nvGrpSpPr>
        <p:grpSpPr>
          <a:xfrm>
            <a:off x="6058114" y="3414187"/>
            <a:ext cx="891900" cy="324600"/>
            <a:chOff x="4872396" y="2413195"/>
            <a:chExt cx="891900" cy="324600"/>
          </a:xfrm>
        </p:grpSpPr>
        <p:cxnSp>
          <p:nvCxnSpPr>
            <p:cNvPr id="1005" name="Google Shape;1005;p49"/>
            <p:cNvCxnSpPr/>
            <p:nvPr/>
          </p:nvCxnSpPr>
          <p:spPr>
            <a:xfrm flipH="1">
              <a:off x="5067696" y="2413195"/>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1006" name="Google Shape;1006;p49"/>
            <p:cNvCxnSpPr/>
            <p:nvPr/>
          </p:nvCxnSpPr>
          <p:spPr>
            <a:xfrm flipH="1">
              <a:off x="4872396" y="2413195"/>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1007" name="Google Shape;1007;p49"/>
            <p:cNvCxnSpPr/>
            <p:nvPr/>
          </p:nvCxnSpPr>
          <p:spPr>
            <a:xfrm>
              <a:off x="5373096" y="2413195"/>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1008" name="Google Shape;1008;p49"/>
            <p:cNvCxnSpPr/>
            <p:nvPr/>
          </p:nvCxnSpPr>
          <p:spPr>
            <a:xfrm>
              <a:off x="5373096" y="2413195"/>
              <a:ext cx="391200" cy="227100"/>
            </a:xfrm>
            <a:prstGeom prst="straightConnector1">
              <a:avLst/>
            </a:prstGeom>
            <a:noFill/>
            <a:ln cap="flat" cmpd="sng" w="28575">
              <a:solidFill>
                <a:schemeClr val="dk2"/>
              </a:solidFill>
              <a:prstDash val="solid"/>
              <a:round/>
              <a:headEnd len="med" w="med" type="none"/>
              <a:tailEnd len="med" w="med" type="none"/>
            </a:ln>
          </p:spPr>
        </p:cxnSp>
      </p:grpSp>
      <p:sp>
        <p:nvSpPr>
          <p:cNvPr id="1009" name="Google Shape;1009;p49"/>
          <p:cNvSpPr txBox="1"/>
          <p:nvPr/>
        </p:nvSpPr>
        <p:spPr>
          <a:xfrm>
            <a:off x="6333100" y="1871525"/>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1010" name="Google Shape;1010;p49"/>
          <p:cNvSpPr txBox="1"/>
          <p:nvPr/>
        </p:nvSpPr>
        <p:spPr>
          <a:xfrm>
            <a:off x="7976025" y="1871525"/>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011" name="Google Shape;1011;p49"/>
          <p:cNvCxnSpPr/>
          <p:nvPr/>
        </p:nvCxnSpPr>
        <p:spPr>
          <a:xfrm flipH="1">
            <a:off x="8511409" y="2781159"/>
            <a:ext cx="26400" cy="324300"/>
          </a:xfrm>
          <a:prstGeom prst="straightConnector1">
            <a:avLst/>
          </a:prstGeom>
          <a:noFill/>
          <a:ln cap="flat" cmpd="sng" w="28575">
            <a:solidFill>
              <a:schemeClr val="dk2"/>
            </a:solidFill>
            <a:prstDash val="solid"/>
            <a:round/>
            <a:headEnd len="med" w="med" type="none"/>
            <a:tailEnd len="med" w="med" type="none"/>
          </a:ln>
        </p:spPr>
      </p:cxnSp>
      <p:cxnSp>
        <p:nvCxnSpPr>
          <p:cNvPr id="1012" name="Google Shape;1012;p49"/>
          <p:cNvCxnSpPr>
            <a:stCxn id="982" idx="4"/>
            <a:endCxn id="983" idx="0"/>
          </p:cNvCxnSpPr>
          <p:nvPr/>
        </p:nvCxnSpPr>
        <p:spPr>
          <a:xfrm flipH="1">
            <a:off x="8160125" y="2776196"/>
            <a:ext cx="380700" cy="473100"/>
          </a:xfrm>
          <a:prstGeom prst="straightConnector1">
            <a:avLst/>
          </a:prstGeom>
          <a:noFill/>
          <a:ln cap="flat" cmpd="sng" w="28575">
            <a:solidFill>
              <a:schemeClr val="dk2"/>
            </a:solidFill>
            <a:prstDash val="solid"/>
            <a:round/>
            <a:headEnd len="med" w="med" type="none"/>
            <a:tailEnd len="med" w="med" type="none"/>
          </a:ln>
        </p:spPr>
      </p:cxnSp>
      <p:cxnSp>
        <p:nvCxnSpPr>
          <p:cNvPr id="1013" name="Google Shape;1013;p49"/>
          <p:cNvCxnSpPr/>
          <p:nvPr/>
        </p:nvCxnSpPr>
        <p:spPr>
          <a:xfrm>
            <a:off x="8537809" y="2781159"/>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1014" name="Google Shape;1014;p49"/>
          <p:cNvCxnSpPr/>
          <p:nvPr/>
        </p:nvCxnSpPr>
        <p:spPr>
          <a:xfrm>
            <a:off x="8537809" y="2781159"/>
            <a:ext cx="391200" cy="227100"/>
          </a:xfrm>
          <a:prstGeom prst="straightConnector1">
            <a:avLst/>
          </a:prstGeom>
          <a:noFill/>
          <a:ln cap="flat" cmpd="sng" w="28575">
            <a:solidFill>
              <a:schemeClr val="dk2"/>
            </a:solidFill>
            <a:prstDash val="solid"/>
            <a:round/>
            <a:headEnd len="med" w="med" type="none"/>
            <a:tailEnd len="med" w="med" type="none"/>
          </a:ln>
        </p:spPr>
      </p:cxnSp>
      <p:cxnSp>
        <p:nvCxnSpPr>
          <p:cNvPr id="1015" name="Google Shape;1015;p49"/>
          <p:cNvCxnSpPr/>
          <p:nvPr/>
        </p:nvCxnSpPr>
        <p:spPr>
          <a:xfrm flipH="1">
            <a:off x="7914692" y="3679837"/>
            <a:ext cx="250200" cy="265800"/>
          </a:xfrm>
          <a:prstGeom prst="straightConnector1">
            <a:avLst/>
          </a:prstGeom>
          <a:noFill/>
          <a:ln cap="flat" cmpd="sng" w="28575">
            <a:solidFill>
              <a:schemeClr val="dk2"/>
            </a:solidFill>
            <a:prstDash val="solid"/>
            <a:round/>
            <a:headEnd len="med" w="med" type="none"/>
            <a:tailEnd len="med" w="med" type="none"/>
          </a:ln>
        </p:spPr>
      </p:cxnSp>
      <p:cxnSp>
        <p:nvCxnSpPr>
          <p:cNvPr id="1016" name="Google Shape;1016;p49"/>
          <p:cNvCxnSpPr>
            <a:endCxn id="984" idx="0"/>
          </p:cNvCxnSpPr>
          <p:nvPr/>
        </p:nvCxnSpPr>
        <p:spPr>
          <a:xfrm flipH="1">
            <a:off x="7627125" y="3679777"/>
            <a:ext cx="537900" cy="329700"/>
          </a:xfrm>
          <a:prstGeom prst="straightConnector1">
            <a:avLst/>
          </a:prstGeom>
          <a:noFill/>
          <a:ln cap="flat" cmpd="sng" w="28575">
            <a:solidFill>
              <a:schemeClr val="dk2"/>
            </a:solidFill>
            <a:prstDash val="solid"/>
            <a:round/>
            <a:headEnd len="med" w="med" type="none"/>
            <a:tailEnd len="med" w="med" type="none"/>
          </a:ln>
        </p:spPr>
      </p:cxnSp>
      <p:cxnSp>
        <p:nvCxnSpPr>
          <p:cNvPr id="1017" name="Google Shape;1017;p49"/>
          <p:cNvCxnSpPr/>
          <p:nvPr/>
        </p:nvCxnSpPr>
        <p:spPr>
          <a:xfrm>
            <a:off x="8164892" y="3679837"/>
            <a:ext cx="260100" cy="246000"/>
          </a:xfrm>
          <a:prstGeom prst="straightConnector1">
            <a:avLst/>
          </a:prstGeom>
          <a:noFill/>
          <a:ln cap="flat" cmpd="sng" w="28575">
            <a:solidFill>
              <a:schemeClr val="dk2"/>
            </a:solidFill>
            <a:prstDash val="solid"/>
            <a:round/>
            <a:headEnd len="med" w="med" type="none"/>
            <a:tailEnd len="med" w="med" type="none"/>
          </a:ln>
        </p:spPr>
      </p:cxnSp>
      <p:cxnSp>
        <p:nvCxnSpPr>
          <p:cNvPr id="1018" name="Google Shape;1018;p49"/>
          <p:cNvCxnSpPr/>
          <p:nvPr/>
        </p:nvCxnSpPr>
        <p:spPr>
          <a:xfrm>
            <a:off x="8164892" y="3679837"/>
            <a:ext cx="320400" cy="186000"/>
          </a:xfrm>
          <a:prstGeom prst="straightConnector1">
            <a:avLst/>
          </a:prstGeom>
          <a:noFill/>
          <a:ln cap="flat" cmpd="sng" w="28575">
            <a:solidFill>
              <a:schemeClr val="dk2"/>
            </a:solidFill>
            <a:prstDash val="solid"/>
            <a:round/>
            <a:headEnd len="med" w="med" type="none"/>
            <a:tailEnd len="med" w="med" type="none"/>
          </a:ln>
        </p:spPr>
      </p:cxnSp>
      <p:grpSp>
        <p:nvGrpSpPr>
          <p:cNvPr id="1019" name="Google Shape;1019;p49"/>
          <p:cNvGrpSpPr/>
          <p:nvPr/>
        </p:nvGrpSpPr>
        <p:grpSpPr>
          <a:xfrm>
            <a:off x="7213412" y="4446693"/>
            <a:ext cx="730377" cy="265815"/>
            <a:chOff x="4872396" y="2413195"/>
            <a:chExt cx="891900" cy="324600"/>
          </a:xfrm>
        </p:grpSpPr>
        <p:cxnSp>
          <p:nvCxnSpPr>
            <p:cNvPr id="1020" name="Google Shape;1020;p49"/>
            <p:cNvCxnSpPr/>
            <p:nvPr/>
          </p:nvCxnSpPr>
          <p:spPr>
            <a:xfrm flipH="1">
              <a:off x="5067696" y="2413195"/>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1021" name="Google Shape;1021;p49"/>
            <p:cNvCxnSpPr/>
            <p:nvPr/>
          </p:nvCxnSpPr>
          <p:spPr>
            <a:xfrm flipH="1">
              <a:off x="4872396" y="2413195"/>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1022" name="Google Shape;1022;p49"/>
            <p:cNvCxnSpPr/>
            <p:nvPr/>
          </p:nvCxnSpPr>
          <p:spPr>
            <a:xfrm>
              <a:off x="5373096" y="2413195"/>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1023" name="Google Shape;1023;p49"/>
            <p:cNvCxnSpPr/>
            <p:nvPr/>
          </p:nvCxnSpPr>
          <p:spPr>
            <a:xfrm>
              <a:off x="5373096" y="2413195"/>
              <a:ext cx="391200" cy="227100"/>
            </a:xfrm>
            <a:prstGeom prst="straightConnector1">
              <a:avLst/>
            </a:prstGeom>
            <a:noFill/>
            <a:ln cap="flat" cmpd="sng" w="28575">
              <a:solidFill>
                <a:schemeClr val="dk2"/>
              </a:solidFill>
              <a:prstDash val="solid"/>
              <a:round/>
              <a:headEnd len="med" w="med" type="none"/>
              <a:tailEnd len="med" w="med" type="none"/>
            </a:ln>
          </p:spPr>
        </p:cxnSp>
      </p:grpSp>
      <p:cxnSp>
        <p:nvCxnSpPr>
          <p:cNvPr id="1024" name="Google Shape;1024;p49"/>
          <p:cNvCxnSpPr/>
          <p:nvPr/>
        </p:nvCxnSpPr>
        <p:spPr>
          <a:xfrm>
            <a:off x="7618617" y="4444027"/>
            <a:ext cx="0" cy="165900"/>
          </a:xfrm>
          <a:prstGeom prst="straightConnector1">
            <a:avLst/>
          </a:prstGeom>
          <a:noFill/>
          <a:ln cap="flat" cmpd="sng" w="28575">
            <a:solidFill>
              <a:schemeClr val="dk2"/>
            </a:solidFill>
            <a:prstDash val="solid"/>
            <a:round/>
            <a:headEnd len="med" w="med" type="none"/>
            <a:tailEnd len="med" w="med" type="none"/>
          </a:ln>
        </p:spPr>
      </p:cxnSp>
      <p:cxnSp>
        <p:nvCxnSpPr>
          <p:cNvPr id="1025" name="Google Shape;1025;p49"/>
          <p:cNvCxnSpPr>
            <a:stCxn id="982" idx="4"/>
          </p:cNvCxnSpPr>
          <p:nvPr/>
        </p:nvCxnSpPr>
        <p:spPr>
          <a:xfrm>
            <a:off x="8540825" y="2776196"/>
            <a:ext cx="117000" cy="304800"/>
          </a:xfrm>
          <a:prstGeom prst="straightConnector1">
            <a:avLst/>
          </a:prstGeom>
          <a:noFill/>
          <a:ln cap="flat" cmpd="sng" w="19050">
            <a:solidFill>
              <a:schemeClr val="dk2"/>
            </a:solidFill>
            <a:prstDash val="solid"/>
            <a:round/>
            <a:headEnd len="med" w="med" type="none"/>
            <a:tailEnd len="med" w="med" type="none"/>
          </a:ln>
        </p:spPr>
      </p:cxnSp>
      <p:sp>
        <p:nvSpPr>
          <p:cNvPr id="1026" name="Google Shape;1026;p49"/>
          <p:cNvSpPr txBox="1"/>
          <p:nvPr/>
        </p:nvSpPr>
        <p:spPr>
          <a:xfrm>
            <a:off x="8056375" y="2809350"/>
            <a:ext cx="212400" cy="1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1027" name="Google Shape;1027;p49"/>
          <p:cNvSpPr txBox="1"/>
          <p:nvPr/>
        </p:nvSpPr>
        <p:spPr>
          <a:xfrm>
            <a:off x="7508708" y="3685360"/>
            <a:ext cx="212400" cy="1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028" name="Google Shape;1028;p49"/>
          <p:cNvSpPr txBox="1"/>
          <p:nvPr/>
        </p:nvSpPr>
        <p:spPr>
          <a:xfrm>
            <a:off x="6256900" y="2589375"/>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a:t>
            </a:r>
            <a:endParaRPr/>
          </a:p>
        </p:txBody>
      </p:sp>
      <p:sp>
        <p:nvSpPr>
          <p:cNvPr id="1029" name="Google Shape;1029;p49"/>
          <p:cNvSpPr txBox="1"/>
          <p:nvPr/>
        </p:nvSpPr>
        <p:spPr>
          <a:xfrm>
            <a:off x="6559950" y="3513056"/>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030" name="Google Shape;1030;p49"/>
          <p:cNvSpPr txBox="1"/>
          <p:nvPr/>
        </p:nvSpPr>
        <p:spPr>
          <a:xfrm>
            <a:off x="284200" y="1480050"/>
            <a:ext cx="5044500" cy="2252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661111"/>
                </a:solidFill>
                <a:highlight>
                  <a:srgbClr val="EFEFEF"/>
                </a:highlight>
                <a:latin typeface="Consolas"/>
                <a:ea typeface="Consolas"/>
                <a:cs typeface="Consolas"/>
                <a:sym typeface="Consolas"/>
              </a:rPr>
              <a:t>private static class</a:t>
            </a:r>
            <a:r>
              <a:rPr lang="en" sz="1600">
                <a:solidFill>
                  <a:schemeClr val="dk1"/>
                </a:solidFill>
                <a:highlight>
                  <a:srgbClr val="EFEFEF"/>
                </a:highlight>
                <a:latin typeface="Consolas"/>
                <a:ea typeface="Consolas"/>
                <a:cs typeface="Consolas"/>
                <a:sym typeface="Consolas"/>
              </a:rPr>
              <a:t> Node </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b="1" lang="en" sz="1600">
                <a:solidFill>
                  <a:srgbClr val="000066"/>
                </a:solidFill>
                <a:highlight>
                  <a:srgbClr val="EFEFEF"/>
                </a:highlight>
                <a:latin typeface="Consolas"/>
                <a:ea typeface="Consolas"/>
                <a:cs typeface="Consolas"/>
                <a:sym typeface="Consolas"/>
              </a:rPr>
              <a:t>boolean</a:t>
            </a:r>
            <a:r>
              <a:rPr lang="en" sz="1600">
                <a:solidFill>
                  <a:schemeClr val="dk1"/>
                </a:solidFill>
                <a:highlight>
                  <a:srgbClr val="EFEFEF"/>
                </a:highlight>
                <a:latin typeface="Consolas"/>
                <a:ea typeface="Consolas"/>
                <a:cs typeface="Consolas"/>
                <a:sym typeface="Consolas"/>
              </a:rPr>
              <a:t> isKey</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lang="en" sz="1600">
                <a:solidFill>
                  <a:schemeClr val="dk1"/>
                </a:solidFill>
                <a:highlight>
                  <a:srgbClr val="EFEFEF"/>
                </a:highlight>
                <a:latin typeface="Consolas"/>
                <a:ea typeface="Consolas"/>
                <a:cs typeface="Consolas"/>
                <a:sym typeface="Consolas"/>
              </a:rPr>
              <a:t>DataIndexedCharMap&lt;Node&gt; next</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lang="en" sz="1600">
                <a:solidFill>
                  <a:srgbClr val="004466"/>
                </a:solidFill>
                <a:highlight>
                  <a:srgbClr val="EFEFEF"/>
                </a:highlight>
                <a:latin typeface="Consolas"/>
                <a:ea typeface="Consolas"/>
                <a:cs typeface="Consolas"/>
                <a:sym typeface="Consolas"/>
              </a:rPr>
              <a:t>Node</a:t>
            </a:r>
            <a:r>
              <a:rPr b="1" lang="en" sz="1600">
                <a:solidFill>
                  <a:schemeClr val="dk1"/>
                </a:solidFill>
                <a:highlight>
                  <a:srgbClr val="EFEFEF"/>
                </a:highlight>
                <a:latin typeface="Consolas"/>
                <a:ea typeface="Consolas"/>
                <a:cs typeface="Consolas"/>
                <a:sym typeface="Consolas"/>
              </a:rPr>
              <a:t>(</a:t>
            </a:r>
            <a:r>
              <a:rPr b="1" lang="en" sz="1600">
                <a:solidFill>
                  <a:srgbClr val="000066"/>
                </a:solidFill>
                <a:highlight>
                  <a:srgbClr val="EFEFEF"/>
                </a:highlight>
                <a:latin typeface="Consolas"/>
                <a:ea typeface="Consolas"/>
                <a:cs typeface="Consolas"/>
                <a:sym typeface="Consolas"/>
              </a:rPr>
              <a:t>char</a:t>
            </a:r>
            <a:r>
              <a:rPr lang="en" sz="1600">
                <a:solidFill>
                  <a:schemeClr val="dk1"/>
                </a:solidFill>
                <a:highlight>
                  <a:srgbClr val="EFEFEF"/>
                </a:highlight>
                <a:latin typeface="Consolas"/>
                <a:ea typeface="Consolas"/>
                <a:cs typeface="Consolas"/>
                <a:sym typeface="Consolas"/>
              </a:rPr>
              <a:t> c</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boolean</a:t>
            </a:r>
            <a:r>
              <a:rPr lang="en" sz="1600">
                <a:solidFill>
                  <a:schemeClr val="dk1"/>
                </a:solidFill>
                <a:highlight>
                  <a:srgbClr val="EFEFEF"/>
                </a:highlight>
                <a:latin typeface="Consolas"/>
                <a:ea typeface="Consolas"/>
                <a:cs typeface="Consolas"/>
                <a:sym typeface="Consolas"/>
              </a:rPr>
              <a:t> b</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R</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ch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c</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isKey</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b</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next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new</a:t>
            </a:r>
            <a:r>
              <a:rPr lang="en" sz="1600">
                <a:solidFill>
                  <a:schemeClr val="dk1"/>
                </a:solidFill>
                <a:highlight>
                  <a:srgbClr val="EFEFEF"/>
                </a:highlight>
                <a:latin typeface="Consolas"/>
                <a:ea typeface="Consolas"/>
                <a:cs typeface="Consolas"/>
                <a:sym typeface="Consolas"/>
              </a:rPr>
              <a:t> DataIndexedCharMap</a:t>
            </a:r>
            <a:r>
              <a:rPr b="1" lang="en" sz="1600">
                <a:solidFill>
                  <a:schemeClr val="dk1"/>
                </a:solidFill>
                <a:highlight>
                  <a:srgbClr val="EFEFEF"/>
                </a:highlight>
                <a:latin typeface="Consolas"/>
                <a:ea typeface="Consolas"/>
                <a:cs typeface="Consolas"/>
                <a:sym typeface="Consolas"/>
              </a:rPr>
              <a:t>&lt;&gt;(</a:t>
            </a:r>
            <a:r>
              <a:rPr lang="en" sz="1600">
                <a:solidFill>
                  <a:schemeClr val="dk1"/>
                </a:solidFill>
                <a:highlight>
                  <a:srgbClr val="EFEFEF"/>
                </a:highlight>
                <a:latin typeface="Consolas"/>
                <a:ea typeface="Consolas"/>
                <a:cs typeface="Consolas"/>
                <a:sym typeface="Consolas"/>
              </a:rPr>
              <a:t>R</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600">
              <a:solidFill>
                <a:srgbClr val="661111"/>
              </a:solidFill>
              <a:highlight>
                <a:srgbClr val="EFEFEF"/>
              </a:highlight>
              <a:latin typeface="Consolas"/>
              <a:ea typeface="Consolas"/>
              <a:cs typeface="Consolas"/>
              <a:sym typeface="Consolas"/>
            </a:endParaRPr>
          </a:p>
        </p:txBody>
      </p:sp>
      <p:pic>
        <p:nvPicPr>
          <p:cNvPr id="1031" name="Google Shape;1031;p49"/>
          <p:cNvPicPr preferRelativeResize="0"/>
          <p:nvPr/>
        </p:nvPicPr>
        <p:blipFill>
          <a:blip r:embed="rId3">
            <a:alphaModFix/>
          </a:blip>
          <a:stretch>
            <a:fillRect/>
          </a:stretch>
        </p:blipFill>
        <p:spPr>
          <a:xfrm>
            <a:off x="645650" y="3987121"/>
            <a:ext cx="4418717" cy="954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35" name="Shape 1035"/>
        <p:cNvGrpSpPr/>
        <p:nvPr/>
      </p:nvGrpSpPr>
      <p:grpSpPr>
        <a:xfrm>
          <a:off x="0" y="0"/>
          <a:ext cx="0" cy="0"/>
          <a:chOff x="0" y="0"/>
          <a:chExt cx="0" cy="0"/>
        </a:xfrm>
      </p:grpSpPr>
      <p:sp>
        <p:nvSpPr>
          <p:cNvPr id="1036" name="Google Shape;1036;p5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DataIndexedCharMap Trie</a:t>
            </a:r>
            <a:endParaRPr/>
          </a:p>
        </p:txBody>
      </p:sp>
      <p:sp>
        <p:nvSpPr>
          <p:cNvPr id="1037" name="Google Shape;1037;p50"/>
          <p:cNvSpPr txBox="1"/>
          <p:nvPr>
            <p:ph idx="1" type="body"/>
          </p:nvPr>
        </p:nvSpPr>
        <p:spPr>
          <a:xfrm>
            <a:off x="106225" y="2915150"/>
            <a:ext cx="3450600" cy="200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Can use ANY kind of map from character to node, e.g.</a:t>
            </a:r>
            <a:endParaRPr/>
          </a:p>
          <a:p>
            <a:pPr indent="-342900" lvl="0" marL="457200" rtl="0" algn="l">
              <a:spcBef>
                <a:spcPts val="600"/>
              </a:spcBef>
              <a:spcAft>
                <a:spcPts val="0"/>
              </a:spcAft>
              <a:buSzPts val="1800"/>
              <a:buChar char="●"/>
            </a:pPr>
            <a:r>
              <a:rPr lang="en"/>
              <a:t>BST</a:t>
            </a:r>
            <a:endParaRPr/>
          </a:p>
          <a:p>
            <a:pPr indent="-342900" lvl="0" marL="457200" rtl="0" algn="l">
              <a:spcBef>
                <a:spcPts val="600"/>
              </a:spcBef>
              <a:spcAft>
                <a:spcPts val="0"/>
              </a:spcAft>
              <a:buSzPts val="1800"/>
              <a:buChar char="●"/>
            </a:pPr>
            <a:r>
              <a:rPr lang="en"/>
              <a:t>Hash Table</a:t>
            </a:r>
            <a:endParaRPr/>
          </a:p>
        </p:txBody>
      </p:sp>
      <p:sp>
        <p:nvSpPr>
          <p:cNvPr id="1038" name="Google Shape;1038;p50"/>
          <p:cNvSpPr/>
          <p:nvPr/>
        </p:nvSpPr>
        <p:spPr>
          <a:xfrm>
            <a:off x="5024447" y="795972"/>
            <a:ext cx="2626200" cy="13281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0"/>
          <p:cNvSpPr txBox="1"/>
          <p:nvPr/>
        </p:nvSpPr>
        <p:spPr>
          <a:xfrm>
            <a:off x="5732605" y="850550"/>
            <a:ext cx="8280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isKey:</a:t>
            </a:r>
            <a:endParaRPr/>
          </a:p>
        </p:txBody>
      </p:sp>
      <p:graphicFrame>
        <p:nvGraphicFramePr>
          <p:cNvPr id="1040" name="Google Shape;1040;p50"/>
          <p:cNvGraphicFramePr/>
          <p:nvPr/>
        </p:nvGraphicFramePr>
        <p:xfrm>
          <a:off x="5241211" y="1398803"/>
          <a:ext cx="3000000" cy="3000000"/>
        </p:xfrm>
        <a:graphic>
          <a:graphicData uri="http://schemas.openxmlformats.org/drawingml/2006/table">
            <a:tbl>
              <a:tblPr>
                <a:noFill/>
                <a:tableStyleId>{764B5357-B1AD-41A5-8FD6-9C45A2802DA1}</a:tableStyleId>
              </a:tblPr>
              <a:tblGrid>
                <a:gridCol w="382850"/>
                <a:gridCol w="382850"/>
                <a:gridCol w="382850"/>
                <a:gridCol w="382850"/>
                <a:gridCol w="382850"/>
                <a:gridCol w="382850"/>
              </a:tblGrid>
              <a:tr h="381000">
                <a:tc>
                  <a:txBody>
                    <a:bodyPr/>
                    <a:lstStyle/>
                    <a:p>
                      <a:pPr indent="0" lvl="0" marL="0" rtl="0" algn="l">
                        <a:spcBef>
                          <a:spcPts val="0"/>
                        </a:spcBef>
                        <a:spcAft>
                          <a:spcPts val="0"/>
                        </a:spcAft>
                        <a:buNone/>
                      </a:pPr>
                      <a:r>
                        <a:t/>
                      </a:r>
                      <a:endParaRPr/>
                    </a:p>
                  </a:txBody>
                  <a:tcPr marT="91425" marB="91425" marR="91425" marL="91425">
                    <a:solidFill>
                      <a:srgbClr val="F3F3F3"/>
                    </a:solidFill>
                  </a:tcPr>
                </a:tc>
                <a:tc>
                  <a:txBody>
                    <a:bodyPr/>
                    <a:lstStyle/>
                    <a:p>
                      <a:pPr indent="0" lvl="0" marL="0" rtl="0" algn="l">
                        <a:spcBef>
                          <a:spcPts val="0"/>
                        </a:spcBef>
                        <a:spcAft>
                          <a:spcPts val="0"/>
                        </a:spcAft>
                        <a:buNone/>
                      </a:pPr>
                      <a:r>
                        <a:t/>
                      </a:r>
                      <a:endParaRPr/>
                    </a:p>
                  </a:txBody>
                  <a:tcPr marT="91425" marB="91425" marR="91425" marL="91425">
                    <a:solidFill>
                      <a:srgbClr val="D9D2E9"/>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D9D2E9"/>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r>
            </a:tbl>
          </a:graphicData>
        </a:graphic>
      </p:graphicFrame>
      <p:sp>
        <p:nvSpPr>
          <p:cNvPr id="1041" name="Google Shape;1041;p50"/>
          <p:cNvSpPr txBox="1"/>
          <p:nvPr/>
        </p:nvSpPr>
        <p:spPr>
          <a:xfrm>
            <a:off x="5035258" y="1068417"/>
            <a:ext cx="9807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graphicFrame>
        <p:nvGraphicFramePr>
          <p:cNvPr id="1042" name="Google Shape;1042;p50"/>
          <p:cNvGraphicFramePr/>
          <p:nvPr/>
        </p:nvGraphicFramePr>
        <p:xfrm>
          <a:off x="6375055" y="858550"/>
          <a:ext cx="3000000" cy="3000000"/>
        </p:xfrm>
        <a:graphic>
          <a:graphicData uri="http://schemas.openxmlformats.org/drawingml/2006/table">
            <a:tbl>
              <a:tblPr>
                <a:noFill/>
                <a:tableStyleId>{764B5357-B1AD-41A5-8FD6-9C45A2802DA1}</a:tableStyleId>
              </a:tblPr>
              <a:tblGrid>
                <a:gridCol w="382850"/>
              </a:tblGrid>
              <a:tr h="355200">
                <a:tc>
                  <a:txBody>
                    <a:bodyPr/>
                    <a:lstStyle/>
                    <a:p>
                      <a:pPr indent="0" lvl="0" marL="0" rtl="0" algn="ctr">
                        <a:spcBef>
                          <a:spcPts val="0"/>
                        </a:spcBef>
                        <a:spcAft>
                          <a:spcPts val="0"/>
                        </a:spcAft>
                        <a:buNone/>
                      </a:pPr>
                      <a:r>
                        <a:rPr lang="en"/>
                        <a:t>F</a:t>
                      </a:r>
                      <a:endParaRPr/>
                    </a:p>
                  </a:txBody>
                  <a:tcPr marT="91425" marB="91425" marR="91425" marL="91425">
                    <a:solidFill>
                      <a:srgbClr val="FFFFFF"/>
                    </a:solidFill>
                  </a:tcPr>
                </a:tc>
              </a:tr>
            </a:tbl>
          </a:graphicData>
        </a:graphic>
      </p:graphicFrame>
      <p:sp>
        <p:nvSpPr>
          <p:cNvPr id="1043" name="Google Shape;1043;p50"/>
          <p:cNvSpPr txBox="1"/>
          <p:nvPr/>
        </p:nvSpPr>
        <p:spPr>
          <a:xfrm>
            <a:off x="5231411" y="1744203"/>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044" name="Google Shape;1044;p50"/>
          <p:cNvSpPr txBox="1"/>
          <p:nvPr/>
        </p:nvSpPr>
        <p:spPr>
          <a:xfrm>
            <a:off x="5597257" y="1724211"/>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97</a:t>
            </a:r>
            <a:endParaRPr/>
          </a:p>
        </p:txBody>
      </p:sp>
      <p:sp>
        <p:nvSpPr>
          <p:cNvPr id="1045" name="Google Shape;1045;p50"/>
          <p:cNvSpPr txBox="1"/>
          <p:nvPr/>
        </p:nvSpPr>
        <p:spPr>
          <a:xfrm>
            <a:off x="5965846" y="1724211"/>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98</a:t>
            </a:r>
            <a:endParaRPr/>
          </a:p>
        </p:txBody>
      </p:sp>
      <p:sp>
        <p:nvSpPr>
          <p:cNvPr id="1046" name="Google Shape;1046;p50"/>
          <p:cNvSpPr txBox="1"/>
          <p:nvPr/>
        </p:nvSpPr>
        <p:spPr>
          <a:xfrm>
            <a:off x="6703027" y="1724211"/>
            <a:ext cx="573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100</a:t>
            </a:r>
            <a:endParaRPr/>
          </a:p>
        </p:txBody>
      </p:sp>
      <p:sp>
        <p:nvSpPr>
          <p:cNvPr id="1047" name="Google Shape;1047;p50"/>
          <p:cNvSpPr txBox="1"/>
          <p:nvPr/>
        </p:nvSpPr>
        <p:spPr>
          <a:xfrm>
            <a:off x="6334437" y="1724211"/>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99</a:t>
            </a:r>
            <a:endParaRPr/>
          </a:p>
        </p:txBody>
      </p:sp>
      <p:sp>
        <p:nvSpPr>
          <p:cNvPr id="1048" name="Google Shape;1048;p50"/>
          <p:cNvSpPr txBox="1"/>
          <p:nvPr/>
        </p:nvSpPr>
        <p:spPr>
          <a:xfrm>
            <a:off x="7176616" y="1724211"/>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049" name="Google Shape;1049;p50"/>
          <p:cNvSpPr/>
          <p:nvPr/>
        </p:nvSpPr>
        <p:spPr>
          <a:xfrm>
            <a:off x="3708247" y="2274497"/>
            <a:ext cx="2626200" cy="13281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0"/>
          <p:cNvSpPr txBox="1"/>
          <p:nvPr/>
        </p:nvSpPr>
        <p:spPr>
          <a:xfrm>
            <a:off x="4416405" y="2329075"/>
            <a:ext cx="8280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isKey</a:t>
            </a:r>
            <a:r>
              <a:rPr lang="en"/>
              <a:t>:</a:t>
            </a:r>
            <a:endParaRPr/>
          </a:p>
        </p:txBody>
      </p:sp>
      <p:graphicFrame>
        <p:nvGraphicFramePr>
          <p:cNvPr id="1051" name="Google Shape;1051;p50"/>
          <p:cNvGraphicFramePr/>
          <p:nvPr/>
        </p:nvGraphicFramePr>
        <p:xfrm>
          <a:off x="3925011" y="2877327"/>
          <a:ext cx="3000000" cy="3000000"/>
        </p:xfrm>
        <a:graphic>
          <a:graphicData uri="http://schemas.openxmlformats.org/drawingml/2006/table">
            <a:tbl>
              <a:tblPr>
                <a:noFill/>
                <a:tableStyleId>{764B5357-B1AD-41A5-8FD6-9C45A2802DA1}</a:tableStyleId>
              </a:tblPr>
              <a:tblGrid>
                <a:gridCol w="382850"/>
                <a:gridCol w="382850"/>
                <a:gridCol w="382850"/>
                <a:gridCol w="382850"/>
                <a:gridCol w="382850"/>
                <a:gridCol w="382850"/>
              </a:tblGrid>
              <a:tr h="381000">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D9D2E9"/>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r>
            </a:tbl>
          </a:graphicData>
        </a:graphic>
      </p:graphicFrame>
      <p:sp>
        <p:nvSpPr>
          <p:cNvPr id="1052" name="Google Shape;1052;p50"/>
          <p:cNvSpPr txBox="1"/>
          <p:nvPr/>
        </p:nvSpPr>
        <p:spPr>
          <a:xfrm>
            <a:off x="3719058" y="2546941"/>
            <a:ext cx="9807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graphicFrame>
        <p:nvGraphicFramePr>
          <p:cNvPr id="1053" name="Google Shape;1053;p50"/>
          <p:cNvGraphicFramePr/>
          <p:nvPr/>
        </p:nvGraphicFramePr>
        <p:xfrm>
          <a:off x="5058855" y="2337075"/>
          <a:ext cx="3000000" cy="3000000"/>
        </p:xfrm>
        <a:graphic>
          <a:graphicData uri="http://schemas.openxmlformats.org/drawingml/2006/table">
            <a:tbl>
              <a:tblPr>
                <a:noFill/>
                <a:tableStyleId>{764B5357-B1AD-41A5-8FD6-9C45A2802DA1}</a:tableStyleId>
              </a:tblPr>
              <a:tblGrid>
                <a:gridCol w="382850"/>
              </a:tblGrid>
              <a:tr h="355200">
                <a:tc>
                  <a:txBody>
                    <a:bodyPr/>
                    <a:lstStyle/>
                    <a:p>
                      <a:pPr indent="0" lvl="0" marL="0" rtl="0" algn="ctr">
                        <a:spcBef>
                          <a:spcPts val="0"/>
                        </a:spcBef>
                        <a:spcAft>
                          <a:spcPts val="0"/>
                        </a:spcAft>
                        <a:buNone/>
                      </a:pPr>
                      <a:r>
                        <a:rPr lang="en"/>
                        <a:t>F</a:t>
                      </a:r>
                      <a:endParaRPr/>
                    </a:p>
                  </a:txBody>
                  <a:tcPr marT="91425" marB="91425" marR="91425" marL="91425">
                    <a:solidFill>
                      <a:srgbClr val="FFFFFF"/>
                    </a:solidFill>
                  </a:tcPr>
                </a:tc>
              </a:tr>
            </a:tbl>
          </a:graphicData>
        </a:graphic>
      </p:graphicFrame>
      <p:sp>
        <p:nvSpPr>
          <p:cNvPr id="1054" name="Google Shape;1054;p50"/>
          <p:cNvSpPr txBox="1"/>
          <p:nvPr/>
        </p:nvSpPr>
        <p:spPr>
          <a:xfrm>
            <a:off x="3915211" y="3222727"/>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055" name="Google Shape;1055;p50"/>
          <p:cNvSpPr txBox="1"/>
          <p:nvPr/>
        </p:nvSpPr>
        <p:spPr>
          <a:xfrm>
            <a:off x="4281057" y="3202736"/>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97</a:t>
            </a:r>
            <a:endParaRPr/>
          </a:p>
        </p:txBody>
      </p:sp>
      <p:sp>
        <p:nvSpPr>
          <p:cNvPr id="1056" name="Google Shape;1056;p50"/>
          <p:cNvSpPr txBox="1"/>
          <p:nvPr/>
        </p:nvSpPr>
        <p:spPr>
          <a:xfrm>
            <a:off x="4649646" y="3202736"/>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98</a:t>
            </a:r>
            <a:endParaRPr/>
          </a:p>
        </p:txBody>
      </p:sp>
      <p:sp>
        <p:nvSpPr>
          <p:cNvPr id="1057" name="Google Shape;1057;p50"/>
          <p:cNvSpPr txBox="1"/>
          <p:nvPr/>
        </p:nvSpPr>
        <p:spPr>
          <a:xfrm>
            <a:off x="5386827" y="3202736"/>
            <a:ext cx="573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100</a:t>
            </a:r>
            <a:endParaRPr/>
          </a:p>
        </p:txBody>
      </p:sp>
      <p:sp>
        <p:nvSpPr>
          <p:cNvPr id="1058" name="Google Shape;1058;p50"/>
          <p:cNvSpPr txBox="1"/>
          <p:nvPr/>
        </p:nvSpPr>
        <p:spPr>
          <a:xfrm>
            <a:off x="5018237" y="3202736"/>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99</a:t>
            </a:r>
            <a:endParaRPr/>
          </a:p>
        </p:txBody>
      </p:sp>
      <p:sp>
        <p:nvSpPr>
          <p:cNvPr id="1059" name="Google Shape;1059;p50"/>
          <p:cNvSpPr txBox="1"/>
          <p:nvPr/>
        </p:nvSpPr>
        <p:spPr>
          <a:xfrm>
            <a:off x="5860416" y="3202736"/>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060" name="Google Shape;1060;p50"/>
          <p:cNvSpPr/>
          <p:nvPr/>
        </p:nvSpPr>
        <p:spPr>
          <a:xfrm>
            <a:off x="3708247" y="3712772"/>
            <a:ext cx="2626200" cy="13281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0"/>
          <p:cNvSpPr txBox="1"/>
          <p:nvPr/>
        </p:nvSpPr>
        <p:spPr>
          <a:xfrm>
            <a:off x="4416405" y="3767350"/>
            <a:ext cx="8280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isKey</a:t>
            </a:r>
            <a:r>
              <a:rPr lang="en"/>
              <a:t>:</a:t>
            </a:r>
            <a:endParaRPr/>
          </a:p>
        </p:txBody>
      </p:sp>
      <p:graphicFrame>
        <p:nvGraphicFramePr>
          <p:cNvPr id="1062" name="Google Shape;1062;p50"/>
          <p:cNvGraphicFramePr/>
          <p:nvPr/>
        </p:nvGraphicFramePr>
        <p:xfrm>
          <a:off x="3925011" y="4315602"/>
          <a:ext cx="3000000" cy="3000000"/>
        </p:xfrm>
        <a:graphic>
          <a:graphicData uri="http://schemas.openxmlformats.org/drawingml/2006/table">
            <a:tbl>
              <a:tblPr>
                <a:noFill/>
                <a:tableStyleId>{764B5357-B1AD-41A5-8FD6-9C45A2802DA1}</a:tableStyleId>
              </a:tblPr>
              <a:tblGrid>
                <a:gridCol w="382850"/>
                <a:gridCol w="382850"/>
                <a:gridCol w="382850"/>
                <a:gridCol w="382850"/>
                <a:gridCol w="382850"/>
                <a:gridCol w="382850"/>
              </a:tblGrid>
              <a:tr h="381000">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r>
            </a:tbl>
          </a:graphicData>
        </a:graphic>
      </p:graphicFrame>
      <p:sp>
        <p:nvSpPr>
          <p:cNvPr id="1063" name="Google Shape;1063;p50"/>
          <p:cNvSpPr txBox="1"/>
          <p:nvPr/>
        </p:nvSpPr>
        <p:spPr>
          <a:xfrm>
            <a:off x="3719058" y="3985216"/>
            <a:ext cx="9807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graphicFrame>
        <p:nvGraphicFramePr>
          <p:cNvPr id="1064" name="Google Shape;1064;p50"/>
          <p:cNvGraphicFramePr/>
          <p:nvPr/>
        </p:nvGraphicFramePr>
        <p:xfrm>
          <a:off x="5058855" y="3775350"/>
          <a:ext cx="3000000" cy="3000000"/>
        </p:xfrm>
        <a:graphic>
          <a:graphicData uri="http://schemas.openxmlformats.org/drawingml/2006/table">
            <a:tbl>
              <a:tblPr>
                <a:noFill/>
                <a:tableStyleId>{764B5357-B1AD-41A5-8FD6-9C45A2802DA1}</a:tableStyleId>
              </a:tblPr>
              <a:tblGrid>
                <a:gridCol w="382850"/>
              </a:tblGrid>
              <a:tr h="355200">
                <a:tc>
                  <a:txBody>
                    <a:bodyPr/>
                    <a:lstStyle/>
                    <a:p>
                      <a:pPr indent="0" lvl="0" marL="0" rtl="0" algn="ctr">
                        <a:spcBef>
                          <a:spcPts val="0"/>
                        </a:spcBef>
                        <a:spcAft>
                          <a:spcPts val="0"/>
                        </a:spcAft>
                        <a:buNone/>
                      </a:pPr>
                      <a:r>
                        <a:rPr lang="en"/>
                        <a:t>T</a:t>
                      </a:r>
                      <a:endParaRPr/>
                    </a:p>
                  </a:txBody>
                  <a:tcPr marT="91425" marB="91425" marR="91425" marL="91425">
                    <a:solidFill>
                      <a:srgbClr val="C9DAF8"/>
                    </a:solidFill>
                  </a:tcPr>
                </a:tc>
              </a:tr>
            </a:tbl>
          </a:graphicData>
        </a:graphic>
      </p:graphicFrame>
      <p:sp>
        <p:nvSpPr>
          <p:cNvPr id="1065" name="Google Shape;1065;p50"/>
          <p:cNvSpPr txBox="1"/>
          <p:nvPr/>
        </p:nvSpPr>
        <p:spPr>
          <a:xfrm>
            <a:off x="3915211" y="4661002"/>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066" name="Google Shape;1066;p50"/>
          <p:cNvSpPr txBox="1"/>
          <p:nvPr/>
        </p:nvSpPr>
        <p:spPr>
          <a:xfrm>
            <a:off x="4281057" y="4641011"/>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97</a:t>
            </a:r>
            <a:endParaRPr/>
          </a:p>
        </p:txBody>
      </p:sp>
      <p:sp>
        <p:nvSpPr>
          <p:cNvPr id="1067" name="Google Shape;1067;p50"/>
          <p:cNvSpPr txBox="1"/>
          <p:nvPr/>
        </p:nvSpPr>
        <p:spPr>
          <a:xfrm>
            <a:off x="4649646" y="4641011"/>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98</a:t>
            </a:r>
            <a:endParaRPr/>
          </a:p>
        </p:txBody>
      </p:sp>
      <p:sp>
        <p:nvSpPr>
          <p:cNvPr id="1068" name="Google Shape;1068;p50"/>
          <p:cNvSpPr txBox="1"/>
          <p:nvPr/>
        </p:nvSpPr>
        <p:spPr>
          <a:xfrm>
            <a:off x="5386827" y="4641011"/>
            <a:ext cx="573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100</a:t>
            </a:r>
            <a:endParaRPr/>
          </a:p>
        </p:txBody>
      </p:sp>
      <p:sp>
        <p:nvSpPr>
          <p:cNvPr id="1069" name="Google Shape;1069;p50"/>
          <p:cNvSpPr txBox="1"/>
          <p:nvPr/>
        </p:nvSpPr>
        <p:spPr>
          <a:xfrm>
            <a:off x="5018237" y="4641011"/>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99</a:t>
            </a:r>
            <a:endParaRPr/>
          </a:p>
        </p:txBody>
      </p:sp>
      <p:sp>
        <p:nvSpPr>
          <p:cNvPr id="1070" name="Google Shape;1070;p50"/>
          <p:cNvSpPr txBox="1"/>
          <p:nvPr/>
        </p:nvSpPr>
        <p:spPr>
          <a:xfrm>
            <a:off x="5860416" y="4641011"/>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071" name="Google Shape;1071;p50"/>
          <p:cNvSpPr/>
          <p:nvPr/>
        </p:nvSpPr>
        <p:spPr>
          <a:xfrm>
            <a:off x="1447279" y="91901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072" name="Google Shape;1072;p50"/>
          <p:cNvSpPr/>
          <p:nvPr/>
        </p:nvSpPr>
        <p:spPr>
          <a:xfrm>
            <a:off x="949650" y="1595748"/>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cxnSp>
        <p:nvCxnSpPr>
          <p:cNvPr id="1073" name="Google Shape;1073;p50"/>
          <p:cNvCxnSpPr>
            <a:stCxn id="1071" idx="3"/>
            <a:endCxn id="1072" idx="0"/>
          </p:cNvCxnSpPr>
          <p:nvPr/>
        </p:nvCxnSpPr>
        <p:spPr>
          <a:xfrm flipH="1">
            <a:off x="1165976" y="1288516"/>
            <a:ext cx="344700" cy="307200"/>
          </a:xfrm>
          <a:prstGeom prst="straightConnector1">
            <a:avLst/>
          </a:prstGeom>
          <a:noFill/>
          <a:ln cap="flat" cmpd="sng" w="28575">
            <a:solidFill>
              <a:schemeClr val="dk2"/>
            </a:solidFill>
            <a:prstDash val="solid"/>
            <a:round/>
            <a:headEnd len="med" w="med" type="none"/>
            <a:tailEnd len="med" w="med" type="none"/>
          </a:ln>
        </p:spPr>
      </p:cxnSp>
      <p:cxnSp>
        <p:nvCxnSpPr>
          <p:cNvPr id="1074" name="Google Shape;1074;p50"/>
          <p:cNvCxnSpPr>
            <a:endCxn id="1075" idx="0"/>
          </p:cNvCxnSpPr>
          <p:nvPr/>
        </p:nvCxnSpPr>
        <p:spPr>
          <a:xfrm>
            <a:off x="1166100" y="2028523"/>
            <a:ext cx="0" cy="202500"/>
          </a:xfrm>
          <a:prstGeom prst="straightConnector1">
            <a:avLst/>
          </a:prstGeom>
          <a:noFill/>
          <a:ln cap="flat" cmpd="sng" w="28575">
            <a:solidFill>
              <a:schemeClr val="dk2"/>
            </a:solidFill>
            <a:prstDash val="solid"/>
            <a:round/>
            <a:headEnd len="med" w="med" type="none"/>
            <a:tailEnd len="med" w="med" type="none"/>
          </a:ln>
        </p:spPr>
      </p:cxnSp>
      <p:sp>
        <p:nvSpPr>
          <p:cNvPr id="1075" name="Google Shape;1075;p50"/>
          <p:cNvSpPr/>
          <p:nvPr/>
        </p:nvSpPr>
        <p:spPr>
          <a:xfrm>
            <a:off x="949650" y="2231023"/>
            <a:ext cx="432900" cy="4329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cxnSp>
        <p:nvCxnSpPr>
          <p:cNvPr id="1076" name="Google Shape;1076;p50"/>
          <p:cNvCxnSpPr>
            <a:stCxn id="1044" idx="0"/>
            <a:endCxn id="1049" idx="0"/>
          </p:cNvCxnSpPr>
          <p:nvPr/>
        </p:nvCxnSpPr>
        <p:spPr>
          <a:xfrm flipH="1">
            <a:off x="5021257" y="1724211"/>
            <a:ext cx="810300" cy="550200"/>
          </a:xfrm>
          <a:prstGeom prst="straightConnector1">
            <a:avLst/>
          </a:prstGeom>
          <a:noFill/>
          <a:ln cap="flat" cmpd="sng" w="19050">
            <a:solidFill>
              <a:schemeClr val="dk2"/>
            </a:solidFill>
            <a:prstDash val="solid"/>
            <a:round/>
            <a:headEnd len="med" w="med" type="none"/>
            <a:tailEnd len="med" w="med" type="triangle"/>
          </a:ln>
        </p:spPr>
      </p:cxnSp>
      <p:cxnSp>
        <p:nvCxnSpPr>
          <p:cNvPr id="1077" name="Google Shape;1077;p50"/>
          <p:cNvCxnSpPr>
            <a:endCxn id="1060" idx="0"/>
          </p:cNvCxnSpPr>
          <p:nvPr/>
        </p:nvCxnSpPr>
        <p:spPr>
          <a:xfrm flipH="1">
            <a:off x="5021347" y="3202772"/>
            <a:ext cx="652200" cy="510000"/>
          </a:xfrm>
          <a:prstGeom prst="straightConnector1">
            <a:avLst/>
          </a:prstGeom>
          <a:noFill/>
          <a:ln cap="flat" cmpd="sng" w="19050">
            <a:solidFill>
              <a:schemeClr val="dk2"/>
            </a:solidFill>
            <a:prstDash val="solid"/>
            <a:round/>
            <a:headEnd len="med" w="med" type="none"/>
            <a:tailEnd len="med" w="med" type="triangle"/>
          </a:ln>
        </p:spPr>
      </p:cxnSp>
      <p:sp>
        <p:nvSpPr>
          <p:cNvPr id="1078" name="Google Shape;1078;p50"/>
          <p:cNvSpPr/>
          <p:nvPr/>
        </p:nvSpPr>
        <p:spPr>
          <a:xfrm>
            <a:off x="6461411" y="2272847"/>
            <a:ext cx="2626200" cy="13281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0"/>
          <p:cNvSpPr txBox="1"/>
          <p:nvPr/>
        </p:nvSpPr>
        <p:spPr>
          <a:xfrm>
            <a:off x="7169569" y="2327425"/>
            <a:ext cx="8280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isKey</a:t>
            </a:r>
            <a:r>
              <a:rPr lang="en"/>
              <a:t>:</a:t>
            </a:r>
            <a:endParaRPr/>
          </a:p>
        </p:txBody>
      </p:sp>
      <p:graphicFrame>
        <p:nvGraphicFramePr>
          <p:cNvPr id="1080" name="Google Shape;1080;p50"/>
          <p:cNvGraphicFramePr/>
          <p:nvPr/>
        </p:nvGraphicFramePr>
        <p:xfrm>
          <a:off x="6678175" y="2875677"/>
          <a:ext cx="3000000" cy="3000000"/>
        </p:xfrm>
        <a:graphic>
          <a:graphicData uri="http://schemas.openxmlformats.org/drawingml/2006/table">
            <a:tbl>
              <a:tblPr>
                <a:noFill/>
                <a:tableStyleId>{764B5357-B1AD-41A5-8FD6-9C45A2802DA1}</a:tableStyleId>
              </a:tblPr>
              <a:tblGrid>
                <a:gridCol w="382850"/>
                <a:gridCol w="382850"/>
                <a:gridCol w="382850"/>
                <a:gridCol w="382850"/>
                <a:gridCol w="382850"/>
                <a:gridCol w="382850"/>
              </a:tblGrid>
              <a:tr h="381000">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r>
            </a:tbl>
          </a:graphicData>
        </a:graphic>
      </p:graphicFrame>
      <p:sp>
        <p:nvSpPr>
          <p:cNvPr id="1081" name="Google Shape;1081;p50"/>
          <p:cNvSpPr txBox="1"/>
          <p:nvPr/>
        </p:nvSpPr>
        <p:spPr>
          <a:xfrm>
            <a:off x="6472222" y="2545291"/>
            <a:ext cx="9807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graphicFrame>
        <p:nvGraphicFramePr>
          <p:cNvPr id="1082" name="Google Shape;1082;p50"/>
          <p:cNvGraphicFramePr/>
          <p:nvPr/>
        </p:nvGraphicFramePr>
        <p:xfrm>
          <a:off x="7812019" y="2335425"/>
          <a:ext cx="3000000" cy="3000000"/>
        </p:xfrm>
        <a:graphic>
          <a:graphicData uri="http://schemas.openxmlformats.org/drawingml/2006/table">
            <a:tbl>
              <a:tblPr>
                <a:noFill/>
                <a:tableStyleId>{764B5357-B1AD-41A5-8FD6-9C45A2802DA1}</a:tableStyleId>
              </a:tblPr>
              <a:tblGrid>
                <a:gridCol w="382850"/>
              </a:tblGrid>
              <a:tr h="355200">
                <a:tc>
                  <a:txBody>
                    <a:bodyPr/>
                    <a:lstStyle/>
                    <a:p>
                      <a:pPr indent="0" lvl="0" marL="0" rtl="0" algn="ctr">
                        <a:spcBef>
                          <a:spcPts val="0"/>
                        </a:spcBef>
                        <a:spcAft>
                          <a:spcPts val="0"/>
                        </a:spcAft>
                        <a:buNone/>
                      </a:pPr>
                      <a:r>
                        <a:rPr lang="en"/>
                        <a:t>T</a:t>
                      </a:r>
                      <a:endParaRPr/>
                    </a:p>
                  </a:txBody>
                  <a:tcPr marT="91425" marB="91425" marR="91425" marL="91425">
                    <a:solidFill>
                      <a:srgbClr val="C9DAF8"/>
                    </a:solidFill>
                  </a:tcPr>
                </a:tc>
              </a:tr>
            </a:tbl>
          </a:graphicData>
        </a:graphic>
      </p:graphicFrame>
      <p:sp>
        <p:nvSpPr>
          <p:cNvPr id="1083" name="Google Shape;1083;p50"/>
          <p:cNvSpPr txBox="1"/>
          <p:nvPr/>
        </p:nvSpPr>
        <p:spPr>
          <a:xfrm>
            <a:off x="6668375" y="3221077"/>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084" name="Google Shape;1084;p50"/>
          <p:cNvSpPr txBox="1"/>
          <p:nvPr/>
        </p:nvSpPr>
        <p:spPr>
          <a:xfrm>
            <a:off x="7034220" y="3201086"/>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97</a:t>
            </a:r>
            <a:endParaRPr/>
          </a:p>
        </p:txBody>
      </p:sp>
      <p:sp>
        <p:nvSpPr>
          <p:cNvPr id="1085" name="Google Shape;1085;p50"/>
          <p:cNvSpPr txBox="1"/>
          <p:nvPr/>
        </p:nvSpPr>
        <p:spPr>
          <a:xfrm>
            <a:off x="7402810" y="3201086"/>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98</a:t>
            </a:r>
            <a:endParaRPr/>
          </a:p>
        </p:txBody>
      </p:sp>
      <p:sp>
        <p:nvSpPr>
          <p:cNvPr id="1086" name="Google Shape;1086;p50"/>
          <p:cNvSpPr txBox="1"/>
          <p:nvPr/>
        </p:nvSpPr>
        <p:spPr>
          <a:xfrm>
            <a:off x="8139991" y="3201086"/>
            <a:ext cx="573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100</a:t>
            </a:r>
            <a:endParaRPr/>
          </a:p>
        </p:txBody>
      </p:sp>
      <p:sp>
        <p:nvSpPr>
          <p:cNvPr id="1087" name="Google Shape;1087;p50"/>
          <p:cNvSpPr txBox="1"/>
          <p:nvPr/>
        </p:nvSpPr>
        <p:spPr>
          <a:xfrm>
            <a:off x="7771400" y="3201086"/>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99</a:t>
            </a:r>
            <a:endParaRPr/>
          </a:p>
        </p:txBody>
      </p:sp>
      <p:sp>
        <p:nvSpPr>
          <p:cNvPr id="1088" name="Google Shape;1088;p50"/>
          <p:cNvSpPr txBox="1"/>
          <p:nvPr/>
        </p:nvSpPr>
        <p:spPr>
          <a:xfrm>
            <a:off x="8613580" y="3201086"/>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cxnSp>
        <p:nvCxnSpPr>
          <p:cNvPr id="1089" name="Google Shape;1089;p50"/>
          <p:cNvCxnSpPr>
            <a:stCxn id="1047" idx="0"/>
            <a:endCxn id="1078" idx="0"/>
          </p:cNvCxnSpPr>
          <p:nvPr/>
        </p:nvCxnSpPr>
        <p:spPr>
          <a:xfrm>
            <a:off x="6568737" y="1724211"/>
            <a:ext cx="1205700" cy="548700"/>
          </a:xfrm>
          <a:prstGeom prst="straightConnector1">
            <a:avLst/>
          </a:prstGeom>
          <a:noFill/>
          <a:ln cap="flat" cmpd="sng" w="19050">
            <a:solidFill>
              <a:schemeClr val="dk2"/>
            </a:solidFill>
            <a:prstDash val="solid"/>
            <a:round/>
            <a:headEnd len="med" w="med" type="none"/>
            <a:tailEnd len="med" w="med" type="triangle"/>
          </a:ln>
        </p:spPr>
      </p:cxnSp>
      <p:sp>
        <p:nvSpPr>
          <p:cNvPr id="1090" name="Google Shape;1090;p50"/>
          <p:cNvSpPr/>
          <p:nvPr/>
        </p:nvSpPr>
        <p:spPr>
          <a:xfrm>
            <a:off x="1880175" y="1595748"/>
            <a:ext cx="432900" cy="4329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c</a:t>
            </a:r>
            <a:endParaRPr sz="1800">
              <a:latin typeface="Consolas"/>
              <a:ea typeface="Consolas"/>
              <a:cs typeface="Consolas"/>
              <a:sym typeface="Consolas"/>
            </a:endParaRPr>
          </a:p>
        </p:txBody>
      </p:sp>
      <p:cxnSp>
        <p:nvCxnSpPr>
          <p:cNvPr id="1091" name="Google Shape;1091;p50"/>
          <p:cNvCxnSpPr>
            <a:stCxn id="1071" idx="5"/>
            <a:endCxn id="1090" idx="0"/>
          </p:cNvCxnSpPr>
          <p:nvPr/>
        </p:nvCxnSpPr>
        <p:spPr>
          <a:xfrm>
            <a:off x="1816783" y="1288516"/>
            <a:ext cx="279900" cy="307200"/>
          </a:xfrm>
          <a:prstGeom prst="straightConnector1">
            <a:avLst/>
          </a:prstGeom>
          <a:noFill/>
          <a:ln cap="flat" cmpd="sng" w="28575">
            <a:solidFill>
              <a:schemeClr val="dk2"/>
            </a:solidFill>
            <a:prstDash val="solid"/>
            <a:round/>
            <a:headEnd len="med" w="med" type="none"/>
            <a:tailEnd len="med" w="med" type="none"/>
          </a:ln>
        </p:spPr>
      </p:cxnSp>
      <p:sp>
        <p:nvSpPr>
          <p:cNvPr id="1092" name="Google Shape;1092;p50"/>
          <p:cNvSpPr txBox="1"/>
          <p:nvPr/>
        </p:nvSpPr>
        <p:spPr>
          <a:xfrm>
            <a:off x="6660050" y="3926600"/>
            <a:ext cx="2234400" cy="7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Fundamental problem, our arrays are ‘sparse’.</a:t>
            </a:r>
            <a:endParaRPr>
              <a:latin typeface="Roboto"/>
              <a:ea typeface="Roboto"/>
              <a:cs typeface="Roboto"/>
              <a:sym typeface="Roboto"/>
            </a:endParaRPr>
          </a:p>
        </p:txBody>
      </p:sp>
      <p:cxnSp>
        <p:nvCxnSpPr>
          <p:cNvPr id="1093" name="Google Shape;1093;p50"/>
          <p:cNvCxnSpPr/>
          <p:nvPr/>
        </p:nvCxnSpPr>
        <p:spPr>
          <a:xfrm>
            <a:off x="5250750" y="1404100"/>
            <a:ext cx="375300" cy="365700"/>
          </a:xfrm>
          <a:prstGeom prst="straightConnector1">
            <a:avLst/>
          </a:prstGeom>
          <a:noFill/>
          <a:ln cap="flat" cmpd="sng" w="9525">
            <a:solidFill>
              <a:schemeClr val="dk2"/>
            </a:solidFill>
            <a:prstDash val="solid"/>
            <a:round/>
            <a:headEnd len="med" w="med" type="none"/>
            <a:tailEnd len="med" w="med" type="none"/>
          </a:ln>
        </p:spPr>
      </p:cxnSp>
      <p:cxnSp>
        <p:nvCxnSpPr>
          <p:cNvPr id="1094" name="Google Shape;1094;p50"/>
          <p:cNvCxnSpPr/>
          <p:nvPr/>
        </p:nvCxnSpPr>
        <p:spPr>
          <a:xfrm>
            <a:off x="6013863" y="1404100"/>
            <a:ext cx="375300" cy="365700"/>
          </a:xfrm>
          <a:prstGeom prst="straightConnector1">
            <a:avLst/>
          </a:prstGeom>
          <a:noFill/>
          <a:ln cap="flat" cmpd="sng" w="9525">
            <a:solidFill>
              <a:schemeClr val="dk2"/>
            </a:solidFill>
            <a:prstDash val="solid"/>
            <a:round/>
            <a:headEnd len="med" w="med" type="none"/>
            <a:tailEnd len="med" w="med" type="none"/>
          </a:ln>
        </p:spPr>
      </p:cxnSp>
      <p:cxnSp>
        <p:nvCxnSpPr>
          <p:cNvPr id="1095" name="Google Shape;1095;p50"/>
          <p:cNvCxnSpPr/>
          <p:nvPr/>
        </p:nvCxnSpPr>
        <p:spPr>
          <a:xfrm>
            <a:off x="6774238" y="1406450"/>
            <a:ext cx="375300" cy="365700"/>
          </a:xfrm>
          <a:prstGeom prst="straightConnector1">
            <a:avLst/>
          </a:prstGeom>
          <a:noFill/>
          <a:ln cap="flat" cmpd="sng" w="9525">
            <a:solidFill>
              <a:schemeClr val="dk2"/>
            </a:solidFill>
            <a:prstDash val="solid"/>
            <a:round/>
            <a:headEnd len="med" w="med" type="none"/>
            <a:tailEnd len="med" w="med" type="none"/>
          </a:ln>
        </p:spPr>
      </p:cxnSp>
      <p:cxnSp>
        <p:nvCxnSpPr>
          <p:cNvPr id="1096" name="Google Shape;1096;p50"/>
          <p:cNvCxnSpPr/>
          <p:nvPr/>
        </p:nvCxnSpPr>
        <p:spPr>
          <a:xfrm>
            <a:off x="7156464" y="1399100"/>
            <a:ext cx="375300" cy="365700"/>
          </a:xfrm>
          <a:prstGeom prst="straightConnector1">
            <a:avLst/>
          </a:prstGeom>
          <a:noFill/>
          <a:ln cap="flat" cmpd="sng" w="9525">
            <a:solidFill>
              <a:schemeClr val="dk2"/>
            </a:solidFill>
            <a:prstDash val="solid"/>
            <a:round/>
            <a:headEnd len="med" w="med" type="none"/>
            <a:tailEnd len="med" w="med" type="none"/>
          </a:ln>
        </p:spPr>
      </p:cxnSp>
      <p:cxnSp>
        <p:nvCxnSpPr>
          <p:cNvPr id="1097" name="Google Shape;1097;p50"/>
          <p:cNvCxnSpPr/>
          <p:nvPr/>
        </p:nvCxnSpPr>
        <p:spPr>
          <a:xfrm>
            <a:off x="6679225" y="2881325"/>
            <a:ext cx="370500" cy="385200"/>
          </a:xfrm>
          <a:prstGeom prst="straightConnector1">
            <a:avLst/>
          </a:prstGeom>
          <a:noFill/>
          <a:ln cap="flat" cmpd="sng" w="9525">
            <a:solidFill>
              <a:schemeClr val="dk2"/>
            </a:solidFill>
            <a:prstDash val="solid"/>
            <a:round/>
            <a:headEnd len="med" w="med" type="none"/>
            <a:tailEnd len="med" w="med" type="none"/>
          </a:ln>
        </p:spPr>
      </p:cxnSp>
      <p:cxnSp>
        <p:nvCxnSpPr>
          <p:cNvPr id="1098" name="Google Shape;1098;p50"/>
          <p:cNvCxnSpPr/>
          <p:nvPr/>
        </p:nvCxnSpPr>
        <p:spPr>
          <a:xfrm>
            <a:off x="7060225" y="2881325"/>
            <a:ext cx="370500" cy="385200"/>
          </a:xfrm>
          <a:prstGeom prst="straightConnector1">
            <a:avLst/>
          </a:prstGeom>
          <a:noFill/>
          <a:ln cap="flat" cmpd="sng" w="9525">
            <a:solidFill>
              <a:schemeClr val="dk2"/>
            </a:solidFill>
            <a:prstDash val="solid"/>
            <a:round/>
            <a:headEnd len="med" w="med" type="none"/>
            <a:tailEnd len="med" w="med" type="none"/>
          </a:ln>
        </p:spPr>
      </p:cxnSp>
      <p:cxnSp>
        <p:nvCxnSpPr>
          <p:cNvPr id="1099" name="Google Shape;1099;p50"/>
          <p:cNvCxnSpPr/>
          <p:nvPr/>
        </p:nvCxnSpPr>
        <p:spPr>
          <a:xfrm>
            <a:off x="7441225" y="2881325"/>
            <a:ext cx="370500" cy="38520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50"/>
          <p:cNvCxnSpPr/>
          <p:nvPr/>
        </p:nvCxnSpPr>
        <p:spPr>
          <a:xfrm>
            <a:off x="7822225" y="2881325"/>
            <a:ext cx="370500" cy="385200"/>
          </a:xfrm>
          <a:prstGeom prst="straightConnector1">
            <a:avLst/>
          </a:prstGeom>
          <a:noFill/>
          <a:ln cap="flat" cmpd="sng" w="9525">
            <a:solidFill>
              <a:schemeClr val="dk2"/>
            </a:solidFill>
            <a:prstDash val="solid"/>
            <a:round/>
            <a:headEnd len="med" w="med" type="none"/>
            <a:tailEnd len="med" w="med" type="none"/>
          </a:ln>
        </p:spPr>
      </p:cxnSp>
      <p:cxnSp>
        <p:nvCxnSpPr>
          <p:cNvPr id="1101" name="Google Shape;1101;p50"/>
          <p:cNvCxnSpPr/>
          <p:nvPr/>
        </p:nvCxnSpPr>
        <p:spPr>
          <a:xfrm>
            <a:off x="8208100" y="2881325"/>
            <a:ext cx="370500" cy="385200"/>
          </a:xfrm>
          <a:prstGeom prst="straightConnector1">
            <a:avLst/>
          </a:prstGeom>
          <a:noFill/>
          <a:ln cap="flat" cmpd="sng" w="9525">
            <a:solidFill>
              <a:schemeClr val="dk2"/>
            </a:solidFill>
            <a:prstDash val="solid"/>
            <a:round/>
            <a:headEnd len="med" w="med" type="none"/>
            <a:tailEnd len="med" w="med" type="none"/>
          </a:ln>
        </p:spPr>
      </p:cxnSp>
      <p:cxnSp>
        <p:nvCxnSpPr>
          <p:cNvPr id="1102" name="Google Shape;1102;p50"/>
          <p:cNvCxnSpPr/>
          <p:nvPr/>
        </p:nvCxnSpPr>
        <p:spPr>
          <a:xfrm>
            <a:off x="8585500" y="2871575"/>
            <a:ext cx="395100" cy="399600"/>
          </a:xfrm>
          <a:prstGeom prst="straightConnector1">
            <a:avLst/>
          </a:prstGeom>
          <a:noFill/>
          <a:ln cap="flat" cmpd="sng" w="9525">
            <a:solidFill>
              <a:schemeClr val="dk2"/>
            </a:solidFill>
            <a:prstDash val="solid"/>
            <a:round/>
            <a:headEnd len="med" w="med" type="none"/>
            <a:tailEnd len="med" w="med" type="none"/>
          </a:ln>
        </p:spPr>
      </p:cxnSp>
      <p:cxnSp>
        <p:nvCxnSpPr>
          <p:cNvPr id="1103" name="Google Shape;1103;p50"/>
          <p:cNvCxnSpPr/>
          <p:nvPr/>
        </p:nvCxnSpPr>
        <p:spPr>
          <a:xfrm>
            <a:off x="3932374" y="2882825"/>
            <a:ext cx="370500" cy="385200"/>
          </a:xfrm>
          <a:prstGeom prst="straightConnector1">
            <a:avLst/>
          </a:prstGeom>
          <a:noFill/>
          <a:ln cap="flat" cmpd="sng" w="9525">
            <a:solidFill>
              <a:schemeClr val="dk2"/>
            </a:solidFill>
            <a:prstDash val="solid"/>
            <a:round/>
            <a:headEnd len="med" w="med" type="none"/>
            <a:tailEnd len="med" w="med" type="none"/>
          </a:ln>
        </p:spPr>
      </p:cxnSp>
      <p:cxnSp>
        <p:nvCxnSpPr>
          <p:cNvPr id="1104" name="Google Shape;1104;p50"/>
          <p:cNvCxnSpPr/>
          <p:nvPr/>
        </p:nvCxnSpPr>
        <p:spPr>
          <a:xfrm>
            <a:off x="4313374" y="2882825"/>
            <a:ext cx="370500" cy="385200"/>
          </a:xfrm>
          <a:prstGeom prst="straightConnector1">
            <a:avLst/>
          </a:prstGeom>
          <a:noFill/>
          <a:ln cap="flat" cmpd="sng" w="9525">
            <a:solidFill>
              <a:schemeClr val="dk2"/>
            </a:solidFill>
            <a:prstDash val="solid"/>
            <a:round/>
            <a:headEnd len="med" w="med" type="none"/>
            <a:tailEnd len="med" w="med" type="none"/>
          </a:ln>
        </p:spPr>
      </p:cxnSp>
      <p:cxnSp>
        <p:nvCxnSpPr>
          <p:cNvPr id="1105" name="Google Shape;1105;p50"/>
          <p:cNvCxnSpPr/>
          <p:nvPr/>
        </p:nvCxnSpPr>
        <p:spPr>
          <a:xfrm>
            <a:off x="4694374" y="2882825"/>
            <a:ext cx="370500" cy="385200"/>
          </a:xfrm>
          <a:prstGeom prst="straightConnector1">
            <a:avLst/>
          </a:prstGeom>
          <a:noFill/>
          <a:ln cap="flat" cmpd="sng" w="9525">
            <a:solidFill>
              <a:schemeClr val="dk2"/>
            </a:solidFill>
            <a:prstDash val="solid"/>
            <a:round/>
            <a:headEnd len="med" w="med" type="none"/>
            <a:tailEnd len="med" w="med" type="none"/>
          </a:ln>
        </p:spPr>
      </p:cxnSp>
      <p:cxnSp>
        <p:nvCxnSpPr>
          <p:cNvPr id="1106" name="Google Shape;1106;p50"/>
          <p:cNvCxnSpPr/>
          <p:nvPr/>
        </p:nvCxnSpPr>
        <p:spPr>
          <a:xfrm>
            <a:off x="5075374" y="2882825"/>
            <a:ext cx="370500" cy="3852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50"/>
          <p:cNvCxnSpPr/>
          <p:nvPr/>
        </p:nvCxnSpPr>
        <p:spPr>
          <a:xfrm>
            <a:off x="3934700" y="4321100"/>
            <a:ext cx="370500" cy="385200"/>
          </a:xfrm>
          <a:prstGeom prst="straightConnector1">
            <a:avLst/>
          </a:prstGeom>
          <a:noFill/>
          <a:ln cap="flat" cmpd="sng" w="9525">
            <a:solidFill>
              <a:schemeClr val="dk2"/>
            </a:solidFill>
            <a:prstDash val="solid"/>
            <a:round/>
            <a:headEnd len="med" w="med" type="none"/>
            <a:tailEnd len="med" w="med" type="none"/>
          </a:ln>
        </p:spPr>
      </p:cxnSp>
      <p:cxnSp>
        <p:nvCxnSpPr>
          <p:cNvPr id="1108" name="Google Shape;1108;p50"/>
          <p:cNvCxnSpPr/>
          <p:nvPr/>
        </p:nvCxnSpPr>
        <p:spPr>
          <a:xfrm>
            <a:off x="4315700" y="4321100"/>
            <a:ext cx="370500" cy="385200"/>
          </a:xfrm>
          <a:prstGeom prst="straightConnector1">
            <a:avLst/>
          </a:prstGeom>
          <a:noFill/>
          <a:ln cap="flat" cmpd="sng" w="9525">
            <a:solidFill>
              <a:schemeClr val="dk2"/>
            </a:solidFill>
            <a:prstDash val="solid"/>
            <a:round/>
            <a:headEnd len="med" w="med" type="none"/>
            <a:tailEnd len="med" w="med" type="none"/>
          </a:ln>
        </p:spPr>
      </p:cxnSp>
      <p:cxnSp>
        <p:nvCxnSpPr>
          <p:cNvPr id="1109" name="Google Shape;1109;p50"/>
          <p:cNvCxnSpPr/>
          <p:nvPr/>
        </p:nvCxnSpPr>
        <p:spPr>
          <a:xfrm>
            <a:off x="4696700" y="4321100"/>
            <a:ext cx="370500" cy="385200"/>
          </a:xfrm>
          <a:prstGeom prst="straightConnector1">
            <a:avLst/>
          </a:prstGeom>
          <a:noFill/>
          <a:ln cap="flat" cmpd="sng" w="9525">
            <a:solidFill>
              <a:schemeClr val="dk2"/>
            </a:solidFill>
            <a:prstDash val="solid"/>
            <a:round/>
            <a:headEnd len="med" w="med" type="none"/>
            <a:tailEnd len="med" w="med" type="none"/>
          </a:ln>
        </p:spPr>
      </p:cxnSp>
      <p:cxnSp>
        <p:nvCxnSpPr>
          <p:cNvPr id="1110" name="Google Shape;1110;p50"/>
          <p:cNvCxnSpPr/>
          <p:nvPr/>
        </p:nvCxnSpPr>
        <p:spPr>
          <a:xfrm>
            <a:off x="5077700" y="4321100"/>
            <a:ext cx="370500" cy="385200"/>
          </a:xfrm>
          <a:prstGeom prst="straightConnector1">
            <a:avLst/>
          </a:prstGeom>
          <a:noFill/>
          <a:ln cap="flat" cmpd="sng" w="9525">
            <a:solidFill>
              <a:schemeClr val="dk2"/>
            </a:solidFill>
            <a:prstDash val="solid"/>
            <a:round/>
            <a:headEnd len="med" w="med" type="none"/>
            <a:tailEnd len="med" w="med" type="none"/>
          </a:ln>
        </p:spPr>
      </p:cxnSp>
      <p:cxnSp>
        <p:nvCxnSpPr>
          <p:cNvPr id="1111" name="Google Shape;1111;p50"/>
          <p:cNvCxnSpPr/>
          <p:nvPr/>
        </p:nvCxnSpPr>
        <p:spPr>
          <a:xfrm>
            <a:off x="5449951" y="4315750"/>
            <a:ext cx="370500" cy="385200"/>
          </a:xfrm>
          <a:prstGeom prst="straightConnector1">
            <a:avLst/>
          </a:prstGeom>
          <a:noFill/>
          <a:ln cap="flat" cmpd="sng" w="9525">
            <a:solidFill>
              <a:schemeClr val="dk2"/>
            </a:solidFill>
            <a:prstDash val="solid"/>
            <a:round/>
            <a:headEnd len="med" w="med" type="none"/>
            <a:tailEnd len="med" w="med" type="none"/>
          </a:ln>
        </p:spPr>
      </p:cxnSp>
      <p:cxnSp>
        <p:nvCxnSpPr>
          <p:cNvPr id="1112" name="Google Shape;1112;p50"/>
          <p:cNvCxnSpPr/>
          <p:nvPr/>
        </p:nvCxnSpPr>
        <p:spPr>
          <a:xfrm>
            <a:off x="5827350" y="4310876"/>
            <a:ext cx="395100" cy="399600"/>
          </a:xfrm>
          <a:prstGeom prst="straightConnector1">
            <a:avLst/>
          </a:prstGeom>
          <a:noFill/>
          <a:ln cap="flat" cmpd="sng" w="9525">
            <a:solidFill>
              <a:schemeClr val="dk2"/>
            </a:solidFill>
            <a:prstDash val="solid"/>
            <a:round/>
            <a:headEnd len="med" w="med" type="none"/>
            <a:tailEnd len="med" w="med" type="none"/>
          </a:ln>
        </p:spPr>
      </p:cxnSp>
      <p:cxnSp>
        <p:nvCxnSpPr>
          <p:cNvPr id="1113" name="Google Shape;1113;p50"/>
          <p:cNvCxnSpPr/>
          <p:nvPr/>
        </p:nvCxnSpPr>
        <p:spPr>
          <a:xfrm>
            <a:off x="5832499" y="2875626"/>
            <a:ext cx="395100" cy="399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17" name="Shape 1117"/>
        <p:cNvGrpSpPr/>
        <p:nvPr/>
      </p:nvGrpSpPr>
      <p:grpSpPr>
        <a:xfrm>
          <a:off x="0" y="0"/>
          <a:ext cx="0" cy="0"/>
          <a:chOff x="0" y="0"/>
          <a:chExt cx="0" cy="0"/>
        </a:xfrm>
      </p:grpSpPr>
      <p:sp>
        <p:nvSpPr>
          <p:cNvPr id="1118" name="Google Shape;1118;p5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Alternate Idea #1: The Hash-Table Based Trie</a:t>
            </a:r>
            <a:endParaRPr/>
          </a:p>
        </p:txBody>
      </p:sp>
      <p:sp>
        <p:nvSpPr>
          <p:cNvPr id="1119" name="Google Shape;1119;p51"/>
          <p:cNvSpPr/>
          <p:nvPr/>
        </p:nvSpPr>
        <p:spPr>
          <a:xfrm>
            <a:off x="3848825" y="643575"/>
            <a:ext cx="2737800" cy="1982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1"/>
          <p:cNvSpPr txBox="1"/>
          <p:nvPr/>
        </p:nvSpPr>
        <p:spPr>
          <a:xfrm>
            <a:off x="4404594" y="698150"/>
            <a:ext cx="8280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isKey:</a:t>
            </a:r>
            <a:endParaRPr/>
          </a:p>
        </p:txBody>
      </p:sp>
      <p:graphicFrame>
        <p:nvGraphicFramePr>
          <p:cNvPr id="1121" name="Google Shape;1121;p51"/>
          <p:cNvGraphicFramePr/>
          <p:nvPr/>
        </p:nvGraphicFramePr>
        <p:xfrm>
          <a:off x="5047044" y="706150"/>
          <a:ext cx="3000000" cy="3000000"/>
        </p:xfrm>
        <a:graphic>
          <a:graphicData uri="http://schemas.openxmlformats.org/drawingml/2006/table">
            <a:tbl>
              <a:tblPr>
                <a:noFill/>
                <a:tableStyleId>{764B5357-B1AD-41A5-8FD6-9C45A2802DA1}</a:tableStyleId>
              </a:tblPr>
              <a:tblGrid>
                <a:gridCol w="382850"/>
              </a:tblGrid>
              <a:tr h="355200">
                <a:tc>
                  <a:txBody>
                    <a:bodyPr/>
                    <a:lstStyle/>
                    <a:p>
                      <a:pPr indent="0" lvl="0" marL="0" rtl="0" algn="ctr">
                        <a:spcBef>
                          <a:spcPts val="0"/>
                        </a:spcBef>
                        <a:spcAft>
                          <a:spcPts val="0"/>
                        </a:spcAft>
                        <a:buNone/>
                      </a:pPr>
                      <a:r>
                        <a:rPr lang="en"/>
                        <a:t>F</a:t>
                      </a:r>
                      <a:endParaRPr/>
                    </a:p>
                  </a:txBody>
                  <a:tcPr marT="91425" marB="91425" marR="91425" marL="91425">
                    <a:solidFill>
                      <a:srgbClr val="FFFFFF"/>
                    </a:solidFill>
                  </a:tcPr>
                </a:tc>
              </a:tr>
            </a:tbl>
          </a:graphicData>
        </a:graphic>
      </p:graphicFrame>
      <p:sp>
        <p:nvSpPr>
          <p:cNvPr id="1122" name="Google Shape;1122;p51"/>
          <p:cNvSpPr/>
          <p:nvPr/>
        </p:nvSpPr>
        <p:spPr>
          <a:xfrm>
            <a:off x="883779" y="161456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123" name="Google Shape;1123;p51"/>
          <p:cNvSpPr/>
          <p:nvPr/>
        </p:nvSpPr>
        <p:spPr>
          <a:xfrm>
            <a:off x="386150" y="2291298"/>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cxnSp>
        <p:nvCxnSpPr>
          <p:cNvPr id="1124" name="Google Shape;1124;p51"/>
          <p:cNvCxnSpPr>
            <a:stCxn id="1122" idx="3"/>
            <a:endCxn id="1123" idx="0"/>
          </p:cNvCxnSpPr>
          <p:nvPr/>
        </p:nvCxnSpPr>
        <p:spPr>
          <a:xfrm flipH="1">
            <a:off x="602476" y="1984066"/>
            <a:ext cx="344700" cy="307200"/>
          </a:xfrm>
          <a:prstGeom prst="straightConnector1">
            <a:avLst/>
          </a:prstGeom>
          <a:noFill/>
          <a:ln cap="flat" cmpd="sng" w="28575">
            <a:solidFill>
              <a:schemeClr val="dk2"/>
            </a:solidFill>
            <a:prstDash val="solid"/>
            <a:round/>
            <a:headEnd len="med" w="med" type="none"/>
            <a:tailEnd len="med" w="med" type="none"/>
          </a:ln>
        </p:spPr>
      </p:cxnSp>
      <p:cxnSp>
        <p:nvCxnSpPr>
          <p:cNvPr id="1125" name="Google Shape;1125;p51"/>
          <p:cNvCxnSpPr>
            <a:endCxn id="1126" idx="0"/>
          </p:cNvCxnSpPr>
          <p:nvPr/>
        </p:nvCxnSpPr>
        <p:spPr>
          <a:xfrm>
            <a:off x="602600" y="2724073"/>
            <a:ext cx="0" cy="202500"/>
          </a:xfrm>
          <a:prstGeom prst="straightConnector1">
            <a:avLst/>
          </a:prstGeom>
          <a:noFill/>
          <a:ln cap="flat" cmpd="sng" w="28575">
            <a:solidFill>
              <a:schemeClr val="dk2"/>
            </a:solidFill>
            <a:prstDash val="solid"/>
            <a:round/>
            <a:headEnd len="med" w="med" type="none"/>
            <a:tailEnd len="med" w="med" type="none"/>
          </a:ln>
        </p:spPr>
      </p:cxnSp>
      <p:sp>
        <p:nvSpPr>
          <p:cNvPr id="1126" name="Google Shape;1126;p51"/>
          <p:cNvSpPr/>
          <p:nvPr/>
        </p:nvSpPr>
        <p:spPr>
          <a:xfrm>
            <a:off x="386150" y="2926573"/>
            <a:ext cx="432900" cy="4329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127" name="Google Shape;1127;p51"/>
          <p:cNvSpPr/>
          <p:nvPr/>
        </p:nvSpPr>
        <p:spPr>
          <a:xfrm>
            <a:off x="1316675" y="2291298"/>
            <a:ext cx="432900" cy="4329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c</a:t>
            </a:r>
            <a:endParaRPr sz="1800">
              <a:latin typeface="Consolas"/>
              <a:ea typeface="Consolas"/>
              <a:cs typeface="Consolas"/>
              <a:sym typeface="Consolas"/>
            </a:endParaRPr>
          </a:p>
        </p:txBody>
      </p:sp>
      <p:cxnSp>
        <p:nvCxnSpPr>
          <p:cNvPr id="1128" name="Google Shape;1128;p51"/>
          <p:cNvCxnSpPr>
            <a:stCxn id="1122" idx="5"/>
            <a:endCxn id="1127" idx="0"/>
          </p:cNvCxnSpPr>
          <p:nvPr/>
        </p:nvCxnSpPr>
        <p:spPr>
          <a:xfrm>
            <a:off x="1253283" y="1984066"/>
            <a:ext cx="279900" cy="307200"/>
          </a:xfrm>
          <a:prstGeom prst="straightConnector1">
            <a:avLst/>
          </a:prstGeom>
          <a:noFill/>
          <a:ln cap="flat" cmpd="sng" w="28575">
            <a:solidFill>
              <a:schemeClr val="dk2"/>
            </a:solidFill>
            <a:prstDash val="solid"/>
            <a:round/>
            <a:headEnd len="med" w="med" type="none"/>
            <a:tailEnd len="med" w="med" type="none"/>
          </a:ln>
        </p:spPr>
      </p:cxnSp>
      <p:sp>
        <p:nvSpPr>
          <p:cNvPr id="1129" name="Google Shape;1129;p51"/>
          <p:cNvSpPr txBox="1"/>
          <p:nvPr/>
        </p:nvSpPr>
        <p:spPr>
          <a:xfrm>
            <a:off x="3863586" y="975948"/>
            <a:ext cx="9807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grpSp>
        <p:nvGrpSpPr>
          <p:cNvPr id="1130" name="Google Shape;1130;p51"/>
          <p:cNvGrpSpPr/>
          <p:nvPr/>
        </p:nvGrpSpPr>
        <p:grpSpPr>
          <a:xfrm>
            <a:off x="2749950" y="2736447"/>
            <a:ext cx="2297100" cy="2109600"/>
            <a:chOff x="2749950" y="2736447"/>
            <a:chExt cx="2297100" cy="2109600"/>
          </a:xfrm>
        </p:grpSpPr>
        <p:sp>
          <p:nvSpPr>
            <p:cNvPr id="1131" name="Google Shape;1131;p51"/>
            <p:cNvSpPr/>
            <p:nvPr/>
          </p:nvSpPr>
          <p:spPr>
            <a:xfrm>
              <a:off x="2749950" y="2736447"/>
              <a:ext cx="2297100" cy="21096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1"/>
            <p:cNvSpPr txBox="1"/>
            <p:nvPr/>
          </p:nvSpPr>
          <p:spPr>
            <a:xfrm>
              <a:off x="3305719" y="2812825"/>
              <a:ext cx="8280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isKey</a:t>
              </a:r>
              <a:r>
                <a:rPr lang="en"/>
                <a:t>:</a:t>
              </a:r>
              <a:endParaRPr/>
            </a:p>
          </p:txBody>
        </p:sp>
      </p:grpSp>
      <p:graphicFrame>
        <p:nvGraphicFramePr>
          <p:cNvPr id="1133" name="Google Shape;1133;p51"/>
          <p:cNvGraphicFramePr/>
          <p:nvPr/>
        </p:nvGraphicFramePr>
        <p:xfrm>
          <a:off x="3948169" y="2820825"/>
          <a:ext cx="3000000" cy="3000000"/>
        </p:xfrm>
        <a:graphic>
          <a:graphicData uri="http://schemas.openxmlformats.org/drawingml/2006/table">
            <a:tbl>
              <a:tblPr>
                <a:noFill/>
                <a:tableStyleId>{764B5357-B1AD-41A5-8FD6-9C45A2802DA1}</a:tableStyleId>
              </a:tblPr>
              <a:tblGrid>
                <a:gridCol w="382850"/>
              </a:tblGrid>
              <a:tr h="355200">
                <a:tc>
                  <a:txBody>
                    <a:bodyPr/>
                    <a:lstStyle/>
                    <a:p>
                      <a:pPr indent="0" lvl="0" marL="0" rtl="0" algn="ctr">
                        <a:spcBef>
                          <a:spcPts val="0"/>
                        </a:spcBef>
                        <a:spcAft>
                          <a:spcPts val="0"/>
                        </a:spcAft>
                        <a:buNone/>
                      </a:pPr>
                      <a:r>
                        <a:rPr lang="en"/>
                        <a:t>F</a:t>
                      </a:r>
                      <a:endParaRPr/>
                    </a:p>
                  </a:txBody>
                  <a:tcPr marT="91425" marB="91425" marR="91425" marL="91425">
                    <a:solidFill>
                      <a:srgbClr val="FFFFFF"/>
                    </a:solidFill>
                  </a:tcPr>
                </a:tc>
              </a:tr>
            </a:tbl>
          </a:graphicData>
        </a:graphic>
      </p:graphicFrame>
      <p:sp>
        <p:nvSpPr>
          <p:cNvPr id="1134" name="Google Shape;1134;p51"/>
          <p:cNvSpPr txBox="1"/>
          <p:nvPr/>
        </p:nvSpPr>
        <p:spPr>
          <a:xfrm>
            <a:off x="2764711" y="3090623"/>
            <a:ext cx="9807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sp>
        <p:nvSpPr>
          <p:cNvPr id="1135" name="Google Shape;1135;p51"/>
          <p:cNvSpPr/>
          <p:nvPr/>
        </p:nvSpPr>
        <p:spPr>
          <a:xfrm>
            <a:off x="6145925" y="2736350"/>
            <a:ext cx="2297100" cy="21096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1"/>
          <p:cNvSpPr txBox="1"/>
          <p:nvPr/>
        </p:nvSpPr>
        <p:spPr>
          <a:xfrm>
            <a:off x="6701695" y="2812825"/>
            <a:ext cx="8280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isKey</a:t>
            </a:r>
            <a:r>
              <a:rPr lang="en"/>
              <a:t>:</a:t>
            </a:r>
            <a:endParaRPr/>
          </a:p>
        </p:txBody>
      </p:sp>
      <p:graphicFrame>
        <p:nvGraphicFramePr>
          <p:cNvPr id="1137" name="Google Shape;1137;p51"/>
          <p:cNvGraphicFramePr/>
          <p:nvPr/>
        </p:nvGraphicFramePr>
        <p:xfrm>
          <a:off x="7344145" y="2820825"/>
          <a:ext cx="3000000" cy="3000000"/>
        </p:xfrm>
        <a:graphic>
          <a:graphicData uri="http://schemas.openxmlformats.org/drawingml/2006/table">
            <a:tbl>
              <a:tblPr>
                <a:noFill/>
                <a:tableStyleId>{764B5357-B1AD-41A5-8FD6-9C45A2802DA1}</a:tableStyleId>
              </a:tblPr>
              <a:tblGrid>
                <a:gridCol w="382850"/>
              </a:tblGrid>
              <a:tr h="355200">
                <a:tc>
                  <a:txBody>
                    <a:bodyPr/>
                    <a:lstStyle/>
                    <a:p>
                      <a:pPr indent="0" lvl="0" marL="0" rtl="0" algn="ctr">
                        <a:spcBef>
                          <a:spcPts val="0"/>
                        </a:spcBef>
                        <a:spcAft>
                          <a:spcPts val="0"/>
                        </a:spcAft>
                        <a:buNone/>
                      </a:pPr>
                      <a:r>
                        <a:rPr lang="en"/>
                        <a:t>T</a:t>
                      </a:r>
                      <a:endParaRPr/>
                    </a:p>
                  </a:txBody>
                  <a:tcPr marT="91425" marB="91425" marR="91425" marL="91425">
                    <a:solidFill>
                      <a:srgbClr val="C9DAF8"/>
                    </a:solidFill>
                  </a:tcPr>
                </a:tc>
              </a:tr>
            </a:tbl>
          </a:graphicData>
        </a:graphic>
      </p:graphicFrame>
      <p:sp>
        <p:nvSpPr>
          <p:cNvPr id="1138" name="Google Shape;1138;p51"/>
          <p:cNvSpPr txBox="1"/>
          <p:nvPr/>
        </p:nvSpPr>
        <p:spPr>
          <a:xfrm>
            <a:off x="6160686" y="3166823"/>
            <a:ext cx="9807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grpSp>
        <p:nvGrpSpPr>
          <p:cNvPr id="1139" name="Google Shape;1139;p51"/>
          <p:cNvGrpSpPr/>
          <p:nvPr/>
        </p:nvGrpSpPr>
        <p:grpSpPr>
          <a:xfrm>
            <a:off x="4310326" y="1291850"/>
            <a:ext cx="2056800" cy="1214150"/>
            <a:chOff x="4310326" y="1291850"/>
            <a:chExt cx="2056800" cy="1214150"/>
          </a:xfrm>
        </p:grpSpPr>
        <p:sp>
          <p:nvSpPr>
            <p:cNvPr id="1140" name="Google Shape;1140;p51"/>
            <p:cNvSpPr/>
            <p:nvPr/>
          </p:nvSpPr>
          <p:spPr>
            <a:xfrm>
              <a:off x="4310326" y="1307800"/>
              <a:ext cx="2056800" cy="11982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1"/>
            <p:cNvSpPr/>
            <p:nvPr/>
          </p:nvSpPr>
          <p:spPr>
            <a:xfrm>
              <a:off x="4727788" y="1863042"/>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142" name="Google Shape;1142;p51"/>
            <p:cNvSpPr/>
            <p:nvPr/>
          </p:nvSpPr>
          <p:spPr>
            <a:xfrm>
              <a:off x="4727788" y="2096897"/>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143" name="Google Shape;1143;p51"/>
            <p:cNvSpPr/>
            <p:nvPr/>
          </p:nvSpPr>
          <p:spPr>
            <a:xfrm>
              <a:off x="4727788" y="1622618"/>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144" name="Google Shape;1144;p51"/>
            <p:cNvSpPr/>
            <p:nvPr/>
          </p:nvSpPr>
          <p:spPr>
            <a:xfrm>
              <a:off x="4727788" y="1388763"/>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145" name="Google Shape;1145;p51"/>
            <p:cNvSpPr/>
            <p:nvPr/>
          </p:nvSpPr>
          <p:spPr>
            <a:xfrm>
              <a:off x="5298038" y="2091924"/>
              <a:ext cx="251400" cy="240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cxnSp>
          <p:nvCxnSpPr>
            <p:cNvPr id="1146" name="Google Shape;1146;p51"/>
            <p:cNvCxnSpPr>
              <a:endCxn id="1145" idx="1"/>
            </p:cNvCxnSpPr>
            <p:nvPr/>
          </p:nvCxnSpPr>
          <p:spPr>
            <a:xfrm>
              <a:off x="4920638" y="2211924"/>
              <a:ext cx="377400" cy="0"/>
            </a:xfrm>
            <a:prstGeom prst="straightConnector1">
              <a:avLst/>
            </a:prstGeom>
            <a:noFill/>
            <a:ln cap="flat" cmpd="sng" w="19050">
              <a:solidFill>
                <a:srgbClr val="666666"/>
              </a:solidFill>
              <a:prstDash val="solid"/>
              <a:round/>
              <a:headEnd len="med" w="med" type="none"/>
              <a:tailEnd len="med" w="med" type="triangle"/>
            </a:ln>
          </p:spPr>
        </p:cxnSp>
        <p:sp>
          <p:nvSpPr>
            <p:cNvPr id="1147" name="Google Shape;1147;p51"/>
            <p:cNvSpPr/>
            <p:nvPr/>
          </p:nvSpPr>
          <p:spPr>
            <a:xfrm>
              <a:off x="5298038" y="1606292"/>
              <a:ext cx="251400" cy="240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cxnSp>
          <p:nvCxnSpPr>
            <p:cNvPr id="1148" name="Google Shape;1148;p51"/>
            <p:cNvCxnSpPr>
              <a:endCxn id="1147" idx="1"/>
            </p:cNvCxnSpPr>
            <p:nvPr/>
          </p:nvCxnSpPr>
          <p:spPr>
            <a:xfrm>
              <a:off x="4920638" y="1726292"/>
              <a:ext cx="377400" cy="0"/>
            </a:xfrm>
            <a:prstGeom prst="straightConnector1">
              <a:avLst/>
            </a:prstGeom>
            <a:noFill/>
            <a:ln cap="flat" cmpd="sng" w="19050">
              <a:solidFill>
                <a:srgbClr val="666666"/>
              </a:solidFill>
              <a:prstDash val="solid"/>
              <a:round/>
              <a:headEnd len="med" w="med" type="none"/>
              <a:tailEnd len="med" w="med" type="triangle"/>
            </a:ln>
          </p:spPr>
        </p:cxnSp>
        <p:sp>
          <p:nvSpPr>
            <p:cNvPr id="1149" name="Google Shape;1149;p51"/>
            <p:cNvSpPr txBox="1"/>
            <p:nvPr/>
          </p:nvSpPr>
          <p:spPr>
            <a:xfrm>
              <a:off x="4445300" y="1291850"/>
              <a:ext cx="288300" cy="1040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cxnSp>
          <p:nvCxnSpPr>
            <p:cNvPr id="1150" name="Google Shape;1150;p51"/>
            <p:cNvCxnSpPr/>
            <p:nvPr/>
          </p:nvCxnSpPr>
          <p:spPr>
            <a:xfrm flipH="1" rot="10800000">
              <a:off x="4728559" y="1882653"/>
              <a:ext cx="333900" cy="192900"/>
            </a:xfrm>
            <a:prstGeom prst="straightConnector1">
              <a:avLst/>
            </a:prstGeom>
            <a:noFill/>
            <a:ln cap="flat" cmpd="sng" w="19050">
              <a:solidFill>
                <a:srgbClr val="666666"/>
              </a:solidFill>
              <a:prstDash val="solid"/>
              <a:round/>
              <a:headEnd len="med" w="med" type="none"/>
              <a:tailEnd len="med" w="med" type="none"/>
            </a:ln>
          </p:spPr>
        </p:cxnSp>
        <p:cxnSp>
          <p:nvCxnSpPr>
            <p:cNvPr id="1151" name="Google Shape;1151;p51"/>
            <p:cNvCxnSpPr/>
            <p:nvPr/>
          </p:nvCxnSpPr>
          <p:spPr>
            <a:xfrm flipH="1" rot="10800000">
              <a:off x="4728559" y="1412633"/>
              <a:ext cx="333900" cy="192900"/>
            </a:xfrm>
            <a:prstGeom prst="straightConnector1">
              <a:avLst/>
            </a:prstGeom>
            <a:noFill/>
            <a:ln cap="flat" cmpd="sng" w="19050">
              <a:solidFill>
                <a:srgbClr val="666666"/>
              </a:solidFill>
              <a:prstDash val="solid"/>
              <a:round/>
              <a:headEnd len="med" w="med" type="none"/>
              <a:tailEnd len="med" w="med" type="none"/>
            </a:ln>
          </p:spPr>
        </p:cxnSp>
        <p:sp>
          <p:nvSpPr>
            <p:cNvPr id="1152" name="Google Shape;1152;p51"/>
            <p:cNvSpPr/>
            <p:nvPr/>
          </p:nvSpPr>
          <p:spPr>
            <a:xfrm>
              <a:off x="5549438" y="1606292"/>
              <a:ext cx="251400" cy="2400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1"/>
            <p:cNvSpPr/>
            <p:nvPr/>
          </p:nvSpPr>
          <p:spPr>
            <a:xfrm>
              <a:off x="5549438" y="2091924"/>
              <a:ext cx="251400" cy="2400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4" name="Google Shape;1154;p51"/>
          <p:cNvCxnSpPr>
            <a:endCxn id="1131" idx="0"/>
          </p:cNvCxnSpPr>
          <p:nvPr/>
        </p:nvCxnSpPr>
        <p:spPr>
          <a:xfrm flipH="1">
            <a:off x="3898500" y="1728147"/>
            <a:ext cx="1771500" cy="1008300"/>
          </a:xfrm>
          <a:prstGeom prst="straightConnector1">
            <a:avLst/>
          </a:prstGeom>
          <a:noFill/>
          <a:ln cap="flat" cmpd="sng" w="28575">
            <a:solidFill>
              <a:schemeClr val="dk2"/>
            </a:solidFill>
            <a:prstDash val="solid"/>
            <a:round/>
            <a:headEnd len="med" w="med" type="none"/>
            <a:tailEnd len="med" w="med" type="triangle"/>
          </a:ln>
        </p:spPr>
      </p:cxnSp>
      <p:grpSp>
        <p:nvGrpSpPr>
          <p:cNvPr id="1155" name="Google Shape;1155;p51"/>
          <p:cNvGrpSpPr/>
          <p:nvPr/>
        </p:nvGrpSpPr>
        <p:grpSpPr>
          <a:xfrm>
            <a:off x="2870101" y="3438275"/>
            <a:ext cx="2056800" cy="1812525"/>
            <a:chOff x="2870101" y="3438275"/>
            <a:chExt cx="2056800" cy="1812525"/>
          </a:xfrm>
        </p:grpSpPr>
        <p:sp>
          <p:nvSpPr>
            <p:cNvPr id="1156" name="Google Shape;1156;p51"/>
            <p:cNvSpPr/>
            <p:nvPr/>
          </p:nvSpPr>
          <p:spPr>
            <a:xfrm>
              <a:off x="2870101" y="3454225"/>
              <a:ext cx="2056800" cy="11982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1"/>
            <p:cNvSpPr/>
            <p:nvPr/>
          </p:nvSpPr>
          <p:spPr>
            <a:xfrm>
              <a:off x="3287563" y="4009467"/>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158" name="Google Shape;1158;p51"/>
            <p:cNvSpPr/>
            <p:nvPr/>
          </p:nvSpPr>
          <p:spPr>
            <a:xfrm>
              <a:off x="3287563" y="4243322"/>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159" name="Google Shape;1159;p51"/>
            <p:cNvSpPr/>
            <p:nvPr/>
          </p:nvSpPr>
          <p:spPr>
            <a:xfrm>
              <a:off x="3287563" y="3769043"/>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160" name="Google Shape;1160;p51"/>
            <p:cNvSpPr/>
            <p:nvPr/>
          </p:nvSpPr>
          <p:spPr>
            <a:xfrm>
              <a:off x="3287563" y="3535188"/>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161" name="Google Shape;1161;p51"/>
            <p:cNvSpPr/>
            <p:nvPr/>
          </p:nvSpPr>
          <p:spPr>
            <a:xfrm>
              <a:off x="3857813" y="3524117"/>
              <a:ext cx="251400" cy="240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cxnSp>
          <p:nvCxnSpPr>
            <p:cNvPr id="1162" name="Google Shape;1162;p51"/>
            <p:cNvCxnSpPr>
              <a:endCxn id="1161" idx="1"/>
            </p:cNvCxnSpPr>
            <p:nvPr/>
          </p:nvCxnSpPr>
          <p:spPr>
            <a:xfrm>
              <a:off x="3480413" y="3644117"/>
              <a:ext cx="377400" cy="0"/>
            </a:xfrm>
            <a:prstGeom prst="straightConnector1">
              <a:avLst/>
            </a:prstGeom>
            <a:noFill/>
            <a:ln cap="flat" cmpd="sng" w="19050">
              <a:solidFill>
                <a:srgbClr val="666666"/>
              </a:solidFill>
              <a:prstDash val="solid"/>
              <a:round/>
              <a:headEnd len="med" w="med" type="none"/>
              <a:tailEnd len="med" w="med" type="triangle"/>
            </a:ln>
          </p:spPr>
        </p:cxnSp>
        <p:sp>
          <p:nvSpPr>
            <p:cNvPr id="1163" name="Google Shape;1163;p51"/>
            <p:cNvSpPr txBox="1"/>
            <p:nvPr/>
          </p:nvSpPr>
          <p:spPr>
            <a:xfrm>
              <a:off x="3005075" y="3438275"/>
              <a:ext cx="288300" cy="1040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cxnSp>
          <p:nvCxnSpPr>
            <p:cNvPr id="1164" name="Google Shape;1164;p51"/>
            <p:cNvCxnSpPr/>
            <p:nvPr/>
          </p:nvCxnSpPr>
          <p:spPr>
            <a:xfrm flipH="1" rot="10800000">
              <a:off x="3288334" y="4029078"/>
              <a:ext cx="333900" cy="192900"/>
            </a:xfrm>
            <a:prstGeom prst="straightConnector1">
              <a:avLst/>
            </a:prstGeom>
            <a:noFill/>
            <a:ln cap="flat" cmpd="sng" w="19050">
              <a:solidFill>
                <a:srgbClr val="666666"/>
              </a:solidFill>
              <a:prstDash val="solid"/>
              <a:round/>
              <a:headEnd len="med" w="med" type="none"/>
              <a:tailEnd len="med" w="med" type="none"/>
            </a:ln>
          </p:spPr>
        </p:cxnSp>
        <p:sp>
          <p:nvSpPr>
            <p:cNvPr id="1165" name="Google Shape;1165;p51"/>
            <p:cNvSpPr/>
            <p:nvPr/>
          </p:nvSpPr>
          <p:spPr>
            <a:xfrm>
              <a:off x="4109213" y="3524117"/>
              <a:ext cx="251400" cy="2400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6" name="Google Shape;1166;p51"/>
            <p:cNvCxnSpPr/>
            <p:nvPr/>
          </p:nvCxnSpPr>
          <p:spPr>
            <a:xfrm flipH="1" rot="10800000">
              <a:off x="3288334" y="3790727"/>
              <a:ext cx="333900" cy="192900"/>
            </a:xfrm>
            <a:prstGeom prst="straightConnector1">
              <a:avLst/>
            </a:prstGeom>
            <a:noFill/>
            <a:ln cap="flat" cmpd="sng" w="19050">
              <a:solidFill>
                <a:srgbClr val="666666"/>
              </a:solidFill>
              <a:prstDash val="solid"/>
              <a:round/>
              <a:headEnd len="med" w="med" type="none"/>
              <a:tailEnd len="med" w="med" type="none"/>
            </a:ln>
          </p:spPr>
        </p:cxnSp>
        <p:cxnSp>
          <p:nvCxnSpPr>
            <p:cNvPr id="1167" name="Google Shape;1167;p51"/>
            <p:cNvCxnSpPr/>
            <p:nvPr/>
          </p:nvCxnSpPr>
          <p:spPr>
            <a:xfrm flipH="1" rot="10800000">
              <a:off x="3288334" y="4267429"/>
              <a:ext cx="333900" cy="192900"/>
            </a:xfrm>
            <a:prstGeom prst="straightConnector1">
              <a:avLst/>
            </a:prstGeom>
            <a:noFill/>
            <a:ln cap="flat" cmpd="sng" w="19050">
              <a:solidFill>
                <a:srgbClr val="666666"/>
              </a:solidFill>
              <a:prstDash val="solid"/>
              <a:round/>
              <a:headEnd len="med" w="med" type="none"/>
              <a:tailEnd len="med" w="med" type="none"/>
            </a:ln>
          </p:spPr>
        </p:cxnSp>
        <p:cxnSp>
          <p:nvCxnSpPr>
            <p:cNvPr id="1168" name="Google Shape;1168;p51"/>
            <p:cNvCxnSpPr/>
            <p:nvPr/>
          </p:nvCxnSpPr>
          <p:spPr>
            <a:xfrm>
              <a:off x="4226925" y="3641900"/>
              <a:ext cx="131700" cy="1608900"/>
            </a:xfrm>
            <a:prstGeom prst="straightConnector1">
              <a:avLst/>
            </a:prstGeom>
            <a:noFill/>
            <a:ln cap="flat" cmpd="sng" w="28575">
              <a:solidFill>
                <a:schemeClr val="dk2"/>
              </a:solidFill>
              <a:prstDash val="solid"/>
              <a:round/>
              <a:headEnd len="med" w="med" type="none"/>
              <a:tailEnd len="med" w="med" type="triangle"/>
            </a:ln>
          </p:spPr>
        </p:cxnSp>
      </p:grpSp>
      <p:sp>
        <p:nvSpPr>
          <p:cNvPr id="1169" name="Google Shape;1169;p51"/>
          <p:cNvSpPr/>
          <p:nvPr/>
        </p:nvSpPr>
        <p:spPr>
          <a:xfrm>
            <a:off x="6206101" y="3498675"/>
            <a:ext cx="2056800" cy="11982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1"/>
          <p:cNvSpPr/>
          <p:nvPr/>
        </p:nvSpPr>
        <p:spPr>
          <a:xfrm>
            <a:off x="6623563" y="4053917"/>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171" name="Google Shape;1171;p51"/>
          <p:cNvSpPr/>
          <p:nvPr/>
        </p:nvSpPr>
        <p:spPr>
          <a:xfrm>
            <a:off x="6623563" y="4287772"/>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172" name="Google Shape;1172;p51"/>
          <p:cNvSpPr/>
          <p:nvPr/>
        </p:nvSpPr>
        <p:spPr>
          <a:xfrm>
            <a:off x="6623563" y="3813493"/>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173" name="Google Shape;1173;p51"/>
          <p:cNvSpPr/>
          <p:nvPr/>
        </p:nvSpPr>
        <p:spPr>
          <a:xfrm>
            <a:off x="6623563" y="3579638"/>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174" name="Google Shape;1174;p51"/>
          <p:cNvSpPr txBox="1"/>
          <p:nvPr/>
        </p:nvSpPr>
        <p:spPr>
          <a:xfrm>
            <a:off x="6341075" y="3482725"/>
            <a:ext cx="288300" cy="1040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cxnSp>
        <p:nvCxnSpPr>
          <p:cNvPr id="1175" name="Google Shape;1175;p51"/>
          <p:cNvCxnSpPr/>
          <p:nvPr/>
        </p:nvCxnSpPr>
        <p:spPr>
          <a:xfrm flipH="1" rot="10800000">
            <a:off x="6624334" y="4073528"/>
            <a:ext cx="333900" cy="192900"/>
          </a:xfrm>
          <a:prstGeom prst="straightConnector1">
            <a:avLst/>
          </a:prstGeom>
          <a:noFill/>
          <a:ln cap="flat" cmpd="sng" w="19050">
            <a:solidFill>
              <a:srgbClr val="666666"/>
            </a:solidFill>
            <a:prstDash val="solid"/>
            <a:round/>
            <a:headEnd len="med" w="med" type="none"/>
            <a:tailEnd len="med" w="med" type="none"/>
          </a:ln>
        </p:spPr>
      </p:cxnSp>
      <p:cxnSp>
        <p:nvCxnSpPr>
          <p:cNvPr id="1176" name="Google Shape;1176;p51"/>
          <p:cNvCxnSpPr/>
          <p:nvPr/>
        </p:nvCxnSpPr>
        <p:spPr>
          <a:xfrm flipH="1" rot="10800000">
            <a:off x="6624334" y="3835177"/>
            <a:ext cx="333900" cy="192900"/>
          </a:xfrm>
          <a:prstGeom prst="straightConnector1">
            <a:avLst/>
          </a:prstGeom>
          <a:noFill/>
          <a:ln cap="flat" cmpd="sng" w="19050">
            <a:solidFill>
              <a:srgbClr val="666666"/>
            </a:solidFill>
            <a:prstDash val="solid"/>
            <a:round/>
            <a:headEnd len="med" w="med" type="none"/>
            <a:tailEnd len="med" w="med" type="none"/>
          </a:ln>
        </p:spPr>
      </p:cxnSp>
      <p:cxnSp>
        <p:nvCxnSpPr>
          <p:cNvPr id="1177" name="Google Shape;1177;p51"/>
          <p:cNvCxnSpPr/>
          <p:nvPr/>
        </p:nvCxnSpPr>
        <p:spPr>
          <a:xfrm flipH="1" rot="10800000">
            <a:off x="6624334" y="4311879"/>
            <a:ext cx="333900" cy="192900"/>
          </a:xfrm>
          <a:prstGeom prst="straightConnector1">
            <a:avLst/>
          </a:prstGeom>
          <a:noFill/>
          <a:ln cap="flat" cmpd="sng" w="19050">
            <a:solidFill>
              <a:srgbClr val="666666"/>
            </a:solidFill>
            <a:prstDash val="solid"/>
            <a:round/>
            <a:headEnd len="med" w="med" type="none"/>
            <a:tailEnd len="med" w="med" type="none"/>
          </a:ln>
        </p:spPr>
      </p:cxnSp>
      <p:cxnSp>
        <p:nvCxnSpPr>
          <p:cNvPr id="1178" name="Google Shape;1178;p51"/>
          <p:cNvCxnSpPr/>
          <p:nvPr/>
        </p:nvCxnSpPr>
        <p:spPr>
          <a:xfrm flipH="1" rot="10800000">
            <a:off x="6624334" y="3602551"/>
            <a:ext cx="333900" cy="192900"/>
          </a:xfrm>
          <a:prstGeom prst="straightConnector1">
            <a:avLst/>
          </a:prstGeom>
          <a:noFill/>
          <a:ln cap="flat" cmpd="sng" w="19050">
            <a:solidFill>
              <a:srgbClr val="666666"/>
            </a:solidFill>
            <a:prstDash val="solid"/>
            <a:round/>
            <a:headEnd len="med" w="med" type="none"/>
            <a:tailEnd len="med" w="med" type="none"/>
          </a:ln>
        </p:spPr>
      </p:cxnSp>
      <p:cxnSp>
        <p:nvCxnSpPr>
          <p:cNvPr id="1179" name="Google Shape;1179;p51"/>
          <p:cNvCxnSpPr>
            <a:endCxn id="1135" idx="0"/>
          </p:cNvCxnSpPr>
          <p:nvPr/>
        </p:nvCxnSpPr>
        <p:spPr>
          <a:xfrm>
            <a:off x="5664875" y="2229050"/>
            <a:ext cx="1629600" cy="5073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9"/>
                                        </p:tgtEl>
                                        <p:attrNameLst>
                                          <p:attrName>style.visibility</p:attrName>
                                        </p:attrNameLst>
                                      </p:cBhvr>
                                      <p:to>
                                        <p:strVal val="visible"/>
                                      </p:to>
                                    </p:set>
                                    <p:animEffect filter="fade" transition="in">
                                      <p:cBhvr>
                                        <p:cTn dur="1000"/>
                                        <p:tgtEl>
                                          <p:spTgt spid="1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0"/>
                                        </p:tgtEl>
                                        <p:attrNameLst>
                                          <p:attrName>style.visibility</p:attrName>
                                        </p:attrNameLst>
                                      </p:cBhvr>
                                      <p:to>
                                        <p:strVal val="visible"/>
                                      </p:to>
                                    </p:set>
                                    <p:animEffect filter="fade" transition="in">
                                      <p:cBhvr>
                                        <p:cTn dur="1000"/>
                                        <p:tgtEl>
                                          <p:spTgt spid="1130"/>
                                        </p:tgtEl>
                                      </p:cBhvr>
                                    </p:animEffect>
                                  </p:childTnLst>
                                </p:cTn>
                              </p:par>
                              <p:par>
                                <p:cTn fill="hold" nodeType="withEffect" presetClass="entr" presetID="10" presetSubtype="0">
                                  <p:stCondLst>
                                    <p:cond delay="0"/>
                                  </p:stCondLst>
                                  <p:childTnLst>
                                    <p:set>
                                      <p:cBhvr>
                                        <p:cTn dur="1" fill="hold">
                                          <p:stCondLst>
                                            <p:cond delay="0"/>
                                          </p:stCondLst>
                                        </p:cTn>
                                        <p:tgtEl>
                                          <p:spTgt spid="1154"/>
                                        </p:tgtEl>
                                        <p:attrNameLst>
                                          <p:attrName>style.visibility</p:attrName>
                                        </p:attrNameLst>
                                      </p:cBhvr>
                                      <p:to>
                                        <p:strVal val="visible"/>
                                      </p:to>
                                    </p:set>
                                    <p:animEffect filter="fade" transition="in">
                                      <p:cBhvr>
                                        <p:cTn dur="1000"/>
                                        <p:tgtEl>
                                          <p:spTgt spid="1154"/>
                                        </p:tgtEl>
                                      </p:cBhvr>
                                    </p:animEffect>
                                  </p:childTnLst>
                                </p:cTn>
                              </p:par>
                              <p:par>
                                <p:cTn fill="hold" nodeType="withEffect" presetClass="entr" presetID="10" presetSubtype="0">
                                  <p:stCondLst>
                                    <p:cond delay="0"/>
                                  </p:stCondLst>
                                  <p:childTnLst>
                                    <p:set>
                                      <p:cBhvr>
                                        <p:cTn dur="1" fill="hold">
                                          <p:stCondLst>
                                            <p:cond delay="0"/>
                                          </p:stCondLst>
                                        </p:cTn>
                                        <p:tgtEl>
                                          <p:spTgt spid="1133"/>
                                        </p:tgtEl>
                                        <p:attrNameLst>
                                          <p:attrName>style.visibility</p:attrName>
                                        </p:attrNameLst>
                                      </p:cBhvr>
                                      <p:to>
                                        <p:strVal val="visible"/>
                                      </p:to>
                                    </p:set>
                                    <p:animEffect filter="fade" transition="in">
                                      <p:cBhvr>
                                        <p:cTn dur="1000"/>
                                        <p:tgtEl>
                                          <p:spTgt spid="1133"/>
                                        </p:tgtEl>
                                      </p:cBhvr>
                                    </p:animEffect>
                                  </p:childTnLst>
                                </p:cTn>
                              </p:par>
                              <p:par>
                                <p:cTn fill="hold" nodeType="withEffect" presetClass="entr" presetID="10" presetSubtype="0">
                                  <p:stCondLst>
                                    <p:cond delay="0"/>
                                  </p:stCondLst>
                                  <p:childTnLst>
                                    <p:set>
                                      <p:cBhvr>
                                        <p:cTn dur="1" fill="hold">
                                          <p:stCondLst>
                                            <p:cond delay="0"/>
                                          </p:stCondLst>
                                        </p:cTn>
                                        <p:tgtEl>
                                          <p:spTgt spid="1134"/>
                                        </p:tgtEl>
                                        <p:attrNameLst>
                                          <p:attrName>style.visibility</p:attrName>
                                        </p:attrNameLst>
                                      </p:cBhvr>
                                      <p:to>
                                        <p:strVal val="visible"/>
                                      </p:to>
                                    </p:set>
                                    <p:animEffect filter="fade" transition="in">
                                      <p:cBhvr>
                                        <p:cTn dur="1000"/>
                                        <p:tgtEl>
                                          <p:spTgt spid="1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5"/>
                                        </p:tgtEl>
                                        <p:attrNameLst>
                                          <p:attrName>style.visibility</p:attrName>
                                        </p:attrNameLst>
                                      </p:cBhvr>
                                      <p:to>
                                        <p:strVal val="visible"/>
                                      </p:to>
                                    </p:set>
                                    <p:animEffect filter="fade" transition="in">
                                      <p:cBhvr>
                                        <p:cTn dur="1000"/>
                                        <p:tgtEl>
                                          <p:spTgt spid="1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6"/>
                                        </p:tgtEl>
                                        <p:attrNameLst>
                                          <p:attrName>style.visibility</p:attrName>
                                        </p:attrNameLst>
                                      </p:cBhvr>
                                      <p:to>
                                        <p:strVal val="visible"/>
                                      </p:to>
                                    </p:set>
                                    <p:animEffect filter="fade" transition="in">
                                      <p:cBhvr>
                                        <p:cTn dur="1000"/>
                                        <p:tgtEl>
                                          <p:spTgt spid="1136"/>
                                        </p:tgtEl>
                                      </p:cBhvr>
                                    </p:animEffect>
                                  </p:childTnLst>
                                </p:cTn>
                              </p:par>
                              <p:par>
                                <p:cTn fill="hold" nodeType="withEffect" presetClass="entr" presetID="10" presetSubtype="0">
                                  <p:stCondLst>
                                    <p:cond delay="0"/>
                                  </p:stCondLst>
                                  <p:childTnLst>
                                    <p:set>
                                      <p:cBhvr>
                                        <p:cTn dur="1" fill="hold">
                                          <p:stCondLst>
                                            <p:cond delay="0"/>
                                          </p:stCondLst>
                                        </p:cTn>
                                        <p:tgtEl>
                                          <p:spTgt spid="1137"/>
                                        </p:tgtEl>
                                        <p:attrNameLst>
                                          <p:attrName>style.visibility</p:attrName>
                                        </p:attrNameLst>
                                      </p:cBhvr>
                                      <p:to>
                                        <p:strVal val="visible"/>
                                      </p:to>
                                    </p:set>
                                    <p:animEffect filter="fade" transition="in">
                                      <p:cBhvr>
                                        <p:cTn dur="1000"/>
                                        <p:tgtEl>
                                          <p:spTgt spid="1137"/>
                                        </p:tgtEl>
                                      </p:cBhvr>
                                    </p:animEffect>
                                  </p:childTnLst>
                                </p:cTn>
                              </p:par>
                              <p:par>
                                <p:cTn fill="hold" nodeType="withEffect" presetClass="entr" presetID="10" presetSubtype="0">
                                  <p:stCondLst>
                                    <p:cond delay="0"/>
                                  </p:stCondLst>
                                  <p:childTnLst>
                                    <p:set>
                                      <p:cBhvr>
                                        <p:cTn dur="1" fill="hold">
                                          <p:stCondLst>
                                            <p:cond delay="0"/>
                                          </p:stCondLst>
                                        </p:cTn>
                                        <p:tgtEl>
                                          <p:spTgt spid="1138"/>
                                        </p:tgtEl>
                                        <p:attrNameLst>
                                          <p:attrName>style.visibility</p:attrName>
                                        </p:attrNameLst>
                                      </p:cBhvr>
                                      <p:to>
                                        <p:strVal val="visible"/>
                                      </p:to>
                                    </p:set>
                                    <p:animEffect filter="fade" transition="in">
                                      <p:cBhvr>
                                        <p:cTn dur="1000"/>
                                        <p:tgtEl>
                                          <p:spTgt spid="1138"/>
                                        </p:tgtEl>
                                      </p:cBhvr>
                                    </p:animEffect>
                                  </p:childTnLst>
                                </p:cTn>
                              </p:par>
                              <p:par>
                                <p:cTn fill="hold" nodeType="withEffect" presetClass="entr" presetID="10" presetSubtype="0">
                                  <p:stCondLst>
                                    <p:cond delay="0"/>
                                  </p:stCondLst>
                                  <p:childTnLst>
                                    <p:set>
                                      <p:cBhvr>
                                        <p:cTn dur="1" fill="hold">
                                          <p:stCondLst>
                                            <p:cond delay="0"/>
                                          </p:stCondLst>
                                        </p:cTn>
                                        <p:tgtEl>
                                          <p:spTgt spid="1169"/>
                                        </p:tgtEl>
                                        <p:attrNameLst>
                                          <p:attrName>style.visibility</p:attrName>
                                        </p:attrNameLst>
                                      </p:cBhvr>
                                      <p:to>
                                        <p:strVal val="visible"/>
                                      </p:to>
                                    </p:set>
                                    <p:animEffect filter="fade" transition="in">
                                      <p:cBhvr>
                                        <p:cTn dur="1000"/>
                                        <p:tgtEl>
                                          <p:spTgt spid="1169"/>
                                        </p:tgtEl>
                                      </p:cBhvr>
                                    </p:animEffect>
                                  </p:childTnLst>
                                </p:cTn>
                              </p:par>
                              <p:par>
                                <p:cTn fill="hold" nodeType="withEffect" presetClass="entr" presetID="10" presetSubtype="0">
                                  <p:stCondLst>
                                    <p:cond delay="0"/>
                                  </p:stCondLst>
                                  <p:childTnLst>
                                    <p:set>
                                      <p:cBhvr>
                                        <p:cTn dur="1" fill="hold">
                                          <p:stCondLst>
                                            <p:cond delay="0"/>
                                          </p:stCondLst>
                                        </p:cTn>
                                        <p:tgtEl>
                                          <p:spTgt spid="1170"/>
                                        </p:tgtEl>
                                        <p:attrNameLst>
                                          <p:attrName>style.visibility</p:attrName>
                                        </p:attrNameLst>
                                      </p:cBhvr>
                                      <p:to>
                                        <p:strVal val="visible"/>
                                      </p:to>
                                    </p:set>
                                    <p:animEffect filter="fade" transition="in">
                                      <p:cBhvr>
                                        <p:cTn dur="1000"/>
                                        <p:tgtEl>
                                          <p:spTgt spid="1170"/>
                                        </p:tgtEl>
                                      </p:cBhvr>
                                    </p:animEffect>
                                  </p:childTnLst>
                                </p:cTn>
                              </p:par>
                              <p:par>
                                <p:cTn fill="hold" nodeType="withEffect" presetClass="entr" presetID="10" presetSubtype="0">
                                  <p:stCondLst>
                                    <p:cond delay="0"/>
                                  </p:stCondLst>
                                  <p:childTnLst>
                                    <p:set>
                                      <p:cBhvr>
                                        <p:cTn dur="1" fill="hold">
                                          <p:stCondLst>
                                            <p:cond delay="0"/>
                                          </p:stCondLst>
                                        </p:cTn>
                                        <p:tgtEl>
                                          <p:spTgt spid="1171"/>
                                        </p:tgtEl>
                                        <p:attrNameLst>
                                          <p:attrName>style.visibility</p:attrName>
                                        </p:attrNameLst>
                                      </p:cBhvr>
                                      <p:to>
                                        <p:strVal val="visible"/>
                                      </p:to>
                                    </p:set>
                                    <p:animEffect filter="fade" transition="in">
                                      <p:cBhvr>
                                        <p:cTn dur="1000"/>
                                        <p:tgtEl>
                                          <p:spTgt spid="1171"/>
                                        </p:tgtEl>
                                      </p:cBhvr>
                                    </p:animEffect>
                                  </p:childTnLst>
                                </p:cTn>
                              </p:par>
                              <p:par>
                                <p:cTn fill="hold" nodeType="withEffect" presetClass="entr" presetID="10" presetSubtype="0">
                                  <p:stCondLst>
                                    <p:cond delay="0"/>
                                  </p:stCondLst>
                                  <p:childTnLst>
                                    <p:set>
                                      <p:cBhvr>
                                        <p:cTn dur="1" fill="hold">
                                          <p:stCondLst>
                                            <p:cond delay="0"/>
                                          </p:stCondLst>
                                        </p:cTn>
                                        <p:tgtEl>
                                          <p:spTgt spid="1172"/>
                                        </p:tgtEl>
                                        <p:attrNameLst>
                                          <p:attrName>style.visibility</p:attrName>
                                        </p:attrNameLst>
                                      </p:cBhvr>
                                      <p:to>
                                        <p:strVal val="visible"/>
                                      </p:to>
                                    </p:set>
                                    <p:animEffect filter="fade" transition="in">
                                      <p:cBhvr>
                                        <p:cTn dur="1000"/>
                                        <p:tgtEl>
                                          <p:spTgt spid="1172"/>
                                        </p:tgtEl>
                                      </p:cBhvr>
                                    </p:animEffect>
                                  </p:childTnLst>
                                </p:cTn>
                              </p:par>
                              <p:par>
                                <p:cTn fill="hold" nodeType="withEffect" presetClass="entr" presetID="10" presetSubtype="0">
                                  <p:stCondLst>
                                    <p:cond delay="0"/>
                                  </p:stCondLst>
                                  <p:childTnLst>
                                    <p:set>
                                      <p:cBhvr>
                                        <p:cTn dur="1" fill="hold">
                                          <p:stCondLst>
                                            <p:cond delay="0"/>
                                          </p:stCondLst>
                                        </p:cTn>
                                        <p:tgtEl>
                                          <p:spTgt spid="1173"/>
                                        </p:tgtEl>
                                        <p:attrNameLst>
                                          <p:attrName>style.visibility</p:attrName>
                                        </p:attrNameLst>
                                      </p:cBhvr>
                                      <p:to>
                                        <p:strVal val="visible"/>
                                      </p:to>
                                    </p:set>
                                    <p:animEffect filter="fade" transition="in">
                                      <p:cBhvr>
                                        <p:cTn dur="1000"/>
                                        <p:tgtEl>
                                          <p:spTgt spid="1173"/>
                                        </p:tgtEl>
                                      </p:cBhvr>
                                    </p:animEffect>
                                  </p:childTnLst>
                                </p:cTn>
                              </p:par>
                              <p:par>
                                <p:cTn fill="hold" nodeType="withEffect" presetClass="entr" presetID="10" presetSubtype="0">
                                  <p:stCondLst>
                                    <p:cond delay="0"/>
                                  </p:stCondLst>
                                  <p:childTnLst>
                                    <p:set>
                                      <p:cBhvr>
                                        <p:cTn dur="1" fill="hold">
                                          <p:stCondLst>
                                            <p:cond delay="0"/>
                                          </p:stCondLst>
                                        </p:cTn>
                                        <p:tgtEl>
                                          <p:spTgt spid="1174"/>
                                        </p:tgtEl>
                                        <p:attrNameLst>
                                          <p:attrName>style.visibility</p:attrName>
                                        </p:attrNameLst>
                                      </p:cBhvr>
                                      <p:to>
                                        <p:strVal val="visible"/>
                                      </p:to>
                                    </p:set>
                                    <p:animEffect filter="fade" transition="in">
                                      <p:cBhvr>
                                        <p:cTn dur="1000"/>
                                        <p:tgtEl>
                                          <p:spTgt spid="1174"/>
                                        </p:tgtEl>
                                      </p:cBhvr>
                                    </p:animEffect>
                                  </p:childTnLst>
                                </p:cTn>
                              </p:par>
                              <p:par>
                                <p:cTn fill="hold" nodeType="withEffect" presetClass="entr" presetID="10" presetSubtype="0">
                                  <p:stCondLst>
                                    <p:cond delay="0"/>
                                  </p:stCondLst>
                                  <p:childTnLst>
                                    <p:set>
                                      <p:cBhvr>
                                        <p:cTn dur="1" fill="hold">
                                          <p:stCondLst>
                                            <p:cond delay="0"/>
                                          </p:stCondLst>
                                        </p:cTn>
                                        <p:tgtEl>
                                          <p:spTgt spid="1175"/>
                                        </p:tgtEl>
                                        <p:attrNameLst>
                                          <p:attrName>style.visibility</p:attrName>
                                        </p:attrNameLst>
                                      </p:cBhvr>
                                      <p:to>
                                        <p:strVal val="visible"/>
                                      </p:to>
                                    </p:set>
                                    <p:animEffect filter="fade" transition="in">
                                      <p:cBhvr>
                                        <p:cTn dur="1000"/>
                                        <p:tgtEl>
                                          <p:spTgt spid="1175"/>
                                        </p:tgtEl>
                                      </p:cBhvr>
                                    </p:animEffect>
                                  </p:childTnLst>
                                </p:cTn>
                              </p:par>
                              <p:par>
                                <p:cTn fill="hold" nodeType="withEffect" presetClass="entr" presetID="10" presetSubtype="0">
                                  <p:stCondLst>
                                    <p:cond delay="0"/>
                                  </p:stCondLst>
                                  <p:childTnLst>
                                    <p:set>
                                      <p:cBhvr>
                                        <p:cTn dur="1" fill="hold">
                                          <p:stCondLst>
                                            <p:cond delay="0"/>
                                          </p:stCondLst>
                                        </p:cTn>
                                        <p:tgtEl>
                                          <p:spTgt spid="1176"/>
                                        </p:tgtEl>
                                        <p:attrNameLst>
                                          <p:attrName>style.visibility</p:attrName>
                                        </p:attrNameLst>
                                      </p:cBhvr>
                                      <p:to>
                                        <p:strVal val="visible"/>
                                      </p:to>
                                    </p:set>
                                    <p:animEffect filter="fade" transition="in">
                                      <p:cBhvr>
                                        <p:cTn dur="1000"/>
                                        <p:tgtEl>
                                          <p:spTgt spid="1176"/>
                                        </p:tgtEl>
                                      </p:cBhvr>
                                    </p:animEffect>
                                  </p:childTnLst>
                                </p:cTn>
                              </p:par>
                              <p:par>
                                <p:cTn fill="hold" nodeType="withEffect" presetClass="entr" presetID="10" presetSubtype="0">
                                  <p:stCondLst>
                                    <p:cond delay="0"/>
                                  </p:stCondLst>
                                  <p:childTnLst>
                                    <p:set>
                                      <p:cBhvr>
                                        <p:cTn dur="1" fill="hold">
                                          <p:stCondLst>
                                            <p:cond delay="0"/>
                                          </p:stCondLst>
                                        </p:cTn>
                                        <p:tgtEl>
                                          <p:spTgt spid="1177"/>
                                        </p:tgtEl>
                                        <p:attrNameLst>
                                          <p:attrName>style.visibility</p:attrName>
                                        </p:attrNameLst>
                                      </p:cBhvr>
                                      <p:to>
                                        <p:strVal val="visible"/>
                                      </p:to>
                                    </p:set>
                                    <p:animEffect filter="fade" transition="in">
                                      <p:cBhvr>
                                        <p:cTn dur="1000"/>
                                        <p:tgtEl>
                                          <p:spTgt spid="1177"/>
                                        </p:tgtEl>
                                      </p:cBhvr>
                                    </p:animEffect>
                                  </p:childTnLst>
                                </p:cTn>
                              </p:par>
                              <p:par>
                                <p:cTn fill="hold" nodeType="withEffect" presetClass="entr" presetID="10" presetSubtype="0">
                                  <p:stCondLst>
                                    <p:cond delay="0"/>
                                  </p:stCondLst>
                                  <p:childTnLst>
                                    <p:set>
                                      <p:cBhvr>
                                        <p:cTn dur="1" fill="hold">
                                          <p:stCondLst>
                                            <p:cond delay="0"/>
                                          </p:stCondLst>
                                        </p:cTn>
                                        <p:tgtEl>
                                          <p:spTgt spid="1178"/>
                                        </p:tgtEl>
                                        <p:attrNameLst>
                                          <p:attrName>style.visibility</p:attrName>
                                        </p:attrNameLst>
                                      </p:cBhvr>
                                      <p:to>
                                        <p:strVal val="visible"/>
                                      </p:to>
                                    </p:set>
                                    <p:animEffect filter="fade" transition="in">
                                      <p:cBhvr>
                                        <p:cTn dur="1000"/>
                                        <p:tgtEl>
                                          <p:spTgt spid="1178"/>
                                        </p:tgtEl>
                                      </p:cBhvr>
                                    </p:animEffect>
                                  </p:childTnLst>
                                </p:cTn>
                              </p:par>
                              <p:par>
                                <p:cTn fill="hold" nodeType="withEffect" presetClass="entr" presetID="10" presetSubtype="0">
                                  <p:stCondLst>
                                    <p:cond delay="0"/>
                                  </p:stCondLst>
                                  <p:childTnLst>
                                    <p:set>
                                      <p:cBhvr>
                                        <p:cTn dur="1" fill="hold">
                                          <p:stCondLst>
                                            <p:cond delay="0"/>
                                          </p:stCondLst>
                                        </p:cTn>
                                        <p:tgtEl>
                                          <p:spTgt spid="1179"/>
                                        </p:tgtEl>
                                        <p:attrNameLst>
                                          <p:attrName>style.visibility</p:attrName>
                                        </p:attrNameLst>
                                      </p:cBhvr>
                                      <p:to>
                                        <p:strVal val="visible"/>
                                      </p:to>
                                    </p:set>
                                    <p:animEffect filter="fade" transition="in">
                                      <p:cBhvr>
                                        <p:cTn dur="1000"/>
                                        <p:tgtEl>
                                          <p:spTgt spid="1179"/>
                                        </p:tgtEl>
                                      </p:cBhvr>
                                    </p:animEffect>
                                  </p:childTnLst>
                                </p:cTn>
                              </p:par>
                              <p:par>
                                <p:cTn fill="hold" nodeType="withEffect" presetClass="entr" presetID="10" presetSubtype="0">
                                  <p:stCondLst>
                                    <p:cond delay="0"/>
                                  </p:stCondLst>
                                  <p:childTnLst>
                                    <p:set>
                                      <p:cBhvr>
                                        <p:cTn dur="1" fill="hold">
                                          <p:stCondLst>
                                            <p:cond delay="0"/>
                                          </p:stCondLst>
                                        </p:cTn>
                                        <p:tgtEl>
                                          <p:spTgt spid="1135"/>
                                        </p:tgtEl>
                                        <p:attrNameLst>
                                          <p:attrName>style.visibility</p:attrName>
                                        </p:attrNameLst>
                                      </p:cBhvr>
                                      <p:to>
                                        <p:strVal val="visible"/>
                                      </p:to>
                                    </p:set>
                                    <p:animEffect filter="fade" transition="in">
                                      <p:cBhvr>
                                        <p:cTn dur="1000"/>
                                        <p:tgtEl>
                                          <p:spTgt spid="1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83" name="Shape 1183"/>
        <p:cNvGrpSpPr/>
        <p:nvPr/>
      </p:nvGrpSpPr>
      <p:grpSpPr>
        <a:xfrm>
          <a:off x="0" y="0"/>
          <a:ext cx="0" cy="0"/>
          <a:chOff x="0" y="0"/>
          <a:chExt cx="0" cy="0"/>
        </a:xfrm>
      </p:grpSpPr>
      <p:sp>
        <p:nvSpPr>
          <p:cNvPr id="1184" name="Google Shape;1184;p5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Alternate Idea #2: The BST-Based Trie</a:t>
            </a:r>
            <a:endParaRPr/>
          </a:p>
        </p:txBody>
      </p:sp>
      <p:sp>
        <p:nvSpPr>
          <p:cNvPr id="1185" name="Google Shape;1185;p52"/>
          <p:cNvSpPr/>
          <p:nvPr/>
        </p:nvSpPr>
        <p:spPr>
          <a:xfrm>
            <a:off x="3848825" y="643575"/>
            <a:ext cx="2297100" cy="1982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2"/>
          <p:cNvSpPr txBox="1"/>
          <p:nvPr/>
        </p:nvSpPr>
        <p:spPr>
          <a:xfrm>
            <a:off x="4404594" y="698150"/>
            <a:ext cx="8280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isKey:</a:t>
            </a:r>
            <a:endParaRPr/>
          </a:p>
        </p:txBody>
      </p:sp>
      <p:graphicFrame>
        <p:nvGraphicFramePr>
          <p:cNvPr id="1187" name="Google Shape;1187;p52"/>
          <p:cNvGraphicFramePr/>
          <p:nvPr/>
        </p:nvGraphicFramePr>
        <p:xfrm>
          <a:off x="5047044" y="706150"/>
          <a:ext cx="3000000" cy="3000000"/>
        </p:xfrm>
        <a:graphic>
          <a:graphicData uri="http://schemas.openxmlformats.org/drawingml/2006/table">
            <a:tbl>
              <a:tblPr>
                <a:noFill/>
                <a:tableStyleId>{764B5357-B1AD-41A5-8FD6-9C45A2802DA1}</a:tableStyleId>
              </a:tblPr>
              <a:tblGrid>
                <a:gridCol w="382850"/>
              </a:tblGrid>
              <a:tr h="355200">
                <a:tc>
                  <a:txBody>
                    <a:bodyPr/>
                    <a:lstStyle/>
                    <a:p>
                      <a:pPr indent="0" lvl="0" marL="0" rtl="0" algn="ctr">
                        <a:spcBef>
                          <a:spcPts val="0"/>
                        </a:spcBef>
                        <a:spcAft>
                          <a:spcPts val="0"/>
                        </a:spcAft>
                        <a:buNone/>
                      </a:pPr>
                      <a:r>
                        <a:rPr lang="en"/>
                        <a:t>F</a:t>
                      </a:r>
                      <a:endParaRPr/>
                    </a:p>
                  </a:txBody>
                  <a:tcPr marT="91425" marB="91425" marR="91425" marL="91425">
                    <a:solidFill>
                      <a:srgbClr val="FFFFFF"/>
                    </a:solidFill>
                  </a:tcPr>
                </a:tc>
              </a:tr>
            </a:tbl>
          </a:graphicData>
        </a:graphic>
      </p:graphicFrame>
      <p:sp>
        <p:nvSpPr>
          <p:cNvPr id="1188" name="Google Shape;1188;p52"/>
          <p:cNvSpPr/>
          <p:nvPr/>
        </p:nvSpPr>
        <p:spPr>
          <a:xfrm>
            <a:off x="4310322" y="1307811"/>
            <a:ext cx="1420200" cy="11982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2"/>
          <p:cNvSpPr/>
          <p:nvPr/>
        </p:nvSpPr>
        <p:spPr>
          <a:xfrm>
            <a:off x="883779" y="161456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190" name="Google Shape;1190;p52"/>
          <p:cNvSpPr/>
          <p:nvPr/>
        </p:nvSpPr>
        <p:spPr>
          <a:xfrm>
            <a:off x="386150" y="2291298"/>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cxnSp>
        <p:nvCxnSpPr>
          <p:cNvPr id="1191" name="Google Shape;1191;p52"/>
          <p:cNvCxnSpPr>
            <a:stCxn id="1189" idx="3"/>
            <a:endCxn id="1190" idx="0"/>
          </p:cNvCxnSpPr>
          <p:nvPr/>
        </p:nvCxnSpPr>
        <p:spPr>
          <a:xfrm flipH="1">
            <a:off x="602476" y="1984066"/>
            <a:ext cx="344700" cy="307200"/>
          </a:xfrm>
          <a:prstGeom prst="straightConnector1">
            <a:avLst/>
          </a:prstGeom>
          <a:noFill/>
          <a:ln cap="flat" cmpd="sng" w="28575">
            <a:solidFill>
              <a:schemeClr val="dk2"/>
            </a:solidFill>
            <a:prstDash val="solid"/>
            <a:round/>
            <a:headEnd len="med" w="med" type="none"/>
            <a:tailEnd len="med" w="med" type="none"/>
          </a:ln>
        </p:spPr>
      </p:cxnSp>
      <p:cxnSp>
        <p:nvCxnSpPr>
          <p:cNvPr id="1192" name="Google Shape;1192;p52"/>
          <p:cNvCxnSpPr>
            <a:endCxn id="1193" idx="0"/>
          </p:cNvCxnSpPr>
          <p:nvPr/>
        </p:nvCxnSpPr>
        <p:spPr>
          <a:xfrm>
            <a:off x="602600" y="2724073"/>
            <a:ext cx="0" cy="202500"/>
          </a:xfrm>
          <a:prstGeom prst="straightConnector1">
            <a:avLst/>
          </a:prstGeom>
          <a:noFill/>
          <a:ln cap="flat" cmpd="sng" w="28575">
            <a:solidFill>
              <a:schemeClr val="dk2"/>
            </a:solidFill>
            <a:prstDash val="solid"/>
            <a:round/>
            <a:headEnd len="med" w="med" type="none"/>
            <a:tailEnd len="med" w="med" type="none"/>
          </a:ln>
        </p:spPr>
      </p:cxnSp>
      <p:sp>
        <p:nvSpPr>
          <p:cNvPr id="1193" name="Google Shape;1193;p52"/>
          <p:cNvSpPr/>
          <p:nvPr/>
        </p:nvSpPr>
        <p:spPr>
          <a:xfrm>
            <a:off x="386150" y="2926573"/>
            <a:ext cx="432900" cy="4329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194" name="Google Shape;1194;p52"/>
          <p:cNvSpPr/>
          <p:nvPr/>
        </p:nvSpPr>
        <p:spPr>
          <a:xfrm>
            <a:off x="1316675" y="2291298"/>
            <a:ext cx="432900" cy="4329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c</a:t>
            </a:r>
            <a:endParaRPr sz="1800">
              <a:latin typeface="Consolas"/>
              <a:ea typeface="Consolas"/>
              <a:cs typeface="Consolas"/>
              <a:sym typeface="Consolas"/>
            </a:endParaRPr>
          </a:p>
        </p:txBody>
      </p:sp>
      <p:cxnSp>
        <p:nvCxnSpPr>
          <p:cNvPr id="1195" name="Google Shape;1195;p52"/>
          <p:cNvCxnSpPr>
            <a:stCxn id="1189" idx="5"/>
            <a:endCxn id="1194" idx="0"/>
          </p:cNvCxnSpPr>
          <p:nvPr/>
        </p:nvCxnSpPr>
        <p:spPr>
          <a:xfrm>
            <a:off x="1253283" y="1984066"/>
            <a:ext cx="279900" cy="307200"/>
          </a:xfrm>
          <a:prstGeom prst="straightConnector1">
            <a:avLst/>
          </a:prstGeom>
          <a:noFill/>
          <a:ln cap="flat" cmpd="sng" w="28575">
            <a:solidFill>
              <a:schemeClr val="dk2"/>
            </a:solidFill>
            <a:prstDash val="solid"/>
            <a:round/>
            <a:headEnd len="med" w="med" type="none"/>
            <a:tailEnd len="med" w="med" type="none"/>
          </a:ln>
        </p:spPr>
      </p:cxnSp>
      <p:graphicFrame>
        <p:nvGraphicFramePr>
          <p:cNvPr id="1196" name="Google Shape;1196;p52"/>
          <p:cNvGraphicFramePr/>
          <p:nvPr/>
        </p:nvGraphicFramePr>
        <p:xfrm>
          <a:off x="4807797" y="1406328"/>
          <a:ext cx="3000000" cy="3000000"/>
        </p:xfrm>
        <a:graphic>
          <a:graphicData uri="http://schemas.openxmlformats.org/drawingml/2006/table">
            <a:tbl>
              <a:tblPr>
                <a:noFill/>
                <a:tableStyleId>{764B5357-B1AD-41A5-8FD6-9C45A2802DA1}</a:tableStyleId>
              </a:tblPr>
              <a:tblGrid>
                <a:gridCol w="391175"/>
                <a:gridCol w="391175"/>
              </a:tblGrid>
              <a:tr h="381000">
                <a:tc>
                  <a:txBody>
                    <a:bodyPr/>
                    <a:lstStyle/>
                    <a:p>
                      <a:pPr indent="0" lvl="0" marL="0" rtl="0" algn="ctr">
                        <a:spcBef>
                          <a:spcPts val="0"/>
                        </a:spcBef>
                        <a:spcAft>
                          <a:spcPts val="0"/>
                        </a:spcAft>
                        <a:buNone/>
                      </a:pPr>
                      <a:r>
                        <a:rPr lang="en"/>
                        <a:t>‘c’</a:t>
                      </a:r>
                      <a:endParaRPr/>
                    </a:p>
                  </a:txBody>
                  <a:tcPr marT="91425" marB="91425" marR="91425" marL="91425">
                    <a:solidFill>
                      <a:srgbClr val="FFFFFF"/>
                    </a:solidFill>
                  </a:tcPr>
                </a:tc>
                <a:tc>
                  <a:txBody>
                    <a:bodyPr/>
                    <a:lstStyle/>
                    <a:p>
                      <a:pPr indent="0" lvl="0" marL="0" rtl="0" algn="ctr">
                        <a:spcBef>
                          <a:spcPts val="0"/>
                        </a:spcBef>
                        <a:spcAft>
                          <a:spcPts val="0"/>
                        </a:spcAft>
                        <a:buNone/>
                      </a:pPr>
                      <a:r>
                        <a:t/>
                      </a:r>
                      <a:endParaRPr/>
                    </a:p>
                  </a:txBody>
                  <a:tcPr marT="91425" marB="91425" marR="91425" marL="91425">
                    <a:solidFill>
                      <a:srgbClr val="D9D2E9"/>
                    </a:solidFill>
                  </a:tcPr>
                </a:tc>
              </a:tr>
            </a:tbl>
          </a:graphicData>
        </a:graphic>
      </p:graphicFrame>
      <p:graphicFrame>
        <p:nvGraphicFramePr>
          <p:cNvPr id="1197" name="Google Shape;1197;p52"/>
          <p:cNvGraphicFramePr/>
          <p:nvPr/>
        </p:nvGraphicFramePr>
        <p:xfrm>
          <a:off x="4383655" y="2002303"/>
          <a:ext cx="3000000" cy="3000000"/>
        </p:xfrm>
        <a:graphic>
          <a:graphicData uri="http://schemas.openxmlformats.org/drawingml/2006/table">
            <a:tbl>
              <a:tblPr>
                <a:noFill/>
                <a:tableStyleId>{764B5357-B1AD-41A5-8FD6-9C45A2802DA1}</a:tableStyleId>
              </a:tblPr>
              <a:tblGrid>
                <a:gridCol w="391175"/>
                <a:gridCol w="391175"/>
              </a:tblGrid>
              <a:tr h="381000">
                <a:tc>
                  <a:txBody>
                    <a:bodyPr/>
                    <a:lstStyle/>
                    <a:p>
                      <a:pPr indent="0" lvl="0" marL="0" rtl="0" algn="ctr">
                        <a:spcBef>
                          <a:spcPts val="0"/>
                        </a:spcBef>
                        <a:spcAft>
                          <a:spcPts val="0"/>
                        </a:spcAft>
                        <a:buNone/>
                      </a:pPr>
                      <a:r>
                        <a:rPr lang="en"/>
                        <a:t>‘a’</a:t>
                      </a:r>
                      <a:endParaRPr/>
                    </a:p>
                  </a:txBody>
                  <a:tcPr marT="91425" marB="91425" marR="91425" marL="91425">
                    <a:solidFill>
                      <a:srgbClr val="FFFFFF"/>
                    </a:solidFill>
                  </a:tcPr>
                </a:tc>
                <a:tc>
                  <a:txBody>
                    <a:bodyPr/>
                    <a:lstStyle/>
                    <a:p>
                      <a:pPr indent="0" lvl="0" marL="0" rtl="0" algn="ctr">
                        <a:spcBef>
                          <a:spcPts val="0"/>
                        </a:spcBef>
                        <a:spcAft>
                          <a:spcPts val="0"/>
                        </a:spcAft>
                        <a:buNone/>
                      </a:pPr>
                      <a:r>
                        <a:t/>
                      </a:r>
                      <a:endParaRPr/>
                    </a:p>
                  </a:txBody>
                  <a:tcPr marT="91425" marB="91425" marR="91425" marL="91425">
                    <a:solidFill>
                      <a:srgbClr val="D9D2E9"/>
                    </a:solidFill>
                  </a:tcPr>
                </a:tc>
              </a:tr>
            </a:tbl>
          </a:graphicData>
        </a:graphic>
      </p:graphicFrame>
      <p:sp>
        <p:nvSpPr>
          <p:cNvPr id="1198" name="Google Shape;1198;p52"/>
          <p:cNvSpPr txBox="1"/>
          <p:nvPr/>
        </p:nvSpPr>
        <p:spPr>
          <a:xfrm>
            <a:off x="3863586" y="975948"/>
            <a:ext cx="9807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sp>
        <p:nvSpPr>
          <p:cNvPr id="1199" name="Google Shape;1199;p52"/>
          <p:cNvSpPr/>
          <p:nvPr/>
        </p:nvSpPr>
        <p:spPr>
          <a:xfrm>
            <a:off x="2749950" y="2736455"/>
            <a:ext cx="2297100" cy="13395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2"/>
          <p:cNvSpPr txBox="1"/>
          <p:nvPr/>
        </p:nvSpPr>
        <p:spPr>
          <a:xfrm>
            <a:off x="3305719" y="2812825"/>
            <a:ext cx="8280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isKey</a:t>
            </a:r>
            <a:r>
              <a:rPr lang="en"/>
              <a:t>:</a:t>
            </a:r>
            <a:endParaRPr/>
          </a:p>
        </p:txBody>
      </p:sp>
      <p:graphicFrame>
        <p:nvGraphicFramePr>
          <p:cNvPr id="1201" name="Google Shape;1201;p52"/>
          <p:cNvGraphicFramePr/>
          <p:nvPr/>
        </p:nvGraphicFramePr>
        <p:xfrm>
          <a:off x="3948169" y="2820825"/>
          <a:ext cx="3000000" cy="3000000"/>
        </p:xfrm>
        <a:graphic>
          <a:graphicData uri="http://schemas.openxmlformats.org/drawingml/2006/table">
            <a:tbl>
              <a:tblPr>
                <a:noFill/>
                <a:tableStyleId>{764B5357-B1AD-41A5-8FD6-9C45A2802DA1}</a:tableStyleId>
              </a:tblPr>
              <a:tblGrid>
                <a:gridCol w="382850"/>
              </a:tblGrid>
              <a:tr h="355200">
                <a:tc>
                  <a:txBody>
                    <a:bodyPr/>
                    <a:lstStyle/>
                    <a:p>
                      <a:pPr indent="0" lvl="0" marL="0" rtl="0" algn="ctr">
                        <a:spcBef>
                          <a:spcPts val="0"/>
                        </a:spcBef>
                        <a:spcAft>
                          <a:spcPts val="0"/>
                        </a:spcAft>
                        <a:buNone/>
                      </a:pPr>
                      <a:r>
                        <a:rPr lang="en"/>
                        <a:t>F</a:t>
                      </a:r>
                      <a:endParaRPr/>
                    </a:p>
                  </a:txBody>
                  <a:tcPr marT="91425" marB="91425" marR="91425" marL="91425">
                    <a:solidFill>
                      <a:srgbClr val="FFFFFF"/>
                    </a:solidFill>
                  </a:tcPr>
                </a:tc>
              </a:tr>
            </a:tbl>
          </a:graphicData>
        </a:graphic>
      </p:graphicFrame>
      <p:sp>
        <p:nvSpPr>
          <p:cNvPr id="1202" name="Google Shape;1202;p52"/>
          <p:cNvSpPr/>
          <p:nvPr/>
        </p:nvSpPr>
        <p:spPr>
          <a:xfrm>
            <a:off x="3211450" y="3422481"/>
            <a:ext cx="1420200" cy="5880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203" name="Google Shape;1203;p52"/>
          <p:cNvGraphicFramePr/>
          <p:nvPr/>
        </p:nvGraphicFramePr>
        <p:xfrm>
          <a:off x="3404122" y="3521003"/>
          <a:ext cx="3000000" cy="3000000"/>
        </p:xfrm>
        <a:graphic>
          <a:graphicData uri="http://schemas.openxmlformats.org/drawingml/2006/table">
            <a:tbl>
              <a:tblPr>
                <a:noFill/>
                <a:tableStyleId>{764B5357-B1AD-41A5-8FD6-9C45A2802DA1}</a:tableStyleId>
              </a:tblPr>
              <a:tblGrid>
                <a:gridCol w="391175"/>
                <a:gridCol w="391175"/>
              </a:tblGrid>
              <a:tr h="381000">
                <a:tc>
                  <a:txBody>
                    <a:bodyPr/>
                    <a:lstStyle/>
                    <a:p>
                      <a:pPr indent="0" lvl="0" marL="0" rtl="0" algn="ctr">
                        <a:spcBef>
                          <a:spcPts val="0"/>
                        </a:spcBef>
                        <a:spcAft>
                          <a:spcPts val="0"/>
                        </a:spcAft>
                        <a:buNone/>
                      </a:pPr>
                      <a:r>
                        <a:rPr lang="en"/>
                        <a:t>‘d’</a:t>
                      </a:r>
                      <a:endParaRPr/>
                    </a:p>
                  </a:txBody>
                  <a:tcPr marT="91425" marB="91425" marR="91425" marL="91425">
                    <a:solidFill>
                      <a:srgbClr val="FFFFFF"/>
                    </a:solidFill>
                  </a:tcPr>
                </a:tc>
                <a:tc>
                  <a:txBody>
                    <a:bodyPr/>
                    <a:lstStyle/>
                    <a:p>
                      <a:pPr indent="0" lvl="0" marL="0" rtl="0" algn="ctr">
                        <a:spcBef>
                          <a:spcPts val="0"/>
                        </a:spcBef>
                        <a:spcAft>
                          <a:spcPts val="0"/>
                        </a:spcAft>
                        <a:buNone/>
                      </a:pPr>
                      <a:r>
                        <a:t/>
                      </a:r>
                      <a:endParaRPr/>
                    </a:p>
                  </a:txBody>
                  <a:tcPr marT="91425" marB="91425" marR="91425" marL="91425">
                    <a:solidFill>
                      <a:srgbClr val="D9D2E9"/>
                    </a:solidFill>
                  </a:tcPr>
                </a:tc>
              </a:tr>
            </a:tbl>
          </a:graphicData>
        </a:graphic>
      </p:graphicFrame>
      <p:sp>
        <p:nvSpPr>
          <p:cNvPr id="1204" name="Google Shape;1204;p52"/>
          <p:cNvSpPr txBox="1"/>
          <p:nvPr/>
        </p:nvSpPr>
        <p:spPr>
          <a:xfrm>
            <a:off x="2764711" y="3090623"/>
            <a:ext cx="9807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sp>
        <p:nvSpPr>
          <p:cNvPr id="1205" name="Google Shape;1205;p52"/>
          <p:cNvSpPr/>
          <p:nvPr/>
        </p:nvSpPr>
        <p:spPr>
          <a:xfrm>
            <a:off x="6145925" y="2834450"/>
            <a:ext cx="2297100" cy="9141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2"/>
          <p:cNvSpPr txBox="1"/>
          <p:nvPr/>
        </p:nvSpPr>
        <p:spPr>
          <a:xfrm>
            <a:off x="6701695" y="2889025"/>
            <a:ext cx="8280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isKey</a:t>
            </a:r>
            <a:r>
              <a:rPr lang="en"/>
              <a:t>:</a:t>
            </a:r>
            <a:endParaRPr/>
          </a:p>
        </p:txBody>
      </p:sp>
      <p:graphicFrame>
        <p:nvGraphicFramePr>
          <p:cNvPr id="1207" name="Google Shape;1207;p52"/>
          <p:cNvGraphicFramePr/>
          <p:nvPr/>
        </p:nvGraphicFramePr>
        <p:xfrm>
          <a:off x="7344145" y="2897025"/>
          <a:ext cx="3000000" cy="3000000"/>
        </p:xfrm>
        <a:graphic>
          <a:graphicData uri="http://schemas.openxmlformats.org/drawingml/2006/table">
            <a:tbl>
              <a:tblPr>
                <a:noFill/>
                <a:tableStyleId>{764B5357-B1AD-41A5-8FD6-9C45A2802DA1}</a:tableStyleId>
              </a:tblPr>
              <a:tblGrid>
                <a:gridCol w="382850"/>
              </a:tblGrid>
              <a:tr h="355200">
                <a:tc>
                  <a:txBody>
                    <a:bodyPr/>
                    <a:lstStyle/>
                    <a:p>
                      <a:pPr indent="0" lvl="0" marL="0" rtl="0" algn="ctr">
                        <a:spcBef>
                          <a:spcPts val="0"/>
                        </a:spcBef>
                        <a:spcAft>
                          <a:spcPts val="0"/>
                        </a:spcAft>
                        <a:buNone/>
                      </a:pPr>
                      <a:r>
                        <a:rPr lang="en"/>
                        <a:t>T</a:t>
                      </a:r>
                      <a:endParaRPr/>
                    </a:p>
                  </a:txBody>
                  <a:tcPr marT="91425" marB="91425" marR="91425" marL="91425">
                    <a:solidFill>
                      <a:srgbClr val="C9DAF8"/>
                    </a:solidFill>
                  </a:tcPr>
                </a:tc>
              </a:tr>
            </a:tbl>
          </a:graphicData>
        </a:graphic>
      </p:graphicFrame>
      <p:sp>
        <p:nvSpPr>
          <p:cNvPr id="1208" name="Google Shape;1208;p52"/>
          <p:cNvSpPr txBox="1"/>
          <p:nvPr/>
        </p:nvSpPr>
        <p:spPr>
          <a:xfrm>
            <a:off x="6160686" y="3166823"/>
            <a:ext cx="9807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sp>
        <p:nvSpPr>
          <p:cNvPr id="1209" name="Google Shape;1209;p52"/>
          <p:cNvSpPr/>
          <p:nvPr/>
        </p:nvSpPr>
        <p:spPr>
          <a:xfrm>
            <a:off x="6871775" y="3348922"/>
            <a:ext cx="828000" cy="3429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2"/>
          <p:cNvSpPr/>
          <p:nvPr/>
        </p:nvSpPr>
        <p:spPr>
          <a:xfrm>
            <a:off x="2749950" y="4197850"/>
            <a:ext cx="2297100" cy="9141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2"/>
          <p:cNvSpPr txBox="1"/>
          <p:nvPr/>
        </p:nvSpPr>
        <p:spPr>
          <a:xfrm>
            <a:off x="3305719" y="4252425"/>
            <a:ext cx="8280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isKey</a:t>
            </a:r>
            <a:r>
              <a:rPr lang="en"/>
              <a:t>:</a:t>
            </a:r>
            <a:endParaRPr/>
          </a:p>
        </p:txBody>
      </p:sp>
      <p:graphicFrame>
        <p:nvGraphicFramePr>
          <p:cNvPr id="1212" name="Google Shape;1212;p52"/>
          <p:cNvGraphicFramePr/>
          <p:nvPr/>
        </p:nvGraphicFramePr>
        <p:xfrm>
          <a:off x="3948169" y="4260425"/>
          <a:ext cx="3000000" cy="3000000"/>
        </p:xfrm>
        <a:graphic>
          <a:graphicData uri="http://schemas.openxmlformats.org/drawingml/2006/table">
            <a:tbl>
              <a:tblPr>
                <a:noFill/>
                <a:tableStyleId>{764B5357-B1AD-41A5-8FD6-9C45A2802DA1}</a:tableStyleId>
              </a:tblPr>
              <a:tblGrid>
                <a:gridCol w="382850"/>
              </a:tblGrid>
              <a:tr h="355200">
                <a:tc>
                  <a:txBody>
                    <a:bodyPr/>
                    <a:lstStyle/>
                    <a:p>
                      <a:pPr indent="0" lvl="0" marL="0" rtl="0" algn="ctr">
                        <a:spcBef>
                          <a:spcPts val="0"/>
                        </a:spcBef>
                        <a:spcAft>
                          <a:spcPts val="0"/>
                        </a:spcAft>
                        <a:buNone/>
                      </a:pPr>
                      <a:r>
                        <a:rPr lang="en"/>
                        <a:t>T</a:t>
                      </a:r>
                      <a:endParaRPr/>
                    </a:p>
                  </a:txBody>
                  <a:tcPr marT="91425" marB="91425" marR="91425" marL="91425">
                    <a:solidFill>
                      <a:srgbClr val="C9DAF8"/>
                    </a:solidFill>
                  </a:tcPr>
                </a:tc>
              </a:tr>
            </a:tbl>
          </a:graphicData>
        </a:graphic>
      </p:graphicFrame>
      <p:sp>
        <p:nvSpPr>
          <p:cNvPr id="1213" name="Google Shape;1213;p52"/>
          <p:cNvSpPr txBox="1"/>
          <p:nvPr/>
        </p:nvSpPr>
        <p:spPr>
          <a:xfrm>
            <a:off x="2764711" y="4530223"/>
            <a:ext cx="9807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sp>
        <p:nvSpPr>
          <p:cNvPr id="1214" name="Google Shape;1214;p52"/>
          <p:cNvSpPr/>
          <p:nvPr/>
        </p:nvSpPr>
        <p:spPr>
          <a:xfrm>
            <a:off x="3475800" y="4712322"/>
            <a:ext cx="828000" cy="3429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5" name="Google Shape;1215;p52"/>
          <p:cNvCxnSpPr>
            <a:endCxn id="1199" idx="0"/>
          </p:cNvCxnSpPr>
          <p:nvPr/>
        </p:nvCxnSpPr>
        <p:spPr>
          <a:xfrm flipH="1">
            <a:off x="3898500" y="2212055"/>
            <a:ext cx="1125000" cy="524400"/>
          </a:xfrm>
          <a:prstGeom prst="straightConnector1">
            <a:avLst/>
          </a:prstGeom>
          <a:noFill/>
          <a:ln cap="flat" cmpd="sng" w="28575">
            <a:solidFill>
              <a:schemeClr val="dk2"/>
            </a:solidFill>
            <a:prstDash val="solid"/>
            <a:round/>
            <a:headEnd len="med" w="med" type="none"/>
            <a:tailEnd len="med" w="med" type="triangle"/>
          </a:ln>
        </p:spPr>
      </p:cxnSp>
      <p:cxnSp>
        <p:nvCxnSpPr>
          <p:cNvPr id="1216" name="Google Shape;1216;p52"/>
          <p:cNvCxnSpPr>
            <a:endCxn id="1205" idx="0"/>
          </p:cNvCxnSpPr>
          <p:nvPr/>
        </p:nvCxnSpPr>
        <p:spPr>
          <a:xfrm>
            <a:off x="5405075" y="1612850"/>
            <a:ext cx="1889400" cy="1221600"/>
          </a:xfrm>
          <a:prstGeom prst="straightConnector1">
            <a:avLst/>
          </a:prstGeom>
          <a:noFill/>
          <a:ln cap="flat" cmpd="sng" w="28575">
            <a:solidFill>
              <a:schemeClr val="dk2"/>
            </a:solidFill>
            <a:prstDash val="solid"/>
            <a:round/>
            <a:headEnd len="med" w="med" type="none"/>
            <a:tailEnd len="med" w="med" type="triangle"/>
          </a:ln>
        </p:spPr>
      </p:cxnSp>
      <p:cxnSp>
        <p:nvCxnSpPr>
          <p:cNvPr id="1217" name="Google Shape;1217;p52"/>
          <p:cNvCxnSpPr/>
          <p:nvPr/>
        </p:nvCxnSpPr>
        <p:spPr>
          <a:xfrm flipH="1">
            <a:off x="3898500" y="3726825"/>
            <a:ext cx="133500" cy="492900"/>
          </a:xfrm>
          <a:prstGeom prst="straightConnector1">
            <a:avLst/>
          </a:prstGeom>
          <a:noFill/>
          <a:ln cap="flat" cmpd="sng" w="28575">
            <a:solidFill>
              <a:schemeClr val="dk2"/>
            </a:solidFill>
            <a:prstDash val="solid"/>
            <a:round/>
            <a:headEnd len="med" w="med" type="none"/>
            <a:tailEnd len="med" w="med" type="triangle"/>
          </a:ln>
        </p:spPr>
      </p:cxnSp>
      <p:cxnSp>
        <p:nvCxnSpPr>
          <p:cNvPr id="1218" name="Google Shape;1218;p52"/>
          <p:cNvCxnSpPr/>
          <p:nvPr/>
        </p:nvCxnSpPr>
        <p:spPr>
          <a:xfrm flipH="1">
            <a:off x="5023678" y="1808947"/>
            <a:ext cx="174300" cy="1743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6"/>
                                        </p:tgtEl>
                                        <p:attrNameLst>
                                          <p:attrName>style.visibility</p:attrName>
                                        </p:attrNameLst>
                                      </p:cBhvr>
                                      <p:to>
                                        <p:strVal val="visible"/>
                                      </p:to>
                                    </p:set>
                                    <p:animEffect filter="fade" transition="in">
                                      <p:cBhvr>
                                        <p:cTn dur="1000"/>
                                        <p:tgtEl>
                                          <p:spTgt spid="1196"/>
                                        </p:tgtEl>
                                      </p:cBhvr>
                                    </p:animEffect>
                                  </p:childTnLst>
                                </p:cTn>
                              </p:par>
                              <p:par>
                                <p:cTn fill="hold" nodeType="withEffect" presetClass="entr" presetID="10" presetSubtype="0">
                                  <p:stCondLst>
                                    <p:cond delay="0"/>
                                  </p:stCondLst>
                                  <p:childTnLst>
                                    <p:set>
                                      <p:cBhvr>
                                        <p:cTn dur="1" fill="hold">
                                          <p:stCondLst>
                                            <p:cond delay="0"/>
                                          </p:stCondLst>
                                        </p:cTn>
                                        <p:tgtEl>
                                          <p:spTgt spid="1197"/>
                                        </p:tgtEl>
                                        <p:attrNameLst>
                                          <p:attrName>style.visibility</p:attrName>
                                        </p:attrNameLst>
                                      </p:cBhvr>
                                      <p:to>
                                        <p:strVal val="visible"/>
                                      </p:to>
                                    </p:set>
                                    <p:animEffect filter="fade" transition="in">
                                      <p:cBhvr>
                                        <p:cTn dur="1000"/>
                                        <p:tgtEl>
                                          <p:spTgt spid="1197"/>
                                        </p:tgtEl>
                                      </p:cBhvr>
                                    </p:animEffect>
                                  </p:childTnLst>
                                </p:cTn>
                              </p:par>
                              <p:par>
                                <p:cTn fill="hold" nodeType="withEffect" presetClass="entr" presetID="10" presetSubtype="0">
                                  <p:stCondLst>
                                    <p:cond delay="0"/>
                                  </p:stCondLst>
                                  <p:childTnLst>
                                    <p:set>
                                      <p:cBhvr>
                                        <p:cTn dur="1" fill="hold">
                                          <p:stCondLst>
                                            <p:cond delay="0"/>
                                          </p:stCondLst>
                                        </p:cTn>
                                        <p:tgtEl>
                                          <p:spTgt spid="1218"/>
                                        </p:tgtEl>
                                        <p:attrNameLst>
                                          <p:attrName>style.visibility</p:attrName>
                                        </p:attrNameLst>
                                      </p:cBhvr>
                                      <p:to>
                                        <p:strVal val="visible"/>
                                      </p:to>
                                    </p:set>
                                    <p:animEffect filter="fade" transition="in">
                                      <p:cBhvr>
                                        <p:cTn dur="1000"/>
                                        <p:tgtEl>
                                          <p:spTgt spid="1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9"/>
                                        </p:tgtEl>
                                        <p:attrNameLst>
                                          <p:attrName>style.visibility</p:attrName>
                                        </p:attrNameLst>
                                      </p:cBhvr>
                                      <p:to>
                                        <p:strVal val="visible"/>
                                      </p:to>
                                    </p:set>
                                    <p:animEffect filter="fade" transition="in">
                                      <p:cBhvr>
                                        <p:cTn dur="1000"/>
                                        <p:tgtEl>
                                          <p:spTgt spid="1199"/>
                                        </p:tgtEl>
                                      </p:cBhvr>
                                    </p:animEffect>
                                  </p:childTnLst>
                                </p:cTn>
                              </p:par>
                              <p:par>
                                <p:cTn fill="hold" nodeType="withEffect" presetClass="entr" presetID="10" presetSubtype="0">
                                  <p:stCondLst>
                                    <p:cond delay="0"/>
                                  </p:stCondLst>
                                  <p:childTnLst>
                                    <p:set>
                                      <p:cBhvr>
                                        <p:cTn dur="1" fill="hold">
                                          <p:stCondLst>
                                            <p:cond delay="0"/>
                                          </p:stCondLst>
                                        </p:cTn>
                                        <p:tgtEl>
                                          <p:spTgt spid="1200"/>
                                        </p:tgtEl>
                                        <p:attrNameLst>
                                          <p:attrName>style.visibility</p:attrName>
                                        </p:attrNameLst>
                                      </p:cBhvr>
                                      <p:to>
                                        <p:strVal val="visible"/>
                                      </p:to>
                                    </p:set>
                                    <p:animEffect filter="fade" transition="in">
                                      <p:cBhvr>
                                        <p:cTn dur="1000"/>
                                        <p:tgtEl>
                                          <p:spTgt spid="1200"/>
                                        </p:tgtEl>
                                      </p:cBhvr>
                                    </p:animEffect>
                                  </p:childTnLst>
                                </p:cTn>
                              </p:par>
                              <p:par>
                                <p:cTn fill="hold" nodeType="withEffect" presetClass="entr" presetID="10" presetSubtype="0">
                                  <p:stCondLst>
                                    <p:cond delay="0"/>
                                  </p:stCondLst>
                                  <p:childTnLst>
                                    <p:set>
                                      <p:cBhvr>
                                        <p:cTn dur="1" fill="hold">
                                          <p:stCondLst>
                                            <p:cond delay="0"/>
                                          </p:stCondLst>
                                        </p:cTn>
                                        <p:tgtEl>
                                          <p:spTgt spid="1201"/>
                                        </p:tgtEl>
                                        <p:attrNameLst>
                                          <p:attrName>style.visibility</p:attrName>
                                        </p:attrNameLst>
                                      </p:cBhvr>
                                      <p:to>
                                        <p:strVal val="visible"/>
                                      </p:to>
                                    </p:set>
                                    <p:animEffect filter="fade" transition="in">
                                      <p:cBhvr>
                                        <p:cTn dur="1000"/>
                                        <p:tgtEl>
                                          <p:spTgt spid="1201"/>
                                        </p:tgtEl>
                                      </p:cBhvr>
                                    </p:animEffect>
                                  </p:childTnLst>
                                </p:cTn>
                              </p:par>
                              <p:par>
                                <p:cTn fill="hold" nodeType="withEffect" presetClass="entr" presetID="10" presetSubtype="0">
                                  <p:stCondLst>
                                    <p:cond delay="0"/>
                                  </p:stCondLst>
                                  <p:childTnLst>
                                    <p:set>
                                      <p:cBhvr>
                                        <p:cTn dur="1" fill="hold">
                                          <p:stCondLst>
                                            <p:cond delay="0"/>
                                          </p:stCondLst>
                                        </p:cTn>
                                        <p:tgtEl>
                                          <p:spTgt spid="1202"/>
                                        </p:tgtEl>
                                        <p:attrNameLst>
                                          <p:attrName>style.visibility</p:attrName>
                                        </p:attrNameLst>
                                      </p:cBhvr>
                                      <p:to>
                                        <p:strVal val="visible"/>
                                      </p:to>
                                    </p:set>
                                    <p:animEffect filter="fade" transition="in">
                                      <p:cBhvr>
                                        <p:cTn dur="1000"/>
                                        <p:tgtEl>
                                          <p:spTgt spid="1202"/>
                                        </p:tgtEl>
                                      </p:cBhvr>
                                    </p:animEffect>
                                  </p:childTnLst>
                                </p:cTn>
                              </p:par>
                              <p:par>
                                <p:cTn fill="hold" nodeType="withEffect" presetClass="entr" presetID="10" presetSubtype="0">
                                  <p:stCondLst>
                                    <p:cond delay="0"/>
                                  </p:stCondLst>
                                  <p:childTnLst>
                                    <p:set>
                                      <p:cBhvr>
                                        <p:cTn dur="1" fill="hold">
                                          <p:stCondLst>
                                            <p:cond delay="0"/>
                                          </p:stCondLst>
                                        </p:cTn>
                                        <p:tgtEl>
                                          <p:spTgt spid="1203"/>
                                        </p:tgtEl>
                                        <p:attrNameLst>
                                          <p:attrName>style.visibility</p:attrName>
                                        </p:attrNameLst>
                                      </p:cBhvr>
                                      <p:to>
                                        <p:strVal val="visible"/>
                                      </p:to>
                                    </p:set>
                                    <p:animEffect filter="fade" transition="in">
                                      <p:cBhvr>
                                        <p:cTn dur="1000"/>
                                        <p:tgtEl>
                                          <p:spTgt spid="1203"/>
                                        </p:tgtEl>
                                      </p:cBhvr>
                                    </p:animEffect>
                                  </p:childTnLst>
                                </p:cTn>
                              </p:par>
                              <p:par>
                                <p:cTn fill="hold" nodeType="withEffect" presetClass="entr" presetID="10" presetSubtype="0">
                                  <p:stCondLst>
                                    <p:cond delay="0"/>
                                  </p:stCondLst>
                                  <p:childTnLst>
                                    <p:set>
                                      <p:cBhvr>
                                        <p:cTn dur="1" fill="hold">
                                          <p:stCondLst>
                                            <p:cond delay="0"/>
                                          </p:stCondLst>
                                        </p:cTn>
                                        <p:tgtEl>
                                          <p:spTgt spid="1204"/>
                                        </p:tgtEl>
                                        <p:attrNameLst>
                                          <p:attrName>style.visibility</p:attrName>
                                        </p:attrNameLst>
                                      </p:cBhvr>
                                      <p:to>
                                        <p:strVal val="visible"/>
                                      </p:to>
                                    </p:set>
                                    <p:animEffect filter="fade" transition="in">
                                      <p:cBhvr>
                                        <p:cTn dur="1000"/>
                                        <p:tgtEl>
                                          <p:spTgt spid="1204"/>
                                        </p:tgtEl>
                                      </p:cBhvr>
                                    </p:animEffect>
                                  </p:childTnLst>
                                </p:cTn>
                              </p:par>
                              <p:par>
                                <p:cTn fill="hold" nodeType="withEffect" presetClass="entr" presetID="10" presetSubtype="0">
                                  <p:stCondLst>
                                    <p:cond delay="0"/>
                                  </p:stCondLst>
                                  <p:childTnLst>
                                    <p:set>
                                      <p:cBhvr>
                                        <p:cTn dur="1" fill="hold">
                                          <p:stCondLst>
                                            <p:cond delay="0"/>
                                          </p:stCondLst>
                                        </p:cTn>
                                        <p:tgtEl>
                                          <p:spTgt spid="1215"/>
                                        </p:tgtEl>
                                        <p:attrNameLst>
                                          <p:attrName>style.visibility</p:attrName>
                                        </p:attrNameLst>
                                      </p:cBhvr>
                                      <p:to>
                                        <p:strVal val="visible"/>
                                      </p:to>
                                    </p:set>
                                    <p:animEffect filter="fade" transition="in">
                                      <p:cBhvr>
                                        <p:cTn dur="1000"/>
                                        <p:tgtEl>
                                          <p:spTgt spid="1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0"/>
                                        </p:tgtEl>
                                        <p:attrNameLst>
                                          <p:attrName>style.visibility</p:attrName>
                                        </p:attrNameLst>
                                      </p:cBhvr>
                                      <p:to>
                                        <p:strVal val="visible"/>
                                      </p:to>
                                    </p:set>
                                    <p:animEffect filter="fade" transition="in">
                                      <p:cBhvr>
                                        <p:cTn dur="1000"/>
                                        <p:tgtEl>
                                          <p:spTgt spid="1210"/>
                                        </p:tgtEl>
                                      </p:cBhvr>
                                    </p:animEffect>
                                  </p:childTnLst>
                                </p:cTn>
                              </p:par>
                              <p:par>
                                <p:cTn fill="hold" nodeType="withEffect" presetClass="entr" presetID="10" presetSubtype="0">
                                  <p:stCondLst>
                                    <p:cond delay="0"/>
                                  </p:stCondLst>
                                  <p:childTnLst>
                                    <p:set>
                                      <p:cBhvr>
                                        <p:cTn dur="1" fill="hold">
                                          <p:stCondLst>
                                            <p:cond delay="0"/>
                                          </p:stCondLst>
                                        </p:cTn>
                                        <p:tgtEl>
                                          <p:spTgt spid="1211"/>
                                        </p:tgtEl>
                                        <p:attrNameLst>
                                          <p:attrName>style.visibility</p:attrName>
                                        </p:attrNameLst>
                                      </p:cBhvr>
                                      <p:to>
                                        <p:strVal val="visible"/>
                                      </p:to>
                                    </p:set>
                                    <p:animEffect filter="fade" transition="in">
                                      <p:cBhvr>
                                        <p:cTn dur="1000"/>
                                        <p:tgtEl>
                                          <p:spTgt spid="1211"/>
                                        </p:tgtEl>
                                      </p:cBhvr>
                                    </p:animEffect>
                                  </p:childTnLst>
                                </p:cTn>
                              </p:par>
                              <p:par>
                                <p:cTn fill="hold" nodeType="withEffect" presetClass="entr" presetID="10" presetSubtype="0">
                                  <p:stCondLst>
                                    <p:cond delay="0"/>
                                  </p:stCondLst>
                                  <p:childTnLst>
                                    <p:set>
                                      <p:cBhvr>
                                        <p:cTn dur="1" fill="hold">
                                          <p:stCondLst>
                                            <p:cond delay="0"/>
                                          </p:stCondLst>
                                        </p:cTn>
                                        <p:tgtEl>
                                          <p:spTgt spid="1212"/>
                                        </p:tgtEl>
                                        <p:attrNameLst>
                                          <p:attrName>style.visibility</p:attrName>
                                        </p:attrNameLst>
                                      </p:cBhvr>
                                      <p:to>
                                        <p:strVal val="visible"/>
                                      </p:to>
                                    </p:set>
                                    <p:animEffect filter="fade" transition="in">
                                      <p:cBhvr>
                                        <p:cTn dur="1000"/>
                                        <p:tgtEl>
                                          <p:spTgt spid="1212"/>
                                        </p:tgtEl>
                                      </p:cBhvr>
                                    </p:animEffect>
                                  </p:childTnLst>
                                </p:cTn>
                              </p:par>
                              <p:par>
                                <p:cTn fill="hold" nodeType="withEffect" presetClass="entr" presetID="10" presetSubtype="0">
                                  <p:stCondLst>
                                    <p:cond delay="0"/>
                                  </p:stCondLst>
                                  <p:childTnLst>
                                    <p:set>
                                      <p:cBhvr>
                                        <p:cTn dur="1" fill="hold">
                                          <p:stCondLst>
                                            <p:cond delay="0"/>
                                          </p:stCondLst>
                                        </p:cTn>
                                        <p:tgtEl>
                                          <p:spTgt spid="1213"/>
                                        </p:tgtEl>
                                        <p:attrNameLst>
                                          <p:attrName>style.visibility</p:attrName>
                                        </p:attrNameLst>
                                      </p:cBhvr>
                                      <p:to>
                                        <p:strVal val="visible"/>
                                      </p:to>
                                    </p:set>
                                    <p:animEffect filter="fade" transition="in">
                                      <p:cBhvr>
                                        <p:cTn dur="1000"/>
                                        <p:tgtEl>
                                          <p:spTgt spid="1213"/>
                                        </p:tgtEl>
                                      </p:cBhvr>
                                    </p:animEffect>
                                  </p:childTnLst>
                                </p:cTn>
                              </p:par>
                              <p:par>
                                <p:cTn fill="hold" nodeType="withEffect" presetClass="entr" presetID="10" presetSubtype="0">
                                  <p:stCondLst>
                                    <p:cond delay="0"/>
                                  </p:stCondLst>
                                  <p:childTnLst>
                                    <p:set>
                                      <p:cBhvr>
                                        <p:cTn dur="1" fill="hold">
                                          <p:stCondLst>
                                            <p:cond delay="0"/>
                                          </p:stCondLst>
                                        </p:cTn>
                                        <p:tgtEl>
                                          <p:spTgt spid="1214"/>
                                        </p:tgtEl>
                                        <p:attrNameLst>
                                          <p:attrName>style.visibility</p:attrName>
                                        </p:attrNameLst>
                                      </p:cBhvr>
                                      <p:to>
                                        <p:strVal val="visible"/>
                                      </p:to>
                                    </p:set>
                                    <p:animEffect filter="fade" transition="in">
                                      <p:cBhvr>
                                        <p:cTn dur="1000"/>
                                        <p:tgtEl>
                                          <p:spTgt spid="1214"/>
                                        </p:tgtEl>
                                      </p:cBhvr>
                                    </p:animEffect>
                                  </p:childTnLst>
                                </p:cTn>
                              </p:par>
                              <p:par>
                                <p:cTn fill="hold" nodeType="withEffect" presetClass="entr" presetID="10" presetSubtype="0">
                                  <p:stCondLst>
                                    <p:cond delay="0"/>
                                  </p:stCondLst>
                                  <p:childTnLst>
                                    <p:set>
                                      <p:cBhvr>
                                        <p:cTn dur="1" fill="hold">
                                          <p:stCondLst>
                                            <p:cond delay="0"/>
                                          </p:stCondLst>
                                        </p:cTn>
                                        <p:tgtEl>
                                          <p:spTgt spid="1217"/>
                                        </p:tgtEl>
                                        <p:attrNameLst>
                                          <p:attrName>style.visibility</p:attrName>
                                        </p:attrNameLst>
                                      </p:cBhvr>
                                      <p:to>
                                        <p:strVal val="visible"/>
                                      </p:to>
                                    </p:set>
                                    <p:animEffect filter="fade" transition="in">
                                      <p:cBhvr>
                                        <p:cTn dur="1000"/>
                                        <p:tgtEl>
                                          <p:spTgt spid="1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5"/>
                                        </p:tgtEl>
                                        <p:attrNameLst>
                                          <p:attrName>style.visibility</p:attrName>
                                        </p:attrNameLst>
                                      </p:cBhvr>
                                      <p:to>
                                        <p:strVal val="visible"/>
                                      </p:to>
                                    </p:set>
                                    <p:animEffect filter="fade" transition="in">
                                      <p:cBhvr>
                                        <p:cTn dur="1000"/>
                                        <p:tgtEl>
                                          <p:spTgt spid="1205"/>
                                        </p:tgtEl>
                                      </p:cBhvr>
                                    </p:animEffect>
                                  </p:childTnLst>
                                </p:cTn>
                              </p:par>
                              <p:par>
                                <p:cTn fill="hold" nodeType="withEffect" presetClass="entr" presetID="10" presetSubtype="0">
                                  <p:stCondLst>
                                    <p:cond delay="0"/>
                                  </p:stCondLst>
                                  <p:childTnLst>
                                    <p:set>
                                      <p:cBhvr>
                                        <p:cTn dur="1" fill="hold">
                                          <p:stCondLst>
                                            <p:cond delay="0"/>
                                          </p:stCondLst>
                                        </p:cTn>
                                        <p:tgtEl>
                                          <p:spTgt spid="1206"/>
                                        </p:tgtEl>
                                        <p:attrNameLst>
                                          <p:attrName>style.visibility</p:attrName>
                                        </p:attrNameLst>
                                      </p:cBhvr>
                                      <p:to>
                                        <p:strVal val="visible"/>
                                      </p:to>
                                    </p:set>
                                    <p:animEffect filter="fade" transition="in">
                                      <p:cBhvr>
                                        <p:cTn dur="1000"/>
                                        <p:tgtEl>
                                          <p:spTgt spid="1206"/>
                                        </p:tgtEl>
                                      </p:cBhvr>
                                    </p:animEffect>
                                  </p:childTnLst>
                                </p:cTn>
                              </p:par>
                              <p:par>
                                <p:cTn fill="hold" nodeType="withEffect" presetClass="entr" presetID="10" presetSubtype="0">
                                  <p:stCondLst>
                                    <p:cond delay="0"/>
                                  </p:stCondLst>
                                  <p:childTnLst>
                                    <p:set>
                                      <p:cBhvr>
                                        <p:cTn dur="1" fill="hold">
                                          <p:stCondLst>
                                            <p:cond delay="0"/>
                                          </p:stCondLst>
                                        </p:cTn>
                                        <p:tgtEl>
                                          <p:spTgt spid="1207"/>
                                        </p:tgtEl>
                                        <p:attrNameLst>
                                          <p:attrName>style.visibility</p:attrName>
                                        </p:attrNameLst>
                                      </p:cBhvr>
                                      <p:to>
                                        <p:strVal val="visible"/>
                                      </p:to>
                                    </p:set>
                                    <p:animEffect filter="fade" transition="in">
                                      <p:cBhvr>
                                        <p:cTn dur="1000"/>
                                        <p:tgtEl>
                                          <p:spTgt spid="1207"/>
                                        </p:tgtEl>
                                      </p:cBhvr>
                                    </p:animEffect>
                                  </p:childTnLst>
                                </p:cTn>
                              </p:par>
                              <p:par>
                                <p:cTn fill="hold" nodeType="withEffect" presetClass="entr" presetID="10" presetSubtype="0">
                                  <p:stCondLst>
                                    <p:cond delay="0"/>
                                  </p:stCondLst>
                                  <p:childTnLst>
                                    <p:set>
                                      <p:cBhvr>
                                        <p:cTn dur="1" fill="hold">
                                          <p:stCondLst>
                                            <p:cond delay="0"/>
                                          </p:stCondLst>
                                        </p:cTn>
                                        <p:tgtEl>
                                          <p:spTgt spid="1208"/>
                                        </p:tgtEl>
                                        <p:attrNameLst>
                                          <p:attrName>style.visibility</p:attrName>
                                        </p:attrNameLst>
                                      </p:cBhvr>
                                      <p:to>
                                        <p:strVal val="visible"/>
                                      </p:to>
                                    </p:set>
                                    <p:animEffect filter="fade" transition="in">
                                      <p:cBhvr>
                                        <p:cTn dur="1000"/>
                                        <p:tgtEl>
                                          <p:spTgt spid="1208"/>
                                        </p:tgtEl>
                                      </p:cBhvr>
                                    </p:animEffect>
                                  </p:childTnLst>
                                </p:cTn>
                              </p:par>
                              <p:par>
                                <p:cTn fill="hold" nodeType="withEffect" presetClass="entr" presetID="10" presetSubtype="0">
                                  <p:stCondLst>
                                    <p:cond delay="0"/>
                                  </p:stCondLst>
                                  <p:childTnLst>
                                    <p:set>
                                      <p:cBhvr>
                                        <p:cTn dur="1" fill="hold">
                                          <p:stCondLst>
                                            <p:cond delay="0"/>
                                          </p:stCondLst>
                                        </p:cTn>
                                        <p:tgtEl>
                                          <p:spTgt spid="1209"/>
                                        </p:tgtEl>
                                        <p:attrNameLst>
                                          <p:attrName>style.visibility</p:attrName>
                                        </p:attrNameLst>
                                      </p:cBhvr>
                                      <p:to>
                                        <p:strVal val="visible"/>
                                      </p:to>
                                    </p:set>
                                    <p:animEffect filter="fade" transition="in">
                                      <p:cBhvr>
                                        <p:cTn dur="1000"/>
                                        <p:tgtEl>
                                          <p:spTgt spid="1209"/>
                                        </p:tgtEl>
                                      </p:cBhvr>
                                    </p:animEffect>
                                  </p:childTnLst>
                                </p:cTn>
                              </p:par>
                              <p:par>
                                <p:cTn fill="hold" nodeType="withEffect" presetClass="entr" presetID="10" presetSubtype="0">
                                  <p:stCondLst>
                                    <p:cond delay="0"/>
                                  </p:stCondLst>
                                  <p:childTnLst>
                                    <p:set>
                                      <p:cBhvr>
                                        <p:cTn dur="1" fill="hold">
                                          <p:stCondLst>
                                            <p:cond delay="0"/>
                                          </p:stCondLst>
                                        </p:cTn>
                                        <p:tgtEl>
                                          <p:spTgt spid="1216"/>
                                        </p:tgtEl>
                                        <p:attrNameLst>
                                          <p:attrName>style.visibility</p:attrName>
                                        </p:attrNameLst>
                                      </p:cBhvr>
                                      <p:to>
                                        <p:strVal val="visible"/>
                                      </p:to>
                                    </p:set>
                                    <p:animEffect filter="fade" transition="in">
                                      <p:cBhvr>
                                        <p:cTn dur="1000"/>
                                        <p:tgtEl>
                                          <p:spTgt spid="1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Data Types vs. Specific Implementations</a:t>
            </a:r>
            <a:endParaRPr/>
          </a:p>
        </p:txBody>
      </p:sp>
      <p:sp>
        <p:nvSpPr>
          <p:cNvPr id="161" name="Google Shape;161;p26"/>
          <p:cNvSpPr/>
          <p:nvPr/>
        </p:nvSpPr>
        <p:spPr>
          <a:xfrm>
            <a:off x="2335189" y="3312623"/>
            <a:ext cx="1870200" cy="1302900"/>
          </a:xfrm>
          <a:prstGeom prst="roundRect">
            <a:avLst>
              <a:gd fmla="val 16667" name="adj"/>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p:nvPr/>
        </p:nvSpPr>
        <p:spPr>
          <a:xfrm>
            <a:off x="2342600" y="2383400"/>
            <a:ext cx="1870200" cy="798300"/>
          </a:xfrm>
          <a:prstGeom prst="roundRect">
            <a:avLst>
              <a:gd fmla="val 16667" name="adj"/>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p:nvPr/>
        </p:nvSpPr>
        <p:spPr>
          <a:xfrm>
            <a:off x="5560175" y="1540375"/>
            <a:ext cx="696300" cy="305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PQ</a:t>
            </a:r>
            <a:endParaRPr/>
          </a:p>
        </p:txBody>
      </p:sp>
      <p:sp>
        <p:nvSpPr>
          <p:cNvPr id="164" name="Google Shape;164;p26"/>
          <p:cNvSpPr/>
          <p:nvPr/>
        </p:nvSpPr>
        <p:spPr>
          <a:xfrm>
            <a:off x="5530525" y="2911975"/>
            <a:ext cx="696300" cy="305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List</a:t>
            </a:r>
            <a:endParaRPr/>
          </a:p>
        </p:txBody>
      </p:sp>
      <p:sp>
        <p:nvSpPr>
          <p:cNvPr id="165" name="Google Shape;165;p26"/>
          <p:cNvSpPr/>
          <p:nvPr/>
        </p:nvSpPr>
        <p:spPr>
          <a:xfrm>
            <a:off x="1102525" y="2454775"/>
            <a:ext cx="696300" cy="305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Set</a:t>
            </a:r>
            <a:endParaRPr/>
          </a:p>
        </p:txBody>
      </p:sp>
      <p:sp>
        <p:nvSpPr>
          <p:cNvPr id="166" name="Google Shape;166;p26"/>
          <p:cNvSpPr/>
          <p:nvPr/>
        </p:nvSpPr>
        <p:spPr>
          <a:xfrm>
            <a:off x="1102400" y="3088450"/>
            <a:ext cx="696300" cy="305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Map</a:t>
            </a:r>
            <a:endParaRPr/>
          </a:p>
        </p:txBody>
      </p:sp>
      <p:sp>
        <p:nvSpPr>
          <p:cNvPr id="167" name="Google Shape;167;p26"/>
          <p:cNvSpPr/>
          <p:nvPr/>
        </p:nvSpPr>
        <p:spPr>
          <a:xfrm>
            <a:off x="2313475" y="1502275"/>
            <a:ext cx="1870200" cy="738000"/>
          </a:xfrm>
          <a:prstGeom prst="roundRect">
            <a:avLst>
              <a:gd fmla="val 16667" name="adj"/>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6"/>
          <p:cNvSpPr/>
          <p:nvPr/>
        </p:nvSpPr>
        <p:spPr>
          <a:xfrm>
            <a:off x="4968275" y="4067375"/>
            <a:ext cx="1164600" cy="305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DisjointSets</a:t>
            </a:r>
            <a:endParaRPr/>
          </a:p>
        </p:txBody>
      </p:sp>
      <p:sp>
        <p:nvSpPr>
          <p:cNvPr id="169" name="Google Shape;169;p26"/>
          <p:cNvSpPr/>
          <p:nvPr/>
        </p:nvSpPr>
        <p:spPr>
          <a:xfrm>
            <a:off x="2384475" y="1552675"/>
            <a:ext cx="1756800" cy="5664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Separate Chaining Hash Table</a:t>
            </a:r>
            <a:endParaRPr/>
          </a:p>
        </p:txBody>
      </p:sp>
      <p:sp>
        <p:nvSpPr>
          <p:cNvPr id="170" name="Google Shape;170;p26"/>
          <p:cNvSpPr/>
          <p:nvPr/>
        </p:nvSpPr>
        <p:spPr>
          <a:xfrm>
            <a:off x="2384475" y="2454775"/>
            <a:ext cx="1791900" cy="305400"/>
          </a:xfrm>
          <a:prstGeom prst="rect">
            <a:avLst/>
          </a:prstGeom>
          <a:solidFill>
            <a:srgbClr val="F4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LinkedList</a:t>
            </a:r>
            <a:endParaRPr/>
          </a:p>
        </p:txBody>
      </p:sp>
      <p:sp>
        <p:nvSpPr>
          <p:cNvPr id="171" name="Google Shape;171;p26"/>
          <p:cNvSpPr/>
          <p:nvPr/>
        </p:nvSpPr>
        <p:spPr>
          <a:xfrm>
            <a:off x="2391891" y="2835775"/>
            <a:ext cx="1791900" cy="305400"/>
          </a:xfrm>
          <a:prstGeom prst="rect">
            <a:avLst/>
          </a:prstGeom>
          <a:solidFill>
            <a:srgbClr val="F4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Resizing Array</a:t>
            </a:r>
            <a:endParaRPr/>
          </a:p>
        </p:txBody>
      </p:sp>
      <p:sp>
        <p:nvSpPr>
          <p:cNvPr id="172" name="Google Shape;172;p26"/>
          <p:cNvSpPr/>
          <p:nvPr/>
        </p:nvSpPr>
        <p:spPr>
          <a:xfrm>
            <a:off x="2384471" y="4693525"/>
            <a:ext cx="1791900" cy="305400"/>
          </a:xfrm>
          <a:prstGeom prst="rect">
            <a:avLst/>
          </a:prstGeom>
          <a:solidFill>
            <a:srgbClr val="F4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Heap</a:t>
            </a:r>
            <a:endParaRPr/>
          </a:p>
        </p:txBody>
      </p:sp>
      <p:cxnSp>
        <p:nvCxnSpPr>
          <p:cNvPr id="173" name="Google Shape;173;p26"/>
          <p:cNvCxnSpPr>
            <a:stCxn id="165" idx="3"/>
            <a:endCxn id="169" idx="1"/>
          </p:cNvCxnSpPr>
          <p:nvPr/>
        </p:nvCxnSpPr>
        <p:spPr>
          <a:xfrm flipH="1" rot="10800000">
            <a:off x="1798825" y="1835875"/>
            <a:ext cx="585600" cy="771600"/>
          </a:xfrm>
          <a:prstGeom prst="straightConnector1">
            <a:avLst/>
          </a:prstGeom>
          <a:noFill/>
          <a:ln cap="flat" cmpd="sng" w="19050">
            <a:solidFill>
              <a:srgbClr val="666666"/>
            </a:solidFill>
            <a:prstDash val="solid"/>
            <a:round/>
            <a:headEnd len="med" w="med" type="none"/>
            <a:tailEnd len="med" w="med" type="none"/>
          </a:ln>
        </p:spPr>
      </p:cxnSp>
      <p:cxnSp>
        <p:nvCxnSpPr>
          <p:cNvPr id="174" name="Google Shape;174;p26"/>
          <p:cNvCxnSpPr>
            <a:stCxn id="165" idx="3"/>
            <a:endCxn id="170" idx="1"/>
          </p:cNvCxnSpPr>
          <p:nvPr/>
        </p:nvCxnSpPr>
        <p:spPr>
          <a:xfrm>
            <a:off x="1798825" y="2607475"/>
            <a:ext cx="585600" cy="0"/>
          </a:xfrm>
          <a:prstGeom prst="straightConnector1">
            <a:avLst/>
          </a:prstGeom>
          <a:noFill/>
          <a:ln cap="flat" cmpd="sng" w="19050">
            <a:solidFill>
              <a:srgbClr val="666666"/>
            </a:solidFill>
            <a:prstDash val="solid"/>
            <a:round/>
            <a:headEnd len="med" w="med" type="none"/>
            <a:tailEnd len="med" w="med" type="none"/>
          </a:ln>
        </p:spPr>
      </p:cxnSp>
      <p:cxnSp>
        <p:nvCxnSpPr>
          <p:cNvPr id="175" name="Google Shape;175;p26"/>
          <p:cNvCxnSpPr>
            <a:stCxn id="165" idx="3"/>
            <a:endCxn id="176" idx="1"/>
          </p:cNvCxnSpPr>
          <p:nvPr/>
        </p:nvCxnSpPr>
        <p:spPr>
          <a:xfrm>
            <a:off x="1798825" y="2607475"/>
            <a:ext cx="580200" cy="990600"/>
          </a:xfrm>
          <a:prstGeom prst="straightConnector1">
            <a:avLst/>
          </a:prstGeom>
          <a:noFill/>
          <a:ln cap="flat" cmpd="sng" w="19050">
            <a:solidFill>
              <a:srgbClr val="666666"/>
            </a:solidFill>
            <a:prstDash val="solid"/>
            <a:round/>
            <a:headEnd len="med" w="med" type="none"/>
            <a:tailEnd len="med" w="med" type="none"/>
          </a:ln>
        </p:spPr>
      </p:cxnSp>
      <p:cxnSp>
        <p:nvCxnSpPr>
          <p:cNvPr id="177" name="Google Shape;177;p26"/>
          <p:cNvCxnSpPr>
            <a:stCxn id="165" idx="3"/>
            <a:endCxn id="171" idx="1"/>
          </p:cNvCxnSpPr>
          <p:nvPr/>
        </p:nvCxnSpPr>
        <p:spPr>
          <a:xfrm>
            <a:off x="1798825" y="2607475"/>
            <a:ext cx="593100" cy="381000"/>
          </a:xfrm>
          <a:prstGeom prst="straightConnector1">
            <a:avLst/>
          </a:prstGeom>
          <a:noFill/>
          <a:ln cap="flat" cmpd="sng" w="19050">
            <a:solidFill>
              <a:srgbClr val="666666"/>
            </a:solidFill>
            <a:prstDash val="solid"/>
            <a:round/>
            <a:headEnd len="med" w="med" type="none"/>
            <a:tailEnd len="med" w="med" type="none"/>
          </a:ln>
        </p:spPr>
      </p:cxnSp>
      <p:cxnSp>
        <p:nvCxnSpPr>
          <p:cNvPr id="178" name="Google Shape;178;p26"/>
          <p:cNvCxnSpPr>
            <a:stCxn id="165" idx="3"/>
            <a:endCxn id="179" idx="1"/>
          </p:cNvCxnSpPr>
          <p:nvPr/>
        </p:nvCxnSpPr>
        <p:spPr>
          <a:xfrm>
            <a:off x="1798825" y="2607475"/>
            <a:ext cx="580200" cy="1371600"/>
          </a:xfrm>
          <a:prstGeom prst="straightConnector1">
            <a:avLst/>
          </a:prstGeom>
          <a:noFill/>
          <a:ln cap="flat" cmpd="sng" w="19050">
            <a:solidFill>
              <a:srgbClr val="666666"/>
            </a:solidFill>
            <a:prstDash val="solid"/>
            <a:round/>
            <a:headEnd len="med" w="med" type="none"/>
            <a:tailEnd len="med" w="med" type="none"/>
          </a:ln>
        </p:spPr>
      </p:cxnSp>
      <p:cxnSp>
        <p:nvCxnSpPr>
          <p:cNvPr id="180" name="Google Shape;180;p26"/>
          <p:cNvCxnSpPr>
            <a:stCxn id="165" idx="3"/>
            <a:endCxn id="172" idx="1"/>
          </p:cNvCxnSpPr>
          <p:nvPr/>
        </p:nvCxnSpPr>
        <p:spPr>
          <a:xfrm>
            <a:off x="1798825" y="2607475"/>
            <a:ext cx="585600" cy="2238900"/>
          </a:xfrm>
          <a:prstGeom prst="straightConnector1">
            <a:avLst/>
          </a:prstGeom>
          <a:noFill/>
          <a:ln cap="flat" cmpd="sng" w="19050">
            <a:solidFill>
              <a:srgbClr val="666666"/>
            </a:solidFill>
            <a:prstDash val="solid"/>
            <a:round/>
            <a:headEnd len="med" w="med" type="none"/>
            <a:tailEnd len="med" w="med" type="none"/>
          </a:ln>
        </p:spPr>
      </p:cxnSp>
      <p:sp>
        <p:nvSpPr>
          <p:cNvPr id="179" name="Google Shape;179;p26"/>
          <p:cNvSpPr/>
          <p:nvPr/>
        </p:nvSpPr>
        <p:spPr>
          <a:xfrm>
            <a:off x="2379021" y="3826375"/>
            <a:ext cx="1791900" cy="3054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LLRB</a:t>
            </a:r>
            <a:endParaRPr/>
          </a:p>
        </p:txBody>
      </p:sp>
      <p:sp>
        <p:nvSpPr>
          <p:cNvPr id="176" name="Google Shape;176;p26"/>
          <p:cNvSpPr/>
          <p:nvPr/>
        </p:nvSpPr>
        <p:spPr>
          <a:xfrm>
            <a:off x="2379150" y="3445375"/>
            <a:ext cx="1791900" cy="305400"/>
          </a:xfrm>
          <a:prstGeom prst="rect">
            <a:avLst/>
          </a:prstGeom>
          <a:solidFill>
            <a:srgbClr val="F4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BST (Vanilla)</a:t>
            </a:r>
            <a:endParaRPr/>
          </a:p>
        </p:txBody>
      </p:sp>
      <p:sp>
        <p:nvSpPr>
          <p:cNvPr id="181" name="Google Shape;181;p26"/>
          <p:cNvSpPr/>
          <p:nvPr/>
        </p:nvSpPr>
        <p:spPr>
          <a:xfrm>
            <a:off x="2379021" y="4207375"/>
            <a:ext cx="1791900" cy="3054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B-Trees (2-3 / 2-3-4)</a:t>
            </a:r>
            <a:endParaRPr sz="1300"/>
          </a:p>
        </p:txBody>
      </p:sp>
      <p:cxnSp>
        <p:nvCxnSpPr>
          <p:cNvPr id="182" name="Google Shape;182;p26"/>
          <p:cNvCxnSpPr>
            <a:stCxn id="169" idx="1"/>
            <a:endCxn id="166" idx="3"/>
          </p:cNvCxnSpPr>
          <p:nvPr/>
        </p:nvCxnSpPr>
        <p:spPr>
          <a:xfrm flipH="1">
            <a:off x="1798575" y="1835875"/>
            <a:ext cx="585900" cy="1405200"/>
          </a:xfrm>
          <a:prstGeom prst="straightConnector1">
            <a:avLst/>
          </a:prstGeom>
          <a:noFill/>
          <a:ln cap="flat" cmpd="sng" w="19050">
            <a:solidFill>
              <a:srgbClr val="666666"/>
            </a:solidFill>
            <a:prstDash val="solid"/>
            <a:round/>
            <a:headEnd len="med" w="med" type="none"/>
            <a:tailEnd len="med" w="med" type="none"/>
          </a:ln>
        </p:spPr>
      </p:cxnSp>
      <p:cxnSp>
        <p:nvCxnSpPr>
          <p:cNvPr id="183" name="Google Shape;183;p26"/>
          <p:cNvCxnSpPr>
            <a:stCxn id="170" idx="1"/>
            <a:endCxn id="166" idx="3"/>
          </p:cNvCxnSpPr>
          <p:nvPr/>
        </p:nvCxnSpPr>
        <p:spPr>
          <a:xfrm flipH="1">
            <a:off x="1798575" y="2607475"/>
            <a:ext cx="585900" cy="633600"/>
          </a:xfrm>
          <a:prstGeom prst="straightConnector1">
            <a:avLst/>
          </a:prstGeom>
          <a:noFill/>
          <a:ln cap="flat" cmpd="sng" w="19050">
            <a:solidFill>
              <a:srgbClr val="666666"/>
            </a:solidFill>
            <a:prstDash val="solid"/>
            <a:round/>
            <a:headEnd len="med" w="med" type="none"/>
            <a:tailEnd len="med" w="med" type="none"/>
          </a:ln>
        </p:spPr>
      </p:cxnSp>
      <p:cxnSp>
        <p:nvCxnSpPr>
          <p:cNvPr id="184" name="Google Shape;184;p26"/>
          <p:cNvCxnSpPr>
            <a:stCxn id="171" idx="1"/>
            <a:endCxn id="166" idx="3"/>
          </p:cNvCxnSpPr>
          <p:nvPr/>
        </p:nvCxnSpPr>
        <p:spPr>
          <a:xfrm flipH="1">
            <a:off x="1798791" y="2988475"/>
            <a:ext cx="593100" cy="252600"/>
          </a:xfrm>
          <a:prstGeom prst="straightConnector1">
            <a:avLst/>
          </a:prstGeom>
          <a:noFill/>
          <a:ln cap="flat" cmpd="sng" w="19050">
            <a:solidFill>
              <a:srgbClr val="666666"/>
            </a:solidFill>
            <a:prstDash val="solid"/>
            <a:round/>
            <a:headEnd len="med" w="med" type="none"/>
            <a:tailEnd len="med" w="med" type="none"/>
          </a:ln>
        </p:spPr>
      </p:cxnSp>
      <p:cxnSp>
        <p:nvCxnSpPr>
          <p:cNvPr id="185" name="Google Shape;185;p26"/>
          <p:cNvCxnSpPr>
            <a:stCxn id="176" idx="1"/>
            <a:endCxn id="166" idx="3"/>
          </p:cNvCxnSpPr>
          <p:nvPr/>
        </p:nvCxnSpPr>
        <p:spPr>
          <a:xfrm rot="10800000">
            <a:off x="1798650" y="3241075"/>
            <a:ext cx="580500" cy="357000"/>
          </a:xfrm>
          <a:prstGeom prst="straightConnector1">
            <a:avLst/>
          </a:prstGeom>
          <a:noFill/>
          <a:ln cap="flat" cmpd="sng" w="19050">
            <a:solidFill>
              <a:srgbClr val="666666"/>
            </a:solidFill>
            <a:prstDash val="solid"/>
            <a:round/>
            <a:headEnd len="med" w="med" type="none"/>
            <a:tailEnd len="med" w="med" type="none"/>
          </a:ln>
        </p:spPr>
      </p:cxnSp>
      <p:cxnSp>
        <p:nvCxnSpPr>
          <p:cNvPr id="186" name="Google Shape;186;p26"/>
          <p:cNvCxnSpPr>
            <a:stCxn id="179" idx="1"/>
            <a:endCxn id="166" idx="3"/>
          </p:cNvCxnSpPr>
          <p:nvPr/>
        </p:nvCxnSpPr>
        <p:spPr>
          <a:xfrm rot="10800000">
            <a:off x="1798821" y="3241075"/>
            <a:ext cx="580200" cy="738000"/>
          </a:xfrm>
          <a:prstGeom prst="straightConnector1">
            <a:avLst/>
          </a:prstGeom>
          <a:noFill/>
          <a:ln cap="flat" cmpd="sng" w="19050">
            <a:solidFill>
              <a:srgbClr val="666666"/>
            </a:solidFill>
            <a:prstDash val="solid"/>
            <a:round/>
            <a:headEnd len="med" w="med" type="none"/>
            <a:tailEnd len="med" w="med" type="none"/>
          </a:ln>
        </p:spPr>
      </p:cxnSp>
      <p:cxnSp>
        <p:nvCxnSpPr>
          <p:cNvPr id="187" name="Google Shape;187;p26"/>
          <p:cNvCxnSpPr>
            <a:stCxn id="181" idx="1"/>
            <a:endCxn id="166" idx="3"/>
          </p:cNvCxnSpPr>
          <p:nvPr/>
        </p:nvCxnSpPr>
        <p:spPr>
          <a:xfrm rot="10800000">
            <a:off x="1798821" y="3241075"/>
            <a:ext cx="580200" cy="1119000"/>
          </a:xfrm>
          <a:prstGeom prst="straightConnector1">
            <a:avLst/>
          </a:prstGeom>
          <a:noFill/>
          <a:ln cap="flat" cmpd="sng" w="19050">
            <a:solidFill>
              <a:srgbClr val="666666"/>
            </a:solidFill>
            <a:prstDash val="solid"/>
            <a:round/>
            <a:headEnd len="med" w="med" type="none"/>
            <a:tailEnd len="med" w="med" type="none"/>
          </a:ln>
        </p:spPr>
      </p:cxnSp>
      <p:cxnSp>
        <p:nvCxnSpPr>
          <p:cNvPr id="188" name="Google Shape;188;p26"/>
          <p:cNvCxnSpPr>
            <a:stCxn id="172" idx="1"/>
            <a:endCxn id="166" idx="3"/>
          </p:cNvCxnSpPr>
          <p:nvPr/>
        </p:nvCxnSpPr>
        <p:spPr>
          <a:xfrm rot="10800000">
            <a:off x="1798571" y="3241225"/>
            <a:ext cx="585900" cy="1605000"/>
          </a:xfrm>
          <a:prstGeom prst="straightConnector1">
            <a:avLst/>
          </a:prstGeom>
          <a:noFill/>
          <a:ln cap="flat" cmpd="sng" w="19050">
            <a:solidFill>
              <a:srgbClr val="666666"/>
            </a:solidFill>
            <a:prstDash val="solid"/>
            <a:round/>
            <a:headEnd len="med" w="med" type="none"/>
            <a:tailEnd len="med" w="med" type="none"/>
          </a:ln>
        </p:spPr>
      </p:cxnSp>
      <p:sp>
        <p:nvSpPr>
          <p:cNvPr id="189" name="Google Shape;189;p26"/>
          <p:cNvSpPr/>
          <p:nvPr/>
        </p:nvSpPr>
        <p:spPr>
          <a:xfrm>
            <a:off x="6547575" y="1158775"/>
            <a:ext cx="1756800" cy="3054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Heap</a:t>
            </a:r>
            <a:endParaRPr/>
          </a:p>
        </p:txBody>
      </p:sp>
      <p:sp>
        <p:nvSpPr>
          <p:cNvPr id="190" name="Google Shape;190;p26"/>
          <p:cNvSpPr/>
          <p:nvPr/>
        </p:nvSpPr>
        <p:spPr>
          <a:xfrm>
            <a:off x="6547575" y="1996975"/>
            <a:ext cx="1791900" cy="305400"/>
          </a:xfrm>
          <a:prstGeom prst="rect">
            <a:avLst/>
          </a:prstGeom>
          <a:solidFill>
            <a:srgbClr val="F4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Ordered Linked List</a:t>
            </a:r>
            <a:endParaRPr/>
          </a:p>
        </p:txBody>
      </p:sp>
      <p:sp>
        <p:nvSpPr>
          <p:cNvPr id="191" name="Google Shape;191;p26"/>
          <p:cNvSpPr/>
          <p:nvPr/>
        </p:nvSpPr>
        <p:spPr>
          <a:xfrm>
            <a:off x="6547575" y="1539775"/>
            <a:ext cx="1756800" cy="3054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Balanced Tree</a:t>
            </a:r>
            <a:endParaRPr/>
          </a:p>
        </p:txBody>
      </p:sp>
      <p:cxnSp>
        <p:nvCxnSpPr>
          <p:cNvPr id="192" name="Google Shape;192;p26"/>
          <p:cNvCxnSpPr>
            <a:stCxn id="191" idx="1"/>
            <a:endCxn id="163" idx="3"/>
          </p:cNvCxnSpPr>
          <p:nvPr/>
        </p:nvCxnSpPr>
        <p:spPr>
          <a:xfrm flipH="1">
            <a:off x="6256575" y="1692475"/>
            <a:ext cx="291000" cy="600"/>
          </a:xfrm>
          <a:prstGeom prst="straightConnector1">
            <a:avLst/>
          </a:prstGeom>
          <a:noFill/>
          <a:ln cap="flat" cmpd="sng" w="19050">
            <a:solidFill>
              <a:srgbClr val="666666"/>
            </a:solidFill>
            <a:prstDash val="solid"/>
            <a:round/>
            <a:headEnd len="med" w="med" type="none"/>
            <a:tailEnd len="med" w="med" type="none"/>
          </a:ln>
        </p:spPr>
      </p:cxnSp>
      <p:cxnSp>
        <p:nvCxnSpPr>
          <p:cNvPr id="193" name="Google Shape;193;p26"/>
          <p:cNvCxnSpPr>
            <a:stCxn id="190" idx="1"/>
            <a:endCxn id="163" idx="3"/>
          </p:cNvCxnSpPr>
          <p:nvPr/>
        </p:nvCxnSpPr>
        <p:spPr>
          <a:xfrm rot="10800000">
            <a:off x="6256575" y="1693075"/>
            <a:ext cx="291000" cy="456600"/>
          </a:xfrm>
          <a:prstGeom prst="straightConnector1">
            <a:avLst/>
          </a:prstGeom>
          <a:noFill/>
          <a:ln cap="flat" cmpd="sng" w="19050">
            <a:solidFill>
              <a:srgbClr val="666666"/>
            </a:solidFill>
            <a:prstDash val="solid"/>
            <a:round/>
            <a:headEnd len="med" w="med" type="none"/>
            <a:tailEnd len="med" w="med" type="none"/>
          </a:ln>
        </p:spPr>
      </p:cxnSp>
      <p:cxnSp>
        <p:nvCxnSpPr>
          <p:cNvPr id="194" name="Google Shape;194;p26"/>
          <p:cNvCxnSpPr>
            <a:stCxn id="189" idx="1"/>
            <a:endCxn id="163" idx="3"/>
          </p:cNvCxnSpPr>
          <p:nvPr/>
        </p:nvCxnSpPr>
        <p:spPr>
          <a:xfrm flipH="1">
            <a:off x="6256575" y="1311475"/>
            <a:ext cx="291000" cy="381600"/>
          </a:xfrm>
          <a:prstGeom prst="straightConnector1">
            <a:avLst/>
          </a:prstGeom>
          <a:noFill/>
          <a:ln cap="flat" cmpd="sng" w="19050">
            <a:solidFill>
              <a:srgbClr val="666666"/>
            </a:solidFill>
            <a:prstDash val="solid"/>
            <a:round/>
            <a:headEnd len="med" w="med" type="none"/>
            <a:tailEnd len="med" w="med" type="none"/>
          </a:ln>
        </p:spPr>
      </p:cxnSp>
      <p:sp>
        <p:nvSpPr>
          <p:cNvPr id="195" name="Google Shape;195;p26"/>
          <p:cNvSpPr/>
          <p:nvPr/>
        </p:nvSpPr>
        <p:spPr>
          <a:xfrm>
            <a:off x="6667378" y="3102475"/>
            <a:ext cx="1791900" cy="3054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Resizing Array</a:t>
            </a:r>
            <a:endParaRPr/>
          </a:p>
        </p:txBody>
      </p:sp>
      <p:sp>
        <p:nvSpPr>
          <p:cNvPr id="196" name="Google Shape;196;p26"/>
          <p:cNvSpPr/>
          <p:nvPr/>
        </p:nvSpPr>
        <p:spPr>
          <a:xfrm>
            <a:off x="6659963" y="2721475"/>
            <a:ext cx="1791900" cy="3054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LinkedList</a:t>
            </a:r>
            <a:endParaRPr/>
          </a:p>
        </p:txBody>
      </p:sp>
      <p:cxnSp>
        <p:nvCxnSpPr>
          <p:cNvPr id="197" name="Google Shape;197;p26"/>
          <p:cNvCxnSpPr>
            <a:stCxn id="196" idx="1"/>
            <a:endCxn id="164" idx="3"/>
          </p:cNvCxnSpPr>
          <p:nvPr/>
        </p:nvCxnSpPr>
        <p:spPr>
          <a:xfrm flipH="1">
            <a:off x="6226763" y="2874175"/>
            <a:ext cx="433200" cy="190500"/>
          </a:xfrm>
          <a:prstGeom prst="straightConnector1">
            <a:avLst/>
          </a:prstGeom>
          <a:noFill/>
          <a:ln cap="flat" cmpd="sng" w="19050">
            <a:solidFill>
              <a:srgbClr val="666666"/>
            </a:solidFill>
            <a:prstDash val="solid"/>
            <a:round/>
            <a:headEnd len="med" w="med" type="none"/>
            <a:tailEnd len="med" w="med" type="none"/>
          </a:ln>
        </p:spPr>
      </p:cxnSp>
      <p:cxnSp>
        <p:nvCxnSpPr>
          <p:cNvPr id="198" name="Google Shape;198;p26"/>
          <p:cNvCxnSpPr>
            <a:stCxn id="195" idx="1"/>
            <a:endCxn id="164" idx="3"/>
          </p:cNvCxnSpPr>
          <p:nvPr/>
        </p:nvCxnSpPr>
        <p:spPr>
          <a:xfrm rot="10800000">
            <a:off x="6226678" y="3064675"/>
            <a:ext cx="440700" cy="190500"/>
          </a:xfrm>
          <a:prstGeom prst="straightConnector1">
            <a:avLst/>
          </a:prstGeom>
          <a:noFill/>
          <a:ln cap="flat" cmpd="sng" w="19050">
            <a:solidFill>
              <a:srgbClr val="666666"/>
            </a:solidFill>
            <a:prstDash val="solid"/>
            <a:round/>
            <a:headEnd len="med" w="med" type="none"/>
            <a:tailEnd len="med" w="med" type="none"/>
          </a:ln>
        </p:spPr>
      </p:cxnSp>
      <p:sp>
        <p:nvSpPr>
          <p:cNvPr id="199" name="Google Shape;199;p26"/>
          <p:cNvSpPr/>
          <p:nvPr/>
        </p:nvSpPr>
        <p:spPr>
          <a:xfrm>
            <a:off x="6440246" y="3533375"/>
            <a:ext cx="1791900" cy="305400"/>
          </a:xfrm>
          <a:prstGeom prst="rect">
            <a:avLst/>
          </a:prstGeom>
          <a:solidFill>
            <a:srgbClr val="F4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Quick Find</a:t>
            </a:r>
            <a:endParaRPr/>
          </a:p>
        </p:txBody>
      </p:sp>
      <p:sp>
        <p:nvSpPr>
          <p:cNvPr id="200" name="Google Shape;200;p26"/>
          <p:cNvSpPr/>
          <p:nvPr/>
        </p:nvSpPr>
        <p:spPr>
          <a:xfrm>
            <a:off x="6440246" y="3931825"/>
            <a:ext cx="1791900" cy="305400"/>
          </a:xfrm>
          <a:prstGeom prst="rect">
            <a:avLst/>
          </a:prstGeom>
          <a:solidFill>
            <a:srgbClr val="F4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Quick Union</a:t>
            </a:r>
            <a:endParaRPr/>
          </a:p>
        </p:txBody>
      </p:sp>
      <p:sp>
        <p:nvSpPr>
          <p:cNvPr id="201" name="Google Shape;201;p26"/>
          <p:cNvSpPr/>
          <p:nvPr/>
        </p:nvSpPr>
        <p:spPr>
          <a:xfrm>
            <a:off x="6440246" y="4330275"/>
            <a:ext cx="1791900" cy="3054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Weighted QU</a:t>
            </a:r>
            <a:endParaRPr/>
          </a:p>
        </p:txBody>
      </p:sp>
      <p:sp>
        <p:nvSpPr>
          <p:cNvPr id="202" name="Google Shape;202;p26"/>
          <p:cNvSpPr/>
          <p:nvPr/>
        </p:nvSpPr>
        <p:spPr>
          <a:xfrm>
            <a:off x="6440246" y="4711275"/>
            <a:ext cx="1791900" cy="3054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WQUPC</a:t>
            </a:r>
            <a:endParaRPr/>
          </a:p>
        </p:txBody>
      </p:sp>
      <p:cxnSp>
        <p:nvCxnSpPr>
          <p:cNvPr id="203" name="Google Shape;203;p26"/>
          <p:cNvCxnSpPr>
            <a:stCxn id="199" idx="1"/>
            <a:endCxn id="168" idx="3"/>
          </p:cNvCxnSpPr>
          <p:nvPr/>
        </p:nvCxnSpPr>
        <p:spPr>
          <a:xfrm flipH="1">
            <a:off x="6132746" y="3686075"/>
            <a:ext cx="307500" cy="534000"/>
          </a:xfrm>
          <a:prstGeom prst="straightConnector1">
            <a:avLst/>
          </a:prstGeom>
          <a:noFill/>
          <a:ln cap="flat" cmpd="sng" w="19050">
            <a:solidFill>
              <a:srgbClr val="666666"/>
            </a:solidFill>
            <a:prstDash val="solid"/>
            <a:round/>
            <a:headEnd len="med" w="med" type="none"/>
            <a:tailEnd len="med" w="med" type="none"/>
          </a:ln>
        </p:spPr>
      </p:cxnSp>
      <p:cxnSp>
        <p:nvCxnSpPr>
          <p:cNvPr id="204" name="Google Shape;204;p26"/>
          <p:cNvCxnSpPr>
            <a:stCxn id="200" idx="1"/>
            <a:endCxn id="168" idx="3"/>
          </p:cNvCxnSpPr>
          <p:nvPr/>
        </p:nvCxnSpPr>
        <p:spPr>
          <a:xfrm flipH="1">
            <a:off x="6132746" y="4084525"/>
            <a:ext cx="307500" cy="135600"/>
          </a:xfrm>
          <a:prstGeom prst="straightConnector1">
            <a:avLst/>
          </a:prstGeom>
          <a:noFill/>
          <a:ln cap="flat" cmpd="sng" w="19050">
            <a:solidFill>
              <a:srgbClr val="666666"/>
            </a:solidFill>
            <a:prstDash val="solid"/>
            <a:round/>
            <a:headEnd len="med" w="med" type="none"/>
            <a:tailEnd len="med" w="med" type="none"/>
          </a:ln>
        </p:spPr>
      </p:cxnSp>
      <p:cxnSp>
        <p:nvCxnSpPr>
          <p:cNvPr id="205" name="Google Shape;205;p26"/>
          <p:cNvCxnSpPr>
            <a:stCxn id="201" idx="1"/>
            <a:endCxn id="168" idx="3"/>
          </p:cNvCxnSpPr>
          <p:nvPr/>
        </p:nvCxnSpPr>
        <p:spPr>
          <a:xfrm rot="10800000">
            <a:off x="6132746" y="4220175"/>
            <a:ext cx="307500" cy="262800"/>
          </a:xfrm>
          <a:prstGeom prst="straightConnector1">
            <a:avLst/>
          </a:prstGeom>
          <a:noFill/>
          <a:ln cap="flat" cmpd="sng" w="19050">
            <a:solidFill>
              <a:srgbClr val="666666"/>
            </a:solidFill>
            <a:prstDash val="solid"/>
            <a:round/>
            <a:headEnd len="med" w="med" type="none"/>
            <a:tailEnd len="med" w="med" type="none"/>
          </a:ln>
        </p:spPr>
      </p:cxnSp>
      <p:cxnSp>
        <p:nvCxnSpPr>
          <p:cNvPr id="206" name="Google Shape;206;p26"/>
          <p:cNvCxnSpPr>
            <a:stCxn id="202" idx="1"/>
            <a:endCxn id="168" idx="3"/>
          </p:cNvCxnSpPr>
          <p:nvPr/>
        </p:nvCxnSpPr>
        <p:spPr>
          <a:xfrm rot="10800000">
            <a:off x="6132746" y="4220175"/>
            <a:ext cx="307500" cy="643800"/>
          </a:xfrm>
          <a:prstGeom prst="straightConnector1">
            <a:avLst/>
          </a:prstGeom>
          <a:noFill/>
          <a:ln cap="flat" cmpd="sng" w="19050">
            <a:solidFill>
              <a:srgbClr val="666666"/>
            </a:solidFill>
            <a:prstDash val="solid"/>
            <a:round/>
            <a:headEnd len="med" w="med" type="none"/>
            <a:tailEnd len="med" w="med" type="none"/>
          </a:ln>
        </p:spPr>
      </p:cxnSp>
      <p:sp>
        <p:nvSpPr>
          <p:cNvPr id="207" name="Google Shape;207;p26"/>
          <p:cNvSpPr txBox="1"/>
          <p:nvPr>
            <p:ph idx="1" type="body"/>
          </p:nvPr>
        </p:nvSpPr>
        <p:spPr>
          <a:xfrm>
            <a:off x="90600" y="404100"/>
            <a:ext cx="8443800" cy="95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There are many ways to implement an abstract data type.</a:t>
            </a:r>
            <a:endParaRPr/>
          </a:p>
          <a:p>
            <a:pPr indent="-342900" lvl="0" marL="457200" rtl="0" algn="l">
              <a:spcBef>
                <a:spcPts val="600"/>
              </a:spcBef>
              <a:spcAft>
                <a:spcPts val="0"/>
              </a:spcAft>
              <a:buSzPts val="1800"/>
              <a:buChar char="●"/>
            </a:pPr>
            <a:r>
              <a:rPr lang="en"/>
              <a:t>Today we’ll talk about a new way to build a set/map.</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sp>
        <p:nvSpPr>
          <p:cNvPr id="1223" name="Google Shape;1223;p5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Three Trie Implementations</a:t>
            </a:r>
            <a:endParaRPr/>
          </a:p>
        </p:txBody>
      </p:sp>
      <p:sp>
        <p:nvSpPr>
          <p:cNvPr id="1224" name="Google Shape;1224;p53"/>
          <p:cNvSpPr txBox="1"/>
          <p:nvPr>
            <p:ph idx="1" type="body"/>
          </p:nvPr>
        </p:nvSpPr>
        <p:spPr>
          <a:xfrm>
            <a:off x="89475" y="39945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we implement a Trie, we have to pick a map to our children</a:t>
            </a:r>
            <a:endParaRPr/>
          </a:p>
          <a:p>
            <a:pPr indent="-342900" lvl="0" marL="457200" rtl="0" algn="l">
              <a:spcBef>
                <a:spcPts val="600"/>
              </a:spcBef>
              <a:spcAft>
                <a:spcPts val="0"/>
              </a:spcAft>
              <a:buSzPts val="1800"/>
              <a:buChar char="●"/>
            </a:pPr>
            <a:r>
              <a:rPr lang="en"/>
              <a:t>DataIndexedCharMap: Very fast, but memory hungry.</a:t>
            </a:r>
            <a:endParaRPr/>
          </a:p>
          <a:p>
            <a:pPr indent="-342900" lvl="0" marL="457200" rtl="0" algn="l">
              <a:spcBef>
                <a:spcPts val="600"/>
              </a:spcBef>
              <a:spcAft>
                <a:spcPts val="0"/>
              </a:spcAft>
              <a:buSzPts val="1800"/>
              <a:buChar char="●"/>
            </a:pPr>
            <a:r>
              <a:rPr lang="en"/>
              <a:t>Hash Table: Almost as fast, uses less memory.</a:t>
            </a:r>
            <a:endParaRPr/>
          </a:p>
          <a:p>
            <a:pPr indent="-342900" lvl="0" marL="457200" rtl="0" algn="l">
              <a:spcBef>
                <a:spcPts val="600"/>
              </a:spcBef>
              <a:spcAft>
                <a:spcPts val="0"/>
              </a:spcAft>
              <a:buSzPts val="1800"/>
              <a:buChar char="●"/>
            </a:pPr>
            <a:r>
              <a:rPr lang="en"/>
              <a:t>Balanced BST: A little slower than Hash Table, uses similar amount of memory?</a:t>
            </a:r>
            <a:endParaRPr/>
          </a:p>
        </p:txBody>
      </p:sp>
      <p:pic>
        <p:nvPicPr>
          <p:cNvPr id="1225" name="Google Shape;1225;p53"/>
          <p:cNvPicPr preferRelativeResize="0"/>
          <p:nvPr/>
        </p:nvPicPr>
        <p:blipFill>
          <a:blip r:embed="rId3">
            <a:alphaModFix/>
          </a:blip>
          <a:stretch>
            <a:fillRect/>
          </a:stretch>
        </p:blipFill>
        <p:spPr>
          <a:xfrm>
            <a:off x="2129125" y="2133800"/>
            <a:ext cx="4669299" cy="2635625"/>
          </a:xfrm>
          <a:prstGeom prst="rect">
            <a:avLst/>
          </a:prstGeom>
          <a:noFill/>
          <a:ln>
            <a:noFill/>
          </a:ln>
        </p:spPr>
      </p:pic>
      <p:sp>
        <p:nvSpPr>
          <p:cNvPr id="1226" name="Google Shape;1226;p53"/>
          <p:cNvSpPr txBox="1"/>
          <p:nvPr/>
        </p:nvSpPr>
        <p:spPr>
          <a:xfrm>
            <a:off x="2525150" y="3205050"/>
            <a:ext cx="1178700" cy="8466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dictionary from letter to Node</a:t>
            </a:r>
            <a:endParaRPr>
              <a:latin typeface="Roboto"/>
              <a:ea typeface="Roboto"/>
              <a:cs typeface="Roboto"/>
              <a:sym typeface="Roboto"/>
            </a:endParaRPr>
          </a:p>
        </p:txBody>
      </p:sp>
      <p:sp>
        <p:nvSpPr>
          <p:cNvPr id="1227" name="Google Shape;1227;p53"/>
          <p:cNvSpPr txBox="1"/>
          <p:nvPr/>
        </p:nvSpPr>
        <p:spPr>
          <a:xfrm>
            <a:off x="4027000" y="3175750"/>
            <a:ext cx="1927500" cy="3510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DataIndexedCharMap</a:t>
            </a:r>
            <a:endParaRPr>
              <a:latin typeface="Roboto"/>
              <a:ea typeface="Roboto"/>
              <a:cs typeface="Roboto"/>
              <a:sym typeface="Roboto"/>
            </a:endParaRPr>
          </a:p>
        </p:txBody>
      </p:sp>
      <p:sp>
        <p:nvSpPr>
          <p:cNvPr id="1228" name="Google Shape;1228;p53"/>
          <p:cNvSpPr txBox="1"/>
          <p:nvPr/>
        </p:nvSpPr>
        <p:spPr>
          <a:xfrm>
            <a:off x="4152000" y="3621450"/>
            <a:ext cx="1136100" cy="3510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Hash Table</a:t>
            </a:r>
            <a:endParaRPr>
              <a:latin typeface="Roboto"/>
              <a:ea typeface="Roboto"/>
              <a:cs typeface="Roboto"/>
              <a:sym typeface="Roboto"/>
            </a:endParaRPr>
          </a:p>
        </p:txBody>
      </p:sp>
      <p:sp>
        <p:nvSpPr>
          <p:cNvPr id="1229" name="Google Shape;1229;p53"/>
          <p:cNvSpPr txBox="1"/>
          <p:nvPr/>
        </p:nvSpPr>
        <p:spPr>
          <a:xfrm>
            <a:off x="4107900" y="4067150"/>
            <a:ext cx="1380300" cy="3510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Balanced BST</a:t>
            </a:r>
            <a:endParaRPr>
              <a:latin typeface="Roboto"/>
              <a:ea typeface="Roboto"/>
              <a:cs typeface="Roboto"/>
              <a:sym typeface="Roboto"/>
            </a:endParaRPr>
          </a:p>
        </p:txBody>
      </p:sp>
      <p:sp>
        <p:nvSpPr>
          <p:cNvPr id="1230" name="Google Shape;1230;p53"/>
          <p:cNvSpPr txBox="1"/>
          <p:nvPr/>
        </p:nvSpPr>
        <p:spPr>
          <a:xfrm>
            <a:off x="241875" y="3689900"/>
            <a:ext cx="1700400" cy="43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BE0712"/>
                </a:solidFill>
                <a:latin typeface="Consolas"/>
                <a:ea typeface="Consolas"/>
                <a:cs typeface="Consolas"/>
                <a:sym typeface="Consolas"/>
              </a:rPr>
              <a:t>this.next</a:t>
            </a:r>
            <a:endParaRPr>
              <a:solidFill>
                <a:srgbClr val="BE0712"/>
              </a:solidFill>
            </a:endParaRPr>
          </a:p>
        </p:txBody>
      </p:sp>
      <p:cxnSp>
        <p:nvCxnSpPr>
          <p:cNvPr id="1231" name="Google Shape;1231;p53"/>
          <p:cNvCxnSpPr/>
          <p:nvPr/>
        </p:nvCxnSpPr>
        <p:spPr>
          <a:xfrm flipH="1" rot="10800000">
            <a:off x="1630650" y="3536175"/>
            <a:ext cx="824700" cy="2469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5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of the DataIndexedCharMap, BST, and Hash Table Trie </a:t>
            </a:r>
            <a:endParaRPr/>
          </a:p>
        </p:txBody>
      </p:sp>
      <p:sp>
        <p:nvSpPr>
          <p:cNvPr id="1237" name="Google Shape;1237;p5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Using a BST or a Hash Table to store links to children will usually use less memory.</a:t>
            </a:r>
            <a:endParaRPr/>
          </a:p>
          <a:p>
            <a:pPr indent="-342900" lvl="0" marL="457200" rtl="0" algn="l">
              <a:spcBef>
                <a:spcPts val="600"/>
              </a:spcBef>
              <a:spcAft>
                <a:spcPts val="0"/>
              </a:spcAft>
              <a:buSzPts val="1800"/>
              <a:buChar char="●"/>
            </a:pPr>
            <a:r>
              <a:rPr lang="en"/>
              <a:t>DataIndexedCharMap: 128 links per node.</a:t>
            </a:r>
            <a:endParaRPr/>
          </a:p>
          <a:p>
            <a:pPr indent="-342900" lvl="0" marL="457200" rtl="0" algn="l">
              <a:spcBef>
                <a:spcPts val="600"/>
              </a:spcBef>
              <a:spcAft>
                <a:spcPts val="0"/>
              </a:spcAft>
              <a:buSzPts val="1800"/>
              <a:buChar char="●"/>
            </a:pPr>
            <a:r>
              <a:rPr lang="en"/>
              <a:t>BST: C links per node, where C is the number of children.</a:t>
            </a:r>
            <a:endParaRPr/>
          </a:p>
          <a:p>
            <a:pPr indent="-342900" lvl="0" marL="457200" rtl="0" algn="l">
              <a:spcBef>
                <a:spcPts val="600"/>
              </a:spcBef>
              <a:spcAft>
                <a:spcPts val="0"/>
              </a:spcAft>
              <a:buSzPts val="1800"/>
              <a:buChar char="●"/>
            </a:pPr>
            <a:r>
              <a:rPr lang="en"/>
              <a:t>Hash Table: C links per node.</a:t>
            </a:r>
            <a:endParaRPr/>
          </a:p>
          <a:p>
            <a:pPr indent="-342900" lvl="0" marL="457200" rtl="0" algn="l">
              <a:spcBef>
                <a:spcPts val="600"/>
              </a:spcBef>
              <a:spcAft>
                <a:spcPts val="0"/>
              </a:spcAft>
              <a:buSzPts val="1800"/>
              <a:buChar char="●"/>
            </a:pPr>
            <a:r>
              <a:rPr lang="en"/>
              <a:t>Note: Cost per link is higher in BST and Hash Table.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Using a BST or a Hash Table will take slightly more time.</a:t>
            </a:r>
            <a:endParaRPr/>
          </a:p>
          <a:p>
            <a:pPr indent="-342900" lvl="0" marL="457200" rtl="0" algn="l">
              <a:spcBef>
                <a:spcPts val="600"/>
              </a:spcBef>
              <a:spcAft>
                <a:spcPts val="0"/>
              </a:spcAft>
              <a:buSzPts val="1800"/>
              <a:buChar char="●"/>
            </a:pPr>
            <a:r>
              <a:rPr lang="en"/>
              <a:t>DataIndexedCharMap is Θ(1).</a:t>
            </a:r>
            <a:endParaRPr/>
          </a:p>
          <a:p>
            <a:pPr indent="-342900" lvl="0" marL="457200" rtl="0" algn="l">
              <a:spcBef>
                <a:spcPts val="600"/>
              </a:spcBef>
              <a:spcAft>
                <a:spcPts val="0"/>
              </a:spcAft>
              <a:buSzPts val="1800"/>
              <a:buChar char="●"/>
            </a:pPr>
            <a:r>
              <a:rPr lang="en"/>
              <a:t>BST is O(log R), where R is size of alphabet.</a:t>
            </a:r>
            <a:endParaRPr/>
          </a:p>
          <a:p>
            <a:pPr indent="-342900" lvl="0" marL="457200" rtl="0" algn="l">
              <a:spcBef>
                <a:spcPts val="600"/>
              </a:spcBef>
              <a:spcAft>
                <a:spcPts val="0"/>
              </a:spcAft>
              <a:buSzPts val="1800"/>
              <a:buChar char="●"/>
            </a:pPr>
            <a:r>
              <a:rPr lang="en"/>
              <a:t>Hash Table is O(R), where R is size of alphabet.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Since R is fixed (e.g. 128), can think of all 3 as Θ(1).</a:t>
            </a:r>
            <a:endParaRPr/>
          </a:p>
        </p:txBody>
      </p:sp>
      <p:sp>
        <p:nvSpPr>
          <p:cNvPr id="1238" name="Google Shape;1238;p54"/>
          <p:cNvSpPr/>
          <p:nvPr/>
        </p:nvSpPr>
        <p:spPr>
          <a:xfrm>
            <a:off x="7034455" y="1674400"/>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239" name="Google Shape;1239;p54"/>
          <p:cNvSpPr/>
          <p:nvPr/>
        </p:nvSpPr>
        <p:spPr>
          <a:xfrm>
            <a:off x="7710000" y="242732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240" name="Google Shape;1240;p54"/>
          <p:cNvSpPr/>
          <p:nvPr/>
        </p:nvSpPr>
        <p:spPr>
          <a:xfrm>
            <a:off x="7710000" y="3062598"/>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241" name="Google Shape;1241;p54"/>
          <p:cNvSpPr/>
          <p:nvPr/>
        </p:nvSpPr>
        <p:spPr>
          <a:xfrm>
            <a:off x="7710000" y="36978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242" name="Google Shape;1242;p54"/>
          <p:cNvSpPr/>
          <p:nvPr/>
        </p:nvSpPr>
        <p:spPr>
          <a:xfrm>
            <a:off x="7080500" y="36978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243" name="Google Shape;1243;p54"/>
          <p:cNvSpPr/>
          <p:nvPr/>
        </p:nvSpPr>
        <p:spPr>
          <a:xfrm>
            <a:off x="8339500" y="36978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244" name="Google Shape;1244;p54"/>
          <p:cNvSpPr/>
          <p:nvPr/>
        </p:nvSpPr>
        <p:spPr>
          <a:xfrm>
            <a:off x="7710000" y="43331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1245" name="Google Shape;1245;p54"/>
          <p:cNvSpPr/>
          <p:nvPr/>
        </p:nvSpPr>
        <p:spPr>
          <a:xfrm>
            <a:off x="6384425" y="24273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246" name="Google Shape;1246;p54"/>
          <p:cNvSpPr/>
          <p:nvPr/>
        </p:nvSpPr>
        <p:spPr>
          <a:xfrm>
            <a:off x="6384425" y="306261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1247" name="Google Shape;1247;p54"/>
          <p:cNvSpPr/>
          <p:nvPr/>
        </p:nvSpPr>
        <p:spPr>
          <a:xfrm>
            <a:off x="6384425" y="36978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1248" name="Google Shape;1248;p54"/>
          <p:cNvCxnSpPr/>
          <p:nvPr/>
        </p:nvCxnSpPr>
        <p:spPr>
          <a:xfrm>
            <a:off x="7926450" y="4130777"/>
            <a:ext cx="0" cy="0"/>
          </a:xfrm>
          <a:prstGeom prst="straightConnector1">
            <a:avLst/>
          </a:prstGeom>
          <a:noFill/>
          <a:ln cap="flat" cmpd="sng" w="19050">
            <a:solidFill>
              <a:schemeClr val="dk2"/>
            </a:solidFill>
            <a:prstDash val="solid"/>
            <a:round/>
            <a:headEnd len="med" w="med" type="none"/>
            <a:tailEnd len="med" w="med" type="none"/>
          </a:ln>
        </p:spPr>
      </p:cxnSp>
      <p:cxnSp>
        <p:nvCxnSpPr>
          <p:cNvPr id="1249" name="Google Shape;1249;p54"/>
          <p:cNvCxnSpPr>
            <a:stCxn id="1238" idx="5"/>
            <a:endCxn id="1239" idx="0"/>
          </p:cNvCxnSpPr>
          <p:nvPr/>
        </p:nvCxnSpPr>
        <p:spPr>
          <a:xfrm>
            <a:off x="7403958" y="2043903"/>
            <a:ext cx="522600" cy="383400"/>
          </a:xfrm>
          <a:prstGeom prst="straightConnector1">
            <a:avLst/>
          </a:prstGeom>
          <a:noFill/>
          <a:ln cap="flat" cmpd="sng" w="28575">
            <a:solidFill>
              <a:schemeClr val="dk2"/>
            </a:solidFill>
            <a:prstDash val="solid"/>
            <a:round/>
            <a:headEnd len="med" w="med" type="none"/>
            <a:tailEnd len="med" w="med" type="none"/>
          </a:ln>
        </p:spPr>
      </p:cxnSp>
      <p:cxnSp>
        <p:nvCxnSpPr>
          <p:cNvPr id="1250" name="Google Shape;1250;p54"/>
          <p:cNvCxnSpPr>
            <a:stCxn id="1239" idx="4"/>
            <a:endCxn id="1240" idx="0"/>
          </p:cNvCxnSpPr>
          <p:nvPr/>
        </p:nvCxnSpPr>
        <p:spPr>
          <a:xfrm>
            <a:off x="7926450" y="2860221"/>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251" name="Google Shape;1251;p54"/>
          <p:cNvCxnSpPr>
            <a:stCxn id="1240" idx="4"/>
            <a:endCxn id="1241" idx="0"/>
          </p:cNvCxnSpPr>
          <p:nvPr/>
        </p:nvCxnSpPr>
        <p:spPr>
          <a:xfrm>
            <a:off x="7926450" y="3495498"/>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252" name="Google Shape;1252;p54"/>
          <p:cNvCxnSpPr>
            <a:stCxn id="1240" idx="3"/>
            <a:endCxn id="1242" idx="0"/>
          </p:cNvCxnSpPr>
          <p:nvPr/>
        </p:nvCxnSpPr>
        <p:spPr>
          <a:xfrm flipH="1">
            <a:off x="7296997" y="3432102"/>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1253" name="Google Shape;1253;p54"/>
          <p:cNvCxnSpPr>
            <a:stCxn id="1240" idx="5"/>
            <a:endCxn id="1243" idx="0"/>
          </p:cNvCxnSpPr>
          <p:nvPr/>
        </p:nvCxnSpPr>
        <p:spPr>
          <a:xfrm>
            <a:off x="8079503" y="3432102"/>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1254" name="Google Shape;1254;p54"/>
          <p:cNvCxnSpPr>
            <a:stCxn id="1241" idx="4"/>
            <a:endCxn id="1244" idx="0"/>
          </p:cNvCxnSpPr>
          <p:nvPr/>
        </p:nvCxnSpPr>
        <p:spPr>
          <a:xfrm>
            <a:off x="7926450" y="4130777"/>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255" name="Google Shape;1255;p54"/>
          <p:cNvCxnSpPr>
            <a:stCxn id="1238" idx="3"/>
            <a:endCxn id="1245" idx="0"/>
          </p:cNvCxnSpPr>
          <p:nvPr/>
        </p:nvCxnSpPr>
        <p:spPr>
          <a:xfrm flipH="1">
            <a:off x="6600751" y="2043903"/>
            <a:ext cx="497100" cy="383400"/>
          </a:xfrm>
          <a:prstGeom prst="straightConnector1">
            <a:avLst/>
          </a:prstGeom>
          <a:noFill/>
          <a:ln cap="flat" cmpd="sng" w="28575">
            <a:solidFill>
              <a:schemeClr val="dk2"/>
            </a:solidFill>
            <a:prstDash val="solid"/>
            <a:round/>
            <a:headEnd len="med" w="med" type="none"/>
            <a:tailEnd len="med" w="med" type="none"/>
          </a:ln>
        </p:spPr>
      </p:cxnSp>
      <p:cxnSp>
        <p:nvCxnSpPr>
          <p:cNvPr id="1256" name="Google Shape;1256;p54"/>
          <p:cNvCxnSpPr>
            <a:endCxn id="1246" idx="0"/>
          </p:cNvCxnSpPr>
          <p:nvPr/>
        </p:nvCxnSpPr>
        <p:spPr>
          <a:xfrm>
            <a:off x="6600875" y="2860111"/>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257" name="Google Shape;1257;p54"/>
          <p:cNvCxnSpPr>
            <a:endCxn id="1247" idx="0"/>
          </p:cNvCxnSpPr>
          <p:nvPr/>
        </p:nvCxnSpPr>
        <p:spPr>
          <a:xfrm>
            <a:off x="6600875" y="3495386"/>
            <a:ext cx="0" cy="202500"/>
          </a:xfrm>
          <a:prstGeom prst="straightConnector1">
            <a:avLst/>
          </a:prstGeom>
          <a:noFill/>
          <a:ln cap="flat" cmpd="sng" w="28575">
            <a:solidFill>
              <a:schemeClr val="dk2"/>
            </a:solidFill>
            <a:prstDash val="solid"/>
            <a:round/>
            <a:headEnd len="med" w="med" type="none"/>
            <a:tailEnd len="med" w="med" type="none"/>
          </a:ln>
        </p:spPr>
      </p:cxnSp>
      <p:sp>
        <p:nvSpPr>
          <p:cNvPr id="1258" name="Google Shape;1258;p54"/>
          <p:cNvSpPr/>
          <p:nvPr/>
        </p:nvSpPr>
        <p:spPr>
          <a:xfrm>
            <a:off x="6384425" y="433316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1259" name="Google Shape;1259;p54"/>
          <p:cNvCxnSpPr>
            <a:stCxn id="1247" idx="4"/>
            <a:endCxn id="1258" idx="0"/>
          </p:cNvCxnSpPr>
          <p:nvPr/>
        </p:nvCxnSpPr>
        <p:spPr>
          <a:xfrm>
            <a:off x="6600875" y="4130786"/>
            <a:ext cx="0" cy="2025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7">
                                            <p:txEl>
                                              <p:pRg end="0" st="0"/>
                                            </p:txEl>
                                          </p:spTgt>
                                        </p:tgtEl>
                                        <p:attrNameLst>
                                          <p:attrName>style.visibility</p:attrName>
                                        </p:attrNameLst>
                                      </p:cBhvr>
                                      <p:to>
                                        <p:strVal val="visible"/>
                                      </p:to>
                                    </p:set>
                                    <p:animEffect filter="fade" transition="in">
                                      <p:cBhvr>
                                        <p:cTn dur="1"/>
                                        <p:tgtEl>
                                          <p:spTgt spid="1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7">
                                            <p:txEl>
                                              <p:pRg end="1" st="1"/>
                                            </p:txEl>
                                          </p:spTgt>
                                        </p:tgtEl>
                                        <p:attrNameLst>
                                          <p:attrName>style.visibility</p:attrName>
                                        </p:attrNameLst>
                                      </p:cBhvr>
                                      <p:to>
                                        <p:strVal val="visible"/>
                                      </p:to>
                                    </p:set>
                                    <p:animEffect filter="fade" transition="in">
                                      <p:cBhvr>
                                        <p:cTn dur="1"/>
                                        <p:tgtEl>
                                          <p:spTgt spid="1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7">
                                            <p:txEl>
                                              <p:pRg end="2" st="2"/>
                                            </p:txEl>
                                          </p:spTgt>
                                        </p:tgtEl>
                                        <p:attrNameLst>
                                          <p:attrName>style.visibility</p:attrName>
                                        </p:attrNameLst>
                                      </p:cBhvr>
                                      <p:to>
                                        <p:strVal val="visible"/>
                                      </p:to>
                                    </p:set>
                                    <p:animEffect filter="fade" transition="in">
                                      <p:cBhvr>
                                        <p:cTn dur="1"/>
                                        <p:tgtEl>
                                          <p:spTgt spid="1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7">
                                            <p:txEl>
                                              <p:pRg end="3" st="3"/>
                                            </p:txEl>
                                          </p:spTgt>
                                        </p:tgtEl>
                                        <p:attrNameLst>
                                          <p:attrName>style.visibility</p:attrName>
                                        </p:attrNameLst>
                                      </p:cBhvr>
                                      <p:to>
                                        <p:strVal val="visible"/>
                                      </p:to>
                                    </p:set>
                                    <p:animEffect filter="fade" transition="in">
                                      <p:cBhvr>
                                        <p:cTn dur="1"/>
                                        <p:tgtEl>
                                          <p:spTgt spid="12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7">
                                            <p:txEl>
                                              <p:pRg end="4" st="4"/>
                                            </p:txEl>
                                          </p:spTgt>
                                        </p:tgtEl>
                                        <p:attrNameLst>
                                          <p:attrName>style.visibility</p:attrName>
                                        </p:attrNameLst>
                                      </p:cBhvr>
                                      <p:to>
                                        <p:strVal val="visible"/>
                                      </p:to>
                                    </p:set>
                                    <p:animEffect filter="fade" transition="in">
                                      <p:cBhvr>
                                        <p:cTn dur="1"/>
                                        <p:tgtEl>
                                          <p:spTgt spid="12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7">
                                            <p:txEl>
                                              <p:pRg end="5" st="5"/>
                                            </p:txEl>
                                          </p:spTgt>
                                        </p:tgtEl>
                                        <p:attrNameLst>
                                          <p:attrName>style.visibility</p:attrName>
                                        </p:attrNameLst>
                                      </p:cBhvr>
                                      <p:to>
                                        <p:strVal val="visible"/>
                                      </p:to>
                                    </p:set>
                                    <p:animEffect filter="fade" transition="in">
                                      <p:cBhvr>
                                        <p:cTn dur="1"/>
                                        <p:tgtEl>
                                          <p:spTgt spid="123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7">
                                            <p:txEl>
                                              <p:pRg end="6" st="6"/>
                                            </p:txEl>
                                          </p:spTgt>
                                        </p:tgtEl>
                                        <p:attrNameLst>
                                          <p:attrName>style.visibility</p:attrName>
                                        </p:attrNameLst>
                                      </p:cBhvr>
                                      <p:to>
                                        <p:strVal val="visible"/>
                                      </p:to>
                                    </p:set>
                                    <p:animEffect filter="fade" transition="in">
                                      <p:cBhvr>
                                        <p:cTn dur="1"/>
                                        <p:tgtEl>
                                          <p:spTgt spid="123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7">
                                            <p:txEl>
                                              <p:pRg end="7" st="7"/>
                                            </p:txEl>
                                          </p:spTgt>
                                        </p:tgtEl>
                                        <p:attrNameLst>
                                          <p:attrName>style.visibility</p:attrName>
                                        </p:attrNameLst>
                                      </p:cBhvr>
                                      <p:to>
                                        <p:strVal val="visible"/>
                                      </p:to>
                                    </p:set>
                                    <p:animEffect filter="fade" transition="in">
                                      <p:cBhvr>
                                        <p:cTn dur="1"/>
                                        <p:tgtEl>
                                          <p:spTgt spid="123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7">
                                            <p:txEl>
                                              <p:pRg end="8" st="8"/>
                                            </p:txEl>
                                          </p:spTgt>
                                        </p:tgtEl>
                                        <p:attrNameLst>
                                          <p:attrName>style.visibility</p:attrName>
                                        </p:attrNameLst>
                                      </p:cBhvr>
                                      <p:to>
                                        <p:strVal val="visible"/>
                                      </p:to>
                                    </p:set>
                                    <p:animEffect filter="fade" transition="in">
                                      <p:cBhvr>
                                        <p:cTn dur="1"/>
                                        <p:tgtEl>
                                          <p:spTgt spid="123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7">
                                            <p:txEl>
                                              <p:pRg end="9" st="9"/>
                                            </p:txEl>
                                          </p:spTgt>
                                        </p:tgtEl>
                                        <p:attrNameLst>
                                          <p:attrName>style.visibility</p:attrName>
                                        </p:attrNameLst>
                                      </p:cBhvr>
                                      <p:to>
                                        <p:strVal val="visible"/>
                                      </p:to>
                                    </p:set>
                                    <p:animEffect filter="fade" transition="in">
                                      <p:cBhvr>
                                        <p:cTn dur="1"/>
                                        <p:tgtEl>
                                          <p:spTgt spid="123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7">
                                            <p:txEl>
                                              <p:pRg end="10" st="10"/>
                                            </p:txEl>
                                          </p:spTgt>
                                        </p:tgtEl>
                                        <p:attrNameLst>
                                          <p:attrName>style.visibility</p:attrName>
                                        </p:attrNameLst>
                                      </p:cBhvr>
                                      <p:to>
                                        <p:strVal val="visible"/>
                                      </p:to>
                                    </p:set>
                                    <p:animEffect filter="fade" transition="in">
                                      <p:cBhvr>
                                        <p:cTn dur="1"/>
                                        <p:tgtEl>
                                          <p:spTgt spid="123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7">
                                            <p:txEl>
                                              <p:pRg end="11" st="11"/>
                                            </p:txEl>
                                          </p:spTgt>
                                        </p:tgtEl>
                                        <p:attrNameLst>
                                          <p:attrName>style.visibility</p:attrName>
                                        </p:attrNameLst>
                                      </p:cBhvr>
                                      <p:to>
                                        <p:strVal val="visible"/>
                                      </p:to>
                                    </p:set>
                                    <p:animEffect filter="fade" transition="in">
                                      <p:cBhvr>
                                        <p:cTn dur="1"/>
                                        <p:tgtEl>
                                          <p:spTgt spid="1237">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5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 Performance in Terms of N</a:t>
            </a:r>
            <a:endParaRPr/>
          </a:p>
        </p:txBody>
      </p:sp>
      <p:sp>
        <p:nvSpPr>
          <p:cNvPr id="1265" name="Google Shape;1265;p55"/>
          <p:cNvSpPr txBox="1"/>
          <p:nvPr>
            <p:ph idx="1" type="body"/>
          </p:nvPr>
        </p:nvSpPr>
        <p:spPr>
          <a:xfrm>
            <a:off x="90600" y="404100"/>
            <a:ext cx="41736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our keys are strings, Tries give us slightly better performance on contains and add.</a:t>
            </a:r>
            <a:endParaRPr/>
          </a:p>
          <a:p>
            <a:pPr indent="-342900" lvl="0" marL="457200" rtl="0" algn="l">
              <a:spcBef>
                <a:spcPts val="600"/>
              </a:spcBef>
              <a:spcAft>
                <a:spcPts val="0"/>
              </a:spcAft>
              <a:buSzPts val="1800"/>
              <a:buChar char="●"/>
            </a:pPr>
            <a:r>
              <a:rPr lang="en"/>
              <a:t>Using BST or Hash Table will be slightly slower, but more memory efficient.</a:t>
            </a:r>
            <a:endParaRPr/>
          </a:p>
          <a:p>
            <a:pPr indent="-342900" lvl="0" marL="457200" rtl="0" algn="l">
              <a:spcBef>
                <a:spcPts val="600"/>
              </a:spcBef>
              <a:spcAft>
                <a:spcPts val="0"/>
              </a:spcAft>
              <a:buSzPts val="1800"/>
              <a:buChar char="●"/>
            </a:pPr>
            <a:r>
              <a:rPr lang="en"/>
              <a:t>Would have to do computational experiments to see which is best for your application.</a:t>
            </a:r>
            <a:endParaRPr/>
          </a:p>
        </p:txBody>
      </p:sp>
      <p:sp>
        <p:nvSpPr>
          <p:cNvPr id="1266" name="Google Shape;1266;p55"/>
          <p:cNvSpPr txBox="1"/>
          <p:nvPr/>
        </p:nvSpPr>
        <p:spPr>
          <a:xfrm>
            <a:off x="340125" y="4112825"/>
            <a:ext cx="8574900" cy="568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chemeClr val="dk1"/>
                </a:solidFill>
                <a:latin typeface="Roboto"/>
                <a:ea typeface="Roboto"/>
                <a:cs typeface="Roboto"/>
                <a:sym typeface="Roboto"/>
              </a:rPr>
              <a:t>… but where Tries really shine is their efficiency with special string operations!</a:t>
            </a:r>
            <a:endParaRPr sz="1800">
              <a:solidFill>
                <a:schemeClr val="dk1"/>
              </a:solidFill>
              <a:latin typeface="Roboto"/>
              <a:ea typeface="Roboto"/>
              <a:cs typeface="Roboto"/>
              <a:sym typeface="Roboto"/>
            </a:endParaRPr>
          </a:p>
        </p:txBody>
      </p:sp>
      <p:sp>
        <p:nvSpPr>
          <p:cNvPr id="1267" name="Google Shape;1267;p55"/>
          <p:cNvSpPr txBox="1"/>
          <p:nvPr/>
        </p:nvSpPr>
        <p:spPr>
          <a:xfrm>
            <a:off x="4406525" y="496925"/>
            <a:ext cx="43518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Runtimes treating length of keys as a constant</a:t>
            </a:r>
            <a:endParaRPr>
              <a:latin typeface="Roboto"/>
              <a:ea typeface="Roboto"/>
              <a:cs typeface="Roboto"/>
              <a:sym typeface="Roboto"/>
            </a:endParaRPr>
          </a:p>
        </p:txBody>
      </p:sp>
      <p:graphicFrame>
        <p:nvGraphicFramePr>
          <p:cNvPr id="1268" name="Google Shape;1268;p55"/>
          <p:cNvGraphicFramePr/>
          <p:nvPr/>
        </p:nvGraphicFramePr>
        <p:xfrm>
          <a:off x="4406525" y="917150"/>
          <a:ext cx="3000000" cy="3000000"/>
        </p:xfrm>
        <a:graphic>
          <a:graphicData uri="http://schemas.openxmlformats.org/drawingml/2006/table">
            <a:tbl>
              <a:tblPr>
                <a:noFill/>
                <a:tableStyleId>{764B5357-B1AD-41A5-8FD6-9C45A2802DA1}</a:tableStyleId>
              </a:tblPr>
              <a:tblGrid>
                <a:gridCol w="1598500"/>
                <a:gridCol w="1017950"/>
                <a:gridCol w="1075525"/>
                <a:gridCol w="971775"/>
              </a:tblGrid>
              <a:tr h="396200">
                <a:tc>
                  <a:txBody>
                    <a:bodyPr/>
                    <a:lstStyle/>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key type</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get(x)</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add(x)</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sz="1200">
                          <a:latin typeface="Roboto"/>
                          <a:ea typeface="Roboto"/>
                          <a:cs typeface="Roboto"/>
                          <a:sym typeface="Roboto"/>
                        </a:rPr>
                        <a:t>Balanced BST</a:t>
                      </a:r>
                      <a:endParaRPr sz="1200">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comparable</a:t>
                      </a:r>
                      <a:endParaRPr sz="1200">
                        <a:solidFill>
                          <a:srgbClr val="000000"/>
                        </a:solidFill>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lang="en" sz="1200">
                          <a:solidFill>
                            <a:srgbClr val="000000"/>
                          </a:solidFill>
                          <a:latin typeface="Roboto"/>
                          <a:ea typeface="Roboto"/>
                          <a:cs typeface="Roboto"/>
                          <a:sym typeface="Roboto"/>
                        </a:rPr>
                        <a:t>Θ(log N)</a:t>
                      </a:r>
                      <a:endParaRPr sz="1200">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lang="en" sz="1200">
                          <a:solidFill>
                            <a:srgbClr val="000000"/>
                          </a:solidFill>
                          <a:latin typeface="Roboto"/>
                          <a:ea typeface="Roboto"/>
                          <a:cs typeface="Roboto"/>
                          <a:sym typeface="Roboto"/>
                        </a:rPr>
                        <a:t>Θ(log N)</a:t>
                      </a:r>
                      <a:endParaRPr sz="1200">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r>
              <a:tr h="381000">
                <a:tc>
                  <a:txBody>
                    <a:bodyPr/>
                    <a:lstStyle/>
                    <a:p>
                      <a:pPr indent="0" lvl="0" marL="0" rtl="0" algn="l">
                        <a:spcBef>
                          <a:spcPts val="0"/>
                        </a:spcBef>
                        <a:spcAft>
                          <a:spcPts val="0"/>
                        </a:spcAft>
                        <a:buNone/>
                      </a:pPr>
                      <a:r>
                        <a:rPr lang="en" sz="1200">
                          <a:latin typeface="Roboto"/>
                          <a:ea typeface="Roboto"/>
                          <a:cs typeface="Roboto"/>
                          <a:sym typeface="Roboto"/>
                        </a:rPr>
                        <a:t>Resizing Separate Chaining Hash Table</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hashable</a:t>
                      </a:r>
                      <a:endParaRPr sz="1200">
                        <a:solidFill>
                          <a:srgbClr val="000000"/>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p>
                      <a:pPr indent="0" lvl="0" marL="0" rtl="0" algn="ctr">
                        <a:spcBef>
                          <a:spcPts val="0"/>
                        </a:spcBef>
                        <a:spcAft>
                          <a:spcPts val="0"/>
                        </a:spcAft>
                        <a:buNone/>
                      </a:pPr>
                      <a:r>
                        <a:rPr lang="en" sz="600">
                          <a:solidFill>
                            <a:schemeClr val="dk1"/>
                          </a:solidFill>
                          <a:latin typeface="Roboto"/>
                          <a:ea typeface="Roboto"/>
                          <a:cs typeface="Roboto"/>
                          <a:sym typeface="Roboto"/>
                        </a:rPr>
                        <a:t>assuming even spread</a:t>
                      </a:r>
                      <a:endParaRPr sz="10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p>
                      <a:pPr indent="0" lvl="0" marL="0" rtl="0" algn="ctr">
                        <a:spcBef>
                          <a:spcPts val="0"/>
                        </a:spcBef>
                        <a:spcAft>
                          <a:spcPts val="0"/>
                        </a:spcAft>
                        <a:buNone/>
                      </a:pPr>
                      <a:r>
                        <a:rPr lang="en" sz="600">
                          <a:solidFill>
                            <a:schemeClr val="dk1"/>
                          </a:solidFill>
                          <a:latin typeface="Roboto"/>
                          <a:ea typeface="Roboto"/>
                          <a:cs typeface="Roboto"/>
                          <a:sym typeface="Roboto"/>
                        </a:rPr>
                        <a:t>on average,</a:t>
                      </a:r>
                      <a:endParaRPr sz="600">
                        <a:solidFill>
                          <a:schemeClr val="dk1"/>
                        </a:solidFill>
                        <a:latin typeface="Roboto"/>
                        <a:ea typeface="Roboto"/>
                        <a:cs typeface="Roboto"/>
                        <a:sym typeface="Roboto"/>
                      </a:endParaRPr>
                    </a:p>
                    <a:p>
                      <a:pPr indent="0" lvl="0" marL="0" rtl="0" algn="ctr">
                        <a:spcBef>
                          <a:spcPts val="0"/>
                        </a:spcBef>
                        <a:spcAft>
                          <a:spcPts val="0"/>
                        </a:spcAft>
                        <a:buNone/>
                      </a:pPr>
                      <a:r>
                        <a:rPr lang="en" sz="600">
                          <a:solidFill>
                            <a:schemeClr val="dk1"/>
                          </a:solidFill>
                          <a:latin typeface="Roboto"/>
                          <a:ea typeface="Roboto"/>
                          <a:cs typeface="Roboto"/>
                          <a:sym typeface="Roboto"/>
                        </a:rPr>
                        <a:t>assuming even spread</a:t>
                      </a:r>
                      <a:endParaRPr sz="6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r>
              <a:tr h="381000">
                <a:tc>
                  <a:txBody>
                    <a:bodyPr/>
                    <a:lstStyle/>
                    <a:p>
                      <a:pPr indent="0" lvl="0" marL="0" rtl="0" algn="l">
                        <a:spcBef>
                          <a:spcPts val="0"/>
                        </a:spcBef>
                        <a:spcAft>
                          <a:spcPts val="0"/>
                        </a:spcAft>
                        <a:buNone/>
                      </a:pPr>
                      <a:r>
                        <a:rPr lang="en" sz="1200">
                          <a:latin typeface="Roboto"/>
                          <a:ea typeface="Roboto"/>
                          <a:cs typeface="Roboto"/>
                          <a:sym typeface="Roboto"/>
                        </a:rPr>
                        <a:t>data indexed array</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chars</a:t>
                      </a:r>
                      <a:endParaRPr sz="1200">
                        <a:solidFill>
                          <a:srgbClr val="000000"/>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r>
              <a:tr h="381000">
                <a:tc>
                  <a:txBody>
                    <a:bodyPr/>
                    <a:lstStyle/>
                    <a:p>
                      <a:pPr indent="0" lvl="0" marL="0" rtl="0" algn="l">
                        <a:spcBef>
                          <a:spcPts val="0"/>
                        </a:spcBef>
                        <a:spcAft>
                          <a:spcPts val="0"/>
                        </a:spcAft>
                        <a:buNone/>
                      </a:pPr>
                      <a:r>
                        <a:rPr lang="en" sz="1200">
                          <a:latin typeface="Roboto"/>
                          <a:ea typeface="Roboto"/>
                          <a:cs typeface="Roboto"/>
                          <a:sym typeface="Roboto"/>
                        </a:rPr>
                        <a:t>Tries (BST, Hash Table, Data Indexed Char Map)</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Strings</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sp>
        <p:nvSpPr>
          <p:cNvPr id="1273" name="Google Shape;1273;p56"/>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28</a:t>
            </a:r>
            <a:r>
              <a:rPr lang="en"/>
              <a:t>, CS61B, </a:t>
            </a:r>
            <a:r>
              <a:rPr lang="en"/>
              <a:t>Spring 2024</a:t>
            </a:r>
            <a:endParaRPr/>
          </a:p>
        </p:txBody>
      </p:sp>
      <p:sp>
        <p:nvSpPr>
          <p:cNvPr id="1274" name="Google Shape;1274;p56"/>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Tries (Conceptual)</a:t>
            </a:r>
            <a:endParaRPr/>
          </a:p>
          <a:p>
            <a:pPr indent="0" lvl="0" marL="0" rtl="0" algn="l">
              <a:spcBef>
                <a:spcPts val="600"/>
              </a:spcBef>
              <a:spcAft>
                <a:spcPts val="0"/>
              </a:spcAft>
              <a:buNone/>
            </a:pPr>
            <a:r>
              <a:rPr lang="en"/>
              <a:t>Trie Implementation and</a:t>
            </a:r>
            <a:br>
              <a:rPr lang="en"/>
            </a:br>
            <a:r>
              <a:rPr lang="en"/>
              <a:t>Performance</a:t>
            </a:r>
            <a:endParaRPr/>
          </a:p>
          <a:p>
            <a:pPr indent="0" lvl="0" marL="0" rtl="0" algn="l">
              <a:spcBef>
                <a:spcPts val="600"/>
              </a:spcBef>
              <a:spcAft>
                <a:spcPts val="0"/>
              </a:spcAft>
              <a:buNone/>
            </a:pPr>
            <a:r>
              <a:rPr lang="en"/>
              <a:t>Alternate Child Tracking Strategies</a:t>
            </a:r>
            <a:endParaRPr/>
          </a:p>
          <a:p>
            <a:pPr indent="0" lvl="0" marL="0" rtl="0" algn="l">
              <a:spcBef>
                <a:spcPts val="600"/>
              </a:spcBef>
              <a:spcAft>
                <a:spcPts val="0"/>
              </a:spcAft>
              <a:buNone/>
            </a:pPr>
            <a:r>
              <a:rPr b="1" lang="en">
                <a:solidFill>
                  <a:schemeClr val="accent3"/>
                </a:solidFill>
                <a:latin typeface="Roboto"/>
                <a:ea typeface="Roboto"/>
                <a:cs typeface="Roboto"/>
                <a:sym typeface="Roboto"/>
              </a:rPr>
              <a:t>Trie String Operations</a:t>
            </a:r>
            <a:endParaRPr/>
          </a:p>
          <a:p>
            <a:pPr indent="0" lvl="0" marL="0" rtl="0" algn="l">
              <a:spcBef>
                <a:spcPts val="600"/>
              </a:spcBef>
              <a:spcAft>
                <a:spcPts val="0"/>
              </a:spcAft>
              <a:buNone/>
            </a:pPr>
            <a:r>
              <a:rPr lang="en"/>
              <a:t>Autocomplete</a:t>
            </a:r>
            <a:endParaRPr/>
          </a:p>
          <a:p>
            <a:pPr indent="0" lvl="0" marL="0" rtl="0" algn="l">
              <a:spcBef>
                <a:spcPts val="600"/>
              </a:spcBef>
              <a:spcAft>
                <a:spcPts val="0"/>
              </a:spcAft>
              <a:buNone/>
            </a:pPr>
            <a:r>
              <a:rPr lang="en"/>
              <a:t>Trie Summary</a:t>
            </a:r>
            <a:endParaRPr/>
          </a:p>
        </p:txBody>
      </p:sp>
      <p:sp>
        <p:nvSpPr>
          <p:cNvPr id="1275" name="Google Shape;1275;p56"/>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Trie String Operations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sp>
        <p:nvSpPr>
          <p:cNvPr id="1280" name="Google Shape;1280;p5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Specific Operations</a:t>
            </a:r>
            <a:endParaRPr/>
          </a:p>
        </p:txBody>
      </p:sp>
      <p:sp>
        <p:nvSpPr>
          <p:cNvPr id="1281" name="Google Shape;1281;p57"/>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282" name="Google Shape;1282;p57"/>
          <p:cNvSpPr txBox="1"/>
          <p:nvPr>
            <p:ph idx="1" type="body"/>
          </p:nvPr>
        </p:nvSpPr>
        <p:spPr>
          <a:xfrm>
            <a:off x="166800" y="409755"/>
            <a:ext cx="8901000" cy="142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Theoretical asymptotic speed improvement is nice. But the </a:t>
            </a:r>
            <a:r>
              <a:rPr b="1" lang="en" u="sng"/>
              <a:t>main appeal of tries</a:t>
            </a:r>
            <a:r>
              <a:rPr b="1" lang="en"/>
              <a:t> </a:t>
            </a:r>
            <a:r>
              <a:rPr lang="en"/>
              <a:t>is their ability to efficiently support string specific operations like </a:t>
            </a:r>
            <a:r>
              <a:rPr b="1" lang="en" u="sng"/>
              <a:t>prefix matching</a:t>
            </a:r>
            <a:r>
              <a:rPr lang="en"/>
              <a:t>.</a:t>
            </a:r>
            <a:endParaRPr/>
          </a:p>
          <a:p>
            <a:pPr indent="-342900" lvl="0" marL="457200" rtl="0" algn="l">
              <a:spcBef>
                <a:spcPts val="600"/>
              </a:spcBef>
              <a:spcAft>
                <a:spcPts val="0"/>
              </a:spcAft>
              <a:buSzPts val="1800"/>
              <a:buChar char="●"/>
            </a:pPr>
            <a:r>
              <a:rPr lang="en"/>
              <a:t>Finding all keys that match a given prefix: </a:t>
            </a:r>
            <a:r>
              <a:rPr lang="en">
                <a:latin typeface="Consolas"/>
                <a:ea typeface="Consolas"/>
                <a:cs typeface="Consolas"/>
                <a:sym typeface="Consolas"/>
              </a:rPr>
              <a:t>keysWithPrefix("sa")</a:t>
            </a:r>
            <a:endParaRPr>
              <a:latin typeface="Consolas"/>
              <a:ea typeface="Consolas"/>
              <a:cs typeface="Consolas"/>
              <a:sym typeface="Consolas"/>
            </a:endParaRPr>
          </a:p>
          <a:p>
            <a:pPr indent="-342900" lvl="0" marL="457200" rtl="0" algn="l">
              <a:spcBef>
                <a:spcPts val="0"/>
              </a:spcBef>
              <a:spcAft>
                <a:spcPts val="0"/>
              </a:spcAft>
              <a:buSzPts val="1800"/>
              <a:buChar char="●"/>
            </a:pPr>
            <a:r>
              <a:rPr lang="en"/>
              <a:t>Finding longest prefix of: </a:t>
            </a:r>
            <a:r>
              <a:rPr lang="en">
                <a:latin typeface="Consolas"/>
                <a:ea typeface="Consolas"/>
                <a:cs typeface="Consolas"/>
                <a:sym typeface="Consolas"/>
              </a:rPr>
              <a:t>longestPrefixOf("sample")</a:t>
            </a:r>
            <a:endParaRPr>
              <a:latin typeface="Consolas"/>
              <a:ea typeface="Consolas"/>
              <a:cs typeface="Consolas"/>
              <a:sym typeface="Consolas"/>
            </a:endParaRPr>
          </a:p>
          <a:p>
            <a:pPr indent="0" lvl="0" marL="0" rtl="0" algn="l">
              <a:spcBef>
                <a:spcPts val="600"/>
              </a:spcBef>
              <a:spcAft>
                <a:spcPts val="0"/>
              </a:spcAft>
              <a:buNone/>
            </a:pPr>
            <a:r>
              <a:t/>
            </a:r>
            <a:endParaRPr/>
          </a:p>
        </p:txBody>
      </p:sp>
      <p:sp>
        <p:nvSpPr>
          <p:cNvPr id="1283" name="Google Shape;1283;p57"/>
          <p:cNvSpPr/>
          <p:nvPr/>
        </p:nvSpPr>
        <p:spPr>
          <a:xfrm>
            <a:off x="7191630" y="18951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284" name="Google Shape;1284;p57"/>
          <p:cNvSpPr/>
          <p:nvPr/>
        </p:nvSpPr>
        <p:spPr>
          <a:xfrm>
            <a:off x="7867175" y="26480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285" name="Google Shape;1285;p57"/>
          <p:cNvSpPr/>
          <p:nvPr/>
        </p:nvSpPr>
        <p:spPr>
          <a:xfrm>
            <a:off x="7867175" y="32833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286" name="Google Shape;1286;p57"/>
          <p:cNvSpPr/>
          <p:nvPr/>
        </p:nvSpPr>
        <p:spPr>
          <a:xfrm>
            <a:off x="7867175" y="39186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287" name="Google Shape;1287;p57"/>
          <p:cNvSpPr/>
          <p:nvPr/>
        </p:nvSpPr>
        <p:spPr>
          <a:xfrm>
            <a:off x="7237675" y="39186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288" name="Google Shape;1288;p57"/>
          <p:cNvSpPr/>
          <p:nvPr/>
        </p:nvSpPr>
        <p:spPr>
          <a:xfrm>
            <a:off x="8496675" y="39186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289" name="Google Shape;1289;p57"/>
          <p:cNvSpPr/>
          <p:nvPr/>
        </p:nvSpPr>
        <p:spPr>
          <a:xfrm>
            <a:off x="7867175" y="4553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1290" name="Google Shape;1290;p57"/>
          <p:cNvSpPr/>
          <p:nvPr/>
        </p:nvSpPr>
        <p:spPr>
          <a:xfrm>
            <a:off x="6541600" y="26481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291" name="Google Shape;1291;p57"/>
          <p:cNvSpPr/>
          <p:nvPr/>
        </p:nvSpPr>
        <p:spPr>
          <a:xfrm>
            <a:off x="6541600" y="32833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1292" name="Google Shape;1292;p57"/>
          <p:cNvSpPr/>
          <p:nvPr/>
        </p:nvSpPr>
        <p:spPr>
          <a:xfrm>
            <a:off x="6541600" y="39186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1293" name="Google Shape;1293;p57"/>
          <p:cNvCxnSpPr/>
          <p:nvPr/>
        </p:nvCxnSpPr>
        <p:spPr>
          <a:xfrm>
            <a:off x="8083625" y="4351552"/>
            <a:ext cx="0" cy="0"/>
          </a:xfrm>
          <a:prstGeom prst="straightConnector1">
            <a:avLst/>
          </a:prstGeom>
          <a:noFill/>
          <a:ln cap="flat" cmpd="sng" w="19050">
            <a:solidFill>
              <a:schemeClr val="dk2"/>
            </a:solidFill>
            <a:prstDash val="solid"/>
            <a:round/>
            <a:headEnd len="med" w="med" type="none"/>
            <a:tailEnd len="med" w="med" type="none"/>
          </a:ln>
        </p:spPr>
      </p:cxnSp>
      <p:cxnSp>
        <p:nvCxnSpPr>
          <p:cNvPr id="1294" name="Google Shape;1294;p57"/>
          <p:cNvCxnSpPr>
            <a:stCxn id="1283" idx="5"/>
            <a:endCxn id="1284" idx="0"/>
          </p:cNvCxnSpPr>
          <p:nvPr/>
        </p:nvCxnSpPr>
        <p:spPr>
          <a:xfrm>
            <a:off x="7561133" y="2264678"/>
            <a:ext cx="522600" cy="383400"/>
          </a:xfrm>
          <a:prstGeom prst="straightConnector1">
            <a:avLst/>
          </a:prstGeom>
          <a:noFill/>
          <a:ln cap="flat" cmpd="sng" w="28575">
            <a:solidFill>
              <a:schemeClr val="dk2"/>
            </a:solidFill>
            <a:prstDash val="solid"/>
            <a:round/>
            <a:headEnd len="med" w="med" type="none"/>
            <a:tailEnd len="med" w="med" type="none"/>
          </a:ln>
        </p:spPr>
      </p:cxnSp>
      <p:cxnSp>
        <p:nvCxnSpPr>
          <p:cNvPr id="1295" name="Google Shape;1295;p57"/>
          <p:cNvCxnSpPr>
            <a:stCxn id="1284" idx="4"/>
            <a:endCxn id="1285" idx="0"/>
          </p:cNvCxnSpPr>
          <p:nvPr/>
        </p:nvCxnSpPr>
        <p:spPr>
          <a:xfrm>
            <a:off x="8083625" y="30809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296" name="Google Shape;1296;p57"/>
          <p:cNvCxnSpPr>
            <a:stCxn id="1285" idx="4"/>
            <a:endCxn id="1286" idx="0"/>
          </p:cNvCxnSpPr>
          <p:nvPr/>
        </p:nvCxnSpPr>
        <p:spPr>
          <a:xfrm>
            <a:off x="8083625" y="3716273"/>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297" name="Google Shape;1297;p57"/>
          <p:cNvCxnSpPr>
            <a:stCxn id="1285" idx="3"/>
            <a:endCxn id="1287" idx="0"/>
          </p:cNvCxnSpPr>
          <p:nvPr/>
        </p:nvCxnSpPr>
        <p:spPr>
          <a:xfrm flipH="1">
            <a:off x="7454172" y="365287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1298" name="Google Shape;1298;p57"/>
          <p:cNvCxnSpPr>
            <a:stCxn id="1285" idx="5"/>
            <a:endCxn id="1288" idx="0"/>
          </p:cNvCxnSpPr>
          <p:nvPr/>
        </p:nvCxnSpPr>
        <p:spPr>
          <a:xfrm>
            <a:off x="8236678" y="365287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1299" name="Google Shape;1299;p57"/>
          <p:cNvCxnSpPr>
            <a:stCxn id="1286" idx="4"/>
            <a:endCxn id="1289" idx="0"/>
          </p:cNvCxnSpPr>
          <p:nvPr/>
        </p:nvCxnSpPr>
        <p:spPr>
          <a:xfrm>
            <a:off x="8083625" y="4351552"/>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300" name="Google Shape;1300;p57"/>
          <p:cNvCxnSpPr>
            <a:stCxn id="1283" idx="3"/>
            <a:endCxn id="1290" idx="0"/>
          </p:cNvCxnSpPr>
          <p:nvPr/>
        </p:nvCxnSpPr>
        <p:spPr>
          <a:xfrm flipH="1">
            <a:off x="6757926" y="2264678"/>
            <a:ext cx="497100" cy="383400"/>
          </a:xfrm>
          <a:prstGeom prst="straightConnector1">
            <a:avLst/>
          </a:prstGeom>
          <a:noFill/>
          <a:ln cap="flat" cmpd="sng" w="28575">
            <a:solidFill>
              <a:schemeClr val="dk2"/>
            </a:solidFill>
            <a:prstDash val="solid"/>
            <a:round/>
            <a:headEnd len="med" w="med" type="none"/>
            <a:tailEnd len="med" w="med" type="none"/>
          </a:ln>
        </p:spPr>
      </p:cxnSp>
      <p:cxnSp>
        <p:nvCxnSpPr>
          <p:cNvPr id="1301" name="Google Shape;1301;p57"/>
          <p:cNvCxnSpPr>
            <a:endCxn id="1291" idx="0"/>
          </p:cNvCxnSpPr>
          <p:nvPr/>
        </p:nvCxnSpPr>
        <p:spPr>
          <a:xfrm>
            <a:off x="6758050" y="308088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302" name="Google Shape;1302;p57"/>
          <p:cNvCxnSpPr>
            <a:endCxn id="1292" idx="0"/>
          </p:cNvCxnSpPr>
          <p:nvPr/>
        </p:nvCxnSpPr>
        <p:spPr>
          <a:xfrm>
            <a:off x="6758050" y="3716161"/>
            <a:ext cx="0" cy="202500"/>
          </a:xfrm>
          <a:prstGeom prst="straightConnector1">
            <a:avLst/>
          </a:prstGeom>
          <a:noFill/>
          <a:ln cap="flat" cmpd="sng" w="28575">
            <a:solidFill>
              <a:schemeClr val="dk2"/>
            </a:solidFill>
            <a:prstDash val="solid"/>
            <a:round/>
            <a:headEnd len="med" w="med" type="none"/>
            <a:tailEnd len="med" w="med" type="none"/>
          </a:ln>
        </p:spPr>
      </p:cxnSp>
      <p:sp>
        <p:nvSpPr>
          <p:cNvPr id="1303" name="Google Shape;1303;p57"/>
          <p:cNvSpPr/>
          <p:nvPr/>
        </p:nvSpPr>
        <p:spPr>
          <a:xfrm>
            <a:off x="6541600" y="4553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1304" name="Google Shape;1304;p57"/>
          <p:cNvCxnSpPr>
            <a:stCxn id="1292" idx="4"/>
            <a:endCxn id="1303" idx="0"/>
          </p:cNvCxnSpPr>
          <p:nvPr/>
        </p:nvCxnSpPr>
        <p:spPr>
          <a:xfrm>
            <a:off x="6758050" y="4351561"/>
            <a:ext cx="0" cy="202500"/>
          </a:xfrm>
          <a:prstGeom prst="straightConnector1">
            <a:avLst/>
          </a:prstGeom>
          <a:noFill/>
          <a:ln cap="flat" cmpd="sng" w="28575">
            <a:solidFill>
              <a:schemeClr val="dk2"/>
            </a:solidFill>
            <a:prstDash val="solid"/>
            <a:round/>
            <a:headEnd len="med" w="med" type="none"/>
            <a:tailEnd len="med" w="med" type="none"/>
          </a:ln>
        </p:spPr>
      </p:cxnSp>
      <p:sp>
        <p:nvSpPr>
          <p:cNvPr id="1305" name="Google Shape;1305;p57"/>
          <p:cNvSpPr/>
          <p:nvPr/>
        </p:nvSpPr>
        <p:spPr>
          <a:xfrm>
            <a:off x="4320701" y="244525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sad</a:t>
            </a:r>
            <a:endParaRPr/>
          </a:p>
        </p:txBody>
      </p:sp>
      <p:sp>
        <p:nvSpPr>
          <p:cNvPr id="1306" name="Google Shape;1306;p57"/>
          <p:cNvSpPr/>
          <p:nvPr/>
        </p:nvSpPr>
        <p:spPr>
          <a:xfrm>
            <a:off x="4915463" y="323340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same</a:t>
            </a:r>
            <a:endParaRPr/>
          </a:p>
        </p:txBody>
      </p:sp>
      <p:sp>
        <p:nvSpPr>
          <p:cNvPr id="1307" name="Google Shape;1307;p57"/>
          <p:cNvSpPr/>
          <p:nvPr/>
        </p:nvSpPr>
        <p:spPr>
          <a:xfrm>
            <a:off x="5404851" y="398195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sap</a:t>
            </a:r>
            <a:endParaRPr/>
          </a:p>
        </p:txBody>
      </p:sp>
      <p:cxnSp>
        <p:nvCxnSpPr>
          <p:cNvPr id="1308" name="Google Shape;1308;p57"/>
          <p:cNvCxnSpPr>
            <a:stCxn id="1305" idx="2"/>
            <a:endCxn id="1306" idx="0"/>
          </p:cNvCxnSpPr>
          <p:nvPr/>
        </p:nvCxnSpPr>
        <p:spPr>
          <a:xfrm>
            <a:off x="4704251" y="2878150"/>
            <a:ext cx="594900" cy="355200"/>
          </a:xfrm>
          <a:prstGeom prst="straightConnector1">
            <a:avLst/>
          </a:prstGeom>
          <a:noFill/>
          <a:ln cap="flat" cmpd="sng" w="19050">
            <a:solidFill>
              <a:schemeClr val="dk2"/>
            </a:solidFill>
            <a:prstDash val="solid"/>
            <a:round/>
            <a:headEnd len="med" w="med" type="none"/>
            <a:tailEnd len="med" w="med" type="none"/>
          </a:ln>
        </p:spPr>
      </p:cxnSp>
      <p:cxnSp>
        <p:nvCxnSpPr>
          <p:cNvPr id="1309" name="Google Shape;1309;p57"/>
          <p:cNvCxnSpPr>
            <a:stCxn id="1306" idx="2"/>
            <a:endCxn id="1307" idx="0"/>
          </p:cNvCxnSpPr>
          <p:nvPr/>
        </p:nvCxnSpPr>
        <p:spPr>
          <a:xfrm>
            <a:off x="5299013" y="3666300"/>
            <a:ext cx="489300" cy="315600"/>
          </a:xfrm>
          <a:prstGeom prst="straightConnector1">
            <a:avLst/>
          </a:prstGeom>
          <a:noFill/>
          <a:ln cap="flat" cmpd="sng" w="19050">
            <a:solidFill>
              <a:schemeClr val="dk2"/>
            </a:solidFill>
            <a:prstDash val="solid"/>
            <a:round/>
            <a:headEnd len="med" w="med" type="none"/>
            <a:tailEnd len="med" w="med" type="none"/>
          </a:ln>
        </p:spPr>
      </p:cxnSp>
      <p:sp>
        <p:nvSpPr>
          <p:cNvPr id="1310" name="Google Shape;1310;p57"/>
          <p:cNvSpPr/>
          <p:nvPr/>
        </p:nvSpPr>
        <p:spPr>
          <a:xfrm>
            <a:off x="3627036" y="323340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awls</a:t>
            </a:r>
            <a:endParaRPr/>
          </a:p>
        </p:txBody>
      </p:sp>
      <p:sp>
        <p:nvSpPr>
          <p:cNvPr id="1311" name="Google Shape;1311;p57"/>
          <p:cNvSpPr/>
          <p:nvPr/>
        </p:nvSpPr>
        <p:spPr>
          <a:xfrm>
            <a:off x="3243525" y="398195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cxnSp>
        <p:nvCxnSpPr>
          <p:cNvPr id="1312" name="Google Shape;1312;p57"/>
          <p:cNvCxnSpPr>
            <a:stCxn id="1305" idx="2"/>
            <a:endCxn id="1310" idx="0"/>
          </p:cNvCxnSpPr>
          <p:nvPr/>
        </p:nvCxnSpPr>
        <p:spPr>
          <a:xfrm flipH="1">
            <a:off x="4010651" y="2878150"/>
            <a:ext cx="693600" cy="355200"/>
          </a:xfrm>
          <a:prstGeom prst="straightConnector1">
            <a:avLst/>
          </a:prstGeom>
          <a:noFill/>
          <a:ln cap="flat" cmpd="sng" w="19050">
            <a:solidFill>
              <a:schemeClr val="dk2"/>
            </a:solidFill>
            <a:prstDash val="solid"/>
            <a:round/>
            <a:headEnd len="med" w="med" type="none"/>
            <a:tailEnd len="med" w="med" type="none"/>
          </a:ln>
        </p:spPr>
      </p:cxnSp>
      <p:cxnSp>
        <p:nvCxnSpPr>
          <p:cNvPr id="1313" name="Google Shape;1313;p57"/>
          <p:cNvCxnSpPr>
            <a:stCxn id="1310" idx="2"/>
            <a:endCxn id="1311" idx="0"/>
          </p:cNvCxnSpPr>
          <p:nvPr/>
        </p:nvCxnSpPr>
        <p:spPr>
          <a:xfrm flipH="1">
            <a:off x="3627186" y="3666300"/>
            <a:ext cx="383400" cy="315600"/>
          </a:xfrm>
          <a:prstGeom prst="straightConnector1">
            <a:avLst/>
          </a:prstGeom>
          <a:noFill/>
          <a:ln cap="flat" cmpd="sng" w="19050">
            <a:solidFill>
              <a:schemeClr val="dk2"/>
            </a:solidFill>
            <a:prstDash val="solid"/>
            <a:round/>
            <a:headEnd len="med" w="med" type="none"/>
            <a:tailEnd len="med" w="med" type="none"/>
          </a:ln>
        </p:spPr>
      </p:cxnSp>
      <p:sp>
        <p:nvSpPr>
          <p:cNvPr id="1314" name="Google Shape;1314;p57"/>
          <p:cNvSpPr/>
          <p:nvPr/>
        </p:nvSpPr>
        <p:spPr>
          <a:xfrm>
            <a:off x="4421986" y="398195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sam</a:t>
            </a:r>
            <a:endParaRPr/>
          </a:p>
        </p:txBody>
      </p:sp>
      <p:cxnSp>
        <p:nvCxnSpPr>
          <p:cNvPr id="1315" name="Google Shape;1315;p57"/>
          <p:cNvCxnSpPr>
            <a:stCxn id="1306" idx="2"/>
            <a:endCxn id="1314" idx="0"/>
          </p:cNvCxnSpPr>
          <p:nvPr/>
        </p:nvCxnSpPr>
        <p:spPr>
          <a:xfrm flipH="1">
            <a:off x="4805513" y="3666300"/>
            <a:ext cx="493500" cy="315600"/>
          </a:xfrm>
          <a:prstGeom prst="straightConnector1">
            <a:avLst/>
          </a:prstGeom>
          <a:noFill/>
          <a:ln cap="flat" cmpd="sng" w="19050">
            <a:solidFill>
              <a:schemeClr val="dk2"/>
            </a:solidFill>
            <a:prstDash val="solid"/>
            <a:round/>
            <a:headEnd len="med" w="med" type="none"/>
            <a:tailEnd len="med" w="med" type="none"/>
          </a:ln>
        </p:spPr>
      </p:cxnSp>
      <p:sp>
        <p:nvSpPr>
          <p:cNvPr id="1316" name="Google Shape;1316;p57"/>
          <p:cNvSpPr/>
          <p:nvPr/>
        </p:nvSpPr>
        <p:spPr>
          <a:xfrm>
            <a:off x="337888" y="3566668"/>
            <a:ext cx="493200" cy="45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317" name="Google Shape;1317;p57"/>
          <p:cNvSpPr/>
          <p:nvPr/>
        </p:nvSpPr>
        <p:spPr>
          <a:xfrm>
            <a:off x="337888" y="4015101"/>
            <a:ext cx="493200" cy="45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318" name="Google Shape;1318;p57"/>
          <p:cNvSpPr/>
          <p:nvPr/>
        </p:nvSpPr>
        <p:spPr>
          <a:xfrm>
            <a:off x="337888" y="3122284"/>
            <a:ext cx="493200" cy="45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319" name="Google Shape;1319;p57"/>
          <p:cNvSpPr txBox="1"/>
          <p:nvPr/>
        </p:nvSpPr>
        <p:spPr>
          <a:xfrm>
            <a:off x="66063" y="2687227"/>
            <a:ext cx="288300" cy="1782300"/>
          </a:xfrm>
          <a:prstGeom prst="rect">
            <a:avLst/>
          </a:prstGeom>
          <a:noFill/>
          <a:ln>
            <a:noFill/>
          </a:ln>
        </p:spPr>
        <p:txBody>
          <a:bodyPr anchorCtr="0" anchor="t" bIns="91425" lIns="91425" spcFirstLastPara="1" rIns="91425" wrap="square" tIns="91425">
            <a:noAutofit/>
          </a:bodyPr>
          <a:lstStyle/>
          <a:p>
            <a:pPr indent="0" lvl="0" marL="0" rtl="0" algn="r">
              <a:lnSpc>
                <a:spcPct val="200000"/>
              </a:lnSpc>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lnSpc>
                <a:spcPct val="200000"/>
              </a:lnSpc>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lnSpc>
                <a:spcPct val="200000"/>
              </a:lnSpc>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lnSpc>
                <a:spcPct val="200000"/>
              </a:lnSpc>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sp>
        <p:nvSpPr>
          <p:cNvPr id="1320" name="Google Shape;1320;p57"/>
          <p:cNvSpPr/>
          <p:nvPr/>
        </p:nvSpPr>
        <p:spPr>
          <a:xfrm>
            <a:off x="337888" y="2673850"/>
            <a:ext cx="493200" cy="45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1321" name="Google Shape;1321;p57"/>
          <p:cNvCxnSpPr/>
          <p:nvPr/>
        </p:nvCxnSpPr>
        <p:spPr>
          <a:xfrm>
            <a:off x="575789" y="2897195"/>
            <a:ext cx="568800" cy="0"/>
          </a:xfrm>
          <a:prstGeom prst="straightConnector1">
            <a:avLst/>
          </a:prstGeom>
          <a:noFill/>
          <a:ln cap="flat" cmpd="sng" w="19050">
            <a:solidFill>
              <a:srgbClr val="666666"/>
            </a:solidFill>
            <a:prstDash val="solid"/>
            <a:round/>
            <a:headEnd len="med" w="med" type="none"/>
            <a:tailEnd len="med" w="med" type="triangle"/>
          </a:ln>
        </p:spPr>
      </p:cxnSp>
      <p:cxnSp>
        <p:nvCxnSpPr>
          <p:cNvPr id="1322" name="Google Shape;1322;p57"/>
          <p:cNvCxnSpPr/>
          <p:nvPr/>
        </p:nvCxnSpPr>
        <p:spPr>
          <a:xfrm>
            <a:off x="587663" y="3372975"/>
            <a:ext cx="559200" cy="0"/>
          </a:xfrm>
          <a:prstGeom prst="straightConnector1">
            <a:avLst/>
          </a:prstGeom>
          <a:noFill/>
          <a:ln cap="flat" cmpd="sng" w="19050">
            <a:solidFill>
              <a:srgbClr val="666666"/>
            </a:solidFill>
            <a:prstDash val="solid"/>
            <a:round/>
            <a:headEnd len="med" w="med" type="none"/>
            <a:tailEnd len="med" w="med" type="triangle"/>
          </a:ln>
        </p:spPr>
      </p:cxnSp>
      <p:cxnSp>
        <p:nvCxnSpPr>
          <p:cNvPr id="1323" name="Google Shape;1323;p57"/>
          <p:cNvCxnSpPr/>
          <p:nvPr/>
        </p:nvCxnSpPr>
        <p:spPr>
          <a:xfrm>
            <a:off x="611050" y="4243586"/>
            <a:ext cx="535800" cy="0"/>
          </a:xfrm>
          <a:prstGeom prst="straightConnector1">
            <a:avLst/>
          </a:prstGeom>
          <a:noFill/>
          <a:ln cap="flat" cmpd="sng" w="19050">
            <a:solidFill>
              <a:srgbClr val="666666"/>
            </a:solidFill>
            <a:prstDash val="solid"/>
            <a:round/>
            <a:headEnd len="med" w="med" type="none"/>
            <a:tailEnd len="med" w="med" type="triangle"/>
          </a:ln>
        </p:spPr>
      </p:cxnSp>
      <p:cxnSp>
        <p:nvCxnSpPr>
          <p:cNvPr id="1324" name="Google Shape;1324;p57"/>
          <p:cNvCxnSpPr/>
          <p:nvPr/>
        </p:nvCxnSpPr>
        <p:spPr>
          <a:xfrm>
            <a:off x="594484" y="3816532"/>
            <a:ext cx="559200" cy="0"/>
          </a:xfrm>
          <a:prstGeom prst="straightConnector1">
            <a:avLst/>
          </a:prstGeom>
          <a:noFill/>
          <a:ln cap="flat" cmpd="sng" w="19050">
            <a:solidFill>
              <a:srgbClr val="666666"/>
            </a:solidFill>
            <a:prstDash val="solid"/>
            <a:round/>
            <a:headEnd len="med" w="med" type="none"/>
            <a:tailEnd len="med" w="med" type="triangle"/>
          </a:ln>
        </p:spPr>
      </p:cxnSp>
      <p:sp>
        <p:nvSpPr>
          <p:cNvPr id="1325" name="Google Shape;1325;p57"/>
          <p:cNvSpPr txBox="1"/>
          <p:nvPr/>
        </p:nvSpPr>
        <p:spPr>
          <a:xfrm>
            <a:off x="1219710" y="2673850"/>
            <a:ext cx="679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sad</a:t>
            </a:r>
            <a:endParaRPr sz="1500">
              <a:latin typeface="Consolas"/>
              <a:ea typeface="Consolas"/>
              <a:cs typeface="Consolas"/>
              <a:sym typeface="Consolas"/>
            </a:endParaRPr>
          </a:p>
        </p:txBody>
      </p:sp>
      <p:sp>
        <p:nvSpPr>
          <p:cNvPr id="1326" name="Google Shape;1326;p57"/>
          <p:cNvSpPr txBox="1"/>
          <p:nvPr/>
        </p:nvSpPr>
        <p:spPr>
          <a:xfrm>
            <a:off x="1233352" y="3151525"/>
            <a:ext cx="6336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awls</a:t>
            </a:r>
            <a:endParaRPr sz="1500">
              <a:latin typeface="Consolas"/>
              <a:ea typeface="Consolas"/>
              <a:cs typeface="Consolas"/>
              <a:sym typeface="Consolas"/>
            </a:endParaRPr>
          </a:p>
        </p:txBody>
      </p:sp>
      <p:sp>
        <p:nvSpPr>
          <p:cNvPr id="1327" name="Google Shape;1327;p57"/>
          <p:cNvSpPr txBox="1"/>
          <p:nvPr/>
        </p:nvSpPr>
        <p:spPr>
          <a:xfrm>
            <a:off x="1246983" y="3608725"/>
            <a:ext cx="535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a</a:t>
            </a:r>
            <a:endParaRPr sz="1500">
              <a:latin typeface="Consolas"/>
              <a:ea typeface="Consolas"/>
              <a:cs typeface="Consolas"/>
              <a:sym typeface="Consolas"/>
            </a:endParaRPr>
          </a:p>
        </p:txBody>
      </p:sp>
      <p:sp>
        <p:nvSpPr>
          <p:cNvPr id="1328" name="Google Shape;1328;p57"/>
          <p:cNvSpPr txBox="1"/>
          <p:nvPr/>
        </p:nvSpPr>
        <p:spPr>
          <a:xfrm>
            <a:off x="1246973" y="4065925"/>
            <a:ext cx="679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same</a:t>
            </a:r>
            <a:endParaRPr sz="1500">
              <a:latin typeface="Consolas"/>
              <a:ea typeface="Consolas"/>
              <a:cs typeface="Consolas"/>
              <a:sym typeface="Consolas"/>
            </a:endParaRPr>
          </a:p>
        </p:txBody>
      </p:sp>
      <p:sp>
        <p:nvSpPr>
          <p:cNvPr id="1329" name="Google Shape;1329;p57"/>
          <p:cNvSpPr txBox="1"/>
          <p:nvPr/>
        </p:nvSpPr>
        <p:spPr>
          <a:xfrm>
            <a:off x="2417270" y="3608725"/>
            <a:ext cx="535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sap</a:t>
            </a:r>
            <a:endParaRPr sz="1500">
              <a:latin typeface="Consolas"/>
              <a:ea typeface="Consolas"/>
              <a:cs typeface="Consolas"/>
              <a:sym typeface="Consolas"/>
            </a:endParaRPr>
          </a:p>
        </p:txBody>
      </p:sp>
      <p:cxnSp>
        <p:nvCxnSpPr>
          <p:cNvPr id="1330" name="Google Shape;1330;p57"/>
          <p:cNvCxnSpPr/>
          <p:nvPr/>
        </p:nvCxnSpPr>
        <p:spPr>
          <a:xfrm>
            <a:off x="1737484" y="3816532"/>
            <a:ext cx="559200" cy="0"/>
          </a:xfrm>
          <a:prstGeom prst="straightConnector1">
            <a:avLst/>
          </a:prstGeom>
          <a:noFill/>
          <a:ln cap="flat" cmpd="sng" w="19050">
            <a:solidFill>
              <a:srgbClr val="666666"/>
            </a:solidFill>
            <a:prstDash val="solid"/>
            <a:round/>
            <a:headEnd len="med" w="med" type="none"/>
            <a:tailEnd len="med" w="med" type="triangle"/>
          </a:ln>
        </p:spPr>
      </p:cxnSp>
      <p:cxnSp>
        <p:nvCxnSpPr>
          <p:cNvPr id="1331" name="Google Shape;1331;p57"/>
          <p:cNvCxnSpPr/>
          <p:nvPr/>
        </p:nvCxnSpPr>
        <p:spPr>
          <a:xfrm>
            <a:off x="1768459" y="2901107"/>
            <a:ext cx="559200" cy="0"/>
          </a:xfrm>
          <a:prstGeom prst="straightConnector1">
            <a:avLst/>
          </a:prstGeom>
          <a:noFill/>
          <a:ln cap="flat" cmpd="sng" w="19050">
            <a:solidFill>
              <a:srgbClr val="666666"/>
            </a:solidFill>
            <a:prstDash val="solid"/>
            <a:round/>
            <a:headEnd len="med" w="med" type="none"/>
            <a:tailEnd len="med" w="med" type="triangle"/>
          </a:ln>
        </p:spPr>
      </p:cxnSp>
      <p:sp>
        <p:nvSpPr>
          <p:cNvPr id="1332" name="Google Shape;1332;p57"/>
          <p:cNvSpPr txBox="1"/>
          <p:nvPr/>
        </p:nvSpPr>
        <p:spPr>
          <a:xfrm>
            <a:off x="2411754" y="2664121"/>
            <a:ext cx="679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sam</a:t>
            </a:r>
            <a:endParaRPr sz="150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6" name="Shape 1336"/>
        <p:cNvGrpSpPr/>
        <p:nvPr/>
      </p:nvGrpSpPr>
      <p:grpSpPr>
        <a:xfrm>
          <a:off x="0" y="0"/>
          <a:ext cx="0" cy="0"/>
          <a:chOff x="0" y="0"/>
          <a:chExt cx="0" cy="0"/>
        </a:xfrm>
      </p:grpSpPr>
      <p:sp>
        <p:nvSpPr>
          <p:cNvPr id="1337" name="Google Shape;1337;p5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Prefix Matching Operations</a:t>
            </a:r>
            <a:endParaRPr/>
          </a:p>
        </p:txBody>
      </p:sp>
      <p:sp>
        <p:nvSpPr>
          <p:cNvPr id="1338" name="Google Shape;1338;p58"/>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339" name="Google Shape;1339;p58"/>
          <p:cNvSpPr txBox="1"/>
          <p:nvPr>
            <p:ph idx="1" type="body"/>
          </p:nvPr>
        </p:nvSpPr>
        <p:spPr>
          <a:xfrm>
            <a:off x="166800" y="409739"/>
            <a:ext cx="89010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Theoretical asymptotic speed improvement is nice. But the </a:t>
            </a:r>
            <a:r>
              <a:rPr b="1" lang="en" u="sng"/>
              <a:t>main appeal of tries</a:t>
            </a:r>
            <a:r>
              <a:rPr b="1" lang="en"/>
              <a:t> </a:t>
            </a:r>
            <a:r>
              <a:rPr lang="en"/>
              <a:t>is their ability to efficiently support string specific operations like </a:t>
            </a:r>
            <a:r>
              <a:rPr b="1" lang="en" u="sng"/>
              <a:t>prefix matching</a:t>
            </a:r>
            <a:r>
              <a:rPr lang="en"/>
              <a:t>.</a:t>
            </a:r>
            <a:endParaRPr/>
          </a:p>
          <a:p>
            <a:pPr indent="0" lvl="0" marL="0" rtl="0" algn="l">
              <a:spcBef>
                <a:spcPts val="600"/>
              </a:spcBef>
              <a:spcAft>
                <a:spcPts val="0"/>
              </a:spcAft>
              <a:buNone/>
            </a:pPr>
            <a:r>
              <a:t/>
            </a:r>
            <a:endParaRPr/>
          </a:p>
        </p:txBody>
      </p:sp>
      <p:sp>
        <p:nvSpPr>
          <p:cNvPr id="1340" name="Google Shape;1340;p58"/>
          <p:cNvSpPr/>
          <p:nvPr/>
        </p:nvSpPr>
        <p:spPr>
          <a:xfrm>
            <a:off x="943230" y="20475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341" name="Google Shape;1341;p58"/>
          <p:cNvSpPr/>
          <p:nvPr/>
        </p:nvSpPr>
        <p:spPr>
          <a:xfrm>
            <a:off x="1618775" y="26480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342" name="Google Shape;1342;p58"/>
          <p:cNvSpPr/>
          <p:nvPr/>
        </p:nvSpPr>
        <p:spPr>
          <a:xfrm>
            <a:off x="1618775" y="32833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343" name="Google Shape;1343;p58"/>
          <p:cNvSpPr/>
          <p:nvPr/>
        </p:nvSpPr>
        <p:spPr>
          <a:xfrm>
            <a:off x="1618775" y="39186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344" name="Google Shape;1344;p58"/>
          <p:cNvSpPr/>
          <p:nvPr/>
        </p:nvSpPr>
        <p:spPr>
          <a:xfrm>
            <a:off x="989275" y="39186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345" name="Google Shape;1345;p58"/>
          <p:cNvSpPr/>
          <p:nvPr/>
        </p:nvSpPr>
        <p:spPr>
          <a:xfrm>
            <a:off x="2248275" y="39186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346" name="Google Shape;1346;p58"/>
          <p:cNvSpPr/>
          <p:nvPr/>
        </p:nvSpPr>
        <p:spPr>
          <a:xfrm>
            <a:off x="1618775" y="4553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1347" name="Google Shape;1347;p58"/>
          <p:cNvSpPr/>
          <p:nvPr/>
        </p:nvSpPr>
        <p:spPr>
          <a:xfrm>
            <a:off x="293200" y="26481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348" name="Google Shape;1348;p58"/>
          <p:cNvSpPr/>
          <p:nvPr/>
        </p:nvSpPr>
        <p:spPr>
          <a:xfrm>
            <a:off x="293200" y="32833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1349" name="Google Shape;1349;p58"/>
          <p:cNvSpPr/>
          <p:nvPr/>
        </p:nvSpPr>
        <p:spPr>
          <a:xfrm>
            <a:off x="293200" y="39186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1350" name="Google Shape;1350;p58"/>
          <p:cNvCxnSpPr/>
          <p:nvPr/>
        </p:nvCxnSpPr>
        <p:spPr>
          <a:xfrm>
            <a:off x="1835225" y="4351552"/>
            <a:ext cx="0" cy="0"/>
          </a:xfrm>
          <a:prstGeom prst="straightConnector1">
            <a:avLst/>
          </a:prstGeom>
          <a:noFill/>
          <a:ln cap="flat" cmpd="sng" w="19050">
            <a:solidFill>
              <a:schemeClr val="dk2"/>
            </a:solidFill>
            <a:prstDash val="solid"/>
            <a:round/>
            <a:headEnd len="med" w="med" type="none"/>
            <a:tailEnd len="med" w="med" type="none"/>
          </a:ln>
        </p:spPr>
      </p:cxnSp>
      <p:cxnSp>
        <p:nvCxnSpPr>
          <p:cNvPr id="1351" name="Google Shape;1351;p58"/>
          <p:cNvCxnSpPr>
            <a:stCxn id="1340" idx="5"/>
            <a:endCxn id="1341" idx="0"/>
          </p:cNvCxnSpPr>
          <p:nvPr/>
        </p:nvCxnSpPr>
        <p:spPr>
          <a:xfrm>
            <a:off x="1312733" y="24170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352" name="Google Shape;1352;p58"/>
          <p:cNvCxnSpPr>
            <a:stCxn id="1341" idx="4"/>
            <a:endCxn id="1342" idx="0"/>
          </p:cNvCxnSpPr>
          <p:nvPr/>
        </p:nvCxnSpPr>
        <p:spPr>
          <a:xfrm>
            <a:off x="1835225" y="30809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353" name="Google Shape;1353;p58"/>
          <p:cNvCxnSpPr>
            <a:stCxn id="1342" idx="4"/>
            <a:endCxn id="1343" idx="0"/>
          </p:cNvCxnSpPr>
          <p:nvPr/>
        </p:nvCxnSpPr>
        <p:spPr>
          <a:xfrm>
            <a:off x="1835225" y="3716273"/>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354" name="Google Shape;1354;p58"/>
          <p:cNvCxnSpPr>
            <a:stCxn id="1342" idx="3"/>
            <a:endCxn id="1344" idx="0"/>
          </p:cNvCxnSpPr>
          <p:nvPr/>
        </p:nvCxnSpPr>
        <p:spPr>
          <a:xfrm flipH="1">
            <a:off x="1205772" y="365287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1355" name="Google Shape;1355;p58"/>
          <p:cNvCxnSpPr>
            <a:stCxn id="1342" idx="5"/>
            <a:endCxn id="1345" idx="0"/>
          </p:cNvCxnSpPr>
          <p:nvPr/>
        </p:nvCxnSpPr>
        <p:spPr>
          <a:xfrm>
            <a:off x="1988278" y="365287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1356" name="Google Shape;1356;p58"/>
          <p:cNvCxnSpPr>
            <a:stCxn id="1343" idx="4"/>
            <a:endCxn id="1346" idx="0"/>
          </p:cNvCxnSpPr>
          <p:nvPr/>
        </p:nvCxnSpPr>
        <p:spPr>
          <a:xfrm>
            <a:off x="1835225" y="4351552"/>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357" name="Google Shape;1357;p58"/>
          <p:cNvCxnSpPr>
            <a:stCxn id="1340" idx="3"/>
            <a:endCxn id="1347" idx="0"/>
          </p:cNvCxnSpPr>
          <p:nvPr/>
        </p:nvCxnSpPr>
        <p:spPr>
          <a:xfrm flipH="1">
            <a:off x="509526" y="2417078"/>
            <a:ext cx="497100" cy="231000"/>
          </a:xfrm>
          <a:prstGeom prst="straightConnector1">
            <a:avLst/>
          </a:prstGeom>
          <a:noFill/>
          <a:ln cap="flat" cmpd="sng" w="28575">
            <a:solidFill>
              <a:schemeClr val="dk2"/>
            </a:solidFill>
            <a:prstDash val="solid"/>
            <a:round/>
            <a:headEnd len="med" w="med" type="none"/>
            <a:tailEnd len="med" w="med" type="none"/>
          </a:ln>
        </p:spPr>
      </p:cxnSp>
      <p:cxnSp>
        <p:nvCxnSpPr>
          <p:cNvPr id="1358" name="Google Shape;1358;p58"/>
          <p:cNvCxnSpPr>
            <a:endCxn id="1348" idx="0"/>
          </p:cNvCxnSpPr>
          <p:nvPr/>
        </p:nvCxnSpPr>
        <p:spPr>
          <a:xfrm>
            <a:off x="509650" y="308088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359" name="Google Shape;1359;p58"/>
          <p:cNvCxnSpPr>
            <a:endCxn id="1349" idx="0"/>
          </p:cNvCxnSpPr>
          <p:nvPr/>
        </p:nvCxnSpPr>
        <p:spPr>
          <a:xfrm>
            <a:off x="509650" y="3716161"/>
            <a:ext cx="0" cy="202500"/>
          </a:xfrm>
          <a:prstGeom prst="straightConnector1">
            <a:avLst/>
          </a:prstGeom>
          <a:noFill/>
          <a:ln cap="flat" cmpd="sng" w="28575">
            <a:solidFill>
              <a:schemeClr val="dk2"/>
            </a:solidFill>
            <a:prstDash val="solid"/>
            <a:round/>
            <a:headEnd len="med" w="med" type="none"/>
            <a:tailEnd len="med" w="med" type="none"/>
          </a:ln>
        </p:spPr>
      </p:cxnSp>
      <p:sp>
        <p:nvSpPr>
          <p:cNvPr id="1360" name="Google Shape;1360;p58"/>
          <p:cNvSpPr/>
          <p:nvPr/>
        </p:nvSpPr>
        <p:spPr>
          <a:xfrm>
            <a:off x="293200" y="4553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1361" name="Google Shape;1361;p58"/>
          <p:cNvCxnSpPr>
            <a:stCxn id="1349" idx="4"/>
            <a:endCxn id="1360" idx="0"/>
          </p:cNvCxnSpPr>
          <p:nvPr/>
        </p:nvCxnSpPr>
        <p:spPr>
          <a:xfrm>
            <a:off x="509650" y="4351561"/>
            <a:ext cx="0" cy="202500"/>
          </a:xfrm>
          <a:prstGeom prst="straightConnector1">
            <a:avLst/>
          </a:prstGeom>
          <a:noFill/>
          <a:ln cap="flat" cmpd="sng" w="28575">
            <a:solidFill>
              <a:schemeClr val="dk2"/>
            </a:solidFill>
            <a:prstDash val="solid"/>
            <a:round/>
            <a:headEnd len="med" w="med" type="none"/>
            <a:tailEnd len="med" w="med" type="none"/>
          </a:ln>
        </p:spPr>
      </p:cxnSp>
      <p:sp>
        <p:nvSpPr>
          <p:cNvPr id="1362" name="Google Shape;1362;p58"/>
          <p:cNvSpPr txBox="1"/>
          <p:nvPr/>
        </p:nvSpPr>
        <p:spPr>
          <a:xfrm>
            <a:off x="3116850" y="1613350"/>
            <a:ext cx="5227500" cy="3000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Examples:</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Finding the longest prefix of a string: </a:t>
            </a:r>
            <a:r>
              <a:rPr lang="en" sz="2000">
                <a:solidFill>
                  <a:schemeClr val="dk1"/>
                </a:solidFill>
                <a:latin typeface="Consolas"/>
                <a:ea typeface="Consolas"/>
                <a:cs typeface="Consolas"/>
                <a:sym typeface="Consolas"/>
              </a:rPr>
              <a:t>longestPrefixOf("sample")</a:t>
            </a:r>
            <a:endParaRPr sz="2000">
              <a:solidFill>
                <a:schemeClr val="dk1"/>
              </a:solidFill>
              <a:latin typeface="Consolas"/>
              <a:ea typeface="Consolas"/>
              <a:cs typeface="Consolas"/>
              <a:sym typeface="Consolas"/>
            </a:endParaRPr>
          </a:p>
          <a:p>
            <a:pPr indent="-355600" lvl="1" marL="9144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Result: </a:t>
            </a:r>
            <a:r>
              <a:rPr lang="en" sz="2000">
                <a:solidFill>
                  <a:schemeClr val="dk1"/>
                </a:solidFill>
                <a:latin typeface="Consolas"/>
                <a:ea typeface="Consolas"/>
                <a:cs typeface="Consolas"/>
                <a:sym typeface="Consolas"/>
              </a:rPr>
              <a:t>sam</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Finding all keys that match a given prefix: </a:t>
            </a:r>
            <a:r>
              <a:rPr lang="en" sz="2000">
                <a:solidFill>
                  <a:schemeClr val="dk1"/>
                </a:solidFill>
                <a:latin typeface="Consolas"/>
                <a:ea typeface="Consolas"/>
                <a:cs typeface="Consolas"/>
                <a:sym typeface="Consolas"/>
              </a:rPr>
              <a:t>keysWithPrefix("sa")</a:t>
            </a:r>
            <a:endParaRPr sz="2000">
              <a:solidFill>
                <a:schemeClr val="dk1"/>
              </a:solidFill>
              <a:latin typeface="Consolas"/>
              <a:ea typeface="Consolas"/>
              <a:cs typeface="Consolas"/>
              <a:sym typeface="Consolas"/>
            </a:endParaRPr>
          </a:p>
          <a:p>
            <a:pPr indent="-355600" lvl="1" marL="9144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Result: </a:t>
            </a:r>
            <a:r>
              <a:rPr lang="en" sz="2000">
                <a:solidFill>
                  <a:schemeClr val="dk1"/>
                </a:solidFill>
                <a:latin typeface="Consolas"/>
                <a:ea typeface="Consolas"/>
                <a:cs typeface="Consolas"/>
                <a:sym typeface="Consolas"/>
              </a:rPr>
              <a:t>[sad, sam, same, sap]</a:t>
            </a:r>
            <a:endParaRPr sz="2000">
              <a:solidFill>
                <a:schemeClr val="dk1"/>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2"/>
                                        </p:tgtEl>
                                        <p:attrNameLst>
                                          <p:attrName>style.visibility</p:attrName>
                                        </p:attrNameLst>
                                      </p:cBhvr>
                                      <p:to>
                                        <p:strVal val="visible"/>
                                      </p:to>
                                    </p:set>
                                    <p:animEffect filter="fade" transition="in">
                                      <p:cBhvr>
                                        <p:cTn dur="1000"/>
                                        <p:tgtEl>
                                          <p:spTgt spid="13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2">
                                            <p:txEl>
                                              <p:pRg end="0" st="0"/>
                                            </p:txEl>
                                          </p:spTgt>
                                        </p:tgtEl>
                                        <p:attrNameLst>
                                          <p:attrName>style.visibility</p:attrName>
                                        </p:attrNameLst>
                                      </p:cBhvr>
                                      <p:to>
                                        <p:strVal val="visible"/>
                                      </p:to>
                                    </p:set>
                                    <p:animEffect filter="fade" transition="in">
                                      <p:cBhvr>
                                        <p:cTn dur="1"/>
                                        <p:tgtEl>
                                          <p:spTgt spid="13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2">
                                            <p:txEl>
                                              <p:pRg end="1" st="1"/>
                                            </p:txEl>
                                          </p:spTgt>
                                        </p:tgtEl>
                                        <p:attrNameLst>
                                          <p:attrName>style.visibility</p:attrName>
                                        </p:attrNameLst>
                                      </p:cBhvr>
                                      <p:to>
                                        <p:strVal val="visible"/>
                                      </p:to>
                                    </p:set>
                                    <p:animEffect filter="fade" transition="in">
                                      <p:cBhvr>
                                        <p:cTn dur="1"/>
                                        <p:tgtEl>
                                          <p:spTgt spid="13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2">
                                            <p:txEl>
                                              <p:pRg end="2" st="2"/>
                                            </p:txEl>
                                          </p:spTgt>
                                        </p:tgtEl>
                                        <p:attrNameLst>
                                          <p:attrName>style.visibility</p:attrName>
                                        </p:attrNameLst>
                                      </p:cBhvr>
                                      <p:to>
                                        <p:strVal val="visible"/>
                                      </p:to>
                                    </p:set>
                                    <p:animEffect filter="fade" transition="in">
                                      <p:cBhvr>
                                        <p:cTn dur="1"/>
                                        <p:tgtEl>
                                          <p:spTgt spid="13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2">
                                            <p:txEl>
                                              <p:pRg end="3" st="3"/>
                                            </p:txEl>
                                          </p:spTgt>
                                        </p:tgtEl>
                                        <p:attrNameLst>
                                          <p:attrName>style.visibility</p:attrName>
                                        </p:attrNameLst>
                                      </p:cBhvr>
                                      <p:to>
                                        <p:strVal val="visible"/>
                                      </p:to>
                                    </p:set>
                                    <p:animEffect filter="fade" transition="in">
                                      <p:cBhvr>
                                        <p:cTn dur="1"/>
                                        <p:tgtEl>
                                          <p:spTgt spid="13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2">
                                            <p:txEl>
                                              <p:pRg end="4" st="4"/>
                                            </p:txEl>
                                          </p:spTgt>
                                        </p:tgtEl>
                                        <p:attrNameLst>
                                          <p:attrName>style.visibility</p:attrName>
                                        </p:attrNameLst>
                                      </p:cBhvr>
                                      <p:to>
                                        <p:strVal val="visible"/>
                                      </p:to>
                                    </p:set>
                                    <p:animEffect filter="fade" transition="in">
                                      <p:cBhvr>
                                        <p:cTn dur="1"/>
                                        <p:tgtEl>
                                          <p:spTgt spid="136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366" name="Shape 1366"/>
        <p:cNvGrpSpPr/>
        <p:nvPr/>
      </p:nvGrpSpPr>
      <p:grpSpPr>
        <a:xfrm>
          <a:off x="0" y="0"/>
          <a:ext cx="0" cy="0"/>
          <a:chOff x="0" y="0"/>
          <a:chExt cx="0" cy="0"/>
        </a:xfrm>
      </p:grpSpPr>
      <p:cxnSp>
        <p:nvCxnSpPr>
          <p:cNvPr id="1367" name="Google Shape;1367;p59"/>
          <p:cNvCxnSpPr>
            <a:endCxn id="1368" idx="0"/>
          </p:cNvCxnSpPr>
          <p:nvPr/>
        </p:nvCxnSpPr>
        <p:spPr>
          <a:xfrm>
            <a:off x="6834250" y="3792361"/>
            <a:ext cx="0" cy="202500"/>
          </a:xfrm>
          <a:prstGeom prst="straightConnector1">
            <a:avLst/>
          </a:prstGeom>
          <a:noFill/>
          <a:ln cap="flat" cmpd="sng" w="28575">
            <a:solidFill>
              <a:schemeClr val="dk2"/>
            </a:solidFill>
            <a:prstDash val="solid"/>
            <a:round/>
            <a:headEnd len="med" w="med" type="none"/>
            <a:tailEnd len="med" w="med" type="none"/>
          </a:ln>
        </p:spPr>
      </p:cxnSp>
      <p:sp>
        <p:nvSpPr>
          <p:cNvPr id="1369" name="Google Shape;1369;p5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Challenging Warmup Exercise: Collecting Trie Keys</a:t>
            </a:r>
            <a:endParaRPr/>
          </a:p>
        </p:txBody>
      </p:sp>
      <p:sp>
        <p:nvSpPr>
          <p:cNvPr id="1370" name="Google Shape;1370;p59"/>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371" name="Google Shape;1371;p59"/>
          <p:cNvSpPr txBox="1"/>
          <p:nvPr>
            <p:ph idx="1" type="body"/>
          </p:nvPr>
        </p:nvSpPr>
        <p:spPr>
          <a:xfrm>
            <a:off x="90600" y="409750"/>
            <a:ext cx="8701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Challenging Exercise: Give an algorithm for collecting all the keys in a Trie.</a:t>
            </a:r>
            <a:endParaRPr/>
          </a:p>
          <a:p>
            <a:pPr indent="0" lvl="0" marL="0" rtl="0" algn="l">
              <a:spcBef>
                <a:spcPts val="600"/>
              </a:spcBef>
              <a:spcAft>
                <a:spcPts val="0"/>
              </a:spcAft>
              <a:buNone/>
            </a:pPr>
            <a:r>
              <a:rPr lang="en">
                <a:latin typeface="Consolas"/>
                <a:ea typeface="Consolas"/>
                <a:cs typeface="Consolas"/>
                <a:sym typeface="Consolas"/>
              </a:rPr>
              <a:t>collect()</a:t>
            </a:r>
            <a:r>
              <a:rPr lang="en"/>
              <a:t> returns </a:t>
            </a:r>
            <a:r>
              <a:rPr lang="en">
                <a:latin typeface="Consolas"/>
                <a:ea typeface="Consolas"/>
                <a:cs typeface="Consolas"/>
                <a:sym typeface="Consolas"/>
              </a:rPr>
              <a:t>["</a:t>
            </a:r>
            <a:r>
              <a:rPr lang="en">
                <a:latin typeface="Consolas"/>
                <a:ea typeface="Consolas"/>
                <a:cs typeface="Consolas"/>
                <a:sym typeface="Consolas"/>
              </a:rPr>
              <a:t>a"</a:t>
            </a:r>
            <a:r>
              <a:rPr lang="en">
                <a:latin typeface="Consolas"/>
                <a:ea typeface="Consolas"/>
                <a:cs typeface="Consolas"/>
                <a:sym typeface="Consolas"/>
              </a:rPr>
              <a:t>, "awls", "sad", "sam", "same", "sap"]</a:t>
            </a:r>
            <a:endParaRPr>
              <a:latin typeface="Consolas"/>
              <a:ea typeface="Consolas"/>
              <a:cs typeface="Consolas"/>
              <a:sym typeface="Consolas"/>
            </a:endParaRPr>
          </a:p>
        </p:txBody>
      </p:sp>
      <p:sp>
        <p:nvSpPr>
          <p:cNvPr id="1372" name="Google Shape;1372;p59"/>
          <p:cNvSpPr/>
          <p:nvPr/>
        </p:nvSpPr>
        <p:spPr>
          <a:xfrm>
            <a:off x="7267830" y="21999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373" name="Google Shape;1373;p59"/>
          <p:cNvSpPr/>
          <p:nvPr/>
        </p:nvSpPr>
        <p:spPr>
          <a:xfrm>
            <a:off x="7943375" y="28004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374" name="Google Shape;1374;p59"/>
          <p:cNvSpPr/>
          <p:nvPr/>
        </p:nvSpPr>
        <p:spPr>
          <a:xfrm>
            <a:off x="7943375" y="34357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375" name="Google Shape;1375;p59"/>
          <p:cNvSpPr/>
          <p:nvPr/>
        </p:nvSpPr>
        <p:spPr>
          <a:xfrm>
            <a:off x="79433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376" name="Google Shape;1376;p59"/>
          <p:cNvSpPr/>
          <p:nvPr/>
        </p:nvSpPr>
        <p:spPr>
          <a:xfrm>
            <a:off x="7313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377" name="Google Shape;1377;p59"/>
          <p:cNvSpPr/>
          <p:nvPr/>
        </p:nvSpPr>
        <p:spPr>
          <a:xfrm>
            <a:off x="8572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378" name="Google Shape;1378;p59"/>
          <p:cNvSpPr/>
          <p:nvPr/>
        </p:nvSpPr>
        <p:spPr>
          <a:xfrm>
            <a:off x="7943375" y="4553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1379" name="Google Shape;1379;p59"/>
          <p:cNvSpPr/>
          <p:nvPr/>
        </p:nvSpPr>
        <p:spPr>
          <a:xfrm>
            <a:off x="6617800" y="28005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380" name="Google Shape;1380;p59"/>
          <p:cNvSpPr/>
          <p:nvPr/>
        </p:nvSpPr>
        <p:spPr>
          <a:xfrm>
            <a:off x="6617800" y="34357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1368" name="Google Shape;1368;p59"/>
          <p:cNvSpPr/>
          <p:nvPr/>
        </p:nvSpPr>
        <p:spPr>
          <a:xfrm>
            <a:off x="6617800" y="39948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1381" name="Google Shape;1381;p59"/>
          <p:cNvCxnSpPr/>
          <p:nvPr/>
        </p:nvCxnSpPr>
        <p:spPr>
          <a:xfrm>
            <a:off x="8159825" y="4351552"/>
            <a:ext cx="0" cy="0"/>
          </a:xfrm>
          <a:prstGeom prst="straightConnector1">
            <a:avLst/>
          </a:prstGeom>
          <a:noFill/>
          <a:ln cap="flat" cmpd="sng" w="19050">
            <a:solidFill>
              <a:schemeClr val="dk2"/>
            </a:solidFill>
            <a:prstDash val="solid"/>
            <a:round/>
            <a:headEnd len="med" w="med" type="none"/>
            <a:tailEnd len="med" w="med" type="none"/>
          </a:ln>
        </p:spPr>
      </p:cxnSp>
      <p:cxnSp>
        <p:nvCxnSpPr>
          <p:cNvPr id="1382" name="Google Shape;1382;p59"/>
          <p:cNvCxnSpPr>
            <a:stCxn id="1372" idx="5"/>
            <a:endCxn id="1373" idx="0"/>
          </p:cNvCxnSpPr>
          <p:nvPr/>
        </p:nvCxnSpPr>
        <p:spPr>
          <a:xfrm>
            <a:off x="7637333" y="25694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383" name="Google Shape;1383;p59"/>
          <p:cNvCxnSpPr>
            <a:stCxn id="1373" idx="4"/>
            <a:endCxn id="1374" idx="0"/>
          </p:cNvCxnSpPr>
          <p:nvPr/>
        </p:nvCxnSpPr>
        <p:spPr>
          <a:xfrm>
            <a:off x="8159825" y="32333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384" name="Google Shape;1384;p59"/>
          <p:cNvCxnSpPr>
            <a:stCxn id="1374" idx="4"/>
            <a:endCxn id="1375" idx="0"/>
          </p:cNvCxnSpPr>
          <p:nvPr/>
        </p:nvCxnSpPr>
        <p:spPr>
          <a:xfrm>
            <a:off x="8159825" y="3868673"/>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385" name="Google Shape;1385;p59"/>
          <p:cNvCxnSpPr>
            <a:stCxn id="1374" idx="3"/>
            <a:endCxn id="1376" idx="0"/>
          </p:cNvCxnSpPr>
          <p:nvPr/>
        </p:nvCxnSpPr>
        <p:spPr>
          <a:xfrm flipH="1">
            <a:off x="7530372"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386" name="Google Shape;1386;p59"/>
          <p:cNvCxnSpPr>
            <a:stCxn id="1374" idx="5"/>
            <a:endCxn id="1377" idx="0"/>
          </p:cNvCxnSpPr>
          <p:nvPr/>
        </p:nvCxnSpPr>
        <p:spPr>
          <a:xfrm>
            <a:off x="8312878"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387" name="Google Shape;1387;p59"/>
          <p:cNvCxnSpPr>
            <a:stCxn id="1375" idx="4"/>
            <a:endCxn id="1378" idx="0"/>
          </p:cNvCxnSpPr>
          <p:nvPr/>
        </p:nvCxnSpPr>
        <p:spPr>
          <a:xfrm>
            <a:off x="8159825" y="4427752"/>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388" name="Google Shape;1388;p59"/>
          <p:cNvCxnSpPr>
            <a:stCxn id="1372" idx="3"/>
            <a:endCxn id="1379" idx="0"/>
          </p:cNvCxnSpPr>
          <p:nvPr/>
        </p:nvCxnSpPr>
        <p:spPr>
          <a:xfrm flipH="1">
            <a:off x="6834126" y="2569478"/>
            <a:ext cx="497100" cy="231000"/>
          </a:xfrm>
          <a:prstGeom prst="straightConnector1">
            <a:avLst/>
          </a:prstGeom>
          <a:noFill/>
          <a:ln cap="flat" cmpd="sng" w="28575">
            <a:solidFill>
              <a:schemeClr val="dk2"/>
            </a:solidFill>
            <a:prstDash val="solid"/>
            <a:round/>
            <a:headEnd len="med" w="med" type="none"/>
            <a:tailEnd len="med" w="med" type="none"/>
          </a:ln>
        </p:spPr>
      </p:cxnSp>
      <p:cxnSp>
        <p:nvCxnSpPr>
          <p:cNvPr id="1389" name="Google Shape;1389;p59"/>
          <p:cNvCxnSpPr>
            <a:endCxn id="1380" idx="0"/>
          </p:cNvCxnSpPr>
          <p:nvPr/>
        </p:nvCxnSpPr>
        <p:spPr>
          <a:xfrm>
            <a:off x="6834250" y="3233286"/>
            <a:ext cx="0" cy="202500"/>
          </a:xfrm>
          <a:prstGeom prst="straightConnector1">
            <a:avLst/>
          </a:prstGeom>
          <a:noFill/>
          <a:ln cap="flat" cmpd="sng" w="28575">
            <a:solidFill>
              <a:schemeClr val="dk2"/>
            </a:solidFill>
            <a:prstDash val="solid"/>
            <a:round/>
            <a:headEnd len="med" w="med" type="none"/>
            <a:tailEnd len="med" w="med" type="none"/>
          </a:ln>
        </p:spPr>
      </p:cxnSp>
      <p:sp>
        <p:nvSpPr>
          <p:cNvPr id="1390" name="Google Shape;1390;p59"/>
          <p:cNvSpPr/>
          <p:nvPr/>
        </p:nvSpPr>
        <p:spPr>
          <a:xfrm>
            <a:off x="6617800" y="4553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1391" name="Google Shape;1391;p59"/>
          <p:cNvCxnSpPr>
            <a:stCxn id="1368" idx="4"/>
            <a:endCxn id="1390" idx="0"/>
          </p:cNvCxnSpPr>
          <p:nvPr/>
        </p:nvCxnSpPr>
        <p:spPr>
          <a:xfrm>
            <a:off x="6834250" y="4427761"/>
            <a:ext cx="0" cy="1263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395" name="Shape 1395"/>
        <p:cNvGrpSpPr/>
        <p:nvPr/>
      </p:nvGrpSpPr>
      <p:grpSpPr>
        <a:xfrm>
          <a:off x="0" y="0"/>
          <a:ext cx="0" cy="0"/>
          <a:chOff x="0" y="0"/>
          <a:chExt cx="0" cy="0"/>
        </a:xfrm>
      </p:grpSpPr>
      <p:cxnSp>
        <p:nvCxnSpPr>
          <p:cNvPr id="1396" name="Google Shape;1396;p60"/>
          <p:cNvCxnSpPr>
            <a:endCxn id="1397" idx="0"/>
          </p:cNvCxnSpPr>
          <p:nvPr/>
        </p:nvCxnSpPr>
        <p:spPr>
          <a:xfrm>
            <a:off x="6834250" y="3792361"/>
            <a:ext cx="0" cy="202500"/>
          </a:xfrm>
          <a:prstGeom prst="straightConnector1">
            <a:avLst/>
          </a:prstGeom>
          <a:noFill/>
          <a:ln cap="flat" cmpd="sng" w="28575">
            <a:solidFill>
              <a:schemeClr val="dk2"/>
            </a:solidFill>
            <a:prstDash val="solid"/>
            <a:round/>
            <a:headEnd len="med" w="med" type="none"/>
            <a:tailEnd len="med" w="med" type="none"/>
          </a:ln>
        </p:spPr>
      </p:cxnSp>
      <p:sp>
        <p:nvSpPr>
          <p:cNvPr id="1398" name="Google Shape;1398;p6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Challenging Warmup Exercise: Collecting Trie Keys</a:t>
            </a:r>
            <a:endParaRPr/>
          </a:p>
        </p:txBody>
      </p:sp>
      <p:sp>
        <p:nvSpPr>
          <p:cNvPr id="1399" name="Google Shape;1399;p60"/>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400" name="Google Shape;1400;p60"/>
          <p:cNvSpPr txBox="1"/>
          <p:nvPr>
            <p:ph idx="1" type="body"/>
          </p:nvPr>
        </p:nvSpPr>
        <p:spPr>
          <a:xfrm>
            <a:off x="90600" y="409750"/>
            <a:ext cx="8701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Challenging Exercise: Give an algorithm for collecting all the keys in a Trie.</a:t>
            </a:r>
            <a:endParaRPr/>
          </a:p>
          <a:p>
            <a:pPr indent="0" lvl="0" marL="0" rtl="0" algn="l">
              <a:spcBef>
                <a:spcPts val="600"/>
              </a:spcBef>
              <a:spcAft>
                <a:spcPts val="0"/>
              </a:spcAft>
              <a:buClr>
                <a:schemeClr val="dk1"/>
              </a:buClr>
              <a:buSzPts val="1100"/>
              <a:buFont typeface="Arial"/>
              <a:buNone/>
            </a:pPr>
            <a:r>
              <a:rPr lang="en">
                <a:latin typeface="Consolas"/>
                <a:ea typeface="Consolas"/>
                <a:cs typeface="Consolas"/>
                <a:sym typeface="Consolas"/>
              </a:rPr>
              <a:t>collect()</a:t>
            </a:r>
            <a:r>
              <a:rPr lang="en"/>
              <a:t> returns </a:t>
            </a:r>
            <a:r>
              <a:rPr lang="en">
                <a:latin typeface="Consolas"/>
                <a:ea typeface="Consolas"/>
                <a:cs typeface="Consolas"/>
                <a:sym typeface="Consolas"/>
              </a:rPr>
              <a:t>["a", "awls", "sad", "sam", "same", "sap"]</a:t>
            </a:r>
            <a:endParaRPr>
              <a:latin typeface="Consolas"/>
              <a:ea typeface="Consolas"/>
              <a:cs typeface="Consolas"/>
              <a:sym typeface="Consolas"/>
            </a:endParaRPr>
          </a:p>
          <a:p>
            <a:pPr indent="0" lvl="0" marL="0" rtl="0" algn="l">
              <a:spcBef>
                <a:spcPts val="600"/>
              </a:spcBef>
              <a:spcAft>
                <a:spcPts val="0"/>
              </a:spcAft>
              <a:buNone/>
            </a:pPr>
            <a:r>
              <a:t/>
            </a:r>
            <a:endParaRPr sz="1200">
              <a:latin typeface="Consolas"/>
              <a:ea typeface="Consolas"/>
              <a:cs typeface="Consolas"/>
              <a:sym typeface="Consolas"/>
            </a:endParaRPr>
          </a:p>
          <a:p>
            <a:pPr indent="0" lvl="0" marL="0" rtl="0" algn="l">
              <a:spcBef>
                <a:spcPts val="600"/>
              </a:spcBef>
              <a:spcAft>
                <a:spcPts val="0"/>
              </a:spcAft>
              <a:buNone/>
            </a:pPr>
            <a:r>
              <a:rPr lang="en">
                <a:latin typeface="Consolas"/>
                <a:ea typeface="Consolas"/>
                <a:cs typeface="Consolas"/>
                <a:sym typeface="Consolas"/>
              </a:rPr>
              <a:t>collect():</a:t>
            </a:r>
            <a:endParaRPr>
              <a:latin typeface="Consolas"/>
              <a:ea typeface="Consolas"/>
              <a:cs typeface="Consolas"/>
              <a:sym typeface="Consolas"/>
            </a:endParaRPr>
          </a:p>
          <a:p>
            <a:pPr indent="-342900" lvl="0" marL="457200" rtl="0" algn="l">
              <a:spcBef>
                <a:spcPts val="600"/>
              </a:spcBef>
              <a:spcAft>
                <a:spcPts val="0"/>
              </a:spcAft>
              <a:buSzPts val="1800"/>
              <a:buChar char="●"/>
            </a:pPr>
            <a:r>
              <a:rPr lang="en"/>
              <a:t>Create an empty list of results </a:t>
            </a:r>
            <a:r>
              <a:rPr lang="en">
                <a:latin typeface="Consolas"/>
                <a:ea typeface="Consolas"/>
                <a:cs typeface="Consolas"/>
                <a:sym typeface="Consolas"/>
              </a:rPr>
              <a:t>x</a:t>
            </a:r>
            <a:r>
              <a:rPr lang="en"/>
              <a:t>.</a:t>
            </a:r>
            <a:endParaRPr/>
          </a:p>
          <a:p>
            <a:pPr indent="-342900" lvl="0" marL="457200" rtl="0" algn="l">
              <a:spcBef>
                <a:spcPts val="600"/>
              </a:spcBef>
              <a:spcAft>
                <a:spcPts val="0"/>
              </a:spcAft>
              <a:buSzPts val="1800"/>
              <a:buChar char="●"/>
            </a:pPr>
            <a:r>
              <a:rPr lang="en"/>
              <a:t>For character </a:t>
            </a:r>
            <a:r>
              <a:rPr lang="en">
                <a:latin typeface="Consolas"/>
                <a:ea typeface="Consolas"/>
                <a:cs typeface="Consolas"/>
                <a:sym typeface="Consolas"/>
              </a:rPr>
              <a:t>c</a:t>
            </a:r>
            <a:r>
              <a:rPr lang="en"/>
              <a:t> in </a:t>
            </a:r>
            <a:r>
              <a:rPr lang="en">
                <a:latin typeface="Consolas"/>
                <a:ea typeface="Consolas"/>
                <a:cs typeface="Consolas"/>
                <a:sym typeface="Consolas"/>
              </a:rPr>
              <a:t>root.next.keys()</a:t>
            </a:r>
            <a:r>
              <a:rPr lang="en"/>
              <a:t>:</a:t>
            </a:r>
            <a:endParaRPr/>
          </a:p>
          <a:p>
            <a:pPr indent="-342900" lvl="1" marL="914400" rtl="0" algn="l">
              <a:spcBef>
                <a:spcPts val="600"/>
              </a:spcBef>
              <a:spcAft>
                <a:spcPts val="0"/>
              </a:spcAft>
              <a:buSzPts val="1800"/>
              <a:buChar char="○"/>
            </a:pPr>
            <a:r>
              <a:rPr lang="en"/>
              <a:t>Call </a:t>
            </a:r>
            <a:r>
              <a:rPr lang="en">
                <a:latin typeface="Consolas"/>
                <a:ea typeface="Consolas"/>
                <a:cs typeface="Consolas"/>
                <a:sym typeface="Consolas"/>
              </a:rPr>
              <a:t>colHelp(c, x, root.next.get(c))</a:t>
            </a:r>
            <a:r>
              <a:rPr lang="en"/>
              <a:t>.</a:t>
            </a:r>
            <a:endParaRPr/>
          </a:p>
          <a:p>
            <a:pPr indent="-342900" lvl="0" marL="457200" rtl="0" algn="l">
              <a:spcBef>
                <a:spcPts val="600"/>
              </a:spcBef>
              <a:spcAft>
                <a:spcPts val="0"/>
              </a:spcAft>
              <a:buSzPts val="1800"/>
              <a:buChar char="●"/>
            </a:pPr>
            <a:r>
              <a:rPr lang="en"/>
              <a:t>Return </a:t>
            </a:r>
            <a:r>
              <a:rPr lang="en">
                <a:latin typeface="Consolas"/>
                <a:ea typeface="Consolas"/>
                <a:cs typeface="Consolas"/>
                <a:sym typeface="Consolas"/>
              </a:rPr>
              <a:t>x</a:t>
            </a:r>
            <a:r>
              <a:rPr lang="en"/>
              <a:t>.</a:t>
            </a:r>
            <a:endParaRPr/>
          </a:p>
          <a:p>
            <a:pPr indent="0" lvl="0" marL="0" rtl="0" algn="l">
              <a:spcBef>
                <a:spcPts val="600"/>
              </a:spcBef>
              <a:spcAft>
                <a:spcPts val="0"/>
              </a:spcAft>
              <a:buNone/>
            </a:pPr>
            <a:r>
              <a:t/>
            </a:r>
            <a:endParaRPr sz="1200"/>
          </a:p>
          <a:p>
            <a:pPr indent="0" lvl="0" marL="0" rtl="0" algn="l">
              <a:spcBef>
                <a:spcPts val="600"/>
              </a:spcBef>
              <a:spcAft>
                <a:spcPts val="0"/>
              </a:spcAft>
              <a:buNone/>
            </a:pPr>
            <a:r>
              <a:rPr lang="en">
                <a:latin typeface="Consolas"/>
                <a:ea typeface="Consolas"/>
                <a:cs typeface="Consolas"/>
                <a:sym typeface="Consolas"/>
              </a:rPr>
              <a:t>colHelp(String s, List&lt;String&gt; x, Node n)</a:t>
            </a:r>
            <a:r>
              <a:rPr lang="en"/>
              <a:t>:</a:t>
            </a:r>
            <a:endParaRPr/>
          </a:p>
        </p:txBody>
      </p:sp>
      <p:sp>
        <p:nvSpPr>
          <p:cNvPr id="1401" name="Google Shape;1401;p60"/>
          <p:cNvSpPr/>
          <p:nvPr/>
        </p:nvSpPr>
        <p:spPr>
          <a:xfrm>
            <a:off x="7267830" y="21999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402" name="Google Shape;1402;p60"/>
          <p:cNvSpPr/>
          <p:nvPr/>
        </p:nvSpPr>
        <p:spPr>
          <a:xfrm>
            <a:off x="7943375" y="28004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403" name="Google Shape;1403;p60"/>
          <p:cNvSpPr/>
          <p:nvPr/>
        </p:nvSpPr>
        <p:spPr>
          <a:xfrm>
            <a:off x="7943375" y="34357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404" name="Google Shape;1404;p60"/>
          <p:cNvSpPr/>
          <p:nvPr/>
        </p:nvSpPr>
        <p:spPr>
          <a:xfrm>
            <a:off x="79433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405" name="Google Shape;1405;p60"/>
          <p:cNvSpPr/>
          <p:nvPr/>
        </p:nvSpPr>
        <p:spPr>
          <a:xfrm>
            <a:off x="7313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406" name="Google Shape;1406;p60"/>
          <p:cNvSpPr/>
          <p:nvPr/>
        </p:nvSpPr>
        <p:spPr>
          <a:xfrm>
            <a:off x="8572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407" name="Google Shape;1407;p60"/>
          <p:cNvSpPr/>
          <p:nvPr/>
        </p:nvSpPr>
        <p:spPr>
          <a:xfrm>
            <a:off x="7943375" y="4553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1408" name="Google Shape;1408;p60"/>
          <p:cNvSpPr/>
          <p:nvPr/>
        </p:nvSpPr>
        <p:spPr>
          <a:xfrm>
            <a:off x="6617800" y="28005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409" name="Google Shape;1409;p60"/>
          <p:cNvSpPr/>
          <p:nvPr/>
        </p:nvSpPr>
        <p:spPr>
          <a:xfrm>
            <a:off x="6617800" y="34357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1397" name="Google Shape;1397;p60"/>
          <p:cNvSpPr/>
          <p:nvPr/>
        </p:nvSpPr>
        <p:spPr>
          <a:xfrm>
            <a:off x="6617800" y="39948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1410" name="Google Shape;1410;p60"/>
          <p:cNvCxnSpPr/>
          <p:nvPr/>
        </p:nvCxnSpPr>
        <p:spPr>
          <a:xfrm>
            <a:off x="8159825" y="4351552"/>
            <a:ext cx="0" cy="0"/>
          </a:xfrm>
          <a:prstGeom prst="straightConnector1">
            <a:avLst/>
          </a:prstGeom>
          <a:noFill/>
          <a:ln cap="flat" cmpd="sng" w="19050">
            <a:solidFill>
              <a:schemeClr val="dk2"/>
            </a:solidFill>
            <a:prstDash val="solid"/>
            <a:round/>
            <a:headEnd len="med" w="med" type="none"/>
            <a:tailEnd len="med" w="med" type="none"/>
          </a:ln>
        </p:spPr>
      </p:cxnSp>
      <p:cxnSp>
        <p:nvCxnSpPr>
          <p:cNvPr id="1411" name="Google Shape;1411;p60"/>
          <p:cNvCxnSpPr>
            <a:stCxn id="1401" idx="5"/>
            <a:endCxn id="1402" idx="0"/>
          </p:cNvCxnSpPr>
          <p:nvPr/>
        </p:nvCxnSpPr>
        <p:spPr>
          <a:xfrm>
            <a:off x="7637333" y="25694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412" name="Google Shape;1412;p60"/>
          <p:cNvCxnSpPr>
            <a:stCxn id="1402" idx="4"/>
            <a:endCxn id="1403" idx="0"/>
          </p:cNvCxnSpPr>
          <p:nvPr/>
        </p:nvCxnSpPr>
        <p:spPr>
          <a:xfrm>
            <a:off x="8159825" y="32333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413" name="Google Shape;1413;p60"/>
          <p:cNvCxnSpPr>
            <a:stCxn id="1403" idx="4"/>
            <a:endCxn id="1404" idx="0"/>
          </p:cNvCxnSpPr>
          <p:nvPr/>
        </p:nvCxnSpPr>
        <p:spPr>
          <a:xfrm>
            <a:off x="8159825" y="3868673"/>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414" name="Google Shape;1414;p60"/>
          <p:cNvCxnSpPr>
            <a:stCxn id="1403" idx="3"/>
            <a:endCxn id="1405" idx="0"/>
          </p:cNvCxnSpPr>
          <p:nvPr/>
        </p:nvCxnSpPr>
        <p:spPr>
          <a:xfrm flipH="1">
            <a:off x="7530372"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415" name="Google Shape;1415;p60"/>
          <p:cNvCxnSpPr>
            <a:stCxn id="1403" idx="5"/>
            <a:endCxn id="1406" idx="0"/>
          </p:cNvCxnSpPr>
          <p:nvPr/>
        </p:nvCxnSpPr>
        <p:spPr>
          <a:xfrm>
            <a:off x="8312878"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416" name="Google Shape;1416;p60"/>
          <p:cNvCxnSpPr>
            <a:stCxn id="1404" idx="4"/>
            <a:endCxn id="1407" idx="0"/>
          </p:cNvCxnSpPr>
          <p:nvPr/>
        </p:nvCxnSpPr>
        <p:spPr>
          <a:xfrm>
            <a:off x="8159825" y="4427752"/>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417" name="Google Shape;1417;p60"/>
          <p:cNvCxnSpPr>
            <a:stCxn id="1401" idx="3"/>
            <a:endCxn id="1408" idx="0"/>
          </p:cNvCxnSpPr>
          <p:nvPr/>
        </p:nvCxnSpPr>
        <p:spPr>
          <a:xfrm flipH="1">
            <a:off x="6834126" y="2569478"/>
            <a:ext cx="497100" cy="231000"/>
          </a:xfrm>
          <a:prstGeom prst="straightConnector1">
            <a:avLst/>
          </a:prstGeom>
          <a:noFill/>
          <a:ln cap="flat" cmpd="sng" w="28575">
            <a:solidFill>
              <a:schemeClr val="dk2"/>
            </a:solidFill>
            <a:prstDash val="solid"/>
            <a:round/>
            <a:headEnd len="med" w="med" type="none"/>
            <a:tailEnd len="med" w="med" type="none"/>
          </a:ln>
        </p:spPr>
      </p:cxnSp>
      <p:cxnSp>
        <p:nvCxnSpPr>
          <p:cNvPr id="1418" name="Google Shape;1418;p60"/>
          <p:cNvCxnSpPr>
            <a:endCxn id="1409" idx="0"/>
          </p:cNvCxnSpPr>
          <p:nvPr/>
        </p:nvCxnSpPr>
        <p:spPr>
          <a:xfrm>
            <a:off x="6834250" y="3233286"/>
            <a:ext cx="0" cy="202500"/>
          </a:xfrm>
          <a:prstGeom prst="straightConnector1">
            <a:avLst/>
          </a:prstGeom>
          <a:noFill/>
          <a:ln cap="flat" cmpd="sng" w="28575">
            <a:solidFill>
              <a:schemeClr val="dk2"/>
            </a:solidFill>
            <a:prstDash val="solid"/>
            <a:round/>
            <a:headEnd len="med" w="med" type="none"/>
            <a:tailEnd len="med" w="med" type="none"/>
          </a:ln>
        </p:spPr>
      </p:cxnSp>
      <p:sp>
        <p:nvSpPr>
          <p:cNvPr id="1419" name="Google Shape;1419;p60"/>
          <p:cNvSpPr/>
          <p:nvPr/>
        </p:nvSpPr>
        <p:spPr>
          <a:xfrm>
            <a:off x="6617800" y="4553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1420" name="Google Shape;1420;p60"/>
          <p:cNvCxnSpPr>
            <a:stCxn id="1397" idx="4"/>
            <a:endCxn id="1419" idx="0"/>
          </p:cNvCxnSpPr>
          <p:nvPr/>
        </p:nvCxnSpPr>
        <p:spPr>
          <a:xfrm>
            <a:off x="6834250" y="4427761"/>
            <a:ext cx="0" cy="1263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24" name="Shape 1424"/>
        <p:cNvGrpSpPr/>
        <p:nvPr/>
      </p:nvGrpSpPr>
      <p:grpSpPr>
        <a:xfrm>
          <a:off x="0" y="0"/>
          <a:ext cx="0" cy="0"/>
          <a:chOff x="0" y="0"/>
          <a:chExt cx="0" cy="0"/>
        </a:xfrm>
      </p:grpSpPr>
      <p:cxnSp>
        <p:nvCxnSpPr>
          <p:cNvPr id="1425" name="Google Shape;1425;p61"/>
          <p:cNvCxnSpPr>
            <a:endCxn id="1426" idx="0"/>
          </p:cNvCxnSpPr>
          <p:nvPr/>
        </p:nvCxnSpPr>
        <p:spPr>
          <a:xfrm>
            <a:off x="6834250" y="3792361"/>
            <a:ext cx="0" cy="202500"/>
          </a:xfrm>
          <a:prstGeom prst="straightConnector1">
            <a:avLst/>
          </a:prstGeom>
          <a:noFill/>
          <a:ln cap="flat" cmpd="sng" w="28575">
            <a:solidFill>
              <a:schemeClr val="dk2"/>
            </a:solidFill>
            <a:prstDash val="solid"/>
            <a:round/>
            <a:headEnd len="med" w="med" type="none"/>
            <a:tailEnd len="med" w="med" type="none"/>
          </a:ln>
        </p:spPr>
      </p:cxnSp>
      <p:sp>
        <p:nvSpPr>
          <p:cNvPr id="1427" name="Google Shape;1427;p6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Challenging Warmup Exercise: Collecting Trie Keys</a:t>
            </a:r>
            <a:endParaRPr/>
          </a:p>
        </p:txBody>
      </p:sp>
      <p:sp>
        <p:nvSpPr>
          <p:cNvPr id="1428" name="Google Shape;1428;p61"/>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429" name="Google Shape;1429;p61"/>
          <p:cNvSpPr txBox="1"/>
          <p:nvPr>
            <p:ph idx="1" type="body"/>
          </p:nvPr>
        </p:nvSpPr>
        <p:spPr>
          <a:xfrm>
            <a:off x="90600" y="409750"/>
            <a:ext cx="8701800" cy="433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Challenging Exercise: Give an algorithm for collecting all the keys in a Trie.</a:t>
            </a:r>
            <a:endParaRPr/>
          </a:p>
          <a:p>
            <a:pPr indent="0" lvl="0" marL="0" rtl="0" algn="l">
              <a:spcBef>
                <a:spcPts val="600"/>
              </a:spcBef>
              <a:spcAft>
                <a:spcPts val="0"/>
              </a:spcAft>
              <a:buClr>
                <a:schemeClr val="dk1"/>
              </a:buClr>
              <a:buSzPts val="1100"/>
              <a:buFont typeface="Arial"/>
              <a:buNone/>
            </a:pPr>
            <a:r>
              <a:rPr lang="en">
                <a:latin typeface="Consolas"/>
                <a:ea typeface="Consolas"/>
                <a:cs typeface="Consolas"/>
                <a:sym typeface="Consolas"/>
              </a:rPr>
              <a:t>collect()</a:t>
            </a:r>
            <a:r>
              <a:rPr lang="en"/>
              <a:t> returns </a:t>
            </a:r>
            <a:r>
              <a:rPr lang="en">
                <a:latin typeface="Consolas"/>
                <a:ea typeface="Consolas"/>
                <a:cs typeface="Consolas"/>
                <a:sym typeface="Consolas"/>
              </a:rPr>
              <a:t>["a", "awls", "sad", "sam", "same", "sap"]</a:t>
            </a:r>
            <a:endParaRPr>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a:latin typeface="Consolas"/>
                <a:ea typeface="Consolas"/>
                <a:cs typeface="Consolas"/>
                <a:sym typeface="Consolas"/>
              </a:rPr>
              <a:t>collect():</a:t>
            </a:r>
            <a:endParaRPr>
              <a:latin typeface="Consolas"/>
              <a:ea typeface="Consolas"/>
              <a:cs typeface="Consolas"/>
              <a:sym typeface="Consolas"/>
            </a:endParaRPr>
          </a:p>
          <a:p>
            <a:pPr indent="-342900" lvl="0" marL="457200" rtl="0" algn="l">
              <a:spcBef>
                <a:spcPts val="600"/>
              </a:spcBef>
              <a:spcAft>
                <a:spcPts val="0"/>
              </a:spcAft>
              <a:buSzPts val="1800"/>
              <a:buChar char="●"/>
            </a:pPr>
            <a:r>
              <a:rPr lang="en"/>
              <a:t>Create an empty list of results </a:t>
            </a:r>
            <a:r>
              <a:rPr lang="en">
                <a:latin typeface="Consolas"/>
                <a:ea typeface="Consolas"/>
                <a:cs typeface="Consolas"/>
                <a:sym typeface="Consolas"/>
              </a:rPr>
              <a:t>x</a:t>
            </a:r>
            <a:r>
              <a:rPr lang="en"/>
              <a:t>.</a:t>
            </a:r>
            <a:endParaRPr/>
          </a:p>
          <a:p>
            <a:pPr indent="-342900" lvl="0" marL="457200" rtl="0" algn="l">
              <a:spcBef>
                <a:spcPts val="600"/>
              </a:spcBef>
              <a:spcAft>
                <a:spcPts val="0"/>
              </a:spcAft>
              <a:buSzPts val="1800"/>
              <a:buChar char="●"/>
            </a:pPr>
            <a:r>
              <a:rPr lang="en"/>
              <a:t>For character </a:t>
            </a:r>
            <a:r>
              <a:rPr lang="en">
                <a:latin typeface="Consolas"/>
                <a:ea typeface="Consolas"/>
                <a:cs typeface="Consolas"/>
                <a:sym typeface="Consolas"/>
              </a:rPr>
              <a:t>c</a:t>
            </a:r>
            <a:r>
              <a:rPr lang="en"/>
              <a:t> in </a:t>
            </a:r>
            <a:r>
              <a:rPr lang="en">
                <a:latin typeface="Consolas"/>
                <a:ea typeface="Consolas"/>
                <a:cs typeface="Consolas"/>
                <a:sym typeface="Consolas"/>
              </a:rPr>
              <a:t>root.next.keys()</a:t>
            </a:r>
            <a:r>
              <a:rPr lang="en"/>
              <a:t>:</a:t>
            </a:r>
            <a:endParaRPr/>
          </a:p>
          <a:p>
            <a:pPr indent="-342900" lvl="1" marL="914400" rtl="0" algn="l">
              <a:spcBef>
                <a:spcPts val="600"/>
              </a:spcBef>
              <a:spcAft>
                <a:spcPts val="0"/>
              </a:spcAft>
              <a:buSzPts val="1800"/>
              <a:buChar char="○"/>
            </a:pPr>
            <a:r>
              <a:rPr lang="en"/>
              <a:t>Call </a:t>
            </a:r>
            <a:r>
              <a:rPr lang="en">
                <a:latin typeface="Consolas"/>
                <a:ea typeface="Consolas"/>
                <a:cs typeface="Consolas"/>
                <a:sym typeface="Consolas"/>
              </a:rPr>
              <a:t>colHelp(c, x, root.next.get(c))</a:t>
            </a:r>
            <a:r>
              <a:rPr lang="en"/>
              <a:t>.</a:t>
            </a:r>
            <a:endParaRPr/>
          </a:p>
          <a:p>
            <a:pPr indent="-342900" lvl="0" marL="457200" rtl="0" algn="l">
              <a:spcBef>
                <a:spcPts val="600"/>
              </a:spcBef>
              <a:spcAft>
                <a:spcPts val="0"/>
              </a:spcAft>
              <a:buSzPts val="1800"/>
              <a:buChar char="●"/>
            </a:pPr>
            <a:r>
              <a:rPr lang="en"/>
              <a:t>Return </a:t>
            </a:r>
            <a:r>
              <a:rPr lang="en">
                <a:latin typeface="Consolas"/>
                <a:ea typeface="Consolas"/>
                <a:cs typeface="Consolas"/>
                <a:sym typeface="Consolas"/>
              </a:rPr>
              <a:t>x</a:t>
            </a:r>
            <a:r>
              <a:rPr lang="en"/>
              <a:t>.</a:t>
            </a:r>
            <a:endParaRPr/>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0"/>
              </a:spcAft>
              <a:buClr>
                <a:schemeClr val="dk1"/>
              </a:buClr>
              <a:buSzPts val="1100"/>
              <a:buFont typeface="Arial"/>
              <a:buNone/>
            </a:pPr>
            <a:r>
              <a:rPr lang="en">
                <a:latin typeface="Consolas"/>
                <a:ea typeface="Consolas"/>
                <a:cs typeface="Consolas"/>
                <a:sym typeface="Consolas"/>
              </a:rPr>
              <a:t>colHelp(String s, List&lt;String&gt; x, Node n)</a:t>
            </a:r>
            <a:r>
              <a:rPr lang="en"/>
              <a:t>:</a:t>
            </a:r>
            <a:endParaRPr/>
          </a:p>
          <a:p>
            <a:pPr indent="-342900" lvl="0" marL="457200" rtl="0" algn="l">
              <a:spcBef>
                <a:spcPts val="600"/>
              </a:spcBef>
              <a:spcAft>
                <a:spcPts val="0"/>
              </a:spcAft>
              <a:buSzPts val="1800"/>
              <a:buChar char="●"/>
            </a:pPr>
            <a:r>
              <a:rPr lang="en"/>
              <a:t>If </a:t>
            </a:r>
            <a:r>
              <a:rPr lang="en">
                <a:latin typeface="Consolas"/>
                <a:ea typeface="Consolas"/>
                <a:cs typeface="Consolas"/>
                <a:sym typeface="Consolas"/>
              </a:rPr>
              <a:t>n.isKey</a:t>
            </a:r>
            <a:r>
              <a:rPr lang="en"/>
              <a:t>, then </a:t>
            </a:r>
            <a:r>
              <a:rPr lang="en">
                <a:latin typeface="Consolas"/>
                <a:ea typeface="Consolas"/>
                <a:cs typeface="Consolas"/>
                <a:sym typeface="Consolas"/>
              </a:rPr>
              <a:t>x.add(s)</a:t>
            </a:r>
            <a:r>
              <a:rPr lang="en"/>
              <a:t>.</a:t>
            </a:r>
            <a:endParaRPr/>
          </a:p>
          <a:p>
            <a:pPr indent="-342900" lvl="0" marL="457200" rtl="0" algn="l">
              <a:spcBef>
                <a:spcPts val="600"/>
              </a:spcBef>
              <a:spcAft>
                <a:spcPts val="0"/>
              </a:spcAft>
              <a:buSzPts val="1800"/>
              <a:buChar char="●"/>
            </a:pPr>
            <a:r>
              <a:rPr lang="en"/>
              <a:t>For character </a:t>
            </a:r>
            <a:r>
              <a:rPr lang="en">
                <a:latin typeface="Consolas"/>
                <a:ea typeface="Consolas"/>
                <a:cs typeface="Consolas"/>
                <a:sym typeface="Consolas"/>
              </a:rPr>
              <a:t>c</a:t>
            </a:r>
            <a:r>
              <a:rPr lang="en"/>
              <a:t> in </a:t>
            </a:r>
            <a:r>
              <a:rPr lang="en">
                <a:latin typeface="Consolas"/>
                <a:ea typeface="Consolas"/>
                <a:cs typeface="Consolas"/>
                <a:sym typeface="Consolas"/>
              </a:rPr>
              <a:t>n.next.keys()</a:t>
            </a:r>
            <a:r>
              <a:rPr lang="en"/>
              <a:t>:</a:t>
            </a:r>
            <a:endParaRPr/>
          </a:p>
          <a:p>
            <a:pPr indent="-342900" lvl="1" marL="914400" rtl="0" algn="l">
              <a:spcBef>
                <a:spcPts val="600"/>
              </a:spcBef>
              <a:spcAft>
                <a:spcPts val="0"/>
              </a:spcAft>
              <a:buSzPts val="1800"/>
              <a:buChar char="○"/>
            </a:pPr>
            <a:r>
              <a:rPr lang="en"/>
              <a:t>Call </a:t>
            </a:r>
            <a:r>
              <a:rPr lang="en">
                <a:latin typeface="Consolas"/>
                <a:ea typeface="Consolas"/>
                <a:cs typeface="Consolas"/>
                <a:sym typeface="Consolas"/>
              </a:rPr>
              <a:t>colHelp(s + c, x, n.next.get(c))</a:t>
            </a:r>
            <a:endParaRPr/>
          </a:p>
          <a:p>
            <a:pPr indent="0" lvl="0" marL="0" rtl="0" algn="l">
              <a:spcBef>
                <a:spcPts val="600"/>
              </a:spcBef>
              <a:spcAft>
                <a:spcPts val="0"/>
              </a:spcAft>
              <a:buNone/>
            </a:pPr>
            <a:r>
              <a:t/>
            </a:r>
            <a:endParaRPr/>
          </a:p>
        </p:txBody>
      </p:sp>
      <p:sp>
        <p:nvSpPr>
          <p:cNvPr id="1430" name="Google Shape;1430;p61"/>
          <p:cNvSpPr/>
          <p:nvPr/>
        </p:nvSpPr>
        <p:spPr>
          <a:xfrm>
            <a:off x="7267830" y="21999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431" name="Google Shape;1431;p61"/>
          <p:cNvSpPr/>
          <p:nvPr/>
        </p:nvSpPr>
        <p:spPr>
          <a:xfrm>
            <a:off x="7943375" y="28004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432" name="Google Shape;1432;p61"/>
          <p:cNvSpPr/>
          <p:nvPr/>
        </p:nvSpPr>
        <p:spPr>
          <a:xfrm>
            <a:off x="7943375" y="34357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433" name="Google Shape;1433;p61"/>
          <p:cNvSpPr/>
          <p:nvPr/>
        </p:nvSpPr>
        <p:spPr>
          <a:xfrm>
            <a:off x="79433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434" name="Google Shape;1434;p61"/>
          <p:cNvSpPr/>
          <p:nvPr/>
        </p:nvSpPr>
        <p:spPr>
          <a:xfrm>
            <a:off x="7313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435" name="Google Shape;1435;p61"/>
          <p:cNvSpPr/>
          <p:nvPr/>
        </p:nvSpPr>
        <p:spPr>
          <a:xfrm>
            <a:off x="8572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436" name="Google Shape;1436;p61"/>
          <p:cNvSpPr/>
          <p:nvPr/>
        </p:nvSpPr>
        <p:spPr>
          <a:xfrm>
            <a:off x="7943375" y="4553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1437" name="Google Shape;1437;p61"/>
          <p:cNvSpPr/>
          <p:nvPr/>
        </p:nvSpPr>
        <p:spPr>
          <a:xfrm>
            <a:off x="6617800" y="28005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438" name="Google Shape;1438;p61"/>
          <p:cNvSpPr/>
          <p:nvPr/>
        </p:nvSpPr>
        <p:spPr>
          <a:xfrm>
            <a:off x="6617800" y="34357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1426" name="Google Shape;1426;p61"/>
          <p:cNvSpPr/>
          <p:nvPr/>
        </p:nvSpPr>
        <p:spPr>
          <a:xfrm>
            <a:off x="6617800" y="39948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1439" name="Google Shape;1439;p61"/>
          <p:cNvCxnSpPr/>
          <p:nvPr/>
        </p:nvCxnSpPr>
        <p:spPr>
          <a:xfrm>
            <a:off x="8159825" y="4351552"/>
            <a:ext cx="0" cy="0"/>
          </a:xfrm>
          <a:prstGeom prst="straightConnector1">
            <a:avLst/>
          </a:prstGeom>
          <a:noFill/>
          <a:ln cap="flat" cmpd="sng" w="19050">
            <a:solidFill>
              <a:schemeClr val="dk2"/>
            </a:solidFill>
            <a:prstDash val="solid"/>
            <a:round/>
            <a:headEnd len="med" w="med" type="none"/>
            <a:tailEnd len="med" w="med" type="none"/>
          </a:ln>
        </p:spPr>
      </p:cxnSp>
      <p:cxnSp>
        <p:nvCxnSpPr>
          <p:cNvPr id="1440" name="Google Shape;1440;p61"/>
          <p:cNvCxnSpPr>
            <a:stCxn id="1430" idx="5"/>
            <a:endCxn id="1431" idx="0"/>
          </p:cNvCxnSpPr>
          <p:nvPr/>
        </p:nvCxnSpPr>
        <p:spPr>
          <a:xfrm>
            <a:off x="7637333" y="25694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441" name="Google Shape;1441;p61"/>
          <p:cNvCxnSpPr>
            <a:stCxn id="1431" idx="4"/>
            <a:endCxn id="1432" idx="0"/>
          </p:cNvCxnSpPr>
          <p:nvPr/>
        </p:nvCxnSpPr>
        <p:spPr>
          <a:xfrm>
            <a:off x="8159825" y="32333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442" name="Google Shape;1442;p61"/>
          <p:cNvCxnSpPr>
            <a:stCxn id="1432" idx="4"/>
            <a:endCxn id="1433" idx="0"/>
          </p:cNvCxnSpPr>
          <p:nvPr/>
        </p:nvCxnSpPr>
        <p:spPr>
          <a:xfrm>
            <a:off x="8159825" y="3868673"/>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443" name="Google Shape;1443;p61"/>
          <p:cNvCxnSpPr>
            <a:stCxn id="1432" idx="3"/>
            <a:endCxn id="1434" idx="0"/>
          </p:cNvCxnSpPr>
          <p:nvPr/>
        </p:nvCxnSpPr>
        <p:spPr>
          <a:xfrm flipH="1">
            <a:off x="7530372"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444" name="Google Shape;1444;p61"/>
          <p:cNvCxnSpPr>
            <a:stCxn id="1432" idx="5"/>
            <a:endCxn id="1435" idx="0"/>
          </p:cNvCxnSpPr>
          <p:nvPr/>
        </p:nvCxnSpPr>
        <p:spPr>
          <a:xfrm>
            <a:off x="8312878"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445" name="Google Shape;1445;p61"/>
          <p:cNvCxnSpPr>
            <a:stCxn id="1433" idx="4"/>
            <a:endCxn id="1436" idx="0"/>
          </p:cNvCxnSpPr>
          <p:nvPr/>
        </p:nvCxnSpPr>
        <p:spPr>
          <a:xfrm>
            <a:off x="8159825" y="4427752"/>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446" name="Google Shape;1446;p61"/>
          <p:cNvCxnSpPr>
            <a:stCxn id="1430" idx="3"/>
            <a:endCxn id="1437" idx="0"/>
          </p:cNvCxnSpPr>
          <p:nvPr/>
        </p:nvCxnSpPr>
        <p:spPr>
          <a:xfrm flipH="1">
            <a:off x="6834126" y="2569478"/>
            <a:ext cx="497100" cy="231000"/>
          </a:xfrm>
          <a:prstGeom prst="straightConnector1">
            <a:avLst/>
          </a:prstGeom>
          <a:noFill/>
          <a:ln cap="flat" cmpd="sng" w="28575">
            <a:solidFill>
              <a:schemeClr val="dk2"/>
            </a:solidFill>
            <a:prstDash val="solid"/>
            <a:round/>
            <a:headEnd len="med" w="med" type="none"/>
            <a:tailEnd len="med" w="med" type="none"/>
          </a:ln>
        </p:spPr>
      </p:cxnSp>
      <p:cxnSp>
        <p:nvCxnSpPr>
          <p:cNvPr id="1447" name="Google Shape;1447;p61"/>
          <p:cNvCxnSpPr>
            <a:endCxn id="1438" idx="0"/>
          </p:cNvCxnSpPr>
          <p:nvPr/>
        </p:nvCxnSpPr>
        <p:spPr>
          <a:xfrm>
            <a:off x="6834250" y="3233286"/>
            <a:ext cx="0" cy="202500"/>
          </a:xfrm>
          <a:prstGeom prst="straightConnector1">
            <a:avLst/>
          </a:prstGeom>
          <a:noFill/>
          <a:ln cap="flat" cmpd="sng" w="28575">
            <a:solidFill>
              <a:schemeClr val="dk2"/>
            </a:solidFill>
            <a:prstDash val="solid"/>
            <a:round/>
            <a:headEnd len="med" w="med" type="none"/>
            <a:tailEnd len="med" w="med" type="none"/>
          </a:ln>
        </p:spPr>
      </p:cxnSp>
      <p:sp>
        <p:nvSpPr>
          <p:cNvPr id="1448" name="Google Shape;1448;p61"/>
          <p:cNvSpPr/>
          <p:nvPr/>
        </p:nvSpPr>
        <p:spPr>
          <a:xfrm>
            <a:off x="6617800" y="4553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1449" name="Google Shape;1449;p61"/>
          <p:cNvCxnSpPr>
            <a:stCxn id="1426" idx="4"/>
            <a:endCxn id="1448" idx="0"/>
          </p:cNvCxnSpPr>
          <p:nvPr/>
        </p:nvCxnSpPr>
        <p:spPr>
          <a:xfrm>
            <a:off x="6834250" y="4427761"/>
            <a:ext cx="0" cy="1263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53" name="Shape 1453"/>
        <p:cNvGrpSpPr/>
        <p:nvPr/>
      </p:nvGrpSpPr>
      <p:grpSpPr>
        <a:xfrm>
          <a:off x="0" y="0"/>
          <a:ext cx="0" cy="0"/>
          <a:chOff x="0" y="0"/>
          <a:chExt cx="0" cy="0"/>
        </a:xfrm>
      </p:grpSpPr>
      <p:cxnSp>
        <p:nvCxnSpPr>
          <p:cNvPr id="1454" name="Google Shape;1454;p62"/>
          <p:cNvCxnSpPr>
            <a:endCxn id="1455" idx="0"/>
          </p:cNvCxnSpPr>
          <p:nvPr/>
        </p:nvCxnSpPr>
        <p:spPr>
          <a:xfrm>
            <a:off x="6834250" y="3792361"/>
            <a:ext cx="0" cy="202500"/>
          </a:xfrm>
          <a:prstGeom prst="straightConnector1">
            <a:avLst/>
          </a:prstGeom>
          <a:noFill/>
          <a:ln cap="flat" cmpd="sng" w="28575">
            <a:solidFill>
              <a:schemeClr val="dk2"/>
            </a:solidFill>
            <a:prstDash val="solid"/>
            <a:round/>
            <a:headEnd len="med" w="med" type="none"/>
            <a:tailEnd len="med" w="med" type="none"/>
          </a:ln>
        </p:spPr>
      </p:cxnSp>
      <p:sp>
        <p:nvSpPr>
          <p:cNvPr id="1456" name="Google Shape;1456;p6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Challenging Warmup Exercise: Collecting Trie Keys</a:t>
            </a:r>
            <a:endParaRPr/>
          </a:p>
        </p:txBody>
      </p:sp>
      <p:sp>
        <p:nvSpPr>
          <p:cNvPr id="1457" name="Google Shape;1457;p62"/>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458" name="Google Shape;1458;p62"/>
          <p:cNvSpPr txBox="1"/>
          <p:nvPr>
            <p:ph idx="1" type="body"/>
          </p:nvPr>
        </p:nvSpPr>
        <p:spPr>
          <a:xfrm>
            <a:off x="90600" y="409750"/>
            <a:ext cx="8701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999999"/>
                </a:solidFill>
              </a:rPr>
              <a:t>Challenging Exercise: Give an algorithm for collecting all the keys in a Trie.</a:t>
            </a:r>
            <a:endParaRPr>
              <a:solidFill>
                <a:srgbClr val="999999"/>
              </a:solidFill>
            </a:endParaRPr>
          </a:p>
          <a:p>
            <a:pPr indent="0" lvl="0" marL="0" rtl="0" algn="l">
              <a:spcBef>
                <a:spcPts val="600"/>
              </a:spcBef>
              <a:spcAft>
                <a:spcPts val="0"/>
              </a:spcAft>
              <a:buNone/>
            </a:pPr>
            <a:r>
              <a:rPr lang="en">
                <a:latin typeface="Consolas"/>
                <a:ea typeface="Consolas"/>
                <a:cs typeface="Consolas"/>
                <a:sym typeface="Consolas"/>
              </a:rPr>
              <a:t>collect():</a:t>
            </a:r>
            <a:endParaRPr>
              <a:latin typeface="Consolas"/>
              <a:ea typeface="Consolas"/>
              <a:cs typeface="Consolas"/>
              <a:sym typeface="Consolas"/>
            </a:endParaRPr>
          </a:p>
          <a:p>
            <a:pPr indent="-342900" lvl="0" marL="457200" rtl="0" algn="l">
              <a:spcBef>
                <a:spcPts val="600"/>
              </a:spcBef>
              <a:spcAft>
                <a:spcPts val="0"/>
              </a:spcAft>
              <a:buSzPts val="1800"/>
              <a:buChar char="●"/>
            </a:pPr>
            <a:r>
              <a:rPr lang="en"/>
              <a:t>Create an empty list of results </a:t>
            </a:r>
            <a:r>
              <a:rPr lang="en">
                <a:latin typeface="Consolas"/>
                <a:ea typeface="Consolas"/>
                <a:cs typeface="Consolas"/>
                <a:sym typeface="Consolas"/>
              </a:rPr>
              <a:t>x</a:t>
            </a:r>
            <a:r>
              <a:rPr lang="en"/>
              <a:t>.</a:t>
            </a:r>
            <a:endParaRPr/>
          </a:p>
          <a:p>
            <a:pPr indent="-342900" lvl="0" marL="457200" rtl="0" algn="l">
              <a:spcBef>
                <a:spcPts val="600"/>
              </a:spcBef>
              <a:spcAft>
                <a:spcPts val="0"/>
              </a:spcAft>
              <a:buSzPts val="1800"/>
              <a:buChar char="●"/>
            </a:pPr>
            <a:r>
              <a:rPr lang="en"/>
              <a:t>For character </a:t>
            </a:r>
            <a:r>
              <a:rPr lang="en">
                <a:latin typeface="Consolas"/>
                <a:ea typeface="Consolas"/>
                <a:cs typeface="Consolas"/>
                <a:sym typeface="Consolas"/>
              </a:rPr>
              <a:t>c</a:t>
            </a:r>
            <a:r>
              <a:rPr lang="en"/>
              <a:t> in </a:t>
            </a:r>
            <a:r>
              <a:rPr lang="en">
                <a:latin typeface="Consolas"/>
                <a:ea typeface="Consolas"/>
                <a:cs typeface="Consolas"/>
                <a:sym typeface="Consolas"/>
              </a:rPr>
              <a:t>root.next.keys()</a:t>
            </a:r>
            <a:r>
              <a:rPr lang="en"/>
              <a:t>:</a:t>
            </a:r>
            <a:endParaRPr/>
          </a:p>
          <a:p>
            <a:pPr indent="-342900" lvl="1" marL="914400" rtl="0" algn="l">
              <a:spcBef>
                <a:spcPts val="600"/>
              </a:spcBef>
              <a:spcAft>
                <a:spcPts val="0"/>
              </a:spcAft>
              <a:buSzPts val="1800"/>
              <a:buChar char="○"/>
            </a:pPr>
            <a:r>
              <a:rPr lang="en"/>
              <a:t>Call </a:t>
            </a:r>
            <a:r>
              <a:rPr lang="en">
                <a:latin typeface="Consolas"/>
                <a:ea typeface="Consolas"/>
                <a:cs typeface="Consolas"/>
                <a:sym typeface="Consolas"/>
              </a:rPr>
              <a:t>colHelp(c, x, root.next.get(c))</a:t>
            </a:r>
            <a:r>
              <a:rPr lang="en"/>
              <a:t>.</a:t>
            </a:r>
            <a:endParaRPr/>
          </a:p>
          <a:p>
            <a:pPr indent="-342900" lvl="0" marL="457200" rtl="0" algn="l">
              <a:spcBef>
                <a:spcPts val="600"/>
              </a:spcBef>
              <a:spcAft>
                <a:spcPts val="0"/>
              </a:spcAft>
              <a:buClr>
                <a:schemeClr val="dk2"/>
              </a:buClr>
              <a:buSzPts val="1800"/>
              <a:buChar char="●"/>
            </a:pPr>
            <a:r>
              <a:rPr lang="en">
                <a:solidFill>
                  <a:schemeClr val="dk2"/>
                </a:solidFill>
              </a:rPr>
              <a:t>Return </a:t>
            </a:r>
            <a:r>
              <a:rPr lang="en">
                <a:solidFill>
                  <a:schemeClr val="dk2"/>
                </a:solidFill>
                <a:latin typeface="Consolas"/>
                <a:ea typeface="Consolas"/>
                <a:cs typeface="Consolas"/>
                <a:sym typeface="Consolas"/>
              </a:rPr>
              <a:t>x</a:t>
            </a:r>
            <a:r>
              <a:rPr lang="en">
                <a:solidFill>
                  <a:schemeClr val="dk2"/>
                </a:solidFill>
              </a:rPr>
              <a:t>.</a:t>
            </a:r>
            <a:endParaRPr>
              <a:solidFill>
                <a:schemeClr val="dk2"/>
              </a:solidFill>
            </a:endParaRPr>
          </a:p>
          <a:p>
            <a:pPr indent="0" lvl="0" marL="0" rtl="0" algn="l">
              <a:spcBef>
                <a:spcPts val="600"/>
              </a:spcBef>
              <a:spcAft>
                <a:spcPts val="0"/>
              </a:spcAft>
              <a:buClr>
                <a:srgbClr val="000000"/>
              </a:buClr>
              <a:buSzPts val="1100"/>
              <a:buFont typeface="Arial"/>
              <a:buNone/>
            </a:pPr>
            <a:r>
              <a:t/>
            </a:r>
            <a:endParaRPr>
              <a:solidFill>
                <a:schemeClr val="dk2"/>
              </a:solidFill>
            </a:endParaRPr>
          </a:p>
          <a:p>
            <a:pPr indent="0" lvl="0" marL="0" rtl="0" algn="l">
              <a:spcBef>
                <a:spcPts val="600"/>
              </a:spcBef>
              <a:spcAft>
                <a:spcPts val="0"/>
              </a:spcAft>
              <a:buClr>
                <a:srgbClr val="000000"/>
              </a:buClr>
              <a:buSzPts val="1100"/>
              <a:buFont typeface="Arial"/>
              <a:buNone/>
            </a:pPr>
            <a:r>
              <a:rPr lang="en">
                <a:solidFill>
                  <a:schemeClr val="dk2"/>
                </a:solidFill>
                <a:latin typeface="Consolas"/>
                <a:ea typeface="Consolas"/>
                <a:cs typeface="Consolas"/>
                <a:sym typeface="Consolas"/>
              </a:rPr>
              <a:t>colHelp(String s, List&lt;String&gt; x, Node n)</a:t>
            </a:r>
            <a:r>
              <a:rPr lang="en">
                <a:solidFill>
                  <a:schemeClr val="dk2"/>
                </a:solidFill>
              </a:rPr>
              <a: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If </a:t>
            </a:r>
            <a:r>
              <a:rPr lang="en">
                <a:solidFill>
                  <a:schemeClr val="dk2"/>
                </a:solidFill>
                <a:latin typeface="Consolas"/>
                <a:ea typeface="Consolas"/>
                <a:cs typeface="Consolas"/>
                <a:sym typeface="Consolas"/>
              </a:rPr>
              <a:t>n.isKey</a:t>
            </a:r>
            <a:r>
              <a:rPr lang="en">
                <a:solidFill>
                  <a:schemeClr val="dk2"/>
                </a:solidFill>
              </a:rPr>
              <a:t>, then </a:t>
            </a:r>
            <a:r>
              <a:rPr lang="en">
                <a:solidFill>
                  <a:schemeClr val="dk2"/>
                </a:solidFill>
                <a:latin typeface="Consolas"/>
                <a:ea typeface="Consolas"/>
                <a:cs typeface="Consolas"/>
                <a:sym typeface="Consolas"/>
              </a:rPr>
              <a:t>x.add(s)</a:t>
            </a:r>
            <a:r>
              <a:rPr lang="en">
                <a:solidFill>
                  <a:schemeClr val="dk2"/>
                </a:solidFill>
              </a:rPr>
              <a: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For character </a:t>
            </a:r>
            <a:r>
              <a:rPr lang="en">
                <a:solidFill>
                  <a:schemeClr val="dk2"/>
                </a:solidFill>
                <a:latin typeface="Consolas"/>
                <a:ea typeface="Consolas"/>
                <a:cs typeface="Consolas"/>
                <a:sym typeface="Consolas"/>
              </a:rPr>
              <a:t>c</a:t>
            </a:r>
            <a:r>
              <a:rPr lang="en">
                <a:solidFill>
                  <a:schemeClr val="dk2"/>
                </a:solidFill>
              </a:rPr>
              <a:t> in </a:t>
            </a:r>
            <a:r>
              <a:rPr lang="en">
                <a:solidFill>
                  <a:schemeClr val="dk2"/>
                </a:solidFill>
                <a:latin typeface="Consolas"/>
                <a:ea typeface="Consolas"/>
                <a:cs typeface="Consolas"/>
                <a:sym typeface="Consolas"/>
              </a:rPr>
              <a:t>n.next.keys()</a:t>
            </a:r>
            <a:r>
              <a:rPr lang="en">
                <a:solidFill>
                  <a:schemeClr val="dk2"/>
                </a:solidFill>
              </a:rPr>
              <a:t>:</a:t>
            </a:r>
            <a:endParaRPr>
              <a:solidFill>
                <a:schemeClr val="dk2"/>
              </a:solidFill>
            </a:endParaRPr>
          </a:p>
          <a:p>
            <a:pPr indent="-342900" lvl="1" marL="914400" rtl="0" algn="l">
              <a:spcBef>
                <a:spcPts val="600"/>
              </a:spcBef>
              <a:spcAft>
                <a:spcPts val="0"/>
              </a:spcAft>
              <a:buClr>
                <a:schemeClr val="dk2"/>
              </a:buClr>
              <a:buSzPts val="1800"/>
              <a:buChar char="○"/>
            </a:pPr>
            <a:r>
              <a:rPr lang="en">
                <a:solidFill>
                  <a:schemeClr val="dk2"/>
                </a:solidFill>
              </a:rPr>
              <a:t>Call </a:t>
            </a:r>
            <a:r>
              <a:rPr lang="en">
                <a:solidFill>
                  <a:schemeClr val="dk2"/>
                </a:solidFill>
                <a:latin typeface="Consolas"/>
                <a:ea typeface="Consolas"/>
                <a:cs typeface="Consolas"/>
                <a:sym typeface="Consolas"/>
              </a:rPr>
              <a:t>colHelp(s + c, x, n.next.get(c))</a:t>
            </a:r>
            <a:endParaRPr>
              <a:solidFill>
                <a:schemeClr val="dk2"/>
              </a:solidFill>
            </a:endParaRPr>
          </a:p>
        </p:txBody>
      </p:sp>
      <p:sp>
        <p:nvSpPr>
          <p:cNvPr id="1459" name="Google Shape;1459;p62"/>
          <p:cNvSpPr/>
          <p:nvPr/>
        </p:nvSpPr>
        <p:spPr>
          <a:xfrm>
            <a:off x="7267830" y="21999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460" name="Google Shape;1460;p62"/>
          <p:cNvSpPr/>
          <p:nvPr/>
        </p:nvSpPr>
        <p:spPr>
          <a:xfrm>
            <a:off x="7943375" y="28004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461" name="Google Shape;1461;p62"/>
          <p:cNvSpPr/>
          <p:nvPr/>
        </p:nvSpPr>
        <p:spPr>
          <a:xfrm>
            <a:off x="7943375" y="34357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462" name="Google Shape;1462;p62"/>
          <p:cNvSpPr/>
          <p:nvPr/>
        </p:nvSpPr>
        <p:spPr>
          <a:xfrm>
            <a:off x="79433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463" name="Google Shape;1463;p62"/>
          <p:cNvSpPr/>
          <p:nvPr/>
        </p:nvSpPr>
        <p:spPr>
          <a:xfrm>
            <a:off x="7313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464" name="Google Shape;1464;p62"/>
          <p:cNvSpPr/>
          <p:nvPr/>
        </p:nvSpPr>
        <p:spPr>
          <a:xfrm>
            <a:off x="8572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465" name="Google Shape;1465;p62"/>
          <p:cNvSpPr/>
          <p:nvPr/>
        </p:nvSpPr>
        <p:spPr>
          <a:xfrm>
            <a:off x="7943375" y="4553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1466" name="Google Shape;1466;p62"/>
          <p:cNvSpPr/>
          <p:nvPr/>
        </p:nvSpPr>
        <p:spPr>
          <a:xfrm>
            <a:off x="6617800" y="28005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467" name="Google Shape;1467;p62"/>
          <p:cNvSpPr/>
          <p:nvPr/>
        </p:nvSpPr>
        <p:spPr>
          <a:xfrm>
            <a:off x="6617800" y="34357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1455" name="Google Shape;1455;p62"/>
          <p:cNvSpPr/>
          <p:nvPr/>
        </p:nvSpPr>
        <p:spPr>
          <a:xfrm>
            <a:off x="6617800" y="39948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1468" name="Google Shape;1468;p62"/>
          <p:cNvCxnSpPr/>
          <p:nvPr/>
        </p:nvCxnSpPr>
        <p:spPr>
          <a:xfrm>
            <a:off x="8159825" y="4351552"/>
            <a:ext cx="0" cy="0"/>
          </a:xfrm>
          <a:prstGeom prst="straightConnector1">
            <a:avLst/>
          </a:prstGeom>
          <a:noFill/>
          <a:ln cap="flat" cmpd="sng" w="19050">
            <a:solidFill>
              <a:schemeClr val="dk2"/>
            </a:solidFill>
            <a:prstDash val="solid"/>
            <a:round/>
            <a:headEnd len="med" w="med" type="none"/>
            <a:tailEnd len="med" w="med" type="none"/>
          </a:ln>
        </p:spPr>
      </p:cxnSp>
      <p:cxnSp>
        <p:nvCxnSpPr>
          <p:cNvPr id="1469" name="Google Shape;1469;p62"/>
          <p:cNvCxnSpPr>
            <a:stCxn id="1459" idx="5"/>
            <a:endCxn id="1460" idx="0"/>
          </p:cNvCxnSpPr>
          <p:nvPr/>
        </p:nvCxnSpPr>
        <p:spPr>
          <a:xfrm>
            <a:off x="7637333" y="25694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470" name="Google Shape;1470;p62"/>
          <p:cNvCxnSpPr>
            <a:stCxn id="1460" idx="4"/>
            <a:endCxn id="1461" idx="0"/>
          </p:cNvCxnSpPr>
          <p:nvPr/>
        </p:nvCxnSpPr>
        <p:spPr>
          <a:xfrm>
            <a:off x="8159825" y="32333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471" name="Google Shape;1471;p62"/>
          <p:cNvCxnSpPr>
            <a:stCxn id="1461" idx="4"/>
            <a:endCxn id="1462" idx="0"/>
          </p:cNvCxnSpPr>
          <p:nvPr/>
        </p:nvCxnSpPr>
        <p:spPr>
          <a:xfrm>
            <a:off x="8159825" y="3868673"/>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472" name="Google Shape;1472;p62"/>
          <p:cNvCxnSpPr>
            <a:stCxn id="1461" idx="3"/>
            <a:endCxn id="1463" idx="0"/>
          </p:cNvCxnSpPr>
          <p:nvPr/>
        </p:nvCxnSpPr>
        <p:spPr>
          <a:xfrm flipH="1">
            <a:off x="7530372"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473" name="Google Shape;1473;p62"/>
          <p:cNvCxnSpPr>
            <a:stCxn id="1461" idx="5"/>
            <a:endCxn id="1464" idx="0"/>
          </p:cNvCxnSpPr>
          <p:nvPr/>
        </p:nvCxnSpPr>
        <p:spPr>
          <a:xfrm>
            <a:off x="8312878"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474" name="Google Shape;1474;p62"/>
          <p:cNvCxnSpPr>
            <a:stCxn id="1462" idx="4"/>
            <a:endCxn id="1465" idx="0"/>
          </p:cNvCxnSpPr>
          <p:nvPr/>
        </p:nvCxnSpPr>
        <p:spPr>
          <a:xfrm>
            <a:off x="8159825" y="4427752"/>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475" name="Google Shape;1475;p62"/>
          <p:cNvCxnSpPr>
            <a:stCxn id="1459" idx="3"/>
            <a:endCxn id="1466" idx="0"/>
          </p:cNvCxnSpPr>
          <p:nvPr/>
        </p:nvCxnSpPr>
        <p:spPr>
          <a:xfrm flipH="1">
            <a:off x="6834126" y="2569478"/>
            <a:ext cx="497100" cy="231000"/>
          </a:xfrm>
          <a:prstGeom prst="straightConnector1">
            <a:avLst/>
          </a:prstGeom>
          <a:noFill/>
          <a:ln cap="flat" cmpd="sng" w="28575">
            <a:solidFill>
              <a:schemeClr val="dk2"/>
            </a:solidFill>
            <a:prstDash val="solid"/>
            <a:round/>
            <a:headEnd len="med" w="med" type="none"/>
            <a:tailEnd len="med" w="med" type="none"/>
          </a:ln>
        </p:spPr>
      </p:cxnSp>
      <p:cxnSp>
        <p:nvCxnSpPr>
          <p:cNvPr id="1476" name="Google Shape;1476;p62"/>
          <p:cNvCxnSpPr>
            <a:endCxn id="1467" idx="0"/>
          </p:cNvCxnSpPr>
          <p:nvPr/>
        </p:nvCxnSpPr>
        <p:spPr>
          <a:xfrm>
            <a:off x="6834250" y="3233286"/>
            <a:ext cx="0" cy="202500"/>
          </a:xfrm>
          <a:prstGeom prst="straightConnector1">
            <a:avLst/>
          </a:prstGeom>
          <a:noFill/>
          <a:ln cap="flat" cmpd="sng" w="28575">
            <a:solidFill>
              <a:schemeClr val="dk2"/>
            </a:solidFill>
            <a:prstDash val="solid"/>
            <a:round/>
            <a:headEnd len="med" w="med" type="none"/>
            <a:tailEnd len="med" w="med" type="none"/>
          </a:ln>
        </p:spPr>
      </p:cxnSp>
      <p:sp>
        <p:nvSpPr>
          <p:cNvPr id="1477" name="Google Shape;1477;p62"/>
          <p:cNvSpPr/>
          <p:nvPr/>
        </p:nvSpPr>
        <p:spPr>
          <a:xfrm>
            <a:off x="6617800" y="4553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1478" name="Google Shape;1478;p62"/>
          <p:cNvCxnSpPr>
            <a:stCxn id="1455" idx="4"/>
            <a:endCxn id="1477" idx="0"/>
          </p:cNvCxnSpPr>
          <p:nvPr/>
        </p:nvCxnSpPr>
        <p:spPr>
          <a:xfrm>
            <a:off x="6834250" y="4427761"/>
            <a:ext cx="0" cy="126300"/>
          </a:xfrm>
          <a:prstGeom prst="straightConnector1">
            <a:avLst/>
          </a:prstGeom>
          <a:noFill/>
          <a:ln cap="flat" cmpd="sng" w="28575">
            <a:solidFill>
              <a:schemeClr val="dk2"/>
            </a:solidFill>
            <a:prstDash val="solid"/>
            <a:round/>
            <a:headEnd len="med" w="med" type="none"/>
            <a:tailEnd len="med" w="med" type="none"/>
          </a:ln>
        </p:spPr>
      </p:cxnSp>
      <p:sp>
        <p:nvSpPr>
          <p:cNvPr id="1479" name="Google Shape;1479;p62"/>
          <p:cNvSpPr txBox="1"/>
          <p:nvPr/>
        </p:nvSpPr>
        <p:spPr>
          <a:xfrm>
            <a:off x="6033375" y="1512500"/>
            <a:ext cx="8010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x = []</a:t>
            </a:r>
            <a:endParaRPr>
              <a:latin typeface="Consolas"/>
              <a:ea typeface="Consolas"/>
              <a:cs typeface="Consolas"/>
              <a:sym typeface="Consolas"/>
            </a:endParaRPr>
          </a:p>
        </p:txBody>
      </p:sp>
      <p:sp>
        <p:nvSpPr>
          <p:cNvPr id="1480" name="Google Shape;1480;p62"/>
          <p:cNvSpPr txBox="1"/>
          <p:nvPr/>
        </p:nvSpPr>
        <p:spPr>
          <a:xfrm>
            <a:off x="4969425" y="2788950"/>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colHelp(</a:t>
            </a:r>
            <a:r>
              <a:rPr lang="en">
                <a:solidFill>
                  <a:schemeClr val="dk1"/>
                </a:solidFill>
                <a:latin typeface="Consolas"/>
                <a:ea typeface="Consolas"/>
                <a:cs typeface="Consolas"/>
                <a:sym typeface="Consolas"/>
              </a:rPr>
              <a:t>"</a:t>
            </a:r>
            <a:r>
              <a:rPr b="1" lang="en">
                <a:latin typeface="Consolas"/>
                <a:ea typeface="Consolas"/>
                <a:cs typeface="Consolas"/>
                <a:sym typeface="Consolas"/>
              </a:rPr>
              <a:t>a</a:t>
            </a:r>
            <a:r>
              <a:rPr lang="en">
                <a:solidFill>
                  <a:schemeClr val="dk1"/>
                </a:solidFill>
                <a:latin typeface="Consolas"/>
                <a:ea typeface="Consolas"/>
                <a:cs typeface="Consolas"/>
                <a:sym typeface="Consolas"/>
              </a:rPr>
              <a:t>"</a:t>
            </a:r>
            <a:r>
              <a:rPr b="1" lang="en">
                <a:latin typeface="Consolas"/>
                <a:ea typeface="Consolas"/>
                <a:cs typeface="Consolas"/>
                <a:sym typeface="Consolas"/>
              </a:rPr>
              <a:t>, x,      )  </a:t>
            </a:r>
            <a:endParaRPr b="1">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graphicFrame>
        <p:nvGraphicFramePr>
          <p:cNvPr id="212" name="Google Shape;212;p27"/>
          <p:cNvGraphicFramePr/>
          <p:nvPr/>
        </p:nvGraphicFramePr>
        <p:xfrm>
          <a:off x="4406525" y="917150"/>
          <a:ext cx="3000000" cy="3000000"/>
        </p:xfrm>
        <a:graphic>
          <a:graphicData uri="http://schemas.openxmlformats.org/drawingml/2006/table">
            <a:tbl>
              <a:tblPr>
                <a:noFill/>
                <a:tableStyleId>{764B5357-B1AD-41A5-8FD6-9C45A2802DA1}</a:tableStyleId>
              </a:tblPr>
              <a:tblGrid>
                <a:gridCol w="1598500"/>
                <a:gridCol w="1017950"/>
                <a:gridCol w="1075525"/>
                <a:gridCol w="971775"/>
              </a:tblGrid>
              <a:tr h="396200">
                <a:tc gridSpan="2">
                  <a:txBody>
                    <a:bodyPr/>
                    <a:lstStyle/>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hMerge="1"/>
                <a:tc>
                  <a:txBody>
                    <a:bodyPr/>
                    <a:lstStyle/>
                    <a:p>
                      <a:pPr indent="0" lvl="0" marL="0" rtl="0" algn="ctr">
                        <a:spcBef>
                          <a:spcPts val="0"/>
                        </a:spcBef>
                        <a:spcAft>
                          <a:spcPts val="0"/>
                        </a:spcAft>
                        <a:buNone/>
                      </a:pPr>
                      <a:r>
                        <a:rPr lang="en" sz="1200">
                          <a:latin typeface="Roboto"/>
                          <a:ea typeface="Roboto"/>
                          <a:cs typeface="Roboto"/>
                          <a:sym typeface="Roboto"/>
                        </a:rPr>
                        <a:t>contains(x)</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add(x)</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r>
              <a:tr h="381000">
                <a:tc gridSpan="2">
                  <a:txBody>
                    <a:bodyPr/>
                    <a:lstStyle/>
                    <a:p>
                      <a:pPr indent="0" lvl="0" marL="0" rtl="0" algn="l">
                        <a:spcBef>
                          <a:spcPts val="0"/>
                        </a:spcBef>
                        <a:spcAft>
                          <a:spcPts val="0"/>
                        </a:spcAft>
                        <a:buNone/>
                      </a:pPr>
                      <a:r>
                        <a:rPr lang="en" sz="1200">
                          <a:latin typeface="Roboto"/>
                          <a:ea typeface="Roboto"/>
                          <a:cs typeface="Roboto"/>
                          <a:sym typeface="Roboto"/>
                        </a:rPr>
                        <a:t>Balanced BST</a:t>
                      </a:r>
                      <a:endParaRPr sz="1200">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c hMerge="1"/>
                <a:tc>
                  <a:txBody>
                    <a:bodyPr/>
                    <a:lstStyle/>
                    <a:p>
                      <a:pPr indent="0" lvl="0" marL="0" rtl="0" algn="ctr">
                        <a:spcBef>
                          <a:spcPts val="0"/>
                        </a:spcBef>
                        <a:spcAft>
                          <a:spcPts val="0"/>
                        </a:spcAft>
                        <a:buNone/>
                      </a:pPr>
                      <a:r>
                        <a:rPr lang="en" sz="1200">
                          <a:solidFill>
                            <a:srgbClr val="000000"/>
                          </a:solidFill>
                          <a:latin typeface="Roboto"/>
                          <a:ea typeface="Roboto"/>
                          <a:cs typeface="Roboto"/>
                          <a:sym typeface="Roboto"/>
                        </a:rPr>
                        <a:t>Θ(log N)</a:t>
                      </a:r>
                      <a:endParaRPr sz="1200">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lang="en" sz="1200">
                          <a:solidFill>
                            <a:srgbClr val="000000"/>
                          </a:solidFill>
                          <a:latin typeface="Roboto"/>
                          <a:ea typeface="Roboto"/>
                          <a:cs typeface="Roboto"/>
                          <a:sym typeface="Roboto"/>
                        </a:rPr>
                        <a:t>Θ(log N)</a:t>
                      </a:r>
                      <a:endParaRPr sz="1200">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r>
              <a:tr h="381000">
                <a:tc gridSpan="2">
                  <a:txBody>
                    <a:bodyPr/>
                    <a:lstStyle/>
                    <a:p>
                      <a:pPr indent="0" lvl="0" marL="0" rtl="0" algn="l">
                        <a:spcBef>
                          <a:spcPts val="0"/>
                        </a:spcBef>
                        <a:spcAft>
                          <a:spcPts val="0"/>
                        </a:spcAft>
                        <a:buNone/>
                      </a:pPr>
                      <a:r>
                        <a:rPr lang="en" sz="1200">
                          <a:latin typeface="Roboto"/>
                          <a:ea typeface="Roboto"/>
                          <a:cs typeface="Roboto"/>
                          <a:sym typeface="Roboto"/>
                        </a:rPr>
                        <a:t>Resizing Separate</a:t>
                      </a:r>
                      <a:br>
                        <a:rPr lang="en" sz="1200">
                          <a:latin typeface="Roboto"/>
                          <a:ea typeface="Roboto"/>
                          <a:cs typeface="Roboto"/>
                          <a:sym typeface="Roboto"/>
                        </a:rPr>
                      </a:br>
                      <a:r>
                        <a:rPr lang="en" sz="1200">
                          <a:latin typeface="Roboto"/>
                          <a:ea typeface="Roboto"/>
                          <a:cs typeface="Roboto"/>
                          <a:sym typeface="Roboto"/>
                        </a:rPr>
                        <a:t>Chaining Hash Table</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hMerge="1"/>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 sz="600">
                          <a:solidFill>
                            <a:schemeClr val="dk1"/>
                          </a:solidFill>
                          <a:latin typeface="Roboto"/>
                          <a:ea typeface="Roboto"/>
                          <a:cs typeface="Roboto"/>
                          <a:sym typeface="Roboto"/>
                        </a:rPr>
                        <a:t>assuming even spread</a:t>
                      </a:r>
                      <a:endParaRPr sz="10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 sz="600">
                          <a:solidFill>
                            <a:schemeClr val="dk1"/>
                          </a:solidFill>
                          <a:latin typeface="Roboto"/>
                          <a:ea typeface="Roboto"/>
                          <a:cs typeface="Roboto"/>
                          <a:sym typeface="Roboto"/>
                        </a:rPr>
                        <a:t>on average,</a:t>
                      </a:r>
                      <a:endParaRPr sz="600">
                        <a:solidFill>
                          <a:schemeClr val="dk1"/>
                        </a:solidFill>
                        <a:latin typeface="Roboto"/>
                        <a:ea typeface="Roboto"/>
                        <a:cs typeface="Roboto"/>
                        <a:sym typeface="Roboto"/>
                      </a:endParaRPr>
                    </a:p>
                    <a:p>
                      <a:pPr indent="0" lvl="0" marL="0" rtl="0" algn="ctr">
                        <a:spcBef>
                          <a:spcPts val="0"/>
                        </a:spcBef>
                        <a:spcAft>
                          <a:spcPts val="0"/>
                        </a:spcAft>
                        <a:buNone/>
                      </a:pPr>
                      <a:r>
                        <a:rPr lang="en" sz="600">
                          <a:solidFill>
                            <a:schemeClr val="dk1"/>
                          </a:solidFill>
                          <a:latin typeface="Roboto"/>
                          <a:ea typeface="Roboto"/>
                          <a:cs typeface="Roboto"/>
                          <a:sym typeface="Roboto"/>
                        </a:rPr>
                        <a:t>assuming even spread</a:t>
                      </a:r>
                      <a:endParaRPr sz="6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r>
            </a:tbl>
          </a:graphicData>
        </a:graphic>
      </p:graphicFrame>
      <p:sp>
        <p:nvSpPr>
          <p:cNvPr id="213" name="Google Shape;213;p2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BST and Hash Table Set Runtimes</a:t>
            </a:r>
            <a:endParaRPr/>
          </a:p>
        </p:txBody>
      </p:sp>
      <p:sp>
        <p:nvSpPr>
          <p:cNvPr id="214" name="Google Shape;214;p27"/>
          <p:cNvSpPr txBox="1"/>
          <p:nvPr>
            <p:ph idx="1" type="body"/>
          </p:nvPr>
        </p:nvSpPr>
        <p:spPr>
          <a:xfrm>
            <a:off x="90600" y="404100"/>
            <a:ext cx="41736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Runtimes for our Balanced Search Tree and Hash Table implementations were very fast.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If we know that our keys all have some common special property, we can sometimes get even better implementations.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Example: Suppose we know our keys are always single ASCII characters.</a:t>
            </a:r>
            <a:endParaRPr/>
          </a:p>
          <a:p>
            <a:pPr indent="-342900" lvl="0" marL="457200" rtl="0" algn="l">
              <a:spcBef>
                <a:spcPts val="600"/>
              </a:spcBef>
              <a:spcAft>
                <a:spcPts val="0"/>
              </a:spcAft>
              <a:buSzPts val="1800"/>
              <a:buChar char="●"/>
            </a:pPr>
            <a:r>
              <a:rPr lang="en"/>
              <a:t>e.g. ‘a’, ‘g’,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84" name="Shape 1484"/>
        <p:cNvGrpSpPr/>
        <p:nvPr/>
      </p:nvGrpSpPr>
      <p:grpSpPr>
        <a:xfrm>
          <a:off x="0" y="0"/>
          <a:ext cx="0" cy="0"/>
          <a:chOff x="0" y="0"/>
          <a:chExt cx="0" cy="0"/>
        </a:xfrm>
      </p:grpSpPr>
      <p:cxnSp>
        <p:nvCxnSpPr>
          <p:cNvPr id="1485" name="Google Shape;1485;p63"/>
          <p:cNvCxnSpPr>
            <a:endCxn id="1486" idx="0"/>
          </p:cNvCxnSpPr>
          <p:nvPr/>
        </p:nvCxnSpPr>
        <p:spPr>
          <a:xfrm>
            <a:off x="6834250" y="3792361"/>
            <a:ext cx="0" cy="202500"/>
          </a:xfrm>
          <a:prstGeom prst="straightConnector1">
            <a:avLst/>
          </a:prstGeom>
          <a:noFill/>
          <a:ln cap="flat" cmpd="sng" w="28575">
            <a:solidFill>
              <a:schemeClr val="dk2"/>
            </a:solidFill>
            <a:prstDash val="solid"/>
            <a:round/>
            <a:headEnd len="med" w="med" type="none"/>
            <a:tailEnd len="med" w="med" type="none"/>
          </a:ln>
        </p:spPr>
      </p:cxnSp>
      <p:sp>
        <p:nvSpPr>
          <p:cNvPr id="1487" name="Google Shape;1487;p6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Challenging Warmup Exercise: Collecting Trie Keys</a:t>
            </a:r>
            <a:endParaRPr/>
          </a:p>
        </p:txBody>
      </p:sp>
      <p:sp>
        <p:nvSpPr>
          <p:cNvPr id="1488" name="Google Shape;1488;p63"/>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489" name="Google Shape;1489;p63"/>
          <p:cNvSpPr txBox="1"/>
          <p:nvPr>
            <p:ph idx="1" type="body"/>
          </p:nvPr>
        </p:nvSpPr>
        <p:spPr>
          <a:xfrm>
            <a:off x="90600" y="409750"/>
            <a:ext cx="8701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a:solidFill>
                  <a:srgbClr val="999999"/>
                </a:solidFill>
              </a:rPr>
              <a:t>Challenging Exercise: Give an algorithm for collecting all the keys in a Trie.</a:t>
            </a:r>
            <a:endParaRPr>
              <a:solidFill>
                <a:srgbClr val="999999"/>
              </a:solidFill>
            </a:endParaRPr>
          </a:p>
          <a:p>
            <a:pPr indent="0" lvl="0" marL="0" rtl="0" algn="l">
              <a:spcBef>
                <a:spcPts val="600"/>
              </a:spcBef>
              <a:spcAft>
                <a:spcPts val="0"/>
              </a:spcAft>
              <a:buClr>
                <a:srgbClr val="000000"/>
              </a:buClr>
              <a:buSzPts val="1100"/>
              <a:buFont typeface="Arial"/>
              <a:buNone/>
            </a:pPr>
            <a:r>
              <a:rPr lang="en">
                <a:solidFill>
                  <a:srgbClr val="999999"/>
                </a:solidFill>
                <a:latin typeface="Consolas"/>
                <a:ea typeface="Consolas"/>
                <a:cs typeface="Consolas"/>
                <a:sym typeface="Consolas"/>
              </a:rPr>
              <a:t>collect():</a:t>
            </a:r>
            <a:endParaRPr>
              <a:solidFill>
                <a:srgbClr val="999999"/>
              </a:solidFill>
              <a:latin typeface="Consolas"/>
              <a:ea typeface="Consolas"/>
              <a:cs typeface="Consolas"/>
              <a:sym typeface="Consolas"/>
            </a:endParaRPr>
          </a:p>
          <a:p>
            <a:pPr indent="-342900" lvl="0" marL="457200" rtl="0" algn="l">
              <a:spcBef>
                <a:spcPts val="600"/>
              </a:spcBef>
              <a:spcAft>
                <a:spcPts val="0"/>
              </a:spcAft>
              <a:buClr>
                <a:srgbClr val="999999"/>
              </a:buClr>
              <a:buSzPts val="1800"/>
              <a:buChar char="●"/>
            </a:pPr>
            <a:r>
              <a:rPr lang="en">
                <a:solidFill>
                  <a:srgbClr val="999999"/>
                </a:solidFill>
              </a:rPr>
              <a:t>Create an empty list of results </a:t>
            </a:r>
            <a:r>
              <a:rPr lang="en">
                <a:solidFill>
                  <a:srgbClr val="999999"/>
                </a:solidFill>
                <a:latin typeface="Consolas"/>
                <a:ea typeface="Consolas"/>
                <a:cs typeface="Consolas"/>
                <a:sym typeface="Consolas"/>
              </a:rPr>
              <a:t>x</a:t>
            </a:r>
            <a:r>
              <a:rPr lang="en">
                <a:solidFill>
                  <a:srgbClr val="999999"/>
                </a:solidFill>
              </a:rPr>
              <a:t>.</a:t>
            </a:r>
            <a:endParaRPr>
              <a:solidFill>
                <a:srgbClr val="999999"/>
              </a:solidFill>
            </a:endParaRPr>
          </a:p>
          <a:p>
            <a:pPr indent="-342900" lvl="0" marL="457200" rtl="0" algn="l">
              <a:spcBef>
                <a:spcPts val="600"/>
              </a:spcBef>
              <a:spcAft>
                <a:spcPts val="0"/>
              </a:spcAft>
              <a:buClr>
                <a:srgbClr val="999999"/>
              </a:buClr>
              <a:buSzPts val="1800"/>
              <a:buChar char="●"/>
            </a:pPr>
            <a:r>
              <a:rPr lang="en">
                <a:solidFill>
                  <a:srgbClr val="999999"/>
                </a:solidFill>
              </a:rPr>
              <a:t>For character </a:t>
            </a:r>
            <a:r>
              <a:rPr lang="en">
                <a:solidFill>
                  <a:srgbClr val="999999"/>
                </a:solidFill>
                <a:latin typeface="Consolas"/>
                <a:ea typeface="Consolas"/>
                <a:cs typeface="Consolas"/>
                <a:sym typeface="Consolas"/>
              </a:rPr>
              <a:t>c</a:t>
            </a:r>
            <a:r>
              <a:rPr lang="en">
                <a:solidFill>
                  <a:srgbClr val="999999"/>
                </a:solidFill>
              </a:rPr>
              <a:t> in </a:t>
            </a:r>
            <a:r>
              <a:rPr lang="en">
                <a:solidFill>
                  <a:srgbClr val="999999"/>
                </a:solidFill>
                <a:latin typeface="Consolas"/>
                <a:ea typeface="Consolas"/>
                <a:cs typeface="Consolas"/>
                <a:sym typeface="Consolas"/>
              </a:rPr>
              <a:t>root.next.keys()</a:t>
            </a:r>
            <a:r>
              <a:rPr lang="en">
                <a:solidFill>
                  <a:srgbClr val="999999"/>
                </a:solidFill>
              </a:rPr>
              <a:t>:</a:t>
            </a:r>
            <a:endParaRPr>
              <a:solidFill>
                <a:srgbClr val="999999"/>
              </a:solidFill>
            </a:endParaRPr>
          </a:p>
          <a:p>
            <a:pPr indent="-342900" lvl="1" marL="914400" rtl="0" algn="l">
              <a:spcBef>
                <a:spcPts val="600"/>
              </a:spcBef>
              <a:spcAft>
                <a:spcPts val="0"/>
              </a:spcAft>
              <a:buClr>
                <a:srgbClr val="999999"/>
              </a:buClr>
              <a:buSzPts val="1800"/>
              <a:buChar char="○"/>
            </a:pPr>
            <a:r>
              <a:rPr lang="en">
                <a:solidFill>
                  <a:srgbClr val="999999"/>
                </a:solidFill>
              </a:rPr>
              <a:t>Call </a:t>
            </a:r>
            <a:r>
              <a:rPr lang="en">
                <a:solidFill>
                  <a:srgbClr val="999999"/>
                </a:solidFill>
                <a:latin typeface="Consolas"/>
                <a:ea typeface="Consolas"/>
                <a:cs typeface="Consolas"/>
                <a:sym typeface="Consolas"/>
              </a:rPr>
              <a:t>colHelp(c, x, root.next.get(c))</a:t>
            </a:r>
            <a:r>
              <a:rPr lang="en">
                <a:solidFill>
                  <a:srgbClr val="999999"/>
                </a:solidFill>
              </a:rPr>
              <a:t>.</a:t>
            </a:r>
            <a:endParaRPr>
              <a:solidFill>
                <a:srgbClr val="999999"/>
              </a:solidFill>
            </a:endParaRPr>
          </a:p>
          <a:p>
            <a:pPr indent="-342900" lvl="0" marL="457200" rtl="0" algn="l">
              <a:spcBef>
                <a:spcPts val="600"/>
              </a:spcBef>
              <a:spcAft>
                <a:spcPts val="0"/>
              </a:spcAft>
              <a:buClr>
                <a:srgbClr val="999999"/>
              </a:buClr>
              <a:buSzPts val="1800"/>
              <a:buChar char="●"/>
            </a:pPr>
            <a:r>
              <a:rPr lang="en">
                <a:solidFill>
                  <a:srgbClr val="999999"/>
                </a:solidFill>
              </a:rPr>
              <a:t>Return </a:t>
            </a:r>
            <a:r>
              <a:rPr lang="en">
                <a:solidFill>
                  <a:srgbClr val="999999"/>
                </a:solidFill>
                <a:latin typeface="Consolas"/>
                <a:ea typeface="Consolas"/>
                <a:cs typeface="Consolas"/>
                <a:sym typeface="Consolas"/>
              </a:rPr>
              <a:t>x</a:t>
            </a:r>
            <a:r>
              <a:rPr lang="en">
                <a:solidFill>
                  <a:srgbClr val="999999"/>
                </a:solidFill>
              </a:rPr>
              <a:t>.</a:t>
            </a:r>
            <a:endParaRPr>
              <a:solidFill>
                <a:srgbClr val="999999"/>
              </a:solidFill>
            </a:endParaRPr>
          </a:p>
          <a:p>
            <a:pPr indent="0" lvl="0" marL="0" rtl="0" algn="l">
              <a:spcBef>
                <a:spcPts val="600"/>
              </a:spcBef>
              <a:spcAft>
                <a:spcPts val="0"/>
              </a:spcAft>
              <a:buClr>
                <a:srgbClr val="000000"/>
              </a:buClr>
              <a:buSzPts val="1100"/>
              <a:buFont typeface="Arial"/>
              <a:buNone/>
            </a:pPr>
            <a:r>
              <a:t/>
            </a:r>
            <a:endParaRPr/>
          </a:p>
          <a:p>
            <a:pPr indent="0" lvl="0" marL="0" rtl="0" algn="l">
              <a:spcBef>
                <a:spcPts val="600"/>
              </a:spcBef>
              <a:spcAft>
                <a:spcPts val="0"/>
              </a:spcAft>
              <a:buClr>
                <a:srgbClr val="000000"/>
              </a:buClr>
              <a:buSzPts val="1100"/>
              <a:buFont typeface="Arial"/>
              <a:buNone/>
            </a:pPr>
            <a:r>
              <a:rPr lang="en">
                <a:latin typeface="Consolas"/>
                <a:ea typeface="Consolas"/>
                <a:cs typeface="Consolas"/>
                <a:sym typeface="Consolas"/>
              </a:rPr>
              <a:t>colHelp(String s, List&lt;String&gt; x, Node n)</a:t>
            </a:r>
            <a:r>
              <a:rPr lang="en"/>
              <a:t>:</a:t>
            </a:r>
            <a:endParaRPr/>
          </a:p>
          <a:p>
            <a:pPr indent="-342900" lvl="0" marL="457200" rtl="0" algn="l">
              <a:spcBef>
                <a:spcPts val="600"/>
              </a:spcBef>
              <a:spcAft>
                <a:spcPts val="0"/>
              </a:spcAft>
              <a:buSzPts val="1800"/>
              <a:buChar char="●"/>
            </a:pPr>
            <a:r>
              <a:rPr lang="en"/>
              <a:t>If </a:t>
            </a:r>
            <a:r>
              <a:rPr lang="en">
                <a:latin typeface="Consolas"/>
                <a:ea typeface="Consolas"/>
                <a:cs typeface="Consolas"/>
                <a:sym typeface="Consolas"/>
              </a:rPr>
              <a:t>n.isKey</a:t>
            </a:r>
            <a:r>
              <a:rPr lang="en"/>
              <a:t>, then </a:t>
            </a:r>
            <a:r>
              <a:rPr lang="en">
                <a:latin typeface="Consolas"/>
                <a:ea typeface="Consolas"/>
                <a:cs typeface="Consolas"/>
                <a:sym typeface="Consolas"/>
              </a:rPr>
              <a:t>x.add(s)</a:t>
            </a:r>
            <a:r>
              <a:rPr lang="en"/>
              <a:t>.</a:t>
            </a:r>
            <a:endParaRPr/>
          </a:p>
          <a:p>
            <a:pPr indent="-342900" lvl="0" marL="457200" rtl="0" algn="l">
              <a:spcBef>
                <a:spcPts val="600"/>
              </a:spcBef>
              <a:spcAft>
                <a:spcPts val="0"/>
              </a:spcAft>
              <a:buSzPts val="1800"/>
              <a:buChar char="●"/>
            </a:pPr>
            <a:r>
              <a:rPr lang="en"/>
              <a:t>For character </a:t>
            </a:r>
            <a:r>
              <a:rPr lang="en">
                <a:latin typeface="Consolas"/>
                <a:ea typeface="Consolas"/>
                <a:cs typeface="Consolas"/>
                <a:sym typeface="Consolas"/>
              </a:rPr>
              <a:t>c</a:t>
            </a:r>
            <a:r>
              <a:rPr lang="en"/>
              <a:t> in </a:t>
            </a:r>
            <a:r>
              <a:rPr lang="en">
                <a:latin typeface="Consolas"/>
                <a:ea typeface="Consolas"/>
                <a:cs typeface="Consolas"/>
                <a:sym typeface="Consolas"/>
              </a:rPr>
              <a:t>n.next.keys()</a:t>
            </a:r>
            <a:r>
              <a:rPr lang="en"/>
              <a:t>:</a:t>
            </a:r>
            <a:endParaRPr/>
          </a:p>
          <a:p>
            <a:pPr indent="-342900" lvl="1" marL="914400" rtl="0" algn="l">
              <a:spcBef>
                <a:spcPts val="600"/>
              </a:spcBef>
              <a:spcAft>
                <a:spcPts val="0"/>
              </a:spcAft>
              <a:buSzPts val="1800"/>
              <a:buChar char="○"/>
            </a:pPr>
            <a:r>
              <a:rPr lang="en"/>
              <a:t>Call </a:t>
            </a:r>
            <a:r>
              <a:rPr lang="en">
                <a:latin typeface="Consolas"/>
                <a:ea typeface="Consolas"/>
                <a:cs typeface="Consolas"/>
                <a:sym typeface="Consolas"/>
              </a:rPr>
              <a:t>colHelp(s + c, x, n.next.get(c))</a:t>
            </a:r>
            <a:endParaRPr/>
          </a:p>
        </p:txBody>
      </p:sp>
      <p:sp>
        <p:nvSpPr>
          <p:cNvPr id="1490" name="Google Shape;1490;p63"/>
          <p:cNvSpPr/>
          <p:nvPr/>
        </p:nvSpPr>
        <p:spPr>
          <a:xfrm>
            <a:off x="7267830" y="21999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491" name="Google Shape;1491;p63"/>
          <p:cNvSpPr/>
          <p:nvPr/>
        </p:nvSpPr>
        <p:spPr>
          <a:xfrm>
            <a:off x="7943375" y="28004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492" name="Google Shape;1492;p63"/>
          <p:cNvSpPr/>
          <p:nvPr/>
        </p:nvSpPr>
        <p:spPr>
          <a:xfrm>
            <a:off x="7943375" y="34357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493" name="Google Shape;1493;p63"/>
          <p:cNvSpPr/>
          <p:nvPr/>
        </p:nvSpPr>
        <p:spPr>
          <a:xfrm>
            <a:off x="79433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494" name="Google Shape;1494;p63"/>
          <p:cNvSpPr/>
          <p:nvPr/>
        </p:nvSpPr>
        <p:spPr>
          <a:xfrm>
            <a:off x="7313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495" name="Google Shape;1495;p63"/>
          <p:cNvSpPr/>
          <p:nvPr/>
        </p:nvSpPr>
        <p:spPr>
          <a:xfrm>
            <a:off x="8572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496" name="Google Shape;1496;p63"/>
          <p:cNvSpPr/>
          <p:nvPr/>
        </p:nvSpPr>
        <p:spPr>
          <a:xfrm>
            <a:off x="7943375" y="4553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1497" name="Google Shape;1497;p63"/>
          <p:cNvSpPr/>
          <p:nvPr/>
        </p:nvSpPr>
        <p:spPr>
          <a:xfrm>
            <a:off x="6617800" y="28005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498" name="Google Shape;1498;p63"/>
          <p:cNvSpPr/>
          <p:nvPr/>
        </p:nvSpPr>
        <p:spPr>
          <a:xfrm>
            <a:off x="6617800" y="34357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1486" name="Google Shape;1486;p63"/>
          <p:cNvSpPr/>
          <p:nvPr/>
        </p:nvSpPr>
        <p:spPr>
          <a:xfrm>
            <a:off x="6617800" y="39948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1499" name="Google Shape;1499;p63"/>
          <p:cNvCxnSpPr/>
          <p:nvPr/>
        </p:nvCxnSpPr>
        <p:spPr>
          <a:xfrm>
            <a:off x="8159825" y="4351552"/>
            <a:ext cx="0" cy="0"/>
          </a:xfrm>
          <a:prstGeom prst="straightConnector1">
            <a:avLst/>
          </a:prstGeom>
          <a:noFill/>
          <a:ln cap="flat" cmpd="sng" w="19050">
            <a:solidFill>
              <a:schemeClr val="dk2"/>
            </a:solidFill>
            <a:prstDash val="solid"/>
            <a:round/>
            <a:headEnd len="med" w="med" type="none"/>
            <a:tailEnd len="med" w="med" type="none"/>
          </a:ln>
        </p:spPr>
      </p:cxnSp>
      <p:cxnSp>
        <p:nvCxnSpPr>
          <p:cNvPr id="1500" name="Google Shape;1500;p63"/>
          <p:cNvCxnSpPr>
            <a:stCxn id="1490" idx="5"/>
            <a:endCxn id="1491" idx="0"/>
          </p:cNvCxnSpPr>
          <p:nvPr/>
        </p:nvCxnSpPr>
        <p:spPr>
          <a:xfrm>
            <a:off x="7637333" y="25694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501" name="Google Shape;1501;p63"/>
          <p:cNvCxnSpPr>
            <a:stCxn id="1491" idx="4"/>
            <a:endCxn id="1492" idx="0"/>
          </p:cNvCxnSpPr>
          <p:nvPr/>
        </p:nvCxnSpPr>
        <p:spPr>
          <a:xfrm>
            <a:off x="8159825" y="32333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502" name="Google Shape;1502;p63"/>
          <p:cNvCxnSpPr>
            <a:stCxn id="1492" idx="4"/>
            <a:endCxn id="1493" idx="0"/>
          </p:cNvCxnSpPr>
          <p:nvPr/>
        </p:nvCxnSpPr>
        <p:spPr>
          <a:xfrm>
            <a:off x="8159825" y="3868673"/>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503" name="Google Shape;1503;p63"/>
          <p:cNvCxnSpPr>
            <a:stCxn id="1492" idx="3"/>
            <a:endCxn id="1494" idx="0"/>
          </p:cNvCxnSpPr>
          <p:nvPr/>
        </p:nvCxnSpPr>
        <p:spPr>
          <a:xfrm flipH="1">
            <a:off x="7530372"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504" name="Google Shape;1504;p63"/>
          <p:cNvCxnSpPr>
            <a:stCxn id="1492" idx="5"/>
            <a:endCxn id="1495" idx="0"/>
          </p:cNvCxnSpPr>
          <p:nvPr/>
        </p:nvCxnSpPr>
        <p:spPr>
          <a:xfrm>
            <a:off x="8312878"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505" name="Google Shape;1505;p63"/>
          <p:cNvCxnSpPr>
            <a:stCxn id="1493" idx="4"/>
            <a:endCxn id="1496" idx="0"/>
          </p:cNvCxnSpPr>
          <p:nvPr/>
        </p:nvCxnSpPr>
        <p:spPr>
          <a:xfrm>
            <a:off x="8159825" y="4427752"/>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506" name="Google Shape;1506;p63"/>
          <p:cNvCxnSpPr>
            <a:stCxn id="1490" idx="3"/>
            <a:endCxn id="1497" idx="0"/>
          </p:cNvCxnSpPr>
          <p:nvPr/>
        </p:nvCxnSpPr>
        <p:spPr>
          <a:xfrm flipH="1">
            <a:off x="6834126" y="2569478"/>
            <a:ext cx="497100" cy="231000"/>
          </a:xfrm>
          <a:prstGeom prst="straightConnector1">
            <a:avLst/>
          </a:prstGeom>
          <a:noFill/>
          <a:ln cap="flat" cmpd="sng" w="28575">
            <a:solidFill>
              <a:schemeClr val="dk2"/>
            </a:solidFill>
            <a:prstDash val="solid"/>
            <a:round/>
            <a:headEnd len="med" w="med" type="none"/>
            <a:tailEnd len="med" w="med" type="none"/>
          </a:ln>
        </p:spPr>
      </p:cxnSp>
      <p:cxnSp>
        <p:nvCxnSpPr>
          <p:cNvPr id="1507" name="Google Shape;1507;p63"/>
          <p:cNvCxnSpPr>
            <a:endCxn id="1498" idx="0"/>
          </p:cNvCxnSpPr>
          <p:nvPr/>
        </p:nvCxnSpPr>
        <p:spPr>
          <a:xfrm>
            <a:off x="6834250" y="3233286"/>
            <a:ext cx="0" cy="202500"/>
          </a:xfrm>
          <a:prstGeom prst="straightConnector1">
            <a:avLst/>
          </a:prstGeom>
          <a:noFill/>
          <a:ln cap="flat" cmpd="sng" w="28575">
            <a:solidFill>
              <a:schemeClr val="dk2"/>
            </a:solidFill>
            <a:prstDash val="solid"/>
            <a:round/>
            <a:headEnd len="med" w="med" type="none"/>
            <a:tailEnd len="med" w="med" type="none"/>
          </a:ln>
        </p:spPr>
      </p:cxnSp>
      <p:sp>
        <p:nvSpPr>
          <p:cNvPr id="1508" name="Google Shape;1508;p63"/>
          <p:cNvSpPr/>
          <p:nvPr/>
        </p:nvSpPr>
        <p:spPr>
          <a:xfrm>
            <a:off x="6617800" y="4553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1509" name="Google Shape;1509;p63"/>
          <p:cNvCxnSpPr>
            <a:stCxn id="1486" idx="4"/>
            <a:endCxn id="1508" idx="0"/>
          </p:cNvCxnSpPr>
          <p:nvPr/>
        </p:nvCxnSpPr>
        <p:spPr>
          <a:xfrm>
            <a:off x="6834250" y="4427761"/>
            <a:ext cx="0" cy="126300"/>
          </a:xfrm>
          <a:prstGeom prst="straightConnector1">
            <a:avLst/>
          </a:prstGeom>
          <a:noFill/>
          <a:ln cap="flat" cmpd="sng" w="28575">
            <a:solidFill>
              <a:schemeClr val="dk2"/>
            </a:solidFill>
            <a:prstDash val="solid"/>
            <a:round/>
            <a:headEnd len="med" w="med" type="none"/>
            <a:tailEnd len="med" w="med" type="none"/>
          </a:ln>
        </p:spPr>
      </p:cxnSp>
      <p:sp>
        <p:nvSpPr>
          <p:cNvPr id="1510" name="Google Shape;1510;p63"/>
          <p:cNvSpPr txBox="1"/>
          <p:nvPr/>
        </p:nvSpPr>
        <p:spPr>
          <a:xfrm>
            <a:off x="6033375" y="1512500"/>
            <a:ext cx="11460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x = [</a:t>
            </a:r>
            <a:r>
              <a:rPr lang="en">
                <a:solidFill>
                  <a:schemeClr val="dk1"/>
                </a:solidFill>
                <a:latin typeface="Consolas"/>
                <a:ea typeface="Consolas"/>
                <a:cs typeface="Consolas"/>
                <a:sym typeface="Consolas"/>
              </a:rPr>
              <a:t>"</a:t>
            </a:r>
            <a:r>
              <a:rPr lang="en">
                <a:latin typeface="Consolas"/>
                <a:ea typeface="Consolas"/>
                <a:cs typeface="Consolas"/>
                <a:sym typeface="Consolas"/>
              </a:rPr>
              <a:t>a</a:t>
            </a:r>
            <a:r>
              <a:rPr lang="en">
                <a:solidFill>
                  <a:schemeClr val="dk1"/>
                </a:solidFill>
                <a:latin typeface="Consolas"/>
                <a:ea typeface="Consolas"/>
                <a:cs typeface="Consolas"/>
                <a:sym typeface="Consolas"/>
              </a:rPr>
              <a:t>"</a:t>
            </a:r>
            <a:r>
              <a:rPr lang="en">
                <a:latin typeface="Consolas"/>
                <a:ea typeface="Consolas"/>
                <a:cs typeface="Consolas"/>
                <a:sym typeface="Consolas"/>
              </a:rPr>
              <a:t>]</a:t>
            </a:r>
            <a:endParaRPr>
              <a:latin typeface="Consolas"/>
              <a:ea typeface="Consolas"/>
              <a:cs typeface="Consolas"/>
              <a:sym typeface="Consolas"/>
            </a:endParaRPr>
          </a:p>
        </p:txBody>
      </p:sp>
      <p:sp>
        <p:nvSpPr>
          <p:cNvPr id="1511" name="Google Shape;1511;p63"/>
          <p:cNvSpPr txBox="1"/>
          <p:nvPr/>
        </p:nvSpPr>
        <p:spPr>
          <a:xfrm>
            <a:off x="4893225" y="3391900"/>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nsolas"/>
                <a:ea typeface="Consolas"/>
                <a:cs typeface="Consolas"/>
                <a:sym typeface="Consolas"/>
              </a:rPr>
              <a:t>colHelp("aw", x,      )  </a:t>
            </a:r>
            <a:endParaRPr b="1">
              <a:latin typeface="Consolas"/>
              <a:ea typeface="Consolas"/>
              <a:cs typeface="Consolas"/>
              <a:sym typeface="Consolas"/>
            </a:endParaRPr>
          </a:p>
        </p:txBody>
      </p:sp>
      <p:sp>
        <p:nvSpPr>
          <p:cNvPr id="1512" name="Google Shape;1512;p63"/>
          <p:cNvSpPr txBox="1"/>
          <p:nvPr/>
        </p:nvSpPr>
        <p:spPr>
          <a:xfrm>
            <a:off x="4969425" y="2788950"/>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colHelp("a", x,      )  </a:t>
            </a:r>
            <a:endParaRPr>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16" name="Shape 1516"/>
        <p:cNvGrpSpPr/>
        <p:nvPr/>
      </p:nvGrpSpPr>
      <p:grpSpPr>
        <a:xfrm>
          <a:off x="0" y="0"/>
          <a:ext cx="0" cy="0"/>
          <a:chOff x="0" y="0"/>
          <a:chExt cx="0" cy="0"/>
        </a:xfrm>
      </p:grpSpPr>
      <p:cxnSp>
        <p:nvCxnSpPr>
          <p:cNvPr id="1517" name="Google Shape;1517;p64"/>
          <p:cNvCxnSpPr>
            <a:endCxn id="1518" idx="0"/>
          </p:cNvCxnSpPr>
          <p:nvPr/>
        </p:nvCxnSpPr>
        <p:spPr>
          <a:xfrm>
            <a:off x="6834250" y="3792361"/>
            <a:ext cx="0" cy="202500"/>
          </a:xfrm>
          <a:prstGeom prst="straightConnector1">
            <a:avLst/>
          </a:prstGeom>
          <a:noFill/>
          <a:ln cap="flat" cmpd="sng" w="28575">
            <a:solidFill>
              <a:schemeClr val="dk2"/>
            </a:solidFill>
            <a:prstDash val="solid"/>
            <a:round/>
            <a:headEnd len="med" w="med" type="none"/>
            <a:tailEnd len="med" w="med" type="none"/>
          </a:ln>
        </p:spPr>
      </p:cxnSp>
      <p:sp>
        <p:nvSpPr>
          <p:cNvPr id="1519" name="Google Shape;1519;p6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Challenging Warmup Exercise: Collecting Trie Keys</a:t>
            </a:r>
            <a:endParaRPr/>
          </a:p>
        </p:txBody>
      </p:sp>
      <p:sp>
        <p:nvSpPr>
          <p:cNvPr id="1520" name="Google Shape;1520;p64"/>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521" name="Google Shape;1521;p64"/>
          <p:cNvSpPr txBox="1"/>
          <p:nvPr>
            <p:ph idx="1" type="body"/>
          </p:nvPr>
        </p:nvSpPr>
        <p:spPr>
          <a:xfrm>
            <a:off x="90600" y="409750"/>
            <a:ext cx="8701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999999"/>
                </a:solidFill>
              </a:rPr>
              <a:t>Challenging Exercise: Give an algorithm for collecting all the keys in a Trie.</a:t>
            </a:r>
            <a:endParaRPr>
              <a:solidFill>
                <a:srgbClr val="999999"/>
              </a:solidFill>
            </a:endParaRPr>
          </a:p>
          <a:p>
            <a:pPr indent="0" lvl="0" marL="0" rtl="0" algn="l">
              <a:spcBef>
                <a:spcPts val="600"/>
              </a:spcBef>
              <a:spcAft>
                <a:spcPts val="0"/>
              </a:spcAft>
              <a:buNone/>
            </a:pPr>
            <a:r>
              <a:rPr lang="en">
                <a:solidFill>
                  <a:srgbClr val="999999"/>
                </a:solidFill>
                <a:latin typeface="Consolas"/>
                <a:ea typeface="Consolas"/>
                <a:cs typeface="Consolas"/>
                <a:sym typeface="Consolas"/>
              </a:rPr>
              <a:t>collect():</a:t>
            </a:r>
            <a:endParaRPr>
              <a:solidFill>
                <a:srgbClr val="999999"/>
              </a:solidFill>
              <a:latin typeface="Consolas"/>
              <a:ea typeface="Consolas"/>
              <a:cs typeface="Consolas"/>
              <a:sym typeface="Consolas"/>
            </a:endParaRPr>
          </a:p>
          <a:p>
            <a:pPr indent="-342900" lvl="0" marL="457200" rtl="0" algn="l">
              <a:spcBef>
                <a:spcPts val="600"/>
              </a:spcBef>
              <a:spcAft>
                <a:spcPts val="0"/>
              </a:spcAft>
              <a:buClr>
                <a:srgbClr val="999999"/>
              </a:buClr>
              <a:buSzPts val="1800"/>
              <a:buChar char="●"/>
            </a:pPr>
            <a:r>
              <a:rPr lang="en">
                <a:solidFill>
                  <a:srgbClr val="999999"/>
                </a:solidFill>
              </a:rPr>
              <a:t>Create an empty list of results </a:t>
            </a:r>
            <a:r>
              <a:rPr lang="en">
                <a:solidFill>
                  <a:srgbClr val="999999"/>
                </a:solidFill>
                <a:latin typeface="Consolas"/>
                <a:ea typeface="Consolas"/>
                <a:cs typeface="Consolas"/>
                <a:sym typeface="Consolas"/>
              </a:rPr>
              <a:t>x</a:t>
            </a:r>
            <a:r>
              <a:rPr lang="en">
                <a:solidFill>
                  <a:srgbClr val="999999"/>
                </a:solidFill>
              </a:rPr>
              <a:t>.</a:t>
            </a:r>
            <a:endParaRPr>
              <a:solidFill>
                <a:srgbClr val="999999"/>
              </a:solidFill>
            </a:endParaRPr>
          </a:p>
          <a:p>
            <a:pPr indent="-342900" lvl="0" marL="457200" rtl="0" algn="l">
              <a:spcBef>
                <a:spcPts val="600"/>
              </a:spcBef>
              <a:spcAft>
                <a:spcPts val="0"/>
              </a:spcAft>
              <a:buClr>
                <a:srgbClr val="999999"/>
              </a:buClr>
              <a:buSzPts val="1800"/>
              <a:buChar char="●"/>
            </a:pPr>
            <a:r>
              <a:rPr lang="en">
                <a:solidFill>
                  <a:srgbClr val="999999"/>
                </a:solidFill>
              </a:rPr>
              <a:t>For character </a:t>
            </a:r>
            <a:r>
              <a:rPr lang="en">
                <a:solidFill>
                  <a:srgbClr val="999999"/>
                </a:solidFill>
                <a:latin typeface="Consolas"/>
                <a:ea typeface="Consolas"/>
                <a:cs typeface="Consolas"/>
                <a:sym typeface="Consolas"/>
              </a:rPr>
              <a:t>c</a:t>
            </a:r>
            <a:r>
              <a:rPr lang="en">
                <a:solidFill>
                  <a:srgbClr val="999999"/>
                </a:solidFill>
              </a:rPr>
              <a:t> in </a:t>
            </a:r>
            <a:r>
              <a:rPr lang="en">
                <a:solidFill>
                  <a:srgbClr val="999999"/>
                </a:solidFill>
                <a:latin typeface="Consolas"/>
                <a:ea typeface="Consolas"/>
                <a:cs typeface="Consolas"/>
                <a:sym typeface="Consolas"/>
              </a:rPr>
              <a:t>root.next.keys()</a:t>
            </a:r>
            <a:r>
              <a:rPr lang="en">
                <a:solidFill>
                  <a:srgbClr val="999999"/>
                </a:solidFill>
              </a:rPr>
              <a:t>:</a:t>
            </a:r>
            <a:endParaRPr>
              <a:solidFill>
                <a:srgbClr val="999999"/>
              </a:solidFill>
            </a:endParaRPr>
          </a:p>
          <a:p>
            <a:pPr indent="-342900" lvl="1" marL="914400" rtl="0" algn="l">
              <a:spcBef>
                <a:spcPts val="600"/>
              </a:spcBef>
              <a:spcAft>
                <a:spcPts val="0"/>
              </a:spcAft>
              <a:buClr>
                <a:srgbClr val="999999"/>
              </a:buClr>
              <a:buSzPts val="1800"/>
              <a:buChar char="○"/>
            </a:pPr>
            <a:r>
              <a:rPr lang="en">
                <a:solidFill>
                  <a:srgbClr val="999999"/>
                </a:solidFill>
              </a:rPr>
              <a:t>Call </a:t>
            </a:r>
            <a:r>
              <a:rPr lang="en">
                <a:solidFill>
                  <a:srgbClr val="999999"/>
                </a:solidFill>
                <a:latin typeface="Consolas"/>
                <a:ea typeface="Consolas"/>
                <a:cs typeface="Consolas"/>
                <a:sym typeface="Consolas"/>
              </a:rPr>
              <a:t>colHelp(c, x, root.next.get(c))</a:t>
            </a:r>
            <a:r>
              <a:rPr lang="en">
                <a:solidFill>
                  <a:srgbClr val="999999"/>
                </a:solidFill>
              </a:rPr>
              <a:t>.</a:t>
            </a:r>
            <a:endParaRPr>
              <a:solidFill>
                <a:srgbClr val="999999"/>
              </a:solidFill>
            </a:endParaRPr>
          </a:p>
          <a:p>
            <a:pPr indent="-342900" lvl="0" marL="457200" rtl="0" algn="l">
              <a:spcBef>
                <a:spcPts val="600"/>
              </a:spcBef>
              <a:spcAft>
                <a:spcPts val="0"/>
              </a:spcAft>
              <a:buClr>
                <a:srgbClr val="999999"/>
              </a:buClr>
              <a:buSzPts val="1800"/>
              <a:buChar char="●"/>
            </a:pPr>
            <a:r>
              <a:rPr lang="en">
                <a:solidFill>
                  <a:srgbClr val="999999"/>
                </a:solidFill>
              </a:rPr>
              <a:t>Return </a:t>
            </a:r>
            <a:r>
              <a:rPr lang="en">
                <a:solidFill>
                  <a:srgbClr val="999999"/>
                </a:solidFill>
                <a:latin typeface="Consolas"/>
                <a:ea typeface="Consolas"/>
                <a:cs typeface="Consolas"/>
                <a:sym typeface="Consolas"/>
              </a:rPr>
              <a:t>x</a:t>
            </a:r>
            <a:r>
              <a:rPr lang="en">
                <a:solidFill>
                  <a:srgbClr val="999999"/>
                </a:solidFill>
              </a:rPr>
              <a:t>.</a:t>
            </a:r>
            <a:endParaRPr>
              <a:solidFill>
                <a:srgbClr val="999999"/>
              </a:solidFill>
            </a:endParaRPr>
          </a:p>
          <a:p>
            <a:pPr indent="0" lvl="0" marL="0" rtl="0" algn="l">
              <a:spcBef>
                <a:spcPts val="600"/>
              </a:spcBef>
              <a:spcAft>
                <a:spcPts val="0"/>
              </a:spcAft>
              <a:buNone/>
            </a:pPr>
            <a:r>
              <a:t/>
            </a:r>
            <a:endParaRPr/>
          </a:p>
          <a:p>
            <a:pPr indent="0" lvl="0" marL="0" rtl="0" algn="l">
              <a:spcBef>
                <a:spcPts val="600"/>
              </a:spcBef>
              <a:spcAft>
                <a:spcPts val="0"/>
              </a:spcAft>
              <a:buNone/>
            </a:pPr>
            <a:r>
              <a:rPr lang="en">
                <a:latin typeface="Consolas"/>
                <a:ea typeface="Consolas"/>
                <a:cs typeface="Consolas"/>
                <a:sym typeface="Consolas"/>
              </a:rPr>
              <a:t>colHelp(String s, List&lt;String&gt; x, Node n)</a:t>
            </a:r>
            <a:r>
              <a:rPr lang="en"/>
              <a:t>:</a:t>
            </a:r>
            <a:endParaRPr/>
          </a:p>
          <a:p>
            <a:pPr indent="-342900" lvl="0" marL="457200" rtl="0" algn="l">
              <a:spcBef>
                <a:spcPts val="600"/>
              </a:spcBef>
              <a:spcAft>
                <a:spcPts val="0"/>
              </a:spcAft>
              <a:buClr>
                <a:srgbClr val="999999"/>
              </a:buClr>
              <a:buSzPts val="1800"/>
              <a:buChar char="●"/>
            </a:pPr>
            <a:r>
              <a:rPr lang="en">
                <a:solidFill>
                  <a:srgbClr val="999999"/>
                </a:solidFill>
              </a:rPr>
              <a:t>If </a:t>
            </a:r>
            <a:r>
              <a:rPr lang="en">
                <a:solidFill>
                  <a:srgbClr val="999999"/>
                </a:solidFill>
                <a:latin typeface="Consolas"/>
                <a:ea typeface="Consolas"/>
                <a:cs typeface="Consolas"/>
                <a:sym typeface="Consolas"/>
              </a:rPr>
              <a:t>n.isKey</a:t>
            </a:r>
            <a:r>
              <a:rPr lang="en">
                <a:solidFill>
                  <a:srgbClr val="999999"/>
                </a:solidFill>
              </a:rPr>
              <a:t>, then </a:t>
            </a:r>
            <a:r>
              <a:rPr lang="en">
                <a:solidFill>
                  <a:srgbClr val="999999"/>
                </a:solidFill>
                <a:latin typeface="Consolas"/>
                <a:ea typeface="Consolas"/>
                <a:cs typeface="Consolas"/>
                <a:sym typeface="Consolas"/>
              </a:rPr>
              <a:t>x.add(s)</a:t>
            </a:r>
            <a:r>
              <a:rPr lang="en">
                <a:solidFill>
                  <a:srgbClr val="999999"/>
                </a:solidFill>
              </a:rPr>
              <a:t>.</a:t>
            </a:r>
            <a:endParaRPr>
              <a:solidFill>
                <a:srgbClr val="999999"/>
              </a:solidFill>
            </a:endParaRPr>
          </a:p>
          <a:p>
            <a:pPr indent="-342900" lvl="0" marL="457200" rtl="0" algn="l">
              <a:spcBef>
                <a:spcPts val="600"/>
              </a:spcBef>
              <a:spcAft>
                <a:spcPts val="0"/>
              </a:spcAft>
              <a:buSzPts val="1800"/>
              <a:buChar char="●"/>
            </a:pPr>
            <a:r>
              <a:rPr lang="en"/>
              <a:t>For character </a:t>
            </a:r>
            <a:r>
              <a:rPr lang="en">
                <a:latin typeface="Consolas"/>
                <a:ea typeface="Consolas"/>
                <a:cs typeface="Consolas"/>
                <a:sym typeface="Consolas"/>
              </a:rPr>
              <a:t>c</a:t>
            </a:r>
            <a:r>
              <a:rPr lang="en"/>
              <a:t> in </a:t>
            </a:r>
            <a:r>
              <a:rPr lang="en">
                <a:latin typeface="Consolas"/>
                <a:ea typeface="Consolas"/>
                <a:cs typeface="Consolas"/>
                <a:sym typeface="Consolas"/>
              </a:rPr>
              <a:t>n.next.keys()</a:t>
            </a:r>
            <a:r>
              <a:rPr lang="en"/>
              <a:t>:</a:t>
            </a:r>
            <a:endParaRPr/>
          </a:p>
          <a:p>
            <a:pPr indent="-342900" lvl="1" marL="914400" rtl="0" algn="l">
              <a:spcBef>
                <a:spcPts val="600"/>
              </a:spcBef>
              <a:spcAft>
                <a:spcPts val="0"/>
              </a:spcAft>
              <a:buSzPts val="1800"/>
              <a:buChar char="○"/>
            </a:pPr>
            <a:r>
              <a:rPr lang="en"/>
              <a:t>Call </a:t>
            </a:r>
            <a:r>
              <a:rPr lang="en">
                <a:latin typeface="Consolas"/>
                <a:ea typeface="Consolas"/>
                <a:cs typeface="Consolas"/>
                <a:sym typeface="Consolas"/>
              </a:rPr>
              <a:t>colHelp(s + c, x, n.next.get(c))</a:t>
            </a:r>
            <a:endParaRPr/>
          </a:p>
        </p:txBody>
      </p:sp>
      <p:sp>
        <p:nvSpPr>
          <p:cNvPr id="1522" name="Google Shape;1522;p64"/>
          <p:cNvSpPr/>
          <p:nvPr/>
        </p:nvSpPr>
        <p:spPr>
          <a:xfrm>
            <a:off x="7267830" y="21999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523" name="Google Shape;1523;p64"/>
          <p:cNvSpPr/>
          <p:nvPr/>
        </p:nvSpPr>
        <p:spPr>
          <a:xfrm>
            <a:off x="7943375" y="28004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524" name="Google Shape;1524;p64"/>
          <p:cNvSpPr/>
          <p:nvPr/>
        </p:nvSpPr>
        <p:spPr>
          <a:xfrm>
            <a:off x="7943375" y="34357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525" name="Google Shape;1525;p64"/>
          <p:cNvSpPr/>
          <p:nvPr/>
        </p:nvSpPr>
        <p:spPr>
          <a:xfrm>
            <a:off x="79433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526" name="Google Shape;1526;p64"/>
          <p:cNvSpPr/>
          <p:nvPr/>
        </p:nvSpPr>
        <p:spPr>
          <a:xfrm>
            <a:off x="7313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527" name="Google Shape;1527;p64"/>
          <p:cNvSpPr/>
          <p:nvPr/>
        </p:nvSpPr>
        <p:spPr>
          <a:xfrm>
            <a:off x="8572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528" name="Google Shape;1528;p64"/>
          <p:cNvSpPr/>
          <p:nvPr/>
        </p:nvSpPr>
        <p:spPr>
          <a:xfrm>
            <a:off x="7943375" y="4553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1529" name="Google Shape;1529;p64"/>
          <p:cNvSpPr/>
          <p:nvPr/>
        </p:nvSpPr>
        <p:spPr>
          <a:xfrm>
            <a:off x="6617800" y="28005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530" name="Google Shape;1530;p64"/>
          <p:cNvSpPr/>
          <p:nvPr/>
        </p:nvSpPr>
        <p:spPr>
          <a:xfrm>
            <a:off x="6617800" y="34357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1518" name="Google Shape;1518;p64"/>
          <p:cNvSpPr/>
          <p:nvPr/>
        </p:nvSpPr>
        <p:spPr>
          <a:xfrm>
            <a:off x="6617800" y="39948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1531" name="Google Shape;1531;p64"/>
          <p:cNvCxnSpPr/>
          <p:nvPr/>
        </p:nvCxnSpPr>
        <p:spPr>
          <a:xfrm>
            <a:off x="8159825" y="4351552"/>
            <a:ext cx="0" cy="0"/>
          </a:xfrm>
          <a:prstGeom prst="straightConnector1">
            <a:avLst/>
          </a:prstGeom>
          <a:noFill/>
          <a:ln cap="flat" cmpd="sng" w="19050">
            <a:solidFill>
              <a:schemeClr val="dk2"/>
            </a:solidFill>
            <a:prstDash val="solid"/>
            <a:round/>
            <a:headEnd len="med" w="med" type="none"/>
            <a:tailEnd len="med" w="med" type="none"/>
          </a:ln>
        </p:spPr>
      </p:cxnSp>
      <p:cxnSp>
        <p:nvCxnSpPr>
          <p:cNvPr id="1532" name="Google Shape;1532;p64"/>
          <p:cNvCxnSpPr>
            <a:stCxn id="1522" idx="5"/>
            <a:endCxn id="1523" idx="0"/>
          </p:cNvCxnSpPr>
          <p:nvPr/>
        </p:nvCxnSpPr>
        <p:spPr>
          <a:xfrm>
            <a:off x="7637333" y="25694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533" name="Google Shape;1533;p64"/>
          <p:cNvCxnSpPr>
            <a:stCxn id="1523" idx="4"/>
            <a:endCxn id="1524" idx="0"/>
          </p:cNvCxnSpPr>
          <p:nvPr/>
        </p:nvCxnSpPr>
        <p:spPr>
          <a:xfrm>
            <a:off x="8159825" y="32333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534" name="Google Shape;1534;p64"/>
          <p:cNvCxnSpPr>
            <a:stCxn id="1524" idx="4"/>
            <a:endCxn id="1525" idx="0"/>
          </p:cNvCxnSpPr>
          <p:nvPr/>
        </p:nvCxnSpPr>
        <p:spPr>
          <a:xfrm>
            <a:off x="8159825" y="3868673"/>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535" name="Google Shape;1535;p64"/>
          <p:cNvCxnSpPr>
            <a:stCxn id="1524" idx="3"/>
            <a:endCxn id="1526" idx="0"/>
          </p:cNvCxnSpPr>
          <p:nvPr/>
        </p:nvCxnSpPr>
        <p:spPr>
          <a:xfrm flipH="1">
            <a:off x="7530372"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536" name="Google Shape;1536;p64"/>
          <p:cNvCxnSpPr>
            <a:stCxn id="1524" idx="5"/>
            <a:endCxn id="1527" idx="0"/>
          </p:cNvCxnSpPr>
          <p:nvPr/>
        </p:nvCxnSpPr>
        <p:spPr>
          <a:xfrm>
            <a:off x="8312878"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537" name="Google Shape;1537;p64"/>
          <p:cNvCxnSpPr>
            <a:stCxn id="1525" idx="4"/>
            <a:endCxn id="1528" idx="0"/>
          </p:cNvCxnSpPr>
          <p:nvPr/>
        </p:nvCxnSpPr>
        <p:spPr>
          <a:xfrm>
            <a:off x="8159825" y="4427752"/>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538" name="Google Shape;1538;p64"/>
          <p:cNvCxnSpPr>
            <a:stCxn id="1522" idx="3"/>
            <a:endCxn id="1529" idx="0"/>
          </p:cNvCxnSpPr>
          <p:nvPr/>
        </p:nvCxnSpPr>
        <p:spPr>
          <a:xfrm flipH="1">
            <a:off x="6834126" y="2569478"/>
            <a:ext cx="497100" cy="231000"/>
          </a:xfrm>
          <a:prstGeom prst="straightConnector1">
            <a:avLst/>
          </a:prstGeom>
          <a:noFill/>
          <a:ln cap="flat" cmpd="sng" w="28575">
            <a:solidFill>
              <a:schemeClr val="dk2"/>
            </a:solidFill>
            <a:prstDash val="solid"/>
            <a:round/>
            <a:headEnd len="med" w="med" type="none"/>
            <a:tailEnd len="med" w="med" type="none"/>
          </a:ln>
        </p:spPr>
      </p:cxnSp>
      <p:cxnSp>
        <p:nvCxnSpPr>
          <p:cNvPr id="1539" name="Google Shape;1539;p64"/>
          <p:cNvCxnSpPr>
            <a:endCxn id="1530" idx="0"/>
          </p:cNvCxnSpPr>
          <p:nvPr/>
        </p:nvCxnSpPr>
        <p:spPr>
          <a:xfrm>
            <a:off x="6834250" y="3233286"/>
            <a:ext cx="0" cy="202500"/>
          </a:xfrm>
          <a:prstGeom prst="straightConnector1">
            <a:avLst/>
          </a:prstGeom>
          <a:noFill/>
          <a:ln cap="flat" cmpd="sng" w="28575">
            <a:solidFill>
              <a:schemeClr val="dk2"/>
            </a:solidFill>
            <a:prstDash val="solid"/>
            <a:round/>
            <a:headEnd len="med" w="med" type="none"/>
            <a:tailEnd len="med" w="med" type="none"/>
          </a:ln>
        </p:spPr>
      </p:cxnSp>
      <p:sp>
        <p:nvSpPr>
          <p:cNvPr id="1540" name="Google Shape;1540;p64"/>
          <p:cNvSpPr/>
          <p:nvPr/>
        </p:nvSpPr>
        <p:spPr>
          <a:xfrm>
            <a:off x="6617800" y="4553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1541" name="Google Shape;1541;p64"/>
          <p:cNvCxnSpPr>
            <a:stCxn id="1518" idx="4"/>
            <a:endCxn id="1540" idx="0"/>
          </p:cNvCxnSpPr>
          <p:nvPr/>
        </p:nvCxnSpPr>
        <p:spPr>
          <a:xfrm>
            <a:off x="6834250" y="4427761"/>
            <a:ext cx="0" cy="126300"/>
          </a:xfrm>
          <a:prstGeom prst="straightConnector1">
            <a:avLst/>
          </a:prstGeom>
          <a:noFill/>
          <a:ln cap="flat" cmpd="sng" w="28575">
            <a:solidFill>
              <a:schemeClr val="dk2"/>
            </a:solidFill>
            <a:prstDash val="solid"/>
            <a:round/>
            <a:headEnd len="med" w="med" type="none"/>
            <a:tailEnd len="med" w="med" type="none"/>
          </a:ln>
        </p:spPr>
      </p:cxnSp>
      <p:sp>
        <p:nvSpPr>
          <p:cNvPr id="1542" name="Google Shape;1542;p64"/>
          <p:cNvSpPr txBox="1"/>
          <p:nvPr/>
        </p:nvSpPr>
        <p:spPr>
          <a:xfrm>
            <a:off x="6033375" y="1512500"/>
            <a:ext cx="11460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x = ["a"]</a:t>
            </a:r>
            <a:endParaRPr>
              <a:latin typeface="Consolas"/>
              <a:ea typeface="Consolas"/>
              <a:cs typeface="Consolas"/>
              <a:sym typeface="Consolas"/>
            </a:endParaRPr>
          </a:p>
        </p:txBody>
      </p:sp>
      <p:sp>
        <p:nvSpPr>
          <p:cNvPr id="1543" name="Google Shape;1543;p64"/>
          <p:cNvSpPr txBox="1"/>
          <p:nvPr/>
        </p:nvSpPr>
        <p:spPr>
          <a:xfrm>
            <a:off x="4969425" y="2788950"/>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colHelp("a", x,      )  </a:t>
            </a:r>
            <a:endParaRPr>
              <a:latin typeface="Consolas"/>
              <a:ea typeface="Consolas"/>
              <a:cs typeface="Consolas"/>
              <a:sym typeface="Consolas"/>
            </a:endParaRPr>
          </a:p>
        </p:txBody>
      </p:sp>
      <p:sp>
        <p:nvSpPr>
          <p:cNvPr id="1544" name="Google Shape;1544;p64"/>
          <p:cNvSpPr txBox="1"/>
          <p:nvPr/>
        </p:nvSpPr>
        <p:spPr>
          <a:xfrm>
            <a:off x="4893225" y="3391900"/>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colHelp("aw", x,      )  </a:t>
            </a:r>
            <a:endParaRPr>
              <a:latin typeface="Consolas"/>
              <a:ea typeface="Consolas"/>
              <a:cs typeface="Consolas"/>
              <a:sym typeface="Consolas"/>
            </a:endParaRPr>
          </a:p>
        </p:txBody>
      </p:sp>
      <p:sp>
        <p:nvSpPr>
          <p:cNvPr id="1545" name="Google Shape;1545;p64"/>
          <p:cNvSpPr txBox="1"/>
          <p:nvPr/>
        </p:nvSpPr>
        <p:spPr>
          <a:xfrm>
            <a:off x="4817025" y="3856500"/>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colHelp</a:t>
            </a:r>
            <a:r>
              <a:rPr b="1" lang="en">
                <a:solidFill>
                  <a:schemeClr val="dk1"/>
                </a:solidFill>
                <a:latin typeface="Consolas"/>
                <a:ea typeface="Consolas"/>
                <a:cs typeface="Consolas"/>
                <a:sym typeface="Consolas"/>
              </a:rPr>
              <a:t>("awl", x,      )</a:t>
            </a:r>
            <a:endParaRPr b="1">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49" name="Shape 1549"/>
        <p:cNvGrpSpPr/>
        <p:nvPr/>
      </p:nvGrpSpPr>
      <p:grpSpPr>
        <a:xfrm>
          <a:off x="0" y="0"/>
          <a:ext cx="0" cy="0"/>
          <a:chOff x="0" y="0"/>
          <a:chExt cx="0" cy="0"/>
        </a:xfrm>
      </p:grpSpPr>
      <p:cxnSp>
        <p:nvCxnSpPr>
          <p:cNvPr id="1550" name="Google Shape;1550;p65"/>
          <p:cNvCxnSpPr>
            <a:endCxn id="1551" idx="0"/>
          </p:cNvCxnSpPr>
          <p:nvPr/>
        </p:nvCxnSpPr>
        <p:spPr>
          <a:xfrm>
            <a:off x="6834250" y="3792361"/>
            <a:ext cx="0" cy="202500"/>
          </a:xfrm>
          <a:prstGeom prst="straightConnector1">
            <a:avLst/>
          </a:prstGeom>
          <a:noFill/>
          <a:ln cap="flat" cmpd="sng" w="28575">
            <a:solidFill>
              <a:schemeClr val="dk2"/>
            </a:solidFill>
            <a:prstDash val="solid"/>
            <a:round/>
            <a:headEnd len="med" w="med" type="none"/>
            <a:tailEnd len="med" w="med" type="none"/>
          </a:ln>
        </p:spPr>
      </p:cxnSp>
      <p:sp>
        <p:nvSpPr>
          <p:cNvPr id="1552" name="Google Shape;1552;p6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Challenging Warmup Exercise: Collecting Trie Keys</a:t>
            </a:r>
            <a:endParaRPr/>
          </a:p>
        </p:txBody>
      </p:sp>
      <p:sp>
        <p:nvSpPr>
          <p:cNvPr id="1553" name="Google Shape;1553;p65"/>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554" name="Google Shape;1554;p65"/>
          <p:cNvSpPr txBox="1"/>
          <p:nvPr>
            <p:ph idx="1" type="body"/>
          </p:nvPr>
        </p:nvSpPr>
        <p:spPr>
          <a:xfrm>
            <a:off x="90600" y="409750"/>
            <a:ext cx="8701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solidFill>
                  <a:srgbClr val="999999"/>
                </a:solidFill>
              </a:rPr>
              <a:t>Challenging Exercise: Give an algorithm for collecting all the keys in a Trie.</a:t>
            </a:r>
            <a:endParaRPr>
              <a:solidFill>
                <a:srgbClr val="999999"/>
              </a:solidFill>
            </a:endParaRPr>
          </a:p>
          <a:p>
            <a:pPr indent="0" lvl="0" marL="0" rtl="0" algn="l">
              <a:spcBef>
                <a:spcPts val="600"/>
              </a:spcBef>
              <a:spcAft>
                <a:spcPts val="0"/>
              </a:spcAft>
              <a:buClr>
                <a:schemeClr val="dk1"/>
              </a:buClr>
              <a:buSzPts val="1100"/>
              <a:buFont typeface="Arial"/>
              <a:buNone/>
            </a:pPr>
            <a:r>
              <a:rPr lang="en">
                <a:solidFill>
                  <a:srgbClr val="999999"/>
                </a:solidFill>
                <a:latin typeface="Consolas"/>
                <a:ea typeface="Consolas"/>
                <a:cs typeface="Consolas"/>
                <a:sym typeface="Consolas"/>
              </a:rPr>
              <a:t>collect():</a:t>
            </a:r>
            <a:endParaRPr>
              <a:solidFill>
                <a:srgbClr val="999999"/>
              </a:solidFill>
              <a:latin typeface="Consolas"/>
              <a:ea typeface="Consolas"/>
              <a:cs typeface="Consolas"/>
              <a:sym typeface="Consolas"/>
            </a:endParaRPr>
          </a:p>
          <a:p>
            <a:pPr indent="-342900" lvl="0" marL="457200" rtl="0" algn="l">
              <a:spcBef>
                <a:spcPts val="600"/>
              </a:spcBef>
              <a:spcAft>
                <a:spcPts val="0"/>
              </a:spcAft>
              <a:buClr>
                <a:srgbClr val="999999"/>
              </a:buClr>
              <a:buSzPts val="1800"/>
              <a:buChar char="●"/>
            </a:pPr>
            <a:r>
              <a:rPr lang="en">
                <a:solidFill>
                  <a:srgbClr val="999999"/>
                </a:solidFill>
              </a:rPr>
              <a:t>Create an empty list of results </a:t>
            </a:r>
            <a:r>
              <a:rPr lang="en">
                <a:solidFill>
                  <a:srgbClr val="999999"/>
                </a:solidFill>
                <a:latin typeface="Consolas"/>
                <a:ea typeface="Consolas"/>
                <a:cs typeface="Consolas"/>
                <a:sym typeface="Consolas"/>
              </a:rPr>
              <a:t>x</a:t>
            </a:r>
            <a:r>
              <a:rPr lang="en">
                <a:solidFill>
                  <a:srgbClr val="999999"/>
                </a:solidFill>
              </a:rPr>
              <a:t>.</a:t>
            </a:r>
            <a:endParaRPr>
              <a:solidFill>
                <a:srgbClr val="999999"/>
              </a:solidFill>
            </a:endParaRPr>
          </a:p>
          <a:p>
            <a:pPr indent="-342900" lvl="0" marL="457200" rtl="0" algn="l">
              <a:spcBef>
                <a:spcPts val="600"/>
              </a:spcBef>
              <a:spcAft>
                <a:spcPts val="0"/>
              </a:spcAft>
              <a:buClr>
                <a:srgbClr val="999999"/>
              </a:buClr>
              <a:buSzPts val="1800"/>
              <a:buChar char="●"/>
            </a:pPr>
            <a:r>
              <a:rPr lang="en">
                <a:solidFill>
                  <a:srgbClr val="999999"/>
                </a:solidFill>
              </a:rPr>
              <a:t>For character </a:t>
            </a:r>
            <a:r>
              <a:rPr lang="en">
                <a:solidFill>
                  <a:srgbClr val="999999"/>
                </a:solidFill>
                <a:latin typeface="Consolas"/>
                <a:ea typeface="Consolas"/>
                <a:cs typeface="Consolas"/>
                <a:sym typeface="Consolas"/>
              </a:rPr>
              <a:t>c</a:t>
            </a:r>
            <a:r>
              <a:rPr lang="en">
                <a:solidFill>
                  <a:srgbClr val="999999"/>
                </a:solidFill>
              </a:rPr>
              <a:t> in </a:t>
            </a:r>
            <a:r>
              <a:rPr lang="en">
                <a:solidFill>
                  <a:srgbClr val="999999"/>
                </a:solidFill>
                <a:latin typeface="Consolas"/>
                <a:ea typeface="Consolas"/>
                <a:cs typeface="Consolas"/>
                <a:sym typeface="Consolas"/>
              </a:rPr>
              <a:t>root.next.keys()</a:t>
            </a:r>
            <a:r>
              <a:rPr lang="en">
                <a:solidFill>
                  <a:srgbClr val="999999"/>
                </a:solidFill>
              </a:rPr>
              <a:t>:</a:t>
            </a:r>
            <a:endParaRPr>
              <a:solidFill>
                <a:srgbClr val="999999"/>
              </a:solidFill>
            </a:endParaRPr>
          </a:p>
          <a:p>
            <a:pPr indent="-342900" lvl="1" marL="914400" rtl="0" algn="l">
              <a:spcBef>
                <a:spcPts val="600"/>
              </a:spcBef>
              <a:spcAft>
                <a:spcPts val="0"/>
              </a:spcAft>
              <a:buClr>
                <a:srgbClr val="999999"/>
              </a:buClr>
              <a:buSzPts val="1800"/>
              <a:buChar char="○"/>
            </a:pPr>
            <a:r>
              <a:rPr lang="en">
                <a:solidFill>
                  <a:srgbClr val="999999"/>
                </a:solidFill>
              </a:rPr>
              <a:t>Call </a:t>
            </a:r>
            <a:r>
              <a:rPr lang="en">
                <a:solidFill>
                  <a:srgbClr val="999999"/>
                </a:solidFill>
                <a:latin typeface="Consolas"/>
                <a:ea typeface="Consolas"/>
                <a:cs typeface="Consolas"/>
                <a:sym typeface="Consolas"/>
              </a:rPr>
              <a:t>colHelp(c, x, root.next.get(c))</a:t>
            </a:r>
            <a:r>
              <a:rPr lang="en">
                <a:solidFill>
                  <a:srgbClr val="999999"/>
                </a:solidFill>
              </a:rPr>
              <a:t>.</a:t>
            </a:r>
            <a:endParaRPr>
              <a:solidFill>
                <a:srgbClr val="999999"/>
              </a:solidFill>
            </a:endParaRPr>
          </a:p>
          <a:p>
            <a:pPr indent="-342900" lvl="0" marL="457200" rtl="0" algn="l">
              <a:spcBef>
                <a:spcPts val="600"/>
              </a:spcBef>
              <a:spcAft>
                <a:spcPts val="0"/>
              </a:spcAft>
              <a:buClr>
                <a:srgbClr val="999999"/>
              </a:buClr>
              <a:buSzPts val="1800"/>
              <a:buChar char="●"/>
            </a:pPr>
            <a:r>
              <a:rPr lang="en">
                <a:solidFill>
                  <a:srgbClr val="999999"/>
                </a:solidFill>
              </a:rPr>
              <a:t>Return </a:t>
            </a:r>
            <a:r>
              <a:rPr lang="en">
                <a:solidFill>
                  <a:srgbClr val="999999"/>
                </a:solidFill>
                <a:latin typeface="Consolas"/>
                <a:ea typeface="Consolas"/>
                <a:cs typeface="Consolas"/>
                <a:sym typeface="Consolas"/>
              </a:rPr>
              <a:t>x</a:t>
            </a:r>
            <a:r>
              <a:rPr lang="en">
                <a:solidFill>
                  <a:srgbClr val="999999"/>
                </a:solidFill>
              </a:rPr>
              <a:t>.</a:t>
            </a:r>
            <a:endParaRPr>
              <a:solidFill>
                <a:srgbClr val="999999"/>
              </a:solidFill>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rPr lang="en">
                <a:latin typeface="Consolas"/>
                <a:ea typeface="Consolas"/>
                <a:cs typeface="Consolas"/>
                <a:sym typeface="Consolas"/>
              </a:rPr>
              <a:t>colHelp(String s, List&lt;String&gt; x, Node n)</a:t>
            </a:r>
            <a:r>
              <a:rPr lang="en"/>
              <a:t>:</a:t>
            </a:r>
            <a:endParaRPr/>
          </a:p>
          <a:p>
            <a:pPr indent="-342900" lvl="0" marL="457200" rtl="0" algn="l">
              <a:spcBef>
                <a:spcPts val="600"/>
              </a:spcBef>
              <a:spcAft>
                <a:spcPts val="0"/>
              </a:spcAft>
              <a:buClr>
                <a:srgbClr val="999999"/>
              </a:buClr>
              <a:buSzPts val="1800"/>
              <a:buChar char="●"/>
            </a:pPr>
            <a:r>
              <a:rPr lang="en">
                <a:solidFill>
                  <a:srgbClr val="999999"/>
                </a:solidFill>
              </a:rPr>
              <a:t>If </a:t>
            </a:r>
            <a:r>
              <a:rPr lang="en">
                <a:solidFill>
                  <a:srgbClr val="999999"/>
                </a:solidFill>
                <a:latin typeface="Consolas"/>
                <a:ea typeface="Consolas"/>
                <a:cs typeface="Consolas"/>
                <a:sym typeface="Consolas"/>
              </a:rPr>
              <a:t>n.isKey</a:t>
            </a:r>
            <a:r>
              <a:rPr lang="en">
                <a:solidFill>
                  <a:srgbClr val="999999"/>
                </a:solidFill>
              </a:rPr>
              <a:t>, then </a:t>
            </a:r>
            <a:r>
              <a:rPr lang="en">
                <a:solidFill>
                  <a:srgbClr val="999999"/>
                </a:solidFill>
                <a:latin typeface="Consolas"/>
                <a:ea typeface="Consolas"/>
                <a:cs typeface="Consolas"/>
                <a:sym typeface="Consolas"/>
              </a:rPr>
              <a:t>x.add(s)</a:t>
            </a:r>
            <a:r>
              <a:rPr lang="en">
                <a:solidFill>
                  <a:srgbClr val="999999"/>
                </a:solidFill>
              </a:rPr>
              <a:t>.</a:t>
            </a:r>
            <a:endParaRPr>
              <a:solidFill>
                <a:srgbClr val="999999"/>
              </a:solidFill>
            </a:endParaRPr>
          </a:p>
          <a:p>
            <a:pPr indent="-342900" lvl="0" marL="457200" rtl="0" algn="l">
              <a:spcBef>
                <a:spcPts val="600"/>
              </a:spcBef>
              <a:spcAft>
                <a:spcPts val="0"/>
              </a:spcAft>
              <a:buSzPts val="1800"/>
              <a:buChar char="●"/>
            </a:pPr>
            <a:r>
              <a:rPr lang="en"/>
              <a:t>For character </a:t>
            </a:r>
            <a:r>
              <a:rPr lang="en">
                <a:latin typeface="Consolas"/>
                <a:ea typeface="Consolas"/>
                <a:cs typeface="Consolas"/>
                <a:sym typeface="Consolas"/>
              </a:rPr>
              <a:t>c</a:t>
            </a:r>
            <a:r>
              <a:rPr lang="en"/>
              <a:t> in </a:t>
            </a:r>
            <a:r>
              <a:rPr lang="en">
                <a:latin typeface="Consolas"/>
                <a:ea typeface="Consolas"/>
                <a:cs typeface="Consolas"/>
                <a:sym typeface="Consolas"/>
              </a:rPr>
              <a:t>n.next.keys()</a:t>
            </a:r>
            <a:r>
              <a:rPr lang="en"/>
              <a:t>:</a:t>
            </a:r>
            <a:endParaRPr/>
          </a:p>
          <a:p>
            <a:pPr indent="-342900" lvl="1" marL="914400" rtl="0" algn="l">
              <a:spcBef>
                <a:spcPts val="600"/>
              </a:spcBef>
              <a:spcAft>
                <a:spcPts val="0"/>
              </a:spcAft>
              <a:buSzPts val="1800"/>
              <a:buChar char="○"/>
            </a:pPr>
            <a:r>
              <a:rPr lang="en"/>
              <a:t>Call </a:t>
            </a:r>
            <a:r>
              <a:rPr lang="en">
                <a:latin typeface="Consolas"/>
                <a:ea typeface="Consolas"/>
                <a:cs typeface="Consolas"/>
                <a:sym typeface="Consolas"/>
              </a:rPr>
              <a:t>colHelp(s + c, x, n.next.get(c))</a:t>
            </a:r>
            <a:endParaRPr/>
          </a:p>
        </p:txBody>
      </p:sp>
      <p:sp>
        <p:nvSpPr>
          <p:cNvPr id="1555" name="Google Shape;1555;p65"/>
          <p:cNvSpPr/>
          <p:nvPr/>
        </p:nvSpPr>
        <p:spPr>
          <a:xfrm>
            <a:off x="7267830" y="21999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556" name="Google Shape;1556;p65"/>
          <p:cNvSpPr/>
          <p:nvPr/>
        </p:nvSpPr>
        <p:spPr>
          <a:xfrm>
            <a:off x="7943375" y="28004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557" name="Google Shape;1557;p65"/>
          <p:cNvSpPr/>
          <p:nvPr/>
        </p:nvSpPr>
        <p:spPr>
          <a:xfrm>
            <a:off x="7943375" y="34357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558" name="Google Shape;1558;p65"/>
          <p:cNvSpPr/>
          <p:nvPr/>
        </p:nvSpPr>
        <p:spPr>
          <a:xfrm>
            <a:off x="79433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559" name="Google Shape;1559;p65"/>
          <p:cNvSpPr/>
          <p:nvPr/>
        </p:nvSpPr>
        <p:spPr>
          <a:xfrm>
            <a:off x="7313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560" name="Google Shape;1560;p65"/>
          <p:cNvSpPr/>
          <p:nvPr/>
        </p:nvSpPr>
        <p:spPr>
          <a:xfrm>
            <a:off x="8572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561" name="Google Shape;1561;p65"/>
          <p:cNvSpPr/>
          <p:nvPr/>
        </p:nvSpPr>
        <p:spPr>
          <a:xfrm>
            <a:off x="7943375" y="4553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1562" name="Google Shape;1562;p65"/>
          <p:cNvSpPr/>
          <p:nvPr/>
        </p:nvSpPr>
        <p:spPr>
          <a:xfrm>
            <a:off x="6617800" y="28005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563" name="Google Shape;1563;p65"/>
          <p:cNvSpPr/>
          <p:nvPr/>
        </p:nvSpPr>
        <p:spPr>
          <a:xfrm>
            <a:off x="6617800" y="34357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1551" name="Google Shape;1551;p65"/>
          <p:cNvSpPr/>
          <p:nvPr/>
        </p:nvSpPr>
        <p:spPr>
          <a:xfrm>
            <a:off x="6617800" y="39948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1564" name="Google Shape;1564;p65"/>
          <p:cNvCxnSpPr/>
          <p:nvPr/>
        </p:nvCxnSpPr>
        <p:spPr>
          <a:xfrm>
            <a:off x="8159825" y="4351552"/>
            <a:ext cx="0" cy="0"/>
          </a:xfrm>
          <a:prstGeom prst="straightConnector1">
            <a:avLst/>
          </a:prstGeom>
          <a:noFill/>
          <a:ln cap="flat" cmpd="sng" w="19050">
            <a:solidFill>
              <a:schemeClr val="dk2"/>
            </a:solidFill>
            <a:prstDash val="solid"/>
            <a:round/>
            <a:headEnd len="med" w="med" type="none"/>
            <a:tailEnd len="med" w="med" type="none"/>
          </a:ln>
        </p:spPr>
      </p:cxnSp>
      <p:cxnSp>
        <p:nvCxnSpPr>
          <p:cNvPr id="1565" name="Google Shape;1565;p65"/>
          <p:cNvCxnSpPr>
            <a:stCxn id="1555" idx="5"/>
            <a:endCxn id="1556" idx="0"/>
          </p:cNvCxnSpPr>
          <p:nvPr/>
        </p:nvCxnSpPr>
        <p:spPr>
          <a:xfrm>
            <a:off x="7637333" y="25694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566" name="Google Shape;1566;p65"/>
          <p:cNvCxnSpPr>
            <a:stCxn id="1556" idx="4"/>
            <a:endCxn id="1557" idx="0"/>
          </p:cNvCxnSpPr>
          <p:nvPr/>
        </p:nvCxnSpPr>
        <p:spPr>
          <a:xfrm>
            <a:off x="8159825" y="32333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567" name="Google Shape;1567;p65"/>
          <p:cNvCxnSpPr>
            <a:stCxn id="1557" idx="4"/>
            <a:endCxn id="1558" idx="0"/>
          </p:cNvCxnSpPr>
          <p:nvPr/>
        </p:nvCxnSpPr>
        <p:spPr>
          <a:xfrm>
            <a:off x="8159825" y="3868673"/>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568" name="Google Shape;1568;p65"/>
          <p:cNvCxnSpPr>
            <a:stCxn id="1557" idx="3"/>
            <a:endCxn id="1559" idx="0"/>
          </p:cNvCxnSpPr>
          <p:nvPr/>
        </p:nvCxnSpPr>
        <p:spPr>
          <a:xfrm flipH="1">
            <a:off x="7530372"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569" name="Google Shape;1569;p65"/>
          <p:cNvCxnSpPr>
            <a:stCxn id="1557" idx="5"/>
            <a:endCxn id="1560" idx="0"/>
          </p:cNvCxnSpPr>
          <p:nvPr/>
        </p:nvCxnSpPr>
        <p:spPr>
          <a:xfrm>
            <a:off x="8312878"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570" name="Google Shape;1570;p65"/>
          <p:cNvCxnSpPr>
            <a:stCxn id="1558" idx="4"/>
            <a:endCxn id="1561" idx="0"/>
          </p:cNvCxnSpPr>
          <p:nvPr/>
        </p:nvCxnSpPr>
        <p:spPr>
          <a:xfrm>
            <a:off x="8159825" y="4427752"/>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571" name="Google Shape;1571;p65"/>
          <p:cNvCxnSpPr>
            <a:stCxn id="1555" idx="3"/>
            <a:endCxn id="1562" idx="0"/>
          </p:cNvCxnSpPr>
          <p:nvPr/>
        </p:nvCxnSpPr>
        <p:spPr>
          <a:xfrm flipH="1">
            <a:off x="6834126" y="2569478"/>
            <a:ext cx="497100" cy="231000"/>
          </a:xfrm>
          <a:prstGeom prst="straightConnector1">
            <a:avLst/>
          </a:prstGeom>
          <a:noFill/>
          <a:ln cap="flat" cmpd="sng" w="28575">
            <a:solidFill>
              <a:schemeClr val="dk2"/>
            </a:solidFill>
            <a:prstDash val="solid"/>
            <a:round/>
            <a:headEnd len="med" w="med" type="none"/>
            <a:tailEnd len="med" w="med" type="none"/>
          </a:ln>
        </p:spPr>
      </p:cxnSp>
      <p:cxnSp>
        <p:nvCxnSpPr>
          <p:cNvPr id="1572" name="Google Shape;1572;p65"/>
          <p:cNvCxnSpPr>
            <a:endCxn id="1563" idx="0"/>
          </p:cNvCxnSpPr>
          <p:nvPr/>
        </p:nvCxnSpPr>
        <p:spPr>
          <a:xfrm>
            <a:off x="6834250" y="3233286"/>
            <a:ext cx="0" cy="202500"/>
          </a:xfrm>
          <a:prstGeom prst="straightConnector1">
            <a:avLst/>
          </a:prstGeom>
          <a:noFill/>
          <a:ln cap="flat" cmpd="sng" w="28575">
            <a:solidFill>
              <a:schemeClr val="dk2"/>
            </a:solidFill>
            <a:prstDash val="solid"/>
            <a:round/>
            <a:headEnd len="med" w="med" type="none"/>
            <a:tailEnd len="med" w="med" type="none"/>
          </a:ln>
        </p:spPr>
      </p:cxnSp>
      <p:sp>
        <p:nvSpPr>
          <p:cNvPr id="1573" name="Google Shape;1573;p65"/>
          <p:cNvSpPr/>
          <p:nvPr/>
        </p:nvSpPr>
        <p:spPr>
          <a:xfrm>
            <a:off x="6617800" y="4553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1574" name="Google Shape;1574;p65"/>
          <p:cNvCxnSpPr>
            <a:stCxn id="1551" idx="4"/>
            <a:endCxn id="1573" idx="0"/>
          </p:cNvCxnSpPr>
          <p:nvPr/>
        </p:nvCxnSpPr>
        <p:spPr>
          <a:xfrm>
            <a:off x="6834250" y="4427761"/>
            <a:ext cx="0" cy="126300"/>
          </a:xfrm>
          <a:prstGeom prst="straightConnector1">
            <a:avLst/>
          </a:prstGeom>
          <a:noFill/>
          <a:ln cap="flat" cmpd="sng" w="28575">
            <a:solidFill>
              <a:schemeClr val="dk2"/>
            </a:solidFill>
            <a:prstDash val="solid"/>
            <a:round/>
            <a:headEnd len="med" w="med" type="none"/>
            <a:tailEnd len="med" w="med" type="none"/>
          </a:ln>
        </p:spPr>
      </p:cxnSp>
      <p:sp>
        <p:nvSpPr>
          <p:cNvPr id="1575" name="Google Shape;1575;p65"/>
          <p:cNvSpPr txBox="1"/>
          <p:nvPr/>
        </p:nvSpPr>
        <p:spPr>
          <a:xfrm>
            <a:off x="6033375" y="1512500"/>
            <a:ext cx="11460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x = ["a"]</a:t>
            </a:r>
            <a:endParaRPr>
              <a:latin typeface="Consolas"/>
              <a:ea typeface="Consolas"/>
              <a:cs typeface="Consolas"/>
              <a:sym typeface="Consolas"/>
            </a:endParaRPr>
          </a:p>
        </p:txBody>
      </p:sp>
      <p:sp>
        <p:nvSpPr>
          <p:cNvPr id="1576" name="Google Shape;1576;p65"/>
          <p:cNvSpPr txBox="1"/>
          <p:nvPr/>
        </p:nvSpPr>
        <p:spPr>
          <a:xfrm>
            <a:off x="4969425" y="2788950"/>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colHelp("a", x,      )  </a:t>
            </a:r>
            <a:endParaRPr>
              <a:latin typeface="Consolas"/>
              <a:ea typeface="Consolas"/>
              <a:cs typeface="Consolas"/>
              <a:sym typeface="Consolas"/>
            </a:endParaRPr>
          </a:p>
        </p:txBody>
      </p:sp>
      <p:sp>
        <p:nvSpPr>
          <p:cNvPr id="1577" name="Google Shape;1577;p65"/>
          <p:cNvSpPr txBox="1"/>
          <p:nvPr/>
        </p:nvSpPr>
        <p:spPr>
          <a:xfrm>
            <a:off x="4893225" y="3391900"/>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colHelp("aw", x,      )  </a:t>
            </a:r>
            <a:endParaRPr>
              <a:latin typeface="Consolas"/>
              <a:ea typeface="Consolas"/>
              <a:cs typeface="Consolas"/>
              <a:sym typeface="Consolas"/>
            </a:endParaRPr>
          </a:p>
        </p:txBody>
      </p:sp>
      <p:sp>
        <p:nvSpPr>
          <p:cNvPr id="1578" name="Google Shape;1578;p65"/>
          <p:cNvSpPr txBox="1"/>
          <p:nvPr/>
        </p:nvSpPr>
        <p:spPr>
          <a:xfrm>
            <a:off x="4706875" y="4514225"/>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colHelp</a:t>
            </a:r>
            <a:r>
              <a:rPr b="1" lang="en">
                <a:solidFill>
                  <a:schemeClr val="dk1"/>
                </a:solidFill>
                <a:latin typeface="Consolas"/>
                <a:ea typeface="Consolas"/>
                <a:cs typeface="Consolas"/>
                <a:sym typeface="Consolas"/>
              </a:rPr>
              <a:t>("awls", x,      )  </a:t>
            </a:r>
            <a:endParaRPr b="1">
              <a:latin typeface="Consolas"/>
              <a:ea typeface="Consolas"/>
              <a:cs typeface="Consolas"/>
              <a:sym typeface="Consolas"/>
            </a:endParaRPr>
          </a:p>
        </p:txBody>
      </p:sp>
      <p:sp>
        <p:nvSpPr>
          <p:cNvPr id="1579" name="Google Shape;1579;p65"/>
          <p:cNvSpPr txBox="1"/>
          <p:nvPr/>
        </p:nvSpPr>
        <p:spPr>
          <a:xfrm>
            <a:off x="4817025" y="3856500"/>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colHelp("awl", x,      )  </a:t>
            </a:r>
            <a:endParaRPr>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83" name="Shape 1583"/>
        <p:cNvGrpSpPr/>
        <p:nvPr/>
      </p:nvGrpSpPr>
      <p:grpSpPr>
        <a:xfrm>
          <a:off x="0" y="0"/>
          <a:ext cx="0" cy="0"/>
          <a:chOff x="0" y="0"/>
          <a:chExt cx="0" cy="0"/>
        </a:xfrm>
      </p:grpSpPr>
      <p:cxnSp>
        <p:nvCxnSpPr>
          <p:cNvPr id="1584" name="Google Shape;1584;p66"/>
          <p:cNvCxnSpPr>
            <a:endCxn id="1585" idx="0"/>
          </p:cNvCxnSpPr>
          <p:nvPr/>
        </p:nvCxnSpPr>
        <p:spPr>
          <a:xfrm>
            <a:off x="6834250" y="3792361"/>
            <a:ext cx="0" cy="202500"/>
          </a:xfrm>
          <a:prstGeom prst="straightConnector1">
            <a:avLst/>
          </a:prstGeom>
          <a:noFill/>
          <a:ln cap="flat" cmpd="sng" w="28575">
            <a:solidFill>
              <a:schemeClr val="dk2"/>
            </a:solidFill>
            <a:prstDash val="solid"/>
            <a:round/>
            <a:headEnd len="med" w="med" type="none"/>
            <a:tailEnd len="med" w="med" type="none"/>
          </a:ln>
        </p:spPr>
      </p:cxnSp>
      <p:sp>
        <p:nvSpPr>
          <p:cNvPr id="1586" name="Google Shape;1586;p6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Challenging Warmup Exercise: Collecting Trie Keys</a:t>
            </a:r>
            <a:endParaRPr/>
          </a:p>
        </p:txBody>
      </p:sp>
      <p:sp>
        <p:nvSpPr>
          <p:cNvPr id="1587" name="Google Shape;1587;p66"/>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588" name="Google Shape;1588;p66"/>
          <p:cNvSpPr txBox="1"/>
          <p:nvPr>
            <p:ph idx="1" type="body"/>
          </p:nvPr>
        </p:nvSpPr>
        <p:spPr>
          <a:xfrm>
            <a:off x="90600" y="409750"/>
            <a:ext cx="8701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a:solidFill>
                  <a:srgbClr val="999999"/>
                </a:solidFill>
              </a:rPr>
              <a:t>Challenging Exercise: Give an algorithm for collecting all the keys in a Trie.</a:t>
            </a:r>
            <a:endParaRPr>
              <a:solidFill>
                <a:srgbClr val="999999"/>
              </a:solidFill>
            </a:endParaRPr>
          </a:p>
          <a:p>
            <a:pPr indent="0" lvl="0" marL="0" rtl="0" algn="l">
              <a:spcBef>
                <a:spcPts val="600"/>
              </a:spcBef>
              <a:spcAft>
                <a:spcPts val="0"/>
              </a:spcAft>
              <a:buClr>
                <a:srgbClr val="000000"/>
              </a:buClr>
              <a:buSzPts val="1100"/>
              <a:buFont typeface="Arial"/>
              <a:buNone/>
            </a:pPr>
            <a:r>
              <a:rPr lang="en">
                <a:solidFill>
                  <a:srgbClr val="999999"/>
                </a:solidFill>
                <a:latin typeface="Consolas"/>
                <a:ea typeface="Consolas"/>
                <a:cs typeface="Consolas"/>
                <a:sym typeface="Consolas"/>
              </a:rPr>
              <a:t>collect():</a:t>
            </a:r>
            <a:endParaRPr>
              <a:solidFill>
                <a:srgbClr val="999999"/>
              </a:solidFill>
              <a:latin typeface="Consolas"/>
              <a:ea typeface="Consolas"/>
              <a:cs typeface="Consolas"/>
              <a:sym typeface="Consolas"/>
            </a:endParaRPr>
          </a:p>
          <a:p>
            <a:pPr indent="-342900" lvl="0" marL="457200" rtl="0" algn="l">
              <a:spcBef>
                <a:spcPts val="600"/>
              </a:spcBef>
              <a:spcAft>
                <a:spcPts val="0"/>
              </a:spcAft>
              <a:buClr>
                <a:srgbClr val="999999"/>
              </a:buClr>
              <a:buSzPts val="1800"/>
              <a:buChar char="●"/>
            </a:pPr>
            <a:r>
              <a:rPr lang="en">
                <a:solidFill>
                  <a:srgbClr val="999999"/>
                </a:solidFill>
              </a:rPr>
              <a:t>Create an empty list of results </a:t>
            </a:r>
            <a:r>
              <a:rPr lang="en">
                <a:solidFill>
                  <a:srgbClr val="999999"/>
                </a:solidFill>
                <a:latin typeface="Consolas"/>
                <a:ea typeface="Consolas"/>
                <a:cs typeface="Consolas"/>
                <a:sym typeface="Consolas"/>
              </a:rPr>
              <a:t>x</a:t>
            </a:r>
            <a:r>
              <a:rPr lang="en">
                <a:solidFill>
                  <a:srgbClr val="999999"/>
                </a:solidFill>
              </a:rPr>
              <a:t>.</a:t>
            </a:r>
            <a:endParaRPr>
              <a:solidFill>
                <a:srgbClr val="999999"/>
              </a:solidFill>
            </a:endParaRPr>
          </a:p>
          <a:p>
            <a:pPr indent="-342900" lvl="0" marL="457200" rtl="0" algn="l">
              <a:spcBef>
                <a:spcPts val="600"/>
              </a:spcBef>
              <a:spcAft>
                <a:spcPts val="0"/>
              </a:spcAft>
              <a:buClr>
                <a:srgbClr val="999999"/>
              </a:buClr>
              <a:buSzPts val="1800"/>
              <a:buChar char="●"/>
            </a:pPr>
            <a:r>
              <a:rPr lang="en">
                <a:solidFill>
                  <a:srgbClr val="999999"/>
                </a:solidFill>
              </a:rPr>
              <a:t>For character </a:t>
            </a:r>
            <a:r>
              <a:rPr lang="en">
                <a:solidFill>
                  <a:srgbClr val="999999"/>
                </a:solidFill>
                <a:latin typeface="Consolas"/>
                <a:ea typeface="Consolas"/>
                <a:cs typeface="Consolas"/>
                <a:sym typeface="Consolas"/>
              </a:rPr>
              <a:t>c</a:t>
            </a:r>
            <a:r>
              <a:rPr lang="en">
                <a:solidFill>
                  <a:srgbClr val="999999"/>
                </a:solidFill>
              </a:rPr>
              <a:t> in </a:t>
            </a:r>
            <a:r>
              <a:rPr lang="en">
                <a:solidFill>
                  <a:srgbClr val="999999"/>
                </a:solidFill>
                <a:latin typeface="Consolas"/>
                <a:ea typeface="Consolas"/>
                <a:cs typeface="Consolas"/>
                <a:sym typeface="Consolas"/>
              </a:rPr>
              <a:t>root.next.keys()</a:t>
            </a:r>
            <a:r>
              <a:rPr lang="en">
                <a:solidFill>
                  <a:srgbClr val="999999"/>
                </a:solidFill>
              </a:rPr>
              <a:t>:</a:t>
            </a:r>
            <a:endParaRPr>
              <a:solidFill>
                <a:srgbClr val="999999"/>
              </a:solidFill>
            </a:endParaRPr>
          </a:p>
          <a:p>
            <a:pPr indent="-342900" lvl="1" marL="914400" rtl="0" algn="l">
              <a:spcBef>
                <a:spcPts val="600"/>
              </a:spcBef>
              <a:spcAft>
                <a:spcPts val="0"/>
              </a:spcAft>
              <a:buClr>
                <a:srgbClr val="999999"/>
              </a:buClr>
              <a:buSzPts val="1800"/>
              <a:buChar char="○"/>
            </a:pPr>
            <a:r>
              <a:rPr lang="en">
                <a:solidFill>
                  <a:srgbClr val="999999"/>
                </a:solidFill>
              </a:rPr>
              <a:t>Call </a:t>
            </a:r>
            <a:r>
              <a:rPr lang="en">
                <a:solidFill>
                  <a:srgbClr val="999999"/>
                </a:solidFill>
                <a:latin typeface="Consolas"/>
                <a:ea typeface="Consolas"/>
                <a:cs typeface="Consolas"/>
                <a:sym typeface="Consolas"/>
              </a:rPr>
              <a:t>colHelp(c, x, root.next.get(c))</a:t>
            </a:r>
            <a:r>
              <a:rPr lang="en">
                <a:solidFill>
                  <a:srgbClr val="999999"/>
                </a:solidFill>
              </a:rPr>
              <a:t>.</a:t>
            </a:r>
            <a:endParaRPr>
              <a:solidFill>
                <a:srgbClr val="999999"/>
              </a:solidFill>
            </a:endParaRPr>
          </a:p>
          <a:p>
            <a:pPr indent="-342900" lvl="0" marL="457200" rtl="0" algn="l">
              <a:spcBef>
                <a:spcPts val="600"/>
              </a:spcBef>
              <a:spcAft>
                <a:spcPts val="0"/>
              </a:spcAft>
              <a:buClr>
                <a:srgbClr val="999999"/>
              </a:buClr>
              <a:buSzPts val="1800"/>
              <a:buChar char="●"/>
            </a:pPr>
            <a:r>
              <a:rPr lang="en">
                <a:solidFill>
                  <a:srgbClr val="999999"/>
                </a:solidFill>
              </a:rPr>
              <a:t>Return </a:t>
            </a:r>
            <a:r>
              <a:rPr lang="en">
                <a:solidFill>
                  <a:srgbClr val="999999"/>
                </a:solidFill>
                <a:latin typeface="Consolas"/>
                <a:ea typeface="Consolas"/>
                <a:cs typeface="Consolas"/>
                <a:sym typeface="Consolas"/>
              </a:rPr>
              <a:t>x</a:t>
            </a:r>
            <a:r>
              <a:rPr lang="en">
                <a:solidFill>
                  <a:srgbClr val="999999"/>
                </a:solidFill>
              </a:rPr>
              <a:t>.</a:t>
            </a:r>
            <a:endParaRPr>
              <a:solidFill>
                <a:srgbClr val="999999"/>
              </a:solidFill>
            </a:endParaRPr>
          </a:p>
          <a:p>
            <a:pPr indent="0" lvl="0" marL="0" rtl="0" algn="l">
              <a:spcBef>
                <a:spcPts val="600"/>
              </a:spcBef>
              <a:spcAft>
                <a:spcPts val="0"/>
              </a:spcAft>
              <a:buClr>
                <a:srgbClr val="000000"/>
              </a:buClr>
              <a:buSzPts val="1100"/>
              <a:buFont typeface="Arial"/>
              <a:buNone/>
            </a:pPr>
            <a:r>
              <a:t/>
            </a:r>
            <a:endParaRPr/>
          </a:p>
          <a:p>
            <a:pPr indent="0" lvl="0" marL="0" rtl="0" algn="l">
              <a:spcBef>
                <a:spcPts val="600"/>
              </a:spcBef>
              <a:spcAft>
                <a:spcPts val="0"/>
              </a:spcAft>
              <a:buClr>
                <a:srgbClr val="000000"/>
              </a:buClr>
              <a:buSzPts val="1100"/>
              <a:buFont typeface="Arial"/>
              <a:buNone/>
            </a:pPr>
            <a:r>
              <a:rPr lang="en">
                <a:latin typeface="Consolas"/>
                <a:ea typeface="Consolas"/>
                <a:cs typeface="Consolas"/>
                <a:sym typeface="Consolas"/>
              </a:rPr>
              <a:t>colHelp(String s, List&lt;String&gt; x, Node n)</a:t>
            </a:r>
            <a:r>
              <a:rPr lang="en"/>
              <a:t>:</a:t>
            </a:r>
            <a:endParaRPr/>
          </a:p>
          <a:p>
            <a:pPr indent="-342900" lvl="0" marL="457200" rtl="0" algn="l">
              <a:spcBef>
                <a:spcPts val="600"/>
              </a:spcBef>
              <a:spcAft>
                <a:spcPts val="0"/>
              </a:spcAft>
              <a:buSzPts val="1800"/>
              <a:buChar char="●"/>
            </a:pPr>
            <a:r>
              <a:rPr lang="en"/>
              <a:t>If </a:t>
            </a:r>
            <a:r>
              <a:rPr lang="en">
                <a:latin typeface="Consolas"/>
                <a:ea typeface="Consolas"/>
                <a:cs typeface="Consolas"/>
                <a:sym typeface="Consolas"/>
              </a:rPr>
              <a:t>n.isKey</a:t>
            </a:r>
            <a:r>
              <a:rPr lang="en"/>
              <a:t>, then </a:t>
            </a:r>
            <a:r>
              <a:rPr lang="en">
                <a:latin typeface="Consolas"/>
                <a:ea typeface="Consolas"/>
                <a:cs typeface="Consolas"/>
                <a:sym typeface="Consolas"/>
              </a:rPr>
              <a:t>x.add(s)</a:t>
            </a:r>
            <a:r>
              <a:rPr lang="en"/>
              <a:t>.</a:t>
            </a:r>
            <a:endParaRPr/>
          </a:p>
          <a:p>
            <a:pPr indent="-342900" lvl="0" marL="457200" rtl="0" algn="l">
              <a:spcBef>
                <a:spcPts val="600"/>
              </a:spcBef>
              <a:spcAft>
                <a:spcPts val="0"/>
              </a:spcAft>
              <a:buClr>
                <a:srgbClr val="999999"/>
              </a:buClr>
              <a:buSzPts val="1800"/>
              <a:buChar char="●"/>
            </a:pPr>
            <a:r>
              <a:rPr lang="en">
                <a:solidFill>
                  <a:srgbClr val="999999"/>
                </a:solidFill>
              </a:rPr>
              <a:t>For character </a:t>
            </a:r>
            <a:r>
              <a:rPr lang="en">
                <a:solidFill>
                  <a:srgbClr val="999999"/>
                </a:solidFill>
                <a:latin typeface="Consolas"/>
                <a:ea typeface="Consolas"/>
                <a:cs typeface="Consolas"/>
                <a:sym typeface="Consolas"/>
              </a:rPr>
              <a:t>c</a:t>
            </a:r>
            <a:r>
              <a:rPr lang="en">
                <a:solidFill>
                  <a:srgbClr val="999999"/>
                </a:solidFill>
              </a:rPr>
              <a:t> in </a:t>
            </a:r>
            <a:r>
              <a:rPr lang="en">
                <a:solidFill>
                  <a:srgbClr val="999999"/>
                </a:solidFill>
                <a:latin typeface="Consolas"/>
                <a:ea typeface="Consolas"/>
                <a:cs typeface="Consolas"/>
                <a:sym typeface="Consolas"/>
              </a:rPr>
              <a:t>n.next.keys()</a:t>
            </a:r>
            <a:r>
              <a:rPr lang="en">
                <a:solidFill>
                  <a:srgbClr val="999999"/>
                </a:solidFill>
              </a:rPr>
              <a:t>:</a:t>
            </a:r>
            <a:endParaRPr>
              <a:solidFill>
                <a:srgbClr val="999999"/>
              </a:solidFill>
            </a:endParaRPr>
          </a:p>
          <a:p>
            <a:pPr indent="-342900" lvl="1" marL="914400" rtl="0" algn="l">
              <a:spcBef>
                <a:spcPts val="600"/>
              </a:spcBef>
              <a:spcAft>
                <a:spcPts val="0"/>
              </a:spcAft>
              <a:buClr>
                <a:srgbClr val="999999"/>
              </a:buClr>
              <a:buSzPts val="1800"/>
              <a:buChar char="○"/>
            </a:pPr>
            <a:r>
              <a:rPr lang="en">
                <a:solidFill>
                  <a:srgbClr val="999999"/>
                </a:solidFill>
              </a:rPr>
              <a:t>Call </a:t>
            </a:r>
            <a:r>
              <a:rPr lang="en">
                <a:solidFill>
                  <a:srgbClr val="999999"/>
                </a:solidFill>
                <a:latin typeface="Consolas"/>
                <a:ea typeface="Consolas"/>
                <a:cs typeface="Consolas"/>
                <a:sym typeface="Consolas"/>
              </a:rPr>
              <a:t>colHelp(s + c, x, n.next.get(c))</a:t>
            </a:r>
            <a:endParaRPr>
              <a:solidFill>
                <a:srgbClr val="999999"/>
              </a:solidFill>
            </a:endParaRPr>
          </a:p>
        </p:txBody>
      </p:sp>
      <p:sp>
        <p:nvSpPr>
          <p:cNvPr id="1589" name="Google Shape;1589;p66"/>
          <p:cNvSpPr/>
          <p:nvPr/>
        </p:nvSpPr>
        <p:spPr>
          <a:xfrm>
            <a:off x="7267830" y="21999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590" name="Google Shape;1590;p66"/>
          <p:cNvSpPr/>
          <p:nvPr/>
        </p:nvSpPr>
        <p:spPr>
          <a:xfrm>
            <a:off x="7943375" y="28004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591" name="Google Shape;1591;p66"/>
          <p:cNvSpPr/>
          <p:nvPr/>
        </p:nvSpPr>
        <p:spPr>
          <a:xfrm>
            <a:off x="7943375" y="34357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592" name="Google Shape;1592;p66"/>
          <p:cNvSpPr/>
          <p:nvPr/>
        </p:nvSpPr>
        <p:spPr>
          <a:xfrm>
            <a:off x="79433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593" name="Google Shape;1593;p66"/>
          <p:cNvSpPr/>
          <p:nvPr/>
        </p:nvSpPr>
        <p:spPr>
          <a:xfrm>
            <a:off x="7313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594" name="Google Shape;1594;p66"/>
          <p:cNvSpPr/>
          <p:nvPr/>
        </p:nvSpPr>
        <p:spPr>
          <a:xfrm>
            <a:off x="8572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595" name="Google Shape;1595;p66"/>
          <p:cNvSpPr/>
          <p:nvPr/>
        </p:nvSpPr>
        <p:spPr>
          <a:xfrm>
            <a:off x="7943375" y="4553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1596" name="Google Shape;1596;p66"/>
          <p:cNvSpPr/>
          <p:nvPr/>
        </p:nvSpPr>
        <p:spPr>
          <a:xfrm>
            <a:off x="6617800" y="28005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597" name="Google Shape;1597;p66"/>
          <p:cNvSpPr/>
          <p:nvPr/>
        </p:nvSpPr>
        <p:spPr>
          <a:xfrm>
            <a:off x="6617800" y="34357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1585" name="Google Shape;1585;p66"/>
          <p:cNvSpPr/>
          <p:nvPr/>
        </p:nvSpPr>
        <p:spPr>
          <a:xfrm>
            <a:off x="6617800" y="39948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1598" name="Google Shape;1598;p66"/>
          <p:cNvCxnSpPr/>
          <p:nvPr/>
        </p:nvCxnSpPr>
        <p:spPr>
          <a:xfrm>
            <a:off x="8159825" y="4351552"/>
            <a:ext cx="0" cy="0"/>
          </a:xfrm>
          <a:prstGeom prst="straightConnector1">
            <a:avLst/>
          </a:prstGeom>
          <a:noFill/>
          <a:ln cap="flat" cmpd="sng" w="19050">
            <a:solidFill>
              <a:schemeClr val="dk2"/>
            </a:solidFill>
            <a:prstDash val="solid"/>
            <a:round/>
            <a:headEnd len="med" w="med" type="none"/>
            <a:tailEnd len="med" w="med" type="none"/>
          </a:ln>
        </p:spPr>
      </p:cxnSp>
      <p:cxnSp>
        <p:nvCxnSpPr>
          <p:cNvPr id="1599" name="Google Shape;1599;p66"/>
          <p:cNvCxnSpPr>
            <a:stCxn id="1589" idx="5"/>
            <a:endCxn id="1590" idx="0"/>
          </p:cNvCxnSpPr>
          <p:nvPr/>
        </p:nvCxnSpPr>
        <p:spPr>
          <a:xfrm>
            <a:off x="7637333" y="25694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600" name="Google Shape;1600;p66"/>
          <p:cNvCxnSpPr>
            <a:stCxn id="1590" idx="4"/>
            <a:endCxn id="1591" idx="0"/>
          </p:cNvCxnSpPr>
          <p:nvPr/>
        </p:nvCxnSpPr>
        <p:spPr>
          <a:xfrm>
            <a:off x="8159825" y="32333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601" name="Google Shape;1601;p66"/>
          <p:cNvCxnSpPr>
            <a:stCxn id="1591" idx="4"/>
            <a:endCxn id="1592" idx="0"/>
          </p:cNvCxnSpPr>
          <p:nvPr/>
        </p:nvCxnSpPr>
        <p:spPr>
          <a:xfrm>
            <a:off x="8159825" y="3868673"/>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602" name="Google Shape;1602;p66"/>
          <p:cNvCxnSpPr>
            <a:stCxn id="1591" idx="3"/>
            <a:endCxn id="1593" idx="0"/>
          </p:cNvCxnSpPr>
          <p:nvPr/>
        </p:nvCxnSpPr>
        <p:spPr>
          <a:xfrm flipH="1">
            <a:off x="7530372"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603" name="Google Shape;1603;p66"/>
          <p:cNvCxnSpPr>
            <a:stCxn id="1591" idx="5"/>
            <a:endCxn id="1594" idx="0"/>
          </p:cNvCxnSpPr>
          <p:nvPr/>
        </p:nvCxnSpPr>
        <p:spPr>
          <a:xfrm>
            <a:off x="8312878"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604" name="Google Shape;1604;p66"/>
          <p:cNvCxnSpPr>
            <a:stCxn id="1592" idx="4"/>
            <a:endCxn id="1595" idx="0"/>
          </p:cNvCxnSpPr>
          <p:nvPr/>
        </p:nvCxnSpPr>
        <p:spPr>
          <a:xfrm>
            <a:off x="8159825" y="4427752"/>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605" name="Google Shape;1605;p66"/>
          <p:cNvCxnSpPr>
            <a:stCxn id="1589" idx="3"/>
            <a:endCxn id="1596" idx="0"/>
          </p:cNvCxnSpPr>
          <p:nvPr/>
        </p:nvCxnSpPr>
        <p:spPr>
          <a:xfrm flipH="1">
            <a:off x="6834126" y="2569478"/>
            <a:ext cx="497100" cy="231000"/>
          </a:xfrm>
          <a:prstGeom prst="straightConnector1">
            <a:avLst/>
          </a:prstGeom>
          <a:noFill/>
          <a:ln cap="flat" cmpd="sng" w="28575">
            <a:solidFill>
              <a:schemeClr val="dk2"/>
            </a:solidFill>
            <a:prstDash val="solid"/>
            <a:round/>
            <a:headEnd len="med" w="med" type="none"/>
            <a:tailEnd len="med" w="med" type="none"/>
          </a:ln>
        </p:spPr>
      </p:cxnSp>
      <p:cxnSp>
        <p:nvCxnSpPr>
          <p:cNvPr id="1606" name="Google Shape;1606;p66"/>
          <p:cNvCxnSpPr>
            <a:endCxn id="1597" idx="0"/>
          </p:cNvCxnSpPr>
          <p:nvPr/>
        </p:nvCxnSpPr>
        <p:spPr>
          <a:xfrm>
            <a:off x="6834250" y="3233286"/>
            <a:ext cx="0" cy="202500"/>
          </a:xfrm>
          <a:prstGeom prst="straightConnector1">
            <a:avLst/>
          </a:prstGeom>
          <a:noFill/>
          <a:ln cap="flat" cmpd="sng" w="28575">
            <a:solidFill>
              <a:schemeClr val="dk2"/>
            </a:solidFill>
            <a:prstDash val="solid"/>
            <a:round/>
            <a:headEnd len="med" w="med" type="none"/>
            <a:tailEnd len="med" w="med" type="none"/>
          </a:ln>
        </p:spPr>
      </p:cxnSp>
      <p:sp>
        <p:nvSpPr>
          <p:cNvPr id="1607" name="Google Shape;1607;p66"/>
          <p:cNvSpPr/>
          <p:nvPr/>
        </p:nvSpPr>
        <p:spPr>
          <a:xfrm>
            <a:off x="6617800" y="4553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1608" name="Google Shape;1608;p66"/>
          <p:cNvCxnSpPr>
            <a:stCxn id="1585" idx="4"/>
            <a:endCxn id="1607" idx="0"/>
          </p:cNvCxnSpPr>
          <p:nvPr/>
        </p:nvCxnSpPr>
        <p:spPr>
          <a:xfrm>
            <a:off x="6834250" y="4427761"/>
            <a:ext cx="0" cy="126300"/>
          </a:xfrm>
          <a:prstGeom prst="straightConnector1">
            <a:avLst/>
          </a:prstGeom>
          <a:noFill/>
          <a:ln cap="flat" cmpd="sng" w="28575">
            <a:solidFill>
              <a:schemeClr val="dk2"/>
            </a:solidFill>
            <a:prstDash val="solid"/>
            <a:round/>
            <a:headEnd len="med" w="med" type="none"/>
            <a:tailEnd len="med" w="med" type="none"/>
          </a:ln>
        </p:spPr>
      </p:cxnSp>
      <p:sp>
        <p:nvSpPr>
          <p:cNvPr id="1609" name="Google Shape;1609;p66"/>
          <p:cNvSpPr txBox="1"/>
          <p:nvPr/>
        </p:nvSpPr>
        <p:spPr>
          <a:xfrm>
            <a:off x="6033375" y="1512500"/>
            <a:ext cx="2053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x = ["a", </a:t>
            </a:r>
            <a:r>
              <a:rPr lang="en">
                <a:solidFill>
                  <a:schemeClr val="dk1"/>
                </a:solidFill>
                <a:latin typeface="Consolas"/>
                <a:ea typeface="Consolas"/>
                <a:cs typeface="Consolas"/>
                <a:sym typeface="Consolas"/>
              </a:rPr>
              <a:t>"awls"</a:t>
            </a:r>
            <a:r>
              <a:rPr lang="en">
                <a:latin typeface="Consolas"/>
                <a:ea typeface="Consolas"/>
                <a:cs typeface="Consolas"/>
                <a:sym typeface="Consolas"/>
              </a:rPr>
              <a:t>]</a:t>
            </a:r>
            <a:endParaRPr>
              <a:latin typeface="Consolas"/>
              <a:ea typeface="Consolas"/>
              <a:cs typeface="Consolas"/>
              <a:sym typeface="Consolas"/>
            </a:endParaRPr>
          </a:p>
        </p:txBody>
      </p:sp>
      <p:sp>
        <p:nvSpPr>
          <p:cNvPr id="1610" name="Google Shape;1610;p66"/>
          <p:cNvSpPr txBox="1"/>
          <p:nvPr/>
        </p:nvSpPr>
        <p:spPr>
          <a:xfrm>
            <a:off x="4969425" y="2788950"/>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colHelp("a", x,      )  </a:t>
            </a:r>
            <a:endParaRPr>
              <a:latin typeface="Consolas"/>
              <a:ea typeface="Consolas"/>
              <a:cs typeface="Consolas"/>
              <a:sym typeface="Consolas"/>
            </a:endParaRPr>
          </a:p>
        </p:txBody>
      </p:sp>
      <p:sp>
        <p:nvSpPr>
          <p:cNvPr id="1611" name="Google Shape;1611;p66"/>
          <p:cNvSpPr txBox="1"/>
          <p:nvPr/>
        </p:nvSpPr>
        <p:spPr>
          <a:xfrm>
            <a:off x="4893225" y="3391900"/>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colHelp("aw", x,      )  </a:t>
            </a:r>
            <a:endParaRPr>
              <a:latin typeface="Consolas"/>
              <a:ea typeface="Consolas"/>
              <a:cs typeface="Consolas"/>
              <a:sym typeface="Consolas"/>
            </a:endParaRPr>
          </a:p>
        </p:txBody>
      </p:sp>
      <p:sp>
        <p:nvSpPr>
          <p:cNvPr id="1612" name="Google Shape;1612;p66"/>
          <p:cNvSpPr txBox="1"/>
          <p:nvPr/>
        </p:nvSpPr>
        <p:spPr>
          <a:xfrm>
            <a:off x="4706875" y="4514225"/>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colHelp</a:t>
            </a:r>
            <a:r>
              <a:rPr b="1" lang="en">
                <a:solidFill>
                  <a:schemeClr val="dk1"/>
                </a:solidFill>
                <a:latin typeface="Consolas"/>
                <a:ea typeface="Consolas"/>
                <a:cs typeface="Consolas"/>
                <a:sym typeface="Consolas"/>
              </a:rPr>
              <a:t>("awls", x,      )  </a:t>
            </a:r>
            <a:endParaRPr b="1">
              <a:latin typeface="Consolas"/>
              <a:ea typeface="Consolas"/>
              <a:cs typeface="Consolas"/>
              <a:sym typeface="Consolas"/>
            </a:endParaRPr>
          </a:p>
        </p:txBody>
      </p:sp>
      <p:sp>
        <p:nvSpPr>
          <p:cNvPr id="1613" name="Google Shape;1613;p66"/>
          <p:cNvSpPr txBox="1"/>
          <p:nvPr/>
        </p:nvSpPr>
        <p:spPr>
          <a:xfrm>
            <a:off x="4817025" y="3856500"/>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colHelp("awl", x,      )  </a:t>
            </a:r>
            <a:endParaRPr>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17" name="Shape 1617"/>
        <p:cNvGrpSpPr/>
        <p:nvPr/>
      </p:nvGrpSpPr>
      <p:grpSpPr>
        <a:xfrm>
          <a:off x="0" y="0"/>
          <a:ext cx="0" cy="0"/>
          <a:chOff x="0" y="0"/>
          <a:chExt cx="0" cy="0"/>
        </a:xfrm>
      </p:grpSpPr>
      <p:cxnSp>
        <p:nvCxnSpPr>
          <p:cNvPr id="1618" name="Google Shape;1618;p67"/>
          <p:cNvCxnSpPr>
            <a:endCxn id="1619" idx="0"/>
          </p:cNvCxnSpPr>
          <p:nvPr/>
        </p:nvCxnSpPr>
        <p:spPr>
          <a:xfrm>
            <a:off x="6224650" y="3792361"/>
            <a:ext cx="0" cy="202500"/>
          </a:xfrm>
          <a:prstGeom prst="straightConnector1">
            <a:avLst/>
          </a:prstGeom>
          <a:noFill/>
          <a:ln cap="flat" cmpd="sng" w="28575">
            <a:solidFill>
              <a:schemeClr val="dk2"/>
            </a:solidFill>
            <a:prstDash val="solid"/>
            <a:round/>
            <a:headEnd len="med" w="med" type="none"/>
            <a:tailEnd len="med" w="med" type="none"/>
          </a:ln>
        </p:spPr>
      </p:cxnSp>
      <p:sp>
        <p:nvSpPr>
          <p:cNvPr id="1620" name="Google Shape;1620;p6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Challenging Warmup Exercise: Collecting Trie Keys</a:t>
            </a:r>
            <a:endParaRPr/>
          </a:p>
        </p:txBody>
      </p:sp>
      <p:sp>
        <p:nvSpPr>
          <p:cNvPr id="1621" name="Google Shape;1621;p67"/>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622" name="Google Shape;1622;p67"/>
          <p:cNvSpPr txBox="1"/>
          <p:nvPr>
            <p:ph idx="1" type="body"/>
          </p:nvPr>
        </p:nvSpPr>
        <p:spPr>
          <a:xfrm>
            <a:off x="90600" y="409750"/>
            <a:ext cx="8701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a:solidFill>
                  <a:srgbClr val="999999"/>
                </a:solidFill>
              </a:rPr>
              <a:t>Challenging Exercise: Give an algorithm for collecting all the keys in a Trie.</a:t>
            </a:r>
            <a:endParaRPr>
              <a:solidFill>
                <a:srgbClr val="999999"/>
              </a:solidFill>
            </a:endParaRPr>
          </a:p>
          <a:p>
            <a:pPr indent="0" lvl="0" marL="0" rtl="0" algn="l">
              <a:spcBef>
                <a:spcPts val="600"/>
              </a:spcBef>
              <a:spcAft>
                <a:spcPts val="0"/>
              </a:spcAft>
              <a:buClr>
                <a:srgbClr val="000000"/>
              </a:buClr>
              <a:buSzPts val="1100"/>
              <a:buFont typeface="Arial"/>
              <a:buNone/>
            </a:pPr>
            <a:r>
              <a:rPr lang="en">
                <a:solidFill>
                  <a:srgbClr val="999999"/>
                </a:solidFill>
                <a:latin typeface="Consolas"/>
                <a:ea typeface="Consolas"/>
                <a:cs typeface="Consolas"/>
                <a:sym typeface="Consolas"/>
              </a:rPr>
              <a:t>collect():</a:t>
            </a:r>
            <a:endParaRPr>
              <a:solidFill>
                <a:srgbClr val="999999"/>
              </a:solidFill>
              <a:latin typeface="Consolas"/>
              <a:ea typeface="Consolas"/>
              <a:cs typeface="Consolas"/>
              <a:sym typeface="Consolas"/>
            </a:endParaRPr>
          </a:p>
          <a:p>
            <a:pPr indent="-342900" lvl="0" marL="457200" rtl="0" algn="l">
              <a:spcBef>
                <a:spcPts val="600"/>
              </a:spcBef>
              <a:spcAft>
                <a:spcPts val="0"/>
              </a:spcAft>
              <a:buClr>
                <a:srgbClr val="999999"/>
              </a:buClr>
              <a:buSzPts val="1800"/>
              <a:buChar char="●"/>
            </a:pPr>
            <a:r>
              <a:rPr lang="en">
                <a:solidFill>
                  <a:srgbClr val="999999"/>
                </a:solidFill>
              </a:rPr>
              <a:t>Create an empty list of results </a:t>
            </a:r>
            <a:r>
              <a:rPr lang="en">
                <a:solidFill>
                  <a:srgbClr val="999999"/>
                </a:solidFill>
                <a:latin typeface="Consolas"/>
                <a:ea typeface="Consolas"/>
                <a:cs typeface="Consolas"/>
                <a:sym typeface="Consolas"/>
              </a:rPr>
              <a:t>x</a:t>
            </a:r>
            <a:r>
              <a:rPr lang="en">
                <a:solidFill>
                  <a:srgbClr val="999999"/>
                </a:solidFill>
              </a:rPr>
              <a:t>.</a:t>
            </a:r>
            <a:endParaRPr>
              <a:solidFill>
                <a:srgbClr val="999999"/>
              </a:solidFill>
            </a:endParaRPr>
          </a:p>
          <a:p>
            <a:pPr indent="-342900" lvl="0" marL="457200" rtl="0" algn="l">
              <a:spcBef>
                <a:spcPts val="600"/>
              </a:spcBef>
              <a:spcAft>
                <a:spcPts val="0"/>
              </a:spcAft>
              <a:buSzPts val="1800"/>
              <a:buChar char="●"/>
            </a:pPr>
            <a:r>
              <a:rPr lang="en"/>
              <a:t>For character </a:t>
            </a:r>
            <a:r>
              <a:rPr lang="en">
                <a:latin typeface="Consolas"/>
                <a:ea typeface="Consolas"/>
                <a:cs typeface="Consolas"/>
                <a:sym typeface="Consolas"/>
              </a:rPr>
              <a:t>c</a:t>
            </a:r>
            <a:r>
              <a:rPr lang="en"/>
              <a:t> in </a:t>
            </a:r>
            <a:r>
              <a:rPr lang="en">
                <a:latin typeface="Consolas"/>
                <a:ea typeface="Consolas"/>
                <a:cs typeface="Consolas"/>
                <a:sym typeface="Consolas"/>
              </a:rPr>
              <a:t>root.next.keys()</a:t>
            </a:r>
            <a:r>
              <a:rPr lang="en"/>
              <a:t>:</a:t>
            </a:r>
            <a:endParaRPr/>
          </a:p>
          <a:p>
            <a:pPr indent="-342900" lvl="1" marL="914400" rtl="0" algn="l">
              <a:spcBef>
                <a:spcPts val="600"/>
              </a:spcBef>
              <a:spcAft>
                <a:spcPts val="0"/>
              </a:spcAft>
              <a:buSzPts val="1800"/>
              <a:buChar char="○"/>
            </a:pPr>
            <a:r>
              <a:rPr lang="en"/>
              <a:t>Call </a:t>
            </a:r>
            <a:r>
              <a:rPr lang="en">
                <a:latin typeface="Consolas"/>
                <a:ea typeface="Consolas"/>
                <a:cs typeface="Consolas"/>
                <a:sym typeface="Consolas"/>
              </a:rPr>
              <a:t>colHelp(c, x, root.next.get(c))</a:t>
            </a:r>
            <a:r>
              <a:rPr lang="en"/>
              <a:t>.</a:t>
            </a:r>
            <a:endParaRPr/>
          </a:p>
          <a:p>
            <a:pPr indent="-342900" lvl="0" marL="457200" rtl="0" algn="l">
              <a:spcBef>
                <a:spcPts val="600"/>
              </a:spcBef>
              <a:spcAft>
                <a:spcPts val="0"/>
              </a:spcAft>
              <a:buClr>
                <a:srgbClr val="999999"/>
              </a:buClr>
              <a:buSzPts val="1800"/>
              <a:buChar char="●"/>
            </a:pPr>
            <a:r>
              <a:rPr lang="en">
                <a:solidFill>
                  <a:srgbClr val="999999"/>
                </a:solidFill>
              </a:rPr>
              <a:t>Return </a:t>
            </a:r>
            <a:r>
              <a:rPr lang="en">
                <a:solidFill>
                  <a:srgbClr val="999999"/>
                </a:solidFill>
                <a:latin typeface="Consolas"/>
                <a:ea typeface="Consolas"/>
                <a:cs typeface="Consolas"/>
                <a:sym typeface="Consolas"/>
              </a:rPr>
              <a:t>x</a:t>
            </a:r>
            <a:r>
              <a:rPr lang="en">
                <a:solidFill>
                  <a:srgbClr val="999999"/>
                </a:solidFill>
              </a:rPr>
              <a:t>.</a:t>
            </a:r>
            <a:endParaRPr>
              <a:solidFill>
                <a:srgbClr val="999999"/>
              </a:solidFill>
            </a:endParaRPr>
          </a:p>
          <a:p>
            <a:pPr indent="0" lvl="0" marL="0" rtl="0" algn="l">
              <a:spcBef>
                <a:spcPts val="600"/>
              </a:spcBef>
              <a:spcAft>
                <a:spcPts val="0"/>
              </a:spcAft>
              <a:buClr>
                <a:srgbClr val="000000"/>
              </a:buClr>
              <a:buSzPts val="1100"/>
              <a:buFont typeface="Arial"/>
              <a:buNone/>
            </a:pPr>
            <a:r>
              <a:t/>
            </a:r>
            <a:endParaRPr>
              <a:solidFill>
                <a:srgbClr val="999999"/>
              </a:solidFill>
            </a:endParaRPr>
          </a:p>
          <a:p>
            <a:pPr indent="0" lvl="0" marL="0" rtl="0" algn="l">
              <a:spcBef>
                <a:spcPts val="600"/>
              </a:spcBef>
              <a:spcAft>
                <a:spcPts val="0"/>
              </a:spcAft>
              <a:buClr>
                <a:srgbClr val="000000"/>
              </a:buClr>
              <a:buSzPts val="1100"/>
              <a:buFont typeface="Arial"/>
              <a:buNone/>
            </a:pPr>
            <a:r>
              <a:rPr lang="en">
                <a:solidFill>
                  <a:srgbClr val="999999"/>
                </a:solidFill>
                <a:latin typeface="Consolas"/>
                <a:ea typeface="Consolas"/>
                <a:cs typeface="Consolas"/>
                <a:sym typeface="Consolas"/>
              </a:rPr>
              <a:t>colHelp(String s, List&lt;String&gt; x, Node n)</a:t>
            </a:r>
            <a:r>
              <a:rPr lang="en">
                <a:solidFill>
                  <a:srgbClr val="999999"/>
                </a:solidFill>
              </a:rPr>
              <a:t>:</a:t>
            </a:r>
            <a:endParaRPr>
              <a:solidFill>
                <a:srgbClr val="999999"/>
              </a:solidFill>
            </a:endParaRPr>
          </a:p>
          <a:p>
            <a:pPr indent="-342900" lvl="0" marL="457200" rtl="0" algn="l">
              <a:spcBef>
                <a:spcPts val="600"/>
              </a:spcBef>
              <a:spcAft>
                <a:spcPts val="0"/>
              </a:spcAft>
              <a:buClr>
                <a:srgbClr val="999999"/>
              </a:buClr>
              <a:buSzPts val="1800"/>
              <a:buChar char="●"/>
            </a:pPr>
            <a:r>
              <a:rPr lang="en">
                <a:solidFill>
                  <a:srgbClr val="999999"/>
                </a:solidFill>
              </a:rPr>
              <a:t>If </a:t>
            </a:r>
            <a:r>
              <a:rPr lang="en">
                <a:solidFill>
                  <a:srgbClr val="999999"/>
                </a:solidFill>
                <a:latin typeface="Consolas"/>
                <a:ea typeface="Consolas"/>
                <a:cs typeface="Consolas"/>
                <a:sym typeface="Consolas"/>
              </a:rPr>
              <a:t>n.isKey</a:t>
            </a:r>
            <a:r>
              <a:rPr lang="en">
                <a:solidFill>
                  <a:srgbClr val="999999"/>
                </a:solidFill>
              </a:rPr>
              <a:t>, then </a:t>
            </a:r>
            <a:r>
              <a:rPr lang="en">
                <a:solidFill>
                  <a:srgbClr val="999999"/>
                </a:solidFill>
                <a:latin typeface="Consolas"/>
                <a:ea typeface="Consolas"/>
                <a:cs typeface="Consolas"/>
                <a:sym typeface="Consolas"/>
              </a:rPr>
              <a:t>x.add(s)</a:t>
            </a:r>
            <a:r>
              <a:rPr lang="en">
                <a:solidFill>
                  <a:srgbClr val="999999"/>
                </a:solidFill>
              </a:rPr>
              <a:t>.</a:t>
            </a:r>
            <a:endParaRPr>
              <a:solidFill>
                <a:srgbClr val="999999"/>
              </a:solidFill>
            </a:endParaRPr>
          </a:p>
          <a:p>
            <a:pPr indent="-342900" lvl="0" marL="457200" rtl="0" algn="l">
              <a:spcBef>
                <a:spcPts val="600"/>
              </a:spcBef>
              <a:spcAft>
                <a:spcPts val="0"/>
              </a:spcAft>
              <a:buClr>
                <a:srgbClr val="999999"/>
              </a:buClr>
              <a:buSzPts val="1800"/>
              <a:buChar char="●"/>
            </a:pPr>
            <a:r>
              <a:rPr lang="en">
                <a:solidFill>
                  <a:srgbClr val="999999"/>
                </a:solidFill>
              </a:rPr>
              <a:t>For character </a:t>
            </a:r>
            <a:r>
              <a:rPr lang="en">
                <a:solidFill>
                  <a:srgbClr val="999999"/>
                </a:solidFill>
                <a:latin typeface="Consolas"/>
                <a:ea typeface="Consolas"/>
                <a:cs typeface="Consolas"/>
                <a:sym typeface="Consolas"/>
              </a:rPr>
              <a:t>c</a:t>
            </a:r>
            <a:r>
              <a:rPr lang="en">
                <a:solidFill>
                  <a:srgbClr val="999999"/>
                </a:solidFill>
              </a:rPr>
              <a:t> in </a:t>
            </a:r>
            <a:r>
              <a:rPr lang="en">
                <a:solidFill>
                  <a:srgbClr val="999999"/>
                </a:solidFill>
                <a:latin typeface="Consolas"/>
                <a:ea typeface="Consolas"/>
                <a:cs typeface="Consolas"/>
                <a:sym typeface="Consolas"/>
              </a:rPr>
              <a:t>n.next.keys()</a:t>
            </a:r>
            <a:r>
              <a:rPr lang="en">
                <a:solidFill>
                  <a:srgbClr val="999999"/>
                </a:solidFill>
              </a:rPr>
              <a:t>:</a:t>
            </a:r>
            <a:endParaRPr>
              <a:solidFill>
                <a:srgbClr val="999999"/>
              </a:solidFill>
            </a:endParaRPr>
          </a:p>
          <a:p>
            <a:pPr indent="-342900" lvl="1" marL="914400" rtl="0" algn="l">
              <a:spcBef>
                <a:spcPts val="600"/>
              </a:spcBef>
              <a:spcAft>
                <a:spcPts val="0"/>
              </a:spcAft>
              <a:buClr>
                <a:srgbClr val="999999"/>
              </a:buClr>
              <a:buSzPts val="1800"/>
              <a:buChar char="○"/>
            </a:pPr>
            <a:r>
              <a:rPr lang="en">
                <a:solidFill>
                  <a:srgbClr val="999999"/>
                </a:solidFill>
              </a:rPr>
              <a:t>Call </a:t>
            </a:r>
            <a:r>
              <a:rPr lang="en">
                <a:solidFill>
                  <a:srgbClr val="999999"/>
                </a:solidFill>
                <a:latin typeface="Consolas"/>
                <a:ea typeface="Consolas"/>
                <a:cs typeface="Consolas"/>
                <a:sym typeface="Consolas"/>
              </a:rPr>
              <a:t>colHelp(s + c, x, n.next.get(c))</a:t>
            </a:r>
            <a:endParaRPr>
              <a:solidFill>
                <a:srgbClr val="999999"/>
              </a:solidFill>
            </a:endParaRPr>
          </a:p>
          <a:p>
            <a:pPr indent="0" lvl="0" marL="914400" rtl="0" algn="l">
              <a:spcBef>
                <a:spcPts val="600"/>
              </a:spcBef>
              <a:spcAft>
                <a:spcPts val="0"/>
              </a:spcAft>
              <a:buNone/>
            </a:pPr>
            <a:r>
              <a:t/>
            </a:r>
            <a:endParaRPr>
              <a:solidFill>
                <a:srgbClr val="999999"/>
              </a:solidFill>
            </a:endParaRPr>
          </a:p>
        </p:txBody>
      </p:sp>
      <p:sp>
        <p:nvSpPr>
          <p:cNvPr id="1623" name="Google Shape;1623;p67"/>
          <p:cNvSpPr/>
          <p:nvPr/>
        </p:nvSpPr>
        <p:spPr>
          <a:xfrm>
            <a:off x="7267830" y="21999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624" name="Google Shape;1624;p67"/>
          <p:cNvSpPr/>
          <p:nvPr/>
        </p:nvSpPr>
        <p:spPr>
          <a:xfrm>
            <a:off x="7943375" y="28004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625" name="Google Shape;1625;p67"/>
          <p:cNvSpPr/>
          <p:nvPr/>
        </p:nvSpPr>
        <p:spPr>
          <a:xfrm>
            <a:off x="7943375" y="34357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626" name="Google Shape;1626;p67"/>
          <p:cNvSpPr/>
          <p:nvPr/>
        </p:nvSpPr>
        <p:spPr>
          <a:xfrm>
            <a:off x="79433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627" name="Google Shape;1627;p67"/>
          <p:cNvSpPr/>
          <p:nvPr/>
        </p:nvSpPr>
        <p:spPr>
          <a:xfrm>
            <a:off x="7313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628" name="Google Shape;1628;p67"/>
          <p:cNvSpPr/>
          <p:nvPr/>
        </p:nvSpPr>
        <p:spPr>
          <a:xfrm>
            <a:off x="8572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629" name="Google Shape;1629;p67"/>
          <p:cNvSpPr/>
          <p:nvPr/>
        </p:nvSpPr>
        <p:spPr>
          <a:xfrm>
            <a:off x="7943375" y="4553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1630" name="Google Shape;1630;p67"/>
          <p:cNvSpPr/>
          <p:nvPr/>
        </p:nvSpPr>
        <p:spPr>
          <a:xfrm>
            <a:off x="6008200" y="28005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631" name="Google Shape;1631;p67"/>
          <p:cNvSpPr/>
          <p:nvPr/>
        </p:nvSpPr>
        <p:spPr>
          <a:xfrm>
            <a:off x="6008200" y="34357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1619" name="Google Shape;1619;p67"/>
          <p:cNvSpPr/>
          <p:nvPr/>
        </p:nvSpPr>
        <p:spPr>
          <a:xfrm>
            <a:off x="6008200" y="39948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1632" name="Google Shape;1632;p67"/>
          <p:cNvCxnSpPr/>
          <p:nvPr/>
        </p:nvCxnSpPr>
        <p:spPr>
          <a:xfrm>
            <a:off x="8159825" y="4351552"/>
            <a:ext cx="0" cy="0"/>
          </a:xfrm>
          <a:prstGeom prst="straightConnector1">
            <a:avLst/>
          </a:prstGeom>
          <a:noFill/>
          <a:ln cap="flat" cmpd="sng" w="19050">
            <a:solidFill>
              <a:schemeClr val="dk2"/>
            </a:solidFill>
            <a:prstDash val="solid"/>
            <a:round/>
            <a:headEnd len="med" w="med" type="none"/>
            <a:tailEnd len="med" w="med" type="none"/>
          </a:ln>
        </p:spPr>
      </p:cxnSp>
      <p:cxnSp>
        <p:nvCxnSpPr>
          <p:cNvPr id="1633" name="Google Shape;1633;p67"/>
          <p:cNvCxnSpPr>
            <a:stCxn id="1623" idx="5"/>
            <a:endCxn id="1624" idx="0"/>
          </p:cNvCxnSpPr>
          <p:nvPr/>
        </p:nvCxnSpPr>
        <p:spPr>
          <a:xfrm>
            <a:off x="7637333" y="25694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634" name="Google Shape;1634;p67"/>
          <p:cNvCxnSpPr>
            <a:stCxn id="1624" idx="4"/>
            <a:endCxn id="1625" idx="0"/>
          </p:cNvCxnSpPr>
          <p:nvPr/>
        </p:nvCxnSpPr>
        <p:spPr>
          <a:xfrm>
            <a:off x="8159825" y="32333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635" name="Google Shape;1635;p67"/>
          <p:cNvCxnSpPr>
            <a:stCxn id="1625" idx="4"/>
            <a:endCxn id="1626" idx="0"/>
          </p:cNvCxnSpPr>
          <p:nvPr/>
        </p:nvCxnSpPr>
        <p:spPr>
          <a:xfrm>
            <a:off x="8159825" y="3868673"/>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636" name="Google Shape;1636;p67"/>
          <p:cNvCxnSpPr>
            <a:stCxn id="1625" idx="3"/>
            <a:endCxn id="1627" idx="0"/>
          </p:cNvCxnSpPr>
          <p:nvPr/>
        </p:nvCxnSpPr>
        <p:spPr>
          <a:xfrm flipH="1">
            <a:off x="7530372"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637" name="Google Shape;1637;p67"/>
          <p:cNvCxnSpPr>
            <a:stCxn id="1625" idx="5"/>
            <a:endCxn id="1628" idx="0"/>
          </p:cNvCxnSpPr>
          <p:nvPr/>
        </p:nvCxnSpPr>
        <p:spPr>
          <a:xfrm>
            <a:off x="8312878"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638" name="Google Shape;1638;p67"/>
          <p:cNvCxnSpPr>
            <a:stCxn id="1626" idx="4"/>
            <a:endCxn id="1629" idx="0"/>
          </p:cNvCxnSpPr>
          <p:nvPr/>
        </p:nvCxnSpPr>
        <p:spPr>
          <a:xfrm>
            <a:off x="8159825" y="4427752"/>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639" name="Google Shape;1639;p67"/>
          <p:cNvCxnSpPr>
            <a:stCxn id="1623" idx="3"/>
            <a:endCxn id="1630" idx="0"/>
          </p:cNvCxnSpPr>
          <p:nvPr/>
        </p:nvCxnSpPr>
        <p:spPr>
          <a:xfrm flipH="1">
            <a:off x="6224526" y="2569478"/>
            <a:ext cx="1106700" cy="231000"/>
          </a:xfrm>
          <a:prstGeom prst="straightConnector1">
            <a:avLst/>
          </a:prstGeom>
          <a:noFill/>
          <a:ln cap="flat" cmpd="sng" w="28575">
            <a:solidFill>
              <a:schemeClr val="dk2"/>
            </a:solidFill>
            <a:prstDash val="solid"/>
            <a:round/>
            <a:headEnd len="med" w="med" type="none"/>
            <a:tailEnd len="med" w="med" type="none"/>
          </a:ln>
        </p:spPr>
      </p:cxnSp>
      <p:cxnSp>
        <p:nvCxnSpPr>
          <p:cNvPr id="1640" name="Google Shape;1640;p67"/>
          <p:cNvCxnSpPr>
            <a:endCxn id="1631" idx="0"/>
          </p:cNvCxnSpPr>
          <p:nvPr/>
        </p:nvCxnSpPr>
        <p:spPr>
          <a:xfrm>
            <a:off x="6224650" y="3233286"/>
            <a:ext cx="0" cy="202500"/>
          </a:xfrm>
          <a:prstGeom prst="straightConnector1">
            <a:avLst/>
          </a:prstGeom>
          <a:noFill/>
          <a:ln cap="flat" cmpd="sng" w="28575">
            <a:solidFill>
              <a:schemeClr val="dk2"/>
            </a:solidFill>
            <a:prstDash val="solid"/>
            <a:round/>
            <a:headEnd len="med" w="med" type="none"/>
            <a:tailEnd len="med" w="med" type="none"/>
          </a:ln>
        </p:spPr>
      </p:cxnSp>
      <p:sp>
        <p:nvSpPr>
          <p:cNvPr id="1641" name="Google Shape;1641;p67"/>
          <p:cNvSpPr/>
          <p:nvPr/>
        </p:nvSpPr>
        <p:spPr>
          <a:xfrm>
            <a:off x="6008200" y="4553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1642" name="Google Shape;1642;p67"/>
          <p:cNvCxnSpPr>
            <a:stCxn id="1619" idx="4"/>
            <a:endCxn id="1641" idx="0"/>
          </p:cNvCxnSpPr>
          <p:nvPr/>
        </p:nvCxnSpPr>
        <p:spPr>
          <a:xfrm>
            <a:off x="6224650" y="4427761"/>
            <a:ext cx="0" cy="126300"/>
          </a:xfrm>
          <a:prstGeom prst="straightConnector1">
            <a:avLst/>
          </a:prstGeom>
          <a:noFill/>
          <a:ln cap="flat" cmpd="sng" w="28575">
            <a:solidFill>
              <a:schemeClr val="dk2"/>
            </a:solidFill>
            <a:prstDash val="solid"/>
            <a:round/>
            <a:headEnd len="med" w="med" type="none"/>
            <a:tailEnd len="med" w="med" type="none"/>
          </a:ln>
        </p:spPr>
      </p:cxnSp>
      <p:sp>
        <p:nvSpPr>
          <p:cNvPr id="1643" name="Google Shape;1643;p67"/>
          <p:cNvSpPr txBox="1"/>
          <p:nvPr/>
        </p:nvSpPr>
        <p:spPr>
          <a:xfrm>
            <a:off x="6385964" y="2801100"/>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colHelp("s", x,     )</a:t>
            </a:r>
            <a:endParaRPr>
              <a:latin typeface="Consolas"/>
              <a:ea typeface="Consolas"/>
              <a:cs typeface="Consolas"/>
              <a:sym typeface="Consolas"/>
            </a:endParaRPr>
          </a:p>
        </p:txBody>
      </p:sp>
      <p:sp>
        <p:nvSpPr>
          <p:cNvPr id="1644" name="Google Shape;1644;p67"/>
          <p:cNvSpPr txBox="1"/>
          <p:nvPr/>
        </p:nvSpPr>
        <p:spPr>
          <a:xfrm>
            <a:off x="6033375" y="1512500"/>
            <a:ext cx="2053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x = ["a", </a:t>
            </a:r>
            <a:r>
              <a:rPr lang="en">
                <a:solidFill>
                  <a:schemeClr val="dk1"/>
                </a:solidFill>
                <a:latin typeface="Consolas"/>
                <a:ea typeface="Consolas"/>
                <a:cs typeface="Consolas"/>
                <a:sym typeface="Consolas"/>
              </a:rPr>
              <a:t>"awls"</a:t>
            </a:r>
            <a:r>
              <a:rPr lang="en">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48" name="Shape 1648"/>
        <p:cNvGrpSpPr/>
        <p:nvPr/>
      </p:nvGrpSpPr>
      <p:grpSpPr>
        <a:xfrm>
          <a:off x="0" y="0"/>
          <a:ext cx="0" cy="0"/>
          <a:chOff x="0" y="0"/>
          <a:chExt cx="0" cy="0"/>
        </a:xfrm>
      </p:grpSpPr>
      <p:cxnSp>
        <p:nvCxnSpPr>
          <p:cNvPr id="1649" name="Google Shape;1649;p68"/>
          <p:cNvCxnSpPr>
            <a:endCxn id="1650" idx="0"/>
          </p:cNvCxnSpPr>
          <p:nvPr/>
        </p:nvCxnSpPr>
        <p:spPr>
          <a:xfrm>
            <a:off x="6224650" y="3792361"/>
            <a:ext cx="0" cy="202500"/>
          </a:xfrm>
          <a:prstGeom prst="straightConnector1">
            <a:avLst/>
          </a:prstGeom>
          <a:noFill/>
          <a:ln cap="flat" cmpd="sng" w="28575">
            <a:solidFill>
              <a:schemeClr val="dk2"/>
            </a:solidFill>
            <a:prstDash val="solid"/>
            <a:round/>
            <a:headEnd len="med" w="med" type="none"/>
            <a:tailEnd len="med" w="med" type="none"/>
          </a:ln>
        </p:spPr>
      </p:cxnSp>
      <p:sp>
        <p:nvSpPr>
          <p:cNvPr id="1651" name="Google Shape;1651;p6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Challenging Warmup Exercise: Collecting Trie Keys</a:t>
            </a:r>
            <a:endParaRPr/>
          </a:p>
        </p:txBody>
      </p:sp>
      <p:sp>
        <p:nvSpPr>
          <p:cNvPr id="1652" name="Google Shape;1652;p68"/>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653" name="Google Shape;1653;p68"/>
          <p:cNvSpPr txBox="1"/>
          <p:nvPr>
            <p:ph idx="1" type="body"/>
          </p:nvPr>
        </p:nvSpPr>
        <p:spPr>
          <a:xfrm>
            <a:off x="90600" y="409750"/>
            <a:ext cx="8701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solidFill>
                  <a:srgbClr val="999999"/>
                </a:solidFill>
              </a:rPr>
              <a:t>Challenging Exercise: Give an algorithm for collecting all the keys in a Trie.</a:t>
            </a:r>
            <a:endParaRPr>
              <a:solidFill>
                <a:srgbClr val="999999"/>
              </a:solidFill>
            </a:endParaRPr>
          </a:p>
          <a:p>
            <a:pPr indent="0" lvl="0" marL="0" rtl="0" algn="l">
              <a:spcBef>
                <a:spcPts val="600"/>
              </a:spcBef>
              <a:spcAft>
                <a:spcPts val="0"/>
              </a:spcAft>
              <a:buClr>
                <a:schemeClr val="dk1"/>
              </a:buClr>
              <a:buSzPts val="1100"/>
              <a:buFont typeface="Arial"/>
              <a:buNone/>
            </a:pPr>
            <a:r>
              <a:rPr lang="en">
                <a:solidFill>
                  <a:srgbClr val="999999"/>
                </a:solidFill>
                <a:latin typeface="Consolas"/>
                <a:ea typeface="Consolas"/>
                <a:cs typeface="Consolas"/>
                <a:sym typeface="Consolas"/>
              </a:rPr>
              <a:t>collect():</a:t>
            </a:r>
            <a:endParaRPr>
              <a:solidFill>
                <a:srgbClr val="999999"/>
              </a:solidFill>
              <a:latin typeface="Consolas"/>
              <a:ea typeface="Consolas"/>
              <a:cs typeface="Consolas"/>
              <a:sym typeface="Consolas"/>
            </a:endParaRPr>
          </a:p>
          <a:p>
            <a:pPr indent="-342900" lvl="0" marL="457200" rtl="0" algn="l">
              <a:spcBef>
                <a:spcPts val="600"/>
              </a:spcBef>
              <a:spcAft>
                <a:spcPts val="0"/>
              </a:spcAft>
              <a:buClr>
                <a:srgbClr val="999999"/>
              </a:buClr>
              <a:buSzPts val="1800"/>
              <a:buChar char="●"/>
            </a:pPr>
            <a:r>
              <a:rPr lang="en">
                <a:solidFill>
                  <a:srgbClr val="999999"/>
                </a:solidFill>
              </a:rPr>
              <a:t>Create an empty list of results </a:t>
            </a:r>
            <a:r>
              <a:rPr lang="en">
                <a:solidFill>
                  <a:srgbClr val="999999"/>
                </a:solidFill>
                <a:latin typeface="Consolas"/>
                <a:ea typeface="Consolas"/>
                <a:cs typeface="Consolas"/>
                <a:sym typeface="Consolas"/>
              </a:rPr>
              <a:t>x</a:t>
            </a:r>
            <a:r>
              <a:rPr lang="en">
                <a:solidFill>
                  <a:srgbClr val="999999"/>
                </a:solidFill>
              </a:rPr>
              <a:t>.</a:t>
            </a:r>
            <a:endParaRPr>
              <a:solidFill>
                <a:srgbClr val="999999"/>
              </a:solidFill>
            </a:endParaRPr>
          </a:p>
          <a:p>
            <a:pPr indent="-342900" lvl="0" marL="457200" rtl="0" algn="l">
              <a:spcBef>
                <a:spcPts val="600"/>
              </a:spcBef>
              <a:spcAft>
                <a:spcPts val="0"/>
              </a:spcAft>
              <a:buClr>
                <a:srgbClr val="999999"/>
              </a:buClr>
              <a:buSzPts val="1800"/>
              <a:buChar char="●"/>
            </a:pPr>
            <a:r>
              <a:rPr lang="en">
                <a:solidFill>
                  <a:srgbClr val="999999"/>
                </a:solidFill>
              </a:rPr>
              <a:t>For character </a:t>
            </a:r>
            <a:r>
              <a:rPr lang="en">
                <a:solidFill>
                  <a:srgbClr val="999999"/>
                </a:solidFill>
                <a:latin typeface="Consolas"/>
                <a:ea typeface="Consolas"/>
                <a:cs typeface="Consolas"/>
                <a:sym typeface="Consolas"/>
              </a:rPr>
              <a:t>c</a:t>
            </a:r>
            <a:r>
              <a:rPr lang="en">
                <a:solidFill>
                  <a:srgbClr val="999999"/>
                </a:solidFill>
              </a:rPr>
              <a:t> in </a:t>
            </a:r>
            <a:r>
              <a:rPr lang="en">
                <a:solidFill>
                  <a:srgbClr val="999999"/>
                </a:solidFill>
                <a:latin typeface="Consolas"/>
                <a:ea typeface="Consolas"/>
                <a:cs typeface="Consolas"/>
                <a:sym typeface="Consolas"/>
              </a:rPr>
              <a:t>root.next.keys()</a:t>
            </a:r>
            <a:r>
              <a:rPr lang="en">
                <a:solidFill>
                  <a:srgbClr val="999999"/>
                </a:solidFill>
              </a:rPr>
              <a:t>:</a:t>
            </a:r>
            <a:endParaRPr>
              <a:solidFill>
                <a:srgbClr val="999999"/>
              </a:solidFill>
            </a:endParaRPr>
          </a:p>
          <a:p>
            <a:pPr indent="-342900" lvl="1" marL="914400" rtl="0" algn="l">
              <a:spcBef>
                <a:spcPts val="600"/>
              </a:spcBef>
              <a:spcAft>
                <a:spcPts val="0"/>
              </a:spcAft>
              <a:buClr>
                <a:srgbClr val="999999"/>
              </a:buClr>
              <a:buSzPts val="1800"/>
              <a:buChar char="○"/>
            </a:pPr>
            <a:r>
              <a:rPr lang="en">
                <a:solidFill>
                  <a:srgbClr val="999999"/>
                </a:solidFill>
              </a:rPr>
              <a:t>Call </a:t>
            </a:r>
            <a:r>
              <a:rPr lang="en">
                <a:solidFill>
                  <a:srgbClr val="999999"/>
                </a:solidFill>
                <a:latin typeface="Consolas"/>
                <a:ea typeface="Consolas"/>
                <a:cs typeface="Consolas"/>
                <a:sym typeface="Consolas"/>
              </a:rPr>
              <a:t>colHelp(c, x, root.next.get(c))</a:t>
            </a:r>
            <a:r>
              <a:rPr lang="en">
                <a:solidFill>
                  <a:srgbClr val="999999"/>
                </a:solidFill>
              </a:rPr>
              <a:t>.</a:t>
            </a:r>
            <a:endParaRPr>
              <a:solidFill>
                <a:srgbClr val="999999"/>
              </a:solidFill>
            </a:endParaRPr>
          </a:p>
          <a:p>
            <a:pPr indent="-342900" lvl="0" marL="457200" rtl="0" algn="l">
              <a:spcBef>
                <a:spcPts val="600"/>
              </a:spcBef>
              <a:spcAft>
                <a:spcPts val="0"/>
              </a:spcAft>
              <a:buClr>
                <a:srgbClr val="999999"/>
              </a:buClr>
              <a:buSzPts val="1800"/>
              <a:buChar char="●"/>
            </a:pPr>
            <a:r>
              <a:rPr lang="en">
                <a:solidFill>
                  <a:srgbClr val="999999"/>
                </a:solidFill>
              </a:rPr>
              <a:t>Return </a:t>
            </a:r>
            <a:r>
              <a:rPr lang="en">
                <a:solidFill>
                  <a:srgbClr val="999999"/>
                </a:solidFill>
                <a:latin typeface="Consolas"/>
                <a:ea typeface="Consolas"/>
                <a:cs typeface="Consolas"/>
                <a:sym typeface="Consolas"/>
              </a:rPr>
              <a:t>x</a:t>
            </a:r>
            <a:r>
              <a:rPr lang="en">
                <a:solidFill>
                  <a:srgbClr val="999999"/>
                </a:solidFill>
              </a:rPr>
              <a:t>.</a:t>
            </a:r>
            <a:endParaRPr>
              <a:solidFill>
                <a:srgbClr val="999999"/>
              </a:solidFill>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rPr lang="en">
                <a:latin typeface="Consolas"/>
                <a:ea typeface="Consolas"/>
                <a:cs typeface="Consolas"/>
                <a:sym typeface="Consolas"/>
              </a:rPr>
              <a:t>colHelp(String s, List&lt;String&gt; x, Node n)</a:t>
            </a:r>
            <a:r>
              <a:rPr lang="en"/>
              <a:t>:</a:t>
            </a:r>
            <a:endParaRPr/>
          </a:p>
          <a:p>
            <a:pPr indent="-342900" lvl="0" marL="457200" rtl="0" algn="l">
              <a:spcBef>
                <a:spcPts val="600"/>
              </a:spcBef>
              <a:spcAft>
                <a:spcPts val="0"/>
              </a:spcAft>
              <a:buClr>
                <a:srgbClr val="999999"/>
              </a:buClr>
              <a:buSzPts val="1800"/>
              <a:buChar char="●"/>
            </a:pPr>
            <a:r>
              <a:rPr lang="en">
                <a:solidFill>
                  <a:srgbClr val="999999"/>
                </a:solidFill>
              </a:rPr>
              <a:t>If </a:t>
            </a:r>
            <a:r>
              <a:rPr lang="en">
                <a:solidFill>
                  <a:srgbClr val="999999"/>
                </a:solidFill>
                <a:latin typeface="Consolas"/>
                <a:ea typeface="Consolas"/>
                <a:cs typeface="Consolas"/>
                <a:sym typeface="Consolas"/>
              </a:rPr>
              <a:t>n.isKey</a:t>
            </a:r>
            <a:r>
              <a:rPr lang="en">
                <a:solidFill>
                  <a:srgbClr val="999999"/>
                </a:solidFill>
              </a:rPr>
              <a:t>, then </a:t>
            </a:r>
            <a:r>
              <a:rPr lang="en">
                <a:solidFill>
                  <a:srgbClr val="999999"/>
                </a:solidFill>
                <a:latin typeface="Consolas"/>
                <a:ea typeface="Consolas"/>
                <a:cs typeface="Consolas"/>
                <a:sym typeface="Consolas"/>
              </a:rPr>
              <a:t>x.add(s)</a:t>
            </a:r>
            <a:r>
              <a:rPr lang="en">
                <a:solidFill>
                  <a:srgbClr val="999999"/>
                </a:solidFill>
              </a:rPr>
              <a:t>.</a:t>
            </a:r>
            <a:endParaRPr>
              <a:solidFill>
                <a:srgbClr val="999999"/>
              </a:solidFill>
            </a:endParaRPr>
          </a:p>
          <a:p>
            <a:pPr indent="-342900" lvl="0" marL="457200" rtl="0" algn="l">
              <a:spcBef>
                <a:spcPts val="600"/>
              </a:spcBef>
              <a:spcAft>
                <a:spcPts val="0"/>
              </a:spcAft>
              <a:buSzPts val="1800"/>
              <a:buChar char="●"/>
            </a:pPr>
            <a:r>
              <a:rPr lang="en"/>
              <a:t>For character </a:t>
            </a:r>
            <a:r>
              <a:rPr lang="en">
                <a:latin typeface="Consolas"/>
                <a:ea typeface="Consolas"/>
                <a:cs typeface="Consolas"/>
                <a:sym typeface="Consolas"/>
              </a:rPr>
              <a:t>c</a:t>
            </a:r>
            <a:r>
              <a:rPr lang="en"/>
              <a:t> in </a:t>
            </a:r>
            <a:r>
              <a:rPr lang="en">
                <a:latin typeface="Consolas"/>
                <a:ea typeface="Consolas"/>
                <a:cs typeface="Consolas"/>
                <a:sym typeface="Consolas"/>
              </a:rPr>
              <a:t>n.next.keys()</a:t>
            </a:r>
            <a:r>
              <a:rPr lang="en"/>
              <a:t>:</a:t>
            </a:r>
            <a:endParaRPr/>
          </a:p>
          <a:p>
            <a:pPr indent="-342900" lvl="1" marL="914400" rtl="0" algn="l">
              <a:spcBef>
                <a:spcPts val="600"/>
              </a:spcBef>
              <a:spcAft>
                <a:spcPts val="0"/>
              </a:spcAft>
              <a:buSzPts val="1800"/>
              <a:buChar char="○"/>
            </a:pPr>
            <a:r>
              <a:rPr lang="en"/>
              <a:t>Call </a:t>
            </a:r>
            <a:r>
              <a:rPr lang="en">
                <a:latin typeface="Consolas"/>
                <a:ea typeface="Consolas"/>
                <a:cs typeface="Consolas"/>
                <a:sym typeface="Consolas"/>
              </a:rPr>
              <a:t>colHelp(s + c, x, n.next.get(c))</a:t>
            </a:r>
            <a:endParaRPr/>
          </a:p>
        </p:txBody>
      </p:sp>
      <p:sp>
        <p:nvSpPr>
          <p:cNvPr id="1654" name="Google Shape;1654;p68"/>
          <p:cNvSpPr/>
          <p:nvPr/>
        </p:nvSpPr>
        <p:spPr>
          <a:xfrm>
            <a:off x="7267830" y="21999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655" name="Google Shape;1655;p68"/>
          <p:cNvSpPr/>
          <p:nvPr/>
        </p:nvSpPr>
        <p:spPr>
          <a:xfrm>
            <a:off x="7943375" y="28004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656" name="Google Shape;1656;p68"/>
          <p:cNvSpPr/>
          <p:nvPr/>
        </p:nvSpPr>
        <p:spPr>
          <a:xfrm>
            <a:off x="7943375" y="34357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657" name="Google Shape;1657;p68"/>
          <p:cNvSpPr/>
          <p:nvPr/>
        </p:nvSpPr>
        <p:spPr>
          <a:xfrm>
            <a:off x="79433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658" name="Google Shape;1658;p68"/>
          <p:cNvSpPr/>
          <p:nvPr/>
        </p:nvSpPr>
        <p:spPr>
          <a:xfrm>
            <a:off x="7313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659" name="Google Shape;1659;p68"/>
          <p:cNvSpPr/>
          <p:nvPr/>
        </p:nvSpPr>
        <p:spPr>
          <a:xfrm>
            <a:off x="8572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660" name="Google Shape;1660;p68"/>
          <p:cNvSpPr/>
          <p:nvPr/>
        </p:nvSpPr>
        <p:spPr>
          <a:xfrm>
            <a:off x="7943375" y="4553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1661" name="Google Shape;1661;p68"/>
          <p:cNvSpPr/>
          <p:nvPr/>
        </p:nvSpPr>
        <p:spPr>
          <a:xfrm>
            <a:off x="6008200" y="28005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662" name="Google Shape;1662;p68"/>
          <p:cNvSpPr/>
          <p:nvPr/>
        </p:nvSpPr>
        <p:spPr>
          <a:xfrm>
            <a:off x="6008200" y="34357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1650" name="Google Shape;1650;p68"/>
          <p:cNvSpPr/>
          <p:nvPr/>
        </p:nvSpPr>
        <p:spPr>
          <a:xfrm>
            <a:off x="6008200" y="39948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1663" name="Google Shape;1663;p68"/>
          <p:cNvCxnSpPr/>
          <p:nvPr/>
        </p:nvCxnSpPr>
        <p:spPr>
          <a:xfrm>
            <a:off x="8159825" y="4351552"/>
            <a:ext cx="0" cy="0"/>
          </a:xfrm>
          <a:prstGeom prst="straightConnector1">
            <a:avLst/>
          </a:prstGeom>
          <a:noFill/>
          <a:ln cap="flat" cmpd="sng" w="19050">
            <a:solidFill>
              <a:schemeClr val="dk2"/>
            </a:solidFill>
            <a:prstDash val="solid"/>
            <a:round/>
            <a:headEnd len="med" w="med" type="none"/>
            <a:tailEnd len="med" w="med" type="none"/>
          </a:ln>
        </p:spPr>
      </p:cxnSp>
      <p:cxnSp>
        <p:nvCxnSpPr>
          <p:cNvPr id="1664" name="Google Shape;1664;p68"/>
          <p:cNvCxnSpPr>
            <a:stCxn id="1654" idx="5"/>
            <a:endCxn id="1655" idx="0"/>
          </p:cNvCxnSpPr>
          <p:nvPr/>
        </p:nvCxnSpPr>
        <p:spPr>
          <a:xfrm>
            <a:off x="7637333" y="25694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665" name="Google Shape;1665;p68"/>
          <p:cNvCxnSpPr>
            <a:stCxn id="1655" idx="4"/>
            <a:endCxn id="1656" idx="0"/>
          </p:cNvCxnSpPr>
          <p:nvPr/>
        </p:nvCxnSpPr>
        <p:spPr>
          <a:xfrm>
            <a:off x="8159825" y="32333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666" name="Google Shape;1666;p68"/>
          <p:cNvCxnSpPr>
            <a:stCxn id="1656" idx="4"/>
            <a:endCxn id="1657" idx="0"/>
          </p:cNvCxnSpPr>
          <p:nvPr/>
        </p:nvCxnSpPr>
        <p:spPr>
          <a:xfrm>
            <a:off x="8159825" y="3868673"/>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667" name="Google Shape;1667;p68"/>
          <p:cNvCxnSpPr>
            <a:stCxn id="1656" idx="3"/>
            <a:endCxn id="1658" idx="0"/>
          </p:cNvCxnSpPr>
          <p:nvPr/>
        </p:nvCxnSpPr>
        <p:spPr>
          <a:xfrm flipH="1">
            <a:off x="7530372"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668" name="Google Shape;1668;p68"/>
          <p:cNvCxnSpPr>
            <a:stCxn id="1656" idx="5"/>
            <a:endCxn id="1659" idx="0"/>
          </p:cNvCxnSpPr>
          <p:nvPr/>
        </p:nvCxnSpPr>
        <p:spPr>
          <a:xfrm>
            <a:off x="8312878"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669" name="Google Shape;1669;p68"/>
          <p:cNvCxnSpPr>
            <a:stCxn id="1657" idx="4"/>
            <a:endCxn id="1660" idx="0"/>
          </p:cNvCxnSpPr>
          <p:nvPr/>
        </p:nvCxnSpPr>
        <p:spPr>
          <a:xfrm>
            <a:off x="8159825" y="4427752"/>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670" name="Google Shape;1670;p68"/>
          <p:cNvCxnSpPr>
            <a:stCxn id="1654" idx="3"/>
            <a:endCxn id="1661" idx="0"/>
          </p:cNvCxnSpPr>
          <p:nvPr/>
        </p:nvCxnSpPr>
        <p:spPr>
          <a:xfrm flipH="1">
            <a:off x="6224526" y="2569478"/>
            <a:ext cx="1106700" cy="231000"/>
          </a:xfrm>
          <a:prstGeom prst="straightConnector1">
            <a:avLst/>
          </a:prstGeom>
          <a:noFill/>
          <a:ln cap="flat" cmpd="sng" w="28575">
            <a:solidFill>
              <a:schemeClr val="dk2"/>
            </a:solidFill>
            <a:prstDash val="solid"/>
            <a:round/>
            <a:headEnd len="med" w="med" type="none"/>
            <a:tailEnd len="med" w="med" type="none"/>
          </a:ln>
        </p:spPr>
      </p:cxnSp>
      <p:cxnSp>
        <p:nvCxnSpPr>
          <p:cNvPr id="1671" name="Google Shape;1671;p68"/>
          <p:cNvCxnSpPr>
            <a:endCxn id="1662" idx="0"/>
          </p:cNvCxnSpPr>
          <p:nvPr/>
        </p:nvCxnSpPr>
        <p:spPr>
          <a:xfrm>
            <a:off x="6224650" y="3233286"/>
            <a:ext cx="0" cy="202500"/>
          </a:xfrm>
          <a:prstGeom prst="straightConnector1">
            <a:avLst/>
          </a:prstGeom>
          <a:noFill/>
          <a:ln cap="flat" cmpd="sng" w="28575">
            <a:solidFill>
              <a:schemeClr val="dk2"/>
            </a:solidFill>
            <a:prstDash val="solid"/>
            <a:round/>
            <a:headEnd len="med" w="med" type="none"/>
            <a:tailEnd len="med" w="med" type="none"/>
          </a:ln>
        </p:spPr>
      </p:cxnSp>
      <p:sp>
        <p:nvSpPr>
          <p:cNvPr id="1672" name="Google Shape;1672;p68"/>
          <p:cNvSpPr/>
          <p:nvPr/>
        </p:nvSpPr>
        <p:spPr>
          <a:xfrm>
            <a:off x="6008200" y="4553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1673" name="Google Shape;1673;p68"/>
          <p:cNvCxnSpPr>
            <a:stCxn id="1650" idx="4"/>
            <a:endCxn id="1672" idx="0"/>
          </p:cNvCxnSpPr>
          <p:nvPr/>
        </p:nvCxnSpPr>
        <p:spPr>
          <a:xfrm>
            <a:off x="6224650" y="4427761"/>
            <a:ext cx="0" cy="126300"/>
          </a:xfrm>
          <a:prstGeom prst="straightConnector1">
            <a:avLst/>
          </a:prstGeom>
          <a:noFill/>
          <a:ln cap="flat" cmpd="sng" w="28575">
            <a:solidFill>
              <a:schemeClr val="dk2"/>
            </a:solidFill>
            <a:prstDash val="solid"/>
            <a:round/>
            <a:headEnd len="med" w="med" type="none"/>
            <a:tailEnd len="med" w="med" type="none"/>
          </a:ln>
        </p:spPr>
      </p:cxnSp>
      <p:sp>
        <p:nvSpPr>
          <p:cNvPr id="1674" name="Google Shape;1674;p68"/>
          <p:cNvSpPr txBox="1"/>
          <p:nvPr/>
        </p:nvSpPr>
        <p:spPr>
          <a:xfrm>
            <a:off x="6385964" y="2801100"/>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colHelp("s", x,     )</a:t>
            </a:r>
            <a:endParaRPr>
              <a:latin typeface="Consolas"/>
              <a:ea typeface="Consolas"/>
              <a:cs typeface="Consolas"/>
              <a:sym typeface="Consolas"/>
            </a:endParaRPr>
          </a:p>
        </p:txBody>
      </p:sp>
      <p:sp>
        <p:nvSpPr>
          <p:cNvPr id="1675" name="Google Shape;1675;p68"/>
          <p:cNvSpPr txBox="1"/>
          <p:nvPr/>
        </p:nvSpPr>
        <p:spPr>
          <a:xfrm>
            <a:off x="6314423" y="3269274"/>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colHelp("sa", x,     )</a:t>
            </a:r>
            <a:endParaRPr>
              <a:latin typeface="Consolas"/>
              <a:ea typeface="Consolas"/>
              <a:cs typeface="Consolas"/>
              <a:sym typeface="Consolas"/>
            </a:endParaRPr>
          </a:p>
        </p:txBody>
      </p:sp>
      <p:sp>
        <p:nvSpPr>
          <p:cNvPr id="1676" name="Google Shape;1676;p68"/>
          <p:cNvSpPr txBox="1"/>
          <p:nvPr/>
        </p:nvSpPr>
        <p:spPr>
          <a:xfrm>
            <a:off x="6033375" y="1512500"/>
            <a:ext cx="2053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x = ["a", </a:t>
            </a:r>
            <a:r>
              <a:rPr lang="en">
                <a:solidFill>
                  <a:schemeClr val="dk1"/>
                </a:solidFill>
                <a:latin typeface="Consolas"/>
                <a:ea typeface="Consolas"/>
                <a:cs typeface="Consolas"/>
                <a:sym typeface="Consolas"/>
              </a:rPr>
              <a:t>"awls"</a:t>
            </a:r>
            <a:r>
              <a:rPr lang="en">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80" name="Shape 1680"/>
        <p:cNvGrpSpPr/>
        <p:nvPr/>
      </p:nvGrpSpPr>
      <p:grpSpPr>
        <a:xfrm>
          <a:off x="0" y="0"/>
          <a:ext cx="0" cy="0"/>
          <a:chOff x="0" y="0"/>
          <a:chExt cx="0" cy="0"/>
        </a:xfrm>
      </p:grpSpPr>
      <p:cxnSp>
        <p:nvCxnSpPr>
          <p:cNvPr id="1681" name="Google Shape;1681;p69"/>
          <p:cNvCxnSpPr>
            <a:endCxn id="1682" idx="0"/>
          </p:cNvCxnSpPr>
          <p:nvPr/>
        </p:nvCxnSpPr>
        <p:spPr>
          <a:xfrm>
            <a:off x="6224650" y="3792361"/>
            <a:ext cx="0" cy="202500"/>
          </a:xfrm>
          <a:prstGeom prst="straightConnector1">
            <a:avLst/>
          </a:prstGeom>
          <a:noFill/>
          <a:ln cap="flat" cmpd="sng" w="28575">
            <a:solidFill>
              <a:schemeClr val="dk2"/>
            </a:solidFill>
            <a:prstDash val="solid"/>
            <a:round/>
            <a:headEnd len="med" w="med" type="none"/>
            <a:tailEnd len="med" w="med" type="none"/>
          </a:ln>
        </p:spPr>
      </p:cxnSp>
      <p:sp>
        <p:nvSpPr>
          <p:cNvPr id="1683" name="Google Shape;1683;p6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Challenging Warmup Exercise: Collecting Trie Keys</a:t>
            </a:r>
            <a:endParaRPr/>
          </a:p>
        </p:txBody>
      </p:sp>
      <p:sp>
        <p:nvSpPr>
          <p:cNvPr id="1684" name="Google Shape;1684;p69"/>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685" name="Google Shape;1685;p69"/>
          <p:cNvSpPr txBox="1"/>
          <p:nvPr>
            <p:ph idx="1" type="body"/>
          </p:nvPr>
        </p:nvSpPr>
        <p:spPr>
          <a:xfrm>
            <a:off x="90600" y="409750"/>
            <a:ext cx="8701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a:t>Challenging Exercise: Give an algorithm for collecting all the keys in a Trie.</a:t>
            </a:r>
            <a:endParaRPr/>
          </a:p>
          <a:p>
            <a:pPr indent="0" lvl="0" marL="0" rtl="0" algn="l">
              <a:spcBef>
                <a:spcPts val="600"/>
              </a:spcBef>
              <a:spcAft>
                <a:spcPts val="0"/>
              </a:spcAft>
              <a:buClr>
                <a:srgbClr val="000000"/>
              </a:buClr>
              <a:buSzPts val="1100"/>
              <a:buFont typeface="Arial"/>
              <a:buNone/>
            </a:pPr>
            <a:r>
              <a:rPr lang="en">
                <a:latin typeface="Consolas"/>
                <a:ea typeface="Consolas"/>
                <a:cs typeface="Consolas"/>
                <a:sym typeface="Consolas"/>
              </a:rPr>
              <a:t>collect():</a:t>
            </a:r>
            <a:endParaRPr>
              <a:latin typeface="Consolas"/>
              <a:ea typeface="Consolas"/>
              <a:cs typeface="Consolas"/>
              <a:sym typeface="Consolas"/>
            </a:endParaRPr>
          </a:p>
          <a:p>
            <a:pPr indent="-342900" lvl="0" marL="457200" rtl="0" algn="l">
              <a:spcBef>
                <a:spcPts val="600"/>
              </a:spcBef>
              <a:spcAft>
                <a:spcPts val="0"/>
              </a:spcAft>
              <a:buSzPts val="1800"/>
              <a:buChar char="●"/>
            </a:pPr>
            <a:r>
              <a:rPr lang="en"/>
              <a:t>Create an empty list of results </a:t>
            </a:r>
            <a:r>
              <a:rPr lang="en">
                <a:latin typeface="Consolas"/>
                <a:ea typeface="Consolas"/>
                <a:cs typeface="Consolas"/>
                <a:sym typeface="Consolas"/>
              </a:rPr>
              <a:t>x</a:t>
            </a:r>
            <a:r>
              <a:rPr lang="en"/>
              <a:t>.</a:t>
            </a:r>
            <a:endParaRPr/>
          </a:p>
          <a:p>
            <a:pPr indent="-342900" lvl="0" marL="457200" rtl="0" algn="l">
              <a:spcBef>
                <a:spcPts val="600"/>
              </a:spcBef>
              <a:spcAft>
                <a:spcPts val="0"/>
              </a:spcAft>
              <a:buSzPts val="1800"/>
              <a:buChar char="●"/>
            </a:pPr>
            <a:r>
              <a:rPr lang="en"/>
              <a:t>For character </a:t>
            </a:r>
            <a:r>
              <a:rPr lang="en">
                <a:latin typeface="Consolas"/>
                <a:ea typeface="Consolas"/>
                <a:cs typeface="Consolas"/>
                <a:sym typeface="Consolas"/>
              </a:rPr>
              <a:t>c</a:t>
            </a:r>
            <a:r>
              <a:rPr lang="en"/>
              <a:t> in </a:t>
            </a:r>
            <a:r>
              <a:rPr lang="en">
                <a:latin typeface="Consolas"/>
                <a:ea typeface="Consolas"/>
                <a:cs typeface="Consolas"/>
                <a:sym typeface="Consolas"/>
              </a:rPr>
              <a:t>root.next.keys()</a:t>
            </a:r>
            <a:r>
              <a:rPr lang="en"/>
              <a:t>:</a:t>
            </a:r>
            <a:endParaRPr/>
          </a:p>
          <a:p>
            <a:pPr indent="-342900" lvl="1" marL="914400" rtl="0" algn="l">
              <a:spcBef>
                <a:spcPts val="600"/>
              </a:spcBef>
              <a:spcAft>
                <a:spcPts val="0"/>
              </a:spcAft>
              <a:buSzPts val="1800"/>
              <a:buChar char="○"/>
            </a:pPr>
            <a:r>
              <a:rPr lang="en"/>
              <a:t>Call </a:t>
            </a:r>
            <a:r>
              <a:rPr lang="en">
                <a:latin typeface="Consolas"/>
                <a:ea typeface="Consolas"/>
                <a:cs typeface="Consolas"/>
                <a:sym typeface="Consolas"/>
              </a:rPr>
              <a:t>colHelp(c, x, root.next.get(c))</a:t>
            </a:r>
            <a:r>
              <a:rPr lang="en"/>
              <a:t>.</a:t>
            </a:r>
            <a:endParaRPr/>
          </a:p>
          <a:p>
            <a:pPr indent="-342900" lvl="0" marL="457200" rtl="0" algn="l">
              <a:spcBef>
                <a:spcPts val="600"/>
              </a:spcBef>
              <a:spcAft>
                <a:spcPts val="0"/>
              </a:spcAft>
              <a:buSzPts val="1800"/>
              <a:buChar char="●"/>
            </a:pPr>
            <a:r>
              <a:rPr lang="en"/>
              <a:t>Return </a:t>
            </a:r>
            <a:r>
              <a:rPr lang="en">
                <a:latin typeface="Consolas"/>
                <a:ea typeface="Consolas"/>
                <a:cs typeface="Consolas"/>
                <a:sym typeface="Consolas"/>
              </a:rPr>
              <a:t>x</a:t>
            </a:r>
            <a:r>
              <a:rPr lang="en"/>
              <a:t>.</a:t>
            </a:r>
            <a:endParaRPr/>
          </a:p>
          <a:p>
            <a:pPr indent="0" lvl="0" marL="0" rtl="0" algn="l">
              <a:spcBef>
                <a:spcPts val="600"/>
              </a:spcBef>
              <a:spcAft>
                <a:spcPts val="0"/>
              </a:spcAft>
              <a:buClr>
                <a:srgbClr val="000000"/>
              </a:buClr>
              <a:buSzPts val="1100"/>
              <a:buFont typeface="Arial"/>
              <a:buNone/>
            </a:pPr>
            <a:r>
              <a:t/>
            </a:r>
            <a:endParaRPr/>
          </a:p>
          <a:p>
            <a:pPr indent="0" lvl="0" marL="0" rtl="0" algn="l">
              <a:spcBef>
                <a:spcPts val="600"/>
              </a:spcBef>
              <a:spcAft>
                <a:spcPts val="0"/>
              </a:spcAft>
              <a:buClr>
                <a:srgbClr val="000000"/>
              </a:buClr>
              <a:buSzPts val="1100"/>
              <a:buFont typeface="Arial"/>
              <a:buNone/>
            </a:pPr>
            <a:r>
              <a:rPr lang="en">
                <a:latin typeface="Consolas"/>
                <a:ea typeface="Consolas"/>
                <a:cs typeface="Consolas"/>
                <a:sym typeface="Consolas"/>
              </a:rPr>
              <a:t>colHelp(String s, List&lt;String&gt; x, Node n)</a:t>
            </a:r>
            <a:r>
              <a:rPr lang="en"/>
              <a:t>:</a:t>
            </a:r>
            <a:endParaRPr/>
          </a:p>
          <a:p>
            <a:pPr indent="-342900" lvl="0" marL="457200" rtl="0" algn="l">
              <a:spcBef>
                <a:spcPts val="600"/>
              </a:spcBef>
              <a:spcAft>
                <a:spcPts val="0"/>
              </a:spcAft>
              <a:buSzPts val="1800"/>
              <a:buChar char="●"/>
            </a:pPr>
            <a:r>
              <a:rPr lang="en"/>
              <a:t>If </a:t>
            </a:r>
            <a:r>
              <a:rPr lang="en">
                <a:latin typeface="Consolas"/>
                <a:ea typeface="Consolas"/>
                <a:cs typeface="Consolas"/>
                <a:sym typeface="Consolas"/>
              </a:rPr>
              <a:t>n.isKey</a:t>
            </a:r>
            <a:r>
              <a:rPr lang="en"/>
              <a:t>, then </a:t>
            </a:r>
            <a:r>
              <a:rPr lang="en">
                <a:latin typeface="Consolas"/>
                <a:ea typeface="Consolas"/>
                <a:cs typeface="Consolas"/>
                <a:sym typeface="Consolas"/>
              </a:rPr>
              <a:t>x.add(s)</a:t>
            </a:r>
            <a:r>
              <a:rPr lang="en"/>
              <a:t>.</a:t>
            </a:r>
            <a:endParaRPr/>
          </a:p>
          <a:p>
            <a:pPr indent="-342900" lvl="0" marL="457200" rtl="0" algn="l">
              <a:spcBef>
                <a:spcPts val="600"/>
              </a:spcBef>
              <a:spcAft>
                <a:spcPts val="0"/>
              </a:spcAft>
              <a:buSzPts val="1800"/>
              <a:buChar char="●"/>
            </a:pPr>
            <a:r>
              <a:rPr lang="en"/>
              <a:t>For character </a:t>
            </a:r>
            <a:r>
              <a:rPr lang="en">
                <a:latin typeface="Consolas"/>
                <a:ea typeface="Consolas"/>
                <a:cs typeface="Consolas"/>
                <a:sym typeface="Consolas"/>
              </a:rPr>
              <a:t>c</a:t>
            </a:r>
            <a:r>
              <a:rPr lang="en"/>
              <a:t> in </a:t>
            </a:r>
            <a:r>
              <a:rPr lang="en">
                <a:latin typeface="Consolas"/>
                <a:ea typeface="Consolas"/>
                <a:cs typeface="Consolas"/>
                <a:sym typeface="Consolas"/>
              </a:rPr>
              <a:t>n.next.keys()</a:t>
            </a:r>
            <a:r>
              <a:rPr lang="en"/>
              <a:t>:</a:t>
            </a:r>
            <a:endParaRPr/>
          </a:p>
          <a:p>
            <a:pPr indent="-342900" lvl="1" marL="914400" rtl="0" algn="l">
              <a:spcBef>
                <a:spcPts val="600"/>
              </a:spcBef>
              <a:spcAft>
                <a:spcPts val="0"/>
              </a:spcAft>
              <a:buSzPts val="1800"/>
              <a:buChar char="○"/>
            </a:pPr>
            <a:r>
              <a:rPr lang="en"/>
              <a:t>Call </a:t>
            </a:r>
            <a:r>
              <a:rPr lang="en">
                <a:latin typeface="Consolas"/>
                <a:ea typeface="Consolas"/>
                <a:cs typeface="Consolas"/>
                <a:sym typeface="Consolas"/>
              </a:rPr>
              <a:t>colHelp(s + c, x, n.next.get(c))</a:t>
            </a:r>
            <a:endParaRPr/>
          </a:p>
        </p:txBody>
      </p:sp>
      <p:sp>
        <p:nvSpPr>
          <p:cNvPr id="1686" name="Google Shape;1686;p69"/>
          <p:cNvSpPr/>
          <p:nvPr/>
        </p:nvSpPr>
        <p:spPr>
          <a:xfrm>
            <a:off x="7267830" y="21999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687" name="Google Shape;1687;p69"/>
          <p:cNvSpPr/>
          <p:nvPr/>
        </p:nvSpPr>
        <p:spPr>
          <a:xfrm>
            <a:off x="7943375" y="28004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688" name="Google Shape;1688;p69"/>
          <p:cNvSpPr/>
          <p:nvPr/>
        </p:nvSpPr>
        <p:spPr>
          <a:xfrm>
            <a:off x="7943375" y="34357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689" name="Google Shape;1689;p69"/>
          <p:cNvSpPr/>
          <p:nvPr/>
        </p:nvSpPr>
        <p:spPr>
          <a:xfrm>
            <a:off x="79433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690" name="Google Shape;1690;p69"/>
          <p:cNvSpPr/>
          <p:nvPr/>
        </p:nvSpPr>
        <p:spPr>
          <a:xfrm>
            <a:off x="7313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691" name="Google Shape;1691;p69"/>
          <p:cNvSpPr/>
          <p:nvPr/>
        </p:nvSpPr>
        <p:spPr>
          <a:xfrm>
            <a:off x="8572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692" name="Google Shape;1692;p69"/>
          <p:cNvSpPr/>
          <p:nvPr/>
        </p:nvSpPr>
        <p:spPr>
          <a:xfrm>
            <a:off x="7943375" y="4553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1693" name="Google Shape;1693;p69"/>
          <p:cNvSpPr/>
          <p:nvPr/>
        </p:nvSpPr>
        <p:spPr>
          <a:xfrm>
            <a:off x="6008200" y="28005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694" name="Google Shape;1694;p69"/>
          <p:cNvSpPr/>
          <p:nvPr/>
        </p:nvSpPr>
        <p:spPr>
          <a:xfrm>
            <a:off x="6008200" y="34357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1682" name="Google Shape;1682;p69"/>
          <p:cNvSpPr/>
          <p:nvPr/>
        </p:nvSpPr>
        <p:spPr>
          <a:xfrm>
            <a:off x="6008200" y="39948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1695" name="Google Shape;1695;p69"/>
          <p:cNvCxnSpPr/>
          <p:nvPr/>
        </p:nvCxnSpPr>
        <p:spPr>
          <a:xfrm>
            <a:off x="8159825" y="4351552"/>
            <a:ext cx="0" cy="0"/>
          </a:xfrm>
          <a:prstGeom prst="straightConnector1">
            <a:avLst/>
          </a:prstGeom>
          <a:noFill/>
          <a:ln cap="flat" cmpd="sng" w="19050">
            <a:solidFill>
              <a:schemeClr val="dk2"/>
            </a:solidFill>
            <a:prstDash val="solid"/>
            <a:round/>
            <a:headEnd len="med" w="med" type="none"/>
            <a:tailEnd len="med" w="med" type="none"/>
          </a:ln>
        </p:spPr>
      </p:cxnSp>
      <p:cxnSp>
        <p:nvCxnSpPr>
          <p:cNvPr id="1696" name="Google Shape;1696;p69"/>
          <p:cNvCxnSpPr>
            <a:stCxn id="1686" idx="5"/>
            <a:endCxn id="1687" idx="0"/>
          </p:cNvCxnSpPr>
          <p:nvPr/>
        </p:nvCxnSpPr>
        <p:spPr>
          <a:xfrm>
            <a:off x="7637333" y="25694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697" name="Google Shape;1697;p69"/>
          <p:cNvCxnSpPr>
            <a:stCxn id="1687" idx="4"/>
            <a:endCxn id="1688" idx="0"/>
          </p:cNvCxnSpPr>
          <p:nvPr/>
        </p:nvCxnSpPr>
        <p:spPr>
          <a:xfrm>
            <a:off x="8159825" y="32333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698" name="Google Shape;1698;p69"/>
          <p:cNvCxnSpPr>
            <a:stCxn id="1688" idx="4"/>
            <a:endCxn id="1689" idx="0"/>
          </p:cNvCxnSpPr>
          <p:nvPr/>
        </p:nvCxnSpPr>
        <p:spPr>
          <a:xfrm>
            <a:off x="8159825" y="3868673"/>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699" name="Google Shape;1699;p69"/>
          <p:cNvCxnSpPr>
            <a:stCxn id="1688" idx="3"/>
            <a:endCxn id="1690" idx="0"/>
          </p:cNvCxnSpPr>
          <p:nvPr/>
        </p:nvCxnSpPr>
        <p:spPr>
          <a:xfrm flipH="1">
            <a:off x="7530372"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700" name="Google Shape;1700;p69"/>
          <p:cNvCxnSpPr>
            <a:stCxn id="1688" idx="5"/>
            <a:endCxn id="1691" idx="0"/>
          </p:cNvCxnSpPr>
          <p:nvPr/>
        </p:nvCxnSpPr>
        <p:spPr>
          <a:xfrm>
            <a:off x="8312878"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701" name="Google Shape;1701;p69"/>
          <p:cNvCxnSpPr>
            <a:stCxn id="1689" idx="4"/>
            <a:endCxn id="1692" idx="0"/>
          </p:cNvCxnSpPr>
          <p:nvPr/>
        </p:nvCxnSpPr>
        <p:spPr>
          <a:xfrm>
            <a:off x="8159825" y="4427752"/>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702" name="Google Shape;1702;p69"/>
          <p:cNvCxnSpPr>
            <a:stCxn id="1686" idx="3"/>
            <a:endCxn id="1693" idx="0"/>
          </p:cNvCxnSpPr>
          <p:nvPr/>
        </p:nvCxnSpPr>
        <p:spPr>
          <a:xfrm flipH="1">
            <a:off x="6224526" y="2569478"/>
            <a:ext cx="1106700" cy="231000"/>
          </a:xfrm>
          <a:prstGeom prst="straightConnector1">
            <a:avLst/>
          </a:prstGeom>
          <a:noFill/>
          <a:ln cap="flat" cmpd="sng" w="28575">
            <a:solidFill>
              <a:schemeClr val="dk2"/>
            </a:solidFill>
            <a:prstDash val="solid"/>
            <a:round/>
            <a:headEnd len="med" w="med" type="none"/>
            <a:tailEnd len="med" w="med" type="none"/>
          </a:ln>
        </p:spPr>
      </p:cxnSp>
      <p:cxnSp>
        <p:nvCxnSpPr>
          <p:cNvPr id="1703" name="Google Shape;1703;p69"/>
          <p:cNvCxnSpPr>
            <a:endCxn id="1694" idx="0"/>
          </p:cNvCxnSpPr>
          <p:nvPr/>
        </p:nvCxnSpPr>
        <p:spPr>
          <a:xfrm>
            <a:off x="6224650" y="3233286"/>
            <a:ext cx="0" cy="202500"/>
          </a:xfrm>
          <a:prstGeom prst="straightConnector1">
            <a:avLst/>
          </a:prstGeom>
          <a:noFill/>
          <a:ln cap="flat" cmpd="sng" w="28575">
            <a:solidFill>
              <a:schemeClr val="dk2"/>
            </a:solidFill>
            <a:prstDash val="solid"/>
            <a:round/>
            <a:headEnd len="med" w="med" type="none"/>
            <a:tailEnd len="med" w="med" type="none"/>
          </a:ln>
        </p:spPr>
      </p:cxnSp>
      <p:sp>
        <p:nvSpPr>
          <p:cNvPr id="1704" name="Google Shape;1704;p69"/>
          <p:cNvSpPr/>
          <p:nvPr/>
        </p:nvSpPr>
        <p:spPr>
          <a:xfrm>
            <a:off x="6008200" y="4553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1705" name="Google Shape;1705;p69"/>
          <p:cNvCxnSpPr>
            <a:stCxn id="1682" idx="4"/>
            <a:endCxn id="1704" idx="0"/>
          </p:cNvCxnSpPr>
          <p:nvPr/>
        </p:nvCxnSpPr>
        <p:spPr>
          <a:xfrm>
            <a:off x="6224650" y="4427761"/>
            <a:ext cx="0" cy="126300"/>
          </a:xfrm>
          <a:prstGeom prst="straightConnector1">
            <a:avLst/>
          </a:prstGeom>
          <a:noFill/>
          <a:ln cap="flat" cmpd="sng" w="28575">
            <a:solidFill>
              <a:schemeClr val="dk2"/>
            </a:solidFill>
            <a:prstDash val="solid"/>
            <a:round/>
            <a:headEnd len="med" w="med" type="none"/>
            <a:tailEnd len="med" w="med" type="none"/>
          </a:ln>
        </p:spPr>
      </p:cxnSp>
      <p:sp>
        <p:nvSpPr>
          <p:cNvPr id="1706" name="Google Shape;1706;p69"/>
          <p:cNvSpPr txBox="1"/>
          <p:nvPr/>
        </p:nvSpPr>
        <p:spPr>
          <a:xfrm>
            <a:off x="6033375" y="1512500"/>
            <a:ext cx="28374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x = ["a", </a:t>
            </a:r>
            <a:r>
              <a:rPr lang="en">
                <a:solidFill>
                  <a:schemeClr val="dk1"/>
                </a:solidFill>
                <a:latin typeface="Consolas"/>
                <a:ea typeface="Consolas"/>
                <a:cs typeface="Consolas"/>
                <a:sym typeface="Consolas"/>
              </a:rPr>
              <a:t>"</a:t>
            </a:r>
            <a:r>
              <a:rPr lang="en">
                <a:latin typeface="Consolas"/>
                <a:ea typeface="Consolas"/>
                <a:cs typeface="Consolas"/>
                <a:sym typeface="Consolas"/>
              </a:rPr>
              <a:t>awls</a:t>
            </a:r>
            <a:r>
              <a:rPr lang="en">
                <a:solidFill>
                  <a:schemeClr val="dk1"/>
                </a:solidFill>
                <a:latin typeface="Consolas"/>
                <a:ea typeface="Consolas"/>
                <a:cs typeface="Consolas"/>
                <a:sym typeface="Consolas"/>
              </a:rPr>
              <a:t>"</a:t>
            </a:r>
            <a:r>
              <a:rPr lang="en">
                <a:latin typeface="Consolas"/>
                <a:ea typeface="Consolas"/>
                <a:cs typeface="Consolas"/>
                <a:sym typeface="Consolas"/>
              </a:rPr>
              <a:t>, </a:t>
            </a:r>
            <a:r>
              <a:rPr lang="en">
                <a:solidFill>
                  <a:schemeClr val="dk1"/>
                </a:solidFill>
                <a:latin typeface="Consolas"/>
                <a:ea typeface="Consolas"/>
                <a:cs typeface="Consolas"/>
                <a:sym typeface="Consolas"/>
              </a:rPr>
              <a:t>"</a:t>
            </a:r>
            <a:r>
              <a:rPr lang="en">
                <a:latin typeface="Consolas"/>
                <a:ea typeface="Consolas"/>
                <a:cs typeface="Consolas"/>
                <a:sym typeface="Consolas"/>
              </a:rPr>
              <a:t>sad</a:t>
            </a:r>
            <a:r>
              <a:rPr lang="en">
                <a:solidFill>
                  <a:schemeClr val="dk1"/>
                </a:solidFill>
                <a:latin typeface="Consolas"/>
                <a:ea typeface="Consolas"/>
                <a:cs typeface="Consolas"/>
                <a:sym typeface="Consolas"/>
              </a:rPr>
              <a:t>"</a:t>
            </a: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solidFill>
                  <a:schemeClr val="dk1"/>
                </a:solidFill>
                <a:latin typeface="Consolas"/>
                <a:ea typeface="Consolas"/>
                <a:cs typeface="Consolas"/>
                <a:sym typeface="Consolas"/>
              </a:rPr>
              <a:t>"</a:t>
            </a:r>
            <a:r>
              <a:rPr lang="en">
                <a:latin typeface="Consolas"/>
                <a:ea typeface="Consolas"/>
                <a:cs typeface="Consolas"/>
                <a:sym typeface="Consolas"/>
              </a:rPr>
              <a:t>sam</a:t>
            </a:r>
            <a:r>
              <a:rPr lang="en">
                <a:solidFill>
                  <a:schemeClr val="dk1"/>
                </a:solidFill>
                <a:latin typeface="Consolas"/>
                <a:ea typeface="Consolas"/>
                <a:cs typeface="Consolas"/>
                <a:sym typeface="Consolas"/>
              </a:rPr>
              <a:t>"</a:t>
            </a:r>
            <a:r>
              <a:rPr lang="en">
                <a:latin typeface="Consolas"/>
                <a:ea typeface="Consolas"/>
                <a:cs typeface="Consolas"/>
                <a:sym typeface="Consolas"/>
              </a:rPr>
              <a:t>, </a:t>
            </a:r>
            <a:r>
              <a:rPr lang="en">
                <a:solidFill>
                  <a:schemeClr val="dk1"/>
                </a:solidFill>
                <a:latin typeface="Consolas"/>
                <a:ea typeface="Consolas"/>
                <a:cs typeface="Consolas"/>
                <a:sym typeface="Consolas"/>
              </a:rPr>
              <a:t>"</a:t>
            </a:r>
            <a:r>
              <a:rPr lang="en">
                <a:latin typeface="Consolas"/>
                <a:ea typeface="Consolas"/>
                <a:cs typeface="Consolas"/>
                <a:sym typeface="Consolas"/>
              </a:rPr>
              <a:t>same</a:t>
            </a:r>
            <a:r>
              <a:rPr lang="en">
                <a:solidFill>
                  <a:schemeClr val="dk1"/>
                </a:solidFill>
                <a:latin typeface="Consolas"/>
                <a:ea typeface="Consolas"/>
                <a:cs typeface="Consolas"/>
                <a:sym typeface="Consolas"/>
              </a:rPr>
              <a:t>"</a:t>
            </a:r>
            <a:r>
              <a:rPr lang="en">
                <a:latin typeface="Consolas"/>
                <a:ea typeface="Consolas"/>
                <a:cs typeface="Consolas"/>
                <a:sym typeface="Consolas"/>
              </a:rPr>
              <a:t>, </a:t>
            </a:r>
            <a:r>
              <a:rPr lang="en">
                <a:solidFill>
                  <a:schemeClr val="dk1"/>
                </a:solidFill>
                <a:latin typeface="Consolas"/>
                <a:ea typeface="Consolas"/>
                <a:cs typeface="Consolas"/>
                <a:sym typeface="Consolas"/>
              </a:rPr>
              <a:t>"</a:t>
            </a:r>
            <a:r>
              <a:rPr lang="en">
                <a:latin typeface="Consolas"/>
                <a:ea typeface="Consolas"/>
                <a:cs typeface="Consolas"/>
                <a:sym typeface="Consolas"/>
              </a:rPr>
              <a:t>sap</a:t>
            </a:r>
            <a:r>
              <a:rPr lang="en">
                <a:solidFill>
                  <a:schemeClr val="dk1"/>
                </a:solidFill>
                <a:latin typeface="Consolas"/>
                <a:ea typeface="Consolas"/>
                <a:cs typeface="Consolas"/>
                <a:sym typeface="Consolas"/>
              </a:rPr>
              <a:t>"</a:t>
            </a:r>
            <a:r>
              <a:rPr lang="en">
                <a:latin typeface="Consolas"/>
                <a:ea typeface="Consolas"/>
                <a:cs typeface="Consolas"/>
                <a:sym typeface="Consolas"/>
              </a:rPr>
              <a:t>]</a:t>
            </a:r>
            <a:endParaRPr>
              <a:latin typeface="Consolas"/>
              <a:ea typeface="Consolas"/>
              <a:cs typeface="Consolas"/>
              <a:sym typeface="Consolas"/>
            </a:endParaRPr>
          </a:p>
        </p:txBody>
      </p:sp>
      <p:sp>
        <p:nvSpPr>
          <p:cNvPr id="1707" name="Google Shape;1707;p69"/>
          <p:cNvSpPr txBox="1"/>
          <p:nvPr/>
        </p:nvSpPr>
        <p:spPr>
          <a:xfrm>
            <a:off x="6385964" y="2801100"/>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colHelp("s", x,     )</a:t>
            </a:r>
            <a:endParaRPr>
              <a:latin typeface="Consolas"/>
              <a:ea typeface="Consolas"/>
              <a:cs typeface="Consolas"/>
              <a:sym typeface="Consolas"/>
            </a:endParaRPr>
          </a:p>
        </p:txBody>
      </p:sp>
      <p:sp>
        <p:nvSpPr>
          <p:cNvPr id="1708" name="Google Shape;1708;p69"/>
          <p:cNvSpPr txBox="1"/>
          <p:nvPr/>
        </p:nvSpPr>
        <p:spPr>
          <a:xfrm>
            <a:off x="6314423" y="3269274"/>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colHelp("sa", x,     )</a:t>
            </a:r>
            <a:endParaRPr>
              <a:latin typeface="Consolas"/>
              <a:ea typeface="Consolas"/>
              <a:cs typeface="Consolas"/>
              <a:sym typeface="Consolas"/>
            </a:endParaRPr>
          </a:p>
        </p:txBody>
      </p:sp>
      <p:sp>
        <p:nvSpPr>
          <p:cNvPr id="1709" name="Google Shape;1709;p69"/>
          <p:cNvSpPr txBox="1"/>
          <p:nvPr/>
        </p:nvSpPr>
        <p:spPr>
          <a:xfrm>
            <a:off x="6871975" y="3652625"/>
            <a:ext cx="476400" cy="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713" name="Shape 1713"/>
        <p:cNvGrpSpPr/>
        <p:nvPr/>
      </p:nvGrpSpPr>
      <p:grpSpPr>
        <a:xfrm>
          <a:off x="0" y="0"/>
          <a:ext cx="0" cy="0"/>
          <a:chOff x="0" y="0"/>
          <a:chExt cx="0" cy="0"/>
        </a:xfrm>
      </p:grpSpPr>
      <p:cxnSp>
        <p:nvCxnSpPr>
          <p:cNvPr id="1714" name="Google Shape;1714;p70"/>
          <p:cNvCxnSpPr>
            <a:endCxn id="1715" idx="0"/>
          </p:cNvCxnSpPr>
          <p:nvPr/>
        </p:nvCxnSpPr>
        <p:spPr>
          <a:xfrm>
            <a:off x="6834250" y="3792361"/>
            <a:ext cx="0" cy="202500"/>
          </a:xfrm>
          <a:prstGeom prst="straightConnector1">
            <a:avLst/>
          </a:prstGeom>
          <a:noFill/>
          <a:ln cap="flat" cmpd="sng" w="28575">
            <a:solidFill>
              <a:schemeClr val="dk2"/>
            </a:solidFill>
            <a:prstDash val="solid"/>
            <a:round/>
            <a:headEnd len="med" w="med" type="none"/>
            <a:tailEnd len="med" w="med" type="none"/>
          </a:ln>
        </p:spPr>
      </p:cxnSp>
      <p:sp>
        <p:nvSpPr>
          <p:cNvPr id="1716" name="Google Shape;1716;p7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Usages of Tries</a:t>
            </a:r>
            <a:endParaRPr/>
          </a:p>
        </p:txBody>
      </p:sp>
      <p:sp>
        <p:nvSpPr>
          <p:cNvPr id="1717" name="Google Shape;1717;p70"/>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718" name="Google Shape;1718;p70"/>
          <p:cNvSpPr txBox="1"/>
          <p:nvPr>
            <p:ph idx="1" type="body"/>
          </p:nvPr>
        </p:nvSpPr>
        <p:spPr>
          <a:xfrm>
            <a:off x="90600" y="409750"/>
            <a:ext cx="89010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Challenge: Give an algorithm for </a:t>
            </a:r>
            <a:r>
              <a:rPr lang="en">
                <a:latin typeface="Consolas"/>
                <a:ea typeface="Consolas"/>
                <a:cs typeface="Consolas"/>
                <a:sym typeface="Consolas"/>
              </a:rPr>
              <a:t>keysWithPrefix</a:t>
            </a:r>
            <a:r>
              <a:rPr lang="en"/>
              <a:t>.</a:t>
            </a:r>
            <a:endParaRPr/>
          </a:p>
          <a:p>
            <a:pPr indent="-342900" lvl="0" marL="457200" rtl="0" algn="l">
              <a:spcBef>
                <a:spcPts val="600"/>
              </a:spcBef>
              <a:spcAft>
                <a:spcPts val="0"/>
              </a:spcAft>
              <a:buSzPts val="1800"/>
              <a:buChar char="●"/>
            </a:pPr>
            <a:r>
              <a:rPr lang="en"/>
              <a:t>Example: </a:t>
            </a:r>
            <a:r>
              <a:rPr lang="en">
                <a:latin typeface="Consolas"/>
                <a:ea typeface="Consolas"/>
                <a:cs typeface="Consolas"/>
                <a:sym typeface="Consolas"/>
              </a:rPr>
              <a:t>keysWithPrefix("sa")</a:t>
            </a:r>
            <a:r>
              <a:rPr lang="en"/>
              <a:t> is </a:t>
            </a:r>
            <a:r>
              <a:rPr lang="en">
                <a:latin typeface="Consolas"/>
                <a:ea typeface="Consolas"/>
                <a:cs typeface="Consolas"/>
                <a:sym typeface="Consolas"/>
              </a:rPr>
              <a:t>["sad", "sam", "same", "sap"]</a:t>
            </a:r>
            <a:r>
              <a:rPr lang="en"/>
              <a:t>.</a:t>
            </a:r>
            <a:endParaRPr/>
          </a:p>
        </p:txBody>
      </p:sp>
      <p:sp>
        <p:nvSpPr>
          <p:cNvPr id="1719" name="Google Shape;1719;p70"/>
          <p:cNvSpPr/>
          <p:nvPr/>
        </p:nvSpPr>
        <p:spPr>
          <a:xfrm>
            <a:off x="7267830" y="21999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720" name="Google Shape;1720;p70"/>
          <p:cNvSpPr/>
          <p:nvPr/>
        </p:nvSpPr>
        <p:spPr>
          <a:xfrm>
            <a:off x="7943375" y="28004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721" name="Google Shape;1721;p70"/>
          <p:cNvSpPr/>
          <p:nvPr/>
        </p:nvSpPr>
        <p:spPr>
          <a:xfrm>
            <a:off x="7943375" y="34357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722" name="Google Shape;1722;p70"/>
          <p:cNvSpPr/>
          <p:nvPr/>
        </p:nvSpPr>
        <p:spPr>
          <a:xfrm>
            <a:off x="79433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723" name="Google Shape;1723;p70"/>
          <p:cNvSpPr/>
          <p:nvPr/>
        </p:nvSpPr>
        <p:spPr>
          <a:xfrm>
            <a:off x="7313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724" name="Google Shape;1724;p70"/>
          <p:cNvSpPr/>
          <p:nvPr/>
        </p:nvSpPr>
        <p:spPr>
          <a:xfrm>
            <a:off x="8572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725" name="Google Shape;1725;p70"/>
          <p:cNvSpPr/>
          <p:nvPr/>
        </p:nvSpPr>
        <p:spPr>
          <a:xfrm>
            <a:off x="7943375" y="4553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1726" name="Google Shape;1726;p70"/>
          <p:cNvSpPr/>
          <p:nvPr/>
        </p:nvSpPr>
        <p:spPr>
          <a:xfrm>
            <a:off x="6617800" y="28005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727" name="Google Shape;1727;p70"/>
          <p:cNvSpPr/>
          <p:nvPr/>
        </p:nvSpPr>
        <p:spPr>
          <a:xfrm>
            <a:off x="6617800" y="34357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1715" name="Google Shape;1715;p70"/>
          <p:cNvSpPr/>
          <p:nvPr/>
        </p:nvSpPr>
        <p:spPr>
          <a:xfrm>
            <a:off x="6617800" y="39948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1728" name="Google Shape;1728;p70"/>
          <p:cNvCxnSpPr/>
          <p:nvPr/>
        </p:nvCxnSpPr>
        <p:spPr>
          <a:xfrm>
            <a:off x="8159825" y="4351552"/>
            <a:ext cx="0" cy="0"/>
          </a:xfrm>
          <a:prstGeom prst="straightConnector1">
            <a:avLst/>
          </a:prstGeom>
          <a:noFill/>
          <a:ln cap="flat" cmpd="sng" w="19050">
            <a:solidFill>
              <a:schemeClr val="dk2"/>
            </a:solidFill>
            <a:prstDash val="solid"/>
            <a:round/>
            <a:headEnd len="med" w="med" type="none"/>
            <a:tailEnd len="med" w="med" type="none"/>
          </a:ln>
        </p:spPr>
      </p:cxnSp>
      <p:cxnSp>
        <p:nvCxnSpPr>
          <p:cNvPr id="1729" name="Google Shape;1729;p70"/>
          <p:cNvCxnSpPr>
            <a:stCxn id="1719" idx="5"/>
            <a:endCxn id="1720" idx="0"/>
          </p:cNvCxnSpPr>
          <p:nvPr/>
        </p:nvCxnSpPr>
        <p:spPr>
          <a:xfrm>
            <a:off x="7637333" y="25694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730" name="Google Shape;1730;p70"/>
          <p:cNvCxnSpPr>
            <a:stCxn id="1720" idx="4"/>
            <a:endCxn id="1721" idx="0"/>
          </p:cNvCxnSpPr>
          <p:nvPr/>
        </p:nvCxnSpPr>
        <p:spPr>
          <a:xfrm>
            <a:off x="8159825" y="32333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731" name="Google Shape;1731;p70"/>
          <p:cNvCxnSpPr>
            <a:stCxn id="1721" idx="4"/>
            <a:endCxn id="1722" idx="0"/>
          </p:cNvCxnSpPr>
          <p:nvPr/>
        </p:nvCxnSpPr>
        <p:spPr>
          <a:xfrm>
            <a:off x="8159825" y="3868673"/>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732" name="Google Shape;1732;p70"/>
          <p:cNvCxnSpPr>
            <a:stCxn id="1721" idx="3"/>
            <a:endCxn id="1723" idx="0"/>
          </p:cNvCxnSpPr>
          <p:nvPr/>
        </p:nvCxnSpPr>
        <p:spPr>
          <a:xfrm flipH="1">
            <a:off x="7530372"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733" name="Google Shape;1733;p70"/>
          <p:cNvCxnSpPr>
            <a:stCxn id="1721" idx="5"/>
            <a:endCxn id="1724" idx="0"/>
          </p:cNvCxnSpPr>
          <p:nvPr/>
        </p:nvCxnSpPr>
        <p:spPr>
          <a:xfrm>
            <a:off x="8312878"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734" name="Google Shape;1734;p70"/>
          <p:cNvCxnSpPr>
            <a:stCxn id="1722" idx="4"/>
            <a:endCxn id="1725" idx="0"/>
          </p:cNvCxnSpPr>
          <p:nvPr/>
        </p:nvCxnSpPr>
        <p:spPr>
          <a:xfrm>
            <a:off x="8159825" y="4427752"/>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735" name="Google Shape;1735;p70"/>
          <p:cNvCxnSpPr>
            <a:stCxn id="1719" idx="3"/>
            <a:endCxn id="1726" idx="0"/>
          </p:cNvCxnSpPr>
          <p:nvPr/>
        </p:nvCxnSpPr>
        <p:spPr>
          <a:xfrm flipH="1">
            <a:off x="6834126" y="2569478"/>
            <a:ext cx="497100" cy="231000"/>
          </a:xfrm>
          <a:prstGeom prst="straightConnector1">
            <a:avLst/>
          </a:prstGeom>
          <a:noFill/>
          <a:ln cap="flat" cmpd="sng" w="28575">
            <a:solidFill>
              <a:schemeClr val="dk2"/>
            </a:solidFill>
            <a:prstDash val="solid"/>
            <a:round/>
            <a:headEnd len="med" w="med" type="none"/>
            <a:tailEnd len="med" w="med" type="none"/>
          </a:ln>
        </p:spPr>
      </p:cxnSp>
      <p:cxnSp>
        <p:nvCxnSpPr>
          <p:cNvPr id="1736" name="Google Shape;1736;p70"/>
          <p:cNvCxnSpPr>
            <a:endCxn id="1727" idx="0"/>
          </p:cNvCxnSpPr>
          <p:nvPr/>
        </p:nvCxnSpPr>
        <p:spPr>
          <a:xfrm>
            <a:off x="6834250" y="3233286"/>
            <a:ext cx="0" cy="202500"/>
          </a:xfrm>
          <a:prstGeom prst="straightConnector1">
            <a:avLst/>
          </a:prstGeom>
          <a:noFill/>
          <a:ln cap="flat" cmpd="sng" w="28575">
            <a:solidFill>
              <a:schemeClr val="dk2"/>
            </a:solidFill>
            <a:prstDash val="solid"/>
            <a:round/>
            <a:headEnd len="med" w="med" type="none"/>
            <a:tailEnd len="med" w="med" type="none"/>
          </a:ln>
        </p:spPr>
      </p:cxnSp>
      <p:sp>
        <p:nvSpPr>
          <p:cNvPr id="1737" name="Google Shape;1737;p70"/>
          <p:cNvSpPr/>
          <p:nvPr/>
        </p:nvSpPr>
        <p:spPr>
          <a:xfrm>
            <a:off x="6617800" y="4553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1738" name="Google Shape;1738;p70"/>
          <p:cNvCxnSpPr>
            <a:stCxn id="1715" idx="4"/>
            <a:endCxn id="1737" idx="0"/>
          </p:cNvCxnSpPr>
          <p:nvPr/>
        </p:nvCxnSpPr>
        <p:spPr>
          <a:xfrm>
            <a:off x="6834250" y="4427761"/>
            <a:ext cx="0" cy="1263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42" name="Shape 1742"/>
        <p:cNvGrpSpPr/>
        <p:nvPr/>
      </p:nvGrpSpPr>
      <p:grpSpPr>
        <a:xfrm>
          <a:off x="0" y="0"/>
          <a:ext cx="0" cy="0"/>
          <a:chOff x="0" y="0"/>
          <a:chExt cx="0" cy="0"/>
        </a:xfrm>
      </p:grpSpPr>
      <p:cxnSp>
        <p:nvCxnSpPr>
          <p:cNvPr id="1743" name="Google Shape;1743;p71"/>
          <p:cNvCxnSpPr>
            <a:endCxn id="1744" idx="0"/>
          </p:cNvCxnSpPr>
          <p:nvPr/>
        </p:nvCxnSpPr>
        <p:spPr>
          <a:xfrm>
            <a:off x="6834250" y="3792361"/>
            <a:ext cx="0" cy="202500"/>
          </a:xfrm>
          <a:prstGeom prst="straightConnector1">
            <a:avLst/>
          </a:prstGeom>
          <a:noFill/>
          <a:ln cap="flat" cmpd="sng" w="28575">
            <a:solidFill>
              <a:schemeClr val="dk2"/>
            </a:solidFill>
            <a:prstDash val="solid"/>
            <a:round/>
            <a:headEnd len="med" w="med" type="none"/>
            <a:tailEnd len="med" w="med" type="none"/>
          </a:ln>
        </p:spPr>
      </p:cxnSp>
      <p:sp>
        <p:nvSpPr>
          <p:cNvPr id="1745" name="Google Shape;1745;p7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Usages of Tries</a:t>
            </a:r>
            <a:endParaRPr/>
          </a:p>
        </p:txBody>
      </p:sp>
      <p:sp>
        <p:nvSpPr>
          <p:cNvPr id="1746" name="Google Shape;1746;p71"/>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747" name="Google Shape;1747;p71"/>
          <p:cNvSpPr txBox="1"/>
          <p:nvPr>
            <p:ph idx="1" type="body"/>
          </p:nvPr>
        </p:nvSpPr>
        <p:spPr>
          <a:xfrm>
            <a:off x="90600" y="409750"/>
            <a:ext cx="8828100" cy="425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Challenge: Give an algorithm for </a:t>
            </a:r>
            <a:r>
              <a:rPr lang="en">
                <a:latin typeface="Consolas"/>
                <a:ea typeface="Consolas"/>
                <a:cs typeface="Consolas"/>
                <a:sym typeface="Consolas"/>
              </a:rPr>
              <a:t>keysWithPrefix</a:t>
            </a:r>
            <a:r>
              <a:rPr lang="en"/>
              <a:t>.</a:t>
            </a:r>
            <a:endParaRPr/>
          </a:p>
          <a:p>
            <a:pPr indent="-342900" lvl="0" marL="457200" rtl="0" algn="l">
              <a:spcBef>
                <a:spcPts val="600"/>
              </a:spcBef>
              <a:spcAft>
                <a:spcPts val="0"/>
              </a:spcAft>
              <a:buSzPts val="1800"/>
              <a:buChar char="●"/>
            </a:pPr>
            <a:r>
              <a:rPr lang="en"/>
              <a:t>Example: </a:t>
            </a:r>
            <a:r>
              <a:rPr lang="en">
                <a:latin typeface="Consolas"/>
                <a:ea typeface="Consolas"/>
                <a:cs typeface="Consolas"/>
                <a:sym typeface="Consolas"/>
              </a:rPr>
              <a:t>keysWithPrefix("sa")</a:t>
            </a:r>
            <a:r>
              <a:rPr lang="en"/>
              <a:t> is </a:t>
            </a:r>
            <a:r>
              <a:rPr lang="en">
                <a:latin typeface="Consolas"/>
                <a:ea typeface="Consolas"/>
                <a:cs typeface="Consolas"/>
                <a:sym typeface="Consolas"/>
              </a:rPr>
              <a:t>["sad", "sam", "same", "sap"]</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Algorithm:</a:t>
            </a:r>
            <a:endParaRPr/>
          </a:p>
          <a:p>
            <a:pPr indent="-342900" lvl="0" marL="457200" rtl="0" algn="l">
              <a:spcBef>
                <a:spcPts val="600"/>
              </a:spcBef>
              <a:spcAft>
                <a:spcPts val="0"/>
              </a:spcAft>
              <a:buSzPts val="1800"/>
              <a:buChar char="●"/>
            </a:pPr>
            <a:r>
              <a:rPr lang="en"/>
              <a:t>Find the node </a:t>
            </a:r>
            <a:r>
              <a:rPr lang="en">
                <a:latin typeface="Times New Roman"/>
                <a:ea typeface="Times New Roman"/>
                <a:cs typeface="Times New Roman"/>
                <a:sym typeface="Times New Roman"/>
              </a:rPr>
              <a:t>α</a:t>
            </a:r>
            <a:r>
              <a:rPr lang="en"/>
              <a:t> corresponding to the string (in pink).</a:t>
            </a:r>
            <a:endParaRPr/>
          </a:p>
          <a:p>
            <a:pPr indent="-342900" lvl="0" marL="457200" rtl="0" algn="l">
              <a:spcBef>
                <a:spcPts val="600"/>
              </a:spcBef>
              <a:spcAft>
                <a:spcPts val="0"/>
              </a:spcAft>
              <a:buSzPts val="1800"/>
              <a:buChar char="●"/>
            </a:pPr>
            <a:r>
              <a:rPr lang="en"/>
              <a:t>Create an empty list </a:t>
            </a:r>
            <a:r>
              <a:rPr lang="en">
                <a:latin typeface="Consolas"/>
                <a:ea typeface="Consolas"/>
                <a:cs typeface="Consolas"/>
                <a:sym typeface="Consolas"/>
              </a:rPr>
              <a:t>x</a:t>
            </a:r>
            <a:r>
              <a:rPr lang="en"/>
              <a:t>.</a:t>
            </a:r>
            <a:endParaRPr/>
          </a:p>
          <a:p>
            <a:pPr indent="-342900" lvl="0" marL="457200" rtl="0" algn="l">
              <a:spcBef>
                <a:spcPts val="600"/>
              </a:spcBef>
              <a:spcAft>
                <a:spcPts val="0"/>
              </a:spcAft>
              <a:buSzPts val="1800"/>
              <a:buChar char="●"/>
            </a:pPr>
            <a:r>
              <a:rPr lang="en"/>
              <a:t>For character </a:t>
            </a:r>
            <a:r>
              <a:rPr lang="en">
                <a:latin typeface="Consolas"/>
                <a:ea typeface="Consolas"/>
                <a:cs typeface="Consolas"/>
                <a:sym typeface="Consolas"/>
              </a:rPr>
              <a:t>c</a:t>
            </a:r>
            <a:r>
              <a:rPr lang="en"/>
              <a:t> in </a:t>
            </a:r>
            <a:r>
              <a:rPr lang="en">
                <a:latin typeface="Times New Roman"/>
                <a:ea typeface="Times New Roman"/>
                <a:cs typeface="Times New Roman"/>
                <a:sym typeface="Times New Roman"/>
              </a:rPr>
              <a:t>α</a:t>
            </a:r>
            <a:r>
              <a:rPr lang="en">
                <a:latin typeface="Consolas"/>
                <a:ea typeface="Consolas"/>
                <a:cs typeface="Consolas"/>
                <a:sym typeface="Consolas"/>
              </a:rPr>
              <a:t>.next.keys()</a:t>
            </a:r>
            <a:r>
              <a:rPr lang="en"/>
              <a:t>:</a:t>
            </a:r>
            <a:endParaRPr/>
          </a:p>
          <a:p>
            <a:pPr indent="-342900" lvl="1" marL="914400" rtl="0" algn="l">
              <a:spcBef>
                <a:spcPts val="600"/>
              </a:spcBef>
              <a:spcAft>
                <a:spcPts val="0"/>
              </a:spcAft>
              <a:buSzPts val="1800"/>
              <a:buChar char="○"/>
            </a:pPr>
            <a:r>
              <a:rPr lang="en"/>
              <a:t>Call </a:t>
            </a:r>
            <a:r>
              <a:rPr lang="en">
                <a:latin typeface="Consolas"/>
                <a:ea typeface="Consolas"/>
                <a:cs typeface="Consolas"/>
                <a:sym typeface="Consolas"/>
              </a:rPr>
              <a:t>colHelp("sa" + c, x, </a:t>
            </a:r>
            <a:r>
              <a:rPr lang="en">
                <a:latin typeface="Times New Roman"/>
                <a:ea typeface="Times New Roman"/>
                <a:cs typeface="Times New Roman"/>
                <a:sym typeface="Times New Roman"/>
              </a:rPr>
              <a:t>α</a:t>
            </a:r>
            <a:r>
              <a:rPr lang="en">
                <a:latin typeface="Consolas"/>
                <a:ea typeface="Consolas"/>
                <a:cs typeface="Consolas"/>
                <a:sym typeface="Consolas"/>
              </a:rPr>
              <a:t>.next.get(c))</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Another common operation: </a:t>
            </a:r>
            <a:r>
              <a:rPr lang="en">
                <a:latin typeface="Consolas"/>
                <a:ea typeface="Consolas"/>
                <a:cs typeface="Consolas"/>
                <a:sym typeface="Consolas"/>
              </a:rPr>
              <a:t>LongestPrefixOf</a:t>
            </a:r>
            <a:r>
              <a:rPr lang="en"/>
              <a:t>. See lab.</a:t>
            </a:r>
            <a:endParaRPr/>
          </a:p>
        </p:txBody>
      </p:sp>
      <p:sp>
        <p:nvSpPr>
          <p:cNvPr id="1748" name="Google Shape;1748;p71"/>
          <p:cNvSpPr/>
          <p:nvPr/>
        </p:nvSpPr>
        <p:spPr>
          <a:xfrm>
            <a:off x="7267830" y="21999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749" name="Google Shape;1749;p71"/>
          <p:cNvSpPr/>
          <p:nvPr/>
        </p:nvSpPr>
        <p:spPr>
          <a:xfrm>
            <a:off x="7943375" y="28004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750" name="Google Shape;1750;p71"/>
          <p:cNvSpPr/>
          <p:nvPr/>
        </p:nvSpPr>
        <p:spPr>
          <a:xfrm>
            <a:off x="7943375" y="3435773"/>
            <a:ext cx="432900" cy="432900"/>
          </a:xfrm>
          <a:prstGeom prst="ellipse">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751" name="Google Shape;1751;p71"/>
          <p:cNvSpPr/>
          <p:nvPr/>
        </p:nvSpPr>
        <p:spPr>
          <a:xfrm>
            <a:off x="79433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752" name="Google Shape;1752;p71"/>
          <p:cNvSpPr/>
          <p:nvPr/>
        </p:nvSpPr>
        <p:spPr>
          <a:xfrm>
            <a:off x="7313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753" name="Google Shape;1753;p71"/>
          <p:cNvSpPr/>
          <p:nvPr/>
        </p:nvSpPr>
        <p:spPr>
          <a:xfrm>
            <a:off x="8572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754" name="Google Shape;1754;p71"/>
          <p:cNvSpPr/>
          <p:nvPr/>
        </p:nvSpPr>
        <p:spPr>
          <a:xfrm>
            <a:off x="7943375" y="4553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1755" name="Google Shape;1755;p71"/>
          <p:cNvSpPr/>
          <p:nvPr/>
        </p:nvSpPr>
        <p:spPr>
          <a:xfrm>
            <a:off x="6617800" y="28005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756" name="Google Shape;1756;p71"/>
          <p:cNvSpPr/>
          <p:nvPr/>
        </p:nvSpPr>
        <p:spPr>
          <a:xfrm>
            <a:off x="6617800" y="34357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1744" name="Google Shape;1744;p71"/>
          <p:cNvSpPr/>
          <p:nvPr/>
        </p:nvSpPr>
        <p:spPr>
          <a:xfrm>
            <a:off x="6617800" y="39948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1757" name="Google Shape;1757;p71"/>
          <p:cNvCxnSpPr/>
          <p:nvPr/>
        </p:nvCxnSpPr>
        <p:spPr>
          <a:xfrm>
            <a:off x="8159825" y="4351552"/>
            <a:ext cx="0" cy="0"/>
          </a:xfrm>
          <a:prstGeom prst="straightConnector1">
            <a:avLst/>
          </a:prstGeom>
          <a:noFill/>
          <a:ln cap="flat" cmpd="sng" w="19050">
            <a:solidFill>
              <a:schemeClr val="dk2"/>
            </a:solidFill>
            <a:prstDash val="solid"/>
            <a:round/>
            <a:headEnd len="med" w="med" type="none"/>
            <a:tailEnd len="med" w="med" type="none"/>
          </a:ln>
        </p:spPr>
      </p:cxnSp>
      <p:cxnSp>
        <p:nvCxnSpPr>
          <p:cNvPr id="1758" name="Google Shape;1758;p71"/>
          <p:cNvCxnSpPr>
            <a:stCxn id="1748" idx="5"/>
            <a:endCxn id="1749" idx="0"/>
          </p:cNvCxnSpPr>
          <p:nvPr/>
        </p:nvCxnSpPr>
        <p:spPr>
          <a:xfrm>
            <a:off x="7637333" y="25694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759" name="Google Shape;1759;p71"/>
          <p:cNvCxnSpPr>
            <a:stCxn id="1749" idx="4"/>
            <a:endCxn id="1750" idx="0"/>
          </p:cNvCxnSpPr>
          <p:nvPr/>
        </p:nvCxnSpPr>
        <p:spPr>
          <a:xfrm>
            <a:off x="8159825" y="32333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760" name="Google Shape;1760;p71"/>
          <p:cNvCxnSpPr>
            <a:stCxn id="1750" idx="4"/>
            <a:endCxn id="1751" idx="0"/>
          </p:cNvCxnSpPr>
          <p:nvPr/>
        </p:nvCxnSpPr>
        <p:spPr>
          <a:xfrm>
            <a:off x="8159825" y="3868673"/>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761" name="Google Shape;1761;p71"/>
          <p:cNvCxnSpPr>
            <a:stCxn id="1750" idx="3"/>
            <a:endCxn id="1752" idx="0"/>
          </p:cNvCxnSpPr>
          <p:nvPr/>
        </p:nvCxnSpPr>
        <p:spPr>
          <a:xfrm flipH="1">
            <a:off x="7530372"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762" name="Google Shape;1762;p71"/>
          <p:cNvCxnSpPr>
            <a:stCxn id="1750" idx="5"/>
            <a:endCxn id="1753" idx="0"/>
          </p:cNvCxnSpPr>
          <p:nvPr/>
        </p:nvCxnSpPr>
        <p:spPr>
          <a:xfrm>
            <a:off x="8312878"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763" name="Google Shape;1763;p71"/>
          <p:cNvCxnSpPr>
            <a:stCxn id="1751" idx="4"/>
            <a:endCxn id="1754" idx="0"/>
          </p:cNvCxnSpPr>
          <p:nvPr/>
        </p:nvCxnSpPr>
        <p:spPr>
          <a:xfrm>
            <a:off x="8159825" y="4427752"/>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764" name="Google Shape;1764;p71"/>
          <p:cNvCxnSpPr>
            <a:stCxn id="1748" idx="3"/>
            <a:endCxn id="1755" idx="0"/>
          </p:cNvCxnSpPr>
          <p:nvPr/>
        </p:nvCxnSpPr>
        <p:spPr>
          <a:xfrm flipH="1">
            <a:off x="6834126" y="2569478"/>
            <a:ext cx="497100" cy="231000"/>
          </a:xfrm>
          <a:prstGeom prst="straightConnector1">
            <a:avLst/>
          </a:prstGeom>
          <a:noFill/>
          <a:ln cap="flat" cmpd="sng" w="28575">
            <a:solidFill>
              <a:schemeClr val="dk2"/>
            </a:solidFill>
            <a:prstDash val="solid"/>
            <a:round/>
            <a:headEnd len="med" w="med" type="none"/>
            <a:tailEnd len="med" w="med" type="none"/>
          </a:ln>
        </p:spPr>
      </p:cxnSp>
      <p:cxnSp>
        <p:nvCxnSpPr>
          <p:cNvPr id="1765" name="Google Shape;1765;p71"/>
          <p:cNvCxnSpPr>
            <a:endCxn id="1756" idx="0"/>
          </p:cNvCxnSpPr>
          <p:nvPr/>
        </p:nvCxnSpPr>
        <p:spPr>
          <a:xfrm>
            <a:off x="6834250" y="3233286"/>
            <a:ext cx="0" cy="202500"/>
          </a:xfrm>
          <a:prstGeom prst="straightConnector1">
            <a:avLst/>
          </a:prstGeom>
          <a:noFill/>
          <a:ln cap="flat" cmpd="sng" w="28575">
            <a:solidFill>
              <a:schemeClr val="dk2"/>
            </a:solidFill>
            <a:prstDash val="solid"/>
            <a:round/>
            <a:headEnd len="med" w="med" type="none"/>
            <a:tailEnd len="med" w="med" type="none"/>
          </a:ln>
        </p:spPr>
      </p:cxnSp>
      <p:sp>
        <p:nvSpPr>
          <p:cNvPr id="1766" name="Google Shape;1766;p71"/>
          <p:cNvSpPr/>
          <p:nvPr/>
        </p:nvSpPr>
        <p:spPr>
          <a:xfrm>
            <a:off x="6617800" y="4553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1767" name="Google Shape;1767;p71"/>
          <p:cNvCxnSpPr>
            <a:stCxn id="1744" idx="4"/>
            <a:endCxn id="1766" idx="0"/>
          </p:cNvCxnSpPr>
          <p:nvPr/>
        </p:nvCxnSpPr>
        <p:spPr>
          <a:xfrm>
            <a:off x="6834250" y="4427761"/>
            <a:ext cx="0" cy="1263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1" name="Shape 1771"/>
        <p:cNvGrpSpPr/>
        <p:nvPr/>
      </p:nvGrpSpPr>
      <p:grpSpPr>
        <a:xfrm>
          <a:off x="0" y="0"/>
          <a:ext cx="0" cy="0"/>
          <a:chOff x="0" y="0"/>
          <a:chExt cx="0" cy="0"/>
        </a:xfrm>
      </p:grpSpPr>
      <p:sp>
        <p:nvSpPr>
          <p:cNvPr id="1772" name="Google Shape;1772;p72"/>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28</a:t>
            </a:r>
            <a:r>
              <a:rPr lang="en"/>
              <a:t>, CS61B, </a:t>
            </a:r>
            <a:r>
              <a:rPr lang="en"/>
              <a:t>Spring 2024</a:t>
            </a:r>
            <a:endParaRPr/>
          </a:p>
        </p:txBody>
      </p:sp>
      <p:sp>
        <p:nvSpPr>
          <p:cNvPr id="1773" name="Google Shape;1773;p72"/>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Tries (Conceptual)</a:t>
            </a:r>
            <a:endParaRPr/>
          </a:p>
          <a:p>
            <a:pPr indent="0" lvl="0" marL="0" rtl="0" algn="l">
              <a:spcBef>
                <a:spcPts val="600"/>
              </a:spcBef>
              <a:spcAft>
                <a:spcPts val="0"/>
              </a:spcAft>
              <a:buNone/>
            </a:pPr>
            <a:r>
              <a:rPr lang="en"/>
              <a:t>Trie Implementation and</a:t>
            </a:r>
            <a:br>
              <a:rPr lang="en"/>
            </a:br>
            <a:r>
              <a:rPr lang="en"/>
              <a:t>Performance</a:t>
            </a:r>
            <a:endParaRPr/>
          </a:p>
          <a:p>
            <a:pPr indent="0" lvl="0" marL="0" rtl="0" algn="l">
              <a:spcBef>
                <a:spcPts val="600"/>
              </a:spcBef>
              <a:spcAft>
                <a:spcPts val="0"/>
              </a:spcAft>
              <a:buNone/>
            </a:pPr>
            <a:r>
              <a:rPr lang="en"/>
              <a:t>Alternate Child Tracking Strategies</a:t>
            </a:r>
            <a:endParaRPr/>
          </a:p>
          <a:p>
            <a:pPr indent="0" lvl="0" marL="0" rtl="0" algn="l">
              <a:spcBef>
                <a:spcPts val="600"/>
              </a:spcBef>
              <a:spcAft>
                <a:spcPts val="0"/>
              </a:spcAft>
              <a:buNone/>
            </a:pPr>
            <a:r>
              <a:rPr lang="en"/>
              <a:t>Trie String Operations</a:t>
            </a:r>
            <a:endParaRPr/>
          </a:p>
          <a:p>
            <a:pPr indent="0" lvl="0" marL="0" rtl="0" algn="l">
              <a:spcBef>
                <a:spcPts val="600"/>
              </a:spcBef>
              <a:spcAft>
                <a:spcPts val="0"/>
              </a:spcAft>
              <a:buNone/>
            </a:pPr>
            <a:r>
              <a:rPr b="1" lang="en">
                <a:solidFill>
                  <a:schemeClr val="accent3"/>
                </a:solidFill>
                <a:latin typeface="Roboto"/>
                <a:ea typeface="Roboto"/>
                <a:cs typeface="Roboto"/>
                <a:sym typeface="Roboto"/>
              </a:rPr>
              <a:t>Autocomplete</a:t>
            </a:r>
            <a:endParaRPr/>
          </a:p>
          <a:p>
            <a:pPr indent="0" lvl="0" marL="0" rtl="0" algn="l">
              <a:spcBef>
                <a:spcPts val="600"/>
              </a:spcBef>
              <a:spcAft>
                <a:spcPts val="0"/>
              </a:spcAft>
              <a:buNone/>
            </a:pPr>
            <a:r>
              <a:rPr lang="en"/>
              <a:t>Trie Summary</a:t>
            </a:r>
            <a:endParaRPr/>
          </a:p>
        </p:txBody>
      </p:sp>
      <p:sp>
        <p:nvSpPr>
          <p:cNvPr id="1774" name="Google Shape;1774;p72"/>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Autocomplete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idx="1" type="body"/>
          </p:nvPr>
        </p:nvSpPr>
        <p:spPr>
          <a:xfrm>
            <a:off x="90600" y="404100"/>
            <a:ext cx="41736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know that our keys are always ASCII characters.</a:t>
            </a:r>
            <a:endParaRPr/>
          </a:p>
          <a:p>
            <a:pPr indent="-342900" lvl="0" marL="457200" rtl="0" algn="l">
              <a:spcBef>
                <a:spcPts val="600"/>
              </a:spcBef>
              <a:spcAft>
                <a:spcPts val="0"/>
              </a:spcAft>
              <a:buSzPts val="1800"/>
              <a:buChar char="●"/>
            </a:pPr>
            <a:r>
              <a:rPr lang="en"/>
              <a:t>Can just use an array!</a:t>
            </a:r>
            <a:endParaRPr/>
          </a:p>
          <a:p>
            <a:pPr indent="-342900" lvl="0" marL="457200" rtl="0" algn="l">
              <a:spcBef>
                <a:spcPts val="600"/>
              </a:spcBef>
              <a:spcAft>
                <a:spcPts val="0"/>
              </a:spcAft>
              <a:buSzPts val="1800"/>
              <a:buChar char="●"/>
            </a:pPr>
            <a:r>
              <a:rPr lang="en"/>
              <a:t>Simple and fast.</a:t>
            </a:r>
            <a:endParaRPr/>
          </a:p>
        </p:txBody>
      </p:sp>
      <p:sp>
        <p:nvSpPr>
          <p:cNvPr id="220" name="Google Shape;220;p2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Special Case 1: Character Keyed Map</a:t>
            </a:r>
            <a:endParaRPr/>
          </a:p>
        </p:txBody>
      </p:sp>
      <p:sp>
        <p:nvSpPr>
          <p:cNvPr id="221" name="Google Shape;221;p28"/>
          <p:cNvSpPr txBox="1"/>
          <p:nvPr/>
        </p:nvSpPr>
        <p:spPr>
          <a:xfrm>
            <a:off x="94500" y="2065100"/>
            <a:ext cx="4145700" cy="2907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b="1" lang="en">
                <a:solidFill>
                  <a:srgbClr val="661111"/>
                </a:solidFill>
                <a:highlight>
                  <a:srgbClr val="EFEFEF"/>
                </a:highlight>
                <a:latin typeface="Consolas"/>
                <a:ea typeface="Consolas"/>
                <a:cs typeface="Consolas"/>
                <a:sym typeface="Consolas"/>
              </a:rPr>
              <a:t>public class</a:t>
            </a:r>
            <a:r>
              <a:rPr lang="en">
                <a:solidFill>
                  <a:srgbClr val="000000"/>
                </a:solidFill>
                <a:highlight>
                  <a:srgbClr val="EFEFEF"/>
                </a:highlight>
                <a:latin typeface="Consolas"/>
                <a:ea typeface="Consolas"/>
                <a:cs typeface="Consolas"/>
                <a:sym typeface="Consolas"/>
              </a:rPr>
              <a:t> DataIndexed</a:t>
            </a:r>
            <a:r>
              <a:rPr lang="en">
                <a:highlight>
                  <a:srgbClr val="EFEFEF"/>
                </a:highlight>
                <a:latin typeface="Consolas"/>
                <a:ea typeface="Consolas"/>
                <a:cs typeface="Consolas"/>
                <a:sym typeface="Consolas"/>
              </a:rPr>
              <a:t>CharMap</a:t>
            </a:r>
            <a:r>
              <a:rPr lang="en">
                <a:solidFill>
                  <a:srgbClr val="000000"/>
                </a:solidFill>
                <a:highlight>
                  <a:srgbClr val="EFEFEF"/>
                </a:highlight>
                <a:latin typeface="Consolas"/>
                <a:ea typeface="Consolas"/>
                <a:cs typeface="Consolas"/>
                <a:sym typeface="Consolas"/>
              </a:rPr>
              <a:t>&lt;</a:t>
            </a:r>
            <a:r>
              <a:rPr b="1" lang="en">
                <a:solidFill>
                  <a:srgbClr val="000066"/>
                </a:solidFill>
                <a:highlight>
                  <a:srgbClr val="EFEFEF"/>
                </a:highlight>
                <a:latin typeface="Consolas"/>
                <a:ea typeface="Consolas"/>
                <a:cs typeface="Consolas"/>
                <a:sym typeface="Consolas"/>
              </a:rPr>
              <a:t>V</a:t>
            </a:r>
            <a:r>
              <a:rPr lang="en">
                <a:solidFill>
                  <a:srgbClr val="000000"/>
                </a:solidFill>
                <a:highlight>
                  <a:srgbClr val="EFEFEF"/>
                </a:highlight>
                <a:latin typeface="Consolas"/>
                <a:ea typeface="Consolas"/>
                <a:cs typeface="Consolas"/>
                <a:sym typeface="Consolas"/>
              </a:rPr>
              <a:t>&gt; </a:t>
            </a:r>
            <a:r>
              <a:rPr b="1" lang="en">
                <a:solidFill>
                  <a:srgbClr val="000000"/>
                </a:solidFill>
                <a:highlight>
                  <a:srgbClr val="EFEFEF"/>
                </a:highlight>
                <a:latin typeface="Consolas"/>
                <a:ea typeface="Consolas"/>
                <a:cs typeface="Consolas"/>
                <a:sym typeface="Consolas"/>
              </a:rPr>
              <a:t>{</a:t>
            </a:r>
            <a:endParaRPr b="1">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EFEFEF"/>
                </a:highlight>
                <a:latin typeface="Consolas"/>
                <a:ea typeface="Consolas"/>
                <a:cs typeface="Consolas"/>
                <a:sym typeface="Consolas"/>
              </a:rPr>
              <a:t>   </a:t>
            </a:r>
            <a:r>
              <a:rPr b="1" lang="en">
                <a:solidFill>
                  <a:srgbClr val="661111"/>
                </a:solidFill>
                <a:highlight>
                  <a:srgbClr val="EFEFEF"/>
                </a:highlight>
                <a:latin typeface="Consolas"/>
                <a:ea typeface="Consolas"/>
                <a:cs typeface="Consolas"/>
                <a:sym typeface="Consolas"/>
              </a:rPr>
              <a:t>private </a:t>
            </a:r>
            <a:r>
              <a:rPr b="1" lang="en">
                <a:solidFill>
                  <a:srgbClr val="000066"/>
                </a:solidFill>
                <a:highlight>
                  <a:srgbClr val="EFEFEF"/>
                </a:highlight>
                <a:latin typeface="Consolas"/>
                <a:ea typeface="Consolas"/>
                <a:cs typeface="Consolas"/>
                <a:sym typeface="Consolas"/>
              </a:rPr>
              <a:t>V</a:t>
            </a:r>
            <a:r>
              <a:rPr b="1" lang="en">
                <a:solidFill>
                  <a:srgbClr val="000000"/>
                </a:solidFill>
                <a:highlight>
                  <a:srgbClr val="EFEFEF"/>
                </a:highlight>
                <a:latin typeface="Consolas"/>
                <a:ea typeface="Consolas"/>
                <a:cs typeface="Consolas"/>
                <a:sym typeface="Consolas"/>
              </a:rPr>
              <a:t>[]</a:t>
            </a:r>
            <a:r>
              <a:rPr lang="en">
                <a:solidFill>
                  <a:srgbClr val="000000"/>
                </a:solidFill>
                <a:highlight>
                  <a:srgbClr val="EFEFEF"/>
                </a:highlight>
                <a:latin typeface="Consolas"/>
                <a:ea typeface="Consolas"/>
                <a:cs typeface="Consolas"/>
                <a:sym typeface="Consolas"/>
              </a:rPr>
              <a:t> </a:t>
            </a:r>
            <a:r>
              <a:rPr lang="en">
                <a:highlight>
                  <a:srgbClr val="EFEFEF"/>
                </a:highlight>
                <a:latin typeface="Consolas"/>
                <a:ea typeface="Consolas"/>
                <a:cs typeface="Consolas"/>
                <a:sym typeface="Consolas"/>
              </a:rPr>
              <a:t>items</a:t>
            </a:r>
            <a:r>
              <a:rPr b="1" lang="en">
                <a:solidFill>
                  <a:srgbClr val="000000"/>
                </a:solidFill>
                <a:highlight>
                  <a:srgbClr val="EFEFEF"/>
                </a:highlight>
                <a:latin typeface="Consolas"/>
                <a:ea typeface="Consolas"/>
                <a:cs typeface="Consolas"/>
                <a:sym typeface="Consolas"/>
              </a:rPr>
              <a:t>;</a:t>
            </a:r>
            <a:endParaRPr>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EFEFEF"/>
                </a:highlight>
                <a:latin typeface="Consolas"/>
                <a:ea typeface="Consolas"/>
                <a:cs typeface="Consolas"/>
                <a:sym typeface="Consolas"/>
              </a:rPr>
              <a:t>   </a:t>
            </a:r>
            <a:r>
              <a:rPr b="1" lang="en">
                <a:solidFill>
                  <a:srgbClr val="661111"/>
                </a:solidFill>
                <a:highlight>
                  <a:srgbClr val="EFEFEF"/>
                </a:highlight>
                <a:latin typeface="Consolas"/>
                <a:ea typeface="Consolas"/>
                <a:cs typeface="Consolas"/>
                <a:sym typeface="Consolas"/>
              </a:rPr>
              <a:t>public</a:t>
            </a:r>
            <a:r>
              <a:rPr lang="en">
                <a:solidFill>
                  <a:srgbClr val="000000"/>
                </a:solidFill>
                <a:highlight>
                  <a:srgbClr val="EFEFEF"/>
                </a:highlight>
                <a:latin typeface="Consolas"/>
                <a:ea typeface="Consolas"/>
                <a:cs typeface="Consolas"/>
                <a:sym typeface="Consolas"/>
              </a:rPr>
              <a:t> </a:t>
            </a:r>
            <a:r>
              <a:rPr lang="en">
                <a:solidFill>
                  <a:srgbClr val="004466"/>
                </a:solidFill>
                <a:highlight>
                  <a:srgbClr val="EFEFEF"/>
                </a:highlight>
                <a:latin typeface="Consolas"/>
                <a:ea typeface="Consolas"/>
                <a:cs typeface="Consolas"/>
                <a:sym typeface="Consolas"/>
              </a:rPr>
              <a:t>DataIndexedCharMap</a:t>
            </a:r>
            <a:r>
              <a:rPr b="1" lang="en">
                <a:solidFill>
                  <a:srgbClr val="000000"/>
                </a:solidFill>
                <a:highlight>
                  <a:srgbClr val="EFEFEF"/>
                </a:highlight>
                <a:latin typeface="Consolas"/>
                <a:ea typeface="Consolas"/>
                <a:cs typeface="Consolas"/>
                <a:sym typeface="Consolas"/>
              </a:rPr>
              <a:t>(</a:t>
            </a:r>
            <a:r>
              <a:rPr b="1" lang="en">
                <a:solidFill>
                  <a:srgbClr val="000066"/>
                </a:solidFill>
                <a:highlight>
                  <a:srgbClr val="EFEFEF"/>
                </a:highlight>
                <a:latin typeface="Consolas"/>
                <a:ea typeface="Consolas"/>
                <a:cs typeface="Consolas"/>
                <a:sym typeface="Consolas"/>
              </a:rPr>
              <a:t>int </a:t>
            </a:r>
            <a:r>
              <a:rPr lang="en">
                <a:solidFill>
                  <a:schemeClr val="dk1"/>
                </a:solidFill>
                <a:highlight>
                  <a:srgbClr val="EFEFEF"/>
                </a:highlight>
                <a:latin typeface="Consolas"/>
                <a:ea typeface="Consolas"/>
                <a:cs typeface="Consolas"/>
                <a:sym typeface="Consolas"/>
              </a:rPr>
              <a:t>R</a:t>
            </a:r>
            <a:r>
              <a:rPr b="1" lang="en">
                <a:solidFill>
                  <a:srgbClr val="000000"/>
                </a:solidFill>
                <a:highlight>
                  <a:srgbClr val="EFEFEF"/>
                </a:highlight>
                <a:latin typeface="Consolas"/>
                <a:ea typeface="Consolas"/>
                <a:cs typeface="Consolas"/>
                <a:sym typeface="Consolas"/>
              </a:rPr>
              <a:t>) {</a:t>
            </a:r>
            <a:endParaRPr b="1">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EFEFEF"/>
                </a:highlight>
                <a:latin typeface="Consolas"/>
                <a:ea typeface="Consolas"/>
                <a:cs typeface="Consolas"/>
                <a:sym typeface="Consolas"/>
              </a:rPr>
              <a:t>       </a:t>
            </a:r>
            <a:r>
              <a:rPr lang="en">
                <a:highlight>
                  <a:srgbClr val="EFEFEF"/>
                </a:highlight>
                <a:latin typeface="Consolas"/>
                <a:ea typeface="Consolas"/>
                <a:cs typeface="Consolas"/>
                <a:sym typeface="Consolas"/>
              </a:rPr>
              <a:t>items </a:t>
            </a:r>
            <a:r>
              <a:rPr b="1" lang="en">
                <a:solidFill>
                  <a:srgbClr val="000000"/>
                </a:solidFill>
                <a:highlight>
                  <a:srgbClr val="EFEFEF"/>
                </a:highlight>
                <a:latin typeface="Consolas"/>
                <a:ea typeface="Consolas"/>
                <a:cs typeface="Consolas"/>
                <a:sym typeface="Consolas"/>
              </a:rPr>
              <a:t>= (</a:t>
            </a:r>
            <a:r>
              <a:rPr b="1" lang="en">
                <a:solidFill>
                  <a:srgbClr val="000066"/>
                </a:solidFill>
                <a:highlight>
                  <a:srgbClr val="EFEFEF"/>
                </a:highlight>
                <a:latin typeface="Consolas"/>
                <a:ea typeface="Consolas"/>
                <a:cs typeface="Consolas"/>
                <a:sym typeface="Consolas"/>
              </a:rPr>
              <a:t>V</a:t>
            </a:r>
            <a:r>
              <a:rPr b="1" lang="en">
                <a:solidFill>
                  <a:schemeClr val="dk1"/>
                </a:solidFill>
                <a:highlight>
                  <a:srgbClr val="EFEFEF"/>
                </a:highlight>
                <a:latin typeface="Consolas"/>
                <a:ea typeface="Consolas"/>
                <a:cs typeface="Consolas"/>
                <a:sym typeface="Consolas"/>
              </a:rPr>
              <a:t>[])</a:t>
            </a:r>
            <a:r>
              <a:rPr lang="en">
                <a:solidFill>
                  <a:srgbClr val="000000"/>
                </a:solidFill>
                <a:highlight>
                  <a:srgbClr val="EFEFEF"/>
                </a:highlight>
                <a:latin typeface="Consolas"/>
                <a:ea typeface="Consolas"/>
                <a:cs typeface="Consolas"/>
                <a:sym typeface="Consolas"/>
              </a:rPr>
              <a:t> </a:t>
            </a:r>
            <a:r>
              <a:rPr b="1" lang="en">
                <a:solidFill>
                  <a:srgbClr val="661111"/>
                </a:solidFill>
                <a:highlight>
                  <a:srgbClr val="EFEFEF"/>
                </a:highlight>
                <a:latin typeface="Consolas"/>
                <a:ea typeface="Consolas"/>
                <a:cs typeface="Consolas"/>
                <a:sym typeface="Consolas"/>
              </a:rPr>
              <a:t>new</a:t>
            </a:r>
            <a:r>
              <a:rPr lang="en">
                <a:solidFill>
                  <a:srgbClr val="000000"/>
                </a:solidFill>
                <a:highlight>
                  <a:srgbClr val="EFEFEF"/>
                </a:highlight>
                <a:latin typeface="Consolas"/>
                <a:ea typeface="Consolas"/>
                <a:cs typeface="Consolas"/>
                <a:sym typeface="Consolas"/>
              </a:rPr>
              <a:t> </a:t>
            </a:r>
            <a:r>
              <a:rPr b="1" lang="en">
                <a:solidFill>
                  <a:srgbClr val="000066"/>
                </a:solidFill>
                <a:highlight>
                  <a:srgbClr val="EFEFEF"/>
                </a:highlight>
                <a:latin typeface="Consolas"/>
                <a:ea typeface="Consolas"/>
                <a:cs typeface="Consolas"/>
                <a:sym typeface="Consolas"/>
              </a:rPr>
              <a:t>Object</a:t>
            </a:r>
            <a:r>
              <a:rPr b="1" lang="en">
                <a:solidFill>
                  <a:srgbClr val="000000"/>
                </a:solidFill>
                <a:highlight>
                  <a:srgbClr val="EFEFEF"/>
                </a:highlight>
                <a:latin typeface="Consolas"/>
                <a:ea typeface="Consolas"/>
                <a:cs typeface="Consolas"/>
                <a:sym typeface="Consolas"/>
              </a:rPr>
              <a:t>[</a:t>
            </a:r>
            <a:r>
              <a:rPr lang="en">
                <a:solidFill>
                  <a:schemeClr val="dk1"/>
                </a:solidFill>
                <a:highlight>
                  <a:srgbClr val="EFEFEF"/>
                </a:highlight>
                <a:latin typeface="Consolas"/>
                <a:ea typeface="Consolas"/>
                <a:cs typeface="Consolas"/>
                <a:sym typeface="Consolas"/>
              </a:rPr>
              <a:t>R</a:t>
            </a:r>
            <a:r>
              <a:rPr b="1" lang="en">
                <a:solidFill>
                  <a:srgbClr val="000000"/>
                </a:solidFill>
                <a:highlight>
                  <a:srgbClr val="EFEFEF"/>
                </a:highlight>
                <a:latin typeface="Consolas"/>
                <a:ea typeface="Consolas"/>
                <a:cs typeface="Consolas"/>
                <a:sym typeface="Consolas"/>
              </a:rPr>
              <a:t>];</a:t>
            </a:r>
            <a:endParaRPr b="1">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EFEFEF"/>
                </a:highlight>
                <a:latin typeface="Consolas"/>
                <a:ea typeface="Consolas"/>
                <a:cs typeface="Consolas"/>
                <a:sym typeface="Consolas"/>
              </a:rPr>
              <a:t>   </a:t>
            </a:r>
            <a:r>
              <a:rPr b="1" lang="en">
                <a:solidFill>
                  <a:srgbClr val="000000"/>
                </a:solidFill>
                <a:highlight>
                  <a:srgbClr val="EFEFEF"/>
                </a:highlight>
                <a:latin typeface="Consolas"/>
                <a:ea typeface="Consolas"/>
                <a:cs typeface="Consolas"/>
                <a:sym typeface="Consolas"/>
              </a:rPr>
              <a:t>}</a:t>
            </a:r>
            <a:endParaRPr>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EFEFEF"/>
                </a:highlight>
                <a:latin typeface="Consolas"/>
                <a:ea typeface="Consolas"/>
                <a:cs typeface="Consolas"/>
                <a:sym typeface="Consolas"/>
              </a:rPr>
              <a:t>   </a:t>
            </a:r>
            <a:r>
              <a:rPr b="1" lang="en">
                <a:solidFill>
                  <a:srgbClr val="661111"/>
                </a:solidFill>
                <a:highlight>
                  <a:srgbClr val="EFEFEF"/>
                </a:highlight>
                <a:latin typeface="Consolas"/>
                <a:ea typeface="Consolas"/>
                <a:cs typeface="Consolas"/>
                <a:sym typeface="Consolas"/>
              </a:rPr>
              <a:t>public</a:t>
            </a:r>
            <a:r>
              <a:rPr lang="en">
                <a:solidFill>
                  <a:srgbClr val="000000"/>
                </a:solidFill>
                <a:highlight>
                  <a:srgbClr val="EFEFEF"/>
                </a:highlight>
                <a:latin typeface="Consolas"/>
                <a:ea typeface="Consolas"/>
                <a:cs typeface="Consolas"/>
                <a:sym typeface="Consolas"/>
              </a:rPr>
              <a:t> void </a:t>
            </a:r>
            <a:r>
              <a:rPr lang="en">
                <a:solidFill>
                  <a:srgbClr val="004466"/>
                </a:solidFill>
                <a:highlight>
                  <a:srgbClr val="EFEFEF"/>
                </a:highlight>
                <a:latin typeface="Consolas"/>
                <a:ea typeface="Consolas"/>
                <a:cs typeface="Consolas"/>
                <a:sym typeface="Consolas"/>
              </a:rPr>
              <a:t>put</a:t>
            </a:r>
            <a:r>
              <a:rPr b="1" lang="en">
                <a:solidFill>
                  <a:srgbClr val="000000"/>
                </a:solidFill>
                <a:highlight>
                  <a:srgbClr val="EFEFEF"/>
                </a:highlight>
                <a:latin typeface="Consolas"/>
                <a:ea typeface="Consolas"/>
                <a:cs typeface="Consolas"/>
                <a:sym typeface="Consolas"/>
              </a:rPr>
              <a:t>(</a:t>
            </a:r>
            <a:r>
              <a:rPr b="1" lang="en">
                <a:solidFill>
                  <a:srgbClr val="000066"/>
                </a:solidFill>
                <a:highlight>
                  <a:srgbClr val="EFEFEF"/>
                </a:highlight>
                <a:latin typeface="Consolas"/>
                <a:ea typeface="Consolas"/>
                <a:cs typeface="Consolas"/>
                <a:sym typeface="Consolas"/>
              </a:rPr>
              <a:t>char</a:t>
            </a:r>
            <a:r>
              <a:rPr lang="en">
                <a:solidFill>
                  <a:srgbClr val="000000"/>
                </a:solidFill>
                <a:highlight>
                  <a:srgbClr val="EFEFEF"/>
                </a:highlight>
                <a:latin typeface="Consolas"/>
                <a:ea typeface="Consolas"/>
                <a:cs typeface="Consolas"/>
                <a:sym typeface="Consolas"/>
              </a:rPr>
              <a:t> </a:t>
            </a:r>
            <a:r>
              <a:rPr lang="en">
                <a:highlight>
                  <a:srgbClr val="EFEFEF"/>
                </a:highlight>
                <a:latin typeface="Consolas"/>
                <a:ea typeface="Consolas"/>
                <a:cs typeface="Consolas"/>
                <a:sym typeface="Consolas"/>
              </a:rPr>
              <a:t>c</a:t>
            </a:r>
            <a:r>
              <a:rPr lang="en">
                <a:solidFill>
                  <a:srgbClr val="000000"/>
                </a:solidFill>
                <a:highlight>
                  <a:srgbClr val="EFEFEF"/>
                </a:highlight>
                <a:latin typeface="Consolas"/>
                <a:ea typeface="Consolas"/>
                <a:cs typeface="Consolas"/>
                <a:sym typeface="Consolas"/>
              </a:rPr>
              <a:t>, </a:t>
            </a:r>
            <a:r>
              <a:rPr b="1" lang="en">
                <a:solidFill>
                  <a:srgbClr val="000066"/>
                </a:solidFill>
                <a:highlight>
                  <a:srgbClr val="EFEFEF"/>
                </a:highlight>
                <a:latin typeface="Consolas"/>
                <a:ea typeface="Consolas"/>
                <a:cs typeface="Consolas"/>
                <a:sym typeface="Consolas"/>
              </a:rPr>
              <a:t>V</a:t>
            </a:r>
            <a:r>
              <a:rPr lang="en">
                <a:solidFill>
                  <a:srgbClr val="000000"/>
                </a:solidFill>
                <a:highlight>
                  <a:srgbClr val="EFEFEF"/>
                </a:highlight>
                <a:latin typeface="Consolas"/>
                <a:ea typeface="Consolas"/>
                <a:cs typeface="Consolas"/>
                <a:sym typeface="Consolas"/>
              </a:rPr>
              <a:t> val</a:t>
            </a:r>
            <a:r>
              <a:rPr b="1" lang="en">
                <a:solidFill>
                  <a:srgbClr val="000000"/>
                </a:solidFill>
                <a:highlight>
                  <a:srgbClr val="EFEFEF"/>
                </a:highlight>
                <a:latin typeface="Consolas"/>
                <a:ea typeface="Consolas"/>
                <a:cs typeface="Consolas"/>
                <a:sym typeface="Consolas"/>
              </a:rPr>
              <a:t>) {</a:t>
            </a:r>
            <a:endParaRPr b="1">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EFEFEF"/>
                </a:highlight>
                <a:latin typeface="Consolas"/>
                <a:ea typeface="Consolas"/>
                <a:cs typeface="Consolas"/>
                <a:sym typeface="Consolas"/>
              </a:rPr>
              <a:t>       </a:t>
            </a:r>
            <a:r>
              <a:rPr lang="en">
                <a:highlight>
                  <a:srgbClr val="EFEFEF"/>
                </a:highlight>
                <a:latin typeface="Consolas"/>
                <a:ea typeface="Consolas"/>
                <a:cs typeface="Consolas"/>
                <a:sym typeface="Consolas"/>
              </a:rPr>
              <a:t>items</a:t>
            </a:r>
            <a:r>
              <a:rPr b="1" lang="en">
                <a:solidFill>
                  <a:srgbClr val="000000"/>
                </a:solidFill>
                <a:highlight>
                  <a:srgbClr val="EFEFEF"/>
                </a:highlight>
                <a:latin typeface="Consolas"/>
                <a:ea typeface="Consolas"/>
                <a:cs typeface="Consolas"/>
                <a:sym typeface="Consolas"/>
              </a:rPr>
              <a:t>[</a:t>
            </a:r>
            <a:r>
              <a:rPr lang="en">
                <a:highlight>
                  <a:srgbClr val="EFEFEF"/>
                </a:highlight>
                <a:latin typeface="Consolas"/>
                <a:ea typeface="Consolas"/>
                <a:cs typeface="Consolas"/>
                <a:sym typeface="Consolas"/>
              </a:rPr>
              <a:t>c</a:t>
            </a:r>
            <a:r>
              <a:rPr b="1" lang="en">
                <a:solidFill>
                  <a:srgbClr val="000000"/>
                </a:solidFill>
                <a:highlight>
                  <a:srgbClr val="EFEFEF"/>
                </a:highlight>
                <a:latin typeface="Consolas"/>
                <a:ea typeface="Consolas"/>
                <a:cs typeface="Consolas"/>
                <a:sym typeface="Consolas"/>
              </a:rPr>
              <a:t>] =</a:t>
            </a:r>
            <a:r>
              <a:rPr lang="en">
                <a:solidFill>
                  <a:srgbClr val="000000"/>
                </a:solidFill>
                <a:highlight>
                  <a:srgbClr val="EFEFEF"/>
                </a:highlight>
                <a:latin typeface="Consolas"/>
                <a:ea typeface="Consolas"/>
                <a:cs typeface="Consolas"/>
                <a:sym typeface="Consolas"/>
              </a:rPr>
              <a:t> </a:t>
            </a:r>
            <a:r>
              <a:rPr lang="en">
                <a:highlight>
                  <a:srgbClr val="EFEFEF"/>
                </a:highlight>
                <a:latin typeface="Consolas"/>
                <a:ea typeface="Consolas"/>
                <a:cs typeface="Consolas"/>
                <a:sym typeface="Consolas"/>
              </a:rPr>
              <a:t>val</a:t>
            </a:r>
            <a:r>
              <a:rPr b="1" lang="en">
                <a:solidFill>
                  <a:srgbClr val="000000"/>
                </a:solidFill>
                <a:highlight>
                  <a:srgbClr val="EFEFEF"/>
                </a:highlight>
                <a:latin typeface="Consolas"/>
                <a:ea typeface="Consolas"/>
                <a:cs typeface="Consolas"/>
                <a:sym typeface="Consolas"/>
              </a:rPr>
              <a:t>;</a:t>
            </a:r>
            <a:endParaRPr b="1">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EFEFEF"/>
                </a:highlight>
                <a:latin typeface="Consolas"/>
                <a:ea typeface="Consolas"/>
                <a:cs typeface="Consolas"/>
                <a:sym typeface="Consolas"/>
              </a:rPr>
              <a:t>   </a:t>
            </a:r>
            <a:r>
              <a:rPr b="1" lang="en">
                <a:solidFill>
                  <a:srgbClr val="000000"/>
                </a:solidFill>
                <a:highlight>
                  <a:srgbClr val="EFEFEF"/>
                </a:highlight>
                <a:latin typeface="Consolas"/>
                <a:ea typeface="Consolas"/>
                <a:cs typeface="Consolas"/>
                <a:sym typeface="Consolas"/>
              </a:rPr>
              <a:t>}</a:t>
            </a:r>
            <a:endParaRPr>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EFEFEF"/>
                </a:highlight>
                <a:latin typeface="Consolas"/>
                <a:ea typeface="Consolas"/>
                <a:cs typeface="Consolas"/>
                <a:sym typeface="Consolas"/>
              </a:rPr>
              <a:t>   </a:t>
            </a:r>
            <a:r>
              <a:rPr b="1" lang="en">
                <a:solidFill>
                  <a:srgbClr val="661111"/>
                </a:solidFill>
                <a:highlight>
                  <a:srgbClr val="EFEFEF"/>
                </a:highlight>
                <a:latin typeface="Consolas"/>
                <a:ea typeface="Consolas"/>
                <a:cs typeface="Consolas"/>
                <a:sym typeface="Consolas"/>
              </a:rPr>
              <a:t>public</a:t>
            </a:r>
            <a:r>
              <a:rPr lang="en">
                <a:solidFill>
                  <a:srgbClr val="000000"/>
                </a:solidFill>
                <a:highlight>
                  <a:srgbClr val="EFEFEF"/>
                </a:highlight>
                <a:latin typeface="Consolas"/>
                <a:ea typeface="Consolas"/>
                <a:cs typeface="Consolas"/>
                <a:sym typeface="Consolas"/>
              </a:rPr>
              <a:t> </a:t>
            </a:r>
            <a:r>
              <a:rPr lang="en">
                <a:highlight>
                  <a:srgbClr val="EFEFEF"/>
                </a:highlight>
                <a:latin typeface="Consolas"/>
                <a:ea typeface="Consolas"/>
                <a:cs typeface="Consolas"/>
                <a:sym typeface="Consolas"/>
              </a:rPr>
              <a:t>V</a:t>
            </a:r>
            <a:r>
              <a:rPr lang="en">
                <a:solidFill>
                  <a:srgbClr val="000000"/>
                </a:solidFill>
                <a:highlight>
                  <a:srgbClr val="EFEFEF"/>
                </a:highlight>
                <a:latin typeface="Consolas"/>
                <a:ea typeface="Consolas"/>
                <a:cs typeface="Consolas"/>
                <a:sym typeface="Consolas"/>
              </a:rPr>
              <a:t> </a:t>
            </a:r>
            <a:r>
              <a:rPr lang="en">
                <a:solidFill>
                  <a:srgbClr val="004466"/>
                </a:solidFill>
                <a:highlight>
                  <a:srgbClr val="EFEFEF"/>
                </a:highlight>
                <a:latin typeface="Consolas"/>
                <a:ea typeface="Consolas"/>
                <a:cs typeface="Consolas"/>
                <a:sym typeface="Consolas"/>
              </a:rPr>
              <a:t>get</a:t>
            </a:r>
            <a:r>
              <a:rPr b="1" lang="en">
                <a:solidFill>
                  <a:srgbClr val="000000"/>
                </a:solidFill>
                <a:highlight>
                  <a:srgbClr val="EFEFEF"/>
                </a:highlight>
                <a:latin typeface="Consolas"/>
                <a:ea typeface="Consolas"/>
                <a:cs typeface="Consolas"/>
                <a:sym typeface="Consolas"/>
              </a:rPr>
              <a:t>(</a:t>
            </a:r>
            <a:r>
              <a:rPr b="1" lang="en">
                <a:solidFill>
                  <a:srgbClr val="000066"/>
                </a:solidFill>
                <a:highlight>
                  <a:srgbClr val="EFEFEF"/>
                </a:highlight>
                <a:latin typeface="Consolas"/>
                <a:ea typeface="Consolas"/>
                <a:cs typeface="Consolas"/>
                <a:sym typeface="Consolas"/>
              </a:rPr>
              <a:t>char</a:t>
            </a:r>
            <a:r>
              <a:rPr lang="en">
                <a:solidFill>
                  <a:srgbClr val="000000"/>
                </a:solidFill>
                <a:highlight>
                  <a:srgbClr val="EFEFEF"/>
                </a:highlight>
                <a:latin typeface="Consolas"/>
                <a:ea typeface="Consolas"/>
                <a:cs typeface="Consolas"/>
                <a:sym typeface="Consolas"/>
              </a:rPr>
              <a:t> </a:t>
            </a:r>
            <a:r>
              <a:rPr lang="en">
                <a:highlight>
                  <a:srgbClr val="EFEFEF"/>
                </a:highlight>
                <a:latin typeface="Consolas"/>
                <a:ea typeface="Consolas"/>
                <a:cs typeface="Consolas"/>
                <a:sym typeface="Consolas"/>
              </a:rPr>
              <a:t>c</a:t>
            </a:r>
            <a:r>
              <a:rPr b="1" lang="en">
                <a:solidFill>
                  <a:srgbClr val="000000"/>
                </a:solidFill>
                <a:highlight>
                  <a:srgbClr val="EFEFEF"/>
                </a:highlight>
                <a:latin typeface="Consolas"/>
                <a:ea typeface="Consolas"/>
                <a:cs typeface="Consolas"/>
                <a:sym typeface="Consolas"/>
              </a:rPr>
              <a:t>) {</a:t>
            </a:r>
            <a:endParaRPr b="1">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EFEFEF"/>
                </a:highlight>
                <a:latin typeface="Consolas"/>
                <a:ea typeface="Consolas"/>
                <a:cs typeface="Consolas"/>
                <a:sym typeface="Consolas"/>
              </a:rPr>
              <a:t>	   </a:t>
            </a:r>
            <a:r>
              <a:rPr b="1" lang="en">
                <a:solidFill>
                  <a:srgbClr val="661111"/>
                </a:solidFill>
                <a:highlight>
                  <a:srgbClr val="EFEFEF"/>
                </a:highlight>
                <a:latin typeface="Consolas"/>
                <a:ea typeface="Consolas"/>
                <a:cs typeface="Consolas"/>
                <a:sym typeface="Consolas"/>
              </a:rPr>
              <a:t>return</a:t>
            </a:r>
            <a:r>
              <a:rPr lang="en">
                <a:solidFill>
                  <a:srgbClr val="000000"/>
                </a:solidFill>
                <a:highlight>
                  <a:srgbClr val="EFEFEF"/>
                </a:highlight>
                <a:latin typeface="Consolas"/>
                <a:ea typeface="Consolas"/>
                <a:cs typeface="Consolas"/>
                <a:sym typeface="Consolas"/>
              </a:rPr>
              <a:t> </a:t>
            </a:r>
            <a:r>
              <a:rPr lang="en">
                <a:highlight>
                  <a:srgbClr val="EFEFEF"/>
                </a:highlight>
                <a:latin typeface="Consolas"/>
                <a:ea typeface="Consolas"/>
                <a:cs typeface="Consolas"/>
                <a:sym typeface="Consolas"/>
              </a:rPr>
              <a:t>items</a:t>
            </a:r>
            <a:r>
              <a:rPr b="1" lang="en">
                <a:solidFill>
                  <a:srgbClr val="000000"/>
                </a:solidFill>
                <a:highlight>
                  <a:srgbClr val="EFEFEF"/>
                </a:highlight>
                <a:latin typeface="Consolas"/>
                <a:ea typeface="Consolas"/>
                <a:cs typeface="Consolas"/>
                <a:sym typeface="Consolas"/>
              </a:rPr>
              <a:t>[</a:t>
            </a:r>
            <a:r>
              <a:rPr lang="en">
                <a:highlight>
                  <a:srgbClr val="EFEFEF"/>
                </a:highlight>
                <a:latin typeface="Consolas"/>
                <a:ea typeface="Consolas"/>
                <a:cs typeface="Consolas"/>
                <a:sym typeface="Consolas"/>
              </a:rPr>
              <a:t>c</a:t>
            </a:r>
            <a:r>
              <a:rPr b="1" lang="en">
                <a:solidFill>
                  <a:srgbClr val="000000"/>
                </a:solidFill>
                <a:highlight>
                  <a:srgbClr val="EFEFEF"/>
                </a:highlight>
                <a:latin typeface="Consolas"/>
                <a:ea typeface="Consolas"/>
                <a:cs typeface="Consolas"/>
                <a:sym typeface="Consolas"/>
              </a:rPr>
              <a:t>];</a:t>
            </a:r>
            <a:endParaRPr b="1">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EFEFEF"/>
                </a:highlight>
                <a:latin typeface="Consolas"/>
                <a:ea typeface="Consolas"/>
                <a:cs typeface="Consolas"/>
                <a:sym typeface="Consolas"/>
              </a:rPr>
              <a:t>   </a:t>
            </a:r>
            <a:r>
              <a:rPr b="1" lang="en">
                <a:solidFill>
                  <a:srgbClr val="000000"/>
                </a:solidFill>
                <a:highlight>
                  <a:srgbClr val="EFEFEF"/>
                </a:highlight>
                <a:latin typeface="Consolas"/>
                <a:ea typeface="Consolas"/>
                <a:cs typeface="Consolas"/>
                <a:sym typeface="Consolas"/>
              </a:rPr>
              <a:t>}</a:t>
            </a:r>
            <a:endParaRPr b="1">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a:solidFill>
                  <a:srgbClr val="000000"/>
                </a:solidFill>
                <a:highlight>
                  <a:srgbClr val="EFEFEF"/>
                </a:highlight>
                <a:latin typeface="Consolas"/>
                <a:ea typeface="Consolas"/>
                <a:cs typeface="Consolas"/>
                <a:sym typeface="Consolas"/>
              </a:rPr>
              <a:t>}</a:t>
            </a:r>
            <a:endParaRPr b="1">
              <a:solidFill>
                <a:srgbClr val="9C20EE"/>
              </a:solidFill>
              <a:highlight>
                <a:srgbClr val="EFEFEF"/>
              </a:highlight>
              <a:latin typeface="Consolas"/>
              <a:ea typeface="Consolas"/>
              <a:cs typeface="Consolas"/>
              <a:sym typeface="Consolas"/>
            </a:endParaRPr>
          </a:p>
        </p:txBody>
      </p:sp>
      <p:grpSp>
        <p:nvGrpSpPr>
          <p:cNvPr id="222" name="Google Shape;222;p28"/>
          <p:cNvGrpSpPr/>
          <p:nvPr/>
        </p:nvGrpSpPr>
        <p:grpSpPr>
          <a:xfrm>
            <a:off x="3418450" y="3056800"/>
            <a:ext cx="3839675" cy="629775"/>
            <a:chOff x="4332850" y="1304200"/>
            <a:chExt cx="3839675" cy="629775"/>
          </a:xfrm>
        </p:grpSpPr>
        <p:cxnSp>
          <p:nvCxnSpPr>
            <p:cNvPr id="223" name="Google Shape;223;p28"/>
            <p:cNvCxnSpPr/>
            <p:nvPr/>
          </p:nvCxnSpPr>
          <p:spPr>
            <a:xfrm rot="10800000">
              <a:off x="4332850" y="1304200"/>
              <a:ext cx="1108800" cy="573000"/>
            </a:xfrm>
            <a:prstGeom prst="straightConnector1">
              <a:avLst/>
            </a:prstGeom>
            <a:noFill/>
            <a:ln cap="flat" cmpd="sng" w="9525">
              <a:solidFill>
                <a:srgbClr val="BE0712"/>
              </a:solidFill>
              <a:prstDash val="solid"/>
              <a:round/>
              <a:headEnd len="med" w="med" type="none"/>
              <a:tailEnd len="med" w="med" type="triangle"/>
            </a:ln>
          </p:spPr>
        </p:cxnSp>
        <p:sp>
          <p:nvSpPr>
            <p:cNvPr id="224" name="Google Shape;224;p28"/>
            <p:cNvSpPr txBox="1"/>
            <p:nvPr/>
          </p:nvSpPr>
          <p:spPr>
            <a:xfrm>
              <a:off x="5477625" y="1731475"/>
              <a:ext cx="26949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R is the number of possible characters, e.g. 128 for ASCII. </a:t>
              </a:r>
              <a:endParaRPr>
                <a:solidFill>
                  <a:srgbClr val="BE0712"/>
                </a:solidFill>
                <a:latin typeface="Roboto"/>
                <a:ea typeface="Roboto"/>
                <a:cs typeface="Roboto"/>
                <a:sym typeface="Roboto"/>
              </a:endParaRPr>
            </a:p>
          </p:txBody>
        </p:sp>
      </p:grpSp>
      <p:graphicFrame>
        <p:nvGraphicFramePr>
          <p:cNvPr id="225" name="Google Shape;225;p28"/>
          <p:cNvGraphicFramePr/>
          <p:nvPr/>
        </p:nvGraphicFramePr>
        <p:xfrm>
          <a:off x="4406525" y="917150"/>
          <a:ext cx="3000000" cy="3000000"/>
        </p:xfrm>
        <a:graphic>
          <a:graphicData uri="http://schemas.openxmlformats.org/drawingml/2006/table">
            <a:tbl>
              <a:tblPr>
                <a:noFill/>
                <a:tableStyleId>{764B5357-B1AD-41A5-8FD6-9C45A2802DA1}</a:tableStyleId>
              </a:tblPr>
              <a:tblGrid>
                <a:gridCol w="1598500"/>
                <a:gridCol w="1017950"/>
                <a:gridCol w="1075525"/>
                <a:gridCol w="971775"/>
              </a:tblGrid>
              <a:tr h="396200">
                <a:tc>
                  <a:txBody>
                    <a:bodyPr/>
                    <a:lstStyle/>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key type</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get</a:t>
                      </a:r>
                      <a:r>
                        <a:rPr lang="en" sz="1200">
                          <a:latin typeface="Roboto"/>
                          <a:ea typeface="Roboto"/>
                          <a:cs typeface="Roboto"/>
                          <a:sym typeface="Roboto"/>
                        </a:rPr>
                        <a:t>(x)</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add(x)</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sz="1200">
                          <a:latin typeface="Roboto"/>
                          <a:ea typeface="Roboto"/>
                          <a:cs typeface="Roboto"/>
                          <a:sym typeface="Roboto"/>
                        </a:rPr>
                        <a:t>Balanced BST</a:t>
                      </a:r>
                      <a:endParaRPr sz="1200">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comparable</a:t>
                      </a:r>
                      <a:endParaRPr sz="1200">
                        <a:solidFill>
                          <a:srgbClr val="000000"/>
                        </a:solidFill>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lang="en" sz="1200">
                          <a:solidFill>
                            <a:srgbClr val="000000"/>
                          </a:solidFill>
                          <a:latin typeface="Roboto"/>
                          <a:ea typeface="Roboto"/>
                          <a:cs typeface="Roboto"/>
                          <a:sym typeface="Roboto"/>
                        </a:rPr>
                        <a:t>Θ(log N)</a:t>
                      </a:r>
                      <a:endParaRPr sz="1200">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lang="en" sz="1200">
                          <a:solidFill>
                            <a:srgbClr val="000000"/>
                          </a:solidFill>
                          <a:latin typeface="Roboto"/>
                          <a:ea typeface="Roboto"/>
                          <a:cs typeface="Roboto"/>
                          <a:sym typeface="Roboto"/>
                        </a:rPr>
                        <a:t>Θ(log N)</a:t>
                      </a:r>
                      <a:endParaRPr sz="1200">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r>
              <a:tr h="381000">
                <a:tc>
                  <a:txBody>
                    <a:bodyPr/>
                    <a:lstStyle/>
                    <a:p>
                      <a:pPr indent="0" lvl="0" marL="0" rtl="0" algn="l">
                        <a:spcBef>
                          <a:spcPts val="0"/>
                        </a:spcBef>
                        <a:spcAft>
                          <a:spcPts val="0"/>
                        </a:spcAft>
                        <a:buNone/>
                      </a:pPr>
                      <a:r>
                        <a:rPr lang="en" sz="1200">
                          <a:latin typeface="Roboto"/>
                          <a:ea typeface="Roboto"/>
                          <a:cs typeface="Roboto"/>
                          <a:sym typeface="Roboto"/>
                        </a:rPr>
                        <a:t>Resizing Separate Chaining Hash Table</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hashable</a:t>
                      </a:r>
                      <a:endParaRPr sz="1200">
                        <a:solidFill>
                          <a:srgbClr val="000000"/>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p>
                      <a:pPr indent="0" lvl="0" marL="0" rtl="0" algn="ctr">
                        <a:spcBef>
                          <a:spcPts val="0"/>
                        </a:spcBef>
                        <a:spcAft>
                          <a:spcPts val="0"/>
                        </a:spcAft>
                        <a:buNone/>
                      </a:pPr>
                      <a:r>
                        <a:rPr lang="en" sz="600">
                          <a:solidFill>
                            <a:schemeClr val="dk1"/>
                          </a:solidFill>
                          <a:latin typeface="Roboto"/>
                          <a:ea typeface="Roboto"/>
                          <a:cs typeface="Roboto"/>
                          <a:sym typeface="Roboto"/>
                        </a:rPr>
                        <a:t>assuming even spread</a:t>
                      </a:r>
                      <a:endParaRPr sz="10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p>
                      <a:pPr indent="0" lvl="0" marL="0" rtl="0" algn="ctr">
                        <a:spcBef>
                          <a:spcPts val="0"/>
                        </a:spcBef>
                        <a:spcAft>
                          <a:spcPts val="0"/>
                        </a:spcAft>
                        <a:buNone/>
                      </a:pPr>
                      <a:r>
                        <a:rPr lang="en" sz="600">
                          <a:solidFill>
                            <a:schemeClr val="dk1"/>
                          </a:solidFill>
                          <a:latin typeface="Roboto"/>
                          <a:ea typeface="Roboto"/>
                          <a:cs typeface="Roboto"/>
                          <a:sym typeface="Roboto"/>
                        </a:rPr>
                        <a:t>on average,</a:t>
                      </a:r>
                      <a:endParaRPr sz="600">
                        <a:solidFill>
                          <a:schemeClr val="dk1"/>
                        </a:solidFill>
                        <a:latin typeface="Roboto"/>
                        <a:ea typeface="Roboto"/>
                        <a:cs typeface="Roboto"/>
                        <a:sym typeface="Roboto"/>
                      </a:endParaRPr>
                    </a:p>
                    <a:p>
                      <a:pPr indent="0" lvl="0" marL="0" rtl="0" algn="ctr">
                        <a:spcBef>
                          <a:spcPts val="0"/>
                        </a:spcBef>
                        <a:spcAft>
                          <a:spcPts val="0"/>
                        </a:spcAft>
                        <a:buNone/>
                      </a:pPr>
                      <a:r>
                        <a:rPr lang="en" sz="600">
                          <a:solidFill>
                            <a:schemeClr val="dk1"/>
                          </a:solidFill>
                          <a:latin typeface="Roboto"/>
                          <a:ea typeface="Roboto"/>
                          <a:cs typeface="Roboto"/>
                          <a:sym typeface="Roboto"/>
                        </a:rPr>
                        <a:t>assuming even spread</a:t>
                      </a:r>
                      <a:endParaRPr sz="6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r>
              <a:tr h="381000">
                <a:tc>
                  <a:txBody>
                    <a:bodyPr/>
                    <a:lstStyle/>
                    <a:p>
                      <a:pPr indent="0" lvl="0" marL="0" rtl="0" algn="l">
                        <a:spcBef>
                          <a:spcPts val="0"/>
                        </a:spcBef>
                        <a:spcAft>
                          <a:spcPts val="0"/>
                        </a:spcAft>
                        <a:buNone/>
                      </a:pPr>
                      <a:r>
                        <a:rPr lang="en" sz="1200">
                          <a:latin typeface="Roboto"/>
                          <a:ea typeface="Roboto"/>
                          <a:cs typeface="Roboto"/>
                          <a:sym typeface="Roboto"/>
                        </a:rPr>
                        <a:t>data indexed array</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chars</a:t>
                      </a:r>
                      <a:endParaRPr sz="1200">
                        <a:solidFill>
                          <a:srgbClr val="000000"/>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78" name="Shape 1778"/>
        <p:cNvGrpSpPr/>
        <p:nvPr/>
      </p:nvGrpSpPr>
      <p:grpSpPr>
        <a:xfrm>
          <a:off x="0" y="0"/>
          <a:ext cx="0" cy="0"/>
          <a:chOff x="0" y="0"/>
          <a:chExt cx="0" cy="0"/>
        </a:xfrm>
      </p:grpSpPr>
      <p:sp>
        <p:nvSpPr>
          <p:cNvPr id="1779" name="Google Shape;1779;p7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Autocomplete Problem</a:t>
            </a:r>
            <a:endParaRPr/>
          </a:p>
        </p:txBody>
      </p:sp>
      <p:sp>
        <p:nvSpPr>
          <p:cNvPr id="1780" name="Google Shape;1780;p73"/>
          <p:cNvSpPr txBox="1"/>
          <p:nvPr>
            <p:ph idx="1" type="body"/>
          </p:nvPr>
        </p:nvSpPr>
        <p:spPr>
          <a:xfrm>
            <a:off x="90600" y="409750"/>
            <a:ext cx="5412300" cy="425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Example, when I type “how are” into Google, I get 10 results, shown to the right.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One way to do this is to create a Trie based map from strings to values</a:t>
            </a:r>
            <a:endParaRPr/>
          </a:p>
          <a:p>
            <a:pPr indent="-342900" lvl="0" marL="457200" rtl="0" algn="l">
              <a:spcBef>
                <a:spcPts val="600"/>
              </a:spcBef>
              <a:spcAft>
                <a:spcPts val="0"/>
              </a:spcAft>
              <a:buSzPts val="1800"/>
              <a:buChar char="●"/>
            </a:pPr>
            <a:r>
              <a:rPr lang="en"/>
              <a:t>Value represents how important Google thinks that string is.</a:t>
            </a:r>
            <a:endParaRPr/>
          </a:p>
          <a:p>
            <a:pPr indent="-342900" lvl="0" marL="457200" rtl="0" algn="l">
              <a:spcBef>
                <a:spcPts val="600"/>
              </a:spcBef>
              <a:spcAft>
                <a:spcPts val="0"/>
              </a:spcAft>
              <a:buSzPts val="1800"/>
              <a:buChar char="●"/>
            </a:pPr>
            <a:r>
              <a:rPr lang="en"/>
              <a:t>Can store billions of strings efficiently since they share nodes.</a:t>
            </a:r>
            <a:endParaRPr/>
          </a:p>
          <a:p>
            <a:pPr indent="-342900" lvl="0" marL="457200" rtl="0" algn="l">
              <a:spcBef>
                <a:spcPts val="600"/>
              </a:spcBef>
              <a:spcAft>
                <a:spcPts val="0"/>
              </a:spcAft>
              <a:buSzPts val="1800"/>
              <a:buChar char="●"/>
            </a:pPr>
            <a:r>
              <a:rPr lang="en"/>
              <a:t>When a user types in a string “hello”, we:</a:t>
            </a:r>
            <a:endParaRPr/>
          </a:p>
          <a:p>
            <a:pPr indent="-342900" lvl="1" marL="914400" rtl="0" algn="l">
              <a:spcBef>
                <a:spcPts val="600"/>
              </a:spcBef>
              <a:spcAft>
                <a:spcPts val="0"/>
              </a:spcAft>
              <a:buSzPts val="1800"/>
              <a:buChar char="○"/>
            </a:pPr>
            <a:r>
              <a:rPr lang="en"/>
              <a:t>Call </a:t>
            </a:r>
            <a:r>
              <a:rPr lang="en">
                <a:latin typeface="Consolas"/>
                <a:ea typeface="Consolas"/>
                <a:cs typeface="Consolas"/>
                <a:sym typeface="Consolas"/>
              </a:rPr>
              <a:t>keysWithPrefix("hello")</a:t>
            </a:r>
            <a:r>
              <a:rPr lang="en"/>
              <a:t>.</a:t>
            </a:r>
            <a:endParaRPr>
              <a:latin typeface="Consolas"/>
              <a:ea typeface="Consolas"/>
              <a:cs typeface="Consolas"/>
              <a:sym typeface="Consolas"/>
            </a:endParaRPr>
          </a:p>
          <a:p>
            <a:pPr indent="-342900" lvl="1" marL="914400" rtl="0" algn="l">
              <a:spcBef>
                <a:spcPts val="600"/>
              </a:spcBef>
              <a:spcAft>
                <a:spcPts val="0"/>
              </a:spcAft>
              <a:buSzPts val="1800"/>
              <a:buFont typeface="Consolas"/>
              <a:buChar char="○"/>
            </a:pPr>
            <a:r>
              <a:rPr lang="en"/>
              <a:t>Return the 10 strings with the highest value.</a:t>
            </a:r>
            <a:endParaRPr>
              <a:latin typeface="Consolas"/>
              <a:ea typeface="Consolas"/>
              <a:cs typeface="Consolas"/>
              <a:sym typeface="Consolas"/>
            </a:endParaRPr>
          </a:p>
          <a:p>
            <a:pPr indent="0" lvl="0" marL="914400" rtl="0" algn="l">
              <a:spcBef>
                <a:spcPts val="600"/>
              </a:spcBef>
              <a:spcAft>
                <a:spcPts val="0"/>
              </a:spcAft>
              <a:buNone/>
            </a:pPr>
            <a:r>
              <a:t/>
            </a:r>
            <a:endParaRPr>
              <a:latin typeface="Consolas"/>
              <a:ea typeface="Consolas"/>
              <a:cs typeface="Consolas"/>
              <a:sym typeface="Consolas"/>
            </a:endParaRPr>
          </a:p>
        </p:txBody>
      </p:sp>
      <p:pic>
        <p:nvPicPr>
          <p:cNvPr id="1781" name="Google Shape;1781;p73"/>
          <p:cNvPicPr preferRelativeResize="0"/>
          <p:nvPr/>
        </p:nvPicPr>
        <p:blipFill>
          <a:blip r:embed="rId3">
            <a:alphaModFix/>
          </a:blip>
          <a:stretch>
            <a:fillRect/>
          </a:stretch>
        </p:blipFill>
        <p:spPr>
          <a:xfrm>
            <a:off x="5744375" y="653175"/>
            <a:ext cx="3399626" cy="298325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85" name="Shape 1785"/>
        <p:cNvGrpSpPr/>
        <p:nvPr/>
      </p:nvGrpSpPr>
      <p:grpSpPr>
        <a:xfrm>
          <a:off x="0" y="0"/>
          <a:ext cx="0" cy="0"/>
          <a:chOff x="0" y="0"/>
          <a:chExt cx="0" cy="0"/>
        </a:xfrm>
      </p:grpSpPr>
      <p:sp>
        <p:nvSpPr>
          <p:cNvPr id="1786" name="Google Shape;1786;p7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Autocomplete Example, for Top Three Matches</a:t>
            </a:r>
            <a:endParaRPr/>
          </a:p>
        </p:txBody>
      </p:sp>
      <p:sp>
        <p:nvSpPr>
          <p:cNvPr id="1787" name="Google Shape;1787;p74"/>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788" name="Google Shape;1788;p74"/>
          <p:cNvSpPr txBox="1"/>
          <p:nvPr>
            <p:ph idx="1" type="body"/>
          </p:nvPr>
        </p:nvSpPr>
        <p:spPr>
          <a:xfrm>
            <a:off x="90600" y="409750"/>
            <a:ext cx="8828100" cy="425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six strings with values shown below:</a:t>
            </a:r>
            <a:endParaRPr/>
          </a:p>
          <a:p>
            <a:pPr indent="-342900" lvl="0" marL="457200" rtl="0" algn="l">
              <a:spcBef>
                <a:spcPts val="600"/>
              </a:spcBef>
              <a:spcAft>
                <a:spcPts val="0"/>
              </a:spcAft>
              <a:buSzPts val="1800"/>
              <a:buChar char="●"/>
            </a:pPr>
            <a:r>
              <a:rPr lang="en"/>
              <a:t>buck: 10</a:t>
            </a:r>
            <a:endParaRPr/>
          </a:p>
          <a:p>
            <a:pPr indent="-342900" lvl="0" marL="457200" rtl="0" algn="l">
              <a:spcBef>
                <a:spcPts val="600"/>
              </a:spcBef>
              <a:spcAft>
                <a:spcPts val="0"/>
              </a:spcAft>
              <a:buSzPts val="1800"/>
              <a:buChar char="●"/>
            </a:pPr>
            <a:r>
              <a:rPr lang="en"/>
              <a:t>sad: 12</a:t>
            </a:r>
            <a:endParaRPr/>
          </a:p>
          <a:p>
            <a:pPr indent="-342900" lvl="0" marL="457200" rtl="0" algn="l">
              <a:spcBef>
                <a:spcPts val="600"/>
              </a:spcBef>
              <a:spcAft>
                <a:spcPts val="0"/>
              </a:spcAft>
              <a:buSzPts val="1800"/>
              <a:buChar char="●"/>
            </a:pPr>
            <a:r>
              <a:rPr lang="en"/>
              <a:t>smog: 5</a:t>
            </a:r>
            <a:endParaRPr/>
          </a:p>
          <a:p>
            <a:pPr indent="-342900" lvl="0" marL="457200" rtl="0" algn="l">
              <a:spcBef>
                <a:spcPts val="600"/>
              </a:spcBef>
              <a:spcAft>
                <a:spcPts val="0"/>
              </a:spcAft>
              <a:buSzPts val="1800"/>
              <a:buChar char="●"/>
            </a:pPr>
            <a:r>
              <a:rPr lang="en"/>
              <a:t>spit: 15</a:t>
            </a:r>
            <a:endParaRPr/>
          </a:p>
          <a:p>
            <a:pPr indent="-342900" lvl="0" marL="457200" rtl="0" algn="l">
              <a:spcBef>
                <a:spcPts val="600"/>
              </a:spcBef>
              <a:spcAft>
                <a:spcPts val="0"/>
              </a:spcAft>
              <a:buSzPts val="1800"/>
              <a:buChar char="●"/>
            </a:pPr>
            <a:r>
              <a:rPr lang="en"/>
              <a:t>spite: 20</a:t>
            </a:r>
            <a:endParaRPr/>
          </a:p>
          <a:p>
            <a:pPr indent="-342900" lvl="0" marL="457200" rtl="0" algn="l">
              <a:spcBef>
                <a:spcPts val="600"/>
              </a:spcBef>
              <a:spcAft>
                <a:spcPts val="0"/>
              </a:spcAft>
              <a:buSzPts val="1800"/>
              <a:buChar char="●"/>
            </a:pPr>
            <a:r>
              <a:rPr lang="en"/>
              <a:t>spy: 7 </a:t>
            </a:r>
            <a:br>
              <a:rPr lang="en"/>
            </a:br>
            <a:endParaRPr/>
          </a:p>
          <a:p>
            <a:pPr indent="0" lvl="0" marL="0" rtl="0" algn="l">
              <a:spcBef>
                <a:spcPts val="600"/>
              </a:spcBef>
              <a:spcAft>
                <a:spcPts val="0"/>
              </a:spcAft>
              <a:buNone/>
            </a:pPr>
            <a:r>
              <a:rPr lang="en"/>
              <a:t>If the user types “s”, we:</a:t>
            </a:r>
            <a:endParaRPr/>
          </a:p>
          <a:p>
            <a:pPr indent="-342900" lvl="0" marL="457200" rtl="0" algn="l">
              <a:spcBef>
                <a:spcPts val="600"/>
              </a:spcBef>
              <a:spcAft>
                <a:spcPts val="0"/>
              </a:spcAft>
              <a:buSzPts val="1800"/>
              <a:buChar char="●"/>
            </a:pPr>
            <a:r>
              <a:rPr lang="en"/>
              <a:t>Call </a:t>
            </a:r>
            <a:r>
              <a:rPr lang="en">
                <a:latin typeface="Consolas"/>
                <a:ea typeface="Consolas"/>
                <a:cs typeface="Consolas"/>
                <a:sym typeface="Consolas"/>
              </a:rPr>
              <a:t>keysWithPrefix("s")</a:t>
            </a:r>
            <a:r>
              <a:rPr lang="en"/>
              <a:t>.</a:t>
            </a:r>
            <a:endParaRPr/>
          </a:p>
          <a:p>
            <a:pPr indent="-342900" lvl="1" marL="914400" rtl="0" algn="l">
              <a:spcBef>
                <a:spcPts val="600"/>
              </a:spcBef>
              <a:spcAft>
                <a:spcPts val="0"/>
              </a:spcAft>
              <a:buSzPts val="1800"/>
              <a:buChar char="○"/>
            </a:pPr>
            <a:r>
              <a:rPr lang="en"/>
              <a:t>sad, smog, spit, spite, spy</a:t>
            </a:r>
            <a:endParaRPr/>
          </a:p>
          <a:p>
            <a:pPr indent="-342900" lvl="0" marL="457200" rtl="0" algn="l">
              <a:spcBef>
                <a:spcPts val="600"/>
              </a:spcBef>
              <a:spcAft>
                <a:spcPts val="0"/>
              </a:spcAft>
              <a:buSzPts val="1800"/>
              <a:buChar char="●"/>
            </a:pPr>
            <a:r>
              <a:rPr lang="en"/>
              <a:t>Return the three keys with highest value.</a:t>
            </a:r>
            <a:endParaRPr/>
          </a:p>
          <a:p>
            <a:pPr indent="-342900" lvl="1" marL="914400" rtl="0" algn="l">
              <a:spcBef>
                <a:spcPts val="600"/>
              </a:spcBef>
              <a:spcAft>
                <a:spcPts val="0"/>
              </a:spcAft>
              <a:buSzPts val="1800"/>
              <a:buChar char="○"/>
            </a:pPr>
            <a:r>
              <a:rPr lang="en"/>
              <a:t>spit, spite, sad</a:t>
            </a:r>
            <a:endParaRPr/>
          </a:p>
        </p:txBody>
      </p:sp>
      <p:cxnSp>
        <p:nvCxnSpPr>
          <p:cNvPr id="1789" name="Google Shape;1789;p74"/>
          <p:cNvCxnSpPr>
            <a:stCxn id="1790" idx="4"/>
            <a:endCxn id="1791" idx="0"/>
          </p:cNvCxnSpPr>
          <p:nvPr/>
        </p:nvCxnSpPr>
        <p:spPr>
          <a:xfrm>
            <a:off x="5499463" y="2921986"/>
            <a:ext cx="0" cy="278700"/>
          </a:xfrm>
          <a:prstGeom prst="straightConnector1">
            <a:avLst/>
          </a:prstGeom>
          <a:noFill/>
          <a:ln cap="flat" cmpd="sng" w="28575">
            <a:solidFill>
              <a:schemeClr val="dk2"/>
            </a:solidFill>
            <a:prstDash val="solid"/>
            <a:round/>
            <a:headEnd len="med" w="med" type="none"/>
            <a:tailEnd len="med" w="med" type="none"/>
          </a:ln>
        </p:spPr>
      </p:cxnSp>
      <p:sp>
        <p:nvSpPr>
          <p:cNvPr id="1792" name="Google Shape;1792;p74"/>
          <p:cNvSpPr/>
          <p:nvPr/>
        </p:nvSpPr>
        <p:spPr>
          <a:xfrm>
            <a:off x="6695042" y="12532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793" name="Google Shape;1793;p74"/>
          <p:cNvSpPr/>
          <p:nvPr/>
        </p:nvSpPr>
        <p:spPr>
          <a:xfrm>
            <a:off x="7370588" y="18537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794" name="Google Shape;1794;p74"/>
          <p:cNvSpPr/>
          <p:nvPr/>
        </p:nvSpPr>
        <p:spPr>
          <a:xfrm>
            <a:off x="6760988" y="24890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795" name="Google Shape;1795;p74"/>
          <p:cNvSpPr/>
          <p:nvPr/>
        </p:nvSpPr>
        <p:spPr>
          <a:xfrm>
            <a:off x="7370588" y="249611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796" name="Google Shape;1796;p74"/>
          <p:cNvSpPr/>
          <p:nvPr/>
        </p:nvSpPr>
        <p:spPr>
          <a:xfrm>
            <a:off x="6764753" y="32391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797" name="Google Shape;1797;p74"/>
          <p:cNvSpPr/>
          <p:nvPr/>
        </p:nvSpPr>
        <p:spPr>
          <a:xfrm>
            <a:off x="7980188" y="2489077"/>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798" name="Google Shape;1798;p74"/>
          <p:cNvSpPr/>
          <p:nvPr/>
        </p:nvSpPr>
        <p:spPr>
          <a:xfrm>
            <a:off x="7370588" y="3239177"/>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o</a:t>
            </a:r>
            <a:endParaRPr sz="1800">
              <a:latin typeface="Consolas"/>
              <a:ea typeface="Consolas"/>
              <a:cs typeface="Consolas"/>
              <a:sym typeface="Consolas"/>
            </a:endParaRPr>
          </a:p>
        </p:txBody>
      </p:sp>
      <p:sp>
        <p:nvSpPr>
          <p:cNvPr id="1799" name="Google Shape;1799;p74"/>
          <p:cNvSpPr/>
          <p:nvPr/>
        </p:nvSpPr>
        <p:spPr>
          <a:xfrm>
            <a:off x="5283013" y="185381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b</a:t>
            </a:r>
            <a:endParaRPr sz="1800">
              <a:latin typeface="Consolas"/>
              <a:ea typeface="Consolas"/>
              <a:cs typeface="Consolas"/>
              <a:sym typeface="Consolas"/>
            </a:endParaRPr>
          </a:p>
        </p:txBody>
      </p:sp>
      <p:sp>
        <p:nvSpPr>
          <p:cNvPr id="1790" name="Google Shape;1790;p74"/>
          <p:cNvSpPr/>
          <p:nvPr/>
        </p:nvSpPr>
        <p:spPr>
          <a:xfrm>
            <a:off x="5283013" y="24890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u</a:t>
            </a:r>
            <a:endParaRPr sz="1800">
              <a:latin typeface="Consolas"/>
              <a:ea typeface="Consolas"/>
              <a:cs typeface="Consolas"/>
              <a:sym typeface="Consolas"/>
            </a:endParaRPr>
          </a:p>
        </p:txBody>
      </p:sp>
      <p:sp>
        <p:nvSpPr>
          <p:cNvPr id="1791" name="Google Shape;1791;p74"/>
          <p:cNvSpPr/>
          <p:nvPr/>
        </p:nvSpPr>
        <p:spPr>
          <a:xfrm>
            <a:off x="5283013" y="32005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c</a:t>
            </a:r>
            <a:endParaRPr sz="1800">
              <a:latin typeface="Consolas"/>
              <a:ea typeface="Consolas"/>
              <a:cs typeface="Consolas"/>
              <a:sym typeface="Consolas"/>
            </a:endParaRPr>
          </a:p>
        </p:txBody>
      </p:sp>
      <p:cxnSp>
        <p:nvCxnSpPr>
          <p:cNvPr id="1800" name="Google Shape;1800;p74"/>
          <p:cNvCxnSpPr/>
          <p:nvPr/>
        </p:nvCxnSpPr>
        <p:spPr>
          <a:xfrm>
            <a:off x="7587038" y="3404852"/>
            <a:ext cx="0" cy="0"/>
          </a:xfrm>
          <a:prstGeom prst="straightConnector1">
            <a:avLst/>
          </a:prstGeom>
          <a:noFill/>
          <a:ln cap="flat" cmpd="sng" w="19050">
            <a:solidFill>
              <a:schemeClr val="dk2"/>
            </a:solidFill>
            <a:prstDash val="solid"/>
            <a:round/>
            <a:headEnd len="med" w="med" type="none"/>
            <a:tailEnd len="med" w="med" type="none"/>
          </a:ln>
        </p:spPr>
      </p:cxnSp>
      <p:cxnSp>
        <p:nvCxnSpPr>
          <p:cNvPr id="1801" name="Google Shape;1801;p74"/>
          <p:cNvCxnSpPr>
            <a:stCxn id="1792" idx="5"/>
            <a:endCxn id="1793" idx="0"/>
          </p:cNvCxnSpPr>
          <p:nvPr/>
        </p:nvCxnSpPr>
        <p:spPr>
          <a:xfrm>
            <a:off x="7064545" y="16227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802" name="Google Shape;1802;p74"/>
          <p:cNvCxnSpPr>
            <a:stCxn id="1793" idx="3"/>
            <a:endCxn id="1794" idx="0"/>
          </p:cNvCxnSpPr>
          <p:nvPr/>
        </p:nvCxnSpPr>
        <p:spPr>
          <a:xfrm flipH="1">
            <a:off x="6977384" y="2223299"/>
            <a:ext cx="456600" cy="265800"/>
          </a:xfrm>
          <a:prstGeom prst="straightConnector1">
            <a:avLst/>
          </a:prstGeom>
          <a:noFill/>
          <a:ln cap="flat" cmpd="sng" w="28575">
            <a:solidFill>
              <a:schemeClr val="dk2"/>
            </a:solidFill>
            <a:prstDash val="solid"/>
            <a:round/>
            <a:headEnd len="med" w="med" type="none"/>
            <a:tailEnd len="med" w="med" type="none"/>
          </a:ln>
        </p:spPr>
      </p:cxnSp>
      <p:cxnSp>
        <p:nvCxnSpPr>
          <p:cNvPr id="1803" name="Google Shape;1803;p74"/>
          <p:cNvCxnSpPr>
            <a:stCxn id="1793" idx="4"/>
            <a:endCxn id="1795" idx="0"/>
          </p:cNvCxnSpPr>
          <p:nvPr/>
        </p:nvCxnSpPr>
        <p:spPr>
          <a:xfrm>
            <a:off x="7587038" y="2286696"/>
            <a:ext cx="0" cy="209400"/>
          </a:xfrm>
          <a:prstGeom prst="straightConnector1">
            <a:avLst/>
          </a:prstGeom>
          <a:noFill/>
          <a:ln cap="flat" cmpd="sng" w="28575">
            <a:solidFill>
              <a:schemeClr val="dk2"/>
            </a:solidFill>
            <a:prstDash val="solid"/>
            <a:round/>
            <a:headEnd len="med" w="med" type="none"/>
            <a:tailEnd len="med" w="med" type="none"/>
          </a:ln>
        </p:spPr>
      </p:cxnSp>
      <p:cxnSp>
        <p:nvCxnSpPr>
          <p:cNvPr id="1804" name="Google Shape;1804;p74"/>
          <p:cNvCxnSpPr>
            <a:stCxn id="1794" idx="4"/>
            <a:endCxn id="1796" idx="0"/>
          </p:cNvCxnSpPr>
          <p:nvPr/>
        </p:nvCxnSpPr>
        <p:spPr>
          <a:xfrm>
            <a:off x="6977438" y="2921973"/>
            <a:ext cx="3900" cy="317100"/>
          </a:xfrm>
          <a:prstGeom prst="straightConnector1">
            <a:avLst/>
          </a:prstGeom>
          <a:noFill/>
          <a:ln cap="flat" cmpd="sng" w="28575">
            <a:solidFill>
              <a:schemeClr val="dk2"/>
            </a:solidFill>
            <a:prstDash val="solid"/>
            <a:round/>
            <a:headEnd len="med" w="med" type="none"/>
            <a:tailEnd len="med" w="med" type="none"/>
          </a:ln>
        </p:spPr>
      </p:cxnSp>
      <p:cxnSp>
        <p:nvCxnSpPr>
          <p:cNvPr id="1805" name="Google Shape;1805;p74"/>
          <p:cNvCxnSpPr>
            <a:stCxn id="1793" idx="5"/>
            <a:endCxn id="1797" idx="0"/>
          </p:cNvCxnSpPr>
          <p:nvPr/>
        </p:nvCxnSpPr>
        <p:spPr>
          <a:xfrm>
            <a:off x="7740091" y="2223299"/>
            <a:ext cx="456600" cy="265800"/>
          </a:xfrm>
          <a:prstGeom prst="straightConnector1">
            <a:avLst/>
          </a:prstGeom>
          <a:noFill/>
          <a:ln cap="flat" cmpd="sng" w="28575">
            <a:solidFill>
              <a:schemeClr val="dk2"/>
            </a:solidFill>
            <a:prstDash val="solid"/>
            <a:round/>
            <a:headEnd len="med" w="med" type="none"/>
            <a:tailEnd len="med" w="med" type="none"/>
          </a:ln>
        </p:spPr>
      </p:cxnSp>
      <p:cxnSp>
        <p:nvCxnSpPr>
          <p:cNvPr id="1806" name="Google Shape;1806;p74"/>
          <p:cNvCxnSpPr>
            <a:stCxn id="1795" idx="4"/>
            <a:endCxn id="1798" idx="0"/>
          </p:cNvCxnSpPr>
          <p:nvPr/>
        </p:nvCxnSpPr>
        <p:spPr>
          <a:xfrm>
            <a:off x="7587038" y="2929016"/>
            <a:ext cx="0" cy="310200"/>
          </a:xfrm>
          <a:prstGeom prst="straightConnector1">
            <a:avLst/>
          </a:prstGeom>
          <a:noFill/>
          <a:ln cap="flat" cmpd="sng" w="28575">
            <a:solidFill>
              <a:schemeClr val="dk2"/>
            </a:solidFill>
            <a:prstDash val="solid"/>
            <a:round/>
            <a:headEnd len="med" w="med" type="none"/>
            <a:tailEnd len="med" w="med" type="none"/>
          </a:ln>
        </p:spPr>
      </p:cxnSp>
      <p:cxnSp>
        <p:nvCxnSpPr>
          <p:cNvPr id="1807" name="Google Shape;1807;p74"/>
          <p:cNvCxnSpPr>
            <a:stCxn id="1792" idx="3"/>
            <a:endCxn id="1799" idx="0"/>
          </p:cNvCxnSpPr>
          <p:nvPr/>
        </p:nvCxnSpPr>
        <p:spPr>
          <a:xfrm flipH="1">
            <a:off x="5499339" y="1622778"/>
            <a:ext cx="1259100" cy="231000"/>
          </a:xfrm>
          <a:prstGeom prst="straightConnector1">
            <a:avLst/>
          </a:prstGeom>
          <a:noFill/>
          <a:ln cap="flat" cmpd="sng" w="28575">
            <a:solidFill>
              <a:schemeClr val="dk2"/>
            </a:solidFill>
            <a:prstDash val="solid"/>
            <a:round/>
            <a:headEnd len="med" w="med" type="none"/>
            <a:tailEnd len="med" w="med" type="none"/>
          </a:ln>
        </p:spPr>
      </p:cxnSp>
      <p:cxnSp>
        <p:nvCxnSpPr>
          <p:cNvPr id="1808" name="Google Shape;1808;p74"/>
          <p:cNvCxnSpPr>
            <a:endCxn id="1790" idx="0"/>
          </p:cNvCxnSpPr>
          <p:nvPr/>
        </p:nvCxnSpPr>
        <p:spPr>
          <a:xfrm>
            <a:off x="5499463" y="2286586"/>
            <a:ext cx="0" cy="202500"/>
          </a:xfrm>
          <a:prstGeom prst="straightConnector1">
            <a:avLst/>
          </a:prstGeom>
          <a:noFill/>
          <a:ln cap="flat" cmpd="sng" w="28575">
            <a:solidFill>
              <a:schemeClr val="dk2"/>
            </a:solidFill>
            <a:prstDash val="solid"/>
            <a:round/>
            <a:headEnd len="med" w="med" type="none"/>
            <a:tailEnd len="med" w="med" type="none"/>
          </a:ln>
        </p:spPr>
      </p:cxnSp>
      <p:sp>
        <p:nvSpPr>
          <p:cNvPr id="1809" name="Google Shape;1809;p74"/>
          <p:cNvSpPr/>
          <p:nvPr/>
        </p:nvSpPr>
        <p:spPr>
          <a:xfrm>
            <a:off x="5283013" y="39120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k</a:t>
            </a:r>
            <a:endParaRPr sz="1800">
              <a:latin typeface="Consolas"/>
              <a:ea typeface="Consolas"/>
              <a:cs typeface="Consolas"/>
              <a:sym typeface="Consolas"/>
            </a:endParaRPr>
          </a:p>
        </p:txBody>
      </p:sp>
      <p:cxnSp>
        <p:nvCxnSpPr>
          <p:cNvPr id="1810" name="Google Shape;1810;p74"/>
          <p:cNvCxnSpPr>
            <a:stCxn id="1791" idx="4"/>
            <a:endCxn id="1809" idx="0"/>
          </p:cNvCxnSpPr>
          <p:nvPr/>
        </p:nvCxnSpPr>
        <p:spPr>
          <a:xfrm>
            <a:off x="5499463" y="3633461"/>
            <a:ext cx="0" cy="278700"/>
          </a:xfrm>
          <a:prstGeom prst="straightConnector1">
            <a:avLst/>
          </a:prstGeom>
          <a:noFill/>
          <a:ln cap="flat" cmpd="sng" w="28575">
            <a:solidFill>
              <a:schemeClr val="dk2"/>
            </a:solidFill>
            <a:prstDash val="solid"/>
            <a:round/>
            <a:headEnd len="med" w="med" type="none"/>
            <a:tailEnd len="med" w="med" type="none"/>
          </a:ln>
        </p:spPr>
      </p:cxnSp>
      <p:sp>
        <p:nvSpPr>
          <p:cNvPr id="1811" name="Google Shape;1811;p74"/>
          <p:cNvSpPr/>
          <p:nvPr/>
        </p:nvSpPr>
        <p:spPr>
          <a:xfrm>
            <a:off x="7370588" y="3890398"/>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g</a:t>
            </a:r>
            <a:endParaRPr sz="1800">
              <a:latin typeface="Consolas"/>
              <a:ea typeface="Consolas"/>
              <a:cs typeface="Consolas"/>
              <a:sym typeface="Consolas"/>
            </a:endParaRPr>
          </a:p>
        </p:txBody>
      </p:sp>
      <p:cxnSp>
        <p:nvCxnSpPr>
          <p:cNvPr id="1812" name="Google Shape;1812;p74"/>
          <p:cNvCxnSpPr>
            <a:stCxn id="1798" idx="4"/>
            <a:endCxn id="1811" idx="0"/>
          </p:cNvCxnSpPr>
          <p:nvPr/>
        </p:nvCxnSpPr>
        <p:spPr>
          <a:xfrm>
            <a:off x="7587038" y="3672077"/>
            <a:ext cx="0" cy="218400"/>
          </a:xfrm>
          <a:prstGeom prst="straightConnector1">
            <a:avLst/>
          </a:prstGeom>
          <a:noFill/>
          <a:ln cap="flat" cmpd="sng" w="28575">
            <a:solidFill>
              <a:schemeClr val="dk2"/>
            </a:solidFill>
            <a:prstDash val="solid"/>
            <a:round/>
            <a:headEnd len="med" w="med" type="none"/>
            <a:tailEnd len="med" w="med" type="none"/>
          </a:ln>
        </p:spPr>
      </p:cxnSp>
      <p:sp>
        <p:nvSpPr>
          <p:cNvPr id="1813" name="Google Shape;1813;p74"/>
          <p:cNvSpPr/>
          <p:nvPr/>
        </p:nvSpPr>
        <p:spPr>
          <a:xfrm>
            <a:off x="8663688" y="32391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y</a:t>
            </a:r>
            <a:endParaRPr sz="1800">
              <a:latin typeface="Consolas"/>
              <a:ea typeface="Consolas"/>
              <a:cs typeface="Consolas"/>
              <a:sym typeface="Consolas"/>
            </a:endParaRPr>
          </a:p>
        </p:txBody>
      </p:sp>
      <p:sp>
        <p:nvSpPr>
          <p:cNvPr id="1814" name="Google Shape;1814;p74"/>
          <p:cNvSpPr/>
          <p:nvPr/>
        </p:nvSpPr>
        <p:spPr>
          <a:xfrm>
            <a:off x="7982868" y="32391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i</a:t>
            </a:r>
            <a:endParaRPr sz="1800">
              <a:latin typeface="Consolas"/>
              <a:ea typeface="Consolas"/>
              <a:cs typeface="Consolas"/>
              <a:sym typeface="Consolas"/>
            </a:endParaRPr>
          </a:p>
        </p:txBody>
      </p:sp>
      <p:sp>
        <p:nvSpPr>
          <p:cNvPr id="1815" name="Google Shape;1815;p74"/>
          <p:cNvSpPr/>
          <p:nvPr/>
        </p:nvSpPr>
        <p:spPr>
          <a:xfrm>
            <a:off x="7989184" y="3890398"/>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t</a:t>
            </a:r>
            <a:endParaRPr sz="1800">
              <a:latin typeface="Consolas"/>
              <a:ea typeface="Consolas"/>
              <a:cs typeface="Consolas"/>
              <a:sym typeface="Consolas"/>
            </a:endParaRPr>
          </a:p>
        </p:txBody>
      </p:sp>
      <p:sp>
        <p:nvSpPr>
          <p:cNvPr id="1816" name="Google Shape;1816;p74"/>
          <p:cNvSpPr/>
          <p:nvPr/>
        </p:nvSpPr>
        <p:spPr>
          <a:xfrm>
            <a:off x="7989184" y="4481998"/>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cxnSp>
        <p:nvCxnSpPr>
          <p:cNvPr id="1817" name="Google Shape;1817;p74"/>
          <p:cNvCxnSpPr>
            <a:stCxn id="1797" idx="5"/>
            <a:endCxn id="1813" idx="0"/>
          </p:cNvCxnSpPr>
          <p:nvPr/>
        </p:nvCxnSpPr>
        <p:spPr>
          <a:xfrm>
            <a:off x="8349691" y="2858580"/>
            <a:ext cx="530400" cy="380700"/>
          </a:xfrm>
          <a:prstGeom prst="straightConnector1">
            <a:avLst/>
          </a:prstGeom>
          <a:noFill/>
          <a:ln cap="flat" cmpd="sng" w="28575">
            <a:solidFill>
              <a:schemeClr val="dk2"/>
            </a:solidFill>
            <a:prstDash val="solid"/>
            <a:round/>
            <a:headEnd len="med" w="med" type="none"/>
            <a:tailEnd len="med" w="med" type="none"/>
          </a:ln>
        </p:spPr>
      </p:cxnSp>
      <p:cxnSp>
        <p:nvCxnSpPr>
          <p:cNvPr id="1818" name="Google Shape;1818;p74"/>
          <p:cNvCxnSpPr>
            <a:stCxn id="1797" idx="4"/>
            <a:endCxn id="1814" idx="0"/>
          </p:cNvCxnSpPr>
          <p:nvPr/>
        </p:nvCxnSpPr>
        <p:spPr>
          <a:xfrm>
            <a:off x="8196638" y="2921977"/>
            <a:ext cx="2700" cy="317100"/>
          </a:xfrm>
          <a:prstGeom prst="straightConnector1">
            <a:avLst/>
          </a:prstGeom>
          <a:noFill/>
          <a:ln cap="flat" cmpd="sng" w="28575">
            <a:solidFill>
              <a:schemeClr val="dk2"/>
            </a:solidFill>
            <a:prstDash val="solid"/>
            <a:round/>
            <a:headEnd len="med" w="med" type="none"/>
            <a:tailEnd len="med" w="med" type="none"/>
          </a:ln>
        </p:spPr>
      </p:cxnSp>
      <p:cxnSp>
        <p:nvCxnSpPr>
          <p:cNvPr id="1819" name="Google Shape;1819;p74"/>
          <p:cNvCxnSpPr>
            <a:stCxn id="1814" idx="4"/>
            <a:endCxn id="1815" idx="0"/>
          </p:cNvCxnSpPr>
          <p:nvPr/>
        </p:nvCxnSpPr>
        <p:spPr>
          <a:xfrm>
            <a:off x="8199318" y="3672073"/>
            <a:ext cx="6300" cy="218400"/>
          </a:xfrm>
          <a:prstGeom prst="straightConnector1">
            <a:avLst/>
          </a:prstGeom>
          <a:noFill/>
          <a:ln cap="flat" cmpd="sng" w="28575">
            <a:solidFill>
              <a:schemeClr val="dk2"/>
            </a:solidFill>
            <a:prstDash val="solid"/>
            <a:round/>
            <a:headEnd len="med" w="med" type="none"/>
            <a:tailEnd len="med" w="med" type="none"/>
          </a:ln>
        </p:spPr>
      </p:cxnSp>
      <p:cxnSp>
        <p:nvCxnSpPr>
          <p:cNvPr id="1820" name="Google Shape;1820;p74"/>
          <p:cNvCxnSpPr>
            <a:stCxn id="1815" idx="4"/>
            <a:endCxn id="1816" idx="0"/>
          </p:cNvCxnSpPr>
          <p:nvPr/>
        </p:nvCxnSpPr>
        <p:spPr>
          <a:xfrm>
            <a:off x="8205634" y="4323298"/>
            <a:ext cx="0" cy="158700"/>
          </a:xfrm>
          <a:prstGeom prst="straightConnector1">
            <a:avLst/>
          </a:prstGeom>
          <a:noFill/>
          <a:ln cap="flat" cmpd="sng" w="28575">
            <a:solidFill>
              <a:schemeClr val="dk2"/>
            </a:solidFill>
            <a:prstDash val="solid"/>
            <a:round/>
            <a:headEnd len="med" w="med" type="none"/>
            <a:tailEnd len="med" w="med" type="none"/>
          </a:ln>
        </p:spPr>
      </p:cxnSp>
      <p:sp>
        <p:nvSpPr>
          <p:cNvPr id="1821" name="Google Shape;1821;p74"/>
          <p:cNvSpPr txBox="1"/>
          <p:nvPr/>
        </p:nvSpPr>
        <p:spPr>
          <a:xfrm>
            <a:off x="4857650" y="3864775"/>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1822" name="Google Shape;1822;p74"/>
          <p:cNvSpPr txBox="1"/>
          <p:nvPr/>
        </p:nvSpPr>
        <p:spPr>
          <a:xfrm>
            <a:off x="6337925" y="32267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12</a:t>
            </a:r>
            <a:endParaRPr/>
          </a:p>
        </p:txBody>
      </p:sp>
      <p:sp>
        <p:nvSpPr>
          <p:cNvPr id="1823" name="Google Shape;1823;p74"/>
          <p:cNvSpPr txBox="1"/>
          <p:nvPr/>
        </p:nvSpPr>
        <p:spPr>
          <a:xfrm>
            <a:off x="7176125" y="41411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824" name="Google Shape;1824;p74"/>
          <p:cNvSpPr txBox="1"/>
          <p:nvPr/>
        </p:nvSpPr>
        <p:spPr>
          <a:xfrm>
            <a:off x="7709525" y="41411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15</a:t>
            </a:r>
            <a:endParaRPr/>
          </a:p>
        </p:txBody>
      </p:sp>
      <p:sp>
        <p:nvSpPr>
          <p:cNvPr id="1825" name="Google Shape;1825;p74"/>
          <p:cNvSpPr txBox="1"/>
          <p:nvPr/>
        </p:nvSpPr>
        <p:spPr>
          <a:xfrm>
            <a:off x="7709525" y="47507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20</a:t>
            </a:r>
            <a:endParaRPr/>
          </a:p>
        </p:txBody>
      </p:sp>
      <p:sp>
        <p:nvSpPr>
          <p:cNvPr id="1826" name="Google Shape;1826;p74"/>
          <p:cNvSpPr txBox="1"/>
          <p:nvPr/>
        </p:nvSpPr>
        <p:spPr>
          <a:xfrm>
            <a:off x="8852525" y="36077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30" name="Shape 1830"/>
        <p:cNvGrpSpPr/>
        <p:nvPr/>
      </p:nvGrpSpPr>
      <p:grpSpPr>
        <a:xfrm>
          <a:off x="0" y="0"/>
          <a:ext cx="0" cy="0"/>
          <a:chOff x="0" y="0"/>
          <a:chExt cx="0" cy="0"/>
        </a:xfrm>
      </p:grpSpPr>
      <p:sp>
        <p:nvSpPr>
          <p:cNvPr id="1831" name="Google Shape;1831;p7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Autocomplete Example, for Top Three Matches</a:t>
            </a:r>
            <a:endParaRPr/>
          </a:p>
        </p:txBody>
      </p:sp>
      <p:sp>
        <p:nvSpPr>
          <p:cNvPr id="1832" name="Google Shape;1832;p75"/>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833" name="Google Shape;1833;p75"/>
          <p:cNvSpPr txBox="1"/>
          <p:nvPr>
            <p:ph idx="1" type="body"/>
          </p:nvPr>
        </p:nvSpPr>
        <p:spPr>
          <a:xfrm>
            <a:off x="90600" y="409750"/>
            <a:ext cx="8828100" cy="425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six strings with values shown below:</a:t>
            </a:r>
            <a:endParaRPr/>
          </a:p>
          <a:p>
            <a:pPr indent="-342900" lvl="0" marL="457200" rtl="0" algn="l">
              <a:spcBef>
                <a:spcPts val="600"/>
              </a:spcBef>
              <a:spcAft>
                <a:spcPts val="0"/>
              </a:spcAft>
              <a:buSzPts val="1800"/>
              <a:buChar char="●"/>
            </a:pPr>
            <a:r>
              <a:rPr lang="en"/>
              <a:t>buck: 10</a:t>
            </a:r>
            <a:endParaRPr/>
          </a:p>
          <a:p>
            <a:pPr indent="-342900" lvl="0" marL="457200" rtl="0" algn="l">
              <a:spcBef>
                <a:spcPts val="600"/>
              </a:spcBef>
              <a:spcAft>
                <a:spcPts val="0"/>
              </a:spcAft>
              <a:buSzPts val="1800"/>
              <a:buChar char="●"/>
            </a:pPr>
            <a:r>
              <a:rPr lang="en"/>
              <a:t>sad: 12</a:t>
            </a:r>
            <a:endParaRPr/>
          </a:p>
          <a:p>
            <a:pPr indent="-342900" lvl="0" marL="457200" rtl="0" algn="l">
              <a:spcBef>
                <a:spcPts val="600"/>
              </a:spcBef>
              <a:spcAft>
                <a:spcPts val="0"/>
              </a:spcAft>
              <a:buSzPts val="1800"/>
              <a:buChar char="●"/>
            </a:pPr>
            <a:r>
              <a:rPr lang="en"/>
              <a:t>smog: 5</a:t>
            </a:r>
            <a:endParaRPr/>
          </a:p>
          <a:p>
            <a:pPr indent="-342900" lvl="0" marL="457200" rtl="0" algn="l">
              <a:spcBef>
                <a:spcPts val="600"/>
              </a:spcBef>
              <a:spcAft>
                <a:spcPts val="0"/>
              </a:spcAft>
              <a:buSzPts val="1800"/>
              <a:buChar char="●"/>
            </a:pPr>
            <a:r>
              <a:rPr lang="en"/>
              <a:t>spit: 15</a:t>
            </a:r>
            <a:endParaRPr/>
          </a:p>
          <a:p>
            <a:pPr indent="-342900" lvl="0" marL="457200" rtl="0" algn="l">
              <a:spcBef>
                <a:spcPts val="600"/>
              </a:spcBef>
              <a:spcAft>
                <a:spcPts val="0"/>
              </a:spcAft>
              <a:buSzPts val="1800"/>
              <a:buChar char="●"/>
            </a:pPr>
            <a:r>
              <a:rPr lang="en"/>
              <a:t>spite: 20</a:t>
            </a:r>
            <a:endParaRPr/>
          </a:p>
          <a:p>
            <a:pPr indent="-342900" lvl="0" marL="457200" rtl="0" algn="l">
              <a:spcBef>
                <a:spcPts val="600"/>
              </a:spcBef>
              <a:spcAft>
                <a:spcPts val="0"/>
              </a:spcAft>
              <a:buSzPts val="1800"/>
              <a:buChar char="●"/>
            </a:pPr>
            <a:r>
              <a:rPr lang="en"/>
              <a:t>spy: 7 </a:t>
            </a:r>
            <a:br>
              <a:rPr lang="en"/>
            </a:br>
            <a:endParaRPr/>
          </a:p>
          <a:p>
            <a:pPr indent="0" lvl="0" marL="0" rtl="0" algn="l">
              <a:spcBef>
                <a:spcPts val="600"/>
              </a:spcBef>
              <a:spcAft>
                <a:spcPts val="0"/>
              </a:spcAft>
              <a:buNone/>
            </a:pPr>
            <a:r>
              <a:rPr lang="en"/>
              <a:t>If the user types “s”, we:</a:t>
            </a:r>
            <a:endParaRPr/>
          </a:p>
          <a:p>
            <a:pPr indent="-342900" lvl="0" marL="457200" rtl="0" algn="l">
              <a:spcBef>
                <a:spcPts val="600"/>
              </a:spcBef>
              <a:spcAft>
                <a:spcPts val="0"/>
              </a:spcAft>
              <a:buSzPts val="1800"/>
              <a:buChar char="●"/>
            </a:pPr>
            <a:r>
              <a:rPr lang="en"/>
              <a:t>Call </a:t>
            </a:r>
            <a:r>
              <a:rPr lang="en">
                <a:latin typeface="Consolas"/>
                <a:ea typeface="Consolas"/>
                <a:cs typeface="Consolas"/>
                <a:sym typeface="Consolas"/>
              </a:rPr>
              <a:t>keysWithPrefix("s")</a:t>
            </a:r>
            <a:r>
              <a:rPr lang="en"/>
              <a:t>.</a:t>
            </a:r>
            <a:endParaRPr/>
          </a:p>
          <a:p>
            <a:pPr indent="-342900" lvl="1" marL="914400" rtl="0" algn="l">
              <a:spcBef>
                <a:spcPts val="600"/>
              </a:spcBef>
              <a:spcAft>
                <a:spcPts val="0"/>
              </a:spcAft>
              <a:buSzPts val="1800"/>
              <a:buChar char="○"/>
            </a:pPr>
            <a:r>
              <a:rPr lang="en"/>
              <a:t>sad, smog, spit, spite, spy</a:t>
            </a:r>
            <a:endParaRPr/>
          </a:p>
          <a:p>
            <a:pPr indent="-342900" lvl="0" marL="457200" rtl="0" algn="l">
              <a:spcBef>
                <a:spcPts val="600"/>
              </a:spcBef>
              <a:spcAft>
                <a:spcPts val="0"/>
              </a:spcAft>
              <a:buSzPts val="1800"/>
              <a:buChar char="●"/>
            </a:pPr>
            <a:r>
              <a:rPr lang="en"/>
              <a:t>Return the three keys with highest value.</a:t>
            </a:r>
            <a:endParaRPr/>
          </a:p>
          <a:p>
            <a:pPr indent="-342900" lvl="1" marL="914400" rtl="0" algn="l">
              <a:spcBef>
                <a:spcPts val="600"/>
              </a:spcBef>
              <a:spcAft>
                <a:spcPts val="0"/>
              </a:spcAft>
              <a:buSzPts val="1800"/>
              <a:buChar char="○"/>
            </a:pPr>
            <a:r>
              <a:rPr lang="en"/>
              <a:t>spit, spite, sad</a:t>
            </a:r>
            <a:endParaRPr/>
          </a:p>
        </p:txBody>
      </p:sp>
      <p:cxnSp>
        <p:nvCxnSpPr>
          <p:cNvPr id="1834" name="Google Shape;1834;p75"/>
          <p:cNvCxnSpPr>
            <a:stCxn id="1835" idx="4"/>
            <a:endCxn id="1836" idx="0"/>
          </p:cNvCxnSpPr>
          <p:nvPr/>
        </p:nvCxnSpPr>
        <p:spPr>
          <a:xfrm>
            <a:off x="5499463" y="2921986"/>
            <a:ext cx="0" cy="278700"/>
          </a:xfrm>
          <a:prstGeom prst="straightConnector1">
            <a:avLst/>
          </a:prstGeom>
          <a:noFill/>
          <a:ln cap="flat" cmpd="sng" w="28575">
            <a:solidFill>
              <a:schemeClr val="dk2"/>
            </a:solidFill>
            <a:prstDash val="solid"/>
            <a:round/>
            <a:headEnd len="med" w="med" type="none"/>
            <a:tailEnd len="med" w="med" type="none"/>
          </a:ln>
        </p:spPr>
      </p:cxnSp>
      <p:sp>
        <p:nvSpPr>
          <p:cNvPr id="1837" name="Google Shape;1837;p75"/>
          <p:cNvSpPr/>
          <p:nvPr/>
        </p:nvSpPr>
        <p:spPr>
          <a:xfrm>
            <a:off x="6695042" y="12532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838" name="Google Shape;1838;p75"/>
          <p:cNvSpPr/>
          <p:nvPr/>
        </p:nvSpPr>
        <p:spPr>
          <a:xfrm>
            <a:off x="7370588" y="185379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839" name="Google Shape;1839;p75"/>
          <p:cNvSpPr/>
          <p:nvPr/>
        </p:nvSpPr>
        <p:spPr>
          <a:xfrm>
            <a:off x="6760988" y="24890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840" name="Google Shape;1840;p75"/>
          <p:cNvSpPr/>
          <p:nvPr/>
        </p:nvSpPr>
        <p:spPr>
          <a:xfrm>
            <a:off x="7370588" y="249611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841" name="Google Shape;1841;p75"/>
          <p:cNvSpPr/>
          <p:nvPr/>
        </p:nvSpPr>
        <p:spPr>
          <a:xfrm>
            <a:off x="6764753" y="32391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842" name="Google Shape;1842;p75"/>
          <p:cNvSpPr/>
          <p:nvPr/>
        </p:nvSpPr>
        <p:spPr>
          <a:xfrm>
            <a:off x="7980188" y="2489077"/>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843" name="Google Shape;1843;p75"/>
          <p:cNvSpPr/>
          <p:nvPr/>
        </p:nvSpPr>
        <p:spPr>
          <a:xfrm>
            <a:off x="7370588" y="3239177"/>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o</a:t>
            </a:r>
            <a:endParaRPr sz="1800">
              <a:latin typeface="Consolas"/>
              <a:ea typeface="Consolas"/>
              <a:cs typeface="Consolas"/>
              <a:sym typeface="Consolas"/>
            </a:endParaRPr>
          </a:p>
        </p:txBody>
      </p:sp>
      <p:sp>
        <p:nvSpPr>
          <p:cNvPr id="1844" name="Google Shape;1844;p75"/>
          <p:cNvSpPr/>
          <p:nvPr/>
        </p:nvSpPr>
        <p:spPr>
          <a:xfrm>
            <a:off x="5283013" y="185381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b</a:t>
            </a:r>
            <a:endParaRPr sz="1800">
              <a:latin typeface="Consolas"/>
              <a:ea typeface="Consolas"/>
              <a:cs typeface="Consolas"/>
              <a:sym typeface="Consolas"/>
            </a:endParaRPr>
          </a:p>
        </p:txBody>
      </p:sp>
      <p:sp>
        <p:nvSpPr>
          <p:cNvPr id="1835" name="Google Shape;1835;p75"/>
          <p:cNvSpPr/>
          <p:nvPr/>
        </p:nvSpPr>
        <p:spPr>
          <a:xfrm>
            <a:off x="5283013" y="24890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u</a:t>
            </a:r>
            <a:endParaRPr sz="1800">
              <a:latin typeface="Consolas"/>
              <a:ea typeface="Consolas"/>
              <a:cs typeface="Consolas"/>
              <a:sym typeface="Consolas"/>
            </a:endParaRPr>
          </a:p>
        </p:txBody>
      </p:sp>
      <p:sp>
        <p:nvSpPr>
          <p:cNvPr id="1836" name="Google Shape;1836;p75"/>
          <p:cNvSpPr/>
          <p:nvPr/>
        </p:nvSpPr>
        <p:spPr>
          <a:xfrm>
            <a:off x="5283013" y="32005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c</a:t>
            </a:r>
            <a:endParaRPr sz="1800">
              <a:latin typeface="Consolas"/>
              <a:ea typeface="Consolas"/>
              <a:cs typeface="Consolas"/>
              <a:sym typeface="Consolas"/>
            </a:endParaRPr>
          </a:p>
        </p:txBody>
      </p:sp>
      <p:cxnSp>
        <p:nvCxnSpPr>
          <p:cNvPr id="1845" name="Google Shape;1845;p75"/>
          <p:cNvCxnSpPr/>
          <p:nvPr/>
        </p:nvCxnSpPr>
        <p:spPr>
          <a:xfrm>
            <a:off x="7587038" y="3404852"/>
            <a:ext cx="0" cy="0"/>
          </a:xfrm>
          <a:prstGeom prst="straightConnector1">
            <a:avLst/>
          </a:prstGeom>
          <a:noFill/>
          <a:ln cap="flat" cmpd="sng" w="19050">
            <a:solidFill>
              <a:schemeClr val="dk2"/>
            </a:solidFill>
            <a:prstDash val="solid"/>
            <a:round/>
            <a:headEnd len="med" w="med" type="none"/>
            <a:tailEnd len="med" w="med" type="none"/>
          </a:ln>
        </p:spPr>
      </p:cxnSp>
      <p:cxnSp>
        <p:nvCxnSpPr>
          <p:cNvPr id="1846" name="Google Shape;1846;p75"/>
          <p:cNvCxnSpPr>
            <a:stCxn id="1837" idx="5"/>
            <a:endCxn id="1838" idx="0"/>
          </p:cNvCxnSpPr>
          <p:nvPr/>
        </p:nvCxnSpPr>
        <p:spPr>
          <a:xfrm>
            <a:off x="7064545" y="16227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847" name="Google Shape;1847;p75"/>
          <p:cNvCxnSpPr>
            <a:stCxn id="1838" idx="3"/>
            <a:endCxn id="1839" idx="0"/>
          </p:cNvCxnSpPr>
          <p:nvPr/>
        </p:nvCxnSpPr>
        <p:spPr>
          <a:xfrm flipH="1">
            <a:off x="6977384" y="2223299"/>
            <a:ext cx="456600" cy="265800"/>
          </a:xfrm>
          <a:prstGeom prst="straightConnector1">
            <a:avLst/>
          </a:prstGeom>
          <a:noFill/>
          <a:ln cap="flat" cmpd="sng" w="28575">
            <a:solidFill>
              <a:schemeClr val="dk2"/>
            </a:solidFill>
            <a:prstDash val="solid"/>
            <a:round/>
            <a:headEnd len="med" w="med" type="none"/>
            <a:tailEnd len="med" w="med" type="none"/>
          </a:ln>
        </p:spPr>
      </p:cxnSp>
      <p:cxnSp>
        <p:nvCxnSpPr>
          <p:cNvPr id="1848" name="Google Shape;1848;p75"/>
          <p:cNvCxnSpPr>
            <a:stCxn id="1838" idx="4"/>
            <a:endCxn id="1840" idx="0"/>
          </p:cNvCxnSpPr>
          <p:nvPr/>
        </p:nvCxnSpPr>
        <p:spPr>
          <a:xfrm>
            <a:off x="7587038" y="2286696"/>
            <a:ext cx="0" cy="209400"/>
          </a:xfrm>
          <a:prstGeom prst="straightConnector1">
            <a:avLst/>
          </a:prstGeom>
          <a:noFill/>
          <a:ln cap="flat" cmpd="sng" w="28575">
            <a:solidFill>
              <a:schemeClr val="dk2"/>
            </a:solidFill>
            <a:prstDash val="solid"/>
            <a:round/>
            <a:headEnd len="med" w="med" type="none"/>
            <a:tailEnd len="med" w="med" type="none"/>
          </a:ln>
        </p:spPr>
      </p:cxnSp>
      <p:cxnSp>
        <p:nvCxnSpPr>
          <p:cNvPr id="1849" name="Google Shape;1849;p75"/>
          <p:cNvCxnSpPr>
            <a:stCxn id="1839" idx="4"/>
            <a:endCxn id="1841" idx="0"/>
          </p:cNvCxnSpPr>
          <p:nvPr/>
        </p:nvCxnSpPr>
        <p:spPr>
          <a:xfrm>
            <a:off x="6977438" y="2921973"/>
            <a:ext cx="3900" cy="317100"/>
          </a:xfrm>
          <a:prstGeom prst="straightConnector1">
            <a:avLst/>
          </a:prstGeom>
          <a:noFill/>
          <a:ln cap="flat" cmpd="sng" w="28575">
            <a:solidFill>
              <a:schemeClr val="dk2"/>
            </a:solidFill>
            <a:prstDash val="solid"/>
            <a:round/>
            <a:headEnd len="med" w="med" type="none"/>
            <a:tailEnd len="med" w="med" type="none"/>
          </a:ln>
        </p:spPr>
      </p:cxnSp>
      <p:cxnSp>
        <p:nvCxnSpPr>
          <p:cNvPr id="1850" name="Google Shape;1850;p75"/>
          <p:cNvCxnSpPr>
            <a:stCxn id="1838" idx="5"/>
            <a:endCxn id="1842" idx="0"/>
          </p:cNvCxnSpPr>
          <p:nvPr/>
        </p:nvCxnSpPr>
        <p:spPr>
          <a:xfrm>
            <a:off x="7740091" y="2223299"/>
            <a:ext cx="456600" cy="265800"/>
          </a:xfrm>
          <a:prstGeom prst="straightConnector1">
            <a:avLst/>
          </a:prstGeom>
          <a:noFill/>
          <a:ln cap="flat" cmpd="sng" w="28575">
            <a:solidFill>
              <a:schemeClr val="dk2"/>
            </a:solidFill>
            <a:prstDash val="solid"/>
            <a:round/>
            <a:headEnd len="med" w="med" type="none"/>
            <a:tailEnd len="med" w="med" type="none"/>
          </a:ln>
        </p:spPr>
      </p:cxnSp>
      <p:cxnSp>
        <p:nvCxnSpPr>
          <p:cNvPr id="1851" name="Google Shape;1851;p75"/>
          <p:cNvCxnSpPr>
            <a:stCxn id="1840" idx="4"/>
            <a:endCxn id="1843" idx="0"/>
          </p:cNvCxnSpPr>
          <p:nvPr/>
        </p:nvCxnSpPr>
        <p:spPr>
          <a:xfrm>
            <a:off x="7587038" y="2929016"/>
            <a:ext cx="0" cy="310200"/>
          </a:xfrm>
          <a:prstGeom prst="straightConnector1">
            <a:avLst/>
          </a:prstGeom>
          <a:noFill/>
          <a:ln cap="flat" cmpd="sng" w="28575">
            <a:solidFill>
              <a:schemeClr val="dk2"/>
            </a:solidFill>
            <a:prstDash val="solid"/>
            <a:round/>
            <a:headEnd len="med" w="med" type="none"/>
            <a:tailEnd len="med" w="med" type="none"/>
          </a:ln>
        </p:spPr>
      </p:cxnSp>
      <p:cxnSp>
        <p:nvCxnSpPr>
          <p:cNvPr id="1852" name="Google Shape;1852;p75"/>
          <p:cNvCxnSpPr>
            <a:stCxn id="1837" idx="3"/>
            <a:endCxn id="1844" idx="0"/>
          </p:cNvCxnSpPr>
          <p:nvPr/>
        </p:nvCxnSpPr>
        <p:spPr>
          <a:xfrm flipH="1">
            <a:off x="5499339" y="1622778"/>
            <a:ext cx="1259100" cy="231000"/>
          </a:xfrm>
          <a:prstGeom prst="straightConnector1">
            <a:avLst/>
          </a:prstGeom>
          <a:noFill/>
          <a:ln cap="flat" cmpd="sng" w="28575">
            <a:solidFill>
              <a:schemeClr val="dk2"/>
            </a:solidFill>
            <a:prstDash val="solid"/>
            <a:round/>
            <a:headEnd len="med" w="med" type="none"/>
            <a:tailEnd len="med" w="med" type="none"/>
          </a:ln>
        </p:spPr>
      </p:cxnSp>
      <p:cxnSp>
        <p:nvCxnSpPr>
          <p:cNvPr id="1853" name="Google Shape;1853;p75"/>
          <p:cNvCxnSpPr>
            <a:endCxn id="1835" idx="0"/>
          </p:cNvCxnSpPr>
          <p:nvPr/>
        </p:nvCxnSpPr>
        <p:spPr>
          <a:xfrm>
            <a:off x="5499463" y="2286586"/>
            <a:ext cx="0" cy="202500"/>
          </a:xfrm>
          <a:prstGeom prst="straightConnector1">
            <a:avLst/>
          </a:prstGeom>
          <a:noFill/>
          <a:ln cap="flat" cmpd="sng" w="28575">
            <a:solidFill>
              <a:schemeClr val="dk2"/>
            </a:solidFill>
            <a:prstDash val="solid"/>
            <a:round/>
            <a:headEnd len="med" w="med" type="none"/>
            <a:tailEnd len="med" w="med" type="none"/>
          </a:ln>
        </p:spPr>
      </p:cxnSp>
      <p:sp>
        <p:nvSpPr>
          <p:cNvPr id="1854" name="Google Shape;1854;p75"/>
          <p:cNvSpPr/>
          <p:nvPr/>
        </p:nvSpPr>
        <p:spPr>
          <a:xfrm>
            <a:off x="5283013" y="39120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k</a:t>
            </a:r>
            <a:endParaRPr sz="1800">
              <a:latin typeface="Consolas"/>
              <a:ea typeface="Consolas"/>
              <a:cs typeface="Consolas"/>
              <a:sym typeface="Consolas"/>
            </a:endParaRPr>
          </a:p>
        </p:txBody>
      </p:sp>
      <p:cxnSp>
        <p:nvCxnSpPr>
          <p:cNvPr id="1855" name="Google Shape;1855;p75"/>
          <p:cNvCxnSpPr>
            <a:stCxn id="1836" idx="4"/>
            <a:endCxn id="1854" idx="0"/>
          </p:cNvCxnSpPr>
          <p:nvPr/>
        </p:nvCxnSpPr>
        <p:spPr>
          <a:xfrm>
            <a:off x="5499463" y="3633461"/>
            <a:ext cx="0" cy="278700"/>
          </a:xfrm>
          <a:prstGeom prst="straightConnector1">
            <a:avLst/>
          </a:prstGeom>
          <a:noFill/>
          <a:ln cap="flat" cmpd="sng" w="28575">
            <a:solidFill>
              <a:schemeClr val="dk2"/>
            </a:solidFill>
            <a:prstDash val="solid"/>
            <a:round/>
            <a:headEnd len="med" w="med" type="none"/>
            <a:tailEnd len="med" w="med" type="none"/>
          </a:ln>
        </p:spPr>
      </p:cxnSp>
      <p:sp>
        <p:nvSpPr>
          <p:cNvPr id="1856" name="Google Shape;1856;p75"/>
          <p:cNvSpPr/>
          <p:nvPr/>
        </p:nvSpPr>
        <p:spPr>
          <a:xfrm>
            <a:off x="7370588" y="3890398"/>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g</a:t>
            </a:r>
            <a:endParaRPr sz="1800">
              <a:latin typeface="Consolas"/>
              <a:ea typeface="Consolas"/>
              <a:cs typeface="Consolas"/>
              <a:sym typeface="Consolas"/>
            </a:endParaRPr>
          </a:p>
        </p:txBody>
      </p:sp>
      <p:cxnSp>
        <p:nvCxnSpPr>
          <p:cNvPr id="1857" name="Google Shape;1857;p75"/>
          <p:cNvCxnSpPr>
            <a:stCxn id="1843" idx="4"/>
            <a:endCxn id="1856" idx="0"/>
          </p:cNvCxnSpPr>
          <p:nvPr/>
        </p:nvCxnSpPr>
        <p:spPr>
          <a:xfrm>
            <a:off x="7587038" y="3672077"/>
            <a:ext cx="0" cy="218400"/>
          </a:xfrm>
          <a:prstGeom prst="straightConnector1">
            <a:avLst/>
          </a:prstGeom>
          <a:noFill/>
          <a:ln cap="flat" cmpd="sng" w="28575">
            <a:solidFill>
              <a:schemeClr val="dk2"/>
            </a:solidFill>
            <a:prstDash val="solid"/>
            <a:round/>
            <a:headEnd len="med" w="med" type="none"/>
            <a:tailEnd len="med" w="med" type="none"/>
          </a:ln>
        </p:spPr>
      </p:cxnSp>
      <p:sp>
        <p:nvSpPr>
          <p:cNvPr id="1858" name="Google Shape;1858;p75"/>
          <p:cNvSpPr/>
          <p:nvPr/>
        </p:nvSpPr>
        <p:spPr>
          <a:xfrm>
            <a:off x="8663688" y="32391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y</a:t>
            </a:r>
            <a:endParaRPr sz="1800">
              <a:latin typeface="Consolas"/>
              <a:ea typeface="Consolas"/>
              <a:cs typeface="Consolas"/>
              <a:sym typeface="Consolas"/>
            </a:endParaRPr>
          </a:p>
        </p:txBody>
      </p:sp>
      <p:sp>
        <p:nvSpPr>
          <p:cNvPr id="1859" name="Google Shape;1859;p75"/>
          <p:cNvSpPr/>
          <p:nvPr/>
        </p:nvSpPr>
        <p:spPr>
          <a:xfrm>
            <a:off x="7982868" y="32391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i</a:t>
            </a:r>
            <a:endParaRPr sz="1800">
              <a:latin typeface="Consolas"/>
              <a:ea typeface="Consolas"/>
              <a:cs typeface="Consolas"/>
              <a:sym typeface="Consolas"/>
            </a:endParaRPr>
          </a:p>
        </p:txBody>
      </p:sp>
      <p:sp>
        <p:nvSpPr>
          <p:cNvPr id="1860" name="Google Shape;1860;p75"/>
          <p:cNvSpPr/>
          <p:nvPr/>
        </p:nvSpPr>
        <p:spPr>
          <a:xfrm>
            <a:off x="7989184" y="3890398"/>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t</a:t>
            </a:r>
            <a:endParaRPr sz="1800">
              <a:latin typeface="Consolas"/>
              <a:ea typeface="Consolas"/>
              <a:cs typeface="Consolas"/>
              <a:sym typeface="Consolas"/>
            </a:endParaRPr>
          </a:p>
        </p:txBody>
      </p:sp>
      <p:sp>
        <p:nvSpPr>
          <p:cNvPr id="1861" name="Google Shape;1861;p75"/>
          <p:cNvSpPr/>
          <p:nvPr/>
        </p:nvSpPr>
        <p:spPr>
          <a:xfrm>
            <a:off x="7989184" y="4481998"/>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cxnSp>
        <p:nvCxnSpPr>
          <p:cNvPr id="1862" name="Google Shape;1862;p75"/>
          <p:cNvCxnSpPr>
            <a:stCxn id="1842" idx="5"/>
            <a:endCxn id="1858" idx="0"/>
          </p:cNvCxnSpPr>
          <p:nvPr/>
        </p:nvCxnSpPr>
        <p:spPr>
          <a:xfrm>
            <a:off x="8349691" y="2858580"/>
            <a:ext cx="530400" cy="380700"/>
          </a:xfrm>
          <a:prstGeom prst="straightConnector1">
            <a:avLst/>
          </a:prstGeom>
          <a:noFill/>
          <a:ln cap="flat" cmpd="sng" w="28575">
            <a:solidFill>
              <a:schemeClr val="dk2"/>
            </a:solidFill>
            <a:prstDash val="solid"/>
            <a:round/>
            <a:headEnd len="med" w="med" type="none"/>
            <a:tailEnd len="med" w="med" type="none"/>
          </a:ln>
        </p:spPr>
      </p:cxnSp>
      <p:cxnSp>
        <p:nvCxnSpPr>
          <p:cNvPr id="1863" name="Google Shape;1863;p75"/>
          <p:cNvCxnSpPr>
            <a:stCxn id="1842" idx="4"/>
            <a:endCxn id="1859" idx="0"/>
          </p:cNvCxnSpPr>
          <p:nvPr/>
        </p:nvCxnSpPr>
        <p:spPr>
          <a:xfrm>
            <a:off x="8196638" y="2921977"/>
            <a:ext cx="2700" cy="317100"/>
          </a:xfrm>
          <a:prstGeom prst="straightConnector1">
            <a:avLst/>
          </a:prstGeom>
          <a:noFill/>
          <a:ln cap="flat" cmpd="sng" w="28575">
            <a:solidFill>
              <a:schemeClr val="dk2"/>
            </a:solidFill>
            <a:prstDash val="solid"/>
            <a:round/>
            <a:headEnd len="med" w="med" type="none"/>
            <a:tailEnd len="med" w="med" type="none"/>
          </a:ln>
        </p:spPr>
      </p:cxnSp>
      <p:cxnSp>
        <p:nvCxnSpPr>
          <p:cNvPr id="1864" name="Google Shape;1864;p75"/>
          <p:cNvCxnSpPr>
            <a:stCxn id="1859" idx="4"/>
            <a:endCxn id="1860" idx="0"/>
          </p:cNvCxnSpPr>
          <p:nvPr/>
        </p:nvCxnSpPr>
        <p:spPr>
          <a:xfrm>
            <a:off x="8199318" y="3672073"/>
            <a:ext cx="6300" cy="218400"/>
          </a:xfrm>
          <a:prstGeom prst="straightConnector1">
            <a:avLst/>
          </a:prstGeom>
          <a:noFill/>
          <a:ln cap="flat" cmpd="sng" w="28575">
            <a:solidFill>
              <a:schemeClr val="dk2"/>
            </a:solidFill>
            <a:prstDash val="solid"/>
            <a:round/>
            <a:headEnd len="med" w="med" type="none"/>
            <a:tailEnd len="med" w="med" type="none"/>
          </a:ln>
        </p:spPr>
      </p:cxnSp>
      <p:cxnSp>
        <p:nvCxnSpPr>
          <p:cNvPr id="1865" name="Google Shape;1865;p75"/>
          <p:cNvCxnSpPr>
            <a:stCxn id="1860" idx="4"/>
            <a:endCxn id="1861" idx="0"/>
          </p:cNvCxnSpPr>
          <p:nvPr/>
        </p:nvCxnSpPr>
        <p:spPr>
          <a:xfrm>
            <a:off x="8205634" y="4323298"/>
            <a:ext cx="0" cy="158700"/>
          </a:xfrm>
          <a:prstGeom prst="straightConnector1">
            <a:avLst/>
          </a:prstGeom>
          <a:noFill/>
          <a:ln cap="flat" cmpd="sng" w="28575">
            <a:solidFill>
              <a:schemeClr val="dk2"/>
            </a:solidFill>
            <a:prstDash val="solid"/>
            <a:round/>
            <a:headEnd len="med" w="med" type="none"/>
            <a:tailEnd len="med" w="med" type="none"/>
          </a:ln>
        </p:spPr>
      </p:cxnSp>
      <p:sp>
        <p:nvSpPr>
          <p:cNvPr id="1866" name="Google Shape;1866;p75"/>
          <p:cNvSpPr txBox="1"/>
          <p:nvPr/>
        </p:nvSpPr>
        <p:spPr>
          <a:xfrm>
            <a:off x="7176125" y="41411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70" name="Shape 1870"/>
        <p:cNvGrpSpPr/>
        <p:nvPr/>
      </p:nvGrpSpPr>
      <p:grpSpPr>
        <a:xfrm>
          <a:off x="0" y="0"/>
          <a:ext cx="0" cy="0"/>
          <a:chOff x="0" y="0"/>
          <a:chExt cx="0" cy="0"/>
        </a:xfrm>
      </p:grpSpPr>
      <p:sp>
        <p:nvSpPr>
          <p:cNvPr id="1871" name="Google Shape;1871;p7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Autocomplete Problem</a:t>
            </a:r>
            <a:endParaRPr/>
          </a:p>
        </p:txBody>
      </p:sp>
      <p:sp>
        <p:nvSpPr>
          <p:cNvPr id="1872" name="Google Shape;1872;p76"/>
          <p:cNvSpPr txBox="1"/>
          <p:nvPr>
            <p:ph idx="1" type="body"/>
          </p:nvPr>
        </p:nvSpPr>
        <p:spPr>
          <a:xfrm>
            <a:off x="90600" y="409750"/>
            <a:ext cx="8828100" cy="425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One way to do this is to create a Trie based Dictionary that maps strings to values.</a:t>
            </a:r>
            <a:endParaRPr/>
          </a:p>
          <a:p>
            <a:pPr indent="-342900" lvl="0" marL="457200" rtl="0" algn="l">
              <a:spcBef>
                <a:spcPts val="600"/>
              </a:spcBef>
              <a:spcAft>
                <a:spcPts val="0"/>
              </a:spcAft>
              <a:buSzPts val="1800"/>
              <a:buChar char="●"/>
            </a:pPr>
            <a:r>
              <a:rPr lang="en"/>
              <a:t>When a user types in a string hello, we:</a:t>
            </a:r>
            <a:endParaRPr/>
          </a:p>
          <a:p>
            <a:pPr indent="-342900" lvl="1" marL="914400" rtl="0" algn="l">
              <a:spcBef>
                <a:spcPts val="600"/>
              </a:spcBef>
              <a:spcAft>
                <a:spcPts val="0"/>
              </a:spcAft>
              <a:buSzPts val="1800"/>
              <a:buChar char="○"/>
            </a:pPr>
            <a:r>
              <a:rPr lang="en"/>
              <a:t>Call </a:t>
            </a:r>
            <a:r>
              <a:rPr lang="en">
                <a:latin typeface="Consolas"/>
                <a:ea typeface="Consolas"/>
                <a:cs typeface="Consolas"/>
                <a:sym typeface="Consolas"/>
              </a:rPr>
              <a:t>keysWithPrefix("hello")</a:t>
            </a:r>
            <a:r>
              <a:rPr lang="en"/>
              <a:t>.</a:t>
            </a:r>
            <a:endParaRPr>
              <a:latin typeface="Consolas"/>
              <a:ea typeface="Consolas"/>
              <a:cs typeface="Consolas"/>
              <a:sym typeface="Consolas"/>
            </a:endParaRPr>
          </a:p>
          <a:p>
            <a:pPr indent="-342900" lvl="1" marL="914400" rtl="0" algn="l">
              <a:spcBef>
                <a:spcPts val="600"/>
              </a:spcBef>
              <a:spcAft>
                <a:spcPts val="0"/>
              </a:spcAft>
              <a:buSzPts val="1800"/>
              <a:buFont typeface="Consolas"/>
              <a:buChar char="○"/>
            </a:pPr>
            <a:r>
              <a:rPr lang="en"/>
              <a:t>Return the ten strings with the highest value.</a:t>
            </a:r>
            <a:endParaRPr>
              <a:latin typeface="Consolas"/>
              <a:ea typeface="Consolas"/>
              <a:cs typeface="Consolas"/>
              <a:sym typeface="Consolas"/>
            </a:endParaRPr>
          </a:p>
          <a:p>
            <a:pPr indent="0" lvl="0" marL="91440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a:t>The approach above has one major flaw. If we enter a short string, the number of keys with the appropriate prefix will be too big.</a:t>
            </a:r>
            <a:endParaRPr/>
          </a:p>
          <a:p>
            <a:pPr indent="-342900" lvl="0" marL="457200" rtl="0" algn="l">
              <a:spcBef>
                <a:spcPts val="600"/>
              </a:spcBef>
              <a:spcAft>
                <a:spcPts val="0"/>
              </a:spcAft>
              <a:buSzPts val="1800"/>
              <a:buChar char="●"/>
            </a:pPr>
            <a:r>
              <a:rPr lang="en"/>
              <a:t>We are collecting billions of results only to keep 10!</a:t>
            </a:r>
            <a:endParaRPr/>
          </a:p>
          <a:p>
            <a:pPr indent="-342900" lvl="0" marL="457200" rtl="0" algn="l">
              <a:spcBef>
                <a:spcPts val="600"/>
              </a:spcBef>
              <a:spcAft>
                <a:spcPts val="0"/>
              </a:spcAft>
              <a:buSzPts val="1800"/>
              <a:buChar char="●"/>
            </a:pPr>
            <a:r>
              <a:rPr lang="en"/>
              <a:t>This is extremely inefficient.</a:t>
            </a:r>
            <a:endParaRPr/>
          </a:p>
        </p:txBody>
      </p:sp>
      <p:pic>
        <p:nvPicPr>
          <p:cNvPr id="1873" name="Google Shape;1873;p76"/>
          <p:cNvPicPr preferRelativeResize="0"/>
          <p:nvPr/>
        </p:nvPicPr>
        <p:blipFill>
          <a:blip r:embed="rId3">
            <a:alphaModFix/>
          </a:blip>
          <a:stretch>
            <a:fillRect/>
          </a:stretch>
        </p:blipFill>
        <p:spPr>
          <a:xfrm>
            <a:off x="6220948" y="2827700"/>
            <a:ext cx="2561000" cy="21902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77" name="Shape 1877"/>
        <p:cNvGrpSpPr/>
        <p:nvPr/>
      </p:nvGrpSpPr>
      <p:grpSpPr>
        <a:xfrm>
          <a:off x="0" y="0"/>
          <a:ext cx="0" cy="0"/>
          <a:chOff x="0" y="0"/>
          <a:chExt cx="0" cy="0"/>
        </a:xfrm>
      </p:grpSpPr>
      <p:sp>
        <p:nvSpPr>
          <p:cNvPr id="1878" name="Google Shape;1878;p7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More Efficient Autocomplete</a:t>
            </a:r>
            <a:endParaRPr/>
          </a:p>
        </p:txBody>
      </p:sp>
      <p:sp>
        <p:nvSpPr>
          <p:cNvPr id="1879" name="Google Shape;1879;p77"/>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880" name="Google Shape;1880;p77"/>
          <p:cNvSpPr txBox="1"/>
          <p:nvPr>
            <p:ph idx="1" type="body"/>
          </p:nvPr>
        </p:nvSpPr>
        <p:spPr>
          <a:xfrm>
            <a:off x="90600" y="409750"/>
            <a:ext cx="3368400" cy="425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One way to address this issue: </a:t>
            </a:r>
            <a:endParaRPr/>
          </a:p>
          <a:p>
            <a:pPr indent="-342900" lvl="0" marL="457200" rtl="0" algn="l">
              <a:spcBef>
                <a:spcPts val="600"/>
              </a:spcBef>
              <a:spcAft>
                <a:spcPts val="0"/>
              </a:spcAft>
              <a:buSzPts val="1800"/>
              <a:buChar char="●"/>
            </a:pPr>
            <a:r>
              <a:rPr lang="en"/>
              <a:t>Each node stores its own value, as well as the value of its best substring.</a:t>
            </a:r>
            <a:endParaRPr/>
          </a:p>
        </p:txBody>
      </p:sp>
      <p:cxnSp>
        <p:nvCxnSpPr>
          <p:cNvPr id="1881" name="Google Shape;1881;p77"/>
          <p:cNvCxnSpPr>
            <a:stCxn id="1882" idx="4"/>
            <a:endCxn id="1883" idx="0"/>
          </p:cNvCxnSpPr>
          <p:nvPr/>
        </p:nvCxnSpPr>
        <p:spPr>
          <a:xfrm>
            <a:off x="4508863" y="2693386"/>
            <a:ext cx="0" cy="278700"/>
          </a:xfrm>
          <a:prstGeom prst="straightConnector1">
            <a:avLst/>
          </a:prstGeom>
          <a:noFill/>
          <a:ln cap="flat" cmpd="sng" w="28575">
            <a:solidFill>
              <a:schemeClr val="dk2"/>
            </a:solidFill>
            <a:prstDash val="solid"/>
            <a:round/>
            <a:headEnd len="med" w="med" type="none"/>
            <a:tailEnd len="med" w="med" type="none"/>
          </a:ln>
        </p:spPr>
      </p:cxnSp>
      <p:sp>
        <p:nvSpPr>
          <p:cNvPr id="1884" name="Google Shape;1884;p77"/>
          <p:cNvSpPr/>
          <p:nvPr/>
        </p:nvSpPr>
        <p:spPr>
          <a:xfrm>
            <a:off x="6390242" y="10246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885" name="Google Shape;1885;p77"/>
          <p:cNvSpPr/>
          <p:nvPr/>
        </p:nvSpPr>
        <p:spPr>
          <a:xfrm>
            <a:off x="7065788" y="16251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886" name="Google Shape;1886;p77"/>
          <p:cNvSpPr/>
          <p:nvPr/>
        </p:nvSpPr>
        <p:spPr>
          <a:xfrm>
            <a:off x="5389388" y="22604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887" name="Google Shape;1887;p77"/>
          <p:cNvSpPr/>
          <p:nvPr/>
        </p:nvSpPr>
        <p:spPr>
          <a:xfrm>
            <a:off x="6684788" y="226751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888" name="Google Shape;1888;p77"/>
          <p:cNvSpPr/>
          <p:nvPr/>
        </p:nvSpPr>
        <p:spPr>
          <a:xfrm>
            <a:off x="5393153" y="30105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889" name="Google Shape;1889;p77"/>
          <p:cNvSpPr/>
          <p:nvPr/>
        </p:nvSpPr>
        <p:spPr>
          <a:xfrm>
            <a:off x="7675388" y="2260477"/>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890" name="Google Shape;1890;p77"/>
          <p:cNvSpPr/>
          <p:nvPr/>
        </p:nvSpPr>
        <p:spPr>
          <a:xfrm>
            <a:off x="6684788" y="3010577"/>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o</a:t>
            </a:r>
            <a:endParaRPr sz="1800">
              <a:latin typeface="Consolas"/>
              <a:ea typeface="Consolas"/>
              <a:cs typeface="Consolas"/>
              <a:sym typeface="Consolas"/>
            </a:endParaRPr>
          </a:p>
        </p:txBody>
      </p:sp>
      <p:sp>
        <p:nvSpPr>
          <p:cNvPr id="1891" name="Google Shape;1891;p77"/>
          <p:cNvSpPr/>
          <p:nvPr/>
        </p:nvSpPr>
        <p:spPr>
          <a:xfrm>
            <a:off x="4292413" y="162521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b</a:t>
            </a:r>
            <a:endParaRPr sz="1800">
              <a:latin typeface="Consolas"/>
              <a:ea typeface="Consolas"/>
              <a:cs typeface="Consolas"/>
              <a:sym typeface="Consolas"/>
            </a:endParaRPr>
          </a:p>
        </p:txBody>
      </p:sp>
      <p:sp>
        <p:nvSpPr>
          <p:cNvPr id="1882" name="Google Shape;1882;p77"/>
          <p:cNvSpPr/>
          <p:nvPr/>
        </p:nvSpPr>
        <p:spPr>
          <a:xfrm>
            <a:off x="4292413" y="22604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u</a:t>
            </a:r>
            <a:endParaRPr sz="1800">
              <a:latin typeface="Consolas"/>
              <a:ea typeface="Consolas"/>
              <a:cs typeface="Consolas"/>
              <a:sym typeface="Consolas"/>
            </a:endParaRPr>
          </a:p>
        </p:txBody>
      </p:sp>
      <p:sp>
        <p:nvSpPr>
          <p:cNvPr id="1883" name="Google Shape;1883;p77"/>
          <p:cNvSpPr/>
          <p:nvPr/>
        </p:nvSpPr>
        <p:spPr>
          <a:xfrm>
            <a:off x="4292413" y="29719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c</a:t>
            </a:r>
            <a:endParaRPr sz="1800">
              <a:latin typeface="Consolas"/>
              <a:ea typeface="Consolas"/>
              <a:cs typeface="Consolas"/>
              <a:sym typeface="Consolas"/>
            </a:endParaRPr>
          </a:p>
        </p:txBody>
      </p:sp>
      <p:cxnSp>
        <p:nvCxnSpPr>
          <p:cNvPr id="1892" name="Google Shape;1892;p77"/>
          <p:cNvCxnSpPr/>
          <p:nvPr/>
        </p:nvCxnSpPr>
        <p:spPr>
          <a:xfrm>
            <a:off x="6901238" y="3176252"/>
            <a:ext cx="0" cy="0"/>
          </a:xfrm>
          <a:prstGeom prst="straightConnector1">
            <a:avLst/>
          </a:prstGeom>
          <a:noFill/>
          <a:ln cap="flat" cmpd="sng" w="19050">
            <a:solidFill>
              <a:schemeClr val="dk2"/>
            </a:solidFill>
            <a:prstDash val="solid"/>
            <a:round/>
            <a:headEnd len="med" w="med" type="none"/>
            <a:tailEnd len="med" w="med" type="none"/>
          </a:ln>
        </p:spPr>
      </p:cxnSp>
      <p:cxnSp>
        <p:nvCxnSpPr>
          <p:cNvPr id="1893" name="Google Shape;1893;p77"/>
          <p:cNvCxnSpPr>
            <a:stCxn id="1884" idx="5"/>
            <a:endCxn id="1885" idx="0"/>
          </p:cNvCxnSpPr>
          <p:nvPr/>
        </p:nvCxnSpPr>
        <p:spPr>
          <a:xfrm>
            <a:off x="6759745" y="13941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894" name="Google Shape;1894;p77"/>
          <p:cNvCxnSpPr>
            <a:stCxn id="1885" idx="3"/>
            <a:endCxn id="1886" idx="0"/>
          </p:cNvCxnSpPr>
          <p:nvPr/>
        </p:nvCxnSpPr>
        <p:spPr>
          <a:xfrm flipH="1">
            <a:off x="5605784" y="1994699"/>
            <a:ext cx="1523400" cy="265800"/>
          </a:xfrm>
          <a:prstGeom prst="straightConnector1">
            <a:avLst/>
          </a:prstGeom>
          <a:noFill/>
          <a:ln cap="flat" cmpd="sng" w="28575">
            <a:solidFill>
              <a:schemeClr val="dk2"/>
            </a:solidFill>
            <a:prstDash val="solid"/>
            <a:round/>
            <a:headEnd len="med" w="med" type="none"/>
            <a:tailEnd len="med" w="med" type="none"/>
          </a:ln>
        </p:spPr>
      </p:cxnSp>
      <p:cxnSp>
        <p:nvCxnSpPr>
          <p:cNvPr id="1895" name="Google Shape;1895;p77"/>
          <p:cNvCxnSpPr>
            <a:stCxn id="1885" idx="4"/>
            <a:endCxn id="1887" idx="0"/>
          </p:cNvCxnSpPr>
          <p:nvPr/>
        </p:nvCxnSpPr>
        <p:spPr>
          <a:xfrm flipH="1">
            <a:off x="6901238" y="2058096"/>
            <a:ext cx="381000" cy="209400"/>
          </a:xfrm>
          <a:prstGeom prst="straightConnector1">
            <a:avLst/>
          </a:prstGeom>
          <a:noFill/>
          <a:ln cap="flat" cmpd="sng" w="28575">
            <a:solidFill>
              <a:schemeClr val="dk2"/>
            </a:solidFill>
            <a:prstDash val="solid"/>
            <a:round/>
            <a:headEnd len="med" w="med" type="none"/>
            <a:tailEnd len="med" w="med" type="none"/>
          </a:ln>
        </p:spPr>
      </p:cxnSp>
      <p:cxnSp>
        <p:nvCxnSpPr>
          <p:cNvPr id="1896" name="Google Shape;1896;p77"/>
          <p:cNvCxnSpPr>
            <a:stCxn id="1886" idx="4"/>
            <a:endCxn id="1888" idx="0"/>
          </p:cNvCxnSpPr>
          <p:nvPr/>
        </p:nvCxnSpPr>
        <p:spPr>
          <a:xfrm>
            <a:off x="5605838" y="2693373"/>
            <a:ext cx="3900" cy="317100"/>
          </a:xfrm>
          <a:prstGeom prst="straightConnector1">
            <a:avLst/>
          </a:prstGeom>
          <a:noFill/>
          <a:ln cap="flat" cmpd="sng" w="28575">
            <a:solidFill>
              <a:schemeClr val="dk2"/>
            </a:solidFill>
            <a:prstDash val="solid"/>
            <a:round/>
            <a:headEnd len="med" w="med" type="none"/>
            <a:tailEnd len="med" w="med" type="none"/>
          </a:ln>
        </p:spPr>
      </p:cxnSp>
      <p:cxnSp>
        <p:nvCxnSpPr>
          <p:cNvPr id="1897" name="Google Shape;1897;p77"/>
          <p:cNvCxnSpPr>
            <a:stCxn id="1885" idx="5"/>
            <a:endCxn id="1889" idx="0"/>
          </p:cNvCxnSpPr>
          <p:nvPr/>
        </p:nvCxnSpPr>
        <p:spPr>
          <a:xfrm>
            <a:off x="7435291" y="1994699"/>
            <a:ext cx="456600" cy="265800"/>
          </a:xfrm>
          <a:prstGeom prst="straightConnector1">
            <a:avLst/>
          </a:prstGeom>
          <a:noFill/>
          <a:ln cap="flat" cmpd="sng" w="28575">
            <a:solidFill>
              <a:schemeClr val="dk2"/>
            </a:solidFill>
            <a:prstDash val="solid"/>
            <a:round/>
            <a:headEnd len="med" w="med" type="none"/>
            <a:tailEnd len="med" w="med" type="none"/>
          </a:ln>
        </p:spPr>
      </p:cxnSp>
      <p:cxnSp>
        <p:nvCxnSpPr>
          <p:cNvPr id="1898" name="Google Shape;1898;p77"/>
          <p:cNvCxnSpPr>
            <a:stCxn id="1887" idx="4"/>
            <a:endCxn id="1890" idx="0"/>
          </p:cNvCxnSpPr>
          <p:nvPr/>
        </p:nvCxnSpPr>
        <p:spPr>
          <a:xfrm>
            <a:off x="6901238" y="2700416"/>
            <a:ext cx="0" cy="310200"/>
          </a:xfrm>
          <a:prstGeom prst="straightConnector1">
            <a:avLst/>
          </a:prstGeom>
          <a:noFill/>
          <a:ln cap="flat" cmpd="sng" w="28575">
            <a:solidFill>
              <a:schemeClr val="dk2"/>
            </a:solidFill>
            <a:prstDash val="solid"/>
            <a:round/>
            <a:headEnd len="med" w="med" type="none"/>
            <a:tailEnd len="med" w="med" type="none"/>
          </a:ln>
        </p:spPr>
      </p:cxnSp>
      <p:cxnSp>
        <p:nvCxnSpPr>
          <p:cNvPr id="1899" name="Google Shape;1899;p77"/>
          <p:cNvCxnSpPr>
            <a:stCxn id="1884" idx="3"/>
            <a:endCxn id="1891" idx="0"/>
          </p:cNvCxnSpPr>
          <p:nvPr/>
        </p:nvCxnSpPr>
        <p:spPr>
          <a:xfrm flipH="1">
            <a:off x="4508739" y="1394178"/>
            <a:ext cx="1944900" cy="231000"/>
          </a:xfrm>
          <a:prstGeom prst="straightConnector1">
            <a:avLst/>
          </a:prstGeom>
          <a:noFill/>
          <a:ln cap="flat" cmpd="sng" w="28575">
            <a:solidFill>
              <a:schemeClr val="dk2"/>
            </a:solidFill>
            <a:prstDash val="solid"/>
            <a:round/>
            <a:headEnd len="med" w="med" type="none"/>
            <a:tailEnd len="med" w="med" type="none"/>
          </a:ln>
        </p:spPr>
      </p:cxnSp>
      <p:cxnSp>
        <p:nvCxnSpPr>
          <p:cNvPr id="1900" name="Google Shape;1900;p77"/>
          <p:cNvCxnSpPr>
            <a:endCxn id="1882" idx="0"/>
          </p:cNvCxnSpPr>
          <p:nvPr/>
        </p:nvCxnSpPr>
        <p:spPr>
          <a:xfrm>
            <a:off x="4508863" y="2057986"/>
            <a:ext cx="0" cy="202500"/>
          </a:xfrm>
          <a:prstGeom prst="straightConnector1">
            <a:avLst/>
          </a:prstGeom>
          <a:noFill/>
          <a:ln cap="flat" cmpd="sng" w="28575">
            <a:solidFill>
              <a:schemeClr val="dk2"/>
            </a:solidFill>
            <a:prstDash val="solid"/>
            <a:round/>
            <a:headEnd len="med" w="med" type="none"/>
            <a:tailEnd len="med" w="med" type="none"/>
          </a:ln>
        </p:spPr>
      </p:cxnSp>
      <p:sp>
        <p:nvSpPr>
          <p:cNvPr id="1901" name="Google Shape;1901;p77"/>
          <p:cNvSpPr/>
          <p:nvPr/>
        </p:nvSpPr>
        <p:spPr>
          <a:xfrm>
            <a:off x="4292413" y="36834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k</a:t>
            </a:r>
            <a:endParaRPr sz="1800">
              <a:latin typeface="Consolas"/>
              <a:ea typeface="Consolas"/>
              <a:cs typeface="Consolas"/>
              <a:sym typeface="Consolas"/>
            </a:endParaRPr>
          </a:p>
        </p:txBody>
      </p:sp>
      <p:cxnSp>
        <p:nvCxnSpPr>
          <p:cNvPr id="1902" name="Google Shape;1902;p77"/>
          <p:cNvCxnSpPr>
            <a:stCxn id="1883" idx="4"/>
            <a:endCxn id="1901" idx="0"/>
          </p:cNvCxnSpPr>
          <p:nvPr/>
        </p:nvCxnSpPr>
        <p:spPr>
          <a:xfrm>
            <a:off x="4508863" y="3404861"/>
            <a:ext cx="0" cy="278700"/>
          </a:xfrm>
          <a:prstGeom prst="straightConnector1">
            <a:avLst/>
          </a:prstGeom>
          <a:noFill/>
          <a:ln cap="flat" cmpd="sng" w="28575">
            <a:solidFill>
              <a:schemeClr val="dk2"/>
            </a:solidFill>
            <a:prstDash val="solid"/>
            <a:round/>
            <a:headEnd len="med" w="med" type="none"/>
            <a:tailEnd len="med" w="med" type="none"/>
          </a:ln>
        </p:spPr>
      </p:cxnSp>
      <p:sp>
        <p:nvSpPr>
          <p:cNvPr id="1903" name="Google Shape;1903;p77"/>
          <p:cNvSpPr/>
          <p:nvPr/>
        </p:nvSpPr>
        <p:spPr>
          <a:xfrm>
            <a:off x="6684788" y="3661798"/>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g</a:t>
            </a:r>
            <a:endParaRPr sz="1800">
              <a:latin typeface="Consolas"/>
              <a:ea typeface="Consolas"/>
              <a:cs typeface="Consolas"/>
              <a:sym typeface="Consolas"/>
            </a:endParaRPr>
          </a:p>
        </p:txBody>
      </p:sp>
      <p:cxnSp>
        <p:nvCxnSpPr>
          <p:cNvPr id="1904" name="Google Shape;1904;p77"/>
          <p:cNvCxnSpPr>
            <a:stCxn id="1890" idx="4"/>
            <a:endCxn id="1903" idx="0"/>
          </p:cNvCxnSpPr>
          <p:nvPr/>
        </p:nvCxnSpPr>
        <p:spPr>
          <a:xfrm>
            <a:off x="6901238" y="3443477"/>
            <a:ext cx="0" cy="218400"/>
          </a:xfrm>
          <a:prstGeom prst="straightConnector1">
            <a:avLst/>
          </a:prstGeom>
          <a:noFill/>
          <a:ln cap="flat" cmpd="sng" w="28575">
            <a:solidFill>
              <a:schemeClr val="dk2"/>
            </a:solidFill>
            <a:prstDash val="solid"/>
            <a:round/>
            <a:headEnd len="med" w="med" type="none"/>
            <a:tailEnd len="med" w="med" type="none"/>
          </a:ln>
        </p:spPr>
      </p:cxnSp>
      <p:sp>
        <p:nvSpPr>
          <p:cNvPr id="1905" name="Google Shape;1905;p77"/>
          <p:cNvSpPr/>
          <p:nvPr/>
        </p:nvSpPr>
        <p:spPr>
          <a:xfrm>
            <a:off x="8358888" y="30105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y</a:t>
            </a:r>
            <a:endParaRPr sz="1800">
              <a:latin typeface="Consolas"/>
              <a:ea typeface="Consolas"/>
              <a:cs typeface="Consolas"/>
              <a:sym typeface="Consolas"/>
            </a:endParaRPr>
          </a:p>
        </p:txBody>
      </p:sp>
      <p:sp>
        <p:nvSpPr>
          <p:cNvPr id="1906" name="Google Shape;1906;p77"/>
          <p:cNvSpPr/>
          <p:nvPr/>
        </p:nvSpPr>
        <p:spPr>
          <a:xfrm>
            <a:off x="7678068" y="30105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i</a:t>
            </a:r>
            <a:endParaRPr sz="1800">
              <a:latin typeface="Consolas"/>
              <a:ea typeface="Consolas"/>
              <a:cs typeface="Consolas"/>
              <a:sym typeface="Consolas"/>
            </a:endParaRPr>
          </a:p>
        </p:txBody>
      </p:sp>
      <p:sp>
        <p:nvSpPr>
          <p:cNvPr id="1907" name="Google Shape;1907;p77"/>
          <p:cNvSpPr/>
          <p:nvPr/>
        </p:nvSpPr>
        <p:spPr>
          <a:xfrm>
            <a:off x="7684384" y="3661798"/>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t</a:t>
            </a:r>
            <a:endParaRPr sz="1800">
              <a:latin typeface="Consolas"/>
              <a:ea typeface="Consolas"/>
              <a:cs typeface="Consolas"/>
              <a:sym typeface="Consolas"/>
            </a:endParaRPr>
          </a:p>
        </p:txBody>
      </p:sp>
      <p:sp>
        <p:nvSpPr>
          <p:cNvPr id="1908" name="Google Shape;1908;p77"/>
          <p:cNvSpPr/>
          <p:nvPr/>
        </p:nvSpPr>
        <p:spPr>
          <a:xfrm>
            <a:off x="7684384" y="4253398"/>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cxnSp>
        <p:nvCxnSpPr>
          <p:cNvPr id="1909" name="Google Shape;1909;p77"/>
          <p:cNvCxnSpPr>
            <a:stCxn id="1889" idx="5"/>
            <a:endCxn id="1905" idx="0"/>
          </p:cNvCxnSpPr>
          <p:nvPr/>
        </p:nvCxnSpPr>
        <p:spPr>
          <a:xfrm>
            <a:off x="8044891" y="2629980"/>
            <a:ext cx="530400" cy="380700"/>
          </a:xfrm>
          <a:prstGeom prst="straightConnector1">
            <a:avLst/>
          </a:prstGeom>
          <a:noFill/>
          <a:ln cap="flat" cmpd="sng" w="28575">
            <a:solidFill>
              <a:schemeClr val="dk2"/>
            </a:solidFill>
            <a:prstDash val="solid"/>
            <a:round/>
            <a:headEnd len="med" w="med" type="none"/>
            <a:tailEnd len="med" w="med" type="none"/>
          </a:ln>
        </p:spPr>
      </p:cxnSp>
      <p:cxnSp>
        <p:nvCxnSpPr>
          <p:cNvPr id="1910" name="Google Shape;1910;p77"/>
          <p:cNvCxnSpPr>
            <a:stCxn id="1889" idx="4"/>
            <a:endCxn id="1906" idx="0"/>
          </p:cNvCxnSpPr>
          <p:nvPr/>
        </p:nvCxnSpPr>
        <p:spPr>
          <a:xfrm>
            <a:off x="7891838" y="2693377"/>
            <a:ext cx="2700" cy="317100"/>
          </a:xfrm>
          <a:prstGeom prst="straightConnector1">
            <a:avLst/>
          </a:prstGeom>
          <a:noFill/>
          <a:ln cap="flat" cmpd="sng" w="28575">
            <a:solidFill>
              <a:schemeClr val="dk2"/>
            </a:solidFill>
            <a:prstDash val="solid"/>
            <a:round/>
            <a:headEnd len="med" w="med" type="none"/>
            <a:tailEnd len="med" w="med" type="none"/>
          </a:ln>
        </p:spPr>
      </p:cxnSp>
      <p:cxnSp>
        <p:nvCxnSpPr>
          <p:cNvPr id="1911" name="Google Shape;1911;p77"/>
          <p:cNvCxnSpPr>
            <a:stCxn id="1906" idx="4"/>
            <a:endCxn id="1907" idx="0"/>
          </p:cNvCxnSpPr>
          <p:nvPr/>
        </p:nvCxnSpPr>
        <p:spPr>
          <a:xfrm>
            <a:off x="7894518" y="3443473"/>
            <a:ext cx="6300" cy="218400"/>
          </a:xfrm>
          <a:prstGeom prst="straightConnector1">
            <a:avLst/>
          </a:prstGeom>
          <a:noFill/>
          <a:ln cap="flat" cmpd="sng" w="28575">
            <a:solidFill>
              <a:schemeClr val="dk2"/>
            </a:solidFill>
            <a:prstDash val="solid"/>
            <a:round/>
            <a:headEnd len="med" w="med" type="none"/>
            <a:tailEnd len="med" w="med" type="none"/>
          </a:ln>
        </p:spPr>
      </p:cxnSp>
      <p:cxnSp>
        <p:nvCxnSpPr>
          <p:cNvPr id="1912" name="Google Shape;1912;p77"/>
          <p:cNvCxnSpPr>
            <a:stCxn id="1907" idx="4"/>
            <a:endCxn id="1908" idx="0"/>
          </p:cNvCxnSpPr>
          <p:nvPr/>
        </p:nvCxnSpPr>
        <p:spPr>
          <a:xfrm>
            <a:off x="7900834" y="4094698"/>
            <a:ext cx="0" cy="158700"/>
          </a:xfrm>
          <a:prstGeom prst="straightConnector1">
            <a:avLst/>
          </a:prstGeom>
          <a:noFill/>
          <a:ln cap="flat" cmpd="sng" w="28575">
            <a:solidFill>
              <a:schemeClr val="dk2"/>
            </a:solidFill>
            <a:prstDash val="solid"/>
            <a:round/>
            <a:headEnd len="med" w="med" type="none"/>
            <a:tailEnd len="med" w="med" type="none"/>
          </a:ln>
        </p:spPr>
      </p:cxnSp>
      <p:sp>
        <p:nvSpPr>
          <p:cNvPr id="1913" name="Google Shape;1913;p77"/>
          <p:cNvSpPr txBox="1"/>
          <p:nvPr/>
        </p:nvSpPr>
        <p:spPr>
          <a:xfrm>
            <a:off x="3676650" y="1578775"/>
            <a:ext cx="6600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10</a:t>
            </a:r>
            <a:endParaRPr/>
          </a:p>
        </p:txBody>
      </p:sp>
      <p:sp>
        <p:nvSpPr>
          <p:cNvPr id="1914" name="Google Shape;1914;p77"/>
          <p:cNvSpPr txBox="1"/>
          <p:nvPr/>
        </p:nvSpPr>
        <p:spPr>
          <a:xfrm>
            <a:off x="3661745" y="2188375"/>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10</a:t>
            </a:r>
            <a:endParaRPr/>
          </a:p>
        </p:txBody>
      </p:sp>
      <p:sp>
        <p:nvSpPr>
          <p:cNvPr id="1915" name="Google Shape;1915;p77"/>
          <p:cNvSpPr txBox="1"/>
          <p:nvPr/>
        </p:nvSpPr>
        <p:spPr>
          <a:xfrm>
            <a:off x="3652427" y="2874175"/>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10</a:t>
            </a:r>
            <a:endParaRPr/>
          </a:p>
        </p:txBody>
      </p:sp>
      <p:sp>
        <p:nvSpPr>
          <p:cNvPr id="1916" name="Google Shape;1916;p77"/>
          <p:cNvSpPr txBox="1"/>
          <p:nvPr/>
        </p:nvSpPr>
        <p:spPr>
          <a:xfrm>
            <a:off x="3677378" y="3580267"/>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a:p>
            <a:pPr indent="0" lvl="0" marL="0" rtl="0" algn="l">
              <a:spcBef>
                <a:spcPts val="0"/>
              </a:spcBef>
              <a:spcAft>
                <a:spcPts val="0"/>
              </a:spcAft>
              <a:buNone/>
            </a:pPr>
            <a:r>
              <a:rPr lang="en"/>
              <a:t>10</a:t>
            </a:r>
            <a:endParaRPr/>
          </a:p>
        </p:txBody>
      </p:sp>
      <p:sp>
        <p:nvSpPr>
          <p:cNvPr id="1917" name="Google Shape;1917;p77"/>
          <p:cNvSpPr txBox="1"/>
          <p:nvPr/>
        </p:nvSpPr>
        <p:spPr>
          <a:xfrm>
            <a:off x="5174775" y="867875"/>
            <a:ext cx="14985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value = None</a:t>
            </a:r>
            <a:endParaRPr/>
          </a:p>
          <a:p>
            <a:pPr indent="0" lvl="0" marL="0" rtl="0" algn="l">
              <a:spcBef>
                <a:spcPts val="0"/>
              </a:spcBef>
              <a:spcAft>
                <a:spcPts val="0"/>
              </a:spcAft>
              <a:buNone/>
            </a:pPr>
            <a:r>
              <a:rPr lang="en"/>
              <a:t>best = 20</a:t>
            </a:r>
            <a:endParaRPr/>
          </a:p>
        </p:txBody>
      </p:sp>
      <p:sp>
        <p:nvSpPr>
          <p:cNvPr id="1918" name="Google Shape;1918;p77"/>
          <p:cNvSpPr txBox="1"/>
          <p:nvPr/>
        </p:nvSpPr>
        <p:spPr>
          <a:xfrm>
            <a:off x="6490325" y="14741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20</a:t>
            </a:r>
            <a:endParaRPr/>
          </a:p>
        </p:txBody>
      </p:sp>
      <p:sp>
        <p:nvSpPr>
          <p:cNvPr id="1919" name="Google Shape;1919;p77"/>
          <p:cNvSpPr txBox="1"/>
          <p:nvPr/>
        </p:nvSpPr>
        <p:spPr>
          <a:xfrm>
            <a:off x="4813925" y="21599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12</a:t>
            </a:r>
            <a:endParaRPr/>
          </a:p>
        </p:txBody>
      </p:sp>
      <p:sp>
        <p:nvSpPr>
          <p:cNvPr id="1920" name="Google Shape;1920;p77"/>
          <p:cNvSpPr txBox="1"/>
          <p:nvPr/>
        </p:nvSpPr>
        <p:spPr>
          <a:xfrm>
            <a:off x="4890125" y="29219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12</a:t>
            </a:r>
            <a:endParaRPr/>
          </a:p>
          <a:p>
            <a:pPr indent="0" lvl="0" marL="0" rtl="0" algn="l">
              <a:spcBef>
                <a:spcPts val="0"/>
              </a:spcBef>
              <a:spcAft>
                <a:spcPts val="0"/>
              </a:spcAft>
              <a:buNone/>
            </a:pPr>
            <a:r>
              <a:rPr lang="en"/>
              <a:t>12</a:t>
            </a:r>
            <a:endParaRPr/>
          </a:p>
        </p:txBody>
      </p:sp>
      <p:sp>
        <p:nvSpPr>
          <p:cNvPr id="1921" name="Google Shape;1921;p77"/>
          <p:cNvSpPr txBox="1"/>
          <p:nvPr/>
        </p:nvSpPr>
        <p:spPr>
          <a:xfrm>
            <a:off x="6109325" y="2212550"/>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5</a:t>
            </a:r>
            <a:endParaRPr/>
          </a:p>
        </p:txBody>
      </p:sp>
      <p:sp>
        <p:nvSpPr>
          <p:cNvPr id="1922" name="Google Shape;1922;p77"/>
          <p:cNvSpPr txBox="1"/>
          <p:nvPr/>
        </p:nvSpPr>
        <p:spPr>
          <a:xfrm>
            <a:off x="6119471" y="2948670"/>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5</a:t>
            </a:r>
            <a:endParaRPr/>
          </a:p>
        </p:txBody>
      </p:sp>
      <p:sp>
        <p:nvSpPr>
          <p:cNvPr id="1923" name="Google Shape;1923;p77"/>
          <p:cNvSpPr txBox="1"/>
          <p:nvPr/>
        </p:nvSpPr>
        <p:spPr>
          <a:xfrm>
            <a:off x="6134096" y="3557232"/>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a:p>
            <a:pPr indent="0" lvl="0" marL="0" rtl="0" algn="l">
              <a:spcBef>
                <a:spcPts val="0"/>
              </a:spcBef>
              <a:spcAft>
                <a:spcPts val="0"/>
              </a:spcAft>
              <a:buNone/>
            </a:pPr>
            <a:r>
              <a:rPr lang="en"/>
              <a:t>5</a:t>
            </a:r>
            <a:endParaRPr/>
          </a:p>
        </p:txBody>
      </p:sp>
      <p:sp>
        <p:nvSpPr>
          <p:cNvPr id="1924" name="Google Shape;1924;p77"/>
          <p:cNvSpPr txBox="1"/>
          <p:nvPr/>
        </p:nvSpPr>
        <p:spPr>
          <a:xfrm>
            <a:off x="7135846" y="2190340"/>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20</a:t>
            </a:r>
            <a:endParaRPr/>
          </a:p>
        </p:txBody>
      </p:sp>
      <p:sp>
        <p:nvSpPr>
          <p:cNvPr id="1925" name="Google Shape;1925;p77"/>
          <p:cNvSpPr txBox="1"/>
          <p:nvPr/>
        </p:nvSpPr>
        <p:spPr>
          <a:xfrm>
            <a:off x="7145646" y="2876713"/>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20</a:t>
            </a:r>
            <a:endParaRPr/>
          </a:p>
        </p:txBody>
      </p:sp>
      <p:sp>
        <p:nvSpPr>
          <p:cNvPr id="1926" name="Google Shape;1926;p77"/>
          <p:cNvSpPr txBox="1"/>
          <p:nvPr/>
        </p:nvSpPr>
        <p:spPr>
          <a:xfrm>
            <a:off x="7185443" y="356114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15</a:t>
            </a:r>
            <a:endParaRPr/>
          </a:p>
          <a:p>
            <a:pPr indent="0" lvl="0" marL="0" rtl="0" algn="l">
              <a:spcBef>
                <a:spcPts val="0"/>
              </a:spcBef>
              <a:spcAft>
                <a:spcPts val="0"/>
              </a:spcAft>
              <a:buNone/>
            </a:pPr>
            <a:r>
              <a:rPr lang="en"/>
              <a:t>20</a:t>
            </a:r>
            <a:endParaRPr/>
          </a:p>
        </p:txBody>
      </p:sp>
      <p:sp>
        <p:nvSpPr>
          <p:cNvPr id="1927" name="Google Shape;1927;p77"/>
          <p:cNvSpPr txBox="1"/>
          <p:nvPr/>
        </p:nvSpPr>
        <p:spPr>
          <a:xfrm>
            <a:off x="7188743" y="4147724"/>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20</a:t>
            </a:r>
            <a:endParaRPr/>
          </a:p>
          <a:p>
            <a:pPr indent="0" lvl="0" marL="0" rtl="0" algn="l">
              <a:spcBef>
                <a:spcPts val="0"/>
              </a:spcBef>
              <a:spcAft>
                <a:spcPts val="0"/>
              </a:spcAft>
              <a:buNone/>
            </a:pPr>
            <a:r>
              <a:rPr lang="en"/>
              <a:t>20</a:t>
            </a:r>
            <a:endParaRPr/>
          </a:p>
        </p:txBody>
      </p:sp>
      <p:sp>
        <p:nvSpPr>
          <p:cNvPr id="1928" name="Google Shape;1928;p77"/>
          <p:cNvSpPr txBox="1"/>
          <p:nvPr/>
        </p:nvSpPr>
        <p:spPr>
          <a:xfrm>
            <a:off x="8090525" y="23885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20</a:t>
            </a:r>
            <a:endParaRPr/>
          </a:p>
        </p:txBody>
      </p:sp>
      <p:sp>
        <p:nvSpPr>
          <p:cNvPr id="1929" name="Google Shape;1929;p77"/>
          <p:cNvSpPr txBox="1"/>
          <p:nvPr/>
        </p:nvSpPr>
        <p:spPr>
          <a:xfrm>
            <a:off x="8762050" y="2952913"/>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a:p>
            <a:pPr indent="0" lvl="0" marL="0" rtl="0" algn="l">
              <a:spcBef>
                <a:spcPts val="0"/>
              </a:spcBef>
              <a:spcAft>
                <a:spcPts val="0"/>
              </a:spcAft>
              <a:buNone/>
            </a:pPr>
            <a:r>
              <a:rPr lang="en"/>
              <a:t>7</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33" name="Shape 1933"/>
        <p:cNvGrpSpPr/>
        <p:nvPr/>
      </p:nvGrpSpPr>
      <p:grpSpPr>
        <a:xfrm>
          <a:off x="0" y="0"/>
          <a:ext cx="0" cy="0"/>
          <a:chOff x="0" y="0"/>
          <a:chExt cx="0" cy="0"/>
        </a:xfrm>
      </p:grpSpPr>
      <p:sp>
        <p:nvSpPr>
          <p:cNvPr id="1934" name="Google Shape;1934;p7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More Efficient Autocomplete</a:t>
            </a:r>
            <a:endParaRPr/>
          </a:p>
        </p:txBody>
      </p:sp>
      <p:sp>
        <p:nvSpPr>
          <p:cNvPr id="1935" name="Google Shape;1935;p78"/>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936" name="Google Shape;1936;p78"/>
          <p:cNvSpPr txBox="1"/>
          <p:nvPr>
            <p:ph idx="1" type="body"/>
          </p:nvPr>
        </p:nvSpPr>
        <p:spPr>
          <a:xfrm>
            <a:off x="90600" y="409750"/>
            <a:ext cx="3368400" cy="425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One way to address this issue: </a:t>
            </a:r>
            <a:endParaRPr/>
          </a:p>
          <a:p>
            <a:pPr indent="-342900" lvl="0" marL="457200" rtl="0" algn="l">
              <a:spcBef>
                <a:spcPts val="600"/>
              </a:spcBef>
              <a:spcAft>
                <a:spcPts val="0"/>
              </a:spcAft>
              <a:buSzPts val="1800"/>
              <a:buChar char="●"/>
            </a:pPr>
            <a:r>
              <a:rPr lang="en"/>
              <a:t>Each node stores its own value, as well as the value of its best substring.</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Search will consider nodes in order of “best”.</a:t>
            </a:r>
            <a:endParaRPr/>
          </a:p>
          <a:p>
            <a:pPr indent="-342900" lvl="0" marL="457200" rtl="0" algn="l">
              <a:spcBef>
                <a:spcPts val="600"/>
              </a:spcBef>
              <a:spcAft>
                <a:spcPts val="0"/>
              </a:spcAft>
              <a:buSzPts val="1800"/>
              <a:buChar char="●"/>
            </a:pPr>
            <a:r>
              <a:rPr lang="en"/>
              <a:t>Consider ‘sp’ before ‘sm’.</a:t>
            </a:r>
            <a:endParaRPr/>
          </a:p>
          <a:p>
            <a:pPr indent="-342900" lvl="0" marL="457200" rtl="0" algn="l">
              <a:spcBef>
                <a:spcPts val="600"/>
              </a:spcBef>
              <a:spcAft>
                <a:spcPts val="0"/>
              </a:spcAft>
              <a:buSzPts val="1800"/>
              <a:buChar char="●"/>
            </a:pPr>
            <a:r>
              <a:rPr lang="en"/>
              <a:t>Can stop when top 3 matches are all better than best remaining.</a:t>
            </a:r>
            <a:endParaRPr/>
          </a:p>
        </p:txBody>
      </p:sp>
      <p:cxnSp>
        <p:nvCxnSpPr>
          <p:cNvPr id="1937" name="Google Shape;1937;p78"/>
          <p:cNvCxnSpPr>
            <a:stCxn id="1938" idx="4"/>
            <a:endCxn id="1939" idx="0"/>
          </p:cNvCxnSpPr>
          <p:nvPr/>
        </p:nvCxnSpPr>
        <p:spPr>
          <a:xfrm>
            <a:off x="4508863" y="2693386"/>
            <a:ext cx="0" cy="278700"/>
          </a:xfrm>
          <a:prstGeom prst="straightConnector1">
            <a:avLst/>
          </a:prstGeom>
          <a:noFill/>
          <a:ln cap="flat" cmpd="sng" w="28575">
            <a:solidFill>
              <a:schemeClr val="dk2"/>
            </a:solidFill>
            <a:prstDash val="solid"/>
            <a:round/>
            <a:headEnd len="med" w="med" type="none"/>
            <a:tailEnd len="med" w="med" type="none"/>
          </a:ln>
        </p:spPr>
      </p:cxnSp>
      <p:sp>
        <p:nvSpPr>
          <p:cNvPr id="1940" name="Google Shape;1940;p78"/>
          <p:cNvSpPr/>
          <p:nvPr/>
        </p:nvSpPr>
        <p:spPr>
          <a:xfrm>
            <a:off x="6390242" y="10246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941" name="Google Shape;1941;p78"/>
          <p:cNvSpPr/>
          <p:nvPr/>
        </p:nvSpPr>
        <p:spPr>
          <a:xfrm>
            <a:off x="7065788" y="16251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942" name="Google Shape;1942;p78"/>
          <p:cNvSpPr/>
          <p:nvPr/>
        </p:nvSpPr>
        <p:spPr>
          <a:xfrm>
            <a:off x="5389388" y="22604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943" name="Google Shape;1943;p78"/>
          <p:cNvSpPr/>
          <p:nvPr/>
        </p:nvSpPr>
        <p:spPr>
          <a:xfrm>
            <a:off x="6684788" y="226751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944" name="Google Shape;1944;p78"/>
          <p:cNvSpPr/>
          <p:nvPr/>
        </p:nvSpPr>
        <p:spPr>
          <a:xfrm>
            <a:off x="5393153" y="30105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945" name="Google Shape;1945;p78"/>
          <p:cNvSpPr/>
          <p:nvPr/>
        </p:nvSpPr>
        <p:spPr>
          <a:xfrm>
            <a:off x="7675388" y="2260477"/>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946" name="Google Shape;1946;p78"/>
          <p:cNvSpPr/>
          <p:nvPr/>
        </p:nvSpPr>
        <p:spPr>
          <a:xfrm>
            <a:off x="6684788" y="3010577"/>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o</a:t>
            </a:r>
            <a:endParaRPr sz="1800">
              <a:latin typeface="Consolas"/>
              <a:ea typeface="Consolas"/>
              <a:cs typeface="Consolas"/>
              <a:sym typeface="Consolas"/>
            </a:endParaRPr>
          </a:p>
        </p:txBody>
      </p:sp>
      <p:sp>
        <p:nvSpPr>
          <p:cNvPr id="1947" name="Google Shape;1947;p78"/>
          <p:cNvSpPr/>
          <p:nvPr/>
        </p:nvSpPr>
        <p:spPr>
          <a:xfrm>
            <a:off x="4292413" y="162521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b</a:t>
            </a:r>
            <a:endParaRPr sz="1800">
              <a:latin typeface="Consolas"/>
              <a:ea typeface="Consolas"/>
              <a:cs typeface="Consolas"/>
              <a:sym typeface="Consolas"/>
            </a:endParaRPr>
          </a:p>
        </p:txBody>
      </p:sp>
      <p:sp>
        <p:nvSpPr>
          <p:cNvPr id="1938" name="Google Shape;1938;p78"/>
          <p:cNvSpPr/>
          <p:nvPr/>
        </p:nvSpPr>
        <p:spPr>
          <a:xfrm>
            <a:off x="4292413" y="22604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u</a:t>
            </a:r>
            <a:endParaRPr sz="1800">
              <a:latin typeface="Consolas"/>
              <a:ea typeface="Consolas"/>
              <a:cs typeface="Consolas"/>
              <a:sym typeface="Consolas"/>
            </a:endParaRPr>
          </a:p>
        </p:txBody>
      </p:sp>
      <p:sp>
        <p:nvSpPr>
          <p:cNvPr id="1939" name="Google Shape;1939;p78"/>
          <p:cNvSpPr/>
          <p:nvPr/>
        </p:nvSpPr>
        <p:spPr>
          <a:xfrm>
            <a:off x="4292413" y="29719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c</a:t>
            </a:r>
            <a:endParaRPr sz="1800">
              <a:latin typeface="Consolas"/>
              <a:ea typeface="Consolas"/>
              <a:cs typeface="Consolas"/>
              <a:sym typeface="Consolas"/>
            </a:endParaRPr>
          </a:p>
        </p:txBody>
      </p:sp>
      <p:cxnSp>
        <p:nvCxnSpPr>
          <p:cNvPr id="1948" name="Google Shape;1948;p78"/>
          <p:cNvCxnSpPr/>
          <p:nvPr/>
        </p:nvCxnSpPr>
        <p:spPr>
          <a:xfrm>
            <a:off x="6901238" y="3176252"/>
            <a:ext cx="0" cy="0"/>
          </a:xfrm>
          <a:prstGeom prst="straightConnector1">
            <a:avLst/>
          </a:prstGeom>
          <a:noFill/>
          <a:ln cap="flat" cmpd="sng" w="19050">
            <a:solidFill>
              <a:schemeClr val="dk2"/>
            </a:solidFill>
            <a:prstDash val="solid"/>
            <a:round/>
            <a:headEnd len="med" w="med" type="none"/>
            <a:tailEnd len="med" w="med" type="none"/>
          </a:ln>
        </p:spPr>
      </p:cxnSp>
      <p:cxnSp>
        <p:nvCxnSpPr>
          <p:cNvPr id="1949" name="Google Shape;1949;p78"/>
          <p:cNvCxnSpPr>
            <a:stCxn id="1940" idx="5"/>
            <a:endCxn id="1941" idx="0"/>
          </p:cNvCxnSpPr>
          <p:nvPr/>
        </p:nvCxnSpPr>
        <p:spPr>
          <a:xfrm>
            <a:off x="6759745" y="13941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950" name="Google Shape;1950;p78"/>
          <p:cNvCxnSpPr>
            <a:stCxn id="1941" idx="3"/>
            <a:endCxn id="1942" idx="0"/>
          </p:cNvCxnSpPr>
          <p:nvPr/>
        </p:nvCxnSpPr>
        <p:spPr>
          <a:xfrm flipH="1">
            <a:off x="5605784" y="1994699"/>
            <a:ext cx="1523400" cy="265800"/>
          </a:xfrm>
          <a:prstGeom prst="straightConnector1">
            <a:avLst/>
          </a:prstGeom>
          <a:noFill/>
          <a:ln cap="flat" cmpd="sng" w="28575">
            <a:solidFill>
              <a:schemeClr val="dk2"/>
            </a:solidFill>
            <a:prstDash val="solid"/>
            <a:round/>
            <a:headEnd len="med" w="med" type="none"/>
            <a:tailEnd len="med" w="med" type="none"/>
          </a:ln>
        </p:spPr>
      </p:cxnSp>
      <p:cxnSp>
        <p:nvCxnSpPr>
          <p:cNvPr id="1951" name="Google Shape;1951;p78"/>
          <p:cNvCxnSpPr>
            <a:stCxn id="1941" idx="4"/>
            <a:endCxn id="1943" idx="0"/>
          </p:cNvCxnSpPr>
          <p:nvPr/>
        </p:nvCxnSpPr>
        <p:spPr>
          <a:xfrm flipH="1">
            <a:off x="6901238" y="2058096"/>
            <a:ext cx="381000" cy="209400"/>
          </a:xfrm>
          <a:prstGeom prst="straightConnector1">
            <a:avLst/>
          </a:prstGeom>
          <a:noFill/>
          <a:ln cap="flat" cmpd="sng" w="28575">
            <a:solidFill>
              <a:schemeClr val="dk2"/>
            </a:solidFill>
            <a:prstDash val="solid"/>
            <a:round/>
            <a:headEnd len="med" w="med" type="none"/>
            <a:tailEnd len="med" w="med" type="none"/>
          </a:ln>
        </p:spPr>
      </p:cxnSp>
      <p:cxnSp>
        <p:nvCxnSpPr>
          <p:cNvPr id="1952" name="Google Shape;1952;p78"/>
          <p:cNvCxnSpPr>
            <a:stCxn id="1942" idx="4"/>
            <a:endCxn id="1944" idx="0"/>
          </p:cNvCxnSpPr>
          <p:nvPr/>
        </p:nvCxnSpPr>
        <p:spPr>
          <a:xfrm>
            <a:off x="5605838" y="2693373"/>
            <a:ext cx="3900" cy="317100"/>
          </a:xfrm>
          <a:prstGeom prst="straightConnector1">
            <a:avLst/>
          </a:prstGeom>
          <a:noFill/>
          <a:ln cap="flat" cmpd="sng" w="28575">
            <a:solidFill>
              <a:schemeClr val="dk2"/>
            </a:solidFill>
            <a:prstDash val="solid"/>
            <a:round/>
            <a:headEnd len="med" w="med" type="none"/>
            <a:tailEnd len="med" w="med" type="none"/>
          </a:ln>
        </p:spPr>
      </p:cxnSp>
      <p:cxnSp>
        <p:nvCxnSpPr>
          <p:cNvPr id="1953" name="Google Shape;1953;p78"/>
          <p:cNvCxnSpPr>
            <a:stCxn id="1941" idx="5"/>
            <a:endCxn id="1945" idx="0"/>
          </p:cNvCxnSpPr>
          <p:nvPr/>
        </p:nvCxnSpPr>
        <p:spPr>
          <a:xfrm>
            <a:off x="7435291" y="1994699"/>
            <a:ext cx="456600" cy="265800"/>
          </a:xfrm>
          <a:prstGeom prst="straightConnector1">
            <a:avLst/>
          </a:prstGeom>
          <a:noFill/>
          <a:ln cap="flat" cmpd="sng" w="28575">
            <a:solidFill>
              <a:schemeClr val="dk2"/>
            </a:solidFill>
            <a:prstDash val="solid"/>
            <a:round/>
            <a:headEnd len="med" w="med" type="none"/>
            <a:tailEnd len="med" w="med" type="none"/>
          </a:ln>
        </p:spPr>
      </p:cxnSp>
      <p:cxnSp>
        <p:nvCxnSpPr>
          <p:cNvPr id="1954" name="Google Shape;1954;p78"/>
          <p:cNvCxnSpPr>
            <a:stCxn id="1943" idx="4"/>
            <a:endCxn id="1946" idx="0"/>
          </p:cNvCxnSpPr>
          <p:nvPr/>
        </p:nvCxnSpPr>
        <p:spPr>
          <a:xfrm>
            <a:off x="6901238" y="2700416"/>
            <a:ext cx="0" cy="310200"/>
          </a:xfrm>
          <a:prstGeom prst="straightConnector1">
            <a:avLst/>
          </a:prstGeom>
          <a:noFill/>
          <a:ln cap="flat" cmpd="sng" w="28575">
            <a:solidFill>
              <a:schemeClr val="dk2"/>
            </a:solidFill>
            <a:prstDash val="solid"/>
            <a:round/>
            <a:headEnd len="med" w="med" type="none"/>
            <a:tailEnd len="med" w="med" type="none"/>
          </a:ln>
        </p:spPr>
      </p:cxnSp>
      <p:cxnSp>
        <p:nvCxnSpPr>
          <p:cNvPr id="1955" name="Google Shape;1955;p78"/>
          <p:cNvCxnSpPr>
            <a:stCxn id="1940" idx="3"/>
            <a:endCxn id="1947" idx="0"/>
          </p:cNvCxnSpPr>
          <p:nvPr/>
        </p:nvCxnSpPr>
        <p:spPr>
          <a:xfrm flipH="1">
            <a:off x="4508739" y="1394178"/>
            <a:ext cx="1944900" cy="231000"/>
          </a:xfrm>
          <a:prstGeom prst="straightConnector1">
            <a:avLst/>
          </a:prstGeom>
          <a:noFill/>
          <a:ln cap="flat" cmpd="sng" w="28575">
            <a:solidFill>
              <a:schemeClr val="dk2"/>
            </a:solidFill>
            <a:prstDash val="solid"/>
            <a:round/>
            <a:headEnd len="med" w="med" type="none"/>
            <a:tailEnd len="med" w="med" type="none"/>
          </a:ln>
        </p:spPr>
      </p:cxnSp>
      <p:cxnSp>
        <p:nvCxnSpPr>
          <p:cNvPr id="1956" name="Google Shape;1956;p78"/>
          <p:cNvCxnSpPr>
            <a:endCxn id="1938" idx="0"/>
          </p:cNvCxnSpPr>
          <p:nvPr/>
        </p:nvCxnSpPr>
        <p:spPr>
          <a:xfrm>
            <a:off x="4508863" y="2057986"/>
            <a:ext cx="0" cy="202500"/>
          </a:xfrm>
          <a:prstGeom prst="straightConnector1">
            <a:avLst/>
          </a:prstGeom>
          <a:noFill/>
          <a:ln cap="flat" cmpd="sng" w="28575">
            <a:solidFill>
              <a:schemeClr val="dk2"/>
            </a:solidFill>
            <a:prstDash val="solid"/>
            <a:round/>
            <a:headEnd len="med" w="med" type="none"/>
            <a:tailEnd len="med" w="med" type="none"/>
          </a:ln>
        </p:spPr>
      </p:cxnSp>
      <p:sp>
        <p:nvSpPr>
          <p:cNvPr id="1957" name="Google Shape;1957;p78"/>
          <p:cNvSpPr/>
          <p:nvPr/>
        </p:nvSpPr>
        <p:spPr>
          <a:xfrm>
            <a:off x="4292413" y="36834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k</a:t>
            </a:r>
            <a:endParaRPr sz="1800">
              <a:latin typeface="Consolas"/>
              <a:ea typeface="Consolas"/>
              <a:cs typeface="Consolas"/>
              <a:sym typeface="Consolas"/>
            </a:endParaRPr>
          </a:p>
        </p:txBody>
      </p:sp>
      <p:cxnSp>
        <p:nvCxnSpPr>
          <p:cNvPr id="1958" name="Google Shape;1958;p78"/>
          <p:cNvCxnSpPr>
            <a:stCxn id="1939" idx="4"/>
            <a:endCxn id="1957" idx="0"/>
          </p:cNvCxnSpPr>
          <p:nvPr/>
        </p:nvCxnSpPr>
        <p:spPr>
          <a:xfrm>
            <a:off x="4508863" y="3404861"/>
            <a:ext cx="0" cy="278700"/>
          </a:xfrm>
          <a:prstGeom prst="straightConnector1">
            <a:avLst/>
          </a:prstGeom>
          <a:noFill/>
          <a:ln cap="flat" cmpd="sng" w="28575">
            <a:solidFill>
              <a:schemeClr val="dk2"/>
            </a:solidFill>
            <a:prstDash val="solid"/>
            <a:round/>
            <a:headEnd len="med" w="med" type="none"/>
            <a:tailEnd len="med" w="med" type="none"/>
          </a:ln>
        </p:spPr>
      </p:cxnSp>
      <p:sp>
        <p:nvSpPr>
          <p:cNvPr id="1959" name="Google Shape;1959;p78"/>
          <p:cNvSpPr/>
          <p:nvPr/>
        </p:nvSpPr>
        <p:spPr>
          <a:xfrm>
            <a:off x="6684788" y="3661798"/>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g</a:t>
            </a:r>
            <a:endParaRPr sz="1800">
              <a:latin typeface="Consolas"/>
              <a:ea typeface="Consolas"/>
              <a:cs typeface="Consolas"/>
              <a:sym typeface="Consolas"/>
            </a:endParaRPr>
          </a:p>
        </p:txBody>
      </p:sp>
      <p:cxnSp>
        <p:nvCxnSpPr>
          <p:cNvPr id="1960" name="Google Shape;1960;p78"/>
          <p:cNvCxnSpPr>
            <a:stCxn id="1946" idx="4"/>
            <a:endCxn id="1959" idx="0"/>
          </p:cNvCxnSpPr>
          <p:nvPr/>
        </p:nvCxnSpPr>
        <p:spPr>
          <a:xfrm>
            <a:off x="6901238" y="3443477"/>
            <a:ext cx="0" cy="218400"/>
          </a:xfrm>
          <a:prstGeom prst="straightConnector1">
            <a:avLst/>
          </a:prstGeom>
          <a:noFill/>
          <a:ln cap="flat" cmpd="sng" w="28575">
            <a:solidFill>
              <a:schemeClr val="dk2"/>
            </a:solidFill>
            <a:prstDash val="solid"/>
            <a:round/>
            <a:headEnd len="med" w="med" type="none"/>
            <a:tailEnd len="med" w="med" type="none"/>
          </a:ln>
        </p:spPr>
      </p:cxnSp>
      <p:sp>
        <p:nvSpPr>
          <p:cNvPr id="1961" name="Google Shape;1961;p78"/>
          <p:cNvSpPr/>
          <p:nvPr/>
        </p:nvSpPr>
        <p:spPr>
          <a:xfrm>
            <a:off x="8358888" y="30105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y</a:t>
            </a:r>
            <a:endParaRPr sz="1800">
              <a:latin typeface="Consolas"/>
              <a:ea typeface="Consolas"/>
              <a:cs typeface="Consolas"/>
              <a:sym typeface="Consolas"/>
            </a:endParaRPr>
          </a:p>
        </p:txBody>
      </p:sp>
      <p:sp>
        <p:nvSpPr>
          <p:cNvPr id="1962" name="Google Shape;1962;p78"/>
          <p:cNvSpPr/>
          <p:nvPr/>
        </p:nvSpPr>
        <p:spPr>
          <a:xfrm>
            <a:off x="7678068" y="30105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i</a:t>
            </a:r>
            <a:endParaRPr sz="1800">
              <a:latin typeface="Consolas"/>
              <a:ea typeface="Consolas"/>
              <a:cs typeface="Consolas"/>
              <a:sym typeface="Consolas"/>
            </a:endParaRPr>
          </a:p>
        </p:txBody>
      </p:sp>
      <p:sp>
        <p:nvSpPr>
          <p:cNvPr id="1963" name="Google Shape;1963;p78"/>
          <p:cNvSpPr/>
          <p:nvPr/>
        </p:nvSpPr>
        <p:spPr>
          <a:xfrm>
            <a:off x="7684384" y="3661798"/>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t</a:t>
            </a:r>
            <a:endParaRPr sz="1800">
              <a:latin typeface="Consolas"/>
              <a:ea typeface="Consolas"/>
              <a:cs typeface="Consolas"/>
              <a:sym typeface="Consolas"/>
            </a:endParaRPr>
          </a:p>
        </p:txBody>
      </p:sp>
      <p:sp>
        <p:nvSpPr>
          <p:cNvPr id="1964" name="Google Shape;1964;p78"/>
          <p:cNvSpPr/>
          <p:nvPr/>
        </p:nvSpPr>
        <p:spPr>
          <a:xfrm>
            <a:off x="7684384" y="4253398"/>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cxnSp>
        <p:nvCxnSpPr>
          <p:cNvPr id="1965" name="Google Shape;1965;p78"/>
          <p:cNvCxnSpPr>
            <a:stCxn id="1945" idx="5"/>
            <a:endCxn id="1961" idx="0"/>
          </p:cNvCxnSpPr>
          <p:nvPr/>
        </p:nvCxnSpPr>
        <p:spPr>
          <a:xfrm>
            <a:off x="8044891" y="2629980"/>
            <a:ext cx="530400" cy="380700"/>
          </a:xfrm>
          <a:prstGeom prst="straightConnector1">
            <a:avLst/>
          </a:prstGeom>
          <a:noFill/>
          <a:ln cap="flat" cmpd="sng" w="28575">
            <a:solidFill>
              <a:schemeClr val="dk2"/>
            </a:solidFill>
            <a:prstDash val="solid"/>
            <a:round/>
            <a:headEnd len="med" w="med" type="none"/>
            <a:tailEnd len="med" w="med" type="none"/>
          </a:ln>
        </p:spPr>
      </p:cxnSp>
      <p:cxnSp>
        <p:nvCxnSpPr>
          <p:cNvPr id="1966" name="Google Shape;1966;p78"/>
          <p:cNvCxnSpPr>
            <a:stCxn id="1945" idx="4"/>
            <a:endCxn id="1962" idx="0"/>
          </p:cNvCxnSpPr>
          <p:nvPr/>
        </p:nvCxnSpPr>
        <p:spPr>
          <a:xfrm>
            <a:off x="7891838" y="2693377"/>
            <a:ext cx="2700" cy="317100"/>
          </a:xfrm>
          <a:prstGeom prst="straightConnector1">
            <a:avLst/>
          </a:prstGeom>
          <a:noFill/>
          <a:ln cap="flat" cmpd="sng" w="28575">
            <a:solidFill>
              <a:schemeClr val="dk2"/>
            </a:solidFill>
            <a:prstDash val="solid"/>
            <a:round/>
            <a:headEnd len="med" w="med" type="none"/>
            <a:tailEnd len="med" w="med" type="none"/>
          </a:ln>
        </p:spPr>
      </p:cxnSp>
      <p:cxnSp>
        <p:nvCxnSpPr>
          <p:cNvPr id="1967" name="Google Shape;1967;p78"/>
          <p:cNvCxnSpPr>
            <a:stCxn id="1962" idx="4"/>
            <a:endCxn id="1963" idx="0"/>
          </p:cNvCxnSpPr>
          <p:nvPr/>
        </p:nvCxnSpPr>
        <p:spPr>
          <a:xfrm>
            <a:off x="7894518" y="3443473"/>
            <a:ext cx="6300" cy="218400"/>
          </a:xfrm>
          <a:prstGeom prst="straightConnector1">
            <a:avLst/>
          </a:prstGeom>
          <a:noFill/>
          <a:ln cap="flat" cmpd="sng" w="28575">
            <a:solidFill>
              <a:schemeClr val="dk2"/>
            </a:solidFill>
            <a:prstDash val="solid"/>
            <a:round/>
            <a:headEnd len="med" w="med" type="none"/>
            <a:tailEnd len="med" w="med" type="none"/>
          </a:ln>
        </p:spPr>
      </p:cxnSp>
      <p:cxnSp>
        <p:nvCxnSpPr>
          <p:cNvPr id="1968" name="Google Shape;1968;p78"/>
          <p:cNvCxnSpPr>
            <a:stCxn id="1963" idx="4"/>
            <a:endCxn id="1964" idx="0"/>
          </p:cNvCxnSpPr>
          <p:nvPr/>
        </p:nvCxnSpPr>
        <p:spPr>
          <a:xfrm>
            <a:off x="7900834" y="4094698"/>
            <a:ext cx="0" cy="158700"/>
          </a:xfrm>
          <a:prstGeom prst="straightConnector1">
            <a:avLst/>
          </a:prstGeom>
          <a:noFill/>
          <a:ln cap="flat" cmpd="sng" w="28575">
            <a:solidFill>
              <a:schemeClr val="dk2"/>
            </a:solidFill>
            <a:prstDash val="solid"/>
            <a:round/>
            <a:headEnd len="med" w="med" type="none"/>
            <a:tailEnd len="med" w="med" type="none"/>
          </a:ln>
        </p:spPr>
      </p:cxnSp>
      <p:sp>
        <p:nvSpPr>
          <p:cNvPr id="1969" name="Google Shape;1969;p78"/>
          <p:cNvSpPr txBox="1"/>
          <p:nvPr/>
        </p:nvSpPr>
        <p:spPr>
          <a:xfrm>
            <a:off x="3676650" y="1578775"/>
            <a:ext cx="6600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10</a:t>
            </a:r>
            <a:endParaRPr/>
          </a:p>
        </p:txBody>
      </p:sp>
      <p:sp>
        <p:nvSpPr>
          <p:cNvPr id="1970" name="Google Shape;1970;p78"/>
          <p:cNvSpPr txBox="1"/>
          <p:nvPr/>
        </p:nvSpPr>
        <p:spPr>
          <a:xfrm>
            <a:off x="3661745" y="2188375"/>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10</a:t>
            </a:r>
            <a:endParaRPr/>
          </a:p>
        </p:txBody>
      </p:sp>
      <p:sp>
        <p:nvSpPr>
          <p:cNvPr id="1971" name="Google Shape;1971;p78"/>
          <p:cNvSpPr txBox="1"/>
          <p:nvPr/>
        </p:nvSpPr>
        <p:spPr>
          <a:xfrm>
            <a:off x="3652427" y="2874175"/>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10</a:t>
            </a:r>
            <a:endParaRPr/>
          </a:p>
        </p:txBody>
      </p:sp>
      <p:sp>
        <p:nvSpPr>
          <p:cNvPr id="1972" name="Google Shape;1972;p78"/>
          <p:cNvSpPr txBox="1"/>
          <p:nvPr/>
        </p:nvSpPr>
        <p:spPr>
          <a:xfrm>
            <a:off x="3677378" y="3580267"/>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a:p>
            <a:pPr indent="0" lvl="0" marL="0" rtl="0" algn="l">
              <a:spcBef>
                <a:spcPts val="0"/>
              </a:spcBef>
              <a:spcAft>
                <a:spcPts val="0"/>
              </a:spcAft>
              <a:buNone/>
            </a:pPr>
            <a:r>
              <a:rPr lang="en"/>
              <a:t>10</a:t>
            </a:r>
            <a:endParaRPr/>
          </a:p>
        </p:txBody>
      </p:sp>
      <p:sp>
        <p:nvSpPr>
          <p:cNvPr id="1973" name="Google Shape;1973;p78"/>
          <p:cNvSpPr txBox="1"/>
          <p:nvPr/>
        </p:nvSpPr>
        <p:spPr>
          <a:xfrm>
            <a:off x="5174775" y="867875"/>
            <a:ext cx="14985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value = None</a:t>
            </a:r>
            <a:endParaRPr/>
          </a:p>
          <a:p>
            <a:pPr indent="0" lvl="0" marL="0" rtl="0" algn="l">
              <a:spcBef>
                <a:spcPts val="0"/>
              </a:spcBef>
              <a:spcAft>
                <a:spcPts val="0"/>
              </a:spcAft>
              <a:buNone/>
            </a:pPr>
            <a:r>
              <a:rPr lang="en"/>
              <a:t>best = 20</a:t>
            </a:r>
            <a:endParaRPr/>
          </a:p>
        </p:txBody>
      </p:sp>
      <p:sp>
        <p:nvSpPr>
          <p:cNvPr id="1974" name="Google Shape;1974;p78"/>
          <p:cNvSpPr txBox="1"/>
          <p:nvPr/>
        </p:nvSpPr>
        <p:spPr>
          <a:xfrm>
            <a:off x="6490325" y="14741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20</a:t>
            </a:r>
            <a:endParaRPr/>
          </a:p>
        </p:txBody>
      </p:sp>
      <p:sp>
        <p:nvSpPr>
          <p:cNvPr id="1975" name="Google Shape;1975;p78"/>
          <p:cNvSpPr txBox="1"/>
          <p:nvPr/>
        </p:nvSpPr>
        <p:spPr>
          <a:xfrm>
            <a:off x="4813925" y="21599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12</a:t>
            </a:r>
            <a:endParaRPr/>
          </a:p>
        </p:txBody>
      </p:sp>
      <p:sp>
        <p:nvSpPr>
          <p:cNvPr id="1976" name="Google Shape;1976;p78"/>
          <p:cNvSpPr txBox="1"/>
          <p:nvPr/>
        </p:nvSpPr>
        <p:spPr>
          <a:xfrm>
            <a:off x="4890125" y="29219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12</a:t>
            </a:r>
            <a:endParaRPr/>
          </a:p>
          <a:p>
            <a:pPr indent="0" lvl="0" marL="0" rtl="0" algn="l">
              <a:spcBef>
                <a:spcPts val="0"/>
              </a:spcBef>
              <a:spcAft>
                <a:spcPts val="0"/>
              </a:spcAft>
              <a:buNone/>
            </a:pPr>
            <a:r>
              <a:rPr lang="en"/>
              <a:t>12</a:t>
            </a:r>
            <a:endParaRPr/>
          </a:p>
        </p:txBody>
      </p:sp>
      <p:sp>
        <p:nvSpPr>
          <p:cNvPr id="1977" name="Google Shape;1977;p78"/>
          <p:cNvSpPr txBox="1"/>
          <p:nvPr/>
        </p:nvSpPr>
        <p:spPr>
          <a:xfrm>
            <a:off x="6109325" y="2212550"/>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5</a:t>
            </a:r>
            <a:endParaRPr/>
          </a:p>
        </p:txBody>
      </p:sp>
      <p:sp>
        <p:nvSpPr>
          <p:cNvPr id="1978" name="Google Shape;1978;p78"/>
          <p:cNvSpPr txBox="1"/>
          <p:nvPr/>
        </p:nvSpPr>
        <p:spPr>
          <a:xfrm>
            <a:off x="6119471" y="2948670"/>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5</a:t>
            </a:r>
            <a:endParaRPr/>
          </a:p>
        </p:txBody>
      </p:sp>
      <p:sp>
        <p:nvSpPr>
          <p:cNvPr id="1979" name="Google Shape;1979;p78"/>
          <p:cNvSpPr txBox="1"/>
          <p:nvPr/>
        </p:nvSpPr>
        <p:spPr>
          <a:xfrm>
            <a:off x="6134096" y="3557232"/>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a:p>
            <a:pPr indent="0" lvl="0" marL="0" rtl="0" algn="l">
              <a:spcBef>
                <a:spcPts val="0"/>
              </a:spcBef>
              <a:spcAft>
                <a:spcPts val="0"/>
              </a:spcAft>
              <a:buNone/>
            </a:pPr>
            <a:r>
              <a:rPr lang="en"/>
              <a:t>5</a:t>
            </a:r>
            <a:endParaRPr/>
          </a:p>
        </p:txBody>
      </p:sp>
      <p:sp>
        <p:nvSpPr>
          <p:cNvPr id="1980" name="Google Shape;1980;p78"/>
          <p:cNvSpPr txBox="1"/>
          <p:nvPr/>
        </p:nvSpPr>
        <p:spPr>
          <a:xfrm>
            <a:off x="7135846" y="2190340"/>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20</a:t>
            </a:r>
            <a:endParaRPr/>
          </a:p>
        </p:txBody>
      </p:sp>
      <p:sp>
        <p:nvSpPr>
          <p:cNvPr id="1981" name="Google Shape;1981;p78"/>
          <p:cNvSpPr txBox="1"/>
          <p:nvPr/>
        </p:nvSpPr>
        <p:spPr>
          <a:xfrm>
            <a:off x="7145646" y="2876713"/>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20</a:t>
            </a:r>
            <a:endParaRPr/>
          </a:p>
        </p:txBody>
      </p:sp>
      <p:sp>
        <p:nvSpPr>
          <p:cNvPr id="1982" name="Google Shape;1982;p78"/>
          <p:cNvSpPr txBox="1"/>
          <p:nvPr/>
        </p:nvSpPr>
        <p:spPr>
          <a:xfrm>
            <a:off x="7185443" y="356114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15</a:t>
            </a:r>
            <a:endParaRPr/>
          </a:p>
          <a:p>
            <a:pPr indent="0" lvl="0" marL="0" rtl="0" algn="l">
              <a:spcBef>
                <a:spcPts val="0"/>
              </a:spcBef>
              <a:spcAft>
                <a:spcPts val="0"/>
              </a:spcAft>
              <a:buNone/>
            </a:pPr>
            <a:r>
              <a:rPr lang="en"/>
              <a:t>20</a:t>
            </a:r>
            <a:endParaRPr/>
          </a:p>
        </p:txBody>
      </p:sp>
      <p:sp>
        <p:nvSpPr>
          <p:cNvPr id="1983" name="Google Shape;1983;p78"/>
          <p:cNvSpPr txBox="1"/>
          <p:nvPr/>
        </p:nvSpPr>
        <p:spPr>
          <a:xfrm>
            <a:off x="7188743" y="4147724"/>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20</a:t>
            </a:r>
            <a:endParaRPr/>
          </a:p>
          <a:p>
            <a:pPr indent="0" lvl="0" marL="0" rtl="0" algn="l">
              <a:spcBef>
                <a:spcPts val="0"/>
              </a:spcBef>
              <a:spcAft>
                <a:spcPts val="0"/>
              </a:spcAft>
              <a:buNone/>
            </a:pPr>
            <a:r>
              <a:rPr lang="en"/>
              <a:t>20</a:t>
            </a:r>
            <a:endParaRPr/>
          </a:p>
        </p:txBody>
      </p:sp>
      <p:sp>
        <p:nvSpPr>
          <p:cNvPr id="1984" name="Google Shape;1984;p78"/>
          <p:cNvSpPr txBox="1"/>
          <p:nvPr/>
        </p:nvSpPr>
        <p:spPr>
          <a:xfrm>
            <a:off x="8090525" y="23885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20</a:t>
            </a:r>
            <a:endParaRPr/>
          </a:p>
        </p:txBody>
      </p:sp>
      <p:sp>
        <p:nvSpPr>
          <p:cNvPr id="1985" name="Google Shape;1985;p78"/>
          <p:cNvSpPr txBox="1"/>
          <p:nvPr/>
        </p:nvSpPr>
        <p:spPr>
          <a:xfrm>
            <a:off x="8762050" y="2952913"/>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a:p>
            <a:pPr indent="0" lvl="0" marL="0" rtl="0" algn="l">
              <a:spcBef>
                <a:spcPts val="0"/>
              </a:spcBef>
              <a:spcAft>
                <a:spcPts val="0"/>
              </a:spcAft>
              <a:buNone/>
            </a:pPr>
            <a:r>
              <a:rPr lang="en"/>
              <a:t>7</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89" name="Shape 1989"/>
        <p:cNvGrpSpPr/>
        <p:nvPr/>
      </p:nvGrpSpPr>
      <p:grpSpPr>
        <a:xfrm>
          <a:off x="0" y="0"/>
          <a:ext cx="0" cy="0"/>
          <a:chOff x="0" y="0"/>
          <a:chExt cx="0" cy="0"/>
        </a:xfrm>
      </p:grpSpPr>
      <p:sp>
        <p:nvSpPr>
          <p:cNvPr id="1990" name="Google Shape;1990;p7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More Efficient Autocomplete</a:t>
            </a:r>
            <a:endParaRPr/>
          </a:p>
        </p:txBody>
      </p:sp>
      <p:sp>
        <p:nvSpPr>
          <p:cNvPr id="1991" name="Google Shape;1991;p79"/>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992" name="Google Shape;1992;p79"/>
          <p:cNvSpPr txBox="1"/>
          <p:nvPr>
            <p:ph idx="1" type="body"/>
          </p:nvPr>
        </p:nvSpPr>
        <p:spPr>
          <a:xfrm>
            <a:off x="90600" y="409750"/>
            <a:ext cx="3368400" cy="425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Can also merge nodes that are redundant!</a:t>
            </a:r>
            <a:endParaRPr/>
          </a:p>
          <a:p>
            <a:pPr indent="-342900" lvl="0" marL="457200" rtl="0" algn="l">
              <a:spcBef>
                <a:spcPts val="600"/>
              </a:spcBef>
              <a:spcAft>
                <a:spcPts val="0"/>
              </a:spcAft>
              <a:buSzPts val="1800"/>
              <a:buChar char="●"/>
            </a:pPr>
            <a:r>
              <a:rPr lang="en"/>
              <a:t>This version of trie is known as a “radix tree” or “radix trie”.</a:t>
            </a:r>
            <a:endParaRPr/>
          </a:p>
          <a:p>
            <a:pPr indent="-342900" lvl="0" marL="457200" rtl="0" algn="l">
              <a:spcBef>
                <a:spcPts val="600"/>
              </a:spcBef>
              <a:spcAft>
                <a:spcPts val="0"/>
              </a:spcAft>
              <a:buSzPts val="1800"/>
              <a:buChar char="●"/>
            </a:pPr>
            <a:r>
              <a:rPr lang="en"/>
              <a:t>Won’t discuss.</a:t>
            </a:r>
            <a:endParaRPr/>
          </a:p>
        </p:txBody>
      </p:sp>
      <p:sp>
        <p:nvSpPr>
          <p:cNvPr id="1993" name="Google Shape;1993;p79"/>
          <p:cNvSpPr/>
          <p:nvPr/>
        </p:nvSpPr>
        <p:spPr>
          <a:xfrm>
            <a:off x="6390242" y="10246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994" name="Google Shape;1994;p79"/>
          <p:cNvSpPr/>
          <p:nvPr/>
        </p:nvSpPr>
        <p:spPr>
          <a:xfrm>
            <a:off x="7065788" y="16251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995" name="Google Shape;1995;p79"/>
          <p:cNvSpPr/>
          <p:nvPr/>
        </p:nvSpPr>
        <p:spPr>
          <a:xfrm>
            <a:off x="5148150" y="2260475"/>
            <a:ext cx="6744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ad</a:t>
            </a:r>
            <a:endParaRPr sz="1800">
              <a:latin typeface="Consolas"/>
              <a:ea typeface="Consolas"/>
              <a:cs typeface="Consolas"/>
              <a:sym typeface="Consolas"/>
            </a:endParaRPr>
          </a:p>
        </p:txBody>
      </p:sp>
      <p:sp>
        <p:nvSpPr>
          <p:cNvPr id="1996" name="Google Shape;1996;p79"/>
          <p:cNvSpPr/>
          <p:nvPr/>
        </p:nvSpPr>
        <p:spPr>
          <a:xfrm>
            <a:off x="6247700" y="2267525"/>
            <a:ext cx="8154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mog</a:t>
            </a:r>
            <a:endParaRPr sz="1800">
              <a:latin typeface="Consolas"/>
              <a:ea typeface="Consolas"/>
              <a:cs typeface="Consolas"/>
              <a:sym typeface="Consolas"/>
            </a:endParaRPr>
          </a:p>
        </p:txBody>
      </p:sp>
      <p:sp>
        <p:nvSpPr>
          <p:cNvPr id="1997" name="Google Shape;1997;p79"/>
          <p:cNvSpPr/>
          <p:nvPr/>
        </p:nvSpPr>
        <p:spPr>
          <a:xfrm>
            <a:off x="7675388" y="2260477"/>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998" name="Google Shape;1998;p79"/>
          <p:cNvSpPr/>
          <p:nvPr/>
        </p:nvSpPr>
        <p:spPr>
          <a:xfrm>
            <a:off x="4292447" y="1625200"/>
            <a:ext cx="11820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buck</a:t>
            </a:r>
            <a:endParaRPr sz="1800">
              <a:latin typeface="Consolas"/>
              <a:ea typeface="Consolas"/>
              <a:cs typeface="Consolas"/>
              <a:sym typeface="Consolas"/>
            </a:endParaRPr>
          </a:p>
        </p:txBody>
      </p:sp>
      <p:cxnSp>
        <p:nvCxnSpPr>
          <p:cNvPr id="1999" name="Google Shape;1999;p79"/>
          <p:cNvCxnSpPr/>
          <p:nvPr/>
        </p:nvCxnSpPr>
        <p:spPr>
          <a:xfrm>
            <a:off x="6901238" y="3176252"/>
            <a:ext cx="0" cy="0"/>
          </a:xfrm>
          <a:prstGeom prst="straightConnector1">
            <a:avLst/>
          </a:prstGeom>
          <a:noFill/>
          <a:ln cap="flat" cmpd="sng" w="19050">
            <a:solidFill>
              <a:schemeClr val="dk2"/>
            </a:solidFill>
            <a:prstDash val="solid"/>
            <a:round/>
            <a:headEnd len="med" w="med" type="none"/>
            <a:tailEnd len="med" w="med" type="none"/>
          </a:ln>
        </p:spPr>
      </p:cxnSp>
      <p:cxnSp>
        <p:nvCxnSpPr>
          <p:cNvPr id="2000" name="Google Shape;2000;p79"/>
          <p:cNvCxnSpPr>
            <a:stCxn id="1993" idx="5"/>
            <a:endCxn id="1994" idx="0"/>
          </p:cNvCxnSpPr>
          <p:nvPr/>
        </p:nvCxnSpPr>
        <p:spPr>
          <a:xfrm>
            <a:off x="6759745" y="13941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2001" name="Google Shape;2001;p79"/>
          <p:cNvCxnSpPr>
            <a:stCxn id="1994" idx="3"/>
            <a:endCxn id="1995" idx="0"/>
          </p:cNvCxnSpPr>
          <p:nvPr/>
        </p:nvCxnSpPr>
        <p:spPr>
          <a:xfrm flipH="1">
            <a:off x="5485484" y="1994699"/>
            <a:ext cx="1643700" cy="265800"/>
          </a:xfrm>
          <a:prstGeom prst="straightConnector1">
            <a:avLst/>
          </a:prstGeom>
          <a:noFill/>
          <a:ln cap="flat" cmpd="sng" w="28575">
            <a:solidFill>
              <a:schemeClr val="dk2"/>
            </a:solidFill>
            <a:prstDash val="solid"/>
            <a:round/>
            <a:headEnd len="med" w="med" type="none"/>
            <a:tailEnd len="med" w="med" type="none"/>
          </a:ln>
        </p:spPr>
      </p:cxnSp>
      <p:cxnSp>
        <p:nvCxnSpPr>
          <p:cNvPr id="2002" name="Google Shape;2002;p79"/>
          <p:cNvCxnSpPr>
            <a:stCxn id="1994" idx="4"/>
            <a:endCxn id="1996" idx="0"/>
          </p:cNvCxnSpPr>
          <p:nvPr/>
        </p:nvCxnSpPr>
        <p:spPr>
          <a:xfrm flipH="1">
            <a:off x="6655538" y="2058096"/>
            <a:ext cx="626700" cy="209400"/>
          </a:xfrm>
          <a:prstGeom prst="straightConnector1">
            <a:avLst/>
          </a:prstGeom>
          <a:noFill/>
          <a:ln cap="flat" cmpd="sng" w="28575">
            <a:solidFill>
              <a:schemeClr val="dk2"/>
            </a:solidFill>
            <a:prstDash val="solid"/>
            <a:round/>
            <a:headEnd len="med" w="med" type="none"/>
            <a:tailEnd len="med" w="med" type="none"/>
          </a:ln>
        </p:spPr>
      </p:cxnSp>
      <p:cxnSp>
        <p:nvCxnSpPr>
          <p:cNvPr id="2003" name="Google Shape;2003;p79"/>
          <p:cNvCxnSpPr>
            <a:stCxn id="1994" idx="5"/>
            <a:endCxn id="1997" idx="0"/>
          </p:cNvCxnSpPr>
          <p:nvPr/>
        </p:nvCxnSpPr>
        <p:spPr>
          <a:xfrm>
            <a:off x="7435291" y="1994699"/>
            <a:ext cx="456600" cy="265800"/>
          </a:xfrm>
          <a:prstGeom prst="straightConnector1">
            <a:avLst/>
          </a:prstGeom>
          <a:noFill/>
          <a:ln cap="flat" cmpd="sng" w="28575">
            <a:solidFill>
              <a:schemeClr val="dk2"/>
            </a:solidFill>
            <a:prstDash val="solid"/>
            <a:round/>
            <a:headEnd len="med" w="med" type="none"/>
            <a:tailEnd len="med" w="med" type="none"/>
          </a:ln>
        </p:spPr>
      </p:cxnSp>
      <p:cxnSp>
        <p:nvCxnSpPr>
          <p:cNvPr id="2004" name="Google Shape;2004;p79"/>
          <p:cNvCxnSpPr>
            <a:stCxn id="1993" idx="3"/>
            <a:endCxn id="1998" idx="0"/>
          </p:cNvCxnSpPr>
          <p:nvPr/>
        </p:nvCxnSpPr>
        <p:spPr>
          <a:xfrm flipH="1">
            <a:off x="4883439" y="1394178"/>
            <a:ext cx="1570200" cy="231000"/>
          </a:xfrm>
          <a:prstGeom prst="straightConnector1">
            <a:avLst/>
          </a:prstGeom>
          <a:noFill/>
          <a:ln cap="flat" cmpd="sng" w="28575">
            <a:solidFill>
              <a:schemeClr val="dk2"/>
            </a:solidFill>
            <a:prstDash val="solid"/>
            <a:round/>
            <a:headEnd len="med" w="med" type="none"/>
            <a:tailEnd len="med" w="med" type="none"/>
          </a:ln>
        </p:spPr>
      </p:cxnSp>
      <p:sp>
        <p:nvSpPr>
          <p:cNvPr id="2005" name="Google Shape;2005;p79"/>
          <p:cNvSpPr/>
          <p:nvPr/>
        </p:nvSpPr>
        <p:spPr>
          <a:xfrm>
            <a:off x="8358888" y="30105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y</a:t>
            </a:r>
            <a:endParaRPr sz="1800">
              <a:latin typeface="Consolas"/>
              <a:ea typeface="Consolas"/>
              <a:cs typeface="Consolas"/>
              <a:sym typeface="Consolas"/>
            </a:endParaRPr>
          </a:p>
        </p:txBody>
      </p:sp>
      <p:sp>
        <p:nvSpPr>
          <p:cNvPr id="2006" name="Google Shape;2006;p79"/>
          <p:cNvSpPr/>
          <p:nvPr/>
        </p:nvSpPr>
        <p:spPr>
          <a:xfrm>
            <a:off x="7580575" y="3010575"/>
            <a:ext cx="6744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it</a:t>
            </a:r>
            <a:endParaRPr sz="1800">
              <a:latin typeface="Consolas"/>
              <a:ea typeface="Consolas"/>
              <a:cs typeface="Consolas"/>
              <a:sym typeface="Consolas"/>
            </a:endParaRPr>
          </a:p>
        </p:txBody>
      </p:sp>
      <p:sp>
        <p:nvSpPr>
          <p:cNvPr id="2007" name="Google Shape;2007;p79"/>
          <p:cNvSpPr/>
          <p:nvPr/>
        </p:nvSpPr>
        <p:spPr>
          <a:xfrm>
            <a:off x="7703020" y="3620504"/>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cxnSp>
        <p:nvCxnSpPr>
          <p:cNvPr id="2008" name="Google Shape;2008;p79"/>
          <p:cNvCxnSpPr>
            <a:stCxn id="1997" idx="5"/>
            <a:endCxn id="2005" idx="0"/>
          </p:cNvCxnSpPr>
          <p:nvPr/>
        </p:nvCxnSpPr>
        <p:spPr>
          <a:xfrm>
            <a:off x="8044891" y="2629980"/>
            <a:ext cx="530400" cy="380700"/>
          </a:xfrm>
          <a:prstGeom prst="straightConnector1">
            <a:avLst/>
          </a:prstGeom>
          <a:noFill/>
          <a:ln cap="flat" cmpd="sng" w="28575">
            <a:solidFill>
              <a:schemeClr val="dk2"/>
            </a:solidFill>
            <a:prstDash val="solid"/>
            <a:round/>
            <a:headEnd len="med" w="med" type="none"/>
            <a:tailEnd len="med" w="med" type="none"/>
          </a:ln>
        </p:spPr>
      </p:cxnSp>
      <p:cxnSp>
        <p:nvCxnSpPr>
          <p:cNvPr id="2009" name="Google Shape;2009;p79"/>
          <p:cNvCxnSpPr>
            <a:stCxn id="1997" idx="4"/>
            <a:endCxn id="2006" idx="0"/>
          </p:cNvCxnSpPr>
          <p:nvPr/>
        </p:nvCxnSpPr>
        <p:spPr>
          <a:xfrm>
            <a:off x="7891838" y="2693377"/>
            <a:ext cx="25800" cy="317100"/>
          </a:xfrm>
          <a:prstGeom prst="straightConnector1">
            <a:avLst/>
          </a:prstGeom>
          <a:noFill/>
          <a:ln cap="flat" cmpd="sng" w="28575">
            <a:solidFill>
              <a:schemeClr val="dk2"/>
            </a:solidFill>
            <a:prstDash val="solid"/>
            <a:round/>
            <a:headEnd len="med" w="med" type="none"/>
            <a:tailEnd len="med" w="med" type="none"/>
          </a:ln>
        </p:spPr>
      </p:cxnSp>
      <p:cxnSp>
        <p:nvCxnSpPr>
          <p:cNvPr id="2010" name="Google Shape;2010;p79"/>
          <p:cNvCxnSpPr>
            <a:stCxn id="2006" idx="4"/>
            <a:endCxn id="2007" idx="0"/>
          </p:cNvCxnSpPr>
          <p:nvPr/>
        </p:nvCxnSpPr>
        <p:spPr>
          <a:xfrm>
            <a:off x="7917775" y="3443475"/>
            <a:ext cx="1800" cy="177000"/>
          </a:xfrm>
          <a:prstGeom prst="straightConnector1">
            <a:avLst/>
          </a:prstGeom>
          <a:noFill/>
          <a:ln cap="flat" cmpd="sng" w="28575">
            <a:solidFill>
              <a:schemeClr val="dk2"/>
            </a:solidFill>
            <a:prstDash val="solid"/>
            <a:round/>
            <a:headEnd len="med" w="med" type="none"/>
            <a:tailEnd len="med" w="med" type="none"/>
          </a:ln>
        </p:spPr>
      </p:cxnSp>
      <p:sp>
        <p:nvSpPr>
          <p:cNvPr id="2011" name="Google Shape;2011;p79"/>
          <p:cNvSpPr txBox="1"/>
          <p:nvPr/>
        </p:nvSpPr>
        <p:spPr>
          <a:xfrm>
            <a:off x="3848407" y="1527020"/>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a:p>
            <a:pPr indent="0" lvl="0" marL="0" rtl="0" algn="l">
              <a:spcBef>
                <a:spcPts val="0"/>
              </a:spcBef>
              <a:spcAft>
                <a:spcPts val="0"/>
              </a:spcAft>
              <a:buNone/>
            </a:pPr>
            <a:r>
              <a:rPr lang="en"/>
              <a:t>10</a:t>
            </a:r>
            <a:endParaRPr/>
          </a:p>
        </p:txBody>
      </p:sp>
      <p:sp>
        <p:nvSpPr>
          <p:cNvPr id="2012" name="Google Shape;2012;p79"/>
          <p:cNvSpPr txBox="1"/>
          <p:nvPr/>
        </p:nvSpPr>
        <p:spPr>
          <a:xfrm>
            <a:off x="5174775" y="867875"/>
            <a:ext cx="14985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value = None</a:t>
            </a:r>
            <a:endParaRPr/>
          </a:p>
          <a:p>
            <a:pPr indent="0" lvl="0" marL="0" rtl="0" algn="l">
              <a:spcBef>
                <a:spcPts val="0"/>
              </a:spcBef>
              <a:spcAft>
                <a:spcPts val="0"/>
              </a:spcAft>
              <a:buNone/>
            </a:pPr>
            <a:r>
              <a:rPr lang="en"/>
              <a:t>best = 20</a:t>
            </a:r>
            <a:endParaRPr/>
          </a:p>
        </p:txBody>
      </p:sp>
      <p:sp>
        <p:nvSpPr>
          <p:cNvPr id="2013" name="Google Shape;2013;p79"/>
          <p:cNvSpPr txBox="1"/>
          <p:nvPr/>
        </p:nvSpPr>
        <p:spPr>
          <a:xfrm>
            <a:off x="6490325" y="14741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20</a:t>
            </a:r>
            <a:endParaRPr/>
          </a:p>
        </p:txBody>
      </p:sp>
      <p:sp>
        <p:nvSpPr>
          <p:cNvPr id="2014" name="Google Shape;2014;p79"/>
          <p:cNvSpPr txBox="1"/>
          <p:nvPr/>
        </p:nvSpPr>
        <p:spPr>
          <a:xfrm>
            <a:off x="4764714" y="2160730"/>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12</a:t>
            </a:r>
            <a:endParaRPr/>
          </a:p>
          <a:p>
            <a:pPr indent="0" lvl="0" marL="0" rtl="0" algn="l">
              <a:spcBef>
                <a:spcPts val="0"/>
              </a:spcBef>
              <a:spcAft>
                <a:spcPts val="0"/>
              </a:spcAft>
              <a:buNone/>
            </a:pPr>
            <a:r>
              <a:rPr lang="en"/>
              <a:t>12</a:t>
            </a:r>
            <a:endParaRPr/>
          </a:p>
        </p:txBody>
      </p:sp>
      <p:sp>
        <p:nvSpPr>
          <p:cNvPr id="2015" name="Google Shape;2015;p79"/>
          <p:cNvSpPr txBox="1"/>
          <p:nvPr/>
        </p:nvSpPr>
        <p:spPr>
          <a:xfrm>
            <a:off x="5964396" y="2202382"/>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a:p>
            <a:pPr indent="0" lvl="0" marL="0" rtl="0" algn="l">
              <a:spcBef>
                <a:spcPts val="0"/>
              </a:spcBef>
              <a:spcAft>
                <a:spcPts val="0"/>
              </a:spcAft>
              <a:buNone/>
            </a:pPr>
            <a:r>
              <a:rPr lang="en"/>
              <a:t>5</a:t>
            </a:r>
            <a:endParaRPr/>
          </a:p>
        </p:txBody>
      </p:sp>
      <p:sp>
        <p:nvSpPr>
          <p:cNvPr id="2016" name="Google Shape;2016;p79"/>
          <p:cNvSpPr txBox="1"/>
          <p:nvPr/>
        </p:nvSpPr>
        <p:spPr>
          <a:xfrm>
            <a:off x="7135846" y="2190340"/>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20</a:t>
            </a:r>
            <a:endParaRPr/>
          </a:p>
        </p:txBody>
      </p:sp>
      <p:sp>
        <p:nvSpPr>
          <p:cNvPr id="2017" name="Google Shape;2017;p79"/>
          <p:cNvSpPr txBox="1"/>
          <p:nvPr/>
        </p:nvSpPr>
        <p:spPr>
          <a:xfrm>
            <a:off x="7188743" y="2952923"/>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15</a:t>
            </a:r>
            <a:endParaRPr/>
          </a:p>
          <a:p>
            <a:pPr indent="0" lvl="0" marL="0" rtl="0" algn="l">
              <a:spcBef>
                <a:spcPts val="0"/>
              </a:spcBef>
              <a:spcAft>
                <a:spcPts val="0"/>
              </a:spcAft>
              <a:buNone/>
            </a:pPr>
            <a:r>
              <a:rPr lang="en"/>
              <a:t>20</a:t>
            </a:r>
            <a:endParaRPr/>
          </a:p>
        </p:txBody>
      </p:sp>
      <p:sp>
        <p:nvSpPr>
          <p:cNvPr id="2018" name="Google Shape;2018;p79"/>
          <p:cNvSpPr txBox="1"/>
          <p:nvPr/>
        </p:nvSpPr>
        <p:spPr>
          <a:xfrm>
            <a:off x="7207379" y="3546710"/>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20</a:t>
            </a:r>
            <a:endParaRPr/>
          </a:p>
          <a:p>
            <a:pPr indent="0" lvl="0" marL="0" rtl="0" algn="l">
              <a:spcBef>
                <a:spcPts val="0"/>
              </a:spcBef>
              <a:spcAft>
                <a:spcPts val="0"/>
              </a:spcAft>
              <a:buNone/>
            </a:pPr>
            <a:r>
              <a:rPr lang="en"/>
              <a:t>20</a:t>
            </a:r>
            <a:endParaRPr/>
          </a:p>
        </p:txBody>
      </p:sp>
      <p:sp>
        <p:nvSpPr>
          <p:cNvPr id="2019" name="Google Shape;2019;p79"/>
          <p:cNvSpPr txBox="1"/>
          <p:nvPr/>
        </p:nvSpPr>
        <p:spPr>
          <a:xfrm>
            <a:off x="8090525" y="23885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20</a:t>
            </a:r>
            <a:endParaRPr/>
          </a:p>
        </p:txBody>
      </p:sp>
      <p:sp>
        <p:nvSpPr>
          <p:cNvPr id="2020" name="Google Shape;2020;p79"/>
          <p:cNvSpPr txBox="1"/>
          <p:nvPr/>
        </p:nvSpPr>
        <p:spPr>
          <a:xfrm>
            <a:off x="8762050" y="2952913"/>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a:p>
            <a:pPr indent="0" lvl="0" marL="0" rtl="0" algn="l">
              <a:spcBef>
                <a:spcPts val="0"/>
              </a:spcBef>
              <a:spcAft>
                <a:spcPts val="0"/>
              </a:spcAft>
              <a:buNone/>
            </a:pPr>
            <a:r>
              <a:rPr lang="en"/>
              <a:t>7</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4" name="Shape 2024"/>
        <p:cNvGrpSpPr/>
        <p:nvPr/>
      </p:nvGrpSpPr>
      <p:grpSpPr>
        <a:xfrm>
          <a:off x="0" y="0"/>
          <a:ext cx="0" cy="0"/>
          <a:chOff x="0" y="0"/>
          <a:chExt cx="0" cy="0"/>
        </a:xfrm>
      </p:grpSpPr>
      <p:sp>
        <p:nvSpPr>
          <p:cNvPr id="2025" name="Google Shape;2025;p80"/>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28</a:t>
            </a:r>
            <a:r>
              <a:rPr lang="en"/>
              <a:t>, CS61B, </a:t>
            </a:r>
            <a:r>
              <a:rPr lang="en"/>
              <a:t>Spring 2024</a:t>
            </a:r>
            <a:endParaRPr/>
          </a:p>
        </p:txBody>
      </p:sp>
      <p:sp>
        <p:nvSpPr>
          <p:cNvPr id="2026" name="Google Shape;2026;p80"/>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Tries (Conceptual)</a:t>
            </a:r>
            <a:endParaRPr/>
          </a:p>
          <a:p>
            <a:pPr indent="0" lvl="0" marL="0" rtl="0" algn="l">
              <a:spcBef>
                <a:spcPts val="600"/>
              </a:spcBef>
              <a:spcAft>
                <a:spcPts val="0"/>
              </a:spcAft>
              <a:buNone/>
            </a:pPr>
            <a:r>
              <a:rPr lang="en"/>
              <a:t>Trie Implementation and</a:t>
            </a:r>
            <a:br>
              <a:rPr lang="en"/>
            </a:br>
            <a:r>
              <a:rPr lang="en"/>
              <a:t>Performance</a:t>
            </a:r>
            <a:endParaRPr/>
          </a:p>
          <a:p>
            <a:pPr indent="0" lvl="0" marL="0" rtl="0" algn="l">
              <a:spcBef>
                <a:spcPts val="600"/>
              </a:spcBef>
              <a:spcAft>
                <a:spcPts val="0"/>
              </a:spcAft>
              <a:buNone/>
            </a:pPr>
            <a:r>
              <a:rPr lang="en"/>
              <a:t>Alternate Child Tracking Strategies</a:t>
            </a:r>
            <a:endParaRPr/>
          </a:p>
          <a:p>
            <a:pPr indent="0" lvl="0" marL="0" rtl="0" algn="l">
              <a:spcBef>
                <a:spcPts val="600"/>
              </a:spcBef>
              <a:spcAft>
                <a:spcPts val="0"/>
              </a:spcAft>
              <a:buNone/>
            </a:pPr>
            <a:r>
              <a:rPr lang="en"/>
              <a:t>Trie String Operations</a:t>
            </a:r>
            <a:endParaRPr/>
          </a:p>
          <a:p>
            <a:pPr indent="0" lvl="0" marL="0" rtl="0" algn="l">
              <a:spcBef>
                <a:spcPts val="600"/>
              </a:spcBef>
              <a:spcAft>
                <a:spcPts val="0"/>
              </a:spcAft>
              <a:buNone/>
            </a:pPr>
            <a:r>
              <a:rPr lang="en"/>
              <a:t>Autocomplete</a:t>
            </a:r>
            <a:endParaRPr/>
          </a:p>
          <a:p>
            <a:pPr indent="0" lvl="0" marL="0" rtl="0" algn="l">
              <a:spcBef>
                <a:spcPts val="600"/>
              </a:spcBef>
              <a:spcAft>
                <a:spcPts val="0"/>
              </a:spcAft>
              <a:buNone/>
            </a:pPr>
            <a:r>
              <a:rPr b="1" lang="en">
                <a:solidFill>
                  <a:schemeClr val="accent3"/>
                </a:solidFill>
                <a:latin typeface="Roboto"/>
                <a:ea typeface="Roboto"/>
                <a:cs typeface="Roboto"/>
                <a:sym typeface="Roboto"/>
              </a:rPr>
              <a:t>Trie </a:t>
            </a:r>
            <a:r>
              <a:rPr b="1" lang="en">
                <a:solidFill>
                  <a:schemeClr val="accent3"/>
                </a:solidFill>
                <a:latin typeface="Roboto"/>
                <a:ea typeface="Roboto"/>
                <a:cs typeface="Roboto"/>
                <a:sym typeface="Roboto"/>
              </a:rPr>
              <a:t>Summary</a:t>
            </a:r>
            <a:endParaRPr/>
          </a:p>
        </p:txBody>
      </p:sp>
      <p:sp>
        <p:nvSpPr>
          <p:cNvPr id="2027" name="Google Shape;2027;p80"/>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Trie Summary</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1" name="Shape 2031"/>
        <p:cNvGrpSpPr/>
        <p:nvPr/>
      </p:nvGrpSpPr>
      <p:grpSpPr>
        <a:xfrm>
          <a:off x="0" y="0"/>
          <a:ext cx="0" cy="0"/>
          <a:chOff x="0" y="0"/>
          <a:chExt cx="0" cy="0"/>
        </a:xfrm>
      </p:grpSpPr>
      <p:sp>
        <p:nvSpPr>
          <p:cNvPr id="2032" name="Google Shape;2032;p8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Tries</a:t>
            </a:r>
            <a:endParaRPr/>
          </a:p>
        </p:txBody>
      </p:sp>
      <p:sp>
        <p:nvSpPr>
          <p:cNvPr id="2033" name="Google Shape;2033;p8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your key is a string, you can use a Trie:</a:t>
            </a:r>
            <a:endParaRPr/>
          </a:p>
          <a:p>
            <a:pPr indent="-342900" lvl="0" marL="457200" rtl="0" algn="l">
              <a:spcBef>
                <a:spcPts val="600"/>
              </a:spcBef>
              <a:spcAft>
                <a:spcPts val="0"/>
              </a:spcAft>
              <a:buSzPts val="1800"/>
              <a:buChar char="●"/>
            </a:pPr>
            <a:r>
              <a:rPr lang="en"/>
              <a:t>Theoretically better performance than hash table or search tree.</a:t>
            </a:r>
            <a:endParaRPr/>
          </a:p>
          <a:p>
            <a:pPr indent="-342900" lvl="0" marL="457200" rtl="0" algn="l">
              <a:spcBef>
                <a:spcPts val="600"/>
              </a:spcBef>
              <a:spcAft>
                <a:spcPts val="0"/>
              </a:spcAft>
              <a:buSzPts val="1800"/>
              <a:buChar char="●"/>
            </a:pPr>
            <a:r>
              <a:rPr lang="en"/>
              <a:t>Have to decide on a mapping from letter to node. Three natural choices:</a:t>
            </a:r>
            <a:endParaRPr/>
          </a:p>
          <a:p>
            <a:pPr indent="-342900" lvl="1" marL="914400" rtl="0" algn="l">
              <a:spcBef>
                <a:spcPts val="600"/>
              </a:spcBef>
              <a:spcAft>
                <a:spcPts val="0"/>
              </a:spcAft>
              <a:buSzPts val="1800"/>
              <a:buChar char="○"/>
            </a:pPr>
            <a:r>
              <a:rPr lang="en"/>
              <a:t>DataIndexedCharMap, i.e. an array of all possible child links.</a:t>
            </a:r>
            <a:endParaRPr/>
          </a:p>
          <a:p>
            <a:pPr indent="-342900" lvl="1" marL="914400" rtl="0" algn="l">
              <a:spcBef>
                <a:spcPts val="600"/>
              </a:spcBef>
              <a:spcAft>
                <a:spcPts val="0"/>
              </a:spcAft>
              <a:buSzPts val="1800"/>
              <a:buChar char="○"/>
            </a:pPr>
            <a:r>
              <a:rPr lang="en"/>
              <a:t>Bushy BST.</a:t>
            </a:r>
            <a:endParaRPr/>
          </a:p>
          <a:p>
            <a:pPr indent="-342900" lvl="1" marL="914400" rtl="0" algn="l">
              <a:spcBef>
                <a:spcPts val="600"/>
              </a:spcBef>
              <a:spcAft>
                <a:spcPts val="0"/>
              </a:spcAft>
              <a:buSzPts val="1800"/>
              <a:buChar char="○"/>
            </a:pPr>
            <a:r>
              <a:rPr lang="en"/>
              <a:t>Hash Table.</a:t>
            </a:r>
            <a:endParaRPr/>
          </a:p>
          <a:p>
            <a:pPr indent="-342900" lvl="0" marL="457200" rtl="0" algn="l">
              <a:spcBef>
                <a:spcPts val="600"/>
              </a:spcBef>
              <a:spcAft>
                <a:spcPts val="0"/>
              </a:spcAft>
              <a:buSzPts val="1800"/>
              <a:buChar char="●"/>
            </a:pPr>
            <a:r>
              <a:rPr lang="en"/>
              <a:t>All three choices are fine, though hash table is probably the most natural.</a:t>
            </a:r>
            <a:endParaRPr/>
          </a:p>
          <a:p>
            <a:pPr indent="-342900" lvl="0" marL="457200" rtl="0" algn="l">
              <a:spcBef>
                <a:spcPts val="600"/>
              </a:spcBef>
              <a:spcAft>
                <a:spcPts val="0"/>
              </a:spcAft>
              <a:buSzPts val="1800"/>
              <a:buChar char="●"/>
            </a:pPr>
            <a:r>
              <a:rPr lang="en"/>
              <a:t>Supports special string operations like longestPrefixOf and keysWithPrefix.</a:t>
            </a:r>
            <a:endParaRPr/>
          </a:p>
          <a:p>
            <a:pPr indent="-342900" lvl="1" marL="914400" rtl="0" algn="l">
              <a:spcBef>
                <a:spcPts val="600"/>
              </a:spcBef>
              <a:spcAft>
                <a:spcPts val="0"/>
              </a:spcAft>
              <a:buSzPts val="1800"/>
              <a:buChar char="○"/>
            </a:pPr>
            <a:r>
              <a:rPr lang="en"/>
              <a:t>keysWithPrefix is the heart of important technology like autocomplete.</a:t>
            </a:r>
            <a:endParaRPr/>
          </a:p>
          <a:p>
            <a:pPr indent="-342900" lvl="1" marL="914400" rtl="0" algn="l">
              <a:spcBef>
                <a:spcPts val="600"/>
              </a:spcBef>
              <a:spcAft>
                <a:spcPts val="0"/>
              </a:spcAft>
              <a:buSzPts val="1800"/>
              <a:buChar char="○"/>
            </a:pPr>
            <a:r>
              <a:rPr lang="en"/>
              <a:t>Optimal implementation of Autocomplete involves use of a priority queue!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Bottom line: Data structures interact in beautiful and important ways!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7" name="Shape 2037"/>
        <p:cNvGrpSpPr/>
        <p:nvPr/>
      </p:nvGrpSpPr>
      <p:grpSpPr>
        <a:xfrm>
          <a:off x="0" y="0"/>
          <a:ext cx="0" cy="0"/>
          <a:chOff x="0" y="0"/>
          <a:chExt cx="0" cy="0"/>
        </a:xfrm>
      </p:grpSpPr>
      <p:sp>
        <p:nvSpPr>
          <p:cNvPr id="2038" name="Google Shape;2038;p8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Domain Specific Sets and Maps</a:t>
            </a:r>
            <a:endParaRPr/>
          </a:p>
        </p:txBody>
      </p:sp>
      <p:sp>
        <p:nvSpPr>
          <p:cNvPr id="2039" name="Google Shape;2039;p8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More generally, we can sometimes take special advantage of our key type to improve our sets and maps.</a:t>
            </a:r>
            <a:endParaRPr/>
          </a:p>
          <a:p>
            <a:pPr indent="-342900" lvl="0" marL="457200" rtl="0" algn="l">
              <a:spcBef>
                <a:spcPts val="600"/>
              </a:spcBef>
              <a:spcAft>
                <a:spcPts val="0"/>
              </a:spcAft>
              <a:buSzPts val="1800"/>
              <a:buChar char="●"/>
            </a:pPr>
            <a:r>
              <a:rPr lang="en"/>
              <a:t>Example: Tries handle String keys. Allow for fast string specific operations.</a:t>
            </a:r>
            <a:endParaRPr/>
          </a:p>
          <a:p>
            <a:pPr indent="-342900" lvl="0" marL="457200" rtl="0" algn="l">
              <a:spcBef>
                <a:spcPts val="600"/>
              </a:spcBef>
              <a:spcAft>
                <a:spcPts val="0"/>
              </a:spcAft>
              <a:buSzPts val="1800"/>
              <a:buChar char="●"/>
            </a:pPr>
            <a:r>
              <a:rPr lang="en"/>
              <a:t>Note: There are many other types of string sets/maps out there. </a:t>
            </a:r>
            <a:endParaRPr/>
          </a:p>
          <a:p>
            <a:pPr indent="-342900" lvl="1" marL="914400" rtl="0" algn="l">
              <a:spcBef>
                <a:spcPts val="600"/>
              </a:spcBef>
              <a:spcAft>
                <a:spcPts val="0"/>
              </a:spcAft>
              <a:buSzPts val="1800"/>
              <a:buChar char="○"/>
            </a:pPr>
            <a:r>
              <a:rPr lang="en"/>
              <a:t>Suffix Trees (</a:t>
            </a:r>
            <a:r>
              <a:rPr lang="en" u="sng">
                <a:solidFill>
                  <a:schemeClr val="hlink"/>
                </a:solidFill>
                <a:hlinkClick r:id="rId3"/>
              </a:rPr>
              <a:t>Link</a:t>
            </a:r>
            <a:r>
              <a:rPr lang="en"/>
              <a:t>).</a:t>
            </a:r>
            <a:endParaRPr/>
          </a:p>
          <a:p>
            <a:pPr indent="-342900" lvl="1" marL="914400" rtl="0" algn="l">
              <a:spcBef>
                <a:spcPts val="600"/>
              </a:spcBef>
              <a:spcAft>
                <a:spcPts val="0"/>
              </a:spcAft>
              <a:buSzPts val="1800"/>
              <a:buChar char="○"/>
            </a:pPr>
            <a:r>
              <a:rPr lang="en"/>
              <a:t>DAWG (</a:t>
            </a:r>
            <a:r>
              <a:rPr lang="en" u="sng">
                <a:solidFill>
                  <a:schemeClr val="hlink"/>
                </a:solidFill>
                <a:hlinkClick r:id="rId4"/>
              </a:rPr>
              <a:t>Link</a:t>
            </a:r>
            <a:r>
              <a:rPr lang="en"/>
              <a:t>).</a:t>
            </a:r>
            <a:endParaRPr/>
          </a:p>
          <a:p>
            <a:pPr indent="-342900" lvl="1" marL="914400" rtl="0" algn="l">
              <a:spcBef>
                <a:spcPts val="600"/>
              </a:spcBef>
              <a:spcAft>
                <a:spcPts val="0"/>
              </a:spcAft>
              <a:buSzPts val="1800"/>
              <a:buChar char="○"/>
            </a:pPr>
            <a:r>
              <a:rPr lang="en"/>
              <a:t>Won’t discuss in our course.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Special Case 2: String Keyed Map</a:t>
            </a:r>
            <a:endParaRPr/>
          </a:p>
        </p:txBody>
      </p:sp>
      <p:sp>
        <p:nvSpPr>
          <p:cNvPr id="231" name="Google Shape;231;p29"/>
          <p:cNvSpPr txBox="1"/>
          <p:nvPr>
            <p:ph idx="1" type="body"/>
          </p:nvPr>
        </p:nvSpPr>
        <p:spPr>
          <a:xfrm>
            <a:off x="90600" y="404100"/>
            <a:ext cx="4173600" cy="397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know that our keys are always strings.</a:t>
            </a:r>
            <a:endParaRPr/>
          </a:p>
          <a:p>
            <a:pPr indent="-342900" lvl="0" marL="457200" rtl="0" algn="l">
              <a:spcBef>
                <a:spcPts val="600"/>
              </a:spcBef>
              <a:spcAft>
                <a:spcPts val="0"/>
              </a:spcAft>
              <a:buSzPts val="1800"/>
              <a:buChar char="●"/>
            </a:pPr>
            <a:r>
              <a:rPr lang="en"/>
              <a:t>Can use a special data structure known as a Trie.</a:t>
            </a:r>
            <a:endParaRPr/>
          </a:p>
          <a:p>
            <a:pPr indent="-342900" lvl="0" marL="457200" rtl="0" algn="l">
              <a:spcBef>
                <a:spcPts val="600"/>
              </a:spcBef>
              <a:spcAft>
                <a:spcPts val="0"/>
              </a:spcAft>
              <a:buSzPts val="1800"/>
              <a:buChar char="●"/>
            </a:pPr>
            <a:r>
              <a:rPr lang="en"/>
              <a:t>Basic idea: Store each letter of the string as a node in a tree.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Tries will have great performance on:</a:t>
            </a:r>
            <a:endParaRPr/>
          </a:p>
          <a:p>
            <a:pPr indent="-342900" lvl="0" marL="457200" rtl="0" algn="l">
              <a:spcBef>
                <a:spcPts val="600"/>
              </a:spcBef>
              <a:spcAft>
                <a:spcPts val="0"/>
              </a:spcAft>
              <a:buSzPts val="1800"/>
              <a:buChar char="●"/>
            </a:pPr>
            <a:r>
              <a:rPr lang="en"/>
              <a:t>get</a:t>
            </a:r>
            <a:endParaRPr/>
          </a:p>
          <a:p>
            <a:pPr indent="-342900" lvl="0" marL="457200" rtl="0" algn="l">
              <a:spcBef>
                <a:spcPts val="600"/>
              </a:spcBef>
              <a:spcAft>
                <a:spcPts val="0"/>
              </a:spcAft>
              <a:buSzPts val="1800"/>
              <a:buChar char="●"/>
            </a:pPr>
            <a:r>
              <a:rPr lang="en"/>
              <a:t>add</a:t>
            </a:r>
            <a:endParaRPr/>
          </a:p>
          <a:p>
            <a:pPr indent="-342900" lvl="0" marL="457200" rtl="0" algn="l">
              <a:spcBef>
                <a:spcPts val="600"/>
              </a:spcBef>
              <a:spcAft>
                <a:spcPts val="0"/>
              </a:spcAft>
              <a:buSzPts val="1800"/>
              <a:buChar char="●"/>
            </a:pPr>
            <a:r>
              <a:rPr lang="en"/>
              <a:t>special string operations</a:t>
            </a:r>
            <a:br>
              <a:rPr lang="en"/>
            </a:br>
            <a:endParaRPr/>
          </a:p>
        </p:txBody>
      </p:sp>
      <p:graphicFrame>
        <p:nvGraphicFramePr>
          <p:cNvPr id="232" name="Google Shape;232;p29"/>
          <p:cNvGraphicFramePr/>
          <p:nvPr/>
        </p:nvGraphicFramePr>
        <p:xfrm>
          <a:off x="4406525" y="917150"/>
          <a:ext cx="3000000" cy="3000000"/>
        </p:xfrm>
        <a:graphic>
          <a:graphicData uri="http://schemas.openxmlformats.org/drawingml/2006/table">
            <a:tbl>
              <a:tblPr>
                <a:noFill/>
                <a:tableStyleId>{764B5357-B1AD-41A5-8FD6-9C45A2802DA1}</a:tableStyleId>
              </a:tblPr>
              <a:tblGrid>
                <a:gridCol w="1598500"/>
                <a:gridCol w="1017950"/>
                <a:gridCol w="1075525"/>
                <a:gridCol w="971775"/>
              </a:tblGrid>
              <a:tr h="396200">
                <a:tc>
                  <a:txBody>
                    <a:bodyPr/>
                    <a:lstStyle/>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key type</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get(x)</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add(x)</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sz="1200">
                          <a:latin typeface="Roboto"/>
                          <a:ea typeface="Roboto"/>
                          <a:cs typeface="Roboto"/>
                          <a:sym typeface="Roboto"/>
                        </a:rPr>
                        <a:t>Balanced BST</a:t>
                      </a:r>
                      <a:endParaRPr sz="1200">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comparable</a:t>
                      </a:r>
                      <a:endParaRPr sz="1200">
                        <a:solidFill>
                          <a:srgbClr val="000000"/>
                        </a:solidFill>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lang="en" sz="1200">
                          <a:solidFill>
                            <a:srgbClr val="000000"/>
                          </a:solidFill>
                          <a:latin typeface="Roboto"/>
                          <a:ea typeface="Roboto"/>
                          <a:cs typeface="Roboto"/>
                          <a:sym typeface="Roboto"/>
                        </a:rPr>
                        <a:t>Θ(log N)</a:t>
                      </a:r>
                      <a:endParaRPr sz="1200">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lang="en" sz="1200">
                          <a:solidFill>
                            <a:srgbClr val="000000"/>
                          </a:solidFill>
                          <a:latin typeface="Roboto"/>
                          <a:ea typeface="Roboto"/>
                          <a:cs typeface="Roboto"/>
                          <a:sym typeface="Roboto"/>
                        </a:rPr>
                        <a:t>Θ(log N)</a:t>
                      </a:r>
                      <a:endParaRPr sz="1200">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r>
              <a:tr h="381000">
                <a:tc>
                  <a:txBody>
                    <a:bodyPr/>
                    <a:lstStyle/>
                    <a:p>
                      <a:pPr indent="0" lvl="0" marL="0" rtl="0" algn="l">
                        <a:spcBef>
                          <a:spcPts val="0"/>
                        </a:spcBef>
                        <a:spcAft>
                          <a:spcPts val="0"/>
                        </a:spcAft>
                        <a:buNone/>
                      </a:pPr>
                      <a:r>
                        <a:rPr lang="en" sz="1200">
                          <a:latin typeface="Roboto"/>
                          <a:ea typeface="Roboto"/>
                          <a:cs typeface="Roboto"/>
                          <a:sym typeface="Roboto"/>
                        </a:rPr>
                        <a:t>Resizing Separate Chaining Hash Table</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hashable</a:t>
                      </a:r>
                      <a:endParaRPr sz="1200">
                        <a:solidFill>
                          <a:srgbClr val="000000"/>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p>
                      <a:pPr indent="0" lvl="0" marL="0" rtl="0" algn="ctr">
                        <a:spcBef>
                          <a:spcPts val="0"/>
                        </a:spcBef>
                        <a:spcAft>
                          <a:spcPts val="0"/>
                        </a:spcAft>
                        <a:buNone/>
                      </a:pPr>
                      <a:r>
                        <a:rPr lang="en" sz="600">
                          <a:solidFill>
                            <a:schemeClr val="dk1"/>
                          </a:solidFill>
                          <a:latin typeface="Roboto"/>
                          <a:ea typeface="Roboto"/>
                          <a:cs typeface="Roboto"/>
                          <a:sym typeface="Roboto"/>
                        </a:rPr>
                        <a:t>assuming even spread</a:t>
                      </a:r>
                      <a:endParaRPr sz="10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p>
                      <a:pPr indent="0" lvl="0" marL="0" rtl="0" algn="ctr">
                        <a:spcBef>
                          <a:spcPts val="0"/>
                        </a:spcBef>
                        <a:spcAft>
                          <a:spcPts val="0"/>
                        </a:spcAft>
                        <a:buNone/>
                      </a:pPr>
                      <a:r>
                        <a:rPr lang="en" sz="600">
                          <a:solidFill>
                            <a:schemeClr val="dk1"/>
                          </a:solidFill>
                          <a:latin typeface="Roboto"/>
                          <a:ea typeface="Roboto"/>
                          <a:cs typeface="Roboto"/>
                          <a:sym typeface="Roboto"/>
                        </a:rPr>
                        <a:t>on average,</a:t>
                      </a:r>
                      <a:endParaRPr sz="600">
                        <a:solidFill>
                          <a:schemeClr val="dk1"/>
                        </a:solidFill>
                        <a:latin typeface="Roboto"/>
                        <a:ea typeface="Roboto"/>
                        <a:cs typeface="Roboto"/>
                        <a:sym typeface="Roboto"/>
                      </a:endParaRPr>
                    </a:p>
                    <a:p>
                      <a:pPr indent="0" lvl="0" marL="0" rtl="0" algn="ctr">
                        <a:spcBef>
                          <a:spcPts val="0"/>
                        </a:spcBef>
                        <a:spcAft>
                          <a:spcPts val="0"/>
                        </a:spcAft>
                        <a:buNone/>
                      </a:pPr>
                      <a:r>
                        <a:rPr lang="en" sz="600">
                          <a:solidFill>
                            <a:schemeClr val="dk1"/>
                          </a:solidFill>
                          <a:latin typeface="Roboto"/>
                          <a:ea typeface="Roboto"/>
                          <a:cs typeface="Roboto"/>
                          <a:sym typeface="Roboto"/>
                        </a:rPr>
                        <a:t>assuming even spread</a:t>
                      </a:r>
                      <a:endParaRPr sz="6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r>
              <a:tr h="381000">
                <a:tc>
                  <a:txBody>
                    <a:bodyPr/>
                    <a:lstStyle/>
                    <a:p>
                      <a:pPr indent="0" lvl="0" marL="0" rtl="0" algn="l">
                        <a:spcBef>
                          <a:spcPts val="0"/>
                        </a:spcBef>
                        <a:spcAft>
                          <a:spcPts val="0"/>
                        </a:spcAft>
                        <a:buNone/>
                      </a:pPr>
                      <a:r>
                        <a:rPr lang="en" sz="1200">
                          <a:latin typeface="Roboto"/>
                          <a:ea typeface="Roboto"/>
                          <a:cs typeface="Roboto"/>
                          <a:sym typeface="Roboto"/>
                        </a:rPr>
                        <a:t>data indexed array</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chars</a:t>
                      </a:r>
                      <a:endParaRPr sz="1200">
                        <a:solidFill>
                          <a:srgbClr val="000000"/>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r>
              <a:tr h="381000">
                <a:tc>
                  <a:txBody>
                    <a:bodyPr/>
                    <a:lstStyle/>
                    <a:p>
                      <a:pPr indent="0" lvl="0" marL="0" rtl="0" algn="l">
                        <a:spcBef>
                          <a:spcPts val="0"/>
                        </a:spcBef>
                        <a:spcAft>
                          <a:spcPts val="0"/>
                        </a:spcAft>
                        <a:buNone/>
                      </a:pPr>
                      <a:r>
                        <a:rPr lang="en" sz="1200">
                          <a:latin typeface="Roboto"/>
                          <a:ea typeface="Roboto"/>
                          <a:cs typeface="Roboto"/>
                          <a:sym typeface="Roboto"/>
                        </a:rPr>
                        <a:t>Tries</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Strings</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Sets of Strings</a:t>
            </a:r>
            <a:endParaRPr/>
          </a:p>
        </p:txBody>
      </p:sp>
      <p:sp>
        <p:nvSpPr>
          <p:cNvPr id="238" name="Google Shape;238;p30"/>
          <p:cNvSpPr txBox="1"/>
          <p:nvPr>
            <p:ph idx="1" type="body"/>
          </p:nvPr>
        </p:nvSpPr>
        <p:spPr>
          <a:xfrm>
            <a:off x="90600" y="4041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a set containing “sam”, “sad”, “sap”, “same”, “a”, and “awls”.</a:t>
            </a:r>
            <a:endParaRPr/>
          </a:p>
          <a:p>
            <a:pPr indent="-342900" lvl="0" marL="457200" rtl="0" algn="l">
              <a:spcBef>
                <a:spcPts val="600"/>
              </a:spcBef>
              <a:spcAft>
                <a:spcPts val="0"/>
              </a:spcAft>
              <a:buSzPts val="1800"/>
              <a:buChar char="●"/>
            </a:pPr>
            <a:r>
              <a:rPr lang="en"/>
              <a:t>Below, we see the BST and Hash Table representation.</a:t>
            </a:r>
            <a:endParaRPr/>
          </a:p>
          <a:p>
            <a:pPr indent="0" lvl="0" marL="0" rtl="0" algn="l">
              <a:spcBef>
                <a:spcPts val="600"/>
              </a:spcBef>
              <a:spcAft>
                <a:spcPts val="0"/>
              </a:spcAft>
              <a:buNone/>
            </a:pPr>
            <a:r>
              <a:t/>
            </a:r>
            <a:endParaRPr/>
          </a:p>
        </p:txBody>
      </p:sp>
      <p:sp>
        <p:nvSpPr>
          <p:cNvPr id="239" name="Google Shape;239;p30"/>
          <p:cNvSpPr/>
          <p:nvPr/>
        </p:nvSpPr>
        <p:spPr>
          <a:xfrm>
            <a:off x="1196501" y="206425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sad</a:t>
            </a:r>
            <a:endParaRPr/>
          </a:p>
        </p:txBody>
      </p:sp>
      <p:sp>
        <p:nvSpPr>
          <p:cNvPr id="240" name="Google Shape;240;p30"/>
          <p:cNvSpPr/>
          <p:nvPr/>
        </p:nvSpPr>
        <p:spPr>
          <a:xfrm>
            <a:off x="1791263" y="285240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same</a:t>
            </a:r>
            <a:endParaRPr/>
          </a:p>
        </p:txBody>
      </p:sp>
      <p:sp>
        <p:nvSpPr>
          <p:cNvPr id="241" name="Google Shape;241;p30"/>
          <p:cNvSpPr/>
          <p:nvPr/>
        </p:nvSpPr>
        <p:spPr>
          <a:xfrm>
            <a:off x="2280651" y="360095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sap</a:t>
            </a:r>
            <a:endParaRPr/>
          </a:p>
        </p:txBody>
      </p:sp>
      <p:cxnSp>
        <p:nvCxnSpPr>
          <p:cNvPr id="242" name="Google Shape;242;p30"/>
          <p:cNvCxnSpPr>
            <a:stCxn id="239" idx="2"/>
            <a:endCxn id="240" idx="0"/>
          </p:cNvCxnSpPr>
          <p:nvPr/>
        </p:nvCxnSpPr>
        <p:spPr>
          <a:xfrm>
            <a:off x="1580051" y="2497150"/>
            <a:ext cx="594900" cy="355200"/>
          </a:xfrm>
          <a:prstGeom prst="straightConnector1">
            <a:avLst/>
          </a:prstGeom>
          <a:noFill/>
          <a:ln cap="flat" cmpd="sng" w="19050">
            <a:solidFill>
              <a:schemeClr val="dk2"/>
            </a:solidFill>
            <a:prstDash val="solid"/>
            <a:round/>
            <a:headEnd len="med" w="med" type="none"/>
            <a:tailEnd len="med" w="med" type="none"/>
          </a:ln>
        </p:spPr>
      </p:cxnSp>
      <p:cxnSp>
        <p:nvCxnSpPr>
          <p:cNvPr id="243" name="Google Shape;243;p30"/>
          <p:cNvCxnSpPr>
            <a:stCxn id="240" idx="2"/>
            <a:endCxn id="241" idx="0"/>
          </p:cNvCxnSpPr>
          <p:nvPr/>
        </p:nvCxnSpPr>
        <p:spPr>
          <a:xfrm>
            <a:off x="2174813" y="3285300"/>
            <a:ext cx="489300" cy="315600"/>
          </a:xfrm>
          <a:prstGeom prst="straightConnector1">
            <a:avLst/>
          </a:prstGeom>
          <a:noFill/>
          <a:ln cap="flat" cmpd="sng" w="19050">
            <a:solidFill>
              <a:schemeClr val="dk2"/>
            </a:solidFill>
            <a:prstDash val="solid"/>
            <a:round/>
            <a:headEnd len="med" w="med" type="none"/>
            <a:tailEnd len="med" w="med" type="none"/>
          </a:ln>
        </p:spPr>
      </p:cxnSp>
      <p:sp>
        <p:nvSpPr>
          <p:cNvPr id="244" name="Google Shape;244;p30"/>
          <p:cNvSpPr/>
          <p:nvPr/>
        </p:nvSpPr>
        <p:spPr>
          <a:xfrm>
            <a:off x="502836" y="285240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awls</a:t>
            </a:r>
            <a:endParaRPr/>
          </a:p>
        </p:txBody>
      </p:sp>
      <p:sp>
        <p:nvSpPr>
          <p:cNvPr id="245" name="Google Shape;245;p30"/>
          <p:cNvSpPr/>
          <p:nvPr/>
        </p:nvSpPr>
        <p:spPr>
          <a:xfrm>
            <a:off x="119325" y="360095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cxnSp>
        <p:nvCxnSpPr>
          <p:cNvPr id="246" name="Google Shape;246;p30"/>
          <p:cNvCxnSpPr>
            <a:stCxn id="239" idx="2"/>
            <a:endCxn id="244" idx="0"/>
          </p:cNvCxnSpPr>
          <p:nvPr/>
        </p:nvCxnSpPr>
        <p:spPr>
          <a:xfrm flipH="1">
            <a:off x="886451" y="2497150"/>
            <a:ext cx="693600" cy="355200"/>
          </a:xfrm>
          <a:prstGeom prst="straightConnector1">
            <a:avLst/>
          </a:prstGeom>
          <a:noFill/>
          <a:ln cap="flat" cmpd="sng" w="19050">
            <a:solidFill>
              <a:schemeClr val="dk2"/>
            </a:solidFill>
            <a:prstDash val="solid"/>
            <a:round/>
            <a:headEnd len="med" w="med" type="none"/>
            <a:tailEnd len="med" w="med" type="none"/>
          </a:ln>
        </p:spPr>
      </p:cxnSp>
      <p:cxnSp>
        <p:nvCxnSpPr>
          <p:cNvPr id="247" name="Google Shape;247;p30"/>
          <p:cNvCxnSpPr>
            <a:stCxn id="244" idx="2"/>
            <a:endCxn id="245" idx="0"/>
          </p:cNvCxnSpPr>
          <p:nvPr/>
        </p:nvCxnSpPr>
        <p:spPr>
          <a:xfrm flipH="1">
            <a:off x="502986" y="3285300"/>
            <a:ext cx="383400" cy="315600"/>
          </a:xfrm>
          <a:prstGeom prst="straightConnector1">
            <a:avLst/>
          </a:prstGeom>
          <a:noFill/>
          <a:ln cap="flat" cmpd="sng" w="19050">
            <a:solidFill>
              <a:schemeClr val="dk2"/>
            </a:solidFill>
            <a:prstDash val="solid"/>
            <a:round/>
            <a:headEnd len="med" w="med" type="none"/>
            <a:tailEnd len="med" w="med" type="none"/>
          </a:ln>
        </p:spPr>
      </p:cxnSp>
      <p:sp>
        <p:nvSpPr>
          <p:cNvPr id="248" name="Google Shape;248;p30"/>
          <p:cNvSpPr/>
          <p:nvPr/>
        </p:nvSpPr>
        <p:spPr>
          <a:xfrm>
            <a:off x="3614488" y="3033268"/>
            <a:ext cx="493200" cy="45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249" name="Google Shape;249;p30"/>
          <p:cNvSpPr/>
          <p:nvPr/>
        </p:nvSpPr>
        <p:spPr>
          <a:xfrm>
            <a:off x="3614488" y="3481701"/>
            <a:ext cx="493200" cy="45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250" name="Google Shape;250;p30"/>
          <p:cNvSpPr/>
          <p:nvPr/>
        </p:nvSpPr>
        <p:spPr>
          <a:xfrm>
            <a:off x="3614488" y="2588884"/>
            <a:ext cx="493200" cy="45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251" name="Google Shape;251;p30"/>
          <p:cNvSpPr txBox="1"/>
          <p:nvPr/>
        </p:nvSpPr>
        <p:spPr>
          <a:xfrm>
            <a:off x="3342663" y="2153827"/>
            <a:ext cx="288300" cy="1782300"/>
          </a:xfrm>
          <a:prstGeom prst="rect">
            <a:avLst/>
          </a:prstGeom>
          <a:noFill/>
          <a:ln>
            <a:noFill/>
          </a:ln>
        </p:spPr>
        <p:txBody>
          <a:bodyPr anchorCtr="0" anchor="t" bIns="91425" lIns="91425" spcFirstLastPara="1" rIns="91425" wrap="square" tIns="91425">
            <a:noAutofit/>
          </a:bodyPr>
          <a:lstStyle/>
          <a:p>
            <a:pPr indent="0" lvl="0" marL="0" rtl="0" algn="r">
              <a:lnSpc>
                <a:spcPct val="200000"/>
              </a:lnSpc>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lnSpc>
                <a:spcPct val="200000"/>
              </a:lnSpc>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lnSpc>
                <a:spcPct val="200000"/>
              </a:lnSpc>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lnSpc>
                <a:spcPct val="200000"/>
              </a:lnSpc>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sp>
        <p:nvSpPr>
          <p:cNvPr id="252" name="Google Shape;252;p30"/>
          <p:cNvSpPr/>
          <p:nvPr/>
        </p:nvSpPr>
        <p:spPr>
          <a:xfrm>
            <a:off x="3614488" y="2140450"/>
            <a:ext cx="493200" cy="45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253" name="Google Shape;253;p30"/>
          <p:cNvCxnSpPr/>
          <p:nvPr/>
        </p:nvCxnSpPr>
        <p:spPr>
          <a:xfrm>
            <a:off x="3852389" y="2363795"/>
            <a:ext cx="568800" cy="0"/>
          </a:xfrm>
          <a:prstGeom prst="straightConnector1">
            <a:avLst/>
          </a:prstGeom>
          <a:noFill/>
          <a:ln cap="flat" cmpd="sng" w="19050">
            <a:solidFill>
              <a:srgbClr val="666666"/>
            </a:solidFill>
            <a:prstDash val="solid"/>
            <a:round/>
            <a:headEnd len="med" w="med" type="none"/>
            <a:tailEnd len="med" w="med" type="triangle"/>
          </a:ln>
        </p:spPr>
      </p:cxnSp>
      <p:cxnSp>
        <p:nvCxnSpPr>
          <p:cNvPr id="254" name="Google Shape;254;p30"/>
          <p:cNvCxnSpPr/>
          <p:nvPr/>
        </p:nvCxnSpPr>
        <p:spPr>
          <a:xfrm>
            <a:off x="3864263" y="2839575"/>
            <a:ext cx="559200" cy="0"/>
          </a:xfrm>
          <a:prstGeom prst="straightConnector1">
            <a:avLst/>
          </a:prstGeom>
          <a:noFill/>
          <a:ln cap="flat" cmpd="sng" w="19050">
            <a:solidFill>
              <a:srgbClr val="666666"/>
            </a:solidFill>
            <a:prstDash val="solid"/>
            <a:round/>
            <a:headEnd len="med" w="med" type="none"/>
            <a:tailEnd len="med" w="med" type="triangle"/>
          </a:ln>
        </p:spPr>
      </p:cxnSp>
      <p:cxnSp>
        <p:nvCxnSpPr>
          <p:cNvPr id="255" name="Google Shape;255;p30"/>
          <p:cNvCxnSpPr/>
          <p:nvPr/>
        </p:nvCxnSpPr>
        <p:spPr>
          <a:xfrm>
            <a:off x="3887650" y="3710186"/>
            <a:ext cx="535800" cy="0"/>
          </a:xfrm>
          <a:prstGeom prst="straightConnector1">
            <a:avLst/>
          </a:prstGeom>
          <a:noFill/>
          <a:ln cap="flat" cmpd="sng" w="19050">
            <a:solidFill>
              <a:srgbClr val="666666"/>
            </a:solidFill>
            <a:prstDash val="solid"/>
            <a:round/>
            <a:headEnd len="med" w="med" type="none"/>
            <a:tailEnd len="med" w="med" type="triangle"/>
          </a:ln>
        </p:spPr>
      </p:cxnSp>
      <p:cxnSp>
        <p:nvCxnSpPr>
          <p:cNvPr id="256" name="Google Shape;256;p30"/>
          <p:cNvCxnSpPr/>
          <p:nvPr/>
        </p:nvCxnSpPr>
        <p:spPr>
          <a:xfrm>
            <a:off x="3871084" y="3283132"/>
            <a:ext cx="559200" cy="0"/>
          </a:xfrm>
          <a:prstGeom prst="straightConnector1">
            <a:avLst/>
          </a:prstGeom>
          <a:noFill/>
          <a:ln cap="flat" cmpd="sng" w="19050">
            <a:solidFill>
              <a:srgbClr val="666666"/>
            </a:solidFill>
            <a:prstDash val="solid"/>
            <a:round/>
            <a:headEnd len="med" w="med" type="none"/>
            <a:tailEnd len="med" w="med" type="triangle"/>
          </a:ln>
        </p:spPr>
      </p:cxnSp>
      <p:sp>
        <p:nvSpPr>
          <p:cNvPr id="257" name="Google Shape;257;p30"/>
          <p:cNvSpPr txBox="1"/>
          <p:nvPr/>
        </p:nvSpPr>
        <p:spPr>
          <a:xfrm>
            <a:off x="4496310" y="2140450"/>
            <a:ext cx="679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sad</a:t>
            </a:r>
            <a:endParaRPr sz="1500">
              <a:latin typeface="Consolas"/>
              <a:ea typeface="Consolas"/>
              <a:cs typeface="Consolas"/>
              <a:sym typeface="Consolas"/>
            </a:endParaRPr>
          </a:p>
        </p:txBody>
      </p:sp>
      <p:sp>
        <p:nvSpPr>
          <p:cNvPr id="258" name="Google Shape;258;p30"/>
          <p:cNvSpPr txBox="1"/>
          <p:nvPr/>
        </p:nvSpPr>
        <p:spPr>
          <a:xfrm>
            <a:off x="4509952" y="2618125"/>
            <a:ext cx="6336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awls</a:t>
            </a:r>
            <a:endParaRPr sz="1500">
              <a:latin typeface="Consolas"/>
              <a:ea typeface="Consolas"/>
              <a:cs typeface="Consolas"/>
              <a:sym typeface="Consolas"/>
            </a:endParaRPr>
          </a:p>
        </p:txBody>
      </p:sp>
      <p:sp>
        <p:nvSpPr>
          <p:cNvPr id="259" name="Google Shape;259;p30"/>
          <p:cNvSpPr txBox="1"/>
          <p:nvPr/>
        </p:nvSpPr>
        <p:spPr>
          <a:xfrm>
            <a:off x="4523583" y="3075325"/>
            <a:ext cx="535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a</a:t>
            </a:r>
            <a:endParaRPr sz="1500">
              <a:latin typeface="Consolas"/>
              <a:ea typeface="Consolas"/>
              <a:cs typeface="Consolas"/>
              <a:sym typeface="Consolas"/>
            </a:endParaRPr>
          </a:p>
        </p:txBody>
      </p:sp>
      <p:sp>
        <p:nvSpPr>
          <p:cNvPr id="260" name="Google Shape;260;p30"/>
          <p:cNvSpPr txBox="1"/>
          <p:nvPr/>
        </p:nvSpPr>
        <p:spPr>
          <a:xfrm>
            <a:off x="4523573" y="3532525"/>
            <a:ext cx="679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same</a:t>
            </a:r>
            <a:endParaRPr sz="1500">
              <a:latin typeface="Consolas"/>
              <a:ea typeface="Consolas"/>
              <a:cs typeface="Consolas"/>
              <a:sym typeface="Consolas"/>
            </a:endParaRPr>
          </a:p>
        </p:txBody>
      </p:sp>
      <p:sp>
        <p:nvSpPr>
          <p:cNvPr id="261" name="Google Shape;261;p30"/>
          <p:cNvSpPr txBox="1"/>
          <p:nvPr/>
        </p:nvSpPr>
        <p:spPr>
          <a:xfrm>
            <a:off x="5693870" y="3075325"/>
            <a:ext cx="535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sap</a:t>
            </a:r>
            <a:endParaRPr sz="1500">
              <a:latin typeface="Consolas"/>
              <a:ea typeface="Consolas"/>
              <a:cs typeface="Consolas"/>
              <a:sym typeface="Consolas"/>
            </a:endParaRPr>
          </a:p>
        </p:txBody>
      </p:sp>
      <p:cxnSp>
        <p:nvCxnSpPr>
          <p:cNvPr id="262" name="Google Shape;262;p30"/>
          <p:cNvCxnSpPr/>
          <p:nvPr/>
        </p:nvCxnSpPr>
        <p:spPr>
          <a:xfrm>
            <a:off x="5014084" y="3283132"/>
            <a:ext cx="559200" cy="0"/>
          </a:xfrm>
          <a:prstGeom prst="straightConnector1">
            <a:avLst/>
          </a:prstGeom>
          <a:noFill/>
          <a:ln cap="flat" cmpd="sng" w="19050">
            <a:solidFill>
              <a:srgbClr val="666666"/>
            </a:solidFill>
            <a:prstDash val="solid"/>
            <a:round/>
            <a:headEnd len="med" w="med" type="none"/>
            <a:tailEnd len="med" w="med" type="triangle"/>
          </a:ln>
        </p:spPr>
      </p:cxnSp>
      <p:sp>
        <p:nvSpPr>
          <p:cNvPr id="263" name="Google Shape;263;p30"/>
          <p:cNvSpPr/>
          <p:nvPr/>
        </p:nvSpPr>
        <p:spPr>
          <a:xfrm>
            <a:off x="1297786" y="360095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sam</a:t>
            </a:r>
            <a:endParaRPr/>
          </a:p>
        </p:txBody>
      </p:sp>
      <p:cxnSp>
        <p:nvCxnSpPr>
          <p:cNvPr id="264" name="Google Shape;264;p30"/>
          <p:cNvCxnSpPr>
            <a:stCxn id="240" idx="2"/>
            <a:endCxn id="263" idx="0"/>
          </p:cNvCxnSpPr>
          <p:nvPr/>
        </p:nvCxnSpPr>
        <p:spPr>
          <a:xfrm flipH="1">
            <a:off x="1681313" y="3285300"/>
            <a:ext cx="493500" cy="315600"/>
          </a:xfrm>
          <a:prstGeom prst="straightConnector1">
            <a:avLst/>
          </a:prstGeom>
          <a:noFill/>
          <a:ln cap="flat" cmpd="sng" w="19050">
            <a:solidFill>
              <a:schemeClr val="dk2"/>
            </a:solidFill>
            <a:prstDash val="solid"/>
            <a:round/>
            <a:headEnd len="med" w="med" type="none"/>
            <a:tailEnd len="med" w="med" type="none"/>
          </a:ln>
        </p:spPr>
      </p:cxnSp>
      <p:cxnSp>
        <p:nvCxnSpPr>
          <p:cNvPr id="265" name="Google Shape;265;p30"/>
          <p:cNvCxnSpPr/>
          <p:nvPr/>
        </p:nvCxnSpPr>
        <p:spPr>
          <a:xfrm>
            <a:off x="5045059" y="2367707"/>
            <a:ext cx="559200" cy="0"/>
          </a:xfrm>
          <a:prstGeom prst="straightConnector1">
            <a:avLst/>
          </a:prstGeom>
          <a:noFill/>
          <a:ln cap="flat" cmpd="sng" w="19050">
            <a:solidFill>
              <a:srgbClr val="666666"/>
            </a:solidFill>
            <a:prstDash val="solid"/>
            <a:round/>
            <a:headEnd len="med" w="med" type="none"/>
            <a:tailEnd len="med" w="med" type="triangle"/>
          </a:ln>
        </p:spPr>
      </p:cxnSp>
      <p:sp>
        <p:nvSpPr>
          <p:cNvPr id="266" name="Google Shape;266;p30"/>
          <p:cNvSpPr txBox="1"/>
          <p:nvPr/>
        </p:nvSpPr>
        <p:spPr>
          <a:xfrm>
            <a:off x="5688354" y="2130721"/>
            <a:ext cx="679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sam</a:t>
            </a:r>
            <a:endParaRPr sz="1500">
              <a:latin typeface="Consolas"/>
              <a:ea typeface="Consolas"/>
              <a:cs typeface="Consolas"/>
              <a:sym typeface="Consolas"/>
            </a:endParaRPr>
          </a:p>
        </p:txBody>
      </p:sp>
      <p:sp>
        <p:nvSpPr>
          <p:cNvPr id="267" name="Google Shape;267;p30"/>
          <p:cNvSpPr txBox="1"/>
          <p:nvPr/>
        </p:nvSpPr>
        <p:spPr>
          <a:xfrm>
            <a:off x="460600" y="4172925"/>
            <a:ext cx="2362800" cy="45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BST</a:t>
            </a:r>
            <a:endParaRPr sz="1800">
              <a:latin typeface="Roboto"/>
              <a:ea typeface="Roboto"/>
              <a:cs typeface="Roboto"/>
              <a:sym typeface="Roboto"/>
            </a:endParaRPr>
          </a:p>
        </p:txBody>
      </p:sp>
      <p:sp>
        <p:nvSpPr>
          <p:cNvPr id="268" name="Google Shape;268;p30"/>
          <p:cNvSpPr txBox="1"/>
          <p:nvPr/>
        </p:nvSpPr>
        <p:spPr>
          <a:xfrm>
            <a:off x="3403400" y="4137225"/>
            <a:ext cx="2669700" cy="7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Hash Table</a:t>
            </a:r>
            <a:endParaRPr sz="24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72" name="Shape 272"/>
        <p:cNvGrpSpPr/>
        <p:nvPr/>
      </p:nvGrpSpPr>
      <p:grpSpPr>
        <a:xfrm>
          <a:off x="0" y="0"/>
          <a:ext cx="0" cy="0"/>
          <a:chOff x="0" y="0"/>
          <a:chExt cx="0" cy="0"/>
        </a:xfrm>
      </p:grpSpPr>
      <p:sp>
        <p:nvSpPr>
          <p:cNvPr id="273" name="Google Shape;273;p3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Tries: Each Node Stores One Character</a:t>
            </a:r>
            <a:endParaRPr/>
          </a:p>
        </p:txBody>
      </p:sp>
      <p:sp>
        <p:nvSpPr>
          <p:cNvPr id="274" name="Google Shape;274;p31"/>
          <p:cNvSpPr txBox="1"/>
          <p:nvPr>
            <p:ph idx="1" type="body"/>
          </p:nvPr>
        </p:nvSpPr>
        <p:spPr>
          <a:xfrm>
            <a:off x="90600" y="404100"/>
            <a:ext cx="8443800" cy="434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String keys, we can use a “Trie”. Key ideas:</a:t>
            </a:r>
            <a:endParaRPr/>
          </a:p>
          <a:p>
            <a:pPr indent="-342900" lvl="0" marL="457200" rtl="0" algn="l">
              <a:spcBef>
                <a:spcPts val="600"/>
              </a:spcBef>
              <a:spcAft>
                <a:spcPts val="0"/>
              </a:spcAft>
              <a:buSzPts val="1800"/>
              <a:buChar char="●"/>
            </a:pPr>
            <a:r>
              <a:rPr lang="en"/>
              <a:t>Every node stores only one letter.</a:t>
            </a:r>
            <a:endParaRPr/>
          </a:p>
          <a:p>
            <a:pPr indent="-342900" lvl="0" marL="457200" rtl="0" algn="l">
              <a:spcBef>
                <a:spcPts val="600"/>
              </a:spcBef>
              <a:spcAft>
                <a:spcPts val="0"/>
              </a:spcAft>
              <a:buSzPts val="1800"/>
              <a:buChar char="●"/>
            </a:pPr>
            <a:r>
              <a:rPr lang="en"/>
              <a:t>Nodes can be shared by multiple keys.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Above, we show the results of adding “sam” and sad”. Use your intuition to try to insert the remaining items “sap”, “same”, “a”, and “awls”. </a:t>
            </a:r>
            <a:endParaRPr/>
          </a:p>
        </p:txBody>
      </p:sp>
      <p:sp>
        <p:nvSpPr>
          <p:cNvPr id="275" name="Google Shape;275;p31"/>
          <p:cNvSpPr/>
          <p:nvPr/>
        </p:nvSpPr>
        <p:spPr>
          <a:xfrm>
            <a:off x="6056729" y="688200"/>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276" name="Google Shape;276;p31"/>
          <p:cNvSpPr/>
          <p:nvPr/>
        </p:nvSpPr>
        <p:spPr>
          <a:xfrm>
            <a:off x="6254504" y="13779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s</a:t>
            </a:r>
            <a:endParaRPr>
              <a:latin typeface="Consolas"/>
              <a:ea typeface="Consolas"/>
              <a:cs typeface="Consolas"/>
              <a:sym typeface="Consolas"/>
            </a:endParaRPr>
          </a:p>
        </p:txBody>
      </p:sp>
      <p:sp>
        <p:nvSpPr>
          <p:cNvPr id="277" name="Google Shape;277;p31"/>
          <p:cNvSpPr/>
          <p:nvPr/>
        </p:nvSpPr>
        <p:spPr>
          <a:xfrm>
            <a:off x="6254504" y="214452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a:t>
            </a:r>
            <a:endParaRPr>
              <a:latin typeface="Consolas"/>
              <a:ea typeface="Consolas"/>
              <a:cs typeface="Consolas"/>
              <a:sym typeface="Consolas"/>
            </a:endParaRPr>
          </a:p>
        </p:txBody>
      </p:sp>
      <p:sp>
        <p:nvSpPr>
          <p:cNvPr id="278" name="Google Shape;278;p31"/>
          <p:cNvSpPr/>
          <p:nvPr/>
        </p:nvSpPr>
        <p:spPr>
          <a:xfrm>
            <a:off x="6254504" y="29110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m</a:t>
            </a:r>
            <a:endParaRPr>
              <a:latin typeface="Consolas"/>
              <a:ea typeface="Consolas"/>
              <a:cs typeface="Consolas"/>
              <a:sym typeface="Consolas"/>
            </a:endParaRPr>
          </a:p>
        </p:txBody>
      </p:sp>
      <p:cxnSp>
        <p:nvCxnSpPr>
          <p:cNvPr id="279" name="Google Shape;279;p31"/>
          <p:cNvCxnSpPr>
            <a:stCxn id="275" idx="4"/>
            <a:endCxn id="276" idx="0"/>
          </p:cNvCxnSpPr>
          <p:nvPr/>
        </p:nvCxnSpPr>
        <p:spPr>
          <a:xfrm>
            <a:off x="6273179" y="1121100"/>
            <a:ext cx="197700" cy="256800"/>
          </a:xfrm>
          <a:prstGeom prst="straightConnector1">
            <a:avLst/>
          </a:prstGeom>
          <a:noFill/>
          <a:ln cap="flat" cmpd="sng" w="9525">
            <a:solidFill>
              <a:schemeClr val="dk2"/>
            </a:solidFill>
            <a:prstDash val="solid"/>
            <a:round/>
            <a:headEnd len="med" w="med" type="none"/>
            <a:tailEnd len="med" w="med" type="none"/>
          </a:ln>
        </p:spPr>
      </p:cxnSp>
      <p:cxnSp>
        <p:nvCxnSpPr>
          <p:cNvPr id="280" name="Google Shape;280;p31"/>
          <p:cNvCxnSpPr>
            <a:stCxn id="276" idx="4"/>
            <a:endCxn id="277" idx="0"/>
          </p:cNvCxnSpPr>
          <p:nvPr/>
        </p:nvCxnSpPr>
        <p:spPr>
          <a:xfrm>
            <a:off x="6470954" y="1810875"/>
            <a:ext cx="0" cy="33360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31"/>
          <p:cNvCxnSpPr>
            <a:stCxn id="277" idx="4"/>
            <a:endCxn id="278" idx="0"/>
          </p:cNvCxnSpPr>
          <p:nvPr/>
        </p:nvCxnSpPr>
        <p:spPr>
          <a:xfrm>
            <a:off x="6470954" y="2577425"/>
            <a:ext cx="0" cy="333600"/>
          </a:xfrm>
          <a:prstGeom prst="straightConnector1">
            <a:avLst/>
          </a:prstGeom>
          <a:noFill/>
          <a:ln cap="flat" cmpd="sng" w="9525">
            <a:solidFill>
              <a:schemeClr val="dk2"/>
            </a:solidFill>
            <a:prstDash val="solid"/>
            <a:round/>
            <a:headEnd len="med" w="med" type="none"/>
            <a:tailEnd len="med" w="med" type="none"/>
          </a:ln>
        </p:spPr>
      </p:cxnSp>
      <p:sp>
        <p:nvSpPr>
          <p:cNvPr id="282" name="Google Shape;282;p31"/>
          <p:cNvSpPr/>
          <p:nvPr/>
        </p:nvSpPr>
        <p:spPr>
          <a:xfrm>
            <a:off x="5623829" y="29110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d</a:t>
            </a:r>
            <a:endParaRPr>
              <a:latin typeface="Consolas"/>
              <a:ea typeface="Consolas"/>
              <a:cs typeface="Consolas"/>
              <a:sym typeface="Consolas"/>
            </a:endParaRPr>
          </a:p>
        </p:txBody>
      </p:sp>
      <p:cxnSp>
        <p:nvCxnSpPr>
          <p:cNvPr id="283" name="Google Shape;283;p31"/>
          <p:cNvCxnSpPr>
            <a:stCxn id="277" idx="4"/>
            <a:endCxn id="282" idx="0"/>
          </p:cNvCxnSpPr>
          <p:nvPr/>
        </p:nvCxnSpPr>
        <p:spPr>
          <a:xfrm flipH="1">
            <a:off x="5840354" y="2577425"/>
            <a:ext cx="630600" cy="333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7" name="Shape 287"/>
        <p:cNvGrpSpPr/>
        <p:nvPr/>
      </p:nvGrpSpPr>
      <p:grpSpPr>
        <a:xfrm>
          <a:off x="0" y="0"/>
          <a:ext cx="0" cy="0"/>
          <a:chOff x="0" y="0"/>
          <a:chExt cx="0" cy="0"/>
        </a:xfrm>
      </p:grpSpPr>
      <p:sp>
        <p:nvSpPr>
          <p:cNvPr id="288" name="Google Shape;288;p3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Tries: Each Node Stores One Character</a:t>
            </a:r>
            <a:endParaRPr/>
          </a:p>
        </p:txBody>
      </p:sp>
      <p:sp>
        <p:nvSpPr>
          <p:cNvPr id="289" name="Google Shape;289;p32"/>
          <p:cNvSpPr txBox="1"/>
          <p:nvPr>
            <p:ph idx="1" type="body"/>
          </p:nvPr>
        </p:nvSpPr>
        <p:spPr>
          <a:xfrm>
            <a:off x="90600" y="404100"/>
            <a:ext cx="8443800" cy="434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String keys, we can use a “Trie”. Key ideas:</a:t>
            </a:r>
            <a:endParaRPr/>
          </a:p>
          <a:p>
            <a:pPr indent="-342900" lvl="0" marL="457200" rtl="0" algn="l">
              <a:spcBef>
                <a:spcPts val="600"/>
              </a:spcBef>
              <a:spcAft>
                <a:spcPts val="0"/>
              </a:spcAft>
              <a:buSzPts val="1800"/>
              <a:buChar char="●"/>
            </a:pPr>
            <a:r>
              <a:rPr lang="en"/>
              <a:t>Every node stores only one letter.</a:t>
            </a:r>
            <a:endParaRPr/>
          </a:p>
          <a:p>
            <a:pPr indent="-342900" lvl="0" marL="457200" rtl="0" algn="l">
              <a:spcBef>
                <a:spcPts val="600"/>
              </a:spcBef>
              <a:spcAft>
                <a:spcPts val="0"/>
              </a:spcAft>
              <a:buSzPts val="1800"/>
              <a:buChar char="●"/>
            </a:pPr>
            <a:r>
              <a:rPr lang="en"/>
              <a:t>Nodes can be shared by multiple keys.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Above, we show the results of adding “sam” and sad”. Use your intuition to try to insert the remaining items “sap”, “same”, “a”, and “awls”. </a:t>
            </a:r>
            <a:endParaRPr/>
          </a:p>
        </p:txBody>
      </p:sp>
      <p:sp>
        <p:nvSpPr>
          <p:cNvPr id="290" name="Google Shape;290;p32"/>
          <p:cNvSpPr/>
          <p:nvPr/>
        </p:nvSpPr>
        <p:spPr>
          <a:xfrm>
            <a:off x="6056729" y="688200"/>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291" name="Google Shape;291;p32"/>
          <p:cNvSpPr/>
          <p:nvPr/>
        </p:nvSpPr>
        <p:spPr>
          <a:xfrm>
            <a:off x="6254504" y="13779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s</a:t>
            </a:r>
            <a:endParaRPr>
              <a:latin typeface="Consolas"/>
              <a:ea typeface="Consolas"/>
              <a:cs typeface="Consolas"/>
              <a:sym typeface="Consolas"/>
            </a:endParaRPr>
          </a:p>
        </p:txBody>
      </p:sp>
      <p:sp>
        <p:nvSpPr>
          <p:cNvPr id="292" name="Google Shape;292;p32"/>
          <p:cNvSpPr/>
          <p:nvPr/>
        </p:nvSpPr>
        <p:spPr>
          <a:xfrm>
            <a:off x="6254504" y="214452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a:t>
            </a:r>
            <a:endParaRPr>
              <a:latin typeface="Consolas"/>
              <a:ea typeface="Consolas"/>
              <a:cs typeface="Consolas"/>
              <a:sym typeface="Consolas"/>
            </a:endParaRPr>
          </a:p>
        </p:txBody>
      </p:sp>
      <p:sp>
        <p:nvSpPr>
          <p:cNvPr id="293" name="Google Shape;293;p32"/>
          <p:cNvSpPr/>
          <p:nvPr/>
        </p:nvSpPr>
        <p:spPr>
          <a:xfrm>
            <a:off x="6254504" y="29110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m</a:t>
            </a:r>
            <a:endParaRPr>
              <a:latin typeface="Consolas"/>
              <a:ea typeface="Consolas"/>
              <a:cs typeface="Consolas"/>
              <a:sym typeface="Consolas"/>
            </a:endParaRPr>
          </a:p>
        </p:txBody>
      </p:sp>
      <p:cxnSp>
        <p:nvCxnSpPr>
          <p:cNvPr id="294" name="Google Shape;294;p32"/>
          <p:cNvCxnSpPr>
            <a:stCxn id="290" idx="4"/>
            <a:endCxn id="291" idx="0"/>
          </p:cNvCxnSpPr>
          <p:nvPr/>
        </p:nvCxnSpPr>
        <p:spPr>
          <a:xfrm>
            <a:off x="6273179" y="1121100"/>
            <a:ext cx="197700" cy="256800"/>
          </a:xfrm>
          <a:prstGeom prst="straightConnector1">
            <a:avLst/>
          </a:prstGeom>
          <a:noFill/>
          <a:ln cap="flat" cmpd="sng" w="9525">
            <a:solidFill>
              <a:schemeClr val="dk2"/>
            </a:solidFill>
            <a:prstDash val="solid"/>
            <a:round/>
            <a:headEnd len="med" w="med" type="none"/>
            <a:tailEnd len="med" w="med" type="none"/>
          </a:ln>
        </p:spPr>
      </p:cxnSp>
      <p:cxnSp>
        <p:nvCxnSpPr>
          <p:cNvPr id="295" name="Google Shape;295;p32"/>
          <p:cNvCxnSpPr>
            <a:stCxn id="291" idx="4"/>
            <a:endCxn id="292" idx="0"/>
          </p:cNvCxnSpPr>
          <p:nvPr/>
        </p:nvCxnSpPr>
        <p:spPr>
          <a:xfrm>
            <a:off x="6470954" y="1810875"/>
            <a:ext cx="0" cy="333600"/>
          </a:xfrm>
          <a:prstGeom prst="straightConnector1">
            <a:avLst/>
          </a:prstGeom>
          <a:noFill/>
          <a:ln cap="flat" cmpd="sng" w="9525">
            <a:solidFill>
              <a:schemeClr val="dk2"/>
            </a:solidFill>
            <a:prstDash val="solid"/>
            <a:round/>
            <a:headEnd len="med" w="med" type="none"/>
            <a:tailEnd len="med" w="med" type="none"/>
          </a:ln>
        </p:spPr>
      </p:cxnSp>
      <p:cxnSp>
        <p:nvCxnSpPr>
          <p:cNvPr id="296" name="Google Shape;296;p32"/>
          <p:cNvCxnSpPr>
            <a:stCxn id="292" idx="4"/>
            <a:endCxn id="293" idx="0"/>
          </p:cNvCxnSpPr>
          <p:nvPr/>
        </p:nvCxnSpPr>
        <p:spPr>
          <a:xfrm>
            <a:off x="6470954" y="2577425"/>
            <a:ext cx="0" cy="333600"/>
          </a:xfrm>
          <a:prstGeom prst="straightConnector1">
            <a:avLst/>
          </a:prstGeom>
          <a:noFill/>
          <a:ln cap="flat" cmpd="sng" w="9525">
            <a:solidFill>
              <a:schemeClr val="dk2"/>
            </a:solidFill>
            <a:prstDash val="solid"/>
            <a:round/>
            <a:headEnd len="med" w="med" type="none"/>
            <a:tailEnd len="med" w="med" type="none"/>
          </a:ln>
        </p:spPr>
      </p:cxnSp>
      <p:sp>
        <p:nvSpPr>
          <p:cNvPr id="297" name="Google Shape;297;p32"/>
          <p:cNvSpPr/>
          <p:nvPr/>
        </p:nvSpPr>
        <p:spPr>
          <a:xfrm>
            <a:off x="5623829" y="29110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d</a:t>
            </a:r>
            <a:endParaRPr>
              <a:latin typeface="Consolas"/>
              <a:ea typeface="Consolas"/>
              <a:cs typeface="Consolas"/>
              <a:sym typeface="Consolas"/>
            </a:endParaRPr>
          </a:p>
        </p:txBody>
      </p:sp>
      <p:cxnSp>
        <p:nvCxnSpPr>
          <p:cNvPr id="298" name="Google Shape;298;p32"/>
          <p:cNvCxnSpPr>
            <a:stCxn id="292" idx="4"/>
            <a:endCxn id="297" idx="0"/>
          </p:cNvCxnSpPr>
          <p:nvPr/>
        </p:nvCxnSpPr>
        <p:spPr>
          <a:xfrm flipH="1">
            <a:off x="5840354" y="2577425"/>
            <a:ext cx="630600" cy="333600"/>
          </a:xfrm>
          <a:prstGeom prst="straightConnector1">
            <a:avLst/>
          </a:prstGeom>
          <a:noFill/>
          <a:ln cap="flat" cmpd="sng" w="9525">
            <a:solidFill>
              <a:schemeClr val="dk2"/>
            </a:solidFill>
            <a:prstDash val="solid"/>
            <a:round/>
            <a:headEnd len="med" w="med" type="none"/>
            <a:tailEnd len="med" w="med" type="none"/>
          </a:ln>
        </p:spPr>
      </p:cxnSp>
      <p:sp>
        <p:nvSpPr>
          <p:cNvPr id="299" name="Google Shape;299;p32"/>
          <p:cNvSpPr/>
          <p:nvPr/>
        </p:nvSpPr>
        <p:spPr>
          <a:xfrm>
            <a:off x="6885179" y="29110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p</a:t>
            </a:r>
            <a:endParaRPr>
              <a:latin typeface="Consolas"/>
              <a:ea typeface="Consolas"/>
              <a:cs typeface="Consolas"/>
              <a:sym typeface="Consolas"/>
            </a:endParaRPr>
          </a:p>
        </p:txBody>
      </p:sp>
      <p:cxnSp>
        <p:nvCxnSpPr>
          <p:cNvPr id="300" name="Google Shape;300;p32"/>
          <p:cNvCxnSpPr>
            <a:stCxn id="292" idx="4"/>
            <a:endCxn id="299" idx="1"/>
          </p:cNvCxnSpPr>
          <p:nvPr/>
        </p:nvCxnSpPr>
        <p:spPr>
          <a:xfrm>
            <a:off x="6470954" y="2577425"/>
            <a:ext cx="477600" cy="396900"/>
          </a:xfrm>
          <a:prstGeom prst="straightConnector1">
            <a:avLst/>
          </a:prstGeom>
          <a:noFill/>
          <a:ln cap="flat" cmpd="sng" w="9525">
            <a:solidFill>
              <a:schemeClr val="dk2"/>
            </a:solidFill>
            <a:prstDash val="solid"/>
            <a:round/>
            <a:headEnd len="med" w="med" type="none"/>
            <a:tailEnd len="med" w="med" type="none"/>
          </a:ln>
        </p:spPr>
      </p:cxnSp>
      <p:sp>
        <p:nvSpPr>
          <p:cNvPr id="301" name="Google Shape;301;p32"/>
          <p:cNvSpPr/>
          <p:nvPr/>
        </p:nvSpPr>
        <p:spPr>
          <a:xfrm>
            <a:off x="6254504" y="3562850"/>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a:t>
            </a:r>
            <a:endParaRPr>
              <a:latin typeface="Consolas"/>
              <a:ea typeface="Consolas"/>
              <a:cs typeface="Consolas"/>
              <a:sym typeface="Consolas"/>
            </a:endParaRPr>
          </a:p>
        </p:txBody>
      </p:sp>
      <p:cxnSp>
        <p:nvCxnSpPr>
          <p:cNvPr id="302" name="Google Shape;302;p32"/>
          <p:cNvCxnSpPr>
            <a:stCxn id="293" idx="4"/>
            <a:endCxn id="301" idx="0"/>
          </p:cNvCxnSpPr>
          <p:nvPr/>
        </p:nvCxnSpPr>
        <p:spPr>
          <a:xfrm>
            <a:off x="6470954" y="3343975"/>
            <a:ext cx="0" cy="219000"/>
          </a:xfrm>
          <a:prstGeom prst="straightConnector1">
            <a:avLst/>
          </a:prstGeom>
          <a:noFill/>
          <a:ln cap="flat" cmpd="sng" w="9525">
            <a:solidFill>
              <a:schemeClr val="dk2"/>
            </a:solidFill>
            <a:prstDash val="solid"/>
            <a:round/>
            <a:headEnd len="med" w="med" type="none"/>
            <a:tailEnd len="med" w="med" type="none"/>
          </a:ln>
        </p:spPr>
      </p:cxnSp>
      <p:sp>
        <p:nvSpPr>
          <p:cNvPr id="303" name="Google Shape;303;p32"/>
          <p:cNvSpPr/>
          <p:nvPr/>
        </p:nvSpPr>
        <p:spPr>
          <a:xfrm>
            <a:off x="5524704" y="136616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a:t>
            </a:r>
            <a:endParaRPr>
              <a:latin typeface="Consolas"/>
              <a:ea typeface="Consolas"/>
              <a:cs typeface="Consolas"/>
              <a:sym typeface="Consolas"/>
            </a:endParaRPr>
          </a:p>
        </p:txBody>
      </p:sp>
      <p:cxnSp>
        <p:nvCxnSpPr>
          <p:cNvPr id="304" name="Google Shape;304;p32"/>
          <p:cNvCxnSpPr>
            <a:stCxn id="290" idx="3"/>
            <a:endCxn id="303" idx="0"/>
          </p:cNvCxnSpPr>
          <p:nvPr/>
        </p:nvCxnSpPr>
        <p:spPr>
          <a:xfrm flipH="1">
            <a:off x="5741226" y="1057703"/>
            <a:ext cx="378900" cy="308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ecture">
  <a:themeElements>
    <a:clrScheme name="Simple Light">
      <a:dk1>
        <a:srgbClr val="000000"/>
      </a:dk1>
      <a:lt1>
        <a:srgbClr val="FFFFFF"/>
      </a:lt1>
      <a:dk2>
        <a:srgbClr val="666666"/>
      </a:dk2>
      <a:lt2>
        <a:srgbClr val="C9DAF8"/>
      </a:lt2>
      <a:accent1>
        <a:srgbClr val="FCE5CD"/>
      </a:accent1>
      <a:accent2>
        <a:srgbClr val="CC4125"/>
      </a:accent2>
      <a:accent3>
        <a:srgbClr val="0B5394"/>
      </a:accent3>
      <a:accent4>
        <a:srgbClr val="BF9000"/>
      </a:accent4>
      <a:accent5>
        <a:srgbClr val="6AA84F"/>
      </a:accent5>
      <a:accent6>
        <a:srgbClr val="D9D9D9"/>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